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kKznQgSkOllq9Xv9FuRJlA==" hashData="cjhkI0OO0X2PCvA25QBhwEKRqjk="/>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sz="2800" u="sng" dirty="0">
                <a:solidFill>
                  <a:srgbClr val="FF0000"/>
                </a:solidFill>
                <a:latin typeface="Times New Roman" pitchFamily="18" charset="0"/>
                <a:cs typeface="Times New Roman" pitchFamily="18" charset="0"/>
              </a:rPr>
              <a:t> التلوث البيئي ومستوياته وانواعه </a:t>
            </a:r>
            <a:endParaRPr lang="en-US" sz="2800" u="sng" dirty="0" smtClean="0">
              <a:solidFill>
                <a:srgbClr val="FF0000"/>
              </a:solidFill>
              <a:latin typeface="Times New Roman" pitchFamily="18" charset="0"/>
              <a:cs typeface="Times New Roman" pitchFamily="18" charset="0"/>
            </a:endParaRPr>
          </a:p>
          <a:p>
            <a:pPr algn="just" rtl="1"/>
            <a:r>
              <a:rPr lang="ar-IQ" sz="2800" u="sng" dirty="0">
                <a:solidFill>
                  <a:schemeClr val="tx1"/>
                </a:solidFill>
                <a:latin typeface="Times New Roman" pitchFamily="18" charset="0"/>
                <a:cs typeface="Times New Roman" pitchFamily="18" charset="0"/>
              </a:rPr>
              <a:t>مفهوم التلوث </a:t>
            </a:r>
          </a:p>
          <a:p>
            <a:pPr algn="just" rtl="1"/>
            <a:r>
              <a:rPr lang="ar-IQ" sz="2800" dirty="0">
                <a:solidFill>
                  <a:schemeClr val="tx1"/>
                </a:solidFill>
                <a:latin typeface="Times New Roman" pitchFamily="18" charset="0"/>
                <a:cs typeface="Times New Roman" pitchFamily="18" charset="0"/>
              </a:rPr>
              <a:t>بدأ الاهتمام الجدي بالتلوث البيئي بعد مؤتمر ستوكولهم عام 1972، واصبح يشغل عددا من العلماء واصحاب القرار ورجال السياسة في البلدان النتقدمة ودول العالم الثالث على حد سواء والمنظمات الدولية والاقليمية والهيئات والاحزاب والمجالس المحلية. ويعود كل ذلك الى التعدد النوعي والتزايد الكمي لعناصر التلوث في الهواء والماء والتربة نتيجة النشاطات العشوائية المتزايدة، مما ادى الى وجود مخاطر شكلت تهديدا واضحا لحياة الانسان والحيوان والنبات، واحدثت خللا بالتوازن البيئي بشكل عام بحيث اصبحت مجالات الحياة لجميع الكائنات الحية بل للكرة الارضية برمتها، مهددة ليس بالخطر الشديد وحسب بل بالزوال ايضا.</a:t>
            </a:r>
          </a:p>
          <a:p>
            <a:pPr algn="just" rtl="1"/>
            <a:r>
              <a:rPr lang="ar-IQ" sz="2800" u="sng" dirty="0">
                <a:solidFill>
                  <a:schemeClr val="tx1"/>
                </a:solidFill>
                <a:latin typeface="Times New Roman" pitchFamily="18" charset="0"/>
                <a:cs typeface="Times New Roman" pitchFamily="18" charset="0"/>
              </a:rPr>
              <a:t>تعريف التلوث</a:t>
            </a:r>
          </a:p>
          <a:p>
            <a:pPr algn="just" rtl="1"/>
            <a:r>
              <a:rPr lang="ar-IQ" sz="2800" dirty="0">
                <a:solidFill>
                  <a:schemeClr val="tx1"/>
                </a:solidFill>
                <a:latin typeface="Times New Roman" pitchFamily="18" charset="0"/>
                <a:cs typeface="Times New Roman" pitchFamily="18" charset="0"/>
              </a:rPr>
              <a:t>عرف التلوث في الماضي البعيد بالفساد كفسا الطعام مثلا، او فساد الهواء، وفساد الماء... وبقي معنى كلمة فساد متداول حتى القرن التاسع عشر حيث استعمل معنى علمي وادق وهي كلمة تلوث </a:t>
            </a:r>
            <a:r>
              <a:rPr lang="en-US" sz="2800" dirty="0">
                <a:solidFill>
                  <a:schemeClr val="tx1"/>
                </a:solidFill>
                <a:latin typeface="Times New Roman" pitchFamily="18" charset="0"/>
                <a:cs typeface="Times New Roman" pitchFamily="18" charset="0"/>
              </a:rPr>
              <a:t>Pollution</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5894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smtClean="0">
                <a:solidFill>
                  <a:schemeClr val="tx1"/>
                </a:solidFill>
                <a:latin typeface="Times New Roman" pitchFamily="18" charset="0"/>
                <a:cs typeface="Times New Roman" pitchFamily="18" charset="0"/>
              </a:rPr>
              <a:t>2- ملوثات </a:t>
            </a:r>
            <a:r>
              <a:rPr lang="ar-IQ" sz="2800" dirty="0">
                <a:solidFill>
                  <a:schemeClr val="tx1"/>
                </a:solidFill>
                <a:latin typeface="Times New Roman" pitchFamily="18" charset="0"/>
                <a:cs typeface="Times New Roman" pitchFamily="18" charset="0"/>
              </a:rPr>
              <a:t>صناعية: وهي الملوثات التي استحدثها الانسان من خلال نشاطه الصناعي، كالغازات والابخرة والمواد الصلبة التي تنتج من مداخن المصانع وعوادم السيارات وايضا المخلفات الناتجة من نشاط الناس ومعيشتهم.</a:t>
            </a:r>
          </a:p>
          <a:p>
            <a:pPr algn="just" rtl="1"/>
            <a:r>
              <a:rPr lang="ar-IQ" sz="2800" dirty="0" smtClean="0">
                <a:solidFill>
                  <a:schemeClr val="tx1"/>
                </a:solidFill>
                <a:latin typeface="Times New Roman" pitchFamily="18" charset="0"/>
                <a:cs typeface="Times New Roman" pitchFamily="18" charset="0"/>
              </a:rPr>
              <a:t>3- ملوثات </a:t>
            </a:r>
            <a:r>
              <a:rPr lang="ar-IQ" sz="2800" dirty="0">
                <a:solidFill>
                  <a:schemeClr val="tx1"/>
                </a:solidFill>
                <a:latin typeface="Times New Roman" pitchFamily="18" charset="0"/>
                <a:cs typeface="Times New Roman" pitchFamily="18" charset="0"/>
              </a:rPr>
              <a:t>كيميائية: وهي المواد الكيمياوية التي يتعامل معها الانسان كالمبيدات بانواعها المختلفة (حشرية وفطرية ونباتية) والمنظفات الصناعية والمعقمات الكيمياوية ونواتج الصناعات البترولية وصناعات الغزل والنسيج والحديد والصلب والاسمدة وغيرها.</a:t>
            </a:r>
          </a:p>
          <a:p>
            <a:pPr algn="just" rtl="1"/>
            <a:r>
              <a:rPr lang="ar-IQ" sz="2800" dirty="0" smtClean="0">
                <a:solidFill>
                  <a:schemeClr val="tx1"/>
                </a:solidFill>
                <a:latin typeface="Times New Roman" pitchFamily="18" charset="0"/>
                <a:cs typeface="Times New Roman" pitchFamily="18" charset="0"/>
              </a:rPr>
              <a:t>4- ملوثات </a:t>
            </a:r>
            <a:r>
              <a:rPr lang="ar-IQ" sz="2800" dirty="0">
                <a:solidFill>
                  <a:schemeClr val="tx1"/>
                </a:solidFill>
                <a:latin typeface="Times New Roman" pitchFamily="18" charset="0"/>
                <a:cs typeface="Times New Roman" pitchFamily="18" charset="0"/>
              </a:rPr>
              <a:t>فيزيائية: كالضوضاء والاشعاعات الذرية والتلوث الحراري الذي ينتج من استخدام كميات كبيرة من المياه للتبريد في محطات توليد القوى ثم اعادتها الى البيئات المائية مما يسبب تلثا حراريا لتلك البيئات.</a:t>
            </a:r>
          </a:p>
          <a:p>
            <a:pPr algn="just" rtl="1"/>
            <a:r>
              <a:rPr lang="ar-IQ" sz="2800" dirty="0" smtClean="0">
                <a:solidFill>
                  <a:schemeClr val="tx1"/>
                </a:solidFill>
                <a:latin typeface="Times New Roman" pitchFamily="18" charset="0"/>
                <a:cs typeface="Times New Roman" pitchFamily="18" charset="0"/>
              </a:rPr>
              <a:t>5- ملوثات </a:t>
            </a:r>
            <a:r>
              <a:rPr lang="ar-IQ" sz="2800" dirty="0">
                <a:solidFill>
                  <a:schemeClr val="tx1"/>
                </a:solidFill>
                <a:latin typeface="Times New Roman" pitchFamily="18" charset="0"/>
                <a:cs typeface="Times New Roman" pitchFamily="18" charset="0"/>
              </a:rPr>
              <a:t>حيوية: وهي الكائنات الحية التي تنتشر بشكل كبير في البيئات المختلفة مسببة اضرار خطيرة بصحة الانسان وزراعته وحيواناته ومقتنياته المختلفة وتشمل هذه الكائنات الحية البكتريا والفطريات والفيروسات والانواع المختلفة من الكائنات الاخى التي تعد آفات صحية او زراعية  على الانسان او الحيوان او النبات.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88480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dirty="0">
                <a:solidFill>
                  <a:schemeClr val="tx1"/>
                </a:solidFill>
                <a:latin typeface="Times New Roman" pitchFamily="18" charset="0"/>
                <a:cs typeface="Times New Roman" pitchFamily="18" charset="0"/>
              </a:rPr>
              <a:t>بعد الحرب العالمية الثانية تراكم دخان اسود بشكل مخيف عام 1952 فوق مدينة لندن وادى الى وفاة 400 شخص فصدر نتيجة ذلك قانون الهواء النظيف سنة 1956 بد دراسة اجراها العلماء المتخصصين بالكيمياء وتبين لهم ان كثافة لدواخين الناتجة عن الثورة الصناعية في انكلترا ادى الى فساد الهواء (التلوث) واستعملوا معنى التلوث كلمة علمية ادق لاسهام المركبات الهيدروكاربونية في الهواء النظيف، المسبب في تكوين سحب داكنة تشاهد فوق المدن الصناعية الناتجة عن الاحتراق بشتى اشكاله، وعرفت منظمة التعاون والتنمية الاوروبية ( التلوث بانه قيام الانسان بطريقة مباشرة او غير مباشرة بالحاق الاضرار بالبيئة الطبيعية والكائنات الحية ونواحي الحياة). </a:t>
            </a:r>
            <a:endParaRPr lang="en-US" sz="2800" dirty="0" smtClean="0">
              <a:solidFill>
                <a:schemeClr val="tx1"/>
              </a:solidFill>
              <a:latin typeface="Times New Roman" pitchFamily="18" charset="0"/>
              <a:cs typeface="Times New Roman" pitchFamily="18" charset="0"/>
            </a:endParaRPr>
          </a:p>
          <a:p>
            <a:pPr algn="r" rtl="1"/>
            <a:r>
              <a:rPr lang="ar-IQ" sz="2800" b="1" dirty="0">
                <a:solidFill>
                  <a:schemeClr val="tx1"/>
                </a:solidFill>
                <a:latin typeface="Times New Roman" pitchFamily="18" charset="0"/>
                <a:cs typeface="Times New Roman" pitchFamily="18" charset="0"/>
              </a:rPr>
              <a:t>التلوث البيئي </a:t>
            </a:r>
            <a:r>
              <a:rPr lang="en-US" sz="2800" b="1" dirty="0">
                <a:solidFill>
                  <a:schemeClr val="tx1"/>
                </a:solidFill>
                <a:latin typeface="Times New Roman" pitchFamily="18" charset="0"/>
                <a:cs typeface="Times New Roman" pitchFamily="18" charset="0"/>
              </a:rPr>
              <a:t>Environmental pollution</a:t>
            </a:r>
          </a:p>
          <a:p>
            <a:pPr algn="r" rtl="1"/>
            <a:r>
              <a:rPr lang="ar-IQ" sz="2800" dirty="0">
                <a:solidFill>
                  <a:schemeClr val="tx1"/>
                </a:solidFill>
                <a:latin typeface="Times New Roman" pitchFamily="18" charset="0"/>
                <a:cs typeface="Times New Roman" pitchFamily="18" charset="0"/>
              </a:rPr>
              <a:t>هو اي تغير في خصائص البيئة مما قد يؤدي بطريقة مباشرة او غير مباشرة الى الاضرار بالكائنات الحية او المنشآت او يؤثر على ممارسة الانسان لحياته الطبيعية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547937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fontScale="92500" lnSpcReduction="20000"/>
          </a:bodyPr>
          <a:lstStyle/>
          <a:p>
            <a:pPr algn="just" rtl="1"/>
            <a:r>
              <a:rPr lang="ar-IQ" sz="2800" dirty="0">
                <a:solidFill>
                  <a:schemeClr val="tx1"/>
                </a:solidFill>
                <a:latin typeface="Times New Roman" pitchFamily="18" charset="0"/>
                <a:cs typeface="Times New Roman" pitchFamily="18" charset="0"/>
              </a:rPr>
              <a:t>مستويات التلوث البيئي</a:t>
            </a:r>
          </a:p>
          <a:p>
            <a:pPr algn="just" rtl="1"/>
            <a:r>
              <a:rPr lang="ar-IQ" sz="2800" dirty="0">
                <a:solidFill>
                  <a:schemeClr val="tx1"/>
                </a:solidFill>
                <a:latin typeface="Times New Roman" pitchFamily="18" charset="0"/>
                <a:cs typeface="Times New Roman" pitchFamily="18" charset="0"/>
              </a:rPr>
              <a:t>التلوث المقبول (غير الخطر) :</a:t>
            </a:r>
          </a:p>
          <a:p>
            <a:pPr algn="just" rtl="1"/>
            <a:r>
              <a:rPr lang="ar-IQ" sz="2800" dirty="0">
                <a:solidFill>
                  <a:schemeClr val="tx1"/>
                </a:solidFill>
                <a:latin typeface="Times New Roman" pitchFamily="18" charset="0"/>
                <a:cs typeface="Times New Roman" pitchFamily="18" charset="0"/>
              </a:rPr>
              <a:t>هو الدرجة الأولى من درجات التلوث التي لا يتأثر بها توازن النظام الإيكولوجي ولا يكون مصحوبا بأي أخطار أو مشاكل بيئية رئيسة. حيث لا توجد بيئة خالية تماما من التلوث نظرا لسهولة نقل الملوثات المختلفة من مكان إلى آخر سواء كان ذلك بواسطة العوامل المناخية أو البشرية. </a:t>
            </a:r>
          </a:p>
          <a:p>
            <a:pPr algn="just" rtl="1"/>
            <a:endParaRPr lang="ar-IQ" sz="2800" dirty="0">
              <a:solidFill>
                <a:schemeClr val="tx1"/>
              </a:solidFill>
              <a:latin typeface="Times New Roman" pitchFamily="18" charset="0"/>
              <a:cs typeface="Times New Roman" pitchFamily="18" charset="0"/>
            </a:endParaRPr>
          </a:p>
          <a:p>
            <a:pPr algn="just" rtl="1"/>
            <a:r>
              <a:rPr lang="ar-IQ" sz="2800" dirty="0">
                <a:solidFill>
                  <a:schemeClr val="tx1"/>
                </a:solidFill>
                <a:latin typeface="Times New Roman" pitchFamily="18" charset="0"/>
                <a:cs typeface="Times New Roman" pitchFamily="18" charset="0"/>
              </a:rPr>
              <a:t>التلوث الخطر:</a:t>
            </a:r>
          </a:p>
          <a:p>
            <a:pPr algn="just" rtl="1"/>
            <a:r>
              <a:rPr lang="ar-IQ" sz="2800" dirty="0">
                <a:solidFill>
                  <a:schemeClr val="tx1"/>
                </a:solidFill>
                <a:latin typeface="Times New Roman" pitchFamily="18" charset="0"/>
                <a:cs typeface="Times New Roman" pitchFamily="18" charset="0"/>
              </a:rPr>
              <a:t> هومرحلة متقدمة من مراحل التلوث، حيث أن كمية ونوعية الملوثات تتعدى الحد الإيكولوجي الحرج والذي يبدأ معه التأثير السلبي للتلوث على العناصر البيئية الطبيعية والبشرية.</a:t>
            </a:r>
          </a:p>
          <a:p>
            <a:pPr algn="just" rtl="1"/>
            <a:r>
              <a:rPr lang="ar-IQ" sz="2800" dirty="0">
                <a:solidFill>
                  <a:schemeClr val="tx1"/>
                </a:solidFill>
                <a:latin typeface="Times New Roman" pitchFamily="18" charset="0"/>
                <a:cs typeface="Times New Roman" pitchFamily="18" charset="0"/>
              </a:rPr>
              <a:t>تعاني كثير من الدول الصناعية من التلوث الخطر والناتج بالدرجة الأولى من النشاط الصناعي والاعتماد بشكل رئيسي على الفحم والبترول كمصدر للطاقة  .</a:t>
            </a:r>
          </a:p>
          <a:p>
            <a:pPr algn="just" rtl="1"/>
            <a:endParaRPr lang="ar-IQ" sz="2800" dirty="0">
              <a:solidFill>
                <a:schemeClr val="tx1"/>
              </a:solidFill>
              <a:latin typeface="Times New Roman" pitchFamily="18" charset="0"/>
              <a:cs typeface="Times New Roman" pitchFamily="18" charset="0"/>
            </a:endParaRPr>
          </a:p>
          <a:p>
            <a:pPr algn="just" rtl="1"/>
            <a:r>
              <a:rPr lang="ar-IQ" sz="2800" dirty="0">
                <a:solidFill>
                  <a:schemeClr val="tx1"/>
                </a:solidFill>
                <a:latin typeface="Times New Roman" pitchFamily="18" charset="0"/>
                <a:cs typeface="Times New Roman" pitchFamily="18" charset="0"/>
              </a:rPr>
              <a:t>التلوث المدمر:</a:t>
            </a:r>
          </a:p>
          <a:p>
            <a:pPr algn="just" rtl="1"/>
            <a:r>
              <a:rPr lang="ar-IQ" sz="2800" dirty="0">
                <a:solidFill>
                  <a:schemeClr val="tx1"/>
                </a:solidFill>
                <a:latin typeface="Times New Roman" pitchFamily="18" charset="0"/>
                <a:cs typeface="Times New Roman" pitchFamily="18" charset="0"/>
              </a:rPr>
              <a:t> وهوالمرحلة التي ينهار فيها النظام الإيكولوجي، ويصبح عاجزا عن اداء وظائفه الطبيعية نظرا لاختلال توازنه بشكل جذري. مثال ذلك التلوث الناجم عن الاشعاعات النووية.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032136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pPr algn="just" rtl="1"/>
            <a:r>
              <a:rPr lang="ar-IQ" sz="2800" b="1" dirty="0">
                <a:solidFill>
                  <a:schemeClr val="tx1"/>
                </a:solidFill>
                <a:latin typeface="Times New Roman" pitchFamily="18" charset="0"/>
                <a:cs typeface="Times New Roman" pitchFamily="18" charset="0"/>
              </a:rPr>
              <a:t>انواع التلوث </a:t>
            </a:r>
          </a:p>
          <a:p>
            <a:pPr algn="just" rtl="1"/>
            <a:r>
              <a:rPr lang="ar-IQ" sz="2800" dirty="0" smtClean="0">
                <a:solidFill>
                  <a:schemeClr val="tx1"/>
                </a:solidFill>
                <a:latin typeface="Times New Roman" pitchFamily="18" charset="0"/>
                <a:cs typeface="Times New Roman" pitchFamily="18" charset="0"/>
              </a:rPr>
              <a:t>1-</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تلوث </a:t>
            </a:r>
            <a:r>
              <a:rPr lang="ar-IQ" sz="2800" dirty="0">
                <a:solidFill>
                  <a:schemeClr val="tx1"/>
                </a:solidFill>
                <a:latin typeface="Times New Roman" pitchFamily="18" charset="0"/>
                <a:cs typeface="Times New Roman" pitchFamily="18" charset="0"/>
              </a:rPr>
              <a:t>الهواء: ويقصد به وجود المواد الضارة به مما يلحق الضرر بصحة الانسان في المقام الاول ومن ثم البيئة التي يعيش فيها ومن اكثر هذه العناصر ازعاجا هو الدخان المنبعث من التبغ او السجائر.</a:t>
            </a:r>
          </a:p>
          <a:p>
            <a:pPr algn="just" rtl="1"/>
            <a:r>
              <a:rPr lang="ar-IQ" sz="2800" dirty="0" smtClean="0">
                <a:solidFill>
                  <a:schemeClr val="tx1"/>
                </a:solidFill>
                <a:latin typeface="Times New Roman" pitchFamily="18" charset="0"/>
                <a:cs typeface="Times New Roman" pitchFamily="18" charset="0"/>
              </a:rPr>
              <a:t>2-</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تلوث </a:t>
            </a:r>
            <a:r>
              <a:rPr lang="ar-IQ" sz="2800" dirty="0">
                <a:solidFill>
                  <a:schemeClr val="tx1"/>
                </a:solidFill>
                <a:latin typeface="Times New Roman" pitchFamily="18" charset="0"/>
                <a:cs typeface="Times New Roman" pitchFamily="18" charset="0"/>
              </a:rPr>
              <a:t>المياه: ويشمل تلوث المياه العذبة والبيئة البحرية </a:t>
            </a:r>
          </a:p>
          <a:p>
            <a:pPr algn="just" rtl="1"/>
            <a:r>
              <a:rPr lang="ar-IQ" sz="2800" dirty="0" smtClean="0">
                <a:solidFill>
                  <a:schemeClr val="tx1"/>
                </a:solidFill>
                <a:latin typeface="Times New Roman" pitchFamily="18" charset="0"/>
                <a:cs typeface="Times New Roman" pitchFamily="18" charset="0"/>
              </a:rPr>
              <a:t>3-</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التلوث </a:t>
            </a:r>
            <a:r>
              <a:rPr lang="ar-IQ" sz="2800" dirty="0">
                <a:solidFill>
                  <a:schemeClr val="tx1"/>
                </a:solidFill>
                <a:latin typeface="Times New Roman" pitchFamily="18" charset="0"/>
                <a:cs typeface="Times New Roman" pitchFamily="18" charset="0"/>
              </a:rPr>
              <a:t>بالنفايات: من انواع النفايات ، القمامة بمختلف تصنيفاتها ( منزلية، صناعية، مستشفيات، زراعية) سواء كانت صلبة, سائلة او غازية ، النفايات الاشعاعية.</a:t>
            </a:r>
          </a:p>
          <a:p>
            <a:pPr algn="just" rtl="1"/>
            <a:r>
              <a:rPr lang="ar-IQ" sz="2800" dirty="0" smtClean="0">
                <a:solidFill>
                  <a:schemeClr val="tx1"/>
                </a:solidFill>
                <a:latin typeface="Times New Roman" pitchFamily="18" charset="0"/>
                <a:cs typeface="Times New Roman" pitchFamily="18" charset="0"/>
              </a:rPr>
              <a:t>4-</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التلوث </a:t>
            </a:r>
            <a:r>
              <a:rPr lang="ar-IQ" sz="2800" dirty="0">
                <a:solidFill>
                  <a:schemeClr val="tx1"/>
                </a:solidFill>
                <a:latin typeface="Times New Roman" pitchFamily="18" charset="0"/>
                <a:cs typeface="Times New Roman" pitchFamily="18" charset="0"/>
              </a:rPr>
              <a:t>البصري: هو تشويه لاي منظر تقع عليه عين الانسان يحس عند النظر اليه بعد ارتياح نفسي ويمكن وصفه بنه نوع من انواع انعدام التذوق الفني، او اختفاء الصورة الجمالية لكل شئ يحيط بنا من ابنية الى طرقات ... الخ.</a:t>
            </a:r>
          </a:p>
          <a:p>
            <a:pPr algn="just" rtl="1"/>
            <a:r>
              <a:rPr lang="ar-IQ" sz="2800" dirty="0" smtClean="0">
                <a:solidFill>
                  <a:schemeClr val="tx1"/>
                </a:solidFill>
                <a:latin typeface="Times New Roman" pitchFamily="18" charset="0"/>
                <a:cs typeface="Times New Roman" pitchFamily="18" charset="0"/>
              </a:rPr>
              <a:t>5-</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التلوث </a:t>
            </a:r>
            <a:r>
              <a:rPr lang="ar-IQ" sz="2800" dirty="0">
                <a:solidFill>
                  <a:schemeClr val="tx1"/>
                </a:solidFill>
                <a:latin typeface="Times New Roman" pitchFamily="18" charset="0"/>
                <a:cs typeface="Times New Roman" pitchFamily="18" charset="0"/>
              </a:rPr>
              <a:t>السمعي او الضوضاء: يرتبط هذا النوع من التلوث بالحضر واكثر الاماكن تقدما وخاصة الاماكن الصناعية للتوسع في استخدام الالات ووسائل التكنولوجيا الحديثة في وثيقة الصلة بالتقدم والتطور الذي يسعى وراءه الانسان يوما بعد يوم.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040701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pPr algn="r" rtl="1"/>
            <a:r>
              <a:rPr lang="ar-IQ" sz="2800" b="1" dirty="0">
                <a:solidFill>
                  <a:schemeClr val="tx1"/>
                </a:solidFill>
                <a:latin typeface="Times New Roman" pitchFamily="18" charset="0"/>
                <a:cs typeface="Times New Roman" pitchFamily="18" charset="0"/>
              </a:rPr>
              <a:t>تصنيف الملوثات </a:t>
            </a:r>
            <a:r>
              <a:rPr lang="en-US" sz="2800" b="1" dirty="0">
                <a:solidFill>
                  <a:schemeClr val="tx1"/>
                </a:solidFill>
                <a:latin typeface="Times New Roman" pitchFamily="18" charset="0"/>
                <a:cs typeface="Times New Roman" pitchFamily="18" charset="0"/>
              </a:rPr>
              <a:t>Classification of Pollutants  </a:t>
            </a:r>
          </a:p>
          <a:p>
            <a:pPr algn="just" rtl="1"/>
            <a:r>
              <a:rPr lang="ar-IQ" sz="2800" dirty="0">
                <a:solidFill>
                  <a:schemeClr val="tx1"/>
                </a:solidFill>
                <a:latin typeface="Times New Roman" pitchFamily="18" charset="0"/>
                <a:cs typeface="Times New Roman" pitchFamily="18" charset="0"/>
              </a:rPr>
              <a:t>يمكن تقسيم المواد الملوثة للبيئة تبعا لطبيعة المادة سواء من حيث التركيب الكيماوي او حالة المادة ويمكن تقسيمها وفقا للصفات الطبيعية والكيماوية للملوثات او تبعا للنظام البيئيالمعرض للتلوث او وفقا لمصدر التلوث او نظام استخدام الملوث او التاثيرات الضارة للملوثات على النظام البيئي.</a:t>
            </a:r>
          </a:p>
          <a:p>
            <a:pPr algn="r" rtl="1"/>
            <a:endParaRPr lang="ar-IQ" sz="2800" dirty="0">
              <a:solidFill>
                <a:schemeClr val="tx1"/>
              </a:solidFill>
              <a:latin typeface="Times New Roman" pitchFamily="18" charset="0"/>
              <a:cs typeface="Times New Roman" pitchFamily="18" charset="0"/>
            </a:endParaRPr>
          </a:p>
          <a:p>
            <a:pPr algn="r" rtl="1"/>
            <a:r>
              <a:rPr lang="ar-IQ" sz="2800" b="1" dirty="0">
                <a:solidFill>
                  <a:schemeClr val="tx1"/>
                </a:solidFill>
                <a:latin typeface="Times New Roman" pitchFamily="18" charset="0"/>
                <a:cs typeface="Times New Roman" pitchFamily="18" charset="0"/>
              </a:rPr>
              <a:t>تقسيم الملوثات تبعا لطبيعتها </a:t>
            </a:r>
            <a:r>
              <a:rPr lang="en-US" sz="2800" b="1" dirty="0">
                <a:solidFill>
                  <a:schemeClr val="tx1"/>
                </a:solidFill>
                <a:latin typeface="Times New Roman" pitchFamily="18" charset="0"/>
                <a:cs typeface="Times New Roman" pitchFamily="18" charset="0"/>
              </a:rPr>
              <a:t>Classification by nature:</a:t>
            </a:r>
          </a:p>
          <a:p>
            <a:pPr algn="r" rtl="1"/>
            <a:r>
              <a:rPr lang="ar-IQ" sz="2800" dirty="0" smtClean="0">
                <a:solidFill>
                  <a:schemeClr val="tx1"/>
                </a:solidFill>
                <a:latin typeface="Times New Roman" pitchFamily="18" charset="0"/>
                <a:cs typeface="Times New Roman" pitchFamily="18" charset="0"/>
              </a:rPr>
              <a:t>1- التركيب </a:t>
            </a:r>
            <a:r>
              <a:rPr lang="ar-IQ" sz="2800" dirty="0">
                <a:solidFill>
                  <a:schemeClr val="tx1"/>
                </a:solidFill>
                <a:latin typeface="Times New Roman" pitchFamily="18" charset="0"/>
                <a:cs typeface="Times New Roman" pitchFamily="18" charset="0"/>
              </a:rPr>
              <a:t>الكيماوي:</a:t>
            </a:r>
          </a:p>
          <a:p>
            <a:pPr algn="r" rtl="1"/>
            <a:r>
              <a:rPr lang="ar-IQ" sz="2800" dirty="0" smtClean="0">
                <a:solidFill>
                  <a:schemeClr val="tx1"/>
                </a:solidFill>
                <a:latin typeface="Times New Roman" pitchFamily="18" charset="0"/>
                <a:cs typeface="Times New Roman" pitchFamily="18" charset="0"/>
              </a:rPr>
              <a:t>أ‌-</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الملوثات </a:t>
            </a:r>
            <a:r>
              <a:rPr lang="ar-IQ" sz="2800" dirty="0">
                <a:solidFill>
                  <a:schemeClr val="tx1"/>
                </a:solidFill>
                <a:latin typeface="Times New Roman" pitchFamily="18" charset="0"/>
                <a:cs typeface="Times New Roman" pitchFamily="18" charset="0"/>
              </a:rPr>
              <a:t>العضوية مثل الهيدروكاربونات</a:t>
            </a:r>
          </a:p>
          <a:p>
            <a:pPr algn="r" rtl="1"/>
            <a:r>
              <a:rPr lang="ar-IQ" sz="2800" dirty="0" smtClean="0">
                <a:solidFill>
                  <a:schemeClr val="tx1"/>
                </a:solidFill>
                <a:latin typeface="Times New Roman" pitchFamily="18" charset="0"/>
                <a:cs typeface="Times New Roman" pitchFamily="18" charset="0"/>
              </a:rPr>
              <a:t>ب‌-</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الملوثات </a:t>
            </a:r>
            <a:r>
              <a:rPr lang="ar-IQ" sz="2800" dirty="0">
                <a:solidFill>
                  <a:schemeClr val="tx1"/>
                </a:solidFill>
                <a:latin typeface="Times New Roman" pitchFamily="18" charset="0"/>
                <a:cs typeface="Times New Roman" pitchFamily="18" charset="0"/>
              </a:rPr>
              <a:t>غير العضوية مثل اكاسيد الكبريت</a:t>
            </a:r>
          </a:p>
          <a:p>
            <a:pPr algn="r" rtl="1"/>
            <a:r>
              <a:rPr lang="ar-IQ" sz="2800" dirty="0" smtClean="0">
                <a:solidFill>
                  <a:schemeClr val="tx1"/>
                </a:solidFill>
                <a:latin typeface="Times New Roman" pitchFamily="18" charset="0"/>
                <a:cs typeface="Times New Roman" pitchFamily="18" charset="0"/>
              </a:rPr>
              <a:t>2-</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الحالة </a:t>
            </a:r>
            <a:r>
              <a:rPr lang="ar-IQ" sz="2800" dirty="0">
                <a:solidFill>
                  <a:schemeClr val="tx1"/>
                </a:solidFill>
                <a:latin typeface="Times New Roman" pitchFamily="18" charset="0"/>
                <a:cs typeface="Times New Roman" pitchFamily="18" charset="0"/>
              </a:rPr>
              <a:t>الطبيعية للملوث:</a:t>
            </a:r>
          </a:p>
          <a:p>
            <a:pPr algn="r" rtl="1"/>
            <a:r>
              <a:rPr lang="ar-IQ" sz="2800" dirty="0" smtClean="0">
                <a:solidFill>
                  <a:schemeClr val="tx1"/>
                </a:solidFill>
                <a:latin typeface="Times New Roman" pitchFamily="18" charset="0"/>
                <a:cs typeface="Times New Roman" pitchFamily="18" charset="0"/>
              </a:rPr>
              <a:t>أ‌-</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ملوثات </a:t>
            </a:r>
            <a:r>
              <a:rPr lang="ar-IQ" sz="2800" dirty="0">
                <a:solidFill>
                  <a:schemeClr val="tx1"/>
                </a:solidFill>
                <a:latin typeface="Times New Roman" pitchFamily="18" charset="0"/>
                <a:cs typeface="Times New Roman" pitchFamily="18" charset="0"/>
              </a:rPr>
              <a:t>غازية</a:t>
            </a:r>
          </a:p>
          <a:p>
            <a:pPr algn="r" rtl="1"/>
            <a:r>
              <a:rPr lang="ar-IQ" sz="2800" dirty="0" smtClean="0">
                <a:solidFill>
                  <a:schemeClr val="tx1"/>
                </a:solidFill>
                <a:latin typeface="Times New Roman" pitchFamily="18" charset="0"/>
                <a:cs typeface="Times New Roman" pitchFamily="18" charset="0"/>
              </a:rPr>
              <a:t>ب‌-</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ملوثات </a:t>
            </a:r>
            <a:r>
              <a:rPr lang="ar-IQ" sz="2800" dirty="0">
                <a:solidFill>
                  <a:schemeClr val="tx1"/>
                </a:solidFill>
                <a:latin typeface="Times New Roman" pitchFamily="18" charset="0"/>
                <a:cs typeface="Times New Roman" pitchFamily="18" charset="0"/>
              </a:rPr>
              <a:t>سائلة</a:t>
            </a:r>
          </a:p>
          <a:p>
            <a:pPr algn="r" rtl="1"/>
            <a:r>
              <a:rPr lang="ar-IQ" sz="2800" dirty="0" smtClean="0">
                <a:solidFill>
                  <a:schemeClr val="tx1"/>
                </a:solidFill>
                <a:latin typeface="Times New Roman" pitchFamily="18" charset="0"/>
                <a:cs typeface="Times New Roman" pitchFamily="18" charset="0"/>
              </a:rPr>
              <a:t>ت‌-</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ملوثات </a:t>
            </a:r>
            <a:r>
              <a:rPr lang="ar-IQ" sz="2800" dirty="0">
                <a:solidFill>
                  <a:schemeClr val="tx1"/>
                </a:solidFill>
                <a:latin typeface="Times New Roman" pitchFamily="18" charset="0"/>
                <a:cs typeface="Times New Roman" pitchFamily="18" charset="0"/>
              </a:rPr>
              <a:t>صلبة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33772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b="1" dirty="0">
                <a:solidFill>
                  <a:schemeClr val="tx1"/>
                </a:solidFill>
                <a:latin typeface="Times New Roman" pitchFamily="18" charset="0"/>
                <a:cs typeface="Times New Roman" pitchFamily="18" charset="0"/>
              </a:rPr>
              <a:t>تقسيم الملوثات تبعا لصفاتها </a:t>
            </a:r>
            <a:r>
              <a:rPr lang="en-US" sz="2800" b="1" dirty="0">
                <a:solidFill>
                  <a:schemeClr val="tx1"/>
                </a:solidFill>
                <a:latin typeface="Times New Roman" pitchFamily="18" charset="0"/>
                <a:cs typeface="Times New Roman" pitchFamily="18" charset="0"/>
              </a:rPr>
              <a:t>Classification by properties:</a:t>
            </a:r>
          </a:p>
          <a:p>
            <a:pPr algn="r" rtl="1"/>
            <a:r>
              <a:rPr lang="ar-IQ" sz="2800" dirty="0" smtClean="0">
                <a:solidFill>
                  <a:schemeClr val="tx1"/>
                </a:solidFill>
                <a:latin typeface="Times New Roman" pitchFamily="18" charset="0"/>
                <a:cs typeface="Times New Roman" pitchFamily="18" charset="0"/>
              </a:rPr>
              <a:t>1</a:t>
            </a:r>
            <a:r>
              <a:rPr lang="en-US" sz="2800" dirty="0" smtClean="0">
                <a:solidFill>
                  <a:schemeClr val="tx1"/>
                </a:solidFill>
                <a:latin typeface="Times New Roman" pitchFamily="18" charset="0"/>
                <a:cs typeface="Times New Roman" pitchFamily="18" charset="0"/>
              </a:rPr>
              <a:t>-</a:t>
            </a:r>
            <a:r>
              <a:rPr lang="ar-IQ" sz="2800" dirty="0" smtClean="0">
                <a:solidFill>
                  <a:schemeClr val="tx1"/>
                </a:solidFill>
                <a:latin typeface="Times New Roman" pitchFamily="18" charset="0"/>
                <a:cs typeface="Times New Roman" pitchFamily="18" charset="0"/>
              </a:rPr>
              <a:t> القابلية </a:t>
            </a:r>
            <a:r>
              <a:rPr lang="ar-IQ" sz="2800" dirty="0">
                <a:solidFill>
                  <a:schemeClr val="tx1"/>
                </a:solidFill>
                <a:latin typeface="Times New Roman" pitchFamily="18" charset="0"/>
                <a:cs typeface="Times New Roman" pitchFamily="18" charset="0"/>
              </a:rPr>
              <a:t>للذوبان في الماء والزيت والدهون</a:t>
            </a:r>
          </a:p>
          <a:p>
            <a:pPr algn="r" rtl="1"/>
            <a:r>
              <a:rPr lang="ar-IQ" sz="2800" dirty="0" smtClean="0">
                <a:solidFill>
                  <a:schemeClr val="tx1"/>
                </a:solidFill>
                <a:latin typeface="Times New Roman" pitchFamily="18" charset="0"/>
                <a:cs typeface="Times New Roman" pitchFamily="18" charset="0"/>
              </a:rPr>
              <a:t>2- معدل </a:t>
            </a:r>
            <a:r>
              <a:rPr lang="ar-IQ" sz="2800" dirty="0">
                <a:solidFill>
                  <a:schemeClr val="tx1"/>
                </a:solidFill>
                <a:latin typeface="Times New Roman" pitchFamily="18" charset="0"/>
                <a:cs typeface="Times New Roman" pitchFamily="18" charset="0"/>
              </a:rPr>
              <a:t>الانتشار والتخفيف</a:t>
            </a:r>
          </a:p>
          <a:p>
            <a:pPr algn="r" rtl="1"/>
            <a:r>
              <a:rPr lang="ar-IQ" sz="2800" dirty="0" smtClean="0">
                <a:solidFill>
                  <a:schemeClr val="tx1"/>
                </a:solidFill>
                <a:latin typeface="Times New Roman" pitchFamily="18" charset="0"/>
                <a:cs typeface="Times New Roman" pitchFamily="18" charset="0"/>
              </a:rPr>
              <a:t>3- التحلل </a:t>
            </a:r>
            <a:r>
              <a:rPr lang="ar-IQ" sz="2800" dirty="0">
                <a:solidFill>
                  <a:schemeClr val="tx1"/>
                </a:solidFill>
                <a:latin typeface="Times New Roman" pitchFamily="18" charset="0"/>
                <a:cs typeface="Times New Roman" pitchFamily="18" charset="0"/>
              </a:rPr>
              <a:t>البيولوجي</a:t>
            </a:r>
          </a:p>
          <a:p>
            <a:pPr algn="r" rtl="1"/>
            <a:r>
              <a:rPr lang="ar-IQ" sz="2800" dirty="0" smtClean="0">
                <a:solidFill>
                  <a:schemeClr val="tx1"/>
                </a:solidFill>
                <a:latin typeface="Times New Roman" pitchFamily="18" charset="0"/>
                <a:cs typeface="Times New Roman" pitchFamily="18" charset="0"/>
              </a:rPr>
              <a:t>4- الثبات </a:t>
            </a:r>
            <a:r>
              <a:rPr lang="ar-IQ" sz="2800" dirty="0">
                <a:solidFill>
                  <a:schemeClr val="tx1"/>
                </a:solidFill>
                <a:latin typeface="Times New Roman" pitchFamily="18" charset="0"/>
                <a:cs typeface="Times New Roman" pitchFamily="18" charset="0"/>
              </a:rPr>
              <a:t>في الهواء والماء والتربة والكائنات الحية</a:t>
            </a:r>
          </a:p>
          <a:p>
            <a:pPr algn="r" rtl="1"/>
            <a:r>
              <a:rPr lang="ar-IQ" sz="2800" dirty="0" smtClean="0">
                <a:solidFill>
                  <a:schemeClr val="tx1"/>
                </a:solidFill>
                <a:latin typeface="Times New Roman" pitchFamily="18" charset="0"/>
                <a:cs typeface="Times New Roman" pitchFamily="18" charset="0"/>
              </a:rPr>
              <a:t>5- قابليته </a:t>
            </a:r>
            <a:r>
              <a:rPr lang="ar-IQ" sz="2800" dirty="0">
                <a:solidFill>
                  <a:schemeClr val="tx1"/>
                </a:solidFill>
                <a:latin typeface="Times New Roman" pitchFamily="18" charset="0"/>
                <a:cs typeface="Times New Roman" pitchFamily="18" charset="0"/>
              </a:rPr>
              <a:t>للتفاعل مع غيره من المواد</a:t>
            </a:r>
          </a:p>
          <a:p>
            <a:pPr algn="r" rtl="1"/>
            <a:endParaRPr lang="ar-IQ" sz="2800" dirty="0">
              <a:solidFill>
                <a:schemeClr val="tx1"/>
              </a:solidFill>
              <a:latin typeface="Times New Roman" pitchFamily="18" charset="0"/>
              <a:cs typeface="Times New Roman" pitchFamily="18" charset="0"/>
            </a:endParaRPr>
          </a:p>
          <a:p>
            <a:pPr algn="r" rtl="1"/>
            <a:r>
              <a:rPr lang="ar-IQ" sz="2800" b="1" dirty="0" smtClean="0">
                <a:solidFill>
                  <a:schemeClr val="tx1"/>
                </a:solidFill>
                <a:latin typeface="Times New Roman" pitchFamily="18" charset="0"/>
                <a:cs typeface="Times New Roman" pitchFamily="18" charset="0"/>
              </a:rPr>
              <a:t>تقسيم الملوثات تبعا لنوع النظام البيئي: </a:t>
            </a:r>
            <a:r>
              <a:rPr lang="en-US" sz="2800" b="1" dirty="0" smtClean="0">
                <a:solidFill>
                  <a:schemeClr val="tx1"/>
                </a:solidFill>
                <a:latin typeface="Times New Roman" pitchFamily="18" charset="0"/>
                <a:cs typeface="Times New Roman" pitchFamily="18" charset="0"/>
              </a:rPr>
              <a:t>Classification by sectors of environment</a:t>
            </a:r>
          </a:p>
          <a:p>
            <a:pPr algn="r" rtl="1"/>
            <a:r>
              <a:rPr lang="ar-IQ" sz="2800" dirty="0" smtClean="0">
                <a:solidFill>
                  <a:schemeClr val="tx1"/>
                </a:solidFill>
                <a:latin typeface="Times New Roman" pitchFamily="18" charset="0"/>
                <a:cs typeface="Times New Roman" pitchFamily="18" charset="0"/>
              </a:rPr>
              <a:t>1</a:t>
            </a:r>
            <a:r>
              <a:rPr lang="en-US" sz="2800" dirty="0" smtClean="0">
                <a:solidFill>
                  <a:schemeClr val="tx1"/>
                </a:solidFill>
                <a:latin typeface="Times New Roman" pitchFamily="18" charset="0"/>
                <a:cs typeface="Times New Roman" pitchFamily="18" charset="0"/>
              </a:rPr>
              <a:t>-</a:t>
            </a:r>
            <a:r>
              <a:rPr lang="ar-IQ" sz="2800" dirty="0" smtClean="0">
                <a:solidFill>
                  <a:schemeClr val="tx1"/>
                </a:solidFill>
                <a:latin typeface="Times New Roman" pitchFamily="18" charset="0"/>
                <a:cs typeface="Times New Roman" pitchFamily="18" charset="0"/>
              </a:rPr>
              <a:t> ملوثات هوائية</a:t>
            </a:r>
          </a:p>
          <a:p>
            <a:pPr algn="r" rtl="1"/>
            <a:r>
              <a:rPr lang="ar-IQ" sz="2800" dirty="0" smtClean="0">
                <a:solidFill>
                  <a:schemeClr val="tx1"/>
                </a:solidFill>
                <a:latin typeface="Times New Roman" pitchFamily="18" charset="0"/>
                <a:cs typeface="Times New Roman" pitchFamily="18" charset="0"/>
              </a:rPr>
              <a:t>2- ملوثات </a:t>
            </a:r>
            <a:r>
              <a:rPr lang="ar-IQ" sz="2800" dirty="0">
                <a:solidFill>
                  <a:schemeClr val="tx1"/>
                </a:solidFill>
                <a:latin typeface="Times New Roman" pitchFamily="18" charset="0"/>
                <a:cs typeface="Times New Roman" pitchFamily="18" charset="0"/>
              </a:rPr>
              <a:t>المياه العذبة</a:t>
            </a:r>
          </a:p>
          <a:p>
            <a:pPr algn="r" rtl="1"/>
            <a:r>
              <a:rPr lang="ar-IQ" sz="2800" dirty="0" smtClean="0">
                <a:solidFill>
                  <a:schemeClr val="tx1"/>
                </a:solidFill>
                <a:latin typeface="Times New Roman" pitchFamily="18" charset="0"/>
                <a:cs typeface="Times New Roman" pitchFamily="18" charset="0"/>
              </a:rPr>
              <a:t>3- ملوثات </a:t>
            </a:r>
            <a:r>
              <a:rPr lang="ar-IQ" sz="2800" dirty="0">
                <a:solidFill>
                  <a:schemeClr val="tx1"/>
                </a:solidFill>
                <a:latin typeface="Times New Roman" pitchFamily="18" charset="0"/>
                <a:cs typeface="Times New Roman" pitchFamily="18" charset="0"/>
              </a:rPr>
              <a:t>مياه البحار</a:t>
            </a:r>
          </a:p>
          <a:p>
            <a:pPr algn="r" rtl="1"/>
            <a:r>
              <a:rPr lang="ar-IQ" sz="2800" dirty="0" smtClean="0">
                <a:solidFill>
                  <a:schemeClr val="tx1"/>
                </a:solidFill>
                <a:latin typeface="Times New Roman" pitchFamily="18" charset="0"/>
                <a:cs typeface="Times New Roman" pitchFamily="18" charset="0"/>
              </a:rPr>
              <a:t>4- ملوثات </a:t>
            </a:r>
            <a:r>
              <a:rPr lang="ar-IQ" sz="2800" dirty="0">
                <a:solidFill>
                  <a:schemeClr val="tx1"/>
                </a:solidFill>
                <a:latin typeface="Times New Roman" pitchFamily="18" charset="0"/>
                <a:cs typeface="Times New Roman" pitchFamily="18" charset="0"/>
              </a:rPr>
              <a:t>التربة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915699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b="1" dirty="0">
                <a:solidFill>
                  <a:schemeClr val="tx1"/>
                </a:solidFill>
                <a:latin typeface="Times New Roman" pitchFamily="18" charset="0"/>
                <a:cs typeface="Times New Roman" pitchFamily="18" charset="0"/>
              </a:rPr>
              <a:t>تقسيم الملوثات تبعا لمصدر التلوث </a:t>
            </a:r>
            <a:r>
              <a:rPr lang="en-US" sz="2800" b="1" dirty="0">
                <a:solidFill>
                  <a:schemeClr val="tx1"/>
                </a:solidFill>
                <a:latin typeface="Times New Roman" pitchFamily="18" charset="0"/>
                <a:cs typeface="Times New Roman" pitchFamily="18" charset="0"/>
              </a:rPr>
              <a:t>Classification by source:</a:t>
            </a:r>
          </a:p>
          <a:p>
            <a:pPr algn="just" rtl="1"/>
            <a:r>
              <a:rPr lang="ar-IQ" sz="2800" dirty="0" smtClean="0">
                <a:solidFill>
                  <a:schemeClr val="tx1"/>
                </a:solidFill>
                <a:latin typeface="Times New Roman" pitchFamily="18" charset="0"/>
                <a:cs typeface="Times New Roman" pitchFamily="18" charset="0"/>
              </a:rPr>
              <a:t>1</a:t>
            </a:r>
            <a:r>
              <a:rPr lang="en-US" sz="2800" dirty="0" smtClean="0">
                <a:solidFill>
                  <a:schemeClr val="tx1"/>
                </a:solidFill>
                <a:latin typeface="Times New Roman" pitchFamily="18" charset="0"/>
                <a:cs typeface="Times New Roman" pitchFamily="18" charset="0"/>
              </a:rPr>
              <a:t>-</a:t>
            </a:r>
            <a:r>
              <a:rPr lang="ar-IQ" sz="2800" dirty="0" smtClean="0">
                <a:solidFill>
                  <a:schemeClr val="tx1"/>
                </a:solidFill>
                <a:latin typeface="Times New Roman" pitchFamily="18" charset="0"/>
                <a:cs typeface="Times New Roman" pitchFamily="18" charset="0"/>
              </a:rPr>
              <a:t> نواتج </a:t>
            </a:r>
            <a:r>
              <a:rPr lang="ar-IQ" sz="2800" dirty="0">
                <a:solidFill>
                  <a:schemeClr val="tx1"/>
                </a:solidFill>
                <a:latin typeface="Times New Roman" pitchFamily="18" charset="0"/>
                <a:cs typeface="Times New Roman" pitchFamily="18" charset="0"/>
              </a:rPr>
              <a:t>احتراق الوقود : مصادر منزلية، صناعية، زراعية</a:t>
            </a:r>
          </a:p>
          <a:p>
            <a:pPr algn="just" rtl="1"/>
            <a:r>
              <a:rPr lang="ar-IQ" sz="2800" dirty="0" smtClean="0">
                <a:solidFill>
                  <a:schemeClr val="tx1"/>
                </a:solidFill>
                <a:latin typeface="Times New Roman" pitchFamily="18" charset="0"/>
                <a:cs typeface="Times New Roman" pitchFamily="18" charset="0"/>
              </a:rPr>
              <a:t>2- نواتج </a:t>
            </a:r>
            <a:r>
              <a:rPr lang="ar-IQ" sz="2800" dirty="0">
                <a:solidFill>
                  <a:schemeClr val="tx1"/>
                </a:solidFill>
                <a:latin typeface="Times New Roman" pitchFamily="18" charset="0"/>
                <a:cs typeface="Times New Roman" pitchFamily="18" charset="0"/>
              </a:rPr>
              <a:t>ذات اصول صناعية : تقسم وفقا لنوع الصناعة ، مثلا صناعة البلاستك، الاسمنت، صهر المعادن .... الخ.</a:t>
            </a:r>
          </a:p>
          <a:p>
            <a:pPr algn="just" rtl="1"/>
            <a:r>
              <a:rPr lang="ar-IQ" sz="2800" dirty="0" smtClean="0">
                <a:solidFill>
                  <a:schemeClr val="tx1"/>
                </a:solidFill>
                <a:latin typeface="Times New Roman" pitchFamily="18" charset="0"/>
                <a:cs typeface="Times New Roman" pitchFamily="18" charset="0"/>
              </a:rPr>
              <a:t>3- منتجات </a:t>
            </a:r>
            <a:r>
              <a:rPr lang="ar-IQ" sz="2800" dirty="0">
                <a:solidFill>
                  <a:schemeClr val="tx1"/>
                </a:solidFill>
                <a:latin typeface="Times New Roman" pitchFamily="18" charset="0"/>
                <a:cs typeface="Times New Roman" pitchFamily="18" charset="0"/>
              </a:rPr>
              <a:t>منزلية وخدمية : مثل نفايات المنازل ، نفايات المستشفيات، نفايات المعامل.</a:t>
            </a:r>
          </a:p>
          <a:p>
            <a:pPr algn="just" rtl="1"/>
            <a:r>
              <a:rPr lang="ar-IQ" sz="2800" dirty="0" smtClean="0">
                <a:solidFill>
                  <a:schemeClr val="tx1"/>
                </a:solidFill>
                <a:latin typeface="Times New Roman" pitchFamily="18" charset="0"/>
                <a:cs typeface="Times New Roman" pitchFamily="18" charset="0"/>
              </a:rPr>
              <a:t>4- نواتج </a:t>
            </a:r>
            <a:r>
              <a:rPr lang="ar-IQ" sz="2800" dirty="0">
                <a:solidFill>
                  <a:schemeClr val="tx1"/>
                </a:solidFill>
                <a:latin typeface="Times New Roman" pitchFamily="18" charset="0"/>
                <a:cs typeface="Times New Roman" pitchFamily="18" charset="0"/>
              </a:rPr>
              <a:t>ذات اصول زراعية: مثل مخلفات الحيوانات، مخلفات الاسمدة ومتبقيات المبيدات الكيميائية.</a:t>
            </a:r>
          </a:p>
          <a:p>
            <a:pPr algn="just" rtl="1"/>
            <a:r>
              <a:rPr lang="ar-IQ" sz="2800" dirty="0" smtClean="0">
                <a:solidFill>
                  <a:schemeClr val="tx1"/>
                </a:solidFill>
                <a:latin typeface="Times New Roman" pitchFamily="18" charset="0"/>
                <a:cs typeface="Times New Roman" pitchFamily="18" charset="0"/>
              </a:rPr>
              <a:t>5- نواتج </a:t>
            </a:r>
            <a:r>
              <a:rPr lang="ar-IQ" sz="2800" dirty="0">
                <a:solidFill>
                  <a:schemeClr val="tx1"/>
                </a:solidFill>
                <a:latin typeface="Times New Roman" pitchFamily="18" charset="0"/>
                <a:cs typeface="Times New Roman" pitchFamily="18" charset="0"/>
              </a:rPr>
              <a:t>الانشطة العسكرية</a:t>
            </a:r>
          </a:p>
          <a:p>
            <a:pPr algn="just" rtl="1"/>
            <a:r>
              <a:rPr lang="ar-IQ" sz="2800" dirty="0" smtClean="0">
                <a:solidFill>
                  <a:schemeClr val="tx1"/>
                </a:solidFill>
                <a:latin typeface="Times New Roman" pitchFamily="18" charset="0"/>
                <a:cs typeface="Times New Roman" pitchFamily="18" charset="0"/>
              </a:rPr>
              <a:t>6- نواتج </a:t>
            </a:r>
            <a:r>
              <a:rPr lang="ar-IQ" sz="2800" dirty="0">
                <a:solidFill>
                  <a:schemeClr val="tx1"/>
                </a:solidFill>
                <a:latin typeface="Times New Roman" pitchFamily="18" charset="0"/>
                <a:cs typeface="Times New Roman" pitchFamily="18" charset="0"/>
              </a:rPr>
              <a:t>النشاط البكتيري والفطري مثل مواد حامضية ومواد قاعدية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60002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b="1" dirty="0">
                <a:solidFill>
                  <a:schemeClr val="tx1"/>
                </a:solidFill>
                <a:latin typeface="Times New Roman" pitchFamily="18" charset="0"/>
                <a:cs typeface="Times New Roman" pitchFamily="18" charset="0"/>
              </a:rPr>
              <a:t>التقسيم تبعا لنمط الاستخدام  </a:t>
            </a:r>
            <a:r>
              <a:rPr lang="en-US" sz="2800" b="1" dirty="0">
                <a:solidFill>
                  <a:schemeClr val="tx1"/>
                </a:solidFill>
                <a:latin typeface="Times New Roman" pitchFamily="18" charset="0"/>
                <a:cs typeface="Times New Roman" pitchFamily="18" charset="0"/>
              </a:rPr>
              <a:t>Classification by pattern of use: </a:t>
            </a:r>
          </a:p>
          <a:p>
            <a:pPr algn="just" rtl="1"/>
            <a:r>
              <a:rPr lang="ar-IQ" sz="2800" dirty="0" smtClean="0">
                <a:solidFill>
                  <a:schemeClr val="tx1"/>
                </a:solidFill>
                <a:latin typeface="Times New Roman" pitchFamily="18" charset="0"/>
                <a:cs typeface="Times New Roman" pitchFamily="18" charset="0"/>
              </a:rPr>
              <a:t>1</a:t>
            </a:r>
            <a:r>
              <a:rPr lang="en-US" sz="2800" dirty="0" smtClean="0">
                <a:solidFill>
                  <a:schemeClr val="tx1"/>
                </a:solidFill>
                <a:latin typeface="Times New Roman" pitchFamily="18" charset="0"/>
                <a:cs typeface="Times New Roman" pitchFamily="18" charset="0"/>
              </a:rPr>
              <a:t>-</a:t>
            </a:r>
            <a:r>
              <a:rPr lang="ar-IQ" sz="2800" dirty="0" smtClean="0">
                <a:solidFill>
                  <a:schemeClr val="tx1"/>
                </a:solidFill>
                <a:latin typeface="Times New Roman" pitchFamily="18" charset="0"/>
                <a:cs typeface="Times New Roman" pitchFamily="18" charset="0"/>
              </a:rPr>
              <a:t> الاستخدامات </a:t>
            </a:r>
            <a:r>
              <a:rPr lang="ar-IQ" sz="2800" dirty="0">
                <a:solidFill>
                  <a:schemeClr val="tx1"/>
                </a:solidFill>
                <a:latin typeface="Times New Roman" pitchFamily="18" charset="0"/>
                <a:cs typeface="Times New Roman" pitchFamily="18" charset="0"/>
              </a:rPr>
              <a:t>في الصناعة :مثل المواد الاولية، المذيبات، الملونات، المثبتات، المواد الحافظة... الخ.</a:t>
            </a:r>
          </a:p>
          <a:p>
            <a:pPr algn="just" rtl="1"/>
            <a:r>
              <a:rPr lang="ar-IQ" sz="2800" dirty="0" smtClean="0">
                <a:solidFill>
                  <a:schemeClr val="tx1"/>
                </a:solidFill>
                <a:latin typeface="Times New Roman" pitchFamily="18" charset="0"/>
                <a:cs typeface="Times New Roman" pitchFamily="18" charset="0"/>
              </a:rPr>
              <a:t>2- الاستخدامات </a:t>
            </a:r>
            <a:r>
              <a:rPr lang="ar-IQ" sz="2800" dirty="0">
                <a:solidFill>
                  <a:schemeClr val="tx1"/>
                </a:solidFill>
                <a:latin typeface="Times New Roman" pitchFamily="18" charset="0"/>
                <a:cs typeface="Times New Roman" pitchFamily="18" charset="0"/>
              </a:rPr>
              <a:t>في المنازل والمستشفيات: مثل المنظفات، الملطفات، مواد الطلاء، المطهرات، المبيدات الكيميائية</a:t>
            </a:r>
          </a:p>
          <a:p>
            <a:pPr algn="just" rtl="1"/>
            <a:r>
              <a:rPr lang="ar-IQ" sz="2800" dirty="0" smtClean="0">
                <a:solidFill>
                  <a:schemeClr val="tx1"/>
                </a:solidFill>
                <a:latin typeface="Times New Roman" pitchFamily="18" charset="0"/>
                <a:cs typeface="Times New Roman" pitchFamily="18" charset="0"/>
              </a:rPr>
              <a:t>3- الاستخدامات </a:t>
            </a:r>
            <a:r>
              <a:rPr lang="ar-IQ" sz="2800" dirty="0">
                <a:solidFill>
                  <a:schemeClr val="tx1"/>
                </a:solidFill>
                <a:latin typeface="Times New Roman" pitchFamily="18" charset="0"/>
                <a:cs typeface="Times New Roman" pitchFamily="18" charset="0"/>
              </a:rPr>
              <a:t>في الزراعة: مثل الاسمدة، المبيدات الكيميائية، الوقود</a:t>
            </a:r>
          </a:p>
          <a:p>
            <a:pPr algn="just" rtl="1"/>
            <a:r>
              <a:rPr lang="ar-IQ" sz="2800" dirty="0" smtClean="0">
                <a:solidFill>
                  <a:schemeClr val="tx1"/>
                </a:solidFill>
                <a:latin typeface="Times New Roman" pitchFamily="18" charset="0"/>
                <a:cs typeface="Times New Roman" pitchFamily="18" charset="0"/>
              </a:rPr>
              <a:t>4- الاستخدامات </a:t>
            </a:r>
            <a:r>
              <a:rPr lang="ar-IQ" sz="2800" dirty="0">
                <a:solidFill>
                  <a:schemeClr val="tx1"/>
                </a:solidFill>
                <a:latin typeface="Times New Roman" pitchFamily="18" charset="0"/>
                <a:cs typeface="Times New Roman" pitchFamily="18" charset="0"/>
              </a:rPr>
              <a:t>في النقل: مثل الوقود، مواد التشحيم والتنظيف والدهانات </a:t>
            </a:r>
          </a:p>
          <a:p>
            <a:pPr algn="just" rtl="1"/>
            <a:r>
              <a:rPr lang="ar-IQ" sz="2800" dirty="0" smtClean="0">
                <a:solidFill>
                  <a:schemeClr val="tx1"/>
                </a:solidFill>
                <a:latin typeface="Times New Roman" pitchFamily="18" charset="0"/>
                <a:cs typeface="Times New Roman" pitchFamily="18" charset="0"/>
              </a:rPr>
              <a:t>5- الاستخدامات </a:t>
            </a:r>
            <a:r>
              <a:rPr lang="ar-IQ" sz="2800" dirty="0">
                <a:solidFill>
                  <a:schemeClr val="tx1"/>
                </a:solidFill>
                <a:latin typeface="Times New Roman" pitchFamily="18" charset="0"/>
                <a:cs typeface="Times New Roman" pitchFamily="18" charset="0"/>
              </a:rPr>
              <a:t>في الحروب</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393196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b="1" dirty="0">
                <a:solidFill>
                  <a:schemeClr val="tx1"/>
                </a:solidFill>
                <a:latin typeface="Times New Roman" pitchFamily="18" charset="0"/>
                <a:cs typeface="Times New Roman" pitchFamily="18" charset="0"/>
              </a:rPr>
              <a:t>التقسيم تبعا للاثار الناتجة </a:t>
            </a:r>
            <a:r>
              <a:rPr lang="en-US" sz="2800" b="1" dirty="0">
                <a:solidFill>
                  <a:schemeClr val="tx1"/>
                </a:solidFill>
                <a:latin typeface="Times New Roman" pitchFamily="18" charset="0"/>
                <a:cs typeface="Times New Roman" pitchFamily="18" charset="0"/>
              </a:rPr>
              <a:t>Classification by effects:</a:t>
            </a:r>
          </a:p>
          <a:p>
            <a:pPr algn="r" rtl="1"/>
            <a:r>
              <a:rPr lang="ar-IQ" sz="2800" dirty="0" smtClean="0">
                <a:solidFill>
                  <a:schemeClr val="tx1"/>
                </a:solidFill>
                <a:latin typeface="Times New Roman" pitchFamily="18" charset="0"/>
                <a:cs typeface="Times New Roman" pitchFamily="18" charset="0"/>
              </a:rPr>
              <a:t>1</a:t>
            </a:r>
            <a:r>
              <a:rPr lang="en-US" sz="2800" dirty="0" smtClean="0">
                <a:solidFill>
                  <a:schemeClr val="tx1"/>
                </a:solidFill>
                <a:latin typeface="Times New Roman" pitchFamily="18" charset="0"/>
                <a:cs typeface="Times New Roman" pitchFamily="18" charset="0"/>
              </a:rPr>
              <a:t>-</a:t>
            </a:r>
            <a:r>
              <a:rPr lang="ar-IQ" sz="2800" dirty="0" smtClean="0">
                <a:solidFill>
                  <a:schemeClr val="tx1"/>
                </a:solidFill>
                <a:latin typeface="Times New Roman" pitchFamily="18" charset="0"/>
                <a:cs typeface="Times New Roman" pitchFamily="18" charset="0"/>
              </a:rPr>
              <a:t> ملوثات </a:t>
            </a:r>
            <a:r>
              <a:rPr lang="ar-IQ" sz="2800" dirty="0">
                <a:solidFill>
                  <a:schemeClr val="tx1"/>
                </a:solidFill>
                <a:latin typeface="Times New Roman" pitchFamily="18" charset="0"/>
                <a:cs typeface="Times New Roman" pitchFamily="18" charset="0"/>
              </a:rPr>
              <a:t>تؤثر على الانسان</a:t>
            </a:r>
          </a:p>
          <a:p>
            <a:pPr algn="r" rtl="1"/>
            <a:r>
              <a:rPr lang="ar-IQ" sz="2800" dirty="0" smtClean="0">
                <a:solidFill>
                  <a:schemeClr val="tx1"/>
                </a:solidFill>
                <a:latin typeface="Times New Roman" pitchFamily="18" charset="0"/>
                <a:cs typeface="Times New Roman" pitchFamily="18" charset="0"/>
              </a:rPr>
              <a:t>2- ملوثات </a:t>
            </a:r>
            <a:r>
              <a:rPr lang="ar-IQ" sz="2800" dirty="0">
                <a:solidFill>
                  <a:schemeClr val="tx1"/>
                </a:solidFill>
                <a:latin typeface="Times New Roman" pitchFamily="18" charset="0"/>
                <a:cs typeface="Times New Roman" pitchFamily="18" charset="0"/>
              </a:rPr>
              <a:t>تؤثر على الحيوانات</a:t>
            </a:r>
          </a:p>
          <a:p>
            <a:pPr algn="r" rtl="1"/>
            <a:r>
              <a:rPr lang="ar-IQ" sz="2800" dirty="0" smtClean="0">
                <a:solidFill>
                  <a:schemeClr val="tx1"/>
                </a:solidFill>
                <a:latin typeface="Times New Roman" pitchFamily="18" charset="0"/>
                <a:cs typeface="Times New Roman" pitchFamily="18" charset="0"/>
              </a:rPr>
              <a:t>3- ملوثات </a:t>
            </a:r>
            <a:r>
              <a:rPr lang="ar-IQ" sz="2800" dirty="0">
                <a:solidFill>
                  <a:schemeClr val="tx1"/>
                </a:solidFill>
                <a:latin typeface="Times New Roman" pitchFamily="18" charset="0"/>
                <a:cs typeface="Times New Roman" pitchFamily="18" charset="0"/>
              </a:rPr>
              <a:t>تؤثر على النباتات</a:t>
            </a:r>
          </a:p>
          <a:p>
            <a:pPr algn="r" rtl="1"/>
            <a:r>
              <a:rPr lang="ar-IQ" sz="2800" dirty="0" smtClean="0">
                <a:solidFill>
                  <a:schemeClr val="tx1"/>
                </a:solidFill>
                <a:latin typeface="Times New Roman" pitchFamily="18" charset="0"/>
                <a:cs typeface="Times New Roman" pitchFamily="18" charset="0"/>
              </a:rPr>
              <a:t>4- ملوثات </a:t>
            </a:r>
            <a:r>
              <a:rPr lang="ar-IQ" sz="2800" dirty="0">
                <a:solidFill>
                  <a:schemeClr val="tx1"/>
                </a:solidFill>
                <a:latin typeface="Times New Roman" pitchFamily="18" charset="0"/>
                <a:cs typeface="Times New Roman" pitchFamily="18" charset="0"/>
              </a:rPr>
              <a:t>تؤثر على مكونات الجو مثل طبقة الاوزون</a:t>
            </a:r>
          </a:p>
          <a:p>
            <a:pPr algn="r" rtl="1"/>
            <a:r>
              <a:rPr lang="ar-IQ" sz="2800" dirty="0" smtClean="0">
                <a:solidFill>
                  <a:schemeClr val="tx1"/>
                </a:solidFill>
                <a:latin typeface="Times New Roman" pitchFamily="18" charset="0"/>
                <a:cs typeface="Times New Roman" pitchFamily="18" charset="0"/>
              </a:rPr>
              <a:t>5- ملوثات </a:t>
            </a:r>
            <a:r>
              <a:rPr lang="ar-IQ" sz="2800" dirty="0">
                <a:solidFill>
                  <a:schemeClr val="tx1"/>
                </a:solidFill>
                <a:latin typeface="Times New Roman" pitchFamily="18" charset="0"/>
                <a:cs typeface="Times New Roman" pitchFamily="18" charset="0"/>
              </a:rPr>
              <a:t>تؤثر على العمليات الحيوية الطبيعية في الماء</a:t>
            </a:r>
          </a:p>
          <a:p>
            <a:pPr algn="r" rtl="1"/>
            <a:r>
              <a:rPr lang="ar-IQ" sz="2800" dirty="0">
                <a:solidFill>
                  <a:schemeClr val="tx1"/>
                </a:solidFill>
                <a:latin typeface="Times New Roman" pitchFamily="18" charset="0"/>
                <a:cs typeface="Times New Roman" pitchFamily="18" charset="0"/>
              </a:rPr>
              <a:t>كما يمكن تقسيم الملوثات الى الاقسام التالية:</a:t>
            </a:r>
          </a:p>
          <a:p>
            <a:pPr algn="r" rtl="1"/>
            <a:r>
              <a:rPr lang="ar-IQ" sz="2800" dirty="0" smtClean="0">
                <a:solidFill>
                  <a:schemeClr val="tx1"/>
                </a:solidFill>
                <a:latin typeface="Times New Roman" pitchFamily="18" charset="0"/>
                <a:cs typeface="Times New Roman" pitchFamily="18" charset="0"/>
              </a:rPr>
              <a:t>1- ملوثات </a:t>
            </a:r>
            <a:r>
              <a:rPr lang="ar-IQ" sz="2800" dirty="0">
                <a:solidFill>
                  <a:schemeClr val="tx1"/>
                </a:solidFill>
                <a:latin typeface="Times New Roman" pitchFamily="18" charset="0"/>
                <a:cs typeface="Times New Roman" pitchFamily="18" charset="0"/>
              </a:rPr>
              <a:t>طبيعية : وهي الملوثات التي لايتدخل الانسان في احداثها، مثل الغازات والابخرة التي تتصاعد من البراكين او تأثير الانفجارات الشمسية على </a:t>
            </a:r>
            <a:r>
              <a:rPr lang="ar-IQ" sz="2800" dirty="0" smtClean="0">
                <a:solidFill>
                  <a:schemeClr val="tx1"/>
                </a:solidFill>
                <a:latin typeface="Times New Roman" pitchFamily="18" charset="0"/>
                <a:cs typeface="Times New Roman" pitchFamily="18" charset="0"/>
              </a:rPr>
              <a:t>اضطرابات </a:t>
            </a:r>
            <a:r>
              <a:rPr lang="ar-IQ" sz="2800" dirty="0">
                <a:solidFill>
                  <a:schemeClr val="tx1"/>
                </a:solidFill>
                <a:latin typeface="Times New Roman" pitchFamily="18" charset="0"/>
                <a:cs typeface="Times New Roman" pitchFamily="18" charset="0"/>
              </a:rPr>
              <a:t>الطقس، او احتراق الغابات بشكل طبيعي جراء ارتفاع درجات الحرارة، او انتشار حبوب اللقاح في الجو، او الكائنات الحية الدقيقة (بكتريا وفطريات وفيروسات)</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454394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1150</Words>
  <Application>Microsoft Office PowerPoint</Application>
  <PresentationFormat>On-screen Show (4:3)</PresentationFormat>
  <Paragraphs>72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10</cp:revision>
  <dcterms:created xsi:type="dcterms:W3CDTF">2006-08-16T00:00:00Z</dcterms:created>
  <dcterms:modified xsi:type="dcterms:W3CDTF">2018-12-22T18:37:03Z</dcterms:modified>
</cp:coreProperties>
</file>