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Default Extension="jpg" ContentType="image/jpeg"/>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48" r:id="rId1"/>
  </p:sldMasterIdLst>
  <p:sldIdLst>
    <p:sldId id="256" r:id="rId2"/>
    <p:sldId id="257" r:id="rId3"/>
    <p:sldId id="258" r:id="rId4"/>
    <p:sldId id="259" r:id="rId5"/>
    <p:sldId id="260" r:id="rId6"/>
    <p:sldId id="261" r:id="rId7"/>
    <p:sldId id="262" r:id="rId8"/>
    <p:sldId id="263" r:id="rId9"/>
    <p:sldId id="264" r:id="rId10"/>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modifyVerifier cryptProviderType="rsaFull" cryptAlgorithmClass="hash" cryptAlgorithmType="typeAny" cryptAlgorithmSid="4" spinCount="100000" saltData="e/NyuU9WTeJa63EV5Eh8MQ==" hashData="gSFbEquZgIcreNtPJzspS+X6WfE="/>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p:cViewPr varScale="1">
        <p:scale>
          <a:sx n="84" d="100"/>
          <a:sy n="84" d="100"/>
        </p:scale>
        <p:origin x="-1402" y="-67"/>
      </p:cViewPr>
      <p:guideLst>
        <p:guide orient="horz" pos="2160"/>
        <p:guide pos="2880"/>
      </p:guideLst>
    </p:cSldViewPr>
  </p:slid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theme" Target="theme/theme1.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viewProps" Target="viewProps.xml"/><Relationship Id="rId2" Type="http://schemas.openxmlformats.org/officeDocument/2006/relationships/slide" Target="slides/slid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presProps" Target="presProps.xml"/><Relationship Id="rId5" Type="http://schemas.openxmlformats.org/officeDocument/2006/relationships/slide" Target="slides/slide4.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685800" y="2130425"/>
            <a:ext cx="7772400" cy="1470025"/>
          </a:xfrm>
        </p:spPr>
        <p:txBody>
          <a:bodyPr/>
          <a:lstStyle/>
          <a:p>
            <a:r>
              <a:rPr lang="en-US" smtClean="0"/>
              <a:t>Click to edit Master title style</a:t>
            </a:r>
            <a:endParaRPr lang="en-US"/>
          </a:p>
        </p:txBody>
      </p:sp>
      <p:sp>
        <p:nvSpPr>
          <p:cNvPr id="3" name="Subtitle 2"/>
          <p:cNvSpPr>
            <a:spLocks noGrp="1"/>
          </p:cNvSpPr>
          <p:nvPr>
            <p:ph type="subTitle" idx="1"/>
          </p:nvPr>
        </p:nvSpPr>
        <p:spPr>
          <a:xfrm>
            <a:off x="1371600" y="3886200"/>
            <a:ext cx="6400800" cy="1752600"/>
          </a:xfrm>
        </p:spPr>
        <p:txBody>
          <a:bodyPr/>
          <a:lstStyle>
            <a:lvl1pPr marL="0" indent="0" algn="ctr">
              <a:buNone/>
              <a:defRPr>
                <a:solidFill>
                  <a:schemeClr val="tx1">
                    <a:tint val="7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Vertical Text Placeholder 2"/>
          <p:cNvSpPr>
            <a:spLocks noGrp="1"/>
          </p:cNvSpPr>
          <p:nvPr>
            <p:ph type="body" orient="vert" idx="1"/>
          </p:nvPr>
        </p:nvSpPr>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6629400" y="274638"/>
            <a:ext cx="2057400" cy="5851525"/>
          </a:xfrm>
        </p:spPr>
        <p:txBody>
          <a:bodyPr vert="eaVert"/>
          <a:lstStyle/>
          <a:p>
            <a:r>
              <a:rPr lang="en-US" smtClean="0"/>
              <a:t>Click to edit Master title style</a:t>
            </a:r>
            <a:endParaRPr lang="en-US"/>
          </a:p>
        </p:txBody>
      </p:sp>
      <p:sp>
        <p:nvSpPr>
          <p:cNvPr id="3" name="Vertical Text Placeholder 2"/>
          <p:cNvSpPr>
            <a:spLocks noGrp="1"/>
          </p:cNvSpPr>
          <p:nvPr>
            <p:ph type="body" orient="vert" idx="1"/>
          </p:nvPr>
        </p:nvSpPr>
        <p:spPr>
          <a:xfrm>
            <a:off x="457200" y="274638"/>
            <a:ext cx="6019800" cy="5851525"/>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idx="1"/>
          </p:nvPr>
        </p:nvSpPr>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722313" y="4406900"/>
            <a:ext cx="7772400" cy="1362075"/>
          </a:xfrm>
        </p:spPr>
        <p:txBody>
          <a:bodyPr anchor="t"/>
          <a:lstStyle>
            <a:lvl1pPr algn="l">
              <a:defRPr sz="4000" b="1" cap="all"/>
            </a:lvl1pPr>
          </a:lstStyle>
          <a:p>
            <a:r>
              <a:rPr lang="en-US" smtClean="0"/>
              <a:t>Click to edit Master title style</a:t>
            </a:r>
            <a:endParaRPr lang="en-US"/>
          </a:p>
        </p:txBody>
      </p:sp>
      <p:sp>
        <p:nvSpPr>
          <p:cNvPr id="3" name="Text Placeholder 2"/>
          <p:cNvSpPr>
            <a:spLocks noGrp="1"/>
          </p:cNvSpPr>
          <p:nvPr>
            <p:ph type="body" idx="1"/>
          </p:nvPr>
        </p:nvSpPr>
        <p:spPr>
          <a:xfrm>
            <a:off x="722313" y="2906713"/>
            <a:ext cx="7772400" cy="1500187"/>
          </a:xfrm>
        </p:spPr>
        <p:txBody>
          <a:bodyPr anchor="b"/>
          <a:lstStyle>
            <a:lvl1pPr marL="0" indent="0">
              <a:buNone/>
              <a:defRPr sz="2000">
                <a:solidFill>
                  <a:schemeClr val="tx1">
                    <a:tint val="7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5" name="Footer Placeholder 4"/>
          <p:cNvSpPr>
            <a:spLocks noGrp="1"/>
          </p:cNvSpPr>
          <p:nvPr>
            <p:ph type="ftr" sz="quarter" idx="11"/>
          </p:nvPr>
        </p:nvSpPr>
        <p:spPr/>
        <p:txBody>
          <a:bodyPr/>
          <a:lstStyle/>
          <a:p>
            <a:endParaRPr lang="en-US"/>
          </a:p>
        </p:txBody>
      </p:sp>
      <p:sp>
        <p:nvSpPr>
          <p:cNvPr id="6" name="Slide Number Placeholder 5"/>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Content Placeholder 2"/>
          <p:cNvSpPr>
            <a:spLocks noGrp="1"/>
          </p:cNvSpPr>
          <p:nvPr>
            <p:ph sz="half" idx="1"/>
          </p:nvPr>
        </p:nvSpPr>
        <p:spPr>
          <a:xfrm>
            <a:off x="457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Content Placeholder 3"/>
          <p:cNvSpPr>
            <a:spLocks noGrp="1"/>
          </p:cNvSpPr>
          <p:nvPr>
            <p:ph sz="half" idx="2"/>
          </p:nvPr>
        </p:nvSpPr>
        <p:spPr>
          <a:xfrm>
            <a:off x="4648200" y="1600200"/>
            <a:ext cx="4038600" cy="4525963"/>
          </a:xfrm>
        </p:spPr>
        <p:txBody>
          <a:bodyPr/>
          <a:lstStyle>
            <a:lvl1pPr>
              <a:defRPr sz="2800"/>
            </a:lvl1pPr>
            <a:lvl2pPr>
              <a:defRPr sz="2400"/>
            </a:lvl2pPr>
            <a:lvl3pPr>
              <a:defRPr sz="2000"/>
            </a:lvl3pPr>
            <a:lvl4pPr>
              <a:defRPr sz="1800"/>
            </a:lvl4pPr>
            <a:lvl5pPr>
              <a:defRPr sz="1800"/>
            </a:lvl5pPr>
            <a:lvl6pPr>
              <a:defRPr sz="1800"/>
            </a:lvl6pPr>
            <a:lvl7pPr>
              <a:defRPr sz="1800"/>
            </a:lvl7pPr>
            <a:lvl8pPr>
              <a:defRPr sz="1800"/>
            </a:lvl8pPr>
            <a:lvl9pPr>
              <a:defRPr sz="18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lvl1pPr>
              <a:defRPr/>
            </a:lvl1pPr>
          </a:lstStyle>
          <a:p>
            <a:r>
              <a:rPr lang="en-US" smtClean="0"/>
              <a:t>Click to edit Master title style</a:t>
            </a:r>
            <a:endParaRPr lang="en-US"/>
          </a:p>
        </p:txBody>
      </p:sp>
      <p:sp>
        <p:nvSpPr>
          <p:cNvPr id="3" name="Text Placeholder 2"/>
          <p:cNvSpPr>
            <a:spLocks noGrp="1"/>
          </p:cNvSpPr>
          <p:nvPr>
            <p:ph type="body" idx="1"/>
          </p:nvPr>
        </p:nvSpPr>
        <p:spPr>
          <a:xfrm>
            <a:off x="457200" y="1535113"/>
            <a:ext cx="4040188"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457200" y="2174875"/>
            <a:ext cx="4040188"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5" name="Text Placeholder 4"/>
          <p:cNvSpPr>
            <a:spLocks noGrp="1"/>
          </p:cNvSpPr>
          <p:nvPr>
            <p:ph type="body" sz="quarter" idx="3"/>
          </p:nvPr>
        </p:nvSpPr>
        <p:spPr>
          <a:xfrm>
            <a:off x="4645025" y="1535113"/>
            <a:ext cx="4041775" cy="639762"/>
          </a:xfrm>
        </p:spPr>
        <p:txBody>
          <a:bodyPr anchor="b"/>
          <a:lstStyle>
            <a:lvl1pPr marL="0" indent="0">
              <a:buNone/>
              <a:defRPr sz="2400" b="1"/>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4645025" y="2174875"/>
            <a:ext cx="4041775" cy="3951288"/>
          </a:xfrm>
        </p:spPr>
        <p:txBody>
          <a:bodyPr/>
          <a:lstStyle>
            <a:lvl1pPr>
              <a:defRPr sz="2400"/>
            </a:lvl1pPr>
            <a:lvl2pPr>
              <a:defRPr sz="2000"/>
            </a:lvl2pPr>
            <a:lvl3pPr>
              <a:defRPr sz="1800"/>
            </a:lvl3pPr>
            <a:lvl4pPr>
              <a:defRPr sz="1600"/>
            </a:lvl4pPr>
            <a:lvl5pPr>
              <a:defRPr sz="1600"/>
            </a:lvl5pPr>
            <a:lvl6pPr>
              <a:defRPr sz="1600"/>
            </a:lvl6pPr>
            <a:lvl7pPr>
              <a:defRPr sz="1600"/>
            </a:lvl7pPr>
            <a:lvl8pPr>
              <a:defRPr sz="1600"/>
            </a:lvl8pPr>
            <a:lvl9pPr>
              <a:defRPr sz="16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7" name="Date Placeholder 6"/>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8" name="Footer Placeholder 7"/>
          <p:cNvSpPr>
            <a:spLocks noGrp="1"/>
          </p:cNvSpPr>
          <p:nvPr>
            <p:ph type="ftr" sz="quarter" idx="11"/>
          </p:nvPr>
        </p:nvSpPr>
        <p:spPr/>
        <p:txBody>
          <a:bodyPr/>
          <a:lstStyle/>
          <a:p>
            <a:endParaRPr lang="en-US"/>
          </a:p>
        </p:txBody>
      </p:sp>
      <p:sp>
        <p:nvSpPr>
          <p:cNvPr id="9" name="Slide Number Placeholder 8"/>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a:p>
        </p:txBody>
      </p:sp>
      <p:sp>
        <p:nvSpPr>
          <p:cNvPr id="3" name="Date Placeholder 2"/>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4" name="Footer Placeholder 3"/>
          <p:cNvSpPr>
            <a:spLocks noGrp="1"/>
          </p:cNvSpPr>
          <p:nvPr>
            <p:ph type="ftr" sz="quarter" idx="11"/>
          </p:nvPr>
        </p:nvSpPr>
        <p:spPr/>
        <p:txBody>
          <a:bodyPr/>
          <a:lstStyle/>
          <a:p>
            <a:endParaRPr lang="en-US"/>
          </a:p>
        </p:txBody>
      </p:sp>
      <p:sp>
        <p:nvSpPr>
          <p:cNvPr id="5" name="Slide Number Placeholder 4"/>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3" name="Footer Placeholder 2"/>
          <p:cNvSpPr>
            <a:spLocks noGrp="1"/>
          </p:cNvSpPr>
          <p:nvPr>
            <p:ph type="ftr" sz="quarter" idx="11"/>
          </p:nvPr>
        </p:nvSpPr>
        <p:spPr/>
        <p:txBody>
          <a:bodyPr/>
          <a:lstStyle/>
          <a:p>
            <a:endParaRPr lang="en-US"/>
          </a:p>
        </p:txBody>
      </p:sp>
      <p:sp>
        <p:nvSpPr>
          <p:cNvPr id="4" name="Slide Number Placeholder 3"/>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457200" y="273050"/>
            <a:ext cx="3008313" cy="1162050"/>
          </a:xfrm>
        </p:spPr>
        <p:txBody>
          <a:bodyPr anchor="b"/>
          <a:lstStyle>
            <a:lvl1pPr algn="l">
              <a:defRPr sz="2000" b="1"/>
            </a:lvl1pPr>
          </a:lstStyle>
          <a:p>
            <a:r>
              <a:rPr lang="en-US" smtClean="0"/>
              <a:t>Click to edit Master title style</a:t>
            </a:r>
            <a:endParaRPr lang="en-US"/>
          </a:p>
        </p:txBody>
      </p:sp>
      <p:sp>
        <p:nvSpPr>
          <p:cNvPr id="3" name="Content Placeholder 2"/>
          <p:cNvSpPr>
            <a:spLocks noGrp="1"/>
          </p:cNvSpPr>
          <p:nvPr>
            <p:ph idx="1"/>
          </p:nvPr>
        </p:nvSpPr>
        <p:spPr>
          <a:xfrm>
            <a:off x="3575050" y="273050"/>
            <a:ext cx="5111750" cy="5853113"/>
          </a:xfrm>
        </p:spPr>
        <p:txBody>
          <a:bodyPr/>
          <a:lstStyle>
            <a:lvl1pPr>
              <a:defRPr sz="3200"/>
            </a:lvl1pPr>
            <a:lvl2pPr>
              <a:defRPr sz="2800"/>
            </a:lvl2pPr>
            <a:lvl3pPr>
              <a:defRPr sz="2400"/>
            </a:lvl3pPr>
            <a:lvl4pPr>
              <a:defRPr sz="2000"/>
            </a:lvl4pPr>
            <a:lvl5pPr>
              <a:defRPr sz="2000"/>
            </a:lvl5pPr>
            <a:lvl6pPr>
              <a:defRPr sz="2000"/>
            </a:lvl6pPr>
            <a:lvl7pPr>
              <a:defRPr sz="2000"/>
            </a:lvl7pPr>
            <a:lvl8pPr>
              <a:defRPr sz="2000"/>
            </a:lvl8pPr>
            <a:lvl9pPr>
              <a:defRPr sz="2000"/>
            </a:lvl9p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Text Placeholder 3"/>
          <p:cNvSpPr>
            <a:spLocks noGrp="1"/>
          </p:cNvSpPr>
          <p:nvPr>
            <p:ph type="body" sz="half" idx="2"/>
          </p:nvPr>
        </p:nvSpPr>
        <p:spPr>
          <a:xfrm>
            <a:off x="457200" y="1435100"/>
            <a:ext cx="3008313" cy="4691063"/>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1792288" y="4800600"/>
            <a:ext cx="5486400" cy="566738"/>
          </a:xfrm>
        </p:spPr>
        <p:txBody>
          <a:bodyPr anchor="b"/>
          <a:lstStyle>
            <a:lvl1pPr algn="l">
              <a:defRPr sz="2000" b="1"/>
            </a:lvl1pPr>
          </a:lstStyle>
          <a:p>
            <a:r>
              <a:rPr lang="en-US" smtClean="0"/>
              <a:t>Click to edit Master title style</a:t>
            </a:r>
            <a:endParaRPr lang="en-US"/>
          </a:p>
        </p:txBody>
      </p:sp>
      <p:sp>
        <p:nvSpPr>
          <p:cNvPr id="3" name="Picture Placeholder 2"/>
          <p:cNvSpPr>
            <a:spLocks noGrp="1"/>
          </p:cNvSpPr>
          <p:nvPr>
            <p:ph type="pic" idx="1"/>
          </p:nvPr>
        </p:nvSpPr>
        <p:spPr>
          <a:xfrm>
            <a:off x="1792288" y="612775"/>
            <a:ext cx="5486400" cy="4114800"/>
          </a:xfrm>
        </p:spPr>
        <p:txBody>
          <a:bodyPr/>
          <a:lstStyle>
            <a:lvl1pPr marL="0" indent="0">
              <a:buNone/>
              <a:defRPr sz="3200"/>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endParaRPr lang="en-US"/>
          </a:p>
        </p:txBody>
      </p:sp>
      <p:sp>
        <p:nvSpPr>
          <p:cNvPr id="4" name="Text Placeholder 3"/>
          <p:cNvSpPr>
            <a:spLocks noGrp="1"/>
          </p:cNvSpPr>
          <p:nvPr>
            <p:ph type="body" sz="half" idx="2"/>
          </p:nvPr>
        </p:nvSpPr>
        <p:spPr>
          <a:xfrm>
            <a:off x="1792288" y="5367338"/>
            <a:ext cx="5486400" cy="804862"/>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1D8BD707-D9CF-40AE-B4C6-C98DA3205C09}" type="datetimeFigureOut">
              <a:rPr lang="en-US" smtClean="0"/>
              <a:pPr/>
              <a:t>12/22/2018</a:t>
            </a:fld>
            <a:endParaRPr lang="en-US"/>
          </a:p>
        </p:txBody>
      </p:sp>
      <p:sp>
        <p:nvSpPr>
          <p:cNvPr id="6" name="Footer Placeholder 5"/>
          <p:cNvSpPr>
            <a:spLocks noGrp="1"/>
          </p:cNvSpPr>
          <p:nvPr>
            <p:ph type="ftr" sz="quarter" idx="11"/>
          </p:nvPr>
        </p:nvSpPr>
        <p:spPr/>
        <p:txBody>
          <a:bodyPr/>
          <a:lstStyle/>
          <a:p>
            <a:endParaRPr lang="en-US"/>
          </a:p>
        </p:txBody>
      </p:sp>
      <p:sp>
        <p:nvSpPr>
          <p:cNvPr id="7" name="Slide Number Placeholder 6"/>
          <p:cNvSpPr>
            <a:spLocks noGrp="1"/>
          </p:cNvSpPr>
          <p:nvPr>
            <p:ph type="sldNum" sz="quarter" idx="12"/>
          </p:nvPr>
        </p:nvSpPr>
        <p:spPr/>
        <p:txBody>
          <a:bodyPr/>
          <a:lstStyle/>
          <a:p>
            <a:fld id="{B6F15528-21DE-4FAA-801E-634DDDAF4B2B}" type="slidenum">
              <a:rPr lang="en-US" smtClean="0"/>
              <a:pPr/>
              <a:t>‹#›</a:t>
            </a:fld>
            <a:endParaRPr lang="en-US"/>
          </a:p>
        </p:txBody>
      </p:sp>
    </p:spTree>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theme" Target="../theme/theme1.xml"/><Relationship Id="rId2" Type="http://schemas.openxmlformats.org/officeDocument/2006/relationships/slideLayout" Target="../slideLayouts/slideLayout2.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457200" y="274638"/>
            <a:ext cx="8229600" cy="1143000"/>
          </a:xfrm>
          <a:prstGeom prst="rect">
            <a:avLst/>
          </a:prstGeom>
        </p:spPr>
        <p:txBody>
          <a:bodyPr vert="horz" lIns="91440" tIns="45720" rIns="91440" bIns="45720" rtlCol="0" anchor="ctr">
            <a:normAutofit/>
          </a:bodyPr>
          <a:lstStyle/>
          <a:p>
            <a:r>
              <a:rPr lang="en-US" smtClean="0"/>
              <a:t>Click to edit Master title style</a:t>
            </a:r>
            <a:endParaRPr lang="en-US"/>
          </a:p>
        </p:txBody>
      </p:sp>
      <p:sp>
        <p:nvSpPr>
          <p:cNvPr id="3" name="Text Placeholder 2"/>
          <p:cNvSpPr>
            <a:spLocks noGrp="1"/>
          </p:cNvSpPr>
          <p:nvPr>
            <p:ph type="body" idx="1"/>
          </p:nvPr>
        </p:nvSpPr>
        <p:spPr>
          <a:xfrm>
            <a:off x="457200" y="1600200"/>
            <a:ext cx="8229600" cy="4525963"/>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a:p>
        </p:txBody>
      </p:sp>
      <p:sp>
        <p:nvSpPr>
          <p:cNvPr id="4" name="Date Placeholder 3"/>
          <p:cNvSpPr>
            <a:spLocks noGrp="1"/>
          </p:cNvSpPr>
          <p:nvPr>
            <p:ph type="dt" sz="half" idx="2"/>
          </p:nvPr>
        </p:nvSpPr>
        <p:spPr>
          <a:xfrm>
            <a:off x="457200" y="6356350"/>
            <a:ext cx="21336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1D8BD707-D9CF-40AE-B4C6-C98DA3205C09}" type="datetimeFigureOut">
              <a:rPr lang="en-US" smtClean="0"/>
              <a:pPr/>
              <a:t>12/22/2018</a:t>
            </a:fld>
            <a:endParaRPr lang="en-US"/>
          </a:p>
        </p:txBody>
      </p:sp>
      <p:sp>
        <p:nvSpPr>
          <p:cNvPr id="5" name="Footer Placeholder 4"/>
          <p:cNvSpPr>
            <a:spLocks noGrp="1"/>
          </p:cNvSpPr>
          <p:nvPr>
            <p:ph type="ftr" sz="quarter" idx="3"/>
          </p:nvPr>
        </p:nvSpPr>
        <p:spPr>
          <a:xfrm>
            <a:off x="3124200" y="6356350"/>
            <a:ext cx="28956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553200" y="6356350"/>
            <a:ext cx="21336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B6F15528-21DE-4FAA-801E-634DDDAF4B2B}" type="slidenum">
              <a:rPr lang="en-US" smtClean="0"/>
              <a:pPr/>
              <a:t>‹#›</a:t>
            </a:fld>
            <a:endParaRPr lang="en-US"/>
          </a:p>
        </p:txBody>
      </p:sp>
    </p:spTree>
  </p:cSld>
  <p:clrMap bg1="lt1" tx1="dk1" bg2="lt2" tx2="dk2" accent1="accent1" accent2="accent2" accent3="accent3" accent4="accent4" accent5="accent5" accent6="accent6" hlink="hlink" folHlink="folHlink"/>
  <p:sldLayoutIdLst>
    <p:sldLayoutId id="2147483649" r:id="rId1"/>
    <p:sldLayoutId id="2147483650" r:id="rId2"/>
    <p:sldLayoutId id="2147483651" r:id="rId3"/>
    <p:sldLayoutId id="2147483652" r:id="rId4"/>
    <p:sldLayoutId id="2147483653" r:id="rId5"/>
    <p:sldLayoutId id="2147483654" r:id="rId6"/>
    <p:sldLayoutId id="2147483655" r:id="rId7"/>
    <p:sldLayoutId id="2147483656" r:id="rId8"/>
    <p:sldLayoutId id="2147483657" r:id="rId9"/>
    <p:sldLayoutId id="2147483658" r:id="rId10"/>
    <p:sldLayoutId id="2147483659" r:id="rId11"/>
  </p:sldLayoutIdLst>
  <p:txStyles>
    <p:titleStyle>
      <a:lvl1pPr algn="ctr" defTabSz="9144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914400" rtl="0" eaLnBrk="1" latinLnBrk="0" hangingPunct="1">
        <a:spcBef>
          <a:spcPct val="20000"/>
        </a:spcBef>
        <a:buFont typeface="Arial" pitchFamily="34" charset="0"/>
        <a:buChar char="•"/>
        <a:defRPr sz="3200" kern="1200">
          <a:solidFill>
            <a:schemeClr val="tx1"/>
          </a:solidFill>
          <a:latin typeface="+mn-lt"/>
          <a:ea typeface="+mn-ea"/>
          <a:cs typeface="+mn-cs"/>
        </a:defRPr>
      </a:lvl1pPr>
      <a:lvl2pPr marL="742950" indent="-285750" algn="l" defTabSz="914400" rtl="0" eaLnBrk="1" latinLnBrk="0" hangingPunct="1">
        <a:spcBef>
          <a:spcPct val="20000"/>
        </a:spcBef>
        <a:buFont typeface="Arial" pitchFamily="34" charset="0"/>
        <a:buChar char="–"/>
        <a:defRPr sz="2800" kern="1200">
          <a:solidFill>
            <a:schemeClr val="tx1"/>
          </a:solidFill>
          <a:latin typeface="+mn-lt"/>
          <a:ea typeface="+mn-ea"/>
          <a:cs typeface="+mn-cs"/>
        </a:defRPr>
      </a:lvl2pPr>
      <a:lvl3pPr marL="1143000" indent="-228600" algn="l" defTabSz="914400" rtl="0" eaLnBrk="1" latinLnBrk="0" hangingPunct="1">
        <a:spcBef>
          <a:spcPct val="20000"/>
        </a:spcBef>
        <a:buFont typeface="Arial" pitchFamily="34" charset="0"/>
        <a:buChar char="•"/>
        <a:defRPr sz="2400" kern="1200">
          <a:solidFill>
            <a:schemeClr val="tx1"/>
          </a:solidFill>
          <a:latin typeface="+mn-lt"/>
          <a:ea typeface="+mn-ea"/>
          <a:cs typeface="+mn-cs"/>
        </a:defRPr>
      </a:lvl3pPr>
      <a:lvl4pPr marL="1600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4pPr>
      <a:lvl5pPr marL="20574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5pPr>
      <a:lvl6pPr marL="25146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6pPr>
      <a:lvl7pPr marL="29718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7pPr>
      <a:lvl8pPr marL="34290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8pPr>
      <a:lvl9pPr marL="3886200" indent="-228600" algn="l" defTabSz="914400" rtl="0" eaLnBrk="1" latinLnBrk="0" hangingPunct="1">
        <a:spcBef>
          <a:spcPct val="20000"/>
        </a:spcBef>
        <a:buFont typeface="Arial" pitchFamily="34" charset="0"/>
        <a:buChar char="•"/>
        <a:defRPr sz="20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2" Type="http://schemas.openxmlformats.org/officeDocument/2006/relationships/image" Target="../media/image1.jpg"/><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rtl="1"/>
            <a:r>
              <a:rPr lang="ar-IQ" sz="2800" dirty="0">
                <a:solidFill>
                  <a:schemeClr val="tx1"/>
                </a:solidFill>
                <a:latin typeface="Times New Roman" pitchFamily="18" charset="0"/>
                <a:cs typeface="Times New Roman" pitchFamily="18" charset="0"/>
              </a:rPr>
              <a:t> </a:t>
            </a:r>
            <a:r>
              <a:rPr lang="ar-IQ" sz="2800" b="1" u="sng" dirty="0" smtClean="0">
                <a:solidFill>
                  <a:srgbClr val="FF0000"/>
                </a:solidFill>
                <a:latin typeface="Times New Roman" pitchFamily="18" charset="0"/>
                <a:cs typeface="Times New Roman" pitchFamily="18" charset="0"/>
              </a:rPr>
              <a:t>البيئة </a:t>
            </a:r>
            <a:r>
              <a:rPr lang="ar-IQ" sz="2800" b="1" u="sng" dirty="0">
                <a:solidFill>
                  <a:srgbClr val="FF0000"/>
                </a:solidFill>
                <a:latin typeface="Times New Roman" pitchFamily="18" charset="0"/>
                <a:cs typeface="Times New Roman" pitchFamily="18" charset="0"/>
              </a:rPr>
              <a:t>وعلاقتها بالانسان </a:t>
            </a:r>
            <a:endParaRPr lang="en-US" sz="2800" b="1" u="sng" dirty="0" smtClean="0">
              <a:solidFill>
                <a:srgbClr val="FF0000"/>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تعتبر العلاقة بين الانسان و الوسط الطبيعي  من أهم محددات البيئة، إذ أن الوسط الطبيعي خلق لمد العون للإنسان. وأن العلاقة بين الطبيعة والانسان في المراحل الاولى من تاريخه كانت علاقة انسجام وتناغم وارتباط وثيق منتعش بسعادة. فبعد أن كانت الطبيعة مصدر تأمل ومعرفة وانسجام واحترام ومحبة، واستفادة من خير وعطاء تغيرت النظرة إلى الطبيعة مع العلم الحديث خاصة مع ظهور الصناعة التي جعلت الإنسان يتدخل في الطبيعة باعتبارها موضوعا لنشاطه وسيطرته، حيث سعى إلى تغييرها وتطويعها تلبية لطموحاته. و ترجم هذا الاستغلال في صورة العلاقة المتبادلة و إن كانت الاستفادة للإنسان أكثر بكثير لذا فقد انشغل العديد من العلماء و المفكرين بقضية العلاقة بين الإنسان و البيئة، و تعددت النظريات التي تحدد أنواع العلاقات المتبادلة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نظرية الحتمية : يقر أصحاب هذه النظرية بأن  البيئة هي التي تسيطر على الإنسان و أن هذا الأخير خاضع بكل ما فيه للبيئة، مستندين في ذلك على مقارنات بين مجتمعات مختلفة من حيث الخصائص الطبيعية و التفوق البشري، و مع ظهور نظرية التطور لشارل داروين، ظهر معها في المقابل العديد من مؤيدي نظرية الحتمية و التطور. و قد تعرضت هذه النظرية لانتقادات كثيرة أهمها: أنه لا يمكننا أن نقر بحتمية أي عامل من العوامل الطبيعية في تأثيره على الإنسان إذ أن التطور التكنولوجي ساعد المجتمعات البشرية للتغلب على قساوة الظروف الطبيعية و فك العزلة  و الانفتاح على حضارات و ثقافات جديدة غير من طريقة تدخل الإنسان في بيئته.</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469485832"/>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r"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نظرية </a:t>
            </a:r>
            <a:r>
              <a:rPr lang="ar-IQ" sz="2800" dirty="0">
                <a:solidFill>
                  <a:schemeClr val="tx1"/>
                </a:solidFill>
                <a:latin typeface="Times New Roman" pitchFamily="18" charset="0"/>
                <a:cs typeface="Times New Roman" pitchFamily="18" charset="0"/>
              </a:rPr>
              <a:t>الإمكانية : يعتبر الجغرافي الفرنسي فيدال دولابلاش  </a:t>
            </a:r>
            <a:r>
              <a:rPr lang="en-US" sz="2800" dirty="0">
                <a:solidFill>
                  <a:schemeClr val="tx1"/>
                </a:solidFill>
                <a:latin typeface="Times New Roman" pitchFamily="18" charset="0"/>
                <a:cs typeface="Times New Roman" pitchFamily="18" charset="0"/>
              </a:rPr>
              <a:t>Paul Vidal de La </a:t>
            </a:r>
            <a:r>
              <a:rPr lang="en-US" sz="2800" dirty="0" err="1">
                <a:solidFill>
                  <a:schemeClr val="tx1"/>
                </a:solidFill>
                <a:latin typeface="Times New Roman" pitchFamily="18" charset="0"/>
                <a:cs typeface="Times New Roman" pitchFamily="18" charset="0"/>
              </a:rPr>
              <a:t>Blache</a:t>
            </a:r>
            <a:r>
              <a:rPr lang="en-US" sz="2800" dirty="0">
                <a:solidFill>
                  <a:schemeClr val="tx1"/>
                </a:solidFill>
                <a:latin typeface="Times New Roman" pitchFamily="18" charset="0"/>
                <a:cs typeface="Times New Roman" pitchFamily="18" charset="0"/>
              </a:rPr>
              <a:t> </a:t>
            </a:r>
            <a:r>
              <a:rPr lang="ar-IQ" sz="2800" dirty="0">
                <a:solidFill>
                  <a:schemeClr val="tx1"/>
                </a:solidFill>
                <a:latin typeface="Times New Roman" pitchFamily="18" charset="0"/>
                <a:cs typeface="Times New Roman" pitchFamily="18" charset="0"/>
              </a:rPr>
              <a:t>من مؤسسي المدرسة الإمكانية. فيقترح النظر إلى الوضع المكاني الجغرافي على أنه "احتمال" أو "إمكانية”، و برز هذا التيار كتصحيح للحتمية الجغرافية الصارمة، بدعوى أنه يجب أن يضاف دور الإنسان إلى العوامل الطبيعية، لكون الإنسان هو صانع القرار الذي يجعل من العامل الجغرافي فعالا أو غير ذلك. و تظهر إمكانية الإنسان في المشاريع التي أقامها إذ يشكل دورا كبيرا في تعديل بيئته و تهيئتها وفقا لمتطلباته و احتياجاته.بدوره هذا التيار الفكري تعرض لعدة انتقادات تلخصت في كونهم عظموا من دور الإنسان في البيئة الذي يصل به إلى حد السيادة و الدكتاتورية للتحكم في البيئة، إذ نتجت عن هذه السيادة مشكلات عديدة تتجلى في ”مشكلات عدم الاتزان البيئي</a:t>
            </a:r>
          </a:p>
          <a:p>
            <a:pPr algn="r"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النظرية </a:t>
            </a:r>
            <a:r>
              <a:rPr lang="ar-IQ" sz="2800" dirty="0">
                <a:solidFill>
                  <a:schemeClr val="tx1"/>
                </a:solidFill>
                <a:latin typeface="Times New Roman" pitchFamily="18" charset="0"/>
                <a:cs typeface="Times New Roman" pitchFamily="18" charset="0"/>
              </a:rPr>
              <a:t>التوافقية: تسمى كذلك بنظرية الاحتمالية، فهي لا تؤمن بالحتمية المطلقة و لا بالامكانية المطلقة و إنما تؤمن بدور الانسان و البيئة و تأثير كل منهما على الآخر. و ظهر هذا التيار كحل وسط بين الحتمية و الإمكانية. و ارتكزت مبادئها الأساسية على تصنيف نوعية البيئة و نوعية التدخل البشري.</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18179113"/>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a:solidFill>
                  <a:schemeClr val="tx1"/>
                </a:solidFill>
                <a:latin typeface="Times New Roman" pitchFamily="18" charset="0"/>
                <a:cs typeface="Times New Roman" pitchFamily="18" charset="0"/>
              </a:rPr>
              <a:t>على مستوى البيئة تم التمييز بين : </a:t>
            </a:r>
          </a:p>
          <a:p>
            <a:pPr algn="just" rtl="1"/>
            <a:r>
              <a:rPr lang="ar-IQ" sz="2800" dirty="0">
                <a:solidFill>
                  <a:schemeClr val="tx1"/>
                </a:solidFill>
                <a:latin typeface="Times New Roman" pitchFamily="18" charset="0"/>
                <a:cs typeface="Times New Roman" pitchFamily="18" charset="0"/>
              </a:rPr>
              <a:t>•         بيئة صعبة تحتاج لمجهود كبير للتكيف معها</a:t>
            </a:r>
          </a:p>
          <a:p>
            <a:pPr algn="just" rtl="1"/>
            <a:r>
              <a:rPr lang="ar-IQ" sz="2800" dirty="0">
                <a:solidFill>
                  <a:schemeClr val="tx1"/>
                </a:solidFill>
                <a:latin typeface="Times New Roman" pitchFamily="18" charset="0"/>
                <a:cs typeface="Times New Roman" pitchFamily="18" charset="0"/>
              </a:rPr>
              <a:t>•         بيئة سهلة تستجيب لأقل مجهود بشري</a:t>
            </a:r>
          </a:p>
          <a:p>
            <a:pPr algn="just" rtl="1"/>
            <a:r>
              <a:rPr lang="ar-IQ" sz="2800" dirty="0">
                <a:solidFill>
                  <a:schemeClr val="tx1"/>
                </a:solidFill>
                <a:latin typeface="Times New Roman" pitchFamily="18" charset="0"/>
                <a:cs typeface="Times New Roman" pitchFamily="18" charset="0"/>
              </a:rPr>
              <a:t>•         بيئات أخرى متفاوتة الصعوبة تقع بين البيئتين.</a:t>
            </a:r>
          </a:p>
          <a:p>
            <a:pPr algn="just" rtl="1"/>
            <a:r>
              <a:rPr lang="ar-IQ" sz="2800" dirty="0">
                <a:solidFill>
                  <a:schemeClr val="tx1"/>
                </a:solidFill>
                <a:latin typeface="Times New Roman" pitchFamily="18" charset="0"/>
                <a:cs typeface="Times New Roman" pitchFamily="18" charset="0"/>
              </a:rPr>
              <a:t>على مستوى المجتمعات و التدخل البشري:</a:t>
            </a:r>
          </a:p>
          <a:p>
            <a:pPr algn="just" rtl="1"/>
            <a:r>
              <a:rPr lang="ar-IQ" sz="2800" dirty="0">
                <a:solidFill>
                  <a:schemeClr val="tx1"/>
                </a:solidFill>
                <a:latin typeface="Times New Roman" pitchFamily="18" charset="0"/>
                <a:cs typeface="Times New Roman" pitchFamily="18" charset="0"/>
              </a:rPr>
              <a:t>•         إنسان إيجابي يتفاعل بشكل كبير مع البيئة لتحقيق رغباته</a:t>
            </a:r>
          </a:p>
          <a:p>
            <a:pPr algn="just" rtl="1"/>
            <a:r>
              <a:rPr lang="ar-IQ" sz="2800" dirty="0">
                <a:solidFill>
                  <a:schemeClr val="tx1"/>
                </a:solidFill>
                <a:latin typeface="Times New Roman" pitchFamily="18" charset="0"/>
                <a:cs typeface="Times New Roman" pitchFamily="18" charset="0"/>
              </a:rPr>
              <a:t>•         إنسان سلبي محدود القدرات و المهارات</a:t>
            </a:r>
          </a:p>
          <a:p>
            <a:pPr algn="just" rtl="1"/>
            <a:r>
              <a:rPr lang="ar-IQ" sz="2800" dirty="0">
                <a:solidFill>
                  <a:schemeClr val="tx1"/>
                </a:solidFill>
                <a:latin typeface="Times New Roman" pitchFamily="18" charset="0"/>
                <a:cs typeface="Times New Roman" pitchFamily="18" charset="0"/>
              </a:rPr>
              <a:t>•         يقع بين الفئتين مجموعات بشرية مختلفة في المهارات و القدرات</a:t>
            </a:r>
          </a:p>
          <a:p>
            <a:pPr algn="just" rtl="1"/>
            <a:r>
              <a:rPr lang="ar-IQ" sz="2800" dirty="0">
                <a:solidFill>
                  <a:schemeClr val="tx1"/>
                </a:solidFill>
                <a:latin typeface="Times New Roman" pitchFamily="18" charset="0"/>
                <a:cs typeface="Times New Roman" pitchFamily="18" charset="0"/>
              </a:rPr>
              <a:t>و بهذا تم تحديد علاقة الإنسان في البيئة بأربع استجابات مختلفة: استجابة سلبية ، استجابة التأقلم ، استجابة </a:t>
            </a:r>
            <a:r>
              <a:rPr lang="ar-IQ" sz="2800" dirty="0" smtClean="0">
                <a:solidFill>
                  <a:schemeClr val="tx1"/>
                </a:solidFill>
                <a:latin typeface="Times New Roman" pitchFamily="18" charset="0"/>
                <a:cs typeface="Times New Roman" pitchFamily="18" charset="0"/>
              </a:rPr>
              <a:t>إيجابية</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استجابة </a:t>
            </a:r>
            <a:r>
              <a:rPr lang="ar-IQ" sz="2800" dirty="0">
                <a:solidFill>
                  <a:schemeClr val="tx1"/>
                </a:solidFill>
                <a:latin typeface="Times New Roman" pitchFamily="18" charset="0"/>
                <a:cs typeface="Times New Roman" pitchFamily="18" charset="0"/>
              </a:rPr>
              <a:t>إبداعية.</a:t>
            </a:r>
          </a:p>
          <a:p>
            <a:pPr algn="just" rtl="1"/>
            <a:r>
              <a:rPr lang="ar-IQ" sz="2800" b="1" dirty="0">
                <a:solidFill>
                  <a:schemeClr val="tx1"/>
                </a:solidFill>
                <a:latin typeface="Times New Roman" pitchFamily="18" charset="0"/>
                <a:cs typeface="Times New Roman" pitchFamily="18" charset="0"/>
              </a:rPr>
              <a:t>الإنسان ودوره في البيئة</a:t>
            </a:r>
          </a:p>
          <a:p>
            <a:pPr algn="just" rtl="1"/>
            <a:r>
              <a:rPr lang="ar-IQ" sz="2800" dirty="0">
                <a:solidFill>
                  <a:schemeClr val="tx1"/>
                </a:solidFill>
                <a:latin typeface="Times New Roman" pitchFamily="18" charset="0"/>
                <a:cs typeface="Times New Roman" pitchFamily="18" charset="0"/>
              </a:rPr>
              <a:t>يعتبر الإنسان أهم عامر حيوي في إحداث التغيير البيئي والإخلال الطبيعي البيولوجي، فمنذ وجوده وهو يتعامل مع مكونات البيئة، وكلما توالت الأعوام ازداد تحكماً وسلطاناً في البيئة، وخاصة بعد أن يسر له التقدم العلمي والتكنولوجي مزيداً من فرص إحداث التغير في البيئة وفقاً لازدياد حاجته إلى الغذاء والكساء.</a:t>
            </a:r>
          </a:p>
          <a:p>
            <a:pPr algn="r" rtl="1"/>
            <a:endParaRPr lang="ar-IQ" sz="2800" dirty="0">
              <a:solidFill>
                <a:schemeClr val="tx1"/>
              </a:solidFill>
              <a:latin typeface="Times New Roman" pitchFamily="18" charset="0"/>
              <a:cs typeface="Times New Roman" pitchFamily="18" charset="0"/>
            </a:endParaRP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1007687207"/>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fontScale="92500" lnSpcReduction="10000"/>
          </a:bodyPr>
          <a:lstStyle/>
          <a:p>
            <a:pPr algn="just" rtl="1"/>
            <a:r>
              <a:rPr lang="ar-IQ" sz="2800" dirty="0">
                <a:solidFill>
                  <a:schemeClr val="tx1"/>
                </a:solidFill>
                <a:latin typeface="Times New Roman" pitchFamily="18" charset="0"/>
                <a:cs typeface="Times New Roman" pitchFamily="18" charset="0"/>
              </a:rPr>
              <a:t>وهكذا قطع الإنسان أشجار الغابات وحول أرضها إلى مزارع ومصانع ومساكن، وأفرط في استهلاك المراعي بالرعي المكثف، ولجأ إلى استخدام الأسمدة الكيمائية والمبيدات بمختلف أنواعها، وهذه كلها عوامل فعالة في الإخلال بتوازن النظم البيئية، ينعكس أثرها في نهاية المطاف على حياة الإنسان كما يتضح مما يلي:</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الغابات</a:t>
            </a:r>
            <a:r>
              <a:rPr lang="ar-IQ" sz="2800" dirty="0">
                <a:solidFill>
                  <a:schemeClr val="tx1"/>
                </a:solidFill>
                <a:latin typeface="Times New Roman" pitchFamily="18" charset="0"/>
                <a:cs typeface="Times New Roman" pitchFamily="18" charset="0"/>
              </a:rPr>
              <a:t>: الغابة نظام بيئي شديد الصلة بالإنسان، وتشمل الغابات ما يقرب 28% من القارات ولذلك فإن تدهورها أو إزالتها يحدث انعكاسات خطيرة في النظام البيئي وخصوصاً في التوازن المطلوب بين نسبتي الأكسجين وثاني أكسيد الكربون في الهواء.</a:t>
            </a:r>
          </a:p>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المراعي</a:t>
            </a:r>
            <a:r>
              <a:rPr lang="ar-IQ" sz="2800" dirty="0">
                <a:solidFill>
                  <a:schemeClr val="tx1"/>
                </a:solidFill>
                <a:latin typeface="Times New Roman" pitchFamily="18" charset="0"/>
                <a:cs typeface="Times New Roman" pitchFamily="18" charset="0"/>
              </a:rPr>
              <a:t>: يؤدي الاستخدام السيئ للمراعي إلى تدهور النبات الطبيعي، الذي يرافقه تدهور في التربة والمناخ، فإذا تتابع التدهور تعرت التربة وأصبحت عرضة للانجراف.</a:t>
            </a: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النظم </a:t>
            </a:r>
            <a:r>
              <a:rPr lang="ar-IQ" sz="2800" dirty="0">
                <a:solidFill>
                  <a:schemeClr val="tx1"/>
                </a:solidFill>
                <a:latin typeface="Times New Roman" pitchFamily="18" charset="0"/>
                <a:cs typeface="Times New Roman" pitchFamily="18" charset="0"/>
              </a:rPr>
              <a:t>الزراعية والزراعة غير المتوازنة: قام الإنسان بتحويل الغابات الطبيعية إلى أراض زراعية فاستعاض عن النظم البيئية الطبيعية بأجهزة اصطناعية، واستعاض عن السلاسل الغذائية وعن العلاقات المتبادلة بين الكائنات والمواد المميزة للنظم البيئية بنمط آخر من العلاقات بين المحصول المزروع والبيئة المحيطة به، فاستخدم الأسمدة والمبيدات الحشرية للوصول إلى هذا الهدف، وأكبر خطأ ارتكبه الإنسان في تفهمه لاستثمار الأرض زراعياً هو اعتقاده بأنه يستطيع استبدال العلاقات الطبيعية المعقدة الموجودة بين العوامل البيئية النباتات بعوامل اصطناعية مبسطة، فعارض بذلك القوانين المنظمة للطبيعة، وهذا ما جعل النظم الزراعية مرهقة وسريعة العطب.</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221957960"/>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النباتات </a:t>
            </a:r>
            <a:r>
              <a:rPr lang="ar-IQ" sz="2800" dirty="0">
                <a:solidFill>
                  <a:schemeClr val="tx1"/>
                </a:solidFill>
                <a:latin typeface="Times New Roman" pitchFamily="18" charset="0"/>
                <a:cs typeface="Times New Roman" pitchFamily="18" charset="0"/>
              </a:rPr>
              <a:t>والحيوانات البرية: أدى تدهور الغطاء النباتي والصيد غير المنتظم إلى تعرض عدد كبير من النباتات والحيوانات البرية إلى الانقراض، فأخل بالتوازن البيئية</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أثر التصنيع والتكنولوجيا الحديثة على </a:t>
            </a:r>
            <a:r>
              <a:rPr lang="ar-IQ" sz="2800" dirty="0" smtClean="0">
                <a:solidFill>
                  <a:schemeClr val="tx1"/>
                </a:solidFill>
                <a:latin typeface="Times New Roman" pitchFamily="18" charset="0"/>
                <a:cs typeface="Times New Roman" pitchFamily="18" charset="0"/>
              </a:rPr>
              <a:t>البيئة</a:t>
            </a:r>
            <a:endParaRPr lang="en-US" sz="2800" dirty="0" smtClean="0">
              <a:solidFill>
                <a:schemeClr val="tx1"/>
              </a:solidFill>
              <a:latin typeface="Times New Roman" pitchFamily="18" charset="0"/>
              <a:cs typeface="Times New Roman" pitchFamily="18" charset="0"/>
            </a:endParaRPr>
          </a:p>
          <a:p>
            <a:pPr algn="just" rtl="1"/>
            <a:r>
              <a:rPr lang="ar-IQ" sz="2800" dirty="0">
                <a:solidFill>
                  <a:schemeClr val="tx1"/>
                </a:solidFill>
                <a:latin typeface="Times New Roman" pitchFamily="18" charset="0"/>
                <a:cs typeface="Times New Roman" pitchFamily="18" charset="0"/>
              </a:rPr>
              <a:t>إن للتصنيع والتكنولوجيا الحديثة آثاراً سيئة في البيئة، فانطلاق الأبخرة والغازات وإلقاء النفايات أدى إلى اضطراب السلاسل الغذائية، وانعكس ذلك على الإنسان الذي أفسدت الصناعة بيئته وجعلتها في بعض الأحيان غير ملائمة لحياته كما يتضح مما يلي:-</a:t>
            </a:r>
          </a:p>
          <a:p>
            <a:pPr algn="just"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تلويث </a:t>
            </a:r>
            <a:r>
              <a:rPr lang="ar-IQ" sz="2800" dirty="0">
                <a:solidFill>
                  <a:schemeClr val="tx1"/>
                </a:solidFill>
                <a:latin typeface="Times New Roman" pitchFamily="18" charset="0"/>
                <a:cs typeface="Times New Roman" pitchFamily="18" charset="0"/>
              </a:rPr>
              <a:t>المحيط المائي: إن للنظم البيئية المائية علاقات مباشرة وغير مباشرة بحياة الإنسان، فمياهها التي تتبخر تسقط في شكل أمطار ضرورية للحياة على اليابسة، ومدخراتها من المادة الحية النباتية والحيوانية تعتبر مدخرات غذائية للإنسانية جمعاء في المستقبل، كما أن ثرواتها المعدنية ذات أهمية بالغة.</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00230325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الجو: تتعدد مصادر تلوث الجو، ويمكن القول أنها تشمل المصانع ووسائل النقل والانفجارات الذرية والفضلات المشعة، كما تتعدد هذه المصادر وتزداد أعدادها يوماً بعد يوم، ومن أمثلتها الكلور، أول ثاني أكسيد الكربون، ثاني أكسيد الكبريت، أكسيد النيتروجين، أملاح الحديد والزنك والرصاص وبعض المركبات العضوية والعناصر المشعة. وإذا زادت نسبة هذه الملوثات عن حد معين في الجو أصبح لها تأثيرات واضحة على الإنسان وعلى كائنات البيئة.</a:t>
            </a:r>
          </a:p>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تلوث </a:t>
            </a:r>
            <a:r>
              <a:rPr lang="ar-IQ" sz="2800" dirty="0">
                <a:solidFill>
                  <a:schemeClr val="tx1"/>
                </a:solidFill>
                <a:latin typeface="Times New Roman" pitchFamily="18" charset="0"/>
                <a:cs typeface="Times New Roman" pitchFamily="18" charset="0"/>
              </a:rPr>
              <a:t>التربة: تتلوث التربة نتيجة استعمال المبيدات المتنوعة والأسمدة وإلقاء الفضلات الصناعية، وينعكس ذلك على الكائنات الحية في التربة، وبالتالي على خصوبتها وعلى النبات والحيوان، مما ينعكس أثره على الإنسان في نهاية المطاف.</a:t>
            </a:r>
          </a:p>
          <a:p>
            <a:pPr algn="r" rtl="1"/>
            <a:r>
              <a:rPr lang="ar-IQ" sz="2800" dirty="0">
                <a:solidFill>
                  <a:schemeClr val="tx1"/>
                </a:solidFill>
                <a:latin typeface="Times New Roman" pitchFamily="18" charset="0"/>
                <a:cs typeface="Times New Roman" pitchFamily="18" charset="0"/>
              </a:rPr>
              <a:t> </a:t>
            </a:r>
            <a:r>
              <a:rPr lang="ar-IQ" sz="2800" b="1" dirty="0">
                <a:solidFill>
                  <a:schemeClr val="tx1"/>
                </a:solidFill>
                <a:latin typeface="Times New Roman" pitchFamily="18" charset="0"/>
                <a:cs typeface="Times New Roman" pitchFamily="18" charset="0"/>
              </a:rPr>
              <a:t>الإنسان في مواجهة التحديات البيئية</a:t>
            </a:r>
          </a:p>
          <a:p>
            <a:pPr algn="just" rtl="1"/>
            <a:r>
              <a:rPr lang="ar-IQ" sz="2800" dirty="0">
                <a:solidFill>
                  <a:schemeClr val="tx1"/>
                </a:solidFill>
                <a:latin typeface="Times New Roman" pitchFamily="18" charset="0"/>
                <a:cs typeface="Times New Roman" pitchFamily="18" charset="0"/>
              </a:rPr>
              <a:t>الإنسان أحد الكائنات الحية التي تعيش على الأرض، وهو يحتاج إلى أكسجين لتنفسه للقيام بعملياته الحيوية، وكما يحتاج إلى مورد مستمر من الطاقة التي يستخلصها من غذائه العضوي الذي لا يستطيع الحصول عليه إلا من كائنات حية أخرى نباتية وحيوانية، ويحتاج أيضاً إلى الماء الصالح للشرب لجزء هام يمكنه من الاتسمرار في الحياة.</a:t>
            </a:r>
          </a:p>
          <a:p>
            <a:pPr algn="r"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98022957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a:solidFill>
                  <a:schemeClr val="tx1"/>
                </a:solidFill>
                <a:latin typeface="Times New Roman" pitchFamily="18" charset="0"/>
                <a:cs typeface="Times New Roman" pitchFamily="18" charset="0"/>
              </a:rPr>
              <a:t>وتعتمد استمرارية حياته بصورة واضحة على إيجاد حلول عاجلة للعديد من المشكلات البيئية الرئيسية التي من أبرزها مشكلات ثلاث يمكن تلخيصها فيما يلي:-</a:t>
            </a:r>
          </a:p>
          <a:p>
            <a:pPr algn="just" rtl="1"/>
            <a:r>
              <a:rPr lang="ar-IQ" sz="2800" dirty="0">
                <a:solidFill>
                  <a:schemeClr val="tx1"/>
                </a:solidFill>
                <a:latin typeface="Times New Roman" pitchFamily="18" charset="0"/>
                <a:cs typeface="Times New Roman" pitchFamily="18" charset="0"/>
              </a:rPr>
              <a:t>أ‌. </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كيفية </a:t>
            </a:r>
            <a:r>
              <a:rPr lang="ar-IQ" sz="2800" dirty="0">
                <a:solidFill>
                  <a:schemeClr val="tx1"/>
                </a:solidFill>
                <a:latin typeface="Times New Roman" pitchFamily="18" charset="0"/>
                <a:cs typeface="Times New Roman" pitchFamily="18" charset="0"/>
              </a:rPr>
              <a:t>الوصول إلى مصادر كافية للغذاء لتوفير الطاقة لأعداده المتزايدة.</a:t>
            </a:r>
          </a:p>
          <a:p>
            <a:pPr algn="just" rtl="1"/>
            <a:r>
              <a:rPr lang="ar-IQ" sz="2800" dirty="0">
                <a:solidFill>
                  <a:schemeClr val="tx1"/>
                </a:solidFill>
                <a:latin typeface="Times New Roman" pitchFamily="18" charset="0"/>
                <a:cs typeface="Times New Roman" pitchFamily="18" charset="0"/>
              </a:rPr>
              <a:t>ب‌</a:t>
            </a:r>
            <a:r>
              <a:rPr lang="ar-IQ" sz="2800" dirty="0" smtClean="0">
                <a:solidFill>
                  <a:schemeClr val="tx1"/>
                </a:solidFill>
                <a:latin typeface="Times New Roman" pitchFamily="18" charset="0"/>
                <a:cs typeface="Times New Roman" pitchFamily="18" charset="0"/>
              </a:rPr>
              <a:t>.</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كيفية </a:t>
            </a:r>
            <a:r>
              <a:rPr lang="ar-IQ" sz="2800" dirty="0">
                <a:solidFill>
                  <a:schemeClr val="tx1"/>
                </a:solidFill>
                <a:latin typeface="Times New Roman" pitchFamily="18" charset="0"/>
                <a:cs typeface="Times New Roman" pitchFamily="18" charset="0"/>
              </a:rPr>
              <a:t>التخلص من حجم فضلاته المتزايدة وتحسين الوسائل التي يجب التوصل إليها للتخلص من نفاياته المتعددة، وخاصة النفايات غير القابلة للتحلل.</a:t>
            </a:r>
          </a:p>
          <a:p>
            <a:pPr algn="just" rtl="1"/>
            <a:r>
              <a:rPr lang="ar-IQ" sz="2800" dirty="0">
                <a:solidFill>
                  <a:schemeClr val="tx1"/>
                </a:solidFill>
                <a:latin typeface="Times New Roman" pitchFamily="18" charset="0"/>
                <a:cs typeface="Times New Roman" pitchFamily="18" charset="0"/>
              </a:rPr>
              <a:t>ج‌. </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كيفية </a:t>
            </a:r>
            <a:r>
              <a:rPr lang="ar-IQ" sz="2800" dirty="0">
                <a:solidFill>
                  <a:schemeClr val="tx1"/>
                </a:solidFill>
                <a:latin typeface="Times New Roman" pitchFamily="18" charset="0"/>
                <a:cs typeface="Times New Roman" pitchFamily="18" charset="0"/>
              </a:rPr>
              <a:t>التوصل إلى المعدل المناسب للنمو السكاني، حتى يكون هناك توازن بين عدد السكان والوسط البيئي.</a:t>
            </a:r>
          </a:p>
          <a:p>
            <a:pPr algn="r" rtl="1"/>
            <a:r>
              <a:rPr lang="ar-IQ" sz="2800" dirty="0">
                <a:solidFill>
                  <a:schemeClr val="tx1"/>
                </a:solidFill>
                <a:latin typeface="Times New Roman" pitchFamily="18" charset="0"/>
                <a:cs typeface="Times New Roman" pitchFamily="18" charset="0"/>
              </a:rPr>
              <a:t>ومن الثابت أن مصير الإنسان، مرتبط بالتوازنات البيولوجية وبالسلاسل الغذائية التي تحتويها النظم البيئية، وأن أي إخلال بهذه التوازانات والسلاسل ينعكس مباشرة على حياة الإنسان ولهذا فإن نفع الإنسان يكمن في المحافظة على سلامة النظم البيئية التي يؤمن له حياة </a:t>
            </a:r>
            <a:r>
              <a:rPr lang="ar-IQ" sz="2800" dirty="0" smtClean="0">
                <a:solidFill>
                  <a:schemeClr val="tx1"/>
                </a:solidFill>
                <a:latin typeface="Times New Roman" pitchFamily="18" charset="0"/>
                <a:cs typeface="Times New Roman" pitchFamily="18" charset="0"/>
              </a:rPr>
              <a:t>أفضل، </a:t>
            </a:r>
            <a:r>
              <a:rPr lang="ar-IQ" sz="2800" dirty="0">
                <a:solidFill>
                  <a:schemeClr val="tx1"/>
                </a:solidFill>
                <a:latin typeface="Times New Roman" pitchFamily="18" charset="0"/>
                <a:cs typeface="Times New Roman" pitchFamily="18" charset="0"/>
              </a:rPr>
              <a:t>ونذكر فيما يلي وسائل تحقيق ذلك:-</a:t>
            </a:r>
          </a:p>
          <a:p>
            <a:pPr algn="r" rtl="1"/>
            <a:r>
              <a:rPr lang="ar-IQ" sz="2800" dirty="0" smtClean="0">
                <a:solidFill>
                  <a:schemeClr val="tx1"/>
                </a:solidFill>
                <a:latin typeface="Times New Roman" pitchFamily="18" charset="0"/>
                <a:cs typeface="Times New Roman" pitchFamily="18" charset="0"/>
              </a:rPr>
              <a:t>1-</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الإدارة </a:t>
            </a:r>
            <a:r>
              <a:rPr lang="ar-IQ" sz="2800" dirty="0">
                <a:solidFill>
                  <a:schemeClr val="tx1"/>
                </a:solidFill>
                <a:latin typeface="Times New Roman" pitchFamily="18" charset="0"/>
                <a:cs typeface="Times New Roman" pitchFamily="18" charset="0"/>
              </a:rPr>
              <a:t>الجيدة للغابات: لكي تبقى الغابات على إنتاجيتها ومميزاتها</a:t>
            </a:r>
            <a:r>
              <a:rPr lang="ar-IQ" sz="2800" dirty="0" smtClean="0">
                <a:solidFill>
                  <a:schemeClr val="tx1"/>
                </a:solidFill>
                <a:latin typeface="Times New Roman" pitchFamily="18" charset="0"/>
                <a:cs typeface="Times New Roman" pitchFamily="18" charset="0"/>
              </a:rPr>
              <a:t>.</a:t>
            </a:r>
            <a:endParaRPr lang="en-US" sz="2800" dirty="0" smtClean="0">
              <a:solidFill>
                <a:schemeClr val="tx1"/>
              </a:solidFill>
              <a:latin typeface="Times New Roman" pitchFamily="18" charset="0"/>
              <a:cs typeface="Times New Roman" pitchFamily="18" charset="0"/>
            </a:endParaRPr>
          </a:p>
          <a:p>
            <a:pPr algn="r" rtl="1"/>
            <a:r>
              <a:rPr lang="ar-IQ" sz="2800" dirty="0" smtClean="0">
                <a:solidFill>
                  <a:schemeClr val="tx1"/>
                </a:solidFill>
                <a:latin typeface="Times New Roman" pitchFamily="18" charset="0"/>
                <a:cs typeface="Times New Roman" pitchFamily="18" charset="0"/>
              </a:rPr>
              <a:t>2-</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الإدارة </a:t>
            </a:r>
            <a:r>
              <a:rPr lang="ar-IQ" sz="2800" dirty="0">
                <a:solidFill>
                  <a:schemeClr val="tx1"/>
                </a:solidFill>
                <a:latin typeface="Times New Roman" pitchFamily="18" charset="0"/>
                <a:cs typeface="Times New Roman" pitchFamily="18" charset="0"/>
              </a:rPr>
              <a:t>الجيدة للمراعي: من الضروري المحافظة على المراعي الطبيعية ومنع تدهورها وبذلك يوضع نظام صالح لاستعمالاتها.</a:t>
            </a:r>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480115342"/>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lnSpcReduction="10000"/>
          </a:bodyPr>
          <a:lstStyle/>
          <a:p>
            <a:pPr algn="just" rtl="1"/>
            <a:r>
              <a:rPr lang="ar-IQ" sz="2800" dirty="0" smtClean="0">
                <a:solidFill>
                  <a:schemeClr val="tx1"/>
                </a:solidFill>
                <a:latin typeface="Times New Roman" pitchFamily="18" charset="0"/>
                <a:cs typeface="Times New Roman" pitchFamily="18" charset="0"/>
              </a:rPr>
              <a:t>3-</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الإدارة </a:t>
            </a:r>
            <a:r>
              <a:rPr lang="ar-IQ" sz="2800" dirty="0">
                <a:solidFill>
                  <a:schemeClr val="tx1"/>
                </a:solidFill>
                <a:latin typeface="Times New Roman" pitchFamily="18" charset="0"/>
                <a:cs typeface="Times New Roman" pitchFamily="18" charset="0"/>
              </a:rPr>
              <a:t>الجيدة للأراضي الزراعية: تستهدف الإدارة الحكيمة للأراضي الزراعية الحصول على أفضل عائد كما ونوعاً مع المحافظة على خصوبة التربة وعلى التوازنات البيولوجية الضرورية لسلامة النظم الزراعية، يمكن تحقيق ذلك:</a:t>
            </a:r>
          </a:p>
          <a:p>
            <a:pPr algn="just" rtl="1"/>
            <a:r>
              <a:rPr lang="ar-IQ" sz="2800" dirty="0">
                <a:solidFill>
                  <a:schemeClr val="tx1"/>
                </a:solidFill>
                <a:latin typeface="Times New Roman" pitchFamily="18" charset="0"/>
                <a:cs typeface="Times New Roman" pitchFamily="18" charset="0"/>
              </a:rPr>
              <a:t>أ‌. تعدد المحاصيل في دورة زراعية متوازنة.</a:t>
            </a:r>
          </a:p>
          <a:p>
            <a:pPr algn="just" rtl="1"/>
            <a:r>
              <a:rPr lang="ar-IQ" sz="2800" dirty="0">
                <a:solidFill>
                  <a:schemeClr val="tx1"/>
                </a:solidFill>
                <a:latin typeface="Times New Roman" pitchFamily="18" charset="0"/>
                <a:cs typeface="Times New Roman" pitchFamily="18" charset="0"/>
              </a:rPr>
              <a:t>ب‌. تخصيب الأراضي الزراعية.</a:t>
            </a:r>
          </a:p>
          <a:p>
            <a:pPr algn="just" rtl="1"/>
            <a:r>
              <a:rPr lang="ar-IQ" sz="2800" dirty="0">
                <a:solidFill>
                  <a:schemeClr val="tx1"/>
                </a:solidFill>
                <a:latin typeface="Times New Roman" pitchFamily="18" charset="0"/>
                <a:cs typeface="Times New Roman" pitchFamily="18" charset="0"/>
              </a:rPr>
              <a:t>ت‌. تحسين التربة بإضافة المادة العضوية.</a:t>
            </a:r>
          </a:p>
          <a:p>
            <a:pPr algn="just" rtl="1"/>
            <a:r>
              <a:rPr lang="ar-IQ" sz="2800" dirty="0">
                <a:solidFill>
                  <a:schemeClr val="tx1"/>
                </a:solidFill>
                <a:latin typeface="Times New Roman" pitchFamily="18" charset="0"/>
                <a:cs typeface="Times New Roman" pitchFamily="18" charset="0"/>
              </a:rPr>
              <a:t>ث‌.مكافحة انجراف التربة.</a:t>
            </a:r>
          </a:p>
          <a:p>
            <a:pPr algn="just" rtl="1"/>
            <a:r>
              <a:rPr lang="ar-IQ" sz="2800" dirty="0" smtClean="0">
                <a:solidFill>
                  <a:schemeClr val="tx1"/>
                </a:solidFill>
                <a:latin typeface="Times New Roman" pitchFamily="18" charset="0"/>
                <a:cs typeface="Times New Roman" pitchFamily="18" charset="0"/>
              </a:rPr>
              <a:t>4-</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مكافحة </a:t>
            </a:r>
            <a:r>
              <a:rPr lang="ar-IQ" sz="2800" dirty="0">
                <a:solidFill>
                  <a:schemeClr val="tx1"/>
                </a:solidFill>
                <a:latin typeface="Times New Roman" pitchFamily="18" charset="0"/>
                <a:cs typeface="Times New Roman" pitchFamily="18" charset="0"/>
              </a:rPr>
              <a:t>تلوث البيئة: نظراً لأهمية تلوث البيئة بالنسبة لكل إنسان فإن من الواجب تشجيع البحوث العلمية بمكافحة التلوث بشتى أشكاله.</a:t>
            </a:r>
          </a:p>
          <a:p>
            <a:pPr algn="just" rtl="1"/>
            <a:r>
              <a:rPr lang="ar-IQ" sz="2800" dirty="0" smtClean="0">
                <a:solidFill>
                  <a:schemeClr val="tx1"/>
                </a:solidFill>
                <a:latin typeface="Times New Roman" pitchFamily="18" charset="0"/>
                <a:cs typeface="Times New Roman" pitchFamily="18" charset="0"/>
              </a:rPr>
              <a:t>5-</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التعاون </a:t>
            </a:r>
            <a:r>
              <a:rPr lang="ar-IQ" sz="2800" dirty="0">
                <a:solidFill>
                  <a:schemeClr val="tx1"/>
                </a:solidFill>
                <a:latin typeface="Times New Roman" pitchFamily="18" charset="0"/>
                <a:cs typeface="Times New Roman" pitchFamily="18" charset="0"/>
              </a:rPr>
              <a:t>البناء بين القائمين على المشروعات وعلماء البيئة: إن أي مشروع نقوم به يجب أن يأخذ بعين الاعتبار احترام الطبيعة، ولهذا يجب أن يدرس كل مشروع يستهدف استثمار البيئة بواسطة المختصين وفريق من الباحثين في الفروع الأساسية التي تهتم بدراسة البيئة الطبيعية، حتى يقرروا معاً  التغييرات المتوقع حدوثها عندما يتم المشروع، فيعملوا معاً على التخفيف من التأثيرات السلبية المحتملة، ويجب أن تظل الصلة بين المختصين والباحثين قائمة لمعالجة ما قد يظهر من مشكلات جديدة.</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27822766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Subtitle 2"/>
          <p:cNvSpPr>
            <a:spLocks noGrp="1"/>
          </p:cNvSpPr>
          <p:nvPr>
            <p:ph type="subTitle" idx="1"/>
          </p:nvPr>
        </p:nvSpPr>
        <p:spPr>
          <a:xfrm>
            <a:off x="0" y="0"/>
            <a:ext cx="9144000" cy="6858000"/>
          </a:xfrm>
          <a:blipFill>
            <a:blip r:embed="rId2"/>
            <a:stretch>
              <a:fillRect/>
            </a:stretch>
          </a:blipFill>
        </p:spPr>
        <p:txBody>
          <a:bodyPr>
            <a:normAutofit/>
          </a:bodyPr>
          <a:lstStyle/>
          <a:p>
            <a:pPr algn="just" rtl="1"/>
            <a:r>
              <a:rPr lang="ar-IQ" sz="2800" dirty="0" smtClean="0">
                <a:solidFill>
                  <a:schemeClr val="tx1"/>
                </a:solidFill>
                <a:latin typeface="Times New Roman" pitchFamily="18" charset="0"/>
                <a:cs typeface="Times New Roman" pitchFamily="18" charset="0"/>
              </a:rPr>
              <a:t>6-</a:t>
            </a:r>
            <a:r>
              <a:rPr lang="en-US" sz="2800" dirty="0" smtClean="0">
                <a:solidFill>
                  <a:schemeClr val="tx1"/>
                </a:solidFill>
                <a:latin typeface="Times New Roman" pitchFamily="18" charset="0"/>
                <a:cs typeface="Times New Roman" pitchFamily="18" charset="0"/>
              </a:rPr>
              <a:t> </a:t>
            </a:r>
            <a:r>
              <a:rPr lang="ar-IQ" sz="2800" dirty="0" smtClean="0">
                <a:solidFill>
                  <a:schemeClr val="tx1"/>
                </a:solidFill>
                <a:latin typeface="Times New Roman" pitchFamily="18" charset="0"/>
                <a:cs typeface="Times New Roman" pitchFamily="18" charset="0"/>
              </a:rPr>
              <a:t>تنمية </a:t>
            </a:r>
            <a:r>
              <a:rPr lang="ar-IQ" sz="2800" dirty="0">
                <a:solidFill>
                  <a:schemeClr val="tx1"/>
                </a:solidFill>
                <a:latin typeface="Times New Roman" pitchFamily="18" charset="0"/>
                <a:cs typeface="Times New Roman" pitchFamily="18" charset="0"/>
              </a:rPr>
              <a:t>الوعي البيئي: تحتاج البشرية إلى أخلاق اجتماعية عصرية ترتبط باحترام البيئة، ولا يمكن أن نصل إلى هذه الأخلاق إلا بعد توعية حيوية توضح للإنسان مدى ارتباطه بالبيئة و تعلمه أ، حقوقه في البيئة يقابلها دائماً واجبات نحو البيئة، فليست هناك حقوق دون واجبات.</a:t>
            </a:r>
          </a:p>
          <a:p>
            <a:pPr algn="just" rtl="1"/>
            <a:r>
              <a:rPr lang="ar-IQ" sz="2800" dirty="0">
                <a:solidFill>
                  <a:schemeClr val="tx1"/>
                </a:solidFill>
                <a:latin typeface="Times New Roman" pitchFamily="18" charset="0"/>
                <a:cs typeface="Times New Roman" pitchFamily="18" charset="0"/>
              </a:rPr>
              <a:t>وأخيراً مما تقدم يتبين أن هناك علاقة اعتمادية داخلية بين الإنسان وبيئته فهو يتأثر ويؤثر عليها وعليه يبدو جلياً أن مصلحة الإنسان الفرد أو المجموعة تكمن في تواجده ضمن بيئة سليمة لكي يستمر في حياة صحية سليمة.</a:t>
            </a:r>
          </a:p>
          <a:p>
            <a:pPr algn="just" rtl="1"/>
            <a:endParaRPr lang="en-US" sz="2800" dirty="0">
              <a:solidFill>
                <a:schemeClr val="tx1"/>
              </a:solidFill>
              <a:latin typeface="Times New Roman" pitchFamily="18" charset="0"/>
              <a:cs typeface="Times New Roman" pitchFamily="18" charset="0"/>
            </a:endParaRPr>
          </a:p>
        </p:txBody>
      </p:sp>
    </p:spTree>
    <p:extLst>
      <p:ext uri="{BB962C8B-B14F-4D97-AF65-F5344CB8AC3E}">
        <p14:creationId xmlns:p14="http://schemas.microsoft.com/office/powerpoint/2010/main" val="36385347"/>
      </p:ext>
    </p:extLst>
  </p:cSld>
  <p:clrMapOvr>
    <a:masterClrMapping/>
  </p:clrMapOvr>
</p:sld>
</file>

<file path=ppt/theme/theme1.xml><?xml version="1.0" encoding="utf-8"?>
<a:theme xmlns:a="http://schemas.openxmlformats.org/drawingml/2006/main" name="Office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shade val="51000"/>
                <a:satMod val="130000"/>
              </a:schemeClr>
            </a:gs>
            <a:gs pos="80000">
              <a:schemeClr val="phClr">
                <a:shade val="93000"/>
                <a:satMod val="130000"/>
              </a:schemeClr>
            </a:gs>
            <a:gs pos="100000">
              <a:schemeClr val="phClr">
                <a:shade val="94000"/>
                <a:satMod val="135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extraClrSchemeLst/>
</a:theme>
</file>

<file path=docProps/app.xml><?xml version="1.0" encoding="utf-8"?>
<Properties xmlns="http://schemas.openxmlformats.org/officeDocument/2006/extended-properties" xmlns:vt="http://schemas.openxmlformats.org/officeDocument/2006/docPropsVTypes">
  <TotalTime>10</TotalTime>
  <Words>1512</Words>
  <Application>Microsoft Office PowerPoint</Application>
  <PresentationFormat>On-screen Show (4:3)</PresentationFormat>
  <Paragraphs>44</Paragraphs>
  <Slides>9</Slides>
  <Notes>0</Notes>
  <HiddenSlides>0</HiddenSlides>
  <MMClips>0</MMClips>
  <ScaleCrop>false</ScaleCrop>
  <HeadingPairs>
    <vt:vector size="4" baseType="variant">
      <vt:variant>
        <vt:lpstr>Theme</vt:lpstr>
      </vt:variant>
      <vt:variant>
        <vt:i4>1</vt:i4>
      </vt:variant>
      <vt:variant>
        <vt:lpstr>Slide Titles</vt:lpstr>
      </vt:variant>
      <vt:variant>
        <vt:i4>9</vt:i4>
      </vt:variant>
    </vt:vector>
  </HeadingPairs>
  <TitlesOfParts>
    <vt:vector size="10" baseType="lpstr">
      <vt:lpstr>Office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ahmed</dc:creator>
  <cp:lastModifiedBy>ahmed</cp:lastModifiedBy>
  <cp:revision>9</cp:revision>
  <dcterms:created xsi:type="dcterms:W3CDTF">2006-08-16T00:00:00Z</dcterms:created>
  <dcterms:modified xsi:type="dcterms:W3CDTF">2018-12-22T18:34:53Z</dcterms:modified>
</cp:coreProperties>
</file>