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h0Orxq19bGwfXp/uHo2pqQ==" hashData="kqFMjnv3Oi2TSmuwTrxrq0FJtYQ="/>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lnSpcReduction="10000"/>
          </a:bodyPr>
          <a:lstStyle/>
          <a:p>
            <a:pPr algn="r" rtl="1"/>
            <a:r>
              <a:rPr lang="ar-IQ" sz="2800" dirty="0">
                <a:solidFill>
                  <a:schemeClr val="tx1"/>
                </a:solidFill>
                <a:latin typeface="Times New Roman" pitchFamily="18" charset="0"/>
                <a:cs typeface="Times New Roman" pitchFamily="18" charset="0"/>
              </a:rPr>
              <a:t>ويوجد هناك تفاعلات مهمة بين الانظمة البيئية حيث ان كل المجتمع الحياتي مرتبط بطرائق متعددة فمثلا ما ينتجه ‏الانسان صناعيا ( مثل المبيدات الكيمياوية ) في مكان ما نجدها منتشرة في كل الكرة الارضية وخير مثال على ذلك ‏هو زيادة تراكيز غاز ثنائي اوكسيد الكربون (‏</a:t>
            </a:r>
            <a:r>
              <a:rPr lang="en-US" sz="2800" dirty="0">
                <a:solidFill>
                  <a:schemeClr val="tx1"/>
                </a:solidFill>
                <a:latin typeface="Times New Roman" pitchFamily="18" charset="0"/>
                <a:cs typeface="Times New Roman" pitchFamily="18" charset="0"/>
              </a:rPr>
              <a:t>CO</a:t>
            </a:r>
            <a:r>
              <a:rPr lang="en-US" sz="2800" baseline="-25000" dirty="0">
                <a:solidFill>
                  <a:schemeClr val="tx1"/>
                </a:solidFill>
                <a:latin typeface="Times New Roman" pitchFamily="18" charset="0"/>
                <a:cs typeface="Times New Roman" pitchFamily="18" charset="0"/>
              </a:rPr>
              <a:t>2</a:t>
            </a:r>
            <a:r>
              <a:rPr lang="en-US" sz="2800" dirty="0" smtClean="0">
                <a:solidFill>
                  <a:schemeClr val="tx1"/>
                </a:solidFill>
                <a:latin typeface="Times New Roman" pitchFamily="18" charset="0"/>
                <a:cs typeface="Times New Roman" pitchFamily="18" charset="0"/>
              </a:rPr>
              <a:t>‎‏</a:t>
            </a:r>
            <a:r>
              <a:rPr lang="ar-IQ" sz="2800"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a:t>
            </a:r>
            <a:r>
              <a:rPr lang="ar-IQ" sz="2800" dirty="0" smtClean="0">
                <a:solidFill>
                  <a:schemeClr val="tx1"/>
                </a:solidFill>
                <a:latin typeface="Times New Roman" pitchFamily="18" charset="0"/>
                <a:cs typeface="Times New Roman" pitchFamily="18" charset="0"/>
              </a:rPr>
              <a:t> في </a:t>
            </a:r>
            <a:r>
              <a:rPr lang="ar-IQ" sz="2800" dirty="0">
                <a:solidFill>
                  <a:schemeClr val="tx1"/>
                </a:solidFill>
                <a:latin typeface="Times New Roman" pitchFamily="18" charset="0"/>
                <a:cs typeface="Times New Roman" pitchFamily="18" charset="0"/>
              </a:rPr>
              <a:t>المحيط الجوي . ومن النواتج العرضية للانظمة البيئية ‏الحضرية (</a:t>
            </a:r>
            <a:r>
              <a:rPr lang="ar-IQ" sz="28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(Urban </a:t>
            </a:r>
            <a:r>
              <a:rPr lang="en-US" sz="2800" dirty="0">
                <a:solidFill>
                  <a:schemeClr val="tx1"/>
                </a:solidFill>
                <a:latin typeface="Times New Roman" pitchFamily="18" charset="0"/>
                <a:cs typeface="Times New Roman" pitchFamily="18" charset="0"/>
              </a:rPr>
              <a:t>ecosystem</a:t>
            </a:r>
            <a:r>
              <a:rPr lang="en-US" sz="2800" dirty="0" smtClean="0">
                <a:solidFill>
                  <a:schemeClr val="tx1"/>
                </a:solidFill>
                <a:latin typeface="Times New Roman" pitchFamily="18" charset="0"/>
                <a:cs typeface="Times New Roman" pitchFamily="18" charset="0"/>
              </a:rPr>
              <a:t>‏</a:t>
            </a:r>
            <a:r>
              <a:rPr lang="ar-IQ" sz="2800" dirty="0" smtClean="0">
                <a:solidFill>
                  <a:schemeClr val="tx1"/>
                </a:solidFill>
                <a:latin typeface="Times New Roman" pitchFamily="18" charset="0"/>
                <a:cs typeface="Times New Roman" pitchFamily="18" charset="0"/>
              </a:rPr>
              <a:t> في </a:t>
            </a:r>
            <a:r>
              <a:rPr lang="ar-IQ" sz="2800" dirty="0">
                <a:solidFill>
                  <a:schemeClr val="tx1"/>
                </a:solidFill>
                <a:latin typeface="Times New Roman" pitchFamily="18" charset="0"/>
                <a:cs typeface="Times New Roman" pitchFamily="18" charset="0"/>
              </a:rPr>
              <a:t>الغلاف الجوي هي ما تعرف بالامطار الحامضية حيث يلاحظ تأثيرها على ‏الانظمة البيئية للغابات البعيدة اذ تعمل على خفض الانتاجية الاولية (‏</a:t>
            </a:r>
            <a:r>
              <a:rPr lang="en-US" sz="2800" dirty="0">
                <a:solidFill>
                  <a:schemeClr val="tx1"/>
                </a:solidFill>
                <a:latin typeface="Times New Roman" pitchFamily="18" charset="0"/>
                <a:cs typeface="Times New Roman" pitchFamily="18" charset="0"/>
              </a:rPr>
              <a:t>Primary Productivity‏( </a:t>
            </a:r>
            <a:r>
              <a:rPr lang="ar-IQ" sz="2800" dirty="0">
                <a:solidFill>
                  <a:schemeClr val="tx1"/>
                </a:solidFill>
                <a:latin typeface="Times New Roman" pitchFamily="18" charset="0"/>
                <a:cs typeface="Times New Roman" pitchFamily="18" charset="0"/>
              </a:rPr>
              <a:t>للغابات كما هو ‏الحال مع غابات شمال غرب اوربا.‏</a:t>
            </a:r>
          </a:p>
          <a:p>
            <a:pPr algn="r" rtl="1"/>
            <a:r>
              <a:rPr lang="ar-IQ" sz="2800" b="1" dirty="0">
                <a:solidFill>
                  <a:schemeClr val="tx1"/>
                </a:solidFill>
                <a:latin typeface="Times New Roman" pitchFamily="18" charset="0"/>
                <a:cs typeface="Times New Roman" pitchFamily="18" charset="0"/>
              </a:rPr>
              <a:t>الكفاءة البيئية </a:t>
            </a:r>
            <a:r>
              <a:rPr lang="en-US" sz="2800" b="1" dirty="0">
                <a:solidFill>
                  <a:schemeClr val="tx1"/>
                </a:solidFill>
                <a:latin typeface="Times New Roman" pitchFamily="18" charset="0"/>
                <a:cs typeface="Times New Roman" pitchFamily="18" charset="0"/>
              </a:rPr>
              <a:t>Ecological efficiency </a:t>
            </a:r>
          </a:p>
          <a:p>
            <a:pPr algn="r" rtl="1"/>
            <a:r>
              <a:rPr lang="ar-IQ" sz="2800" dirty="0">
                <a:solidFill>
                  <a:schemeClr val="tx1"/>
                </a:solidFill>
                <a:latin typeface="Times New Roman" pitchFamily="18" charset="0"/>
                <a:cs typeface="Times New Roman" pitchFamily="18" charset="0"/>
              </a:rPr>
              <a:t>ان حركة الطاقة خلال المجتمع او النظام البيئي تعتمد على الكفاءة التي من خلالها يستطيع الكائن ان يستخدم الغذاء بصورة مثمرة ومن ثم يحولها الى كتلة حيوية (</a:t>
            </a:r>
            <a:r>
              <a:rPr lang="en-US" sz="2800" dirty="0">
                <a:solidFill>
                  <a:schemeClr val="tx1"/>
                </a:solidFill>
                <a:latin typeface="Times New Roman" pitchFamily="18" charset="0"/>
                <a:cs typeface="Times New Roman" pitchFamily="18" charset="0"/>
              </a:rPr>
              <a:t>biomass) ، </a:t>
            </a:r>
            <a:r>
              <a:rPr lang="ar-IQ" sz="2800" dirty="0">
                <a:solidFill>
                  <a:schemeClr val="tx1"/>
                </a:solidFill>
                <a:latin typeface="Times New Roman" pitchFamily="18" charset="0"/>
                <a:cs typeface="Times New Roman" pitchFamily="18" charset="0"/>
              </a:rPr>
              <a:t>وهذه الكفاءة تعرف بالكفاءة البيئية (</a:t>
            </a:r>
            <a:r>
              <a:rPr lang="en-US" sz="2800" dirty="0">
                <a:solidFill>
                  <a:schemeClr val="tx1"/>
                </a:solidFill>
                <a:latin typeface="Times New Roman" pitchFamily="18" charset="0"/>
                <a:cs typeface="Times New Roman" pitchFamily="18" charset="0"/>
              </a:rPr>
              <a:t>Ecological efficiency) </a:t>
            </a:r>
            <a:r>
              <a:rPr lang="ar-IQ" sz="2800" dirty="0">
                <a:solidFill>
                  <a:schemeClr val="tx1"/>
                </a:solidFill>
                <a:latin typeface="Times New Roman" pitchFamily="18" charset="0"/>
                <a:cs typeface="Times New Roman" pitchFamily="18" charset="0"/>
              </a:rPr>
              <a:t>والكفاءة البيئية يمكن ان تقدر نتيجة لكل من الصفات الداخلية ( الفسيولوجية ) والصفات الخارجية للكائن الحي ، وبمعنى ادق العلاقات البيئية للمحيط البيئي الذي يوجد فيه الكائن الحي . ولغرض معرفة الاسس البايولوجية للكفاءة البيئية فانه يجب تشريح (تجزئة ) الوحدات الاساسية في السلسلة الغذائية الى مكوناتها .</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658177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just" rtl="1"/>
            <a:r>
              <a:rPr lang="ar-IQ" sz="2800" dirty="0">
                <a:solidFill>
                  <a:schemeClr val="tx1"/>
                </a:solidFill>
                <a:latin typeface="Times New Roman" pitchFamily="18" charset="0"/>
                <a:cs typeface="Times New Roman" pitchFamily="18" charset="0"/>
              </a:rPr>
              <a:t>ان الكفاءة البيئية تعتمد على كفاءة ثلاث مراحل اساسية في انسياب الطاقة ، </a:t>
            </a:r>
            <a:r>
              <a:rPr lang="ar-IQ" sz="2800" dirty="0" smtClean="0">
                <a:solidFill>
                  <a:schemeClr val="tx1"/>
                </a:solidFill>
                <a:latin typeface="Times New Roman" pitchFamily="18" charset="0"/>
                <a:cs typeface="Times New Roman" pitchFamily="18" charset="0"/>
              </a:rPr>
              <a:t>حسب </a:t>
            </a:r>
            <a:r>
              <a:rPr lang="ar-IQ" sz="2800" dirty="0">
                <a:solidFill>
                  <a:schemeClr val="tx1"/>
                </a:solidFill>
                <a:latin typeface="Times New Roman" pitchFamily="18" charset="0"/>
                <a:cs typeface="Times New Roman" pitchFamily="18" charset="0"/>
              </a:rPr>
              <a:t>ماجاء في </a:t>
            </a:r>
            <a:r>
              <a:rPr lang="ar-IQ" sz="2800" dirty="0" smtClean="0">
                <a:solidFill>
                  <a:schemeClr val="tx1"/>
                </a:solidFill>
                <a:latin typeface="Times New Roman" pitchFamily="18" charset="0"/>
                <a:cs typeface="Times New Roman" pitchFamily="18" charset="0"/>
              </a:rPr>
              <a:t>أودم</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Odum</a:t>
            </a:r>
            <a:r>
              <a:rPr lang="en-US" sz="2800" dirty="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 </a:t>
            </a:r>
            <a:r>
              <a:rPr lang="ar-IQ" sz="2800" dirty="0">
                <a:solidFill>
                  <a:schemeClr val="tx1"/>
                </a:solidFill>
                <a:latin typeface="Times New Roman" pitchFamily="18" charset="0"/>
                <a:cs typeface="Times New Roman" pitchFamily="18" charset="0"/>
              </a:rPr>
              <a:t>1973 </a:t>
            </a:r>
            <a:r>
              <a:rPr lang="en-US" sz="2800" dirty="0" smtClean="0">
                <a:solidFill>
                  <a:schemeClr val="tx1"/>
                </a:solidFill>
                <a:latin typeface="Times New Roman" pitchFamily="18" charset="0"/>
                <a:cs typeface="Times New Roman" pitchFamily="18" charset="0"/>
              </a:rPr>
              <a:t>:</a:t>
            </a:r>
          </a:p>
          <a:p>
            <a:pPr algn="just" rtl="1"/>
            <a:r>
              <a:rPr lang="ar-IQ" sz="2800" dirty="0" smtClean="0">
                <a:solidFill>
                  <a:schemeClr val="tx1"/>
                </a:solidFill>
                <a:latin typeface="Times New Roman" pitchFamily="18" charset="0"/>
                <a:cs typeface="Times New Roman" pitchFamily="18" charset="0"/>
              </a:rPr>
              <a:t>الاولى </a:t>
            </a:r>
            <a:r>
              <a:rPr lang="ar-IQ" sz="2800" dirty="0">
                <a:solidFill>
                  <a:schemeClr val="tx1"/>
                </a:solidFill>
                <a:latin typeface="Times New Roman" pitchFamily="18" charset="0"/>
                <a:cs typeface="Times New Roman" pitchFamily="18" charset="0"/>
              </a:rPr>
              <a:t>: كفاءة الاستخدام الامثل والمثمر للطاقة (</a:t>
            </a:r>
            <a:r>
              <a:rPr lang="en-US" sz="2800" dirty="0">
                <a:solidFill>
                  <a:schemeClr val="tx1"/>
                </a:solidFill>
                <a:latin typeface="Times New Roman" pitchFamily="18" charset="0"/>
                <a:cs typeface="Times New Roman" pitchFamily="18" charset="0"/>
              </a:rPr>
              <a:t>efficiency  exploitation) </a:t>
            </a:r>
          </a:p>
          <a:p>
            <a:pPr algn="just" rtl="1"/>
            <a:r>
              <a:rPr lang="ar-IQ" sz="2800" dirty="0">
                <a:solidFill>
                  <a:schemeClr val="tx1"/>
                </a:solidFill>
                <a:latin typeface="Times New Roman" pitchFamily="18" charset="0"/>
                <a:cs typeface="Times New Roman" pitchFamily="18" charset="0"/>
              </a:rPr>
              <a:t>الثانية : هي كفاءة التمثيل (</a:t>
            </a:r>
            <a:r>
              <a:rPr lang="en-US" sz="2800" dirty="0">
                <a:solidFill>
                  <a:schemeClr val="tx1"/>
                </a:solidFill>
                <a:latin typeface="Times New Roman" pitchFamily="18" charset="0"/>
                <a:cs typeface="Times New Roman" pitchFamily="18" charset="0"/>
              </a:rPr>
              <a:t>assimilation efficiency) ، </a:t>
            </a:r>
            <a:r>
              <a:rPr lang="ar-IQ" sz="2800" dirty="0" smtClean="0">
                <a:solidFill>
                  <a:schemeClr val="tx1"/>
                </a:solidFill>
                <a:latin typeface="Times New Roman" pitchFamily="18" charset="0"/>
                <a:cs typeface="Times New Roman" pitchFamily="18" charset="0"/>
              </a:rPr>
              <a:t>اما</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الثالثة </a:t>
            </a:r>
            <a:r>
              <a:rPr lang="ar-IQ" sz="2800" dirty="0">
                <a:solidFill>
                  <a:schemeClr val="tx1"/>
                </a:solidFill>
                <a:latin typeface="Times New Roman" pitchFamily="18" charset="0"/>
                <a:cs typeface="Times New Roman" pitchFamily="18" charset="0"/>
              </a:rPr>
              <a:t>: فهي كفاءة الانتاجية </a:t>
            </a:r>
            <a:r>
              <a:rPr lang="en-US" sz="2800" dirty="0" smtClean="0">
                <a:solidFill>
                  <a:schemeClr val="tx1"/>
                </a:solidFill>
                <a:latin typeface="Times New Roman" pitchFamily="18" charset="0"/>
                <a:cs typeface="Times New Roman" pitchFamily="18" charset="0"/>
              </a:rPr>
              <a:t> (  net </a:t>
            </a:r>
            <a:r>
              <a:rPr lang="en-US" sz="2800" dirty="0">
                <a:solidFill>
                  <a:schemeClr val="tx1"/>
                </a:solidFill>
                <a:latin typeface="Times New Roman" pitchFamily="18" charset="0"/>
                <a:cs typeface="Times New Roman" pitchFamily="18" charset="0"/>
              </a:rPr>
              <a:t>production efficiency</a:t>
            </a:r>
            <a:r>
              <a:rPr lang="en-US" sz="2800" dirty="0" smtClean="0">
                <a:solidFill>
                  <a:schemeClr val="tx1"/>
                </a:solidFill>
                <a:latin typeface="Times New Roman" pitchFamily="18" charset="0"/>
                <a:cs typeface="Times New Roman" pitchFamily="18" charset="0"/>
              </a:rPr>
              <a:t>) </a:t>
            </a:r>
            <a:endParaRPr lang="ar-IQ" sz="2800" dirty="0">
              <a:solidFill>
                <a:schemeClr val="tx1"/>
              </a:solidFill>
              <a:latin typeface="Times New Roman" pitchFamily="18" charset="0"/>
              <a:cs typeface="Times New Roman" pitchFamily="18" charset="0"/>
            </a:endParaRPr>
          </a:p>
          <a:p>
            <a:pPr algn="just" rtl="1"/>
            <a:r>
              <a:rPr lang="ar-IQ" sz="2800" dirty="0" smtClean="0">
                <a:solidFill>
                  <a:schemeClr val="tx1"/>
                </a:solidFill>
                <a:latin typeface="Times New Roman" pitchFamily="18" charset="0"/>
                <a:cs typeface="Times New Roman" pitchFamily="18" charset="0"/>
              </a:rPr>
              <a:t>ان </a:t>
            </a:r>
            <a:r>
              <a:rPr lang="ar-IQ" sz="2800" dirty="0">
                <a:solidFill>
                  <a:schemeClr val="tx1"/>
                </a:solidFill>
                <a:latin typeface="Times New Roman" pitchFamily="18" charset="0"/>
                <a:cs typeface="Times New Roman" pitchFamily="18" charset="0"/>
              </a:rPr>
              <a:t>ناتج مجموع كفاءة التمثيل والانتاجية الصافية سيكون كفاءة الانتاج الصافي والتي تمثل النسبة المئوية للمادة الغذائية التي تبادلها الكائن الحي وتحول الى كتلة حيوية . اما ناتج كفاءتي الاستخدام الامثل للطاقة والانتاجية الكلية فانها تعطي كفاءة السلسلة الغذائية او الكفاءة البيئية والتي تمثل النسبة المئوية للمادة الغذائية الموجودة في الفريسة والتي يمكن تحويلها الى كتلة حيوية للكائنات المستهلكة . </a:t>
            </a:r>
          </a:p>
          <a:p>
            <a:pPr algn="just" rtl="1"/>
            <a:r>
              <a:rPr lang="ar-IQ" sz="2800" dirty="0">
                <a:solidFill>
                  <a:schemeClr val="tx1"/>
                </a:solidFill>
                <a:latin typeface="Times New Roman" pitchFamily="18" charset="0"/>
                <a:cs typeface="Times New Roman" pitchFamily="18" charset="0"/>
              </a:rPr>
              <a:t>اما فيما يخص مستوى الكائنات المحللة فان اغلب المشتغلين في حقل البيئة يضعون هذه الكائنات في مستوى اغتذائي خاص بها (لايعود لاي مستوى اغتذائي معين ) .</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125682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just" rtl="1"/>
            <a:r>
              <a:rPr lang="ar-IQ" sz="2800" dirty="0">
                <a:solidFill>
                  <a:schemeClr val="tx1"/>
                </a:solidFill>
                <a:latin typeface="Times New Roman" pitchFamily="18" charset="0"/>
                <a:cs typeface="Times New Roman" pitchFamily="18" charset="0"/>
              </a:rPr>
              <a:t>الانتاج والتحلل في النظام البيئي</a:t>
            </a:r>
          </a:p>
          <a:p>
            <a:pPr algn="just" rtl="1"/>
            <a:r>
              <a:rPr lang="ar-IQ" sz="2800" dirty="0">
                <a:solidFill>
                  <a:schemeClr val="tx1"/>
                </a:solidFill>
                <a:latin typeface="Times New Roman" pitchFamily="18" charset="0"/>
                <a:cs typeface="Times New Roman" pitchFamily="18" charset="0"/>
              </a:rPr>
              <a:t>تعد عملية التركيب الضوئي حجر الزاوية للحياة على الارض ، كذلك فانها تكون دائما المنطلق لدراسة فعاليات المجتمع الايضية . وهي الاساس في عملية الانتاج في النظام البيئي ومصدر الطاقة للكائنات الاخرى . والمعروف جيدا ان النباتات الخضراء تشكل حوالي  9 و99% وزنا في حين يشكل وزن الحيوانات جزءا صغيرا مقارنة مع النباتات </a:t>
            </a:r>
            <a:r>
              <a:rPr lang="ar-IQ" sz="2800" dirty="0" smtClean="0">
                <a:solidFill>
                  <a:schemeClr val="tx1"/>
                </a:solidFill>
                <a:latin typeface="Times New Roman" pitchFamily="18" charset="0"/>
                <a:cs typeface="Times New Roman" pitchFamily="18" charset="0"/>
              </a:rPr>
              <a:t>1986و</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Colinvaux</a:t>
            </a:r>
            <a:r>
              <a:rPr lang="en-US" sz="2800" dirty="0">
                <a:solidFill>
                  <a:schemeClr val="tx1"/>
                </a:solidFill>
                <a:latin typeface="Times New Roman" pitchFamily="18" charset="0"/>
                <a:cs typeface="Times New Roman" pitchFamily="18" charset="0"/>
              </a:rPr>
              <a:t>) </a:t>
            </a:r>
            <a:r>
              <a:rPr lang="ar-IQ" sz="2800" dirty="0">
                <a:solidFill>
                  <a:schemeClr val="tx1"/>
                </a:solidFill>
                <a:latin typeface="Times New Roman" pitchFamily="18" charset="0"/>
                <a:cs typeface="Times New Roman" pitchFamily="18" charset="0"/>
              </a:rPr>
              <a:t>وهذه العملية يتم خلالها تحويل الطاقة الشمسية الى طاقة كيمياوية يمكن ايجازها </a:t>
            </a:r>
            <a:r>
              <a:rPr lang="ar-IQ" sz="2800" dirty="0" smtClean="0">
                <a:solidFill>
                  <a:schemeClr val="tx1"/>
                </a:solidFill>
                <a:latin typeface="Times New Roman" pitchFamily="18" charset="0"/>
                <a:cs typeface="Times New Roman" pitchFamily="18" charset="0"/>
              </a:rPr>
              <a:t>بالمعادلة </a:t>
            </a:r>
            <a:r>
              <a:rPr lang="ar-IQ" sz="2800" dirty="0">
                <a:solidFill>
                  <a:schemeClr val="tx1"/>
                </a:solidFill>
                <a:latin typeface="Times New Roman" pitchFamily="18" charset="0"/>
                <a:cs typeface="Times New Roman" pitchFamily="18" charset="0"/>
              </a:rPr>
              <a:t>التالية </a:t>
            </a:r>
            <a:r>
              <a:rPr lang="ar-IQ" sz="2800" dirty="0" smtClean="0">
                <a:solidFill>
                  <a:schemeClr val="tx1"/>
                </a:solidFill>
                <a:latin typeface="Times New Roman" pitchFamily="18" charset="0"/>
                <a:cs typeface="Times New Roman" pitchFamily="18" charset="0"/>
              </a:rPr>
              <a:t>:</a:t>
            </a:r>
            <a:endParaRPr lang="en-US" sz="2800" dirty="0" smtClean="0">
              <a:solidFill>
                <a:schemeClr val="tx1"/>
              </a:solidFill>
              <a:latin typeface="Times New Roman" pitchFamily="18" charset="0"/>
              <a:cs typeface="Times New Roman" pitchFamily="18" charset="0"/>
            </a:endParaRPr>
          </a:p>
          <a:p>
            <a:pPr algn="just" rtl="1"/>
            <a:endParaRPr lang="en-US" sz="2800" dirty="0">
              <a:solidFill>
                <a:schemeClr val="tx1"/>
              </a:solidFill>
              <a:latin typeface="Times New Roman" pitchFamily="18" charset="0"/>
              <a:cs typeface="Times New Roman" pitchFamily="18" charset="0"/>
            </a:endParaRPr>
          </a:p>
          <a:p>
            <a:pPr algn="just" rtl="1"/>
            <a:endParaRPr lang="en-US" sz="2800" dirty="0" smtClean="0">
              <a:solidFill>
                <a:schemeClr val="tx1"/>
              </a:solidFill>
              <a:latin typeface="Times New Roman" pitchFamily="18" charset="0"/>
              <a:cs typeface="Times New Roman" pitchFamily="18" charset="0"/>
            </a:endParaRPr>
          </a:p>
          <a:p>
            <a:pPr algn="just" rtl="1"/>
            <a:endParaRPr lang="en-US" sz="2800" dirty="0">
              <a:solidFill>
                <a:schemeClr val="tx1"/>
              </a:solidFill>
              <a:latin typeface="Times New Roman" pitchFamily="18" charset="0"/>
              <a:cs typeface="Times New Roman" pitchFamily="18" charset="0"/>
            </a:endParaRPr>
          </a:p>
          <a:p>
            <a:pPr algn="just" rtl="1"/>
            <a:r>
              <a:rPr lang="ar-IQ" sz="2800" dirty="0">
                <a:solidFill>
                  <a:schemeClr val="tx1"/>
                </a:solidFill>
                <a:latin typeface="Times New Roman" pitchFamily="18" charset="0"/>
                <a:cs typeface="Times New Roman" pitchFamily="18" charset="0"/>
              </a:rPr>
              <a:t>وتمر الطاقة البيئية على هيئة طاقة موجودة في المركبات العضوية الكيمياوية من خلال السلسلة الغذائية وكما تم التطرق اليه انفا . </a:t>
            </a:r>
            <a:endParaRPr lang="en-US" sz="2800" dirty="0" smtClean="0">
              <a:solidFill>
                <a:schemeClr val="tx1"/>
              </a:solidFill>
              <a:latin typeface="Times New Roman" pitchFamily="18" charset="0"/>
              <a:cs typeface="Times New Roman" pitchFamily="18" charset="0"/>
            </a:endParaRPr>
          </a:p>
          <a:p>
            <a:pPr algn="just" rtl="1"/>
            <a:endParaRPr lang="en-US" sz="2800" dirty="0">
              <a:solidFill>
                <a:schemeClr val="tx1"/>
              </a:solidFill>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87" y="3200400"/>
            <a:ext cx="8618537" cy="153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3690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lnSpcReduction="10000"/>
          </a:bodyPr>
          <a:lstStyle/>
          <a:p>
            <a:pPr algn="just" rtl="1"/>
            <a:r>
              <a:rPr lang="ar-IQ" sz="2800" dirty="0">
                <a:solidFill>
                  <a:schemeClr val="tx1"/>
                </a:solidFill>
                <a:latin typeface="Times New Roman" pitchFamily="18" charset="0"/>
                <a:cs typeface="Times New Roman" pitchFamily="18" charset="0"/>
              </a:rPr>
              <a:t>واثناء مرورها في السلسلة الغذائية وموت الكائنات الحية تتجمع مواد عضوية على هيئة فضلات ومواد عضوية ميتة ( اجسام ميتة ) وهنا ياتي دور الكائنات المحللة (</a:t>
            </a:r>
            <a:r>
              <a:rPr lang="en-US" sz="2800" dirty="0">
                <a:solidFill>
                  <a:schemeClr val="tx1"/>
                </a:solidFill>
                <a:latin typeface="Times New Roman" pitchFamily="18" charset="0"/>
                <a:cs typeface="Times New Roman" pitchFamily="18" charset="0"/>
              </a:rPr>
              <a:t>Decomposers) </a:t>
            </a:r>
            <a:r>
              <a:rPr lang="ar-IQ" sz="2800" dirty="0">
                <a:solidFill>
                  <a:schemeClr val="tx1"/>
                </a:solidFill>
                <a:latin typeface="Times New Roman" pitchFamily="18" charset="0"/>
                <a:cs typeface="Times New Roman" pitchFamily="18" charset="0"/>
              </a:rPr>
              <a:t>لكي تقوم باخذ الطاقة من هذه المواد وذلك من خلال التهامها للبقايا الميتة من الحيوانات والنباتات والمواد غير القابلة للهضم او التي تم هضمها جزئيا في براز الكائنات الحية فضلا عن المواد الابرازية النتروجينية والتي هي من مخلفات ايض البروتين واية مادة عضوية اخرى التي يمكن استخدامها مصدرا للطاقة وتكون الكائنات المحللة سائدة في الانظمة البيئية على اليابسة اكثر مما في الانظمة البيئية المائية التي تقوم بالتهام مايقدر ب 90-95% من الانتاج الاولي الصافي للجميع. ان الكائنات الحية التي تتغذى على الجثث الكبيرة الميتة والكائنات الرمية </a:t>
            </a:r>
            <a:r>
              <a:rPr lang="en-US" sz="2800" dirty="0" smtClean="0">
                <a:solidFill>
                  <a:schemeClr val="tx1"/>
                </a:solidFill>
                <a:latin typeface="Times New Roman" pitchFamily="18" charset="0"/>
                <a:cs typeface="Times New Roman" pitchFamily="18" charset="0"/>
              </a:rPr>
              <a:t>(Scavengers</a:t>
            </a:r>
            <a:r>
              <a:rPr lang="en-US" sz="2800" dirty="0">
                <a:solidFill>
                  <a:schemeClr val="tx1"/>
                </a:solidFill>
                <a:latin typeface="Times New Roman" pitchFamily="18" charset="0"/>
                <a:cs typeface="Times New Roman" pitchFamily="18" charset="0"/>
              </a:rPr>
              <a:t>) </a:t>
            </a:r>
            <a:r>
              <a:rPr lang="ar-IQ" sz="2800" dirty="0">
                <a:solidFill>
                  <a:schemeClr val="tx1"/>
                </a:solidFill>
                <a:latin typeface="Times New Roman" pitchFamily="18" charset="0"/>
                <a:cs typeface="Times New Roman" pitchFamily="18" charset="0"/>
              </a:rPr>
              <a:t>مثل بعض الحشرات والحيوانات الاخرى في الانظمة البيئية </a:t>
            </a:r>
            <a:r>
              <a:rPr lang="ar-IQ" sz="2800" dirty="0" smtClean="0">
                <a:solidFill>
                  <a:schemeClr val="tx1"/>
                </a:solidFill>
                <a:latin typeface="Times New Roman" pitchFamily="18" charset="0"/>
                <a:cs typeface="Times New Roman" pitchFamily="18" charset="0"/>
              </a:rPr>
              <a:t>كالسرطان</a:t>
            </a:r>
            <a:r>
              <a:rPr lang="en-US" sz="2800" dirty="0" smtClean="0">
                <a:solidFill>
                  <a:schemeClr val="tx1"/>
                </a:solidFill>
                <a:latin typeface="Times New Roman" pitchFamily="18" charset="0"/>
                <a:cs typeface="Times New Roman" pitchFamily="18" charset="0"/>
              </a:rPr>
              <a:t>(Crab</a:t>
            </a:r>
            <a:r>
              <a:rPr lang="en-US" sz="2800" dirty="0">
                <a:solidFill>
                  <a:schemeClr val="tx1"/>
                </a:solidFill>
                <a:latin typeface="Times New Roman" pitchFamily="18" charset="0"/>
                <a:cs typeface="Times New Roman" pitchFamily="18" charset="0"/>
              </a:rPr>
              <a:t>) </a:t>
            </a:r>
            <a:r>
              <a:rPr lang="ar-IQ" sz="2800" dirty="0">
                <a:solidFill>
                  <a:schemeClr val="tx1"/>
                </a:solidFill>
                <a:latin typeface="Times New Roman" pitchFamily="18" charset="0"/>
                <a:cs typeface="Times New Roman" pitchFamily="18" charset="0"/>
              </a:rPr>
              <a:t>والغريرية وتعد من افراد المجتمعات الطبيعية التي تتغذى على مثل هذه الاجسام . اما النسور </a:t>
            </a:r>
            <a:r>
              <a:rPr lang="en-US" sz="2800" dirty="0" smtClean="0">
                <a:solidFill>
                  <a:schemeClr val="tx1"/>
                </a:solidFill>
                <a:latin typeface="Times New Roman" pitchFamily="18" charset="0"/>
                <a:cs typeface="Times New Roman" pitchFamily="18" charset="0"/>
              </a:rPr>
              <a:t>(Vultures</a:t>
            </a:r>
            <a:r>
              <a:rPr lang="en-US" sz="2800" dirty="0">
                <a:solidFill>
                  <a:schemeClr val="tx1"/>
                </a:solidFill>
                <a:latin typeface="Times New Roman" pitchFamily="18" charset="0"/>
                <a:cs typeface="Times New Roman" pitchFamily="18" charset="0"/>
              </a:rPr>
              <a:t>) </a:t>
            </a:r>
            <a:r>
              <a:rPr lang="ar-IQ" sz="2800" dirty="0">
                <a:solidFill>
                  <a:schemeClr val="tx1"/>
                </a:solidFill>
                <a:latin typeface="Times New Roman" pitchFamily="18" charset="0"/>
                <a:cs typeface="Times New Roman" pitchFamily="18" charset="0"/>
              </a:rPr>
              <a:t>والضبع </a:t>
            </a:r>
            <a:r>
              <a:rPr lang="en-US" sz="2800" dirty="0" smtClean="0">
                <a:solidFill>
                  <a:schemeClr val="tx1"/>
                </a:solidFill>
                <a:latin typeface="Times New Roman" pitchFamily="18" charset="0"/>
                <a:cs typeface="Times New Roman" pitchFamily="18" charset="0"/>
              </a:rPr>
              <a:t>(</a:t>
            </a:r>
            <a:r>
              <a:rPr lang="en-US" sz="2800" dirty="0" err="1" smtClean="0">
                <a:solidFill>
                  <a:schemeClr val="tx1"/>
                </a:solidFill>
                <a:latin typeface="Times New Roman" pitchFamily="18" charset="0"/>
                <a:cs typeface="Times New Roman" pitchFamily="18" charset="0"/>
              </a:rPr>
              <a:t>Hyenea</a:t>
            </a:r>
            <a:r>
              <a:rPr lang="en-US" sz="2800" dirty="0">
                <a:solidFill>
                  <a:schemeClr val="tx1"/>
                </a:solidFill>
                <a:latin typeface="Times New Roman" pitchFamily="18" charset="0"/>
                <a:cs typeface="Times New Roman" pitchFamily="18" charset="0"/>
              </a:rPr>
              <a:t>) </a:t>
            </a:r>
            <a:r>
              <a:rPr lang="ar-IQ" sz="2800" dirty="0">
                <a:solidFill>
                  <a:schemeClr val="tx1"/>
                </a:solidFill>
                <a:latin typeface="Times New Roman" pitchFamily="18" charset="0"/>
                <a:cs typeface="Times New Roman" pitchFamily="18" charset="0"/>
              </a:rPr>
              <a:t>وغيرها التي تتواجد في مثل هذه المناطق فتعد من اللواحم رغم ان ففاليتها تشابه الرميات . اما غالب المادة العضوية الميتة فانها تلتهم من قبل مجموعة كبيرة من الكائنات التي لاتجلب الانتباه مثل الديدان </a:t>
            </a:r>
            <a:r>
              <a:rPr lang="en-US" sz="2800" dirty="0" smtClean="0">
                <a:solidFill>
                  <a:schemeClr val="tx1"/>
                </a:solidFill>
                <a:latin typeface="Times New Roman" pitchFamily="18" charset="0"/>
                <a:cs typeface="Times New Roman" pitchFamily="18" charset="0"/>
              </a:rPr>
              <a:t>(Worms</a:t>
            </a:r>
            <a:r>
              <a:rPr lang="en-US" sz="2800" dirty="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والحلم </a:t>
            </a:r>
            <a:r>
              <a:rPr lang="en-US" sz="2800" dirty="0" smtClean="0">
                <a:solidFill>
                  <a:schemeClr val="tx1"/>
                </a:solidFill>
                <a:latin typeface="Times New Roman" pitchFamily="18" charset="0"/>
                <a:cs typeface="Times New Roman" pitchFamily="18" charset="0"/>
              </a:rPr>
              <a:t>(Mites</a:t>
            </a:r>
            <a:r>
              <a:rPr lang="en-US" sz="2800" dirty="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والبكتريا </a:t>
            </a:r>
            <a:r>
              <a:rPr lang="ar-IQ" sz="2800" dirty="0">
                <a:solidFill>
                  <a:schemeClr val="tx1"/>
                </a:solidFill>
                <a:latin typeface="Times New Roman" pitchFamily="18" charset="0"/>
                <a:cs typeface="Times New Roman" pitchFamily="18" charset="0"/>
              </a:rPr>
              <a:t>والفطريات والتي توجد ( او تعيش ) في ارضية الغابات او في القعر الرسوبي للانهار والبحيرات والبحار </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357317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just" rtl="1"/>
            <a:r>
              <a:rPr lang="ar-IQ" sz="2800" dirty="0">
                <a:solidFill>
                  <a:schemeClr val="tx1"/>
                </a:solidFill>
                <a:latin typeface="Times New Roman" pitchFamily="18" charset="0"/>
                <a:cs typeface="Times New Roman" pitchFamily="18" charset="0"/>
              </a:rPr>
              <a:t>ففي بيئة الغابات نجد ان بقايا الاوراق الساقطة على ارضية الغابة يتم تكسيرها بثلاث طرائق :</a:t>
            </a:r>
          </a:p>
          <a:p>
            <a:pPr algn="just" rtl="1"/>
            <a:r>
              <a:rPr lang="ar-IQ" sz="2800" dirty="0" smtClean="0">
                <a:solidFill>
                  <a:schemeClr val="tx1"/>
                </a:solidFill>
                <a:latin typeface="Times New Roman" pitchFamily="18" charset="0"/>
                <a:cs typeface="Times New Roman" pitchFamily="18" charset="0"/>
              </a:rPr>
              <a:t>1-</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العناصر </a:t>
            </a:r>
            <a:r>
              <a:rPr lang="ar-IQ" sz="2800" dirty="0">
                <a:solidFill>
                  <a:schemeClr val="tx1"/>
                </a:solidFill>
                <a:latin typeface="Times New Roman" pitchFamily="18" charset="0"/>
                <a:cs typeface="Times New Roman" pitchFamily="18" charset="0"/>
              </a:rPr>
              <a:t>المعدنية وبعض المواد العضوية تذوب في الماء ويتم استخلاصها من الاوراق .</a:t>
            </a:r>
          </a:p>
          <a:p>
            <a:pPr algn="just" rtl="1"/>
            <a:r>
              <a:rPr lang="ar-IQ" sz="2800" dirty="0" smtClean="0">
                <a:solidFill>
                  <a:schemeClr val="tx1"/>
                </a:solidFill>
                <a:latin typeface="Times New Roman" pitchFamily="18" charset="0"/>
                <a:cs typeface="Times New Roman" pitchFamily="18" charset="0"/>
              </a:rPr>
              <a:t>2-</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تقطيع </a:t>
            </a:r>
            <a:r>
              <a:rPr lang="ar-IQ" sz="2800" dirty="0">
                <a:solidFill>
                  <a:schemeClr val="tx1"/>
                </a:solidFill>
                <a:latin typeface="Times New Roman" pitchFamily="18" charset="0"/>
                <a:cs typeface="Times New Roman" pitchFamily="18" charset="0"/>
              </a:rPr>
              <a:t>والتهام اجزاء الاوراق بواسطة مجموعة كبيرة من الكائنات الحية التي تتغذى على المواد الميتة مثل دودة الارض </a:t>
            </a:r>
            <a:r>
              <a:rPr lang="en-US" sz="2800" dirty="0" smtClean="0">
                <a:solidFill>
                  <a:schemeClr val="tx1"/>
                </a:solidFill>
                <a:latin typeface="Times New Roman" pitchFamily="18" charset="0"/>
                <a:cs typeface="Times New Roman" pitchFamily="18" charset="0"/>
              </a:rPr>
              <a:t>(earth </a:t>
            </a:r>
            <a:r>
              <a:rPr lang="en-US" sz="2800" dirty="0">
                <a:solidFill>
                  <a:schemeClr val="tx1"/>
                </a:solidFill>
                <a:latin typeface="Times New Roman" pitchFamily="18" charset="0"/>
                <a:cs typeface="Times New Roman" pitchFamily="18" charset="0"/>
              </a:rPr>
              <a:t>worm) ، </a:t>
            </a:r>
            <a:r>
              <a:rPr lang="ar-IQ" sz="2800" dirty="0">
                <a:solidFill>
                  <a:schemeClr val="tx1"/>
                </a:solidFill>
                <a:latin typeface="Times New Roman" pitchFamily="18" charset="0"/>
                <a:cs typeface="Times New Roman" pitchFamily="18" charset="0"/>
              </a:rPr>
              <a:t>عديدة الاقدام </a:t>
            </a:r>
            <a:r>
              <a:rPr lang="en-US" sz="2800" dirty="0" smtClean="0">
                <a:solidFill>
                  <a:schemeClr val="tx1"/>
                </a:solidFill>
                <a:latin typeface="Times New Roman" pitchFamily="18" charset="0"/>
                <a:cs typeface="Times New Roman" pitchFamily="18" charset="0"/>
              </a:rPr>
              <a:t>(</a:t>
            </a:r>
            <a:r>
              <a:rPr lang="en-US" sz="2800" dirty="0" err="1" smtClean="0">
                <a:solidFill>
                  <a:schemeClr val="tx1"/>
                </a:solidFill>
                <a:latin typeface="Times New Roman" pitchFamily="18" charset="0"/>
                <a:cs typeface="Times New Roman" pitchFamily="18" charset="0"/>
              </a:rPr>
              <a:t>Polychaeta</a:t>
            </a:r>
            <a:r>
              <a:rPr lang="en-US" sz="2800" dirty="0">
                <a:solidFill>
                  <a:schemeClr val="tx1"/>
                </a:solidFill>
                <a:latin typeface="Times New Roman" pitchFamily="18" charset="0"/>
                <a:cs typeface="Times New Roman" pitchFamily="18" charset="0"/>
              </a:rPr>
              <a:t>) </a:t>
            </a:r>
            <a:r>
              <a:rPr lang="ar-IQ" sz="2800" dirty="0">
                <a:solidFill>
                  <a:schemeClr val="tx1"/>
                </a:solidFill>
                <a:latin typeface="Times New Roman" pitchFamily="18" charset="0"/>
                <a:cs typeface="Times New Roman" pitchFamily="18" charset="0"/>
              </a:rPr>
              <a:t>قمل الاخشاب </a:t>
            </a:r>
            <a:r>
              <a:rPr lang="en-US" sz="2800" dirty="0" smtClean="0">
                <a:solidFill>
                  <a:schemeClr val="tx1"/>
                </a:solidFill>
                <a:latin typeface="Times New Roman" pitchFamily="18" charset="0"/>
                <a:cs typeface="Times New Roman" pitchFamily="18" charset="0"/>
              </a:rPr>
              <a:t>(wood </a:t>
            </a:r>
            <a:r>
              <a:rPr lang="en-US" sz="2800" dirty="0">
                <a:solidFill>
                  <a:schemeClr val="tx1"/>
                </a:solidFill>
                <a:latin typeface="Times New Roman" pitchFamily="18" charset="0"/>
                <a:cs typeface="Times New Roman" pitchFamily="18" charset="0"/>
              </a:rPr>
              <a:t>lice) </a:t>
            </a:r>
            <a:r>
              <a:rPr lang="ar-IQ" sz="2800" dirty="0">
                <a:solidFill>
                  <a:schemeClr val="tx1"/>
                </a:solidFill>
                <a:latin typeface="Times New Roman" pitchFamily="18" charset="0"/>
                <a:cs typeface="Times New Roman" pitchFamily="18" charset="0"/>
              </a:rPr>
              <a:t>وغيرها من الكائنات اللافقرية الاخرى .</a:t>
            </a:r>
          </a:p>
          <a:p>
            <a:pPr algn="just" rtl="1"/>
            <a:r>
              <a:rPr lang="ar-IQ" sz="2800" dirty="0" smtClean="0">
                <a:solidFill>
                  <a:schemeClr val="tx1"/>
                </a:solidFill>
                <a:latin typeface="Times New Roman" pitchFamily="18" charset="0"/>
                <a:cs typeface="Times New Roman" pitchFamily="18" charset="0"/>
              </a:rPr>
              <a:t>3-</a:t>
            </a:r>
            <a:r>
              <a:rPr lang="en-US" sz="2800" dirty="0" smtClean="0">
                <a:solidFill>
                  <a:schemeClr val="tx1"/>
                </a:solidFill>
                <a:latin typeface="Times New Roman" pitchFamily="18" charset="0"/>
                <a:cs typeface="Times New Roman" pitchFamily="18" charset="0"/>
              </a:rPr>
              <a:t> </a:t>
            </a:r>
            <a:r>
              <a:rPr lang="ar-IQ" sz="2800" dirty="0" smtClean="0">
                <a:solidFill>
                  <a:schemeClr val="tx1"/>
                </a:solidFill>
                <a:latin typeface="Times New Roman" pitchFamily="18" charset="0"/>
                <a:cs typeface="Times New Roman" pitchFamily="18" charset="0"/>
              </a:rPr>
              <a:t>يتم </a:t>
            </a:r>
            <a:r>
              <a:rPr lang="ar-IQ" sz="2800" dirty="0">
                <a:solidFill>
                  <a:schemeClr val="tx1"/>
                </a:solidFill>
                <a:latin typeface="Times New Roman" pitchFamily="18" charset="0"/>
                <a:cs typeface="Times New Roman" pitchFamily="18" charset="0"/>
              </a:rPr>
              <a:t>تكسير المركبات العضوية الى مواد لاعضوية بواسطة كائنات حية اخرى متخصصة وهي البكتريا والفطريات .</a:t>
            </a:r>
          </a:p>
          <a:p>
            <a:pPr algn="just" rtl="1"/>
            <a:r>
              <a:rPr lang="ar-IQ" sz="2800" dirty="0">
                <a:solidFill>
                  <a:schemeClr val="tx1"/>
                </a:solidFill>
                <a:latin typeface="Times New Roman" pitchFamily="18" charset="0"/>
                <a:cs typeface="Times New Roman" pitchFamily="18" charset="0"/>
              </a:rPr>
              <a:t>وقد وجد ان مابين10- 30% من مواد الاوراق الحديثة السقوط تذوب في الماء البارد وتترشح الى التربة .وعندما تقوم الكائنات الحية الدقيقة الموجودة في التربة بتكسير بقايا النبات بصورة اكثر ، فانها تقوم بانتاج جزئيات عضوية ولاعضوية والزائد عن حاجة هذه الكائنات سوف يترشح للتربة ايضا .</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60356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just" rtl="1"/>
            <a:r>
              <a:rPr lang="ar-IQ" sz="2800" dirty="0">
                <a:solidFill>
                  <a:schemeClr val="tx1"/>
                </a:solidFill>
                <a:latin typeface="Times New Roman" pitchFamily="18" charset="0"/>
                <a:cs typeface="Times New Roman" pitchFamily="18" charset="0"/>
              </a:rPr>
              <a:t>اما دور الكائنات الحية القضامية </a:t>
            </a:r>
            <a:r>
              <a:rPr lang="en-US" sz="2800" dirty="0" smtClean="0">
                <a:solidFill>
                  <a:schemeClr val="tx1"/>
                </a:solidFill>
                <a:latin typeface="Times New Roman" pitchFamily="18" charset="0"/>
                <a:cs typeface="Times New Roman" pitchFamily="18" charset="0"/>
              </a:rPr>
              <a:t>(</a:t>
            </a:r>
            <a:r>
              <a:rPr lang="en-US" sz="2800" dirty="0" err="1" smtClean="0">
                <a:solidFill>
                  <a:schemeClr val="tx1"/>
                </a:solidFill>
                <a:latin typeface="Times New Roman" pitchFamily="18" charset="0"/>
                <a:cs typeface="Times New Roman" pitchFamily="18" charset="0"/>
              </a:rPr>
              <a:t>detritivores</a:t>
            </a:r>
            <a:r>
              <a:rPr lang="en-US" sz="2800" dirty="0">
                <a:solidFill>
                  <a:schemeClr val="tx1"/>
                </a:solidFill>
                <a:latin typeface="Times New Roman" pitchFamily="18" charset="0"/>
                <a:cs typeface="Times New Roman" pitchFamily="18" charset="0"/>
              </a:rPr>
              <a:t>) </a:t>
            </a:r>
            <a:r>
              <a:rPr lang="ar-IQ" sz="2800" dirty="0">
                <a:solidFill>
                  <a:schemeClr val="tx1"/>
                </a:solidFill>
                <a:latin typeface="Times New Roman" pitchFamily="18" charset="0"/>
                <a:cs typeface="Times New Roman" pitchFamily="18" charset="0"/>
              </a:rPr>
              <a:t>الكبير في تكسير بقايا الاوراق فقد تمت دراسته من خلال وضع عينات من بقايا الاوراق في اكياس من قماش ذي فتحات مناسبة لدخول الكائنات الدقيقة واللافقريات الصغيرة مثل الحشرات ذات الذنب القافز (</a:t>
            </a:r>
            <a:r>
              <a:rPr lang="en-US" sz="2800" dirty="0">
                <a:solidFill>
                  <a:schemeClr val="tx1"/>
                </a:solidFill>
                <a:latin typeface="Times New Roman" pitchFamily="18" charset="0"/>
                <a:cs typeface="Times New Roman" pitchFamily="18" charset="0"/>
              </a:rPr>
              <a:t>Spring tail) </a:t>
            </a:r>
            <a:r>
              <a:rPr lang="ar-IQ" sz="2800" dirty="0">
                <a:solidFill>
                  <a:schemeClr val="tx1"/>
                </a:solidFill>
                <a:latin typeface="Times New Roman" pitchFamily="18" charset="0"/>
                <a:cs typeface="Times New Roman" pitchFamily="18" charset="0"/>
              </a:rPr>
              <a:t>لكن فتحات هذه القماش تكون صغيرة بما يكفي لمنع دخول مفصلية الارجل كبيرة الحجم وديدان الارض . وقد وجد ان الكائنات القضامية الكبيرة تقوم بتمثيل حوالي 30-45% من الطاقة الموجودة في بقايا الاوراق وكمية اقل من الاخشاب . وهي من خلال عملية تغذيتها تقوم بتهيئة المواد للكائنات الحية اللاحقة حيث تقوم بتقطيعها وهرسها مما يتيح سطحها اكبر للقطع الصغيرة التي تخرج مع براز هذه الكائنات الى الكائنات المحللة الدقيقة . تختلف سرعة تحلل بقايا الاوراق النباتية باختلاف نوع النبات ، وتعتمد اساسا على تركيب هذه الاوراق . فمثلا في شرق تينيسي في الولايات المتحدة الامريكية وجد ان فقدان وزن الاوراق في السنة الاولى بعد سقوطها يتراوح بين 64% بالنسبة لاوراق التوت و 39% لاوراق البلوط و 32% لاوراق القبقب السكري و 21% بالنسبة لاوراق الزان . كذلك اوراق الصنوبر والصنوبريات الاخرى فانها تتحلل بصورة بطيئة . </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020080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just" rtl="1"/>
            <a:r>
              <a:rPr lang="ar-IQ" sz="2800" dirty="0">
                <a:solidFill>
                  <a:schemeClr val="tx1"/>
                </a:solidFill>
                <a:latin typeface="Times New Roman" pitchFamily="18" charset="0"/>
                <a:cs typeface="Times New Roman" pitchFamily="18" charset="0"/>
              </a:rPr>
              <a:t>ان هذه الاختلافات في سرعة  تحلل الاوراق سببها الرئيسي هو محتوى هذه الاوراق من مادة اللكنين التي تدخل في تركيب نسيج الخشب وهي اكثر صعوبة في </a:t>
            </a:r>
            <a:r>
              <a:rPr lang="ar-IQ" sz="2800" dirty="0" smtClean="0">
                <a:solidFill>
                  <a:schemeClr val="tx1"/>
                </a:solidFill>
                <a:latin typeface="Times New Roman" pitchFamily="18" charset="0"/>
                <a:cs typeface="Times New Roman" pitchFamily="18" charset="0"/>
              </a:rPr>
              <a:t>الهضم </a:t>
            </a:r>
            <a:r>
              <a:rPr lang="ar-IQ" sz="2800" dirty="0">
                <a:solidFill>
                  <a:schemeClr val="tx1"/>
                </a:solidFill>
                <a:latin typeface="Times New Roman" pitchFamily="18" charset="0"/>
                <a:cs typeface="Times New Roman" pitchFamily="18" charset="0"/>
              </a:rPr>
              <a:t>من المواد السليلوزية </a:t>
            </a:r>
            <a:r>
              <a:rPr lang="ar-IQ" sz="2800" dirty="0" smtClean="0">
                <a:solidFill>
                  <a:schemeClr val="tx1"/>
                </a:solidFill>
                <a:latin typeface="Times New Roman" pitchFamily="18" charset="0"/>
                <a:cs typeface="Times New Roman" pitchFamily="18" charset="0"/>
              </a:rPr>
              <a:t>.</a:t>
            </a:r>
            <a:endParaRPr lang="en-US" sz="2800" dirty="0" smtClean="0">
              <a:solidFill>
                <a:schemeClr val="tx1"/>
              </a:solidFill>
              <a:latin typeface="Times New Roman" pitchFamily="18" charset="0"/>
              <a:cs typeface="Times New Roman" pitchFamily="18" charset="0"/>
            </a:endParaRPr>
          </a:p>
          <a:p>
            <a:pPr algn="just" rtl="1"/>
            <a:r>
              <a:rPr lang="ar-IQ" sz="2800" dirty="0">
                <a:solidFill>
                  <a:schemeClr val="tx1"/>
                </a:solidFill>
                <a:latin typeface="Times New Roman" pitchFamily="18" charset="0"/>
                <a:cs typeface="Times New Roman" pitchFamily="18" charset="0"/>
              </a:rPr>
              <a:t>ان صلابة بعض البقايا النباتية وخصوصا الاخشاب تشير الى الدور المتميز للفطريات ككائنات محللة . ففطر عش الغراب </a:t>
            </a:r>
            <a:r>
              <a:rPr lang="en-US" sz="2800" dirty="0" smtClean="0">
                <a:solidFill>
                  <a:schemeClr val="tx1"/>
                </a:solidFill>
                <a:latin typeface="Times New Roman" pitchFamily="18" charset="0"/>
                <a:cs typeface="Times New Roman" pitchFamily="18" charset="0"/>
              </a:rPr>
              <a:t>(mushroom) </a:t>
            </a:r>
            <a:r>
              <a:rPr lang="ar-IQ" sz="2800" dirty="0" smtClean="0">
                <a:solidFill>
                  <a:schemeClr val="tx1"/>
                </a:solidFill>
                <a:latin typeface="Times New Roman" pitchFamily="18" charset="0"/>
                <a:cs typeface="Times New Roman" pitchFamily="18" charset="0"/>
              </a:rPr>
              <a:t>وفطريات </a:t>
            </a:r>
            <a:r>
              <a:rPr lang="ar-IQ" sz="2800" dirty="0">
                <a:solidFill>
                  <a:schemeClr val="tx1"/>
                </a:solidFill>
                <a:latin typeface="Times New Roman" pitchFamily="18" charset="0"/>
                <a:cs typeface="Times New Roman" pitchFamily="18" charset="0"/>
              </a:rPr>
              <a:t>الرفوف </a:t>
            </a:r>
            <a:r>
              <a:rPr lang="en-US" sz="2800" dirty="0" smtClean="0">
                <a:solidFill>
                  <a:schemeClr val="tx1"/>
                </a:solidFill>
                <a:latin typeface="Times New Roman" pitchFamily="18" charset="0"/>
                <a:cs typeface="Times New Roman" pitchFamily="18" charset="0"/>
              </a:rPr>
              <a:t>(shelf </a:t>
            </a:r>
            <a:r>
              <a:rPr lang="en-US" sz="2800" dirty="0">
                <a:solidFill>
                  <a:schemeClr val="tx1"/>
                </a:solidFill>
                <a:latin typeface="Times New Roman" pitchFamily="18" charset="0"/>
                <a:cs typeface="Times New Roman" pitchFamily="18" charset="0"/>
              </a:rPr>
              <a:t>fungi) </a:t>
            </a:r>
            <a:r>
              <a:rPr lang="ar-IQ" sz="2800" dirty="0">
                <a:solidFill>
                  <a:schemeClr val="tx1"/>
                </a:solidFill>
                <a:latin typeface="Times New Roman" pitchFamily="18" charset="0"/>
                <a:cs typeface="Times New Roman" pitchFamily="18" charset="0"/>
              </a:rPr>
              <a:t>هي تراكيب ثمرية تمثل كتلة من الفطر تتكون بالاساس من الخيوط الفطرية </a:t>
            </a:r>
            <a:r>
              <a:rPr lang="en-US" sz="2800" dirty="0" smtClean="0">
                <a:solidFill>
                  <a:schemeClr val="tx1"/>
                </a:solidFill>
                <a:latin typeface="Times New Roman" pitchFamily="18" charset="0"/>
                <a:cs typeface="Times New Roman" pitchFamily="18" charset="0"/>
              </a:rPr>
              <a:t>(mycelia </a:t>
            </a:r>
            <a:r>
              <a:rPr lang="en-US" sz="2800" dirty="0">
                <a:solidFill>
                  <a:schemeClr val="tx1"/>
                </a:solidFill>
                <a:latin typeface="Times New Roman" pitchFamily="18" charset="0"/>
                <a:cs typeface="Times New Roman" pitchFamily="18" charset="0"/>
              </a:rPr>
              <a:t>or </a:t>
            </a:r>
            <a:r>
              <a:rPr lang="en-US" sz="2800" dirty="0" smtClean="0">
                <a:solidFill>
                  <a:schemeClr val="tx1"/>
                </a:solidFill>
                <a:latin typeface="Times New Roman" pitchFamily="18" charset="0"/>
                <a:cs typeface="Times New Roman" pitchFamily="18" charset="0"/>
              </a:rPr>
              <a:t>hyphae)</a:t>
            </a:r>
            <a:r>
              <a:rPr lang="ar-IQ" sz="2800" dirty="0" smtClean="0">
                <a:solidFill>
                  <a:schemeClr val="tx1"/>
                </a:solidFill>
                <a:latin typeface="Times New Roman" pitchFamily="18" charset="0"/>
                <a:cs typeface="Times New Roman" pitchFamily="18" charset="0"/>
              </a:rPr>
              <a:t>التي </a:t>
            </a:r>
            <a:r>
              <a:rPr lang="ar-IQ" sz="2800" dirty="0">
                <a:solidFill>
                  <a:schemeClr val="tx1"/>
                </a:solidFill>
                <a:latin typeface="Times New Roman" pitchFamily="18" charset="0"/>
                <a:cs typeface="Times New Roman" pitchFamily="18" charset="0"/>
              </a:rPr>
              <a:t>تخترق الخلايا الخشبية للنبات التي لاتستطيع البكتريا الوصول اليها ، حيث تفرز الفطريات الانزيمات الهاضمة والاحماض على المادة التي تتغذى عليها وبذلك تقوم بهضم المواد العضوية خارجيا ، ونتيجة لهذا الاختراق فانها تفسح المجال للبكتريا والكائنات الدقيقة الاخرى . وتوجد (تعيش) الفطريات في المخلفات الخشبية التي لم تهاجمها الكائنات القضامية الكبيرة في حين نجد البكتريا بكثرة في  المناطق التي تغذت عليها الكائنات القضامية او تكسرت ميكانيكيا بواسطة دودة الارض او المفصليات الكبيرة الاخرى .</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156437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fontScale="92500"/>
          </a:bodyPr>
          <a:lstStyle/>
          <a:p>
            <a:pPr algn="just" rtl="1"/>
            <a:r>
              <a:rPr lang="ar-IQ" sz="2800" dirty="0">
                <a:solidFill>
                  <a:schemeClr val="tx1"/>
                </a:solidFill>
                <a:latin typeface="Times New Roman" pitchFamily="18" charset="0"/>
                <a:cs typeface="Times New Roman" pitchFamily="18" charset="0"/>
              </a:rPr>
              <a:t>ان عملية التحلل تتاثر بدرجة كبيرة بالعوامل الفيزياوية للمحيط البيئي وخصوصا درجة الحرارة والرطوبة لكونهما العاملين المؤثرين على مستوى سكان البكتريا والفطريات واحياء التربة الاخرى ، حيث كون سرعة تحلل البقايا النباتية في غابات المناطق المعتدلة مرتبطة بدرجة الحرارة اليومية . فالكائنات الحية الدقيقة تتنفس بسرعة اكبر في منتصف النهار عندما تكون درجة الحرارة في اعلاها . كذلك يكون النمط الفصلي لهذه الكائنات مسيطرا عليه بواسطة درجة الحرارة . فضلا عن ذلك فان كثافة البكتريا والفطريات والمحتوى المائي للبقايا النباتية (الرطوبة) والفترة الزمنية منذ سقوط هذه الاوراق تكون عوامل مؤثرة على سرعة التحلل . كذلك فان سرعة التحلل في الاماكن المرتفعة تكون ابطا مما هو عليه في الاماكن المنخفضة نظرا لدرجة الحرارة المرتفعة . وقد وجد ان مقدار فقدان الوزن نتيجة لعملية التحلل يقل بمقدار 5.1- 5.2% لكل درجة منخفضة واحدة عن المعدل العام للمحيط البيئي . اضف الى ذلك ان الطبيعة الكيمياوية للمحيط البيئي للبقايا النباتية تؤثر ايضا على سرعة التحلل ، فقد وجد ان اوراق نباتات الغابات الصنوبرية تكون ابطا تحللا من بقليا الاوراق النباتية في غابات عريضة الاوراق . ويعود السبب في ذلك الى الظروف الحامضية في الغابات الصنوبرية والتي هي غير ملائمة للكائنات المحللة الموجودة في التربة . اما بالنسبة للاهمية النسبية للفطريات او البكتريا فنجد ان اهمية البكتريا تكون مهمة اكثر في المكونات التي تكون قليلة التحلل كبقايا البلوط والصنوبر.</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933844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1349</Words>
  <Application>Microsoft Office PowerPoint</Application>
  <PresentationFormat>On-screen Show (4:3)</PresentationFormat>
  <Paragraphs>24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ahmed</dc:creator>
  <cp:lastModifiedBy>ahmed</cp:lastModifiedBy>
  <cp:revision>11</cp:revision>
  <dcterms:created xsi:type="dcterms:W3CDTF">2006-08-16T00:00:00Z</dcterms:created>
  <dcterms:modified xsi:type="dcterms:W3CDTF">2018-12-22T18:34:36Z</dcterms:modified>
</cp:coreProperties>
</file>