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9ygOXWG2FLPG/wNssJy34Q==" hashData="9cWLnRfRFFRN9w+2BI7XusVpqjA="/>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u="sng" dirty="0">
                <a:solidFill>
                  <a:srgbClr val="FF0000"/>
                </a:solidFill>
                <a:latin typeface="Times New Roman" pitchFamily="18" charset="0"/>
                <a:cs typeface="Times New Roman" pitchFamily="18" charset="0"/>
              </a:rPr>
              <a:t>إجراءات صون التنوع البيولوجى</a:t>
            </a:r>
          </a:p>
          <a:p>
            <a:pPr algn="just" rtl="1"/>
            <a:r>
              <a:rPr lang="ar-IQ" sz="2800" dirty="0">
                <a:solidFill>
                  <a:schemeClr val="tx1"/>
                </a:solidFill>
                <a:latin typeface="Times New Roman" pitchFamily="18" charset="0"/>
                <a:cs typeface="Times New Roman" pitchFamily="18" charset="0"/>
              </a:rPr>
              <a:t>اتخذ كل من المجتمع الدولى والحكومات أربعة أنواع من الإجراءات لتشجيع صون التنوع البيولوجى وإستخدامه على نحو قابل للإستمرار وهى:</a:t>
            </a:r>
          </a:p>
          <a:p>
            <a:pPr algn="just" rtl="1"/>
            <a:r>
              <a:rPr lang="ar-IQ" sz="2800" dirty="0" smtClean="0">
                <a:solidFill>
                  <a:schemeClr val="tx1"/>
                </a:solidFill>
                <a:latin typeface="Times New Roman" pitchFamily="18" charset="0"/>
                <a:cs typeface="Times New Roman" pitchFamily="18" charset="0"/>
              </a:rPr>
              <a:t>1. التدابير </a:t>
            </a:r>
            <a:r>
              <a:rPr lang="ar-IQ" sz="2800" dirty="0">
                <a:solidFill>
                  <a:schemeClr val="tx1"/>
                </a:solidFill>
                <a:latin typeface="Times New Roman" pitchFamily="18" charset="0"/>
                <a:cs typeface="Times New Roman" pitchFamily="18" charset="0"/>
              </a:rPr>
              <a:t>الرامية إلى حماية البيئة الخاصة (الموائل) مثل الحدائق الوطنية أو المحميات الطبيعية</a:t>
            </a:r>
          </a:p>
          <a:p>
            <a:pPr algn="just" rtl="1"/>
            <a:r>
              <a:rPr lang="ar-IQ" sz="2800" dirty="0" smtClean="0">
                <a:solidFill>
                  <a:schemeClr val="tx1"/>
                </a:solidFill>
                <a:latin typeface="Times New Roman" pitchFamily="18" charset="0"/>
                <a:cs typeface="Times New Roman" pitchFamily="18" charset="0"/>
              </a:rPr>
              <a:t>2. التدابير </a:t>
            </a:r>
            <a:r>
              <a:rPr lang="ar-IQ" sz="2800" dirty="0">
                <a:solidFill>
                  <a:schemeClr val="tx1"/>
                </a:solidFill>
                <a:latin typeface="Times New Roman" pitchFamily="18" charset="0"/>
                <a:cs typeface="Times New Roman" pitchFamily="18" charset="0"/>
              </a:rPr>
              <a:t>الرامية الى حماية أنواع خاصة أو مجموعات خاصة من الأنواع من الإستغلال المفرط</a:t>
            </a:r>
          </a:p>
          <a:p>
            <a:pPr algn="just" rtl="1"/>
            <a:r>
              <a:rPr lang="ar-IQ" sz="2800" dirty="0" smtClean="0">
                <a:solidFill>
                  <a:schemeClr val="tx1"/>
                </a:solidFill>
                <a:latin typeface="Times New Roman" pitchFamily="18" charset="0"/>
                <a:cs typeface="Times New Roman" pitchFamily="18" charset="0"/>
              </a:rPr>
              <a:t>3. التدابير </a:t>
            </a:r>
            <a:r>
              <a:rPr lang="ar-IQ" sz="2800" dirty="0">
                <a:solidFill>
                  <a:schemeClr val="tx1"/>
                </a:solidFill>
                <a:latin typeface="Times New Roman" pitchFamily="18" charset="0"/>
                <a:cs typeface="Times New Roman" pitchFamily="18" charset="0"/>
              </a:rPr>
              <a:t>الرامية إلى الحفظ خارج البيئة الطبيعية للأنواع الموجودة فى الحدائق النباتية أو فى بنوك الجينات</a:t>
            </a:r>
          </a:p>
          <a:p>
            <a:pPr algn="just" rtl="1"/>
            <a:r>
              <a:rPr lang="ar-IQ" sz="2800" dirty="0" smtClean="0">
                <a:solidFill>
                  <a:schemeClr val="tx1"/>
                </a:solidFill>
                <a:latin typeface="Times New Roman" pitchFamily="18" charset="0"/>
                <a:cs typeface="Times New Roman" pitchFamily="18" charset="0"/>
              </a:rPr>
              <a:t>4. التدابير </a:t>
            </a:r>
            <a:r>
              <a:rPr lang="ar-IQ" sz="2800" dirty="0">
                <a:solidFill>
                  <a:schemeClr val="tx1"/>
                </a:solidFill>
                <a:latin typeface="Times New Roman" pitchFamily="18" charset="0"/>
                <a:cs typeface="Times New Roman" pitchFamily="18" charset="0"/>
              </a:rPr>
              <a:t>الرامية إلى كبح تلوث المحيط الحيوى بالملوثات</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3664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rtl="1"/>
            <a:r>
              <a:rPr lang="ar-IQ" sz="2800" u="sng" dirty="0">
                <a:solidFill>
                  <a:srgbClr val="FF0000"/>
                </a:solidFill>
                <a:latin typeface="Times New Roman" pitchFamily="18" charset="0"/>
                <a:cs typeface="Times New Roman" pitchFamily="18" charset="0"/>
              </a:rPr>
              <a:t>المنظومة البيئية ومكوناتها </a:t>
            </a:r>
            <a:endParaRPr lang="ar-IQ" sz="2800" u="sng" dirty="0" smtClean="0">
              <a:solidFill>
                <a:srgbClr val="FF0000"/>
              </a:solidFill>
              <a:latin typeface="Times New Roman" pitchFamily="18" charset="0"/>
              <a:cs typeface="Times New Roman" pitchFamily="18" charset="0"/>
            </a:endParaRPr>
          </a:p>
          <a:p>
            <a:pPr algn="r" rtl="1"/>
            <a:r>
              <a:rPr lang="ar-IQ" sz="2800" dirty="0">
                <a:solidFill>
                  <a:schemeClr val="tx1"/>
                </a:solidFill>
                <a:latin typeface="Times New Roman" pitchFamily="18" charset="0"/>
                <a:cs typeface="Times New Roman" pitchFamily="18" charset="0"/>
              </a:rPr>
              <a:t>المنظومة او النظام البيئي </a:t>
            </a:r>
            <a:r>
              <a:rPr lang="en-US" sz="2800" dirty="0">
                <a:solidFill>
                  <a:schemeClr val="tx1"/>
                </a:solidFill>
                <a:latin typeface="Times New Roman" pitchFamily="18" charset="0"/>
                <a:cs typeface="Times New Roman" pitchFamily="18" charset="0"/>
              </a:rPr>
              <a:t>Ecosystem </a:t>
            </a:r>
          </a:p>
          <a:p>
            <a:pPr algn="just" rtl="1"/>
            <a:r>
              <a:rPr lang="ar-IQ" sz="2800" dirty="0">
                <a:solidFill>
                  <a:schemeClr val="tx1"/>
                </a:solidFill>
                <a:latin typeface="Times New Roman" pitchFamily="18" charset="0"/>
                <a:cs typeface="Times New Roman" pitchFamily="18" charset="0"/>
              </a:rPr>
              <a:t>يعد مفهوم النظام البيئي من اقدم المفاهيم البيئية واكثرها معرفة فقد كتب العالم البيئي فوربس ( ‏</a:t>
            </a:r>
            <a:r>
              <a:rPr lang="en-US" sz="2800" dirty="0">
                <a:solidFill>
                  <a:schemeClr val="tx1"/>
                </a:solidFill>
                <a:latin typeface="Times New Roman" pitchFamily="18" charset="0"/>
                <a:cs typeface="Times New Roman" pitchFamily="18" charset="0"/>
              </a:rPr>
              <a:t>Forbs</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عام ‏‏</a:t>
            </a:r>
            <a:r>
              <a:rPr lang="ar-IQ" sz="2800" dirty="0" smtClean="0">
                <a:solidFill>
                  <a:schemeClr val="tx1"/>
                </a:solidFill>
                <a:latin typeface="Times New Roman" pitchFamily="18" charset="0"/>
                <a:cs typeface="Times New Roman" pitchFamily="18" charset="0"/>
              </a:rPr>
              <a:t>1886م  </a:t>
            </a:r>
            <a:r>
              <a:rPr lang="ar-IQ" sz="2800" dirty="0">
                <a:solidFill>
                  <a:schemeClr val="tx1"/>
                </a:solidFill>
                <a:latin typeface="Times New Roman" pitchFamily="18" charset="0"/>
                <a:cs typeface="Times New Roman" pitchFamily="18" charset="0"/>
              </a:rPr>
              <a:t>مقالته المعروفة (‏</a:t>
            </a:r>
            <a:r>
              <a:rPr lang="en-US" sz="2800" dirty="0">
                <a:solidFill>
                  <a:schemeClr val="tx1"/>
                </a:solidFill>
                <a:latin typeface="Times New Roman" pitchFamily="18" charset="0"/>
                <a:cs typeface="Times New Roman" pitchFamily="18" charset="0"/>
              </a:rPr>
              <a:t>The lake as a microcosm</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واشار بوضوح في هذه المقالة الى ان أي شيء يؤثر ‏على أي نوع في البحيرة سوف يكون له تاثير ما على المكونات الاخرى . بعد ذلك جاء العالم تانسلي (</a:t>
            </a:r>
            <a:r>
              <a:rPr lang="ar-IQ" sz="2800" dirty="0" smtClean="0">
                <a:solidFill>
                  <a:schemeClr val="tx1"/>
                </a:solidFill>
                <a:latin typeface="Times New Roman" pitchFamily="18" charset="0"/>
                <a:cs typeface="Times New Roman" pitchFamily="18" charset="0"/>
              </a:rPr>
              <a:t>‏</a:t>
            </a:r>
            <a:r>
              <a:rPr lang="en-US" sz="2800" dirty="0" err="1" smtClean="0">
                <a:solidFill>
                  <a:schemeClr val="tx1"/>
                </a:solidFill>
                <a:latin typeface="Times New Roman" pitchFamily="18" charset="0"/>
                <a:cs typeface="Times New Roman" pitchFamily="18" charset="0"/>
              </a:rPr>
              <a:t>Tanseley</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en-US" sz="2800" dirty="0">
                <a:solidFill>
                  <a:schemeClr val="tx1"/>
                </a:solidFill>
                <a:latin typeface="Times New Roman" pitchFamily="18" charset="0"/>
                <a:cs typeface="Times New Roman" pitchFamily="18" charset="0"/>
              </a:rPr>
              <a:t>‏</a:t>
            </a:r>
            <a:r>
              <a:rPr lang="ar-IQ" sz="2800" dirty="0">
                <a:solidFill>
                  <a:schemeClr val="tx1"/>
                </a:solidFill>
                <a:latin typeface="Times New Roman" pitchFamily="18" charset="0"/>
                <a:cs typeface="Times New Roman" pitchFamily="18" charset="0"/>
              </a:rPr>
              <a:t>عام 1935 و1939 واستخدم المصطلح (‏</a:t>
            </a:r>
            <a:r>
              <a:rPr lang="en-US" sz="2800" dirty="0">
                <a:solidFill>
                  <a:schemeClr val="tx1"/>
                </a:solidFill>
                <a:latin typeface="Times New Roman" pitchFamily="18" charset="0"/>
                <a:cs typeface="Times New Roman" pitchFamily="18" charset="0"/>
              </a:rPr>
              <a:t>ecosystem</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لكي يشمل الكائنات الحية ومحيطها الفيزياوي وقد اكد انه ‏مثل هذه الانظمة تعد الوحدة الاساسية للطبيعة وذلك لعدم امكانية دراسة الظواهر الطبيعية بصورة منعزلة . وقد اكد ‏ان هناك تفاعلا مستمرا بين مختلف انواع الكائنات الحية ضمن النظام الواحد وهذا التفاعل ليس فقط بين الكائنات ‏الحية وانما بين المادة العضوية والمادة غير العضوية . وبعد استخدام هذا المصطلح من قبل الكثير من الباحثين في ‏حقل علم البيئة واولها تاثيرا كان مقالة لنديمان (‏</a:t>
            </a:r>
            <a:r>
              <a:rPr lang="en-US" sz="2800" dirty="0">
                <a:solidFill>
                  <a:schemeClr val="tx1"/>
                </a:solidFill>
                <a:latin typeface="Times New Roman" pitchFamily="18" charset="0"/>
                <a:cs typeface="Times New Roman" pitchFamily="18" charset="0"/>
              </a:rPr>
              <a:t>Lindeman</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عام 1942 تلاها اول كتاب اساسي لعلم البيئة ‏وضعه العالم اودم (‏</a:t>
            </a:r>
            <a:r>
              <a:rPr lang="en-US" sz="2800" dirty="0" err="1">
                <a:solidFill>
                  <a:schemeClr val="tx1"/>
                </a:solidFill>
                <a:latin typeface="Times New Roman" pitchFamily="18" charset="0"/>
                <a:cs typeface="Times New Roman" pitchFamily="18" charset="0"/>
              </a:rPr>
              <a:t>Odum</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عام 1953 . وقد عرف لنديمان النظام البيئي على انه المجتمع الحياتي زائدا المحيط ‏غير الحي . اما اودم ( 1953 ) وايفانز (‏</a:t>
            </a:r>
            <a:r>
              <a:rPr lang="en-US" sz="2800" dirty="0">
                <a:solidFill>
                  <a:schemeClr val="tx1"/>
                </a:solidFill>
                <a:latin typeface="Times New Roman" pitchFamily="18" charset="0"/>
                <a:cs typeface="Times New Roman" pitchFamily="18" charset="0"/>
              </a:rPr>
              <a:t>Evans</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عام 1956 فقد اكدا على الطبيعة الديناميكية للانظمة البيئية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60062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 ان تعريف النظام البيئي هو وحدة بيئية طبيعية تشمل جميع الكائنات الحية او العضويات في منطقة بيئية معينة بالاضافة الى العوامل الفيزيائية غير الحية لتلك البيئة والتي تتفاعل معها الكائنات، مما ينتج عنه نظام ثابت تقريبا يتميز بالجريان الدوري للمواد بين الاحياء وغير الاحياء. ويعرف كذلك بانه مجتمع من الكائنات الحية يتفاعل مع عناصر البيئة غير الحية المحيطة به من خلال دخول وخروج المادة (العناصر الكيميائية ) والطاقة.</a:t>
            </a:r>
          </a:p>
          <a:p>
            <a:pPr algn="just" rtl="1"/>
            <a:r>
              <a:rPr lang="ar-IQ" sz="2800" dirty="0">
                <a:solidFill>
                  <a:schemeClr val="tx1"/>
                </a:solidFill>
                <a:latin typeface="Times New Roman" pitchFamily="18" charset="0"/>
                <a:cs typeface="Times New Roman" pitchFamily="18" charset="0"/>
              </a:rPr>
              <a:t>ويتفاوت حجم النظام البيئي الطبيعي بشكل كبير اذ انه يتراوح مابين بركة ماء صغيرة الى غابة كبيرة وينتهي بالغلاف الحيوي الارضي.</a:t>
            </a:r>
          </a:p>
          <a:p>
            <a:pPr algn="just" rtl="1"/>
            <a:r>
              <a:rPr lang="ar-IQ" sz="2800" dirty="0">
                <a:solidFill>
                  <a:schemeClr val="tx1"/>
                </a:solidFill>
                <a:latin typeface="Times New Roman" pitchFamily="18" charset="0"/>
                <a:cs typeface="Times New Roman" pitchFamily="18" charset="0"/>
              </a:rPr>
              <a:t>تنويع النظم البيئية  </a:t>
            </a:r>
            <a:r>
              <a:rPr lang="en-US" sz="2800" dirty="0">
                <a:solidFill>
                  <a:schemeClr val="tx1"/>
                </a:solidFill>
                <a:latin typeface="Times New Roman" pitchFamily="18" charset="0"/>
                <a:cs typeface="Times New Roman" pitchFamily="18" charset="0"/>
              </a:rPr>
              <a:t>Ecosystem diversity</a:t>
            </a:r>
          </a:p>
          <a:p>
            <a:pPr algn="just" rtl="1"/>
            <a:r>
              <a:rPr lang="ar-IQ" sz="2800" dirty="0">
                <a:solidFill>
                  <a:schemeClr val="tx1"/>
                </a:solidFill>
                <a:latin typeface="Times New Roman" pitchFamily="18" charset="0"/>
                <a:cs typeface="Times New Roman" pitchFamily="18" charset="0"/>
              </a:rPr>
              <a:t>هو التباين في النظم الحيوية من خلال العوامل الفيزيائية (مناخ/حرارة) او البيولوجية (انواع الكائنات) او الكيميائية (التواجد النسبي للعناصر والمعادن الكيميائية).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5628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just" rtl="1"/>
            <a:r>
              <a:rPr lang="ar-IQ" sz="2800" dirty="0">
                <a:solidFill>
                  <a:schemeClr val="tx1"/>
                </a:solidFill>
                <a:latin typeface="Times New Roman" pitchFamily="18" charset="0"/>
                <a:cs typeface="Times New Roman" pitchFamily="18" charset="0"/>
              </a:rPr>
              <a:t>من الممكن ان يكون النظام البيئي كوكبا او غابة او بركة او حديقة او طبق بتري حاوي على مستعمرة معينة . ‏ويمكن القول ان النظام البيئي هو اية مساحة لها حدود والتي من خلالها تنساب وتخرج الطاقة والمواد الاخرى .‏ان الحدود التي ترسم حول النظام البيئي هي حدود اعتباطية وقد تكون ملائمة فقط لاغراض الدراسة . من الانظمة ‏البيئية المائية الكبيرة هي البحيرات ‏</a:t>
            </a:r>
            <a:r>
              <a:rPr lang="en-US" sz="2800" dirty="0">
                <a:solidFill>
                  <a:schemeClr val="tx1"/>
                </a:solidFill>
                <a:latin typeface="Times New Roman" pitchFamily="18" charset="0"/>
                <a:cs typeface="Times New Roman" pitchFamily="18" charset="0"/>
              </a:rPr>
              <a:t>lakes‏ ، </a:t>
            </a:r>
            <a:r>
              <a:rPr lang="ar-IQ" sz="2800" dirty="0">
                <a:solidFill>
                  <a:schemeClr val="tx1"/>
                </a:solidFill>
                <a:latin typeface="Times New Roman" pitchFamily="18" charset="0"/>
                <a:cs typeface="Times New Roman" pitchFamily="18" charset="0"/>
              </a:rPr>
              <a:t>البرك ‏</a:t>
            </a:r>
            <a:r>
              <a:rPr lang="en-US" sz="2800" dirty="0">
                <a:solidFill>
                  <a:schemeClr val="tx1"/>
                </a:solidFill>
                <a:latin typeface="Times New Roman" pitchFamily="18" charset="0"/>
                <a:cs typeface="Times New Roman" pitchFamily="18" charset="0"/>
              </a:rPr>
              <a:t>ponds‏ ، </a:t>
            </a:r>
            <a:r>
              <a:rPr lang="ar-IQ" sz="2800" dirty="0">
                <a:solidFill>
                  <a:schemeClr val="tx1"/>
                </a:solidFill>
                <a:latin typeface="Times New Roman" pitchFamily="18" charset="0"/>
                <a:cs typeface="Times New Roman" pitchFamily="18" charset="0"/>
              </a:rPr>
              <a:t>الانهار ‏</a:t>
            </a:r>
            <a:r>
              <a:rPr lang="en-US" sz="2800" dirty="0">
                <a:solidFill>
                  <a:schemeClr val="tx1"/>
                </a:solidFill>
                <a:latin typeface="Times New Roman" pitchFamily="18" charset="0"/>
                <a:cs typeface="Times New Roman" pitchFamily="18" charset="0"/>
              </a:rPr>
              <a:t>rivers‏، </a:t>
            </a:r>
            <a:r>
              <a:rPr lang="ar-IQ" sz="2800" dirty="0">
                <a:solidFill>
                  <a:schemeClr val="tx1"/>
                </a:solidFill>
                <a:latin typeface="Times New Roman" pitchFamily="18" charset="0"/>
                <a:cs typeface="Times New Roman" pitchFamily="18" charset="0"/>
              </a:rPr>
              <a:t>الجداول ‏</a:t>
            </a:r>
            <a:r>
              <a:rPr lang="en-US" sz="2800" dirty="0">
                <a:solidFill>
                  <a:schemeClr val="tx1"/>
                </a:solidFill>
                <a:latin typeface="Times New Roman" pitchFamily="18" charset="0"/>
                <a:cs typeface="Times New Roman" pitchFamily="18" charset="0"/>
              </a:rPr>
              <a:t>springs‏، ‏</a:t>
            </a:r>
            <a:r>
              <a:rPr lang="ar-IQ" sz="2800" dirty="0">
                <a:solidFill>
                  <a:schemeClr val="tx1"/>
                </a:solidFill>
                <a:latin typeface="Times New Roman" pitchFamily="18" charset="0"/>
                <a:cs typeface="Times New Roman" pitchFamily="18" charset="0"/>
              </a:rPr>
              <a:t>المستنقعات ‏</a:t>
            </a:r>
            <a:r>
              <a:rPr lang="en-US" sz="2800" dirty="0">
                <a:solidFill>
                  <a:schemeClr val="tx1"/>
                </a:solidFill>
                <a:latin typeface="Times New Roman" pitchFamily="18" charset="0"/>
                <a:cs typeface="Times New Roman" pitchFamily="18" charset="0"/>
              </a:rPr>
              <a:t>swamps‏ ، </a:t>
            </a:r>
            <a:r>
              <a:rPr lang="ar-IQ" sz="2800" dirty="0">
                <a:solidFill>
                  <a:schemeClr val="tx1"/>
                </a:solidFill>
                <a:latin typeface="Times New Roman" pitchFamily="18" charset="0"/>
                <a:cs typeface="Times New Roman" pitchFamily="18" charset="0"/>
              </a:rPr>
              <a:t>مصبات الانهر ‏</a:t>
            </a:r>
            <a:r>
              <a:rPr lang="en-US" sz="2800" dirty="0">
                <a:solidFill>
                  <a:schemeClr val="tx1"/>
                </a:solidFill>
                <a:latin typeface="Times New Roman" pitchFamily="18" charset="0"/>
                <a:cs typeface="Times New Roman" pitchFamily="18" charset="0"/>
              </a:rPr>
              <a:t>estuaries‏ </a:t>
            </a:r>
            <a:r>
              <a:rPr lang="ar-IQ" sz="2800" dirty="0">
                <a:solidFill>
                  <a:schemeClr val="tx1"/>
                </a:solidFill>
                <a:latin typeface="Times New Roman" pitchFamily="18" charset="0"/>
                <a:cs typeface="Times New Roman" pitchFamily="18" charset="0"/>
              </a:rPr>
              <a:t>والبحار والمحيطات . اما الانظمة البيئية الكبيرة على ‏اليابسة فتشمل الغابات ‏</a:t>
            </a:r>
            <a:r>
              <a:rPr lang="en-US" sz="2800" dirty="0">
                <a:solidFill>
                  <a:schemeClr val="tx1"/>
                </a:solidFill>
                <a:latin typeface="Times New Roman" pitchFamily="18" charset="0"/>
                <a:cs typeface="Times New Roman" pitchFamily="18" charset="0"/>
              </a:rPr>
              <a:t>forests‏، </a:t>
            </a:r>
            <a:r>
              <a:rPr lang="ar-IQ" sz="2800" dirty="0">
                <a:solidFill>
                  <a:schemeClr val="tx1"/>
                </a:solidFill>
                <a:latin typeface="Times New Roman" pitchFamily="18" charset="0"/>
                <a:cs typeface="Times New Roman" pitchFamily="18" charset="0"/>
              </a:rPr>
              <a:t>اراضي الحشائش ‏</a:t>
            </a:r>
            <a:r>
              <a:rPr lang="en-US" sz="2800" dirty="0">
                <a:solidFill>
                  <a:schemeClr val="tx1"/>
                </a:solidFill>
                <a:latin typeface="Times New Roman" pitchFamily="18" charset="0"/>
                <a:cs typeface="Times New Roman" pitchFamily="18" charset="0"/>
              </a:rPr>
              <a:t>grasslands‏ </a:t>
            </a:r>
            <a:r>
              <a:rPr lang="ar-IQ" sz="2800" dirty="0">
                <a:solidFill>
                  <a:schemeClr val="tx1"/>
                </a:solidFill>
                <a:latin typeface="Times New Roman" pitchFamily="18" charset="0"/>
                <a:cs typeface="Times New Roman" pitchFamily="18" charset="0"/>
              </a:rPr>
              <a:t>والمراعي ‏</a:t>
            </a:r>
            <a:r>
              <a:rPr lang="en-US" sz="2800" dirty="0">
                <a:solidFill>
                  <a:schemeClr val="tx1"/>
                </a:solidFill>
                <a:latin typeface="Times New Roman" pitchFamily="18" charset="0"/>
                <a:cs typeface="Times New Roman" pitchFamily="18" charset="0"/>
              </a:rPr>
              <a:t>savanna‏  </a:t>
            </a:r>
            <a:r>
              <a:rPr lang="ar-IQ" sz="2800" dirty="0">
                <a:solidFill>
                  <a:schemeClr val="tx1"/>
                </a:solidFill>
                <a:latin typeface="Times New Roman" pitchFamily="18" charset="0"/>
                <a:cs typeface="Times New Roman" pitchFamily="18" charset="0"/>
              </a:rPr>
              <a:t>والصحارى ‏‏‏</a:t>
            </a:r>
            <a:r>
              <a:rPr lang="en-US" sz="2800" dirty="0">
                <a:solidFill>
                  <a:schemeClr val="tx1"/>
                </a:solidFill>
                <a:latin typeface="Times New Roman" pitchFamily="18" charset="0"/>
                <a:cs typeface="Times New Roman" pitchFamily="18" charset="0"/>
              </a:rPr>
              <a:t>deserts‏ . </a:t>
            </a:r>
            <a:r>
              <a:rPr lang="ar-IQ" sz="2800" dirty="0">
                <a:solidFill>
                  <a:schemeClr val="tx1"/>
                </a:solidFill>
                <a:latin typeface="Times New Roman" pitchFamily="18" charset="0"/>
                <a:cs typeface="Times New Roman" pitchFamily="18" charset="0"/>
              </a:rPr>
              <a:t>وكل نظام من هذه الانظمة يمكن تقسيمها الى انظمة بيئية اخرى .‏</a:t>
            </a:r>
          </a:p>
          <a:p>
            <a:pPr algn="just" rtl="1"/>
            <a:r>
              <a:rPr lang="ar-IQ" sz="2800" dirty="0">
                <a:solidFill>
                  <a:schemeClr val="tx1"/>
                </a:solidFill>
                <a:latin typeface="Times New Roman" pitchFamily="18" charset="0"/>
                <a:cs typeface="Times New Roman" pitchFamily="18" charset="0"/>
              </a:rPr>
              <a:t>ان مختلف الانظمة البيئية على سطح الارض تكون مترابطة مع بعضها البعض لذا فعند جمع مختلف الانظمة ‏البيئية على سطح الارض سوف نحصل على وحدة حياة كبيرة او نظام بيئي على مستوى كوكب ارضي ‏‏(‏</a:t>
            </a:r>
            <a:r>
              <a:rPr lang="en-US" sz="2800" dirty="0" err="1">
                <a:solidFill>
                  <a:schemeClr val="tx1"/>
                </a:solidFill>
                <a:latin typeface="Times New Roman" pitchFamily="18" charset="0"/>
                <a:cs typeface="Times New Roman" pitchFamily="18" charset="0"/>
              </a:rPr>
              <a:t>Planetory</a:t>
            </a:r>
            <a:r>
              <a:rPr lang="en-US" sz="2800" dirty="0">
                <a:solidFill>
                  <a:schemeClr val="tx1"/>
                </a:solidFill>
                <a:latin typeface="Times New Roman" pitchFamily="18" charset="0"/>
                <a:cs typeface="Times New Roman" pitchFamily="18" charset="0"/>
              </a:rPr>
              <a:t> ecosystem‏) </a:t>
            </a:r>
            <a:r>
              <a:rPr lang="ar-IQ" sz="2800" dirty="0">
                <a:solidFill>
                  <a:schemeClr val="tx1"/>
                </a:solidFill>
                <a:latin typeface="Times New Roman" pitchFamily="18" charset="0"/>
                <a:cs typeface="Times New Roman" pitchFamily="18" charset="0"/>
              </a:rPr>
              <a:t>او (‏</a:t>
            </a:r>
            <a:r>
              <a:rPr lang="en-US" sz="2800" dirty="0">
                <a:solidFill>
                  <a:schemeClr val="tx1"/>
                </a:solidFill>
                <a:latin typeface="Times New Roman" pitchFamily="18" charset="0"/>
                <a:cs typeface="Times New Roman" pitchFamily="18" charset="0"/>
              </a:rPr>
              <a:t>Ecosphere</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من هذا يتضح ان مختلف الانظمة البيئية وتدرجاتها تكون ‏مترابطة فيما بينها بنسجة حياتية معقدة ، ومجموع هذه الارتباطات تساعد في حفظ التوازن الكلي للنظام البيئي . لذا ‏فان أي خلل او تخريب او توجيه ضغوط على نظام بيئي معين في مكان ما من الممكن ان يمتلك تأثيرات معقدة غير ‏متوقعة وبعض الاحيان غير مرغوبة في مكان </a:t>
            </a:r>
            <a:r>
              <a:rPr lang="ar-IQ" sz="2800" dirty="0" smtClean="0">
                <a:solidFill>
                  <a:schemeClr val="tx1"/>
                </a:solidFill>
                <a:latin typeface="Times New Roman" pitchFamily="18" charset="0"/>
                <a:cs typeface="Times New Roman" pitchFamily="18" charset="0"/>
              </a:rPr>
              <a:t>اخر.</a:t>
            </a:r>
            <a:endParaRPr lang="ar-IQ" sz="2800" dirty="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35119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b="1" dirty="0">
                <a:solidFill>
                  <a:schemeClr val="tx1"/>
                </a:solidFill>
                <a:latin typeface="Times New Roman" pitchFamily="18" charset="0"/>
                <a:cs typeface="Times New Roman" pitchFamily="18" charset="0"/>
              </a:rPr>
              <a:t>مكونات النظام البيئي </a:t>
            </a:r>
          </a:p>
          <a:p>
            <a:pPr algn="just" rtl="1"/>
            <a:r>
              <a:rPr lang="ar-IQ" sz="2800" dirty="0">
                <a:solidFill>
                  <a:schemeClr val="tx1"/>
                </a:solidFill>
                <a:latin typeface="Times New Roman" pitchFamily="18" charset="0"/>
                <a:cs typeface="Times New Roman" pitchFamily="18" charset="0"/>
              </a:rPr>
              <a:t>مكوّنات غير الحيّة (العوامل الطبيعية): وتعرف على أنها: مجموعة من العوامل غير الحية، والتي لها تأثير على حياة الكائنات الحية، وهذه العوامل بإمكانها تحديد نوعية هذه الكائنات وأماكن وجودها، وكذلك تحدد نوع العلاقة بين هذه الكائنات، وقسم العلماء هذه العوامل الطبيعية إلى ثلاث أنواع رئيسية: </a:t>
            </a:r>
          </a:p>
          <a:p>
            <a:pPr algn="just" rtl="1"/>
            <a:r>
              <a:rPr lang="ar-IQ" sz="2800" dirty="0">
                <a:solidFill>
                  <a:schemeClr val="tx1"/>
                </a:solidFill>
                <a:latin typeface="Times New Roman" pitchFamily="18" charset="0"/>
                <a:cs typeface="Times New Roman" pitchFamily="18" charset="0"/>
              </a:rPr>
              <a:t>عوامل جوية: ومن هذه العوامل الضوء، الحرارة، الرطوبة، الرياح، الغازات، والضغط. </a:t>
            </a:r>
          </a:p>
          <a:p>
            <a:pPr algn="just" rtl="1"/>
            <a:r>
              <a:rPr lang="ar-IQ" sz="2800" dirty="0">
                <a:solidFill>
                  <a:schemeClr val="tx1"/>
                </a:solidFill>
                <a:latin typeface="Times New Roman" pitchFamily="18" charset="0"/>
                <a:cs typeface="Times New Roman" pitchFamily="18" charset="0"/>
              </a:rPr>
              <a:t>عوامل التربة: وتتضمن مكونات التربة وموقعها ونسبة الرطوبة التي تحتويها التربة، أنواعها هل هي تربة عضوية أو غير عضوية، ولعوامل التربة دور هام في تحديد نوع الكائنات التي تعيش فيها أو عليها. </a:t>
            </a:r>
          </a:p>
          <a:p>
            <a:pPr algn="just" rtl="1"/>
            <a:r>
              <a:rPr lang="ar-IQ" sz="2800" dirty="0">
                <a:solidFill>
                  <a:schemeClr val="tx1"/>
                </a:solidFill>
                <a:latin typeface="Times New Roman" pitchFamily="18" charset="0"/>
                <a:cs typeface="Times New Roman" pitchFamily="18" charset="0"/>
              </a:rPr>
              <a:t>عوامل مائية: وتشمل هذه العوامل المياه العذبة، والمياه المالحة في البيئات المائية، وكذلك محتوى الماء في المناطق اليابسة.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3408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المكوّنات الحيّة ( العوامل الحيوية): وهي عبارة عن كل الأحياء في النظام البيئي. وهذا يشمل العديد من الأنواع المختلفة من إنسان، حيوانات، نباتات، كائنات دقيقة، حيث يطلق مصطلح (المجتمع الحيوي) على مجموعة من الكائنات الحية والتي تعيش في نظام بيئي، وترتبط مع بعضها البعض بعلاقات متبادلة، مثلاً، نظام البيئي لبحيرة فإنّ مجموعة الكائنات الحية التي تعيش في البحيرة، وتربط مع بعضها البعض بعلاقات غذائية، يسمى ذلك بالمجتمع الحيوي. وهي العناصر الحية المنتجة وذلك مثل : جميع الكائنات النباتية، والتي تقوم بصنع غذائها بنفسها بواسطة العديد من العناصر غير الحية</a:t>
            </a:r>
            <a:r>
              <a:rPr lang="ar-IQ" sz="2800" dirty="0" smtClean="0">
                <a:solidFill>
                  <a:schemeClr val="tx1"/>
                </a:solidFill>
                <a:latin typeface="Times New Roman" pitchFamily="18" charset="0"/>
                <a:cs typeface="Times New Roman" pitchFamily="18" charset="0"/>
              </a:rPr>
              <a:t>.</a:t>
            </a:r>
          </a:p>
          <a:p>
            <a:pPr algn="just" rtl="1"/>
            <a:r>
              <a:rPr lang="ar-IQ" sz="2800" dirty="0">
                <a:solidFill>
                  <a:schemeClr val="tx1"/>
                </a:solidFill>
                <a:latin typeface="Times New Roman" pitchFamily="18" charset="0"/>
                <a:cs typeface="Times New Roman" pitchFamily="18" charset="0"/>
              </a:rPr>
              <a:t> العناصر الحية المنتجات: وهي الكائنات النباتية، التي تقوم بتكوين غذائها بنفسها، معتمدة في ذلك على عناصر غير حية. </a:t>
            </a:r>
          </a:p>
          <a:p>
            <a:pPr algn="just" rtl="1"/>
            <a:r>
              <a:rPr lang="ar-IQ" sz="2800" dirty="0">
                <a:solidFill>
                  <a:schemeClr val="tx1"/>
                </a:solidFill>
                <a:latin typeface="Times New Roman" pitchFamily="18" charset="0"/>
                <a:cs typeface="Times New Roman" pitchFamily="18" charset="0"/>
              </a:rPr>
              <a:t>المستهلكات: مثل حيوانات آكلة العشب، وكذلك آكل اللحم، والإنسان. </a:t>
            </a:r>
          </a:p>
          <a:p>
            <a:pPr algn="just" rtl="1"/>
            <a:r>
              <a:rPr lang="ar-IQ" sz="2800" dirty="0">
                <a:solidFill>
                  <a:schemeClr val="tx1"/>
                </a:solidFill>
                <a:latin typeface="Times New Roman" pitchFamily="18" charset="0"/>
                <a:cs typeface="Times New Roman" pitchFamily="18" charset="0"/>
              </a:rPr>
              <a:t>المحللات: وهي عبارة عن عناصر تقوم بتحليل أي مادة عضوية إلى مواد مفككة، أو مواد سهلة الامتصاص، وتتضمن: الفطريات والبكتيريا.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85452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dirty="0">
                <a:solidFill>
                  <a:schemeClr val="tx1"/>
                </a:solidFill>
                <a:latin typeface="Times New Roman" pitchFamily="18" charset="0"/>
                <a:cs typeface="Times New Roman" pitchFamily="18" charset="0"/>
              </a:rPr>
              <a:t>هكذا تجري الطاقة في منظومة دقيقة داخل النظام البيئي، حيث تبدأ من المنتجات : النباتات، لتنتقل إلى المستهلكات: الإنسان، والحيوان، ثم تتجه صوب التفكك والتحلل ، وإضافة إلى هذا التدفق في الطاقة داخل النظام البيئي، هناك الأدوار هامة لا يمكننا أن نغفلها، وهي الأدوار البيوجيوكيميائية: والتي هي عبارة عن دوران المادة بين المكان الفيزيائي والمكان أو الوسط الحيوي على شكل موادٍ عضوية ومعدنية تبادلية، وهذه الأدوار الرئيسية تتعلق بالأكسجين، الماء، الفحم، فسفور، كبريت ، وأن الشرط الجيد لعمل هذه المنظومة البيئية ولاستقرارها هو امكانيتها على تجنب فقدان الأغذية، أي يجب أن تُغلق دورتها </a:t>
            </a:r>
            <a:r>
              <a:rPr lang="ar-IQ" sz="2800" dirty="0" smtClean="0">
                <a:solidFill>
                  <a:schemeClr val="tx1"/>
                </a:solidFill>
                <a:latin typeface="Times New Roman" pitchFamily="18" charset="0"/>
                <a:cs typeface="Times New Roman" pitchFamily="18" charset="0"/>
              </a:rPr>
              <a:t>البيوجيوكيميائية.</a:t>
            </a:r>
          </a:p>
          <a:p>
            <a:pPr algn="just" rtl="1"/>
            <a:r>
              <a:rPr lang="ar-IQ" sz="2800" dirty="0">
                <a:solidFill>
                  <a:schemeClr val="tx1"/>
                </a:solidFill>
                <a:latin typeface="Times New Roman" pitchFamily="18" charset="0"/>
                <a:cs typeface="Times New Roman" pitchFamily="18" charset="0"/>
              </a:rPr>
              <a:t>تفاعل مكونات النظام البيئي ‏</a:t>
            </a:r>
            <a:r>
              <a:rPr lang="en-US" sz="2800" dirty="0">
                <a:solidFill>
                  <a:schemeClr val="tx1"/>
                </a:solidFill>
                <a:latin typeface="Times New Roman" pitchFamily="18" charset="0"/>
                <a:cs typeface="Times New Roman" pitchFamily="18" charset="0"/>
              </a:rPr>
              <a:t>Ecosystem interaction ‎</a:t>
            </a:r>
          </a:p>
          <a:p>
            <a:pPr algn="just" rtl="1"/>
            <a:r>
              <a:rPr lang="ar-IQ" sz="2800" dirty="0">
                <a:solidFill>
                  <a:schemeClr val="tx1"/>
                </a:solidFill>
                <a:latin typeface="Times New Roman" pitchFamily="18" charset="0"/>
                <a:cs typeface="Times New Roman" pitchFamily="18" charset="0"/>
              </a:rPr>
              <a:t>ان المفهوم الاساسي للنظم البيئية يعتمد كليا على ان مكونات النظام البيئي في تفاعل مستمر مع بعضها البعض . ‏وبلغة علم البيئة يمكن تقسيم الكائنات الحية في النظام البيئي استنادا الى الطريقة التي من خلالها ترتبط هذه ‏الكائنات بالمكونات الاخرى للنظام البيئي كما هو مذكور انفا ، فالكائنات ذاتية التغذية ‏</a:t>
            </a:r>
            <a:r>
              <a:rPr lang="en-US" sz="2800" dirty="0">
                <a:solidFill>
                  <a:schemeClr val="tx1"/>
                </a:solidFill>
                <a:latin typeface="Times New Roman" pitchFamily="18" charset="0"/>
                <a:cs typeface="Times New Roman" pitchFamily="18" charset="0"/>
              </a:rPr>
              <a:t>Autotrophs</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او </a:t>
            </a:r>
            <a:r>
              <a:rPr lang="ar-IQ" sz="2800" dirty="0" smtClean="0">
                <a:solidFill>
                  <a:schemeClr val="tx1"/>
                </a:solidFill>
                <a:latin typeface="Times New Roman" pitchFamily="18" charset="0"/>
                <a:cs typeface="Times New Roman" pitchFamily="18" charset="0"/>
              </a:rPr>
              <a:t>ما يطلق </a:t>
            </a:r>
            <a:r>
              <a:rPr lang="ar-IQ" sz="2800" dirty="0">
                <a:solidFill>
                  <a:schemeClr val="tx1"/>
                </a:solidFill>
                <a:latin typeface="Times New Roman" pitchFamily="18" charset="0"/>
                <a:cs typeface="Times New Roman" pitchFamily="18" charset="0"/>
              </a:rPr>
              <a:t>‏عليها بالكائنات المنتجة ( </a:t>
            </a:r>
            <a:r>
              <a:rPr lang="en-US" sz="2800" dirty="0">
                <a:solidFill>
                  <a:schemeClr val="tx1"/>
                </a:solidFill>
                <a:latin typeface="Times New Roman" pitchFamily="18" charset="0"/>
                <a:cs typeface="Times New Roman" pitchFamily="18" charset="0"/>
              </a:rPr>
              <a:t>Producers</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تقوم بتثبيت الطاقة الضوئية وتنتج مواد عضوية لكي تكون جزيئات ‏عضوية معقدة والتي تعتمد كل الحياة عليها </a:t>
            </a:r>
            <a:r>
              <a:rPr lang="ar-IQ"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26285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20000"/>
          </a:bodyPr>
          <a:lstStyle/>
          <a:p>
            <a:pPr algn="just" rtl="1"/>
            <a:r>
              <a:rPr lang="ar-IQ" sz="2800" dirty="0">
                <a:solidFill>
                  <a:schemeClr val="tx1"/>
                </a:solidFill>
                <a:latin typeface="Times New Roman" pitchFamily="18" charset="0"/>
                <a:cs typeface="Times New Roman" pitchFamily="18" charset="0"/>
              </a:rPr>
              <a:t>اما الكائنات الحية مختلفة التغذية (‏</a:t>
            </a:r>
            <a:r>
              <a:rPr lang="en-US" sz="2800" dirty="0">
                <a:solidFill>
                  <a:schemeClr val="tx1"/>
                </a:solidFill>
                <a:latin typeface="Times New Roman" pitchFamily="18" charset="0"/>
                <a:cs typeface="Times New Roman" pitchFamily="18" charset="0"/>
              </a:rPr>
              <a:t>Heterotrophs‏ ) </a:t>
            </a:r>
            <a:r>
              <a:rPr lang="ar-IQ" sz="2800" dirty="0">
                <a:solidFill>
                  <a:schemeClr val="tx1"/>
                </a:solidFill>
                <a:latin typeface="Times New Roman" pitchFamily="18" charset="0"/>
                <a:cs typeface="Times New Roman" pitchFamily="18" charset="0"/>
              </a:rPr>
              <a:t>فانها تستخدم ‏الكائنات الحية ذاتية التغذية كغذاء اما بصورة مباشرة او غير مباشرة . في حين ان الكائنات المحللة ‏‏(‏</a:t>
            </a:r>
            <a:r>
              <a:rPr lang="en-US" sz="2800" dirty="0">
                <a:solidFill>
                  <a:schemeClr val="tx1"/>
                </a:solidFill>
                <a:latin typeface="Times New Roman" pitchFamily="18" charset="0"/>
                <a:cs typeface="Times New Roman" pitchFamily="18" charset="0"/>
              </a:rPr>
              <a:t>Decomposers‏) </a:t>
            </a:r>
            <a:r>
              <a:rPr lang="ar-IQ" sz="2800" dirty="0">
                <a:solidFill>
                  <a:schemeClr val="tx1"/>
                </a:solidFill>
                <a:latin typeface="Times New Roman" pitchFamily="18" charset="0"/>
                <a:cs typeface="Times New Roman" pitchFamily="18" charset="0"/>
              </a:rPr>
              <a:t>فانها تتغذى على المادة العضوية بعد موت الكائنات الحية وتلعب دورا اساسيا في تدوير المواد ‏المغذية والتي هي من العمليات الاساسية في النظام البيئي ، وتقسم الكائنات الحية متباينة التغذية ‏‏(‏</a:t>
            </a:r>
            <a:r>
              <a:rPr lang="en-US" sz="2800" dirty="0">
                <a:solidFill>
                  <a:schemeClr val="tx1"/>
                </a:solidFill>
                <a:latin typeface="Times New Roman" pitchFamily="18" charset="0"/>
                <a:cs typeface="Times New Roman" pitchFamily="18" charset="0"/>
              </a:rPr>
              <a:t>Heterotrophs‏) </a:t>
            </a:r>
            <a:r>
              <a:rPr lang="ar-IQ" sz="2800" dirty="0">
                <a:solidFill>
                  <a:schemeClr val="tx1"/>
                </a:solidFill>
                <a:latin typeface="Times New Roman" pitchFamily="18" charset="0"/>
                <a:cs typeface="Times New Roman" pitchFamily="18" charset="0"/>
              </a:rPr>
              <a:t>استنادا الى ماذا تأكل وكيف تأكل . فيوجد هناك العشبيات (‏</a:t>
            </a:r>
            <a:r>
              <a:rPr lang="en-US" sz="2800" dirty="0">
                <a:solidFill>
                  <a:schemeClr val="tx1"/>
                </a:solidFill>
                <a:latin typeface="Times New Roman" pitchFamily="18" charset="0"/>
                <a:cs typeface="Times New Roman" pitchFamily="18" charset="0"/>
              </a:rPr>
              <a:t>Herbivores‏) </a:t>
            </a:r>
            <a:r>
              <a:rPr lang="ar-IQ" sz="2800" dirty="0">
                <a:solidFill>
                  <a:schemeClr val="tx1"/>
                </a:solidFill>
                <a:latin typeface="Times New Roman" pitchFamily="18" charset="0"/>
                <a:cs typeface="Times New Roman" pitchFamily="18" charset="0"/>
              </a:rPr>
              <a:t>حيث تقوم باكل ‏النباتات واللواحم (‏</a:t>
            </a:r>
            <a:r>
              <a:rPr lang="en-US" sz="2800" dirty="0">
                <a:solidFill>
                  <a:schemeClr val="tx1"/>
                </a:solidFill>
                <a:latin typeface="Times New Roman" pitchFamily="18" charset="0"/>
                <a:cs typeface="Times New Roman" pitchFamily="18" charset="0"/>
              </a:rPr>
              <a:t>Carnivores‏) </a:t>
            </a:r>
            <a:r>
              <a:rPr lang="ar-IQ" sz="2800" dirty="0">
                <a:solidFill>
                  <a:schemeClr val="tx1"/>
                </a:solidFill>
                <a:latin typeface="Times New Roman" pitchFamily="18" charset="0"/>
                <a:cs typeface="Times New Roman" pitchFamily="18" charset="0"/>
              </a:rPr>
              <a:t>وتقوم باكل لحوم الحيوانات الاخرى . اما المفترسات (‏</a:t>
            </a:r>
            <a:r>
              <a:rPr lang="en-US" sz="2800" dirty="0">
                <a:solidFill>
                  <a:schemeClr val="tx1"/>
                </a:solidFill>
                <a:latin typeface="Times New Roman" pitchFamily="18" charset="0"/>
                <a:cs typeface="Times New Roman" pitchFamily="18" charset="0"/>
              </a:rPr>
              <a:t>Predators‏) </a:t>
            </a:r>
            <a:r>
              <a:rPr lang="ar-IQ" sz="2800" dirty="0">
                <a:solidFill>
                  <a:schemeClr val="tx1"/>
                </a:solidFill>
                <a:latin typeface="Times New Roman" pitchFamily="18" charset="0"/>
                <a:cs typeface="Times New Roman" pitchFamily="18" charset="0"/>
              </a:rPr>
              <a:t>فتقوم بقتل ‏الفريسة اولا ثم اكلها . في حين تقوم الطفيليات (‏</a:t>
            </a:r>
            <a:r>
              <a:rPr lang="en-US" sz="2800" dirty="0">
                <a:solidFill>
                  <a:schemeClr val="tx1"/>
                </a:solidFill>
                <a:latin typeface="Times New Roman" pitchFamily="18" charset="0"/>
                <a:cs typeface="Times New Roman" pitchFamily="18" charset="0"/>
              </a:rPr>
              <a:t>Parasites‏)</a:t>
            </a:r>
            <a:r>
              <a:rPr lang="ar-IQ" sz="2800" dirty="0">
                <a:solidFill>
                  <a:schemeClr val="tx1"/>
                </a:solidFill>
                <a:latin typeface="Times New Roman" pitchFamily="18" charset="0"/>
                <a:cs typeface="Times New Roman" pitchFamily="18" charset="0"/>
              </a:rPr>
              <a:t>بامتصاص الطاقة والمواد المغذية من مصادر غذائية ‏حية وتنمو في داخل او على غذائها . تقوم الحيوانات القاضمة (‏</a:t>
            </a:r>
            <a:r>
              <a:rPr lang="en-US" sz="2800" dirty="0">
                <a:solidFill>
                  <a:schemeClr val="tx1"/>
                </a:solidFill>
                <a:latin typeface="Times New Roman" pitchFamily="18" charset="0"/>
                <a:cs typeface="Times New Roman" pitchFamily="18" charset="0"/>
              </a:rPr>
              <a:t>Grazers‏) </a:t>
            </a:r>
            <a:r>
              <a:rPr lang="ar-IQ" sz="2800" dirty="0">
                <a:solidFill>
                  <a:schemeClr val="tx1"/>
                </a:solidFill>
                <a:latin typeface="Times New Roman" pitchFamily="18" charset="0"/>
                <a:cs typeface="Times New Roman" pitchFamily="18" charset="0"/>
              </a:rPr>
              <a:t>بالتغذية على النباتات وذلك من قضم ‏جوء من النباتات . وتوجد هنالك العديد من الكائنات الحية التي تعيش بارتباط وثيق مع حيوانات اخرى وتكون ‏علاقة تكافلية (‏</a:t>
            </a:r>
            <a:r>
              <a:rPr lang="en-US" sz="2800" dirty="0">
                <a:solidFill>
                  <a:schemeClr val="tx1"/>
                </a:solidFill>
                <a:latin typeface="Times New Roman" pitchFamily="18" charset="0"/>
                <a:cs typeface="Times New Roman" pitchFamily="18" charset="0"/>
              </a:rPr>
              <a:t>Mutualistic relation‏) ، </a:t>
            </a:r>
            <a:r>
              <a:rPr lang="ar-IQ" sz="2800" dirty="0">
                <a:solidFill>
                  <a:schemeClr val="tx1"/>
                </a:solidFill>
                <a:latin typeface="Times New Roman" pitchFamily="18" charset="0"/>
                <a:cs typeface="Times New Roman" pitchFamily="18" charset="0"/>
              </a:rPr>
              <a:t>ومن خلال هذه العلاقة يتم تبادل المواد الغذائية ( الطاقة ) مثال على ‏ذلك علاقة الفطريات بالشعيرات الجذرية للنبات (‏</a:t>
            </a:r>
            <a:r>
              <a:rPr lang="en-US" sz="2800" dirty="0" err="1">
                <a:solidFill>
                  <a:schemeClr val="tx1"/>
                </a:solidFill>
                <a:latin typeface="Times New Roman" pitchFamily="18" charset="0"/>
                <a:cs typeface="Times New Roman" pitchFamily="18" charset="0"/>
              </a:rPr>
              <a:t>Mycorrhiza</a:t>
            </a:r>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والكائنات الدقيقة في معدة المجترات او في ‏بعض الحشرات ، والكائنات الحية التي تقوم بتلقيح النباتات والتي تاخذ بدورها من النباتات ماتحتاجه من الطاقة . ‏ان مثل هذه العلاقة الوثيقة او الارتباط الوثيق بين الكائنات الحية قد اوجد تنظيما معينا في النظام البيئي والذي ‏اطلق عليه ايلتون (‏</a:t>
            </a:r>
            <a:r>
              <a:rPr lang="en-US" sz="2800" dirty="0">
                <a:solidFill>
                  <a:schemeClr val="tx1"/>
                </a:solidFill>
                <a:latin typeface="Times New Roman" pitchFamily="18" charset="0"/>
                <a:cs typeface="Times New Roman" pitchFamily="18" charset="0"/>
              </a:rPr>
              <a:t>Elton‏) </a:t>
            </a:r>
            <a:r>
              <a:rPr lang="ar-IQ" sz="2800" dirty="0">
                <a:solidFill>
                  <a:schemeClr val="tx1"/>
                </a:solidFill>
                <a:latin typeface="Times New Roman" pitchFamily="18" charset="0"/>
                <a:cs typeface="Times New Roman" pitchFamily="18" charset="0"/>
              </a:rPr>
              <a:t>عام1927 ما يعرف بالسلاسل الغذائية (‏</a:t>
            </a:r>
            <a:r>
              <a:rPr lang="en-US" sz="2800" dirty="0">
                <a:solidFill>
                  <a:schemeClr val="tx1"/>
                </a:solidFill>
                <a:latin typeface="Times New Roman" pitchFamily="18" charset="0"/>
                <a:cs typeface="Times New Roman" pitchFamily="18" charset="0"/>
              </a:rPr>
              <a:t>Food chains‏) </a:t>
            </a:r>
            <a:r>
              <a:rPr lang="ar-IQ" sz="2800" dirty="0">
                <a:solidFill>
                  <a:schemeClr val="tx1"/>
                </a:solidFill>
                <a:latin typeface="Times New Roman" pitchFamily="18" charset="0"/>
                <a:cs typeface="Times New Roman" pitchFamily="18" charset="0"/>
              </a:rPr>
              <a:t>وهي العلاقة الخطية ‏المستقيمة والشبكة الغذائية . ان مثل هذا الارتباط في النظام البيئي ليست هي الارتباطات الوحيدة واننا في اغلب ‏الاحيان نجد ان المجتمعات ترتبط مع بعضها بواسطة روابط اخرى تستند الى اكتشاف الغذاء او الجنس الاخر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37174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1509</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13</cp:revision>
  <dcterms:created xsi:type="dcterms:W3CDTF">2006-08-16T00:00:00Z</dcterms:created>
  <dcterms:modified xsi:type="dcterms:W3CDTF">2018-12-22T18:34:10Z</dcterms:modified>
</cp:coreProperties>
</file>