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kYh85D95izwjDEY8mHGRrA==" hashData="YUTsfIQ4TfICHt18HvGXQFh2wy4="/>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dirty="0">
                <a:solidFill>
                  <a:schemeClr val="tx1"/>
                </a:solidFill>
                <a:latin typeface="Times New Roman" pitchFamily="18" charset="0"/>
                <a:cs typeface="Times New Roman" pitchFamily="18" charset="0"/>
              </a:rPr>
              <a:t>كيفية تحقيق الوعي البيئي ؟</a:t>
            </a:r>
          </a:p>
          <a:p>
            <a:pPr algn="just" rtl="1"/>
            <a:r>
              <a:rPr lang="ar-IQ" sz="2800" dirty="0">
                <a:solidFill>
                  <a:schemeClr val="tx1"/>
                </a:solidFill>
                <a:latin typeface="Times New Roman" pitchFamily="18" charset="0"/>
                <a:cs typeface="Times New Roman" pitchFamily="18" charset="0"/>
              </a:rPr>
              <a:t>حيث يمكن تحقيق الوعي البيئي عند الإنسان متى تمت مراعاة ما يلي : </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التركيز </a:t>
            </a:r>
            <a:r>
              <a:rPr lang="ar-IQ" sz="2800" dirty="0">
                <a:solidFill>
                  <a:schemeClr val="tx1"/>
                </a:solidFill>
                <a:latin typeface="Times New Roman" pitchFamily="18" charset="0"/>
                <a:cs typeface="Times New Roman" pitchFamily="18" charset="0"/>
              </a:rPr>
              <a:t>على تنمية الجانب الإيماني عند الإنسان ، إذ إن هذا الجانب يؤكد على ضرورة تعامل الإنسان مع البيئة من منطلقٍ إيماني خالص يُربي الإنسان على أهمية احترام هذه البيئة وحسن التعامل مع مكوناتها</a:t>
            </a:r>
          </a:p>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غرس </a:t>
            </a:r>
            <a:r>
              <a:rPr lang="ar-IQ" sz="2800" dirty="0">
                <a:solidFill>
                  <a:schemeClr val="tx1"/>
                </a:solidFill>
                <a:latin typeface="Times New Roman" pitchFamily="18" charset="0"/>
                <a:cs typeface="Times New Roman" pitchFamily="18" charset="0"/>
              </a:rPr>
              <a:t>الشعور بالانتماء الصادق للبيئة في النفوس ، والحث على إدراك عمق العلاقة الإيجابية بين الإنسان والبيئة بما فيها من كائناتٍ ومكونات . وهذا بدوره كفيل بتوفير الدافع الفردي والجماعي لتعَرّف كل ما من شأنه الحفاظ على البيئة ، وعدم تعريضها لأي خطر يمكن أن يُهددها أو يُلحق الضرر بمحتوياتها </a:t>
            </a: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العناية </a:t>
            </a:r>
            <a:r>
              <a:rPr lang="ar-IQ" sz="2800" dirty="0">
                <a:solidFill>
                  <a:schemeClr val="tx1"/>
                </a:solidFill>
                <a:latin typeface="Times New Roman" pitchFamily="18" charset="0"/>
                <a:cs typeface="Times New Roman" pitchFamily="18" charset="0"/>
              </a:rPr>
              <a:t>بتوفير المعلومات البيئية الصحيحة ، والعمل على نشرها وإيصالها بمختلف الطرق والوسائل التربوية ، والتعليمية ، والإعلامية ، والإرشادية لجميع أفراد وفئات المجتمع ، حتى تكون في متناول الجميع بشكلٍ مبسطٍ ، وصورةٍ سهلةٍ ومُيسرة </a:t>
            </a:r>
          </a:p>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إن </a:t>
            </a:r>
            <a:r>
              <a:rPr lang="ar-IQ" sz="2800" dirty="0">
                <a:solidFill>
                  <a:schemeClr val="tx1"/>
                </a:solidFill>
                <a:latin typeface="Times New Roman" pitchFamily="18" charset="0"/>
                <a:cs typeface="Times New Roman" pitchFamily="18" charset="0"/>
              </a:rPr>
              <a:t>مسألة تحقيق الوعي البيئي عند الإنسان ليست أمراً فطرياً في جميع الأحوال ، ولكنها مسألةٌ تُكتسب وتُنمى وتحتاج إلى بذل الكثير من الجهود المشتركة لمختلف المؤسسات الاجتماعية التي عليها أن تُعنى بهذا الشأن وأن توليه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1465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r" rtl="1"/>
            <a:r>
              <a:rPr lang="ar-IQ" sz="2800" u="sng" dirty="0">
                <a:solidFill>
                  <a:schemeClr val="tx1"/>
                </a:solidFill>
                <a:latin typeface="Times New Roman" pitchFamily="18" charset="0"/>
                <a:cs typeface="Times New Roman" pitchFamily="18" charset="0"/>
              </a:rPr>
              <a:t>حماية البيئة </a:t>
            </a:r>
            <a:r>
              <a:rPr lang="en-US" sz="2800" u="sng" dirty="0">
                <a:solidFill>
                  <a:schemeClr val="tx1"/>
                </a:solidFill>
                <a:latin typeface="Times New Roman" pitchFamily="18" charset="0"/>
                <a:cs typeface="Times New Roman" pitchFamily="18" charset="0"/>
              </a:rPr>
              <a:t>Environmental protection </a:t>
            </a:r>
          </a:p>
          <a:p>
            <a:pPr algn="r" rtl="1"/>
            <a:r>
              <a:rPr lang="ar-IQ" sz="2800" dirty="0">
                <a:solidFill>
                  <a:schemeClr val="tx1"/>
                </a:solidFill>
                <a:latin typeface="Times New Roman" pitchFamily="18" charset="0"/>
                <a:cs typeface="Times New Roman" pitchFamily="18" charset="0"/>
              </a:rPr>
              <a:t>هي المحافظة على مكونات البيئة والارتقاء بها ، ومنع تدهورها او تلوثها او الاقلال من حدة التلوث</a:t>
            </a:r>
          </a:p>
          <a:p>
            <a:pPr algn="just" rtl="1"/>
            <a:r>
              <a:rPr lang="ar-IQ" sz="2800" dirty="0">
                <a:solidFill>
                  <a:schemeClr val="tx1"/>
                </a:solidFill>
                <a:latin typeface="Times New Roman" pitchFamily="18" charset="0"/>
                <a:cs typeface="Times New Roman" pitchFamily="18" charset="0"/>
              </a:rPr>
              <a:t>وتقوم فلسفة حماية البيئة والجمعيات المتبنية لهذه الفكرة على إيجاد الحلول المختلفة من أجل التقليل من التلوث والتي من ضمنها تقليل كمية النفايات عن طريق استهلاك كمية أقل منها باستهلاك الإنسان لاحتياجاته فقط والابتعاد عن المنتجات الأخرى التي تسبب الأذى للبيئة نتيجة تراكمها كالمواد البلاستيكية على سبيل المثال، بالإضافة إلى حماية الكائنات الحيّة المختلفة والحفاظ على المناطق الخضراء في العالم وزيادتها، وخصوصاً الكائنات المهددة بالانقراض نتيجة الصيد الجائر والتلوث الحاصل في المجتمع او نقصان المساحات الخضراء في العالم والذي أدّى إلى تهجير ملايين الكائنات الحية من مواطنها او القضاء عليها من أجل الزحف العمراني أو بسبب التلوث والظواهر المختلفة كالاحتباس الحراري الذي أدّى إلى ظاهرة التصحر. أمّا أحد المشاكل الأخرى والمهمّة جداً والتي يسعى الداعمون لحماية البيئة والحكومات المختلفة في العالم لإيجاد حلول لها هي مشكلة الطاقة والعمليات الصناعية المختلفة والتي تعتمد بشكل رئيسي في الوقت الحالي على الوقود الأحفوري والذي يسبب تلوثاً كبيراً في الجو، فتجري الأبحاث والدراسات من أجل التوصل إلى الحلول الأمثل من اجل استغلال الطاقة النظيفة والمتجددة كطاقة الرياح والمياه والطاقة الشمسية من أجل الحصول على الطاقة.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69109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u="sng" dirty="0">
                <a:solidFill>
                  <a:srgbClr val="FF0000"/>
                </a:solidFill>
                <a:latin typeface="Times New Roman" pitchFamily="18" charset="0"/>
                <a:cs typeface="Times New Roman" pitchFamily="18" charset="0"/>
              </a:rPr>
              <a:t>المحيط الحيوي والتنوع </a:t>
            </a:r>
            <a:r>
              <a:rPr lang="ar-IQ" sz="2800" u="sng" dirty="0" smtClean="0">
                <a:solidFill>
                  <a:srgbClr val="FF0000"/>
                </a:solidFill>
                <a:latin typeface="Times New Roman" pitchFamily="18" charset="0"/>
                <a:cs typeface="Times New Roman" pitchFamily="18" charset="0"/>
              </a:rPr>
              <a:t>البيولوجي </a:t>
            </a:r>
            <a:endParaRPr lang="en-US" sz="2800" u="sng" dirty="0" smtClean="0">
              <a:solidFill>
                <a:srgbClr val="FF0000"/>
              </a:solidFill>
              <a:latin typeface="Times New Roman" pitchFamily="18" charset="0"/>
              <a:cs typeface="Times New Roman" pitchFamily="18" charset="0"/>
            </a:endParaRPr>
          </a:p>
          <a:p>
            <a:pPr algn="r" rtl="1"/>
            <a:r>
              <a:rPr lang="ar-IQ" sz="2800" dirty="0">
                <a:solidFill>
                  <a:schemeClr val="tx1"/>
                </a:solidFill>
                <a:latin typeface="Times New Roman" pitchFamily="18" charset="0"/>
                <a:cs typeface="Times New Roman" pitchFamily="18" charset="0"/>
              </a:rPr>
              <a:t>المحيط الحيوي </a:t>
            </a:r>
            <a:r>
              <a:rPr lang="en-US" sz="2800" dirty="0">
                <a:solidFill>
                  <a:schemeClr val="tx1"/>
                </a:solidFill>
                <a:latin typeface="Times New Roman" pitchFamily="18" charset="0"/>
                <a:cs typeface="Times New Roman" pitchFamily="18" charset="0"/>
              </a:rPr>
              <a:t>Biosphere  </a:t>
            </a:r>
          </a:p>
          <a:p>
            <a:pPr algn="just" rtl="1"/>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هو الجزء المأهول بالحياة من الكرة الأرضية  ، حيث تعيش الكائنات الحية باستمرار  . فهو ذلك الجزء من الأرض الذي يضم جميع الكائنات الحية والأوساط المناسبة لنموها  . وهو يتمثل بصفيحة رقيقة تغشي سطح هذا الكوكب  ، ترتفع ما بين 8 و10 كيلومتر فوق سطح البحر  ، وتهبط بضعة أمتار في أعماق التربة حيث توجد الجذور والكائنات الحية الدقيقة  ، كما يتضمن كل السطوح المائية وأعماق المحيطات المختلفة الكثافة </a:t>
            </a:r>
            <a:r>
              <a:rPr lang="ar-IQ" sz="2800" dirty="0" smtClean="0">
                <a:solidFill>
                  <a:schemeClr val="tx1"/>
                </a:solidFill>
                <a:latin typeface="Times New Roman" pitchFamily="18" charset="0"/>
                <a:cs typeface="Times New Roman" pitchFamily="18" charset="0"/>
              </a:rPr>
              <a:t>والأعماق.</a:t>
            </a:r>
            <a:endParaRPr lang="ar-IQ" sz="2800" dirty="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او </a:t>
            </a:r>
            <a:r>
              <a:rPr lang="ar-IQ" sz="2800" dirty="0">
                <a:solidFill>
                  <a:schemeClr val="tx1"/>
                </a:solidFill>
                <a:latin typeface="Times New Roman" pitchFamily="18" charset="0"/>
                <a:cs typeface="Times New Roman" pitchFamily="18" charset="0"/>
              </a:rPr>
              <a:t>الجزء الناتج من تقاطع القشرة الأرضية مع الغلافين المائي والغاري الذي يشتمل على العناصر الأساسية اللازمة للحياة، وهو في تبدل مستمر بسبب العوامل الطبيعية من جهة والأنشطة البشرية المختلفة من جهة أخرى، وأما محمية المحيط الحيوي فهي فئة مميزة من مناطق المحيط الحيوي يتجلى فيها هدف الحماية، أي حماية الكائنات الحية النباتية والحيوانية، وهدف التنمية والاستخدام المستدام للمصادر الحية الطبيعية.</a:t>
            </a:r>
          </a:p>
          <a:p>
            <a:pPr algn="r" rtl="1"/>
            <a:endParaRPr lang="en-US" sz="2800" u="sng"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3035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وتعد كل محمية محيطاً حيوياً نموذجياً لأخذ النظم البيئية التي تميز إقليماً من الأقاليم الطبيعية، وهي أرض أو منطقة شاطئية يكون الإنسان أحد مقوماتها الرئيسية وذلك بهدف الحماية والاستخدام المستدام، كما أنها مركز إقليمي للتدريب والبحث العلمي والتعليم وتقديم النصح في إدارة النظم البيئية الطبيعية، إضافة إلى أنها مكان للتعاون بين صانع القرار والعالم والإداري والمواطن المحلي، لتطوير البرامج الرامية إلى إدارة الأرض ومصادر المياه والمصادر الحيوية، بما يتلاءم مع الحاجات البشرية ويحافظ على العمليات الطبيعية، وتعتبر كل محمية هي مثال يحتذى به للتعاون الطوعي والمسؤول لحماية البيئة والاستخدام الأمثل والقابل للاستدامة للمصادر الحيوية الطبيعية. وذلك من أجل رفاهية الإنسان وسلامته، وتعد تسمية «محمية المحيط الحيوي» ذات دلالة عالمية، وقد أطلقها برنامج منظمة الأمم المتحدة للتربية والثقافة والعلوم بمساهمة أكثر من 110 دول في برنامجها (الإنسان والمحيط الحيوي).</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55652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a:bodyPr>
          <a:lstStyle/>
          <a:p>
            <a:pPr algn="just" rtl="1"/>
            <a:r>
              <a:rPr lang="ar-IQ" sz="2800" dirty="0">
                <a:solidFill>
                  <a:schemeClr val="tx1"/>
                </a:solidFill>
                <a:latin typeface="Times New Roman" pitchFamily="18" charset="0"/>
                <a:cs typeface="Times New Roman" pitchFamily="18" charset="0"/>
              </a:rPr>
              <a:t>وعليه فان محميات المحيط الحيوي منطقة مقترحة من قبل سكانها، صادقت عليها لجنة وطنية عيّنت من قبل برنامج منظمة الأمم المتحدة للتربية والعلم والثقافة (يونسكو) للإنسان والمحيط الحيوي الذي يُعنى بنهج مبتكر للعيش والعمل في وئام مع الطبيعة. هذا النهج هو نفسه الذي تبنته اتفاقية التنوع الإحيائي العالمية بعد 42 عاماً من تأسيس برنامج "الماب"، كشعار لاستراتيجيتها العالمية للتنوع الإحيائي (2011 - 2020)، وهو: "العيش بوئام مع الطبيعة" . أحد الأهداف الرئيسية لبرنامج اليونسكو للإنسان والمحيط الحيوي (الماب) يقضي بتحقيق توازن مستدام ما بين أهداف الحفاظ على التنوع البيولوجي وتعزيز التنمية الاقتصادية والحفاظ </a:t>
            </a:r>
            <a:r>
              <a:rPr lang="ar-IQ" sz="2800" dirty="0" smtClean="0">
                <a:solidFill>
                  <a:schemeClr val="tx1"/>
                </a:solidFill>
                <a:latin typeface="Times New Roman" pitchFamily="18" charset="0"/>
                <a:cs typeface="Times New Roman" pitchFamily="18" charset="0"/>
              </a:rPr>
              <a:t>على </a:t>
            </a:r>
            <a:r>
              <a:rPr lang="ar-IQ" sz="2800" dirty="0">
                <a:solidFill>
                  <a:schemeClr val="tx1"/>
                </a:solidFill>
                <a:latin typeface="Times New Roman" pitchFamily="18" charset="0"/>
                <a:cs typeface="Times New Roman" pitchFamily="18" charset="0"/>
              </a:rPr>
              <a:t>القيم الثقافية المرتبطة بها. </a:t>
            </a:r>
            <a:endParaRPr lang="en-US" sz="2800" dirty="0" smtClean="0">
              <a:solidFill>
                <a:schemeClr val="tx1"/>
              </a:solidFill>
              <a:latin typeface="Times New Roman" pitchFamily="18" charset="0"/>
              <a:cs typeface="Times New Roman" pitchFamily="18" charset="0"/>
            </a:endParaRPr>
          </a:p>
          <a:p>
            <a:pPr algn="just" rtl="1"/>
            <a:r>
              <a:rPr lang="ar-IQ" sz="2800" u="sng" dirty="0">
                <a:solidFill>
                  <a:schemeClr val="tx1"/>
                </a:solidFill>
                <a:latin typeface="Times New Roman" pitchFamily="18" charset="0"/>
                <a:cs typeface="Times New Roman" pitchFamily="18" charset="0"/>
              </a:rPr>
              <a:t>أهمية المحميات </a:t>
            </a:r>
          </a:p>
          <a:p>
            <a:pPr algn="just" rtl="1"/>
            <a:r>
              <a:rPr lang="ar-IQ" sz="2800" dirty="0">
                <a:solidFill>
                  <a:schemeClr val="tx1"/>
                </a:solidFill>
                <a:latin typeface="Times New Roman" pitchFamily="18" charset="0"/>
                <a:cs typeface="Times New Roman" pitchFamily="18" charset="0"/>
              </a:rPr>
              <a:t>ثمة أهداف عديدة لمحميات المحيط الحيوي أهمها:</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حفظ </a:t>
            </a:r>
            <a:r>
              <a:rPr lang="ar-IQ" sz="2800" dirty="0">
                <a:solidFill>
                  <a:schemeClr val="tx1"/>
                </a:solidFill>
                <a:latin typeface="Times New Roman" pitchFamily="18" charset="0"/>
                <a:cs typeface="Times New Roman" pitchFamily="18" charset="0"/>
              </a:rPr>
              <a:t>المنابع والمصادر الحيوية: تحمي محمية المحيط الحيوي الأنواع النباتية والحيواتية الموجودة في الإقليم الطبيعي، وهذه المصادر الحيوية الوراثية هي التي تؤمن استمرار وديمومة حاجاتنا المستقبلية، ونحافظ بالتالي على عدم إفساد النظم البيئية الطبيعية وتدهورها، وتعد محمية المحيط الحيوي النهج الوحيد المكرس للمساعدة على اكتشاف الحلول اللازمة لحماية البيئة والحفاظ عليها والاستخدام الآمن للمصادر الطبيعية.</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19760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المحافظة </a:t>
            </a:r>
            <a:r>
              <a:rPr lang="ar-IQ" sz="2800" dirty="0">
                <a:solidFill>
                  <a:schemeClr val="tx1"/>
                </a:solidFill>
                <a:latin typeface="Times New Roman" pitchFamily="18" charset="0"/>
                <a:cs typeface="Times New Roman" pitchFamily="18" charset="0"/>
              </a:rPr>
              <a:t>على الأشكال التقليدية لاستعمال الأراضي والنظم البيئية، حيث يتميز السكان المحليون في بقاع كثيرة من العالم باتقانهم لأنظمة استخدام قديمة للمصادر الحيوية، والتي يمكن أن تكون ذات أهمية كبيرة للإدارة الحديثة للمصادر الطبيعية، وتساعد محميات المحيط الحيوي السكان المحليين على الحفاظ على تقاليدهم وعاداتهم، وتحسن اقتصادهم ودخلهم، وذلك باستعمال التقنيةالبيئية الزراعية المناسبة.</a:t>
            </a:r>
          </a:p>
          <a:p>
            <a:pPr algn="just" rtl="1"/>
            <a:r>
              <a:rPr lang="ar-IQ" sz="2800" dirty="0" smtClean="0">
                <a:solidFill>
                  <a:schemeClr val="tx1"/>
                </a:solidFill>
                <a:latin typeface="Times New Roman" pitchFamily="18" charset="0"/>
                <a:cs typeface="Times New Roman" pitchFamily="18" charset="0"/>
              </a:rPr>
              <a:t>3- </a:t>
            </a:r>
            <a:r>
              <a:rPr lang="ar-IQ" sz="2800" dirty="0">
                <a:solidFill>
                  <a:schemeClr val="tx1"/>
                </a:solidFill>
                <a:latin typeface="Times New Roman" pitchFamily="18" charset="0"/>
                <a:cs typeface="Times New Roman" pitchFamily="18" charset="0"/>
              </a:rPr>
              <a:t>دراسة كيفية عمل الأنظمة الطبيعية: يؤدي البحث العلمي في هذه المحميات إلي فهم طبيعة عمل النظم البيئية وتوظيفها (خاصة النظم البيئية الهشة) لدراسة أثر النشاط الإنساني فيها، وقد أنشئت محميات المحيط الحيوي في كثير من دول العالم منذ مدة طويلة، بهدف دراسة النظم البيئية التي توجد فيها، وتوضيح أسباب التغيرات الطبيعية وأثر الأنشطة البشرية فيها</a:t>
            </a:r>
          </a:p>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دراسة </a:t>
            </a:r>
            <a:r>
              <a:rPr lang="ar-IQ" sz="2800" dirty="0">
                <a:solidFill>
                  <a:schemeClr val="tx1"/>
                </a:solidFill>
                <a:latin typeface="Times New Roman" pitchFamily="18" charset="0"/>
                <a:cs typeface="Times New Roman" pitchFamily="18" charset="0"/>
              </a:rPr>
              <a:t>إمكانية السيطرة على التغيرات الطبيعية والإنسانية: تعد محميات المحيط الحيوي وخاصة الجزء المركزي منها مواقع مؤمنة ومناسبة لمراقبة أثر التغيرات البيئة المختلفة، كدراسة أثر تلوث الهواء مثلاً، وتهدف المراقبة في هذه المحميات إلى دراسة إمكانية مقارنة النتائج إقليمياً ودولياً، وتهدف أيضاً إلى إيجاد حلول تساهم في تخفيف الكوارث البيئة التي قد تنجم عن بعض الظواهر الطبيعية (التصحر، تلوث الغلاف الجوي، تأثير ظاهرة الدفيئة، تدمير الغابات الأستوائية) ، ومن أهم هذه المحميات محمية «بيرزنكي» في روسيا الأتحاديةالتي يتم فيها قياس العديد من عناصر النظام البيئي.</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07440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smtClean="0">
                <a:solidFill>
                  <a:schemeClr val="tx1"/>
                </a:solidFill>
                <a:latin typeface="Times New Roman" pitchFamily="18" charset="0"/>
                <a:cs typeface="Times New Roman" pitchFamily="18" charset="0"/>
              </a:rPr>
              <a:t>5-</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تطوير </a:t>
            </a:r>
            <a:r>
              <a:rPr lang="ar-IQ" sz="2800" dirty="0">
                <a:solidFill>
                  <a:schemeClr val="tx1"/>
                </a:solidFill>
                <a:latin typeface="Times New Roman" pitchFamily="18" charset="0"/>
                <a:cs typeface="Times New Roman" pitchFamily="18" charset="0"/>
              </a:rPr>
              <a:t>إدارة المصادر الحيوية: إن أهم أهداف محميات المحيط الحيوي البحث عن طرق جديدة لاستعمالات الأراضي التي تهدف إلى رفع مستوى معيشة الإنسان، بحيث لا تؤدي إلى إفساد البيئات المتنوعة، وتسعى في الوقت نفسه إلى الحماية التامة التي تؤدي في النهاية إلى الإنتاج المستدام والكثيف لهذه المصادر الحيوية، ومثالها محمية«مابيمي» في المكسيك التي درست فيها إمكانية تحسين وإكثار النوع النباتي البري في مناطق نمو الأعشاب، بحيث يمكن الاستفادة منه كغذاء للبشر والحيوانات المستأنسة.</a:t>
            </a:r>
          </a:p>
          <a:p>
            <a:pPr algn="just" rtl="1"/>
            <a:r>
              <a:rPr lang="ar-IQ" sz="2800" dirty="0" smtClean="0">
                <a:solidFill>
                  <a:schemeClr val="tx1"/>
                </a:solidFill>
                <a:latin typeface="Times New Roman" pitchFamily="18" charset="0"/>
                <a:cs typeface="Times New Roman" pitchFamily="18" charset="0"/>
              </a:rPr>
              <a:t>6-</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تبادل </a:t>
            </a:r>
            <a:r>
              <a:rPr lang="ar-IQ" sz="2800" dirty="0">
                <a:solidFill>
                  <a:schemeClr val="tx1"/>
                </a:solidFill>
                <a:latin typeface="Times New Roman" pitchFamily="18" charset="0"/>
                <a:cs typeface="Times New Roman" pitchFamily="18" charset="0"/>
              </a:rPr>
              <a:t>المعلومات: يمكن تبادل معلومات نتائج الأبحاث التي تجري في محميات المحيط الحيوي وتطبيقاتها من خلال المنشورات أو الوسائط الأخرى بين شبكات المحميات العالمية، بحيث يستفيد منها السكان المحليون بالدرجة الأولى، إضافة إلى مديري المصادر الحيوية وإداريي المحميات والجهات الحكومية، وتعد محمية المحيط الحيوي في أمريكا مثالاً على ذلك، حيث خصص جزء منها كمختبر للهدرولوجيا مما أتاح للعلماء ومديري المصادر الحيوية إمكانية تعلم إدارة مجمعات المياه ونظم استخدامها.</a:t>
            </a:r>
          </a:p>
          <a:p>
            <a:pPr algn="just" rtl="1"/>
            <a:r>
              <a:rPr lang="ar-IQ" sz="2800" dirty="0" smtClean="0">
                <a:solidFill>
                  <a:schemeClr val="tx1"/>
                </a:solidFill>
                <a:latin typeface="Times New Roman" pitchFamily="18" charset="0"/>
                <a:cs typeface="Times New Roman" pitchFamily="18" charset="0"/>
              </a:rPr>
              <a:t>7-</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التعاون </a:t>
            </a:r>
            <a:r>
              <a:rPr lang="ar-IQ" sz="2800" dirty="0">
                <a:solidFill>
                  <a:schemeClr val="tx1"/>
                </a:solidFill>
                <a:latin typeface="Times New Roman" pitchFamily="18" charset="0"/>
                <a:cs typeface="Times New Roman" pitchFamily="18" charset="0"/>
              </a:rPr>
              <a:t>على حل مشكلات المصادر الحيوية: وهذا ما يلخص الهدف من وجود المحميات ومن عمل المنظمات الدولية البيئية، وخاصة برامج الإنسان والمحيط الحيوي، حيث يتعاون صانعو القرار والجهات الحكومية والمديرون والمواطنون مع العلماء والاختصاصيين لإيجاد طرق ملائمة ومستدامة للحفاظ على البيئة.</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91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8-</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القيمةالاقتصادية </a:t>
            </a:r>
            <a:r>
              <a:rPr lang="ar-IQ" sz="2800" dirty="0">
                <a:solidFill>
                  <a:schemeClr val="tx1"/>
                </a:solidFill>
                <a:latin typeface="Times New Roman" pitchFamily="18" charset="0"/>
                <a:cs typeface="Times New Roman" pitchFamily="18" charset="0"/>
              </a:rPr>
              <a:t>للمحميات: تعد محميات المحيط الحيوي أنظمة بيئية ذات قيمة اقتصادية كبيرة، حيث تؤمن للكائنات الحية والإنسان خدمات مجانية (استمرار نظافة الهواء، الماء النقي، توازن الكائنات الحية)، كما تمكن الإنسان من الحصول على الطعام النباتي ومقومات زراعته وصناعته، والطاقة والمواد الأخرى الضرورية للبقاء. ولا بد من الاشارة إلى أهمية السياحة للمحميات وأثر ذلك من الناحية الاقتصادية.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12425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1332</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9</cp:revision>
  <dcterms:created xsi:type="dcterms:W3CDTF">2006-08-16T00:00:00Z</dcterms:created>
  <dcterms:modified xsi:type="dcterms:W3CDTF">2018-12-22T18:32:32Z</dcterms:modified>
</cp:coreProperties>
</file>