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jv+DtBS0z1ZgfdedASK0TA==" hashData="JoyGR+vpvw0rk9Gi5y9ply/NGxY="/>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r>
              <a:rPr lang="ar-IQ" dirty="0">
                <a:solidFill>
                  <a:srgbClr val="FF0000"/>
                </a:solidFill>
                <a:cs typeface="+mj-cs"/>
              </a:rPr>
              <a:t>تعريف البيئة وعناصرها وعلم </a:t>
            </a:r>
            <a:r>
              <a:rPr lang="ar-IQ" dirty="0" smtClean="0">
                <a:solidFill>
                  <a:srgbClr val="FF0000"/>
                </a:solidFill>
                <a:cs typeface="+mj-cs"/>
              </a:rPr>
              <a:t>البيئة </a:t>
            </a:r>
          </a:p>
          <a:p>
            <a:pPr algn="r"/>
            <a:r>
              <a:rPr lang="en-US" sz="2800" u="sng" dirty="0" smtClean="0">
                <a:solidFill>
                  <a:schemeClr val="tx1"/>
                </a:solidFill>
                <a:cs typeface="+mj-cs"/>
              </a:rPr>
              <a:t>Environment</a:t>
            </a:r>
            <a:r>
              <a:rPr lang="ar-IQ" sz="2800" u="sng" dirty="0" smtClean="0">
                <a:solidFill>
                  <a:schemeClr val="tx1"/>
                </a:solidFill>
                <a:cs typeface="+mj-cs"/>
              </a:rPr>
              <a:t> البيئة </a:t>
            </a:r>
            <a:r>
              <a:rPr lang="en-US" sz="2800" u="sng" dirty="0" smtClean="0">
                <a:solidFill>
                  <a:srgbClr val="FF0000"/>
                </a:solidFill>
                <a:cs typeface="+mj-cs"/>
              </a:rPr>
              <a:t> </a:t>
            </a:r>
            <a:endParaRPr lang="en-US" sz="2800" u="sng" dirty="0">
              <a:solidFill>
                <a:srgbClr val="FF0000"/>
              </a:solidFill>
              <a:cs typeface="+mj-cs"/>
            </a:endParaRPr>
          </a:p>
          <a:p>
            <a:pPr algn="just" rtl="1"/>
            <a:r>
              <a:rPr lang="ar-IQ" sz="2800" dirty="0">
                <a:solidFill>
                  <a:schemeClr val="tx1"/>
                </a:solidFill>
                <a:cs typeface="+mj-cs"/>
              </a:rPr>
              <a:t>هي الوسط المحيط بالمنشأة وتشمل الماء والهواء والتربة والموارد الطبيعية والنبت والحيوان والانسان بالاضافة الى العلاقة بين كل هذه العناصر.</a:t>
            </a:r>
          </a:p>
          <a:p>
            <a:pPr algn="just" rtl="1"/>
            <a:r>
              <a:rPr lang="ar-IQ" sz="2800" dirty="0">
                <a:solidFill>
                  <a:schemeClr val="tx1"/>
                </a:solidFill>
                <a:cs typeface="+mj-cs"/>
              </a:rPr>
              <a:t>او تعرف بشكل عام بانها الاطار الذي يعيش فيه المخلوق الحي، مؤثرا او متأثرا بما يحيط به من مخلوقات حية وغير حية .</a:t>
            </a:r>
          </a:p>
          <a:p>
            <a:pPr algn="just" rtl="1"/>
            <a:r>
              <a:rPr lang="ar-IQ" sz="2800" dirty="0">
                <a:solidFill>
                  <a:schemeClr val="tx1"/>
                </a:solidFill>
                <a:cs typeface="+mj-cs"/>
              </a:rPr>
              <a:t>البيئة بمفهومها العام هي الوسط أو المجال المكاني الذي يعيش فيه الإنسان يتأثر به ويؤثر فيه. وعليه فإن كلمة بيئة تعني كل العناصر الطبيعية التي تتواجد حول وعلى سطح  وداخل الكرة الأرضية. فالغلاف الغازي ومكوناته المختلفة، والمصادر الطبيعية، والطاقة ومصادرها، والغلاف المائي وما بداخله، وسطح الأرض وما يعيش عليها من نباتات وحيوانات، والإنسان في تجمعاته المختلفة كل هذه العناصر هي مكونات البيئة.  كما يطلق العلماء لفظ البيئة على مجموع الظروف والعوامل الخارجية التي تعيش فيها المخلوقات الحية وتؤثر في العمليات الحيوية التي تقوم بها.</a:t>
            </a:r>
          </a:p>
          <a:p>
            <a:pPr algn="r"/>
            <a:r>
              <a:rPr lang="ar-IQ" sz="2800" dirty="0" smtClean="0">
                <a:solidFill>
                  <a:srgbClr val="FF0000"/>
                </a:solidFill>
                <a:cs typeface="+mj-cs"/>
              </a:rPr>
              <a:t>    </a:t>
            </a:r>
            <a:endParaRPr lang="en-US" sz="2800" dirty="0">
              <a:solidFill>
                <a:srgbClr val="FF0000"/>
              </a:solidFill>
              <a:cs typeface="+mj-cs"/>
            </a:endParaRPr>
          </a:p>
        </p:txBody>
      </p:sp>
    </p:spTree>
    <p:extLst>
      <p:ext uri="{BB962C8B-B14F-4D97-AF65-F5344CB8AC3E}">
        <p14:creationId xmlns:p14="http://schemas.microsoft.com/office/powerpoint/2010/main" val="183639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u="sng" dirty="0">
                <a:solidFill>
                  <a:schemeClr val="tx1"/>
                </a:solidFill>
                <a:latin typeface="Times New Roman" pitchFamily="18" charset="0"/>
                <a:cs typeface="Times New Roman" pitchFamily="18" charset="0"/>
              </a:rPr>
              <a:t>علم البيئة  </a:t>
            </a:r>
            <a:r>
              <a:rPr lang="en-US" sz="2800" u="sng" dirty="0">
                <a:solidFill>
                  <a:schemeClr val="tx1"/>
                </a:solidFill>
                <a:latin typeface="Times New Roman" pitchFamily="18" charset="0"/>
                <a:cs typeface="Times New Roman" pitchFamily="18" charset="0"/>
              </a:rPr>
              <a:t>Ecology</a:t>
            </a:r>
          </a:p>
          <a:p>
            <a:pPr algn="just" rtl="1"/>
            <a:r>
              <a:rPr lang="ar-IQ" sz="2800" dirty="0">
                <a:solidFill>
                  <a:schemeClr val="tx1"/>
                </a:solidFill>
                <a:latin typeface="Times New Roman" pitchFamily="18" charset="0"/>
                <a:cs typeface="Times New Roman" pitchFamily="18" charset="0"/>
              </a:rPr>
              <a:t>وعلم البيئة علم قديم ولكنه لم يظهر للعيان إلا في القرن التاسع عشر وفي النصف الأخير من القرن العشرين  حيث تطور بشكل سريع ومفاجئ.  لقد استخدم علم البيئة لأول مرة من قبل العالم الألماني هيجل </a:t>
            </a:r>
            <a:r>
              <a:rPr lang="en-US" sz="2800" dirty="0">
                <a:solidFill>
                  <a:schemeClr val="tx1"/>
                </a:solidFill>
                <a:latin typeface="Times New Roman" pitchFamily="18" charset="0"/>
                <a:cs typeface="Times New Roman" pitchFamily="18" charset="0"/>
              </a:rPr>
              <a:t>Haeckel </a:t>
            </a:r>
            <a:r>
              <a:rPr lang="ar-IQ" sz="2800" dirty="0">
                <a:solidFill>
                  <a:schemeClr val="tx1"/>
                </a:solidFill>
                <a:latin typeface="Times New Roman" pitchFamily="18" charset="0"/>
                <a:cs typeface="Times New Roman" pitchFamily="18" charset="0"/>
              </a:rPr>
              <a:t>عام1866 م . كما أن مصطلح علم البيئة أساسه الكلمتان اليونانيتان ((</a:t>
            </a:r>
            <a:r>
              <a:rPr lang="en-US" sz="2800" dirty="0" err="1">
                <a:solidFill>
                  <a:schemeClr val="tx1"/>
                </a:solidFill>
                <a:latin typeface="Times New Roman" pitchFamily="18" charset="0"/>
                <a:cs typeface="Times New Roman" pitchFamily="18" charset="0"/>
              </a:rPr>
              <a:t>Oikos</a:t>
            </a:r>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ومعناها بيت و </a:t>
            </a:r>
            <a:r>
              <a:rPr lang="en-US" sz="2800" dirty="0">
                <a:solidFill>
                  <a:schemeClr val="tx1"/>
                </a:solidFill>
                <a:latin typeface="Times New Roman" pitchFamily="18" charset="0"/>
                <a:cs typeface="Times New Roman" pitchFamily="18" charset="0"/>
              </a:rPr>
              <a:t>Logos)) </a:t>
            </a:r>
            <a:r>
              <a:rPr lang="ar-IQ" sz="2800" dirty="0">
                <a:solidFill>
                  <a:schemeClr val="tx1"/>
                </a:solidFill>
                <a:latin typeface="Times New Roman" pitchFamily="18" charset="0"/>
                <a:cs typeface="Times New Roman" pitchFamily="18" charset="0"/>
              </a:rPr>
              <a:t>و التي تعني علم وبهذا تكون كلمة إيكولوجي هي علم دراسة أماكن معيشة الكائنات الحية وكل ما يحيط بها.</a:t>
            </a:r>
          </a:p>
          <a:p>
            <a:pPr algn="just" rtl="1"/>
            <a:r>
              <a:rPr lang="ar-IQ" sz="2800" dirty="0">
                <a:solidFill>
                  <a:schemeClr val="tx1"/>
                </a:solidFill>
                <a:latin typeface="Times New Roman" pitchFamily="18" charset="0"/>
                <a:cs typeface="Times New Roman" pitchFamily="18" charset="0"/>
              </a:rPr>
              <a:t>ويعرف على انه دراسة العلاقات المتبدلة بين الكائنات الحية والبيئية التي تعيش فيها فيزيائيا وحيويا او بمعنى اخر</a:t>
            </a:r>
          </a:p>
          <a:p>
            <a:pPr algn="just" rtl="1"/>
            <a:r>
              <a:rPr lang="ar-IQ" sz="2800" dirty="0">
                <a:solidFill>
                  <a:schemeClr val="tx1"/>
                </a:solidFill>
                <a:latin typeface="Times New Roman" pitchFamily="18" charset="0"/>
                <a:cs typeface="Times New Roman" pitchFamily="18" charset="0"/>
              </a:rPr>
              <a:t>العلم الذي يدرس المخلوقات الحية وعلاقتها بالبيئة المحيطة بهم أي تلك العلاقة الموجودة بين الإنسان وأخيه الإنسـان، وبين غيـــره مــن المخلوقــات الحيـــة سواء كانت حيوانية أو نباتية،  وتشمل كذلك مجمل العلاقات بين جميع المخلوقات الحية نباتية أو حيوانية مع عناصر غير حية كالتربة والماء والهواء والصخور، وكذلك العلاقات بين العناصر غير الحية.</a:t>
            </a:r>
          </a:p>
          <a:p>
            <a:pPr algn="r" rtl="1"/>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3094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20000"/>
          </a:bodyPr>
          <a:lstStyle/>
          <a:p>
            <a:pPr algn="r" rtl="1"/>
            <a:r>
              <a:rPr lang="ar-IQ" sz="2800" u="sng" dirty="0">
                <a:solidFill>
                  <a:schemeClr val="tx1"/>
                </a:solidFill>
                <a:latin typeface="Times New Roman" pitchFamily="18" charset="0"/>
                <a:cs typeface="Times New Roman" pitchFamily="18" charset="0"/>
              </a:rPr>
              <a:t>عناصر البيئة </a:t>
            </a:r>
            <a:r>
              <a:rPr lang="en-US" sz="2800" u="sng" dirty="0">
                <a:solidFill>
                  <a:schemeClr val="tx1"/>
                </a:solidFill>
                <a:latin typeface="Times New Roman" pitchFamily="18" charset="0"/>
                <a:cs typeface="Times New Roman" pitchFamily="18" charset="0"/>
              </a:rPr>
              <a:t>Environmental elements </a:t>
            </a:r>
          </a:p>
          <a:p>
            <a:pPr algn="just" rtl="1"/>
            <a:r>
              <a:rPr lang="ar-IQ" sz="2800" dirty="0">
                <a:solidFill>
                  <a:schemeClr val="tx1"/>
                </a:solidFill>
                <a:latin typeface="Times New Roman" pitchFamily="18" charset="0"/>
                <a:cs typeface="Times New Roman" pitchFamily="18" charset="0"/>
              </a:rPr>
              <a:t>هي العناصر التي تتكون من الوسط الذي يتصل بحياة الانسان وصحته في المجتمع.</a:t>
            </a:r>
          </a:p>
          <a:p>
            <a:pPr algn="just" rtl="1"/>
            <a:r>
              <a:rPr lang="ar-IQ" sz="2800" dirty="0">
                <a:solidFill>
                  <a:schemeClr val="tx1"/>
                </a:solidFill>
                <a:latin typeface="Times New Roman" pitchFamily="18" charset="0"/>
                <a:cs typeface="Times New Roman" pitchFamily="18" charset="0"/>
              </a:rPr>
              <a:t>يمكن تقسيم عناصر البيئة وفق توصيات مؤتمر ستوكهولم المنعقد 1972 ( اول مؤتمر عالمي تح رعاية الامم المتحدة خاص بالبيئة ) إلى ثلاثة عناصر هي البيئة الطبيعية وتتكون من أربعة نظم مترابطة مع بعضها هي الغلاف الجوي الغلاف المائي اليابسة المحيط الجوي بما تتضمنه هذه الانظمة من ماء وهواء وتربة ومعادن ومصادر للطاقة بالاضافة إلى النباتات والحيوانات وهذه جميعها تمثل الموارد التي اتاحها الله سبحانه وتعالى للإنسان كي يحصل منها على مقومات حياته من غذاء وكساء ودواء ومأوى.</a:t>
            </a:r>
          </a:p>
          <a:p>
            <a:pPr algn="just" rtl="1"/>
            <a:r>
              <a:rPr lang="ar-IQ" sz="2800" dirty="0">
                <a:solidFill>
                  <a:schemeClr val="tx1"/>
                </a:solidFill>
                <a:latin typeface="Times New Roman" pitchFamily="18" charset="0"/>
                <a:cs typeface="Times New Roman" pitchFamily="18" charset="0"/>
              </a:rPr>
              <a:t>وتقسم كذلك عناصر البيئة إلى فرعين؛ عناصر حية كالانسان والنبات والحيوان، وعناصر غير حية؛ كالماء والهواء والمناخ والتربة والمعادن وكذلك الصخور. والبيئات الزراعية والثقافية والصناعية وغيرها هي بيئات مصغرة عن تلك البيئة الرئيسة . والعلاقات بين هذه العناصر تحكمها السلاسل والشبكات الغذائية بين العناصر الحية فيها المنتج والمستهلك الاول والثاني وغيرهما ضمن علاقات تبادلية وتطفلية وتكافلية وغيرها . فالنباتات تعد احدى عناصر البيئة وهي المنتج فيها بالبناء الضوئي؛ اذ تعتمد عليها كافة الكائنات الحية . والقضاء على هذا المنتج الثمين يعني القضاء على عناصر البيئة الاخرى . والانسان قد يكون مستهلكاً أول حين يتغذى على النباتات مباشرة، ومستهلكاً ثانياً حين يتغذى على الحيوانات التي تكون المستهلك الأول في السلسلة الغذائية.</a:t>
            </a:r>
          </a:p>
          <a:p>
            <a:pPr algn="just" rtl="1"/>
            <a:r>
              <a:rPr lang="ar-IQ" sz="2800" dirty="0">
                <a:solidFill>
                  <a:schemeClr val="tx1"/>
                </a:solidFill>
                <a:latin typeface="Times New Roman" pitchFamily="18" charset="0"/>
                <a:cs typeface="Times New Roman" pitchFamily="18" charset="0"/>
              </a:rPr>
              <a:t>وان إحداث ضرراً في العناصر غير الحية؛ كالماء والهواء والتربة وغيرها، سيؤثراً سلباً على العناصر الحية وأولها الإنسان.</a:t>
            </a:r>
          </a:p>
          <a:p>
            <a:pPr algn="r" rtl="1"/>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282166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20000"/>
          </a:bodyPr>
          <a:lstStyle/>
          <a:p>
            <a:pPr algn="r" rtl="1"/>
            <a:r>
              <a:rPr lang="ar-IQ" sz="2800" u="sng" dirty="0">
                <a:solidFill>
                  <a:schemeClr val="tx1"/>
                </a:solidFill>
                <a:latin typeface="Times New Roman" pitchFamily="18" charset="0"/>
                <a:cs typeface="Times New Roman" pitchFamily="18" charset="0"/>
              </a:rPr>
              <a:t>الثقافة البيئية</a:t>
            </a:r>
          </a:p>
          <a:p>
            <a:pPr algn="just" rtl="1"/>
            <a:r>
              <a:rPr lang="ar-IQ" sz="2800" dirty="0">
                <a:solidFill>
                  <a:schemeClr val="tx1"/>
                </a:solidFill>
                <a:latin typeface="Times New Roman" pitchFamily="18" charset="0"/>
                <a:cs typeface="Times New Roman" pitchFamily="18" charset="0"/>
              </a:rPr>
              <a:t> هو مفهوم يعبر عن اكتساب الفرد للمكونات المعرفية ,و الانفعالية والسلوكية من خلال تفاعله المستمر مع بيئته ,و التي تسهم في  تشكيل سلوك جيد يجعل الفرد قادرا على التفاعل بصورة سليمة مع بيئته ,ويكون قادرا على نقل هذا السلوك للاخرين من حوله،  إن تأمين الأسس الطبيعية للحياة الإنسانية من خلال حماية مسؤولة للبيئة متمثلة بالوقاية الاحتياطية ضد الأخطار البيئية على ضوء وجهات النظر الإيكولوجية والاقتصادية والاجتماعية يعتبر اليوم وعلي المستويين الوطني والعالمي إجراء أساسيا لضمان مستقبل آمن من المشاكل البيئية،  وتهدف الثقافة البيئية إلى تطوير الوعي البيئي وخلق المعرفة البيئية الأساسية بغية بلورة سلوك بيئي ايجابي ودائم ,والذي هو بمثابة الشرط الأساسي كي يستطيع كل شخص أن يؤدي دوره بشكل فعال في حماية البيئة وبالتالي المساهمة في الحفاظ على الصحة العامة, وهنا تكمن أهمية الثقافة البيئية والسعي الدؤوب لتطويرها, بغية نشرها وإنضاجها لتتحول بذالك إلى مجال خاص مهم وقائم بذاته قادر على أن يأخذ دوره في المناهج التدريسية في كافة المراحل المدرسية والجامعية وبهدف تنشئة أجيال بعقول جديدة تعي مفهوم الثقافة البيئية وتعمل على تطبيقها .</a:t>
            </a:r>
          </a:p>
          <a:p>
            <a:pPr algn="just" rtl="1"/>
            <a:r>
              <a:rPr lang="ar-IQ" sz="2800" dirty="0">
                <a:solidFill>
                  <a:schemeClr val="tx1"/>
                </a:solidFill>
                <a:latin typeface="Times New Roman" pitchFamily="18" charset="0"/>
                <a:cs typeface="Times New Roman" pitchFamily="18" charset="0"/>
              </a:rPr>
              <a:t> الثقافة البيئية تتحقق في كل مراحل وتجهيزات جوهر العملية الثقافية وفي مجال متابعة التعلم الحر وأيضا في كافة المنظمات والجمعيات التي تسعي لحماية البيئة والطبيعة, ذلك من خلال عمليات تعلم وتعليم منهجية ومنظمة ومبرمجة زمنيا وذلك وبهدف بناء جيل ذا كفاءة عالية واستعداد للتعامل بخبرة وبكامل المسؤولية مع قضايا البيئة ,من خلال هذه التحديدات تكتسب الثقافة البيئية مفهوما مختلفا يميزها عن الشكل الإخباري للاهتمام بقضايا البيئة .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60664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u="sng" dirty="0">
                <a:solidFill>
                  <a:schemeClr val="tx1"/>
                </a:solidFill>
                <a:latin typeface="Times New Roman" pitchFamily="18" charset="0"/>
                <a:cs typeface="Times New Roman" pitchFamily="18" charset="0"/>
              </a:rPr>
              <a:t>إن الأهداف الجوهرية يمكن حصرها بالنقاط الرئيسية التالي.</a:t>
            </a:r>
          </a:p>
          <a:p>
            <a:pPr algn="just" rtl="1"/>
            <a:r>
              <a:rPr lang="ar-IQ" sz="2800" dirty="0" smtClean="0">
                <a:solidFill>
                  <a:schemeClr val="tx1"/>
                </a:solidFill>
                <a:latin typeface="Times New Roman" pitchFamily="18" charset="0"/>
                <a:cs typeface="Times New Roman" pitchFamily="18" charset="0"/>
              </a:rPr>
              <a:t>1- إن </a:t>
            </a:r>
            <a:r>
              <a:rPr lang="ar-IQ" sz="2800" dirty="0">
                <a:solidFill>
                  <a:schemeClr val="tx1"/>
                </a:solidFill>
                <a:latin typeface="Times New Roman" pitchFamily="18" charset="0"/>
                <a:cs typeface="Times New Roman" pitchFamily="18" charset="0"/>
              </a:rPr>
              <a:t>حماية وحفظ الصحة وحياة الإنسان هي التزام وواجب أخلاقي من المفروض أن يؤخذ بعين الاعتبار عند القيام بأي عمل من قبل المجتمع والدولة .</a:t>
            </a:r>
          </a:p>
          <a:p>
            <a:pPr algn="just" rtl="1"/>
            <a:r>
              <a:rPr lang="ar-IQ" sz="2800" dirty="0" smtClean="0">
                <a:solidFill>
                  <a:schemeClr val="tx1"/>
                </a:solidFill>
                <a:latin typeface="Times New Roman" pitchFamily="18" charset="0"/>
                <a:cs typeface="Times New Roman" pitchFamily="18" charset="0"/>
              </a:rPr>
              <a:t>2- إن </a:t>
            </a:r>
            <a:r>
              <a:rPr lang="ar-IQ" sz="2800" dirty="0">
                <a:solidFill>
                  <a:schemeClr val="tx1"/>
                </a:solidFill>
                <a:latin typeface="Times New Roman" pitchFamily="18" charset="0"/>
                <a:cs typeface="Times New Roman" pitchFamily="18" charset="0"/>
              </a:rPr>
              <a:t>الحماية والتطوير المستديم للنظام الطبيعي والنباتي والحيواني وكافة الأنظمة الإيكولوجية في تنوعها وجمالها وماهيتها ما هو إلا مساهمة رئيسية من اجل استقرار المنظر الطبيعي العام وكذالك لحماية التنوع الحيوي الشامل.</a:t>
            </a:r>
          </a:p>
          <a:p>
            <a:pPr algn="just" rtl="1"/>
            <a:r>
              <a:rPr lang="ar-IQ" sz="2800" dirty="0" smtClean="0">
                <a:solidFill>
                  <a:schemeClr val="tx1"/>
                </a:solidFill>
                <a:latin typeface="Times New Roman" pitchFamily="18" charset="0"/>
                <a:cs typeface="Times New Roman" pitchFamily="18" charset="0"/>
              </a:rPr>
              <a:t>3- حماية </a:t>
            </a:r>
            <a:r>
              <a:rPr lang="ar-IQ" sz="2800" dirty="0">
                <a:solidFill>
                  <a:schemeClr val="tx1"/>
                </a:solidFill>
                <a:latin typeface="Times New Roman" pitchFamily="18" charset="0"/>
                <a:cs typeface="Times New Roman" pitchFamily="18" charset="0"/>
              </a:rPr>
              <a:t>المصادر الطبيعية كالتربة والماء والهواء والمناخ والتي تعتبر كجزء رئيسي من النظام البيئي وفي الوقت نفسه كأساس للتواجد والمعيشة للإنسان والحيوان والنبات ولمتطلبات الاستثمار المتنوع للمجتمع الإنساني.</a:t>
            </a:r>
          </a:p>
          <a:p>
            <a:pPr algn="just" rtl="1"/>
            <a:r>
              <a:rPr lang="ar-IQ" sz="2800" dirty="0" smtClean="0">
                <a:solidFill>
                  <a:schemeClr val="tx1"/>
                </a:solidFill>
                <a:latin typeface="Times New Roman" pitchFamily="18" charset="0"/>
                <a:cs typeface="Times New Roman" pitchFamily="18" charset="0"/>
              </a:rPr>
              <a:t>4- حماية </a:t>
            </a:r>
            <a:r>
              <a:rPr lang="ar-IQ" sz="2800" dirty="0">
                <a:solidFill>
                  <a:schemeClr val="tx1"/>
                </a:solidFill>
                <a:latin typeface="Times New Roman" pitchFamily="18" charset="0"/>
                <a:cs typeface="Times New Roman" pitchFamily="18" charset="0"/>
              </a:rPr>
              <a:t>وحفظ الموارد المعنوية والتراث الحضاري كقيم حضارية وثقافية واقتصادية للفرد والمجتمع.</a:t>
            </a:r>
          </a:p>
          <a:p>
            <a:pPr algn="just" rtl="1"/>
            <a:r>
              <a:rPr lang="ar-IQ" sz="2800" dirty="0" smtClean="0">
                <a:solidFill>
                  <a:schemeClr val="tx1"/>
                </a:solidFill>
                <a:latin typeface="Times New Roman" pitchFamily="18" charset="0"/>
                <a:cs typeface="Times New Roman" pitchFamily="18" charset="0"/>
              </a:rPr>
              <a:t>5- العمل </a:t>
            </a:r>
            <a:r>
              <a:rPr lang="ar-IQ" sz="2800" dirty="0">
                <a:solidFill>
                  <a:schemeClr val="tx1"/>
                </a:solidFill>
                <a:latin typeface="Times New Roman" pitchFamily="18" charset="0"/>
                <a:cs typeface="Times New Roman" pitchFamily="18" charset="0"/>
              </a:rPr>
              <a:t>على حفظ وترسيخ وتوسيع فضاءات حرة وذلك لخدمة أجيال مستقبلية وأيضا </a:t>
            </a:r>
            <a:r>
              <a:rPr lang="ar-IQ" sz="2800" dirty="0" smtClean="0">
                <a:solidFill>
                  <a:schemeClr val="tx1"/>
                </a:solidFill>
                <a:latin typeface="Times New Roman" pitchFamily="18" charset="0"/>
                <a:cs typeface="Times New Roman" pitchFamily="18" charset="0"/>
              </a:rPr>
              <a:t>بهدف </a:t>
            </a:r>
            <a:r>
              <a:rPr lang="ar-IQ" sz="2800" dirty="0">
                <a:solidFill>
                  <a:schemeClr val="tx1"/>
                </a:solidFill>
                <a:latin typeface="Times New Roman" pitchFamily="18" charset="0"/>
                <a:cs typeface="Times New Roman" pitchFamily="18" charset="0"/>
              </a:rPr>
              <a:t>الحفاظ على التنوع البيئي والحيوي والأماكن الطبيعية.</a:t>
            </a:r>
          </a:p>
          <a:p>
            <a:pPr algn="just" rtl="1"/>
            <a:r>
              <a:rPr lang="ar-IQ" sz="2800" dirty="0" smtClean="0">
                <a:solidFill>
                  <a:schemeClr val="tx1"/>
                </a:solidFill>
                <a:latin typeface="Times New Roman" pitchFamily="18" charset="0"/>
                <a:cs typeface="Times New Roman" pitchFamily="18" charset="0"/>
              </a:rPr>
              <a:t>6- استبدال </a:t>
            </a:r>
            <a:r>
              <a:rPr lang="ar-IQ" sz="2800" dirty="0">
                <a:solidFill>
                  <a:schemeClr val="tx1"/>
                </a:solidFill>
                <a:latin typeface="Times New Roman" pitchFamily="18" charset="0"/>
                <a:cs typeface="Times New Roman" pitchFamily="18" charset="0"/>
              </a:rPr>
              <a:t>المصادر الأحفورية </a:t>
            </a:r>
            <a:r>
              <a:rPr lang="ar-IQ" sz="2800" dirty="0" smtClean="0">
                <a:solidFill>
                  <a:schemeClr val="tx1"/>
                </a:solidFill>
                <a:latin typeface="Times New Roman" pitchFamily="18" charset="0"/>
                <a:cs typeface="Times New Roman" pitchFamily="18" charset="0"/>
              </a:rPr>
              <a:t>بمصادر الطاقة </a:t>
            </a:r>
            <a:r>
              <a:rPr lang="ar-IQ" sz="2800" dirty="0">
                <a:solidFill>
                  <a:schemeClr val="tx1"/>
                </a:solidFill>
                <a:latin typeface="Times New Roman" pitchFamily="18" charset="0"/>
                <a:cs typeface="Times New Roman" pitchFamily="18" charset="0"/>
              </a:rPr>
              <a:t>البديلة.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83890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dirty="0">
                <a:solidFill>
                  <a:schemeClr val="tx1"/>
                </a:solidFill>
                <a:latin typeface="Times New Roman" pitchFamily="18" charset="0"/>
                <a:cs typeface="Times New Roman" pitchFamily="18" charset="0"/>
              </a:rPr>
              <a:t>الوعي البيئي </a:t>
            </a:r>
            <a:r>
              <a:rPr lang="en-US" sz="2800" dirty="0">
                <a:solidFill>
                  <a:schemeClr val="tx1"/>
                </a:solidFill>
                <a:latin typeface="Times New Roman" pitchFamily="18" charset="0"/>
                <a:cs typeface="Times New Roman" pitchFamily="18" charset="0"/>
              </a:rPr>
              <a:t>Environmental awareness </a:t>
            </a:r>
          </a:p>
          <a:p>
            <a:pPr algn="r" rtl="1"/>
            <a:r>
              <a:rPr lang="ar-IQ" sz="2800" dirty="0">
                <a:solidFill>
                  <a:schemeClr val="tx1"/>
                </a:solidFill>
                <a:latin typeface="Times New Roman" pitchFamily="18" charset="0"/>
                <a:cs typeface="Times New Roman" pitchFamily="18" charset="0"/>
              </a:rPr>
              <a:t>هي عملية عقلية يمارسها الإنسان في حياته اليومية وهذه العملية تتفاعل فيها الجوانب الشخصية والاجتماعية للإنسان وتستهدف التعامل مع البيئة تعاملا إيجابيا. وتتطلب بذل الجهود والمشاركة في حل المشكلات البيئية. والإحساس بالمسئولية الكاملة نحو تحسين البيئة ومقاومة كل ما من شأنه أن يهدد أمنها وسلامتها. وهناك عدة عوامل تؤثر على الوعي البيئي هي: عمليات التنشئة الاجتماعية، ومهنة الوالدين ومستواهم التعليمي، ووسائل الإعلام، والخبرات السابقة، والقدوة من أفراد المجتمع، والمناهج التعليمية، والمناخ الاجتماعي والسياسي والاقتصادي بصفة عامة.</a:t>
            </a:r>
          </a:p>
          <a:p>
            <a:pPr algn="r" rtl="1"/>
            <a:r>
              <a:rPr lang="ar-IQ" sz="2800" dirty="0">
                <a:solidFill>
                  <a:schemeClr val="tx1"/>
                </a:solidFill>
                <a:latin typeface="Times New Roman" pitchFamily="18" charset="0"/>
                <a:cs typeface="Times New Roman" pitchFamily="18" charset="0"/>
              </a:rPr>
              <a:t>وعلى هذا يمكن تعريف الوعي البيئي بأنه عملية منظمة يقوم بها الإنسان لمواجهة مشكلات البيئة، مستخدما في ذلك جهازه الحسي والعصبي والاجتماعي بشكل متكامل، لتحسين أحوال البيئة، في إطار شعوره بالمسئولية تجاه المجتمع وأفراده ومؤسساته ويعرف كذلك هو التعريف بالبيئة وعناصرها لتحسين الوعي بها والالتزام للقيام بعمل شانها، من خلال فعل او ممارسة بهذا الشان من الافراد والجماعات، والاسرة والمدرسة والمجتمع.</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30767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1080</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10</cp:revision>
  <dcterms:created xsi:type="dcterms:W3CDTF">2006-08-16T00:00:00Z</dcterms:created>
  <dcterms:modified xsi:type="dcterms:W3CDTF">2018-12-22T18:31:13Z</dcterms:modified>
</cp:coreProperties>
</file>