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1" r:id="rId5"/>
    <p:sldId id="260" r:id="rId6"/>
    <p:sldId id="258"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12/19/2018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12/19/2018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12/19/2018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12/19/2018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12/19/2018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12/19/2018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_ftn2"/><Relationship Id="rId2" Type="http://schemas.openxmlformats.org/officeDocument/2006/relationships/hyperlink" Target="#_ftn1"/><Relationship Id="rId1" Type="http://schemas.openxmlformats.org/officeDocument/2006/relationships/slideLayout" Target="../slideLayouts/slideLayout2.xml"/><Relationship Id="rId6" Type="http://schemas.openxmlformats.org/officeDocument/2006/relationships/hyperlink" Target="#_ftnref2"/><Relationship Id="rId5" Type="http://schemas.openxmlformats.org/officeDocument/2006/relationships/hyperlink" Target="#_ftnref1"/><Relationship Id="rId4" Type="http://schemas.openxmlformats.org/officeDocument/2006/relationships/hyperlink" Target="#_ftn3"/></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C9479-F737-4FE6-B3BC-3A026FCF654F}"/>
              </a:ext>
            </a:extLst>
          </p:cNvPr>
          <p:cNvSpPr>
            <a:spLocks noGrp="1"/>
          </p:cNvSpPr>
          <p:nvPr>
            <p:ph type="ctrTitle"/>
          </p:nvPr>
        </p:nvSpPr>
        <p:spPr/>
        <p:txBody>
          <a:bodyPr>
            <a:normAutofit fontScale="90000"/>
          </a:bodyPr>
          <a:lstStyle/>
          <a:p>
            <a:r>
              <a:rPr lang="ar-SA" cap="all" dirty="0"/>
              <a:t>الإسكان / الفصل الدراسي الأول</a:t>
            </a:r>
            <a:br>
              <a:rPr lang="en-US" dirty="0"/>
            </a:br>
            <a:endParaRPr lang="en-US" dirty="0"/>
          </a:p>
        </p:txBody>
      </p:sp>
      <p:sp>
        <p:nvSpPr>
          <p:cNvPr id="3" name="Subtitle 2">
            <a:extLst>
              <a:ext uri="{FF2B5EF4-FFF2-40B4-BE49-F238E27FC236}">
                <a16:creationId xmlns:a16="http://schemas.microsoft.com/office/drawing/2014/main" id="{89BA7E5B-6A4B-486D-9EE6-6D13F98D7F3A}"/>
              </a:ext>
            </a:extLst>
          </p:cNvPr>
          <p:cNvSpPr>
            <a:spLocks noGrp="1"/>
          </p:cNvSpPr>
          <p:nvPr>
            <p:ph type="subTitle" idx="1"/>
          </p:nvPr>
        </p:nvSpPr>
        <p:spPr>
          <a:xfrm>
            <a:off x="2118158" y="4777381"/>
            <a:ext cx="8915399" cy="1126283"/>
          </a:xfrm>
        </p:spPr>
        <p:txBody>
          <a:bodyPr/>
          <a:lstStyle/>
          <a:p>
            <a:pPr algn="ctr"/>
            <a:r>
              <a:rPr lang="ar-SA" dirty="0" err="1"/>
              <a:t>م.م</a:t>
            </a:r>
            <a:r>
              <a:rPr lang="ar-SA" dirty="0"/>
              <a:t> اريج محي عبد الوهاب</a:t>
            </a:r>
            <a:endParaRPr lang="en-US" dirty="0"/>
          </a:p>
          <a:p>
            <a:pPr algn="ctr"/>
            <a:r>
              <a:rPr lang="ar-IQ" dirty="0"/>
              <a:t>2016 - 2017</a:t>
            </a:r>
            <a:endParaRPr lang="en-US" dirty="0"/>
          </a:p>
        </p:txBody>
      </p:sp>
    </p:spTree>
    <p:extLst>
      <p:ext uri="{BB962C8B-B14F-4D97-AF65-F5344CB8AC3E}">
        <p14:creationId xmlns:p14="http://schemas.microsoft.com/office/powerpoint/2010/main" val="3950739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7A96D30-DB39-4FB3-AC20-EBD2CEDCB2B6}"/>
              </a:ext>
            </a:extLst>
          </p:cNvPr>
          <p:cNvSpPr/>
          <p:nvPr/>
        </p:nvSpPr>
        <p:spPr>
          <a:xfrm>
            <a:off x="457200" y="67416"/>
            <a:ext cx="11734800" cy="981423"/>
          </a:xfrm>
          <a:prstGeom prst="rect">
            <a:avLst/>
          </a:prstGeom>
        </p:spPr>
        <p:txBody>
          <a:bodyPr wrap="square">
            <a:spAutoFit/>
          </a:bodyPr>
          <a:lstStyle/>
          <a:p>
            <a:pPr marL="245110" algn="justLow"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وبذلك يمكن حساب عدد السكان الذين يبقون على قيد الحياة لكل فئة عمرية لسنة معينة عبر الزمان، اما عدد الولادات عبر فترة زمنية معينة فيمكن معرفته بطريقة مماثلة لحساب عدد الباقين على قيد الحياة، ولكن يتم هنا ضرب عدد الاناث في مجموعة عمرية معينة من مجاميع سن الحمل في معدلات الخصوبة المقابلة لتلك المجموعة، والمعادلة المستخدمة في ذلك هي:</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EDB947A9-ADFB-4304-A4E0-90CECB91A999}"/>
              </a:ext>
            </a:extLst>
          </p:cNvPr>
          <p:cNvSpPr/>
          <p:nvPr/>
        </p:nvSpPr>
        <p:spPr>
          <a:xfrm>
            <a:off x="5681006" y="607144"/>
            <a:ext cx="1550424" cy="473206"/>
          </a:xfrm>
          <a:prstGeom prst="rect">
            <a:avLst/>
          </a:prstGeom>
        </p:spPr>
        <p:txBody>
          <a:bodyPr wrap="none">
            <a:spAutoFit/>
          </a:bodyPr>
          <a:lstStyle/>
          <a:p>
            <a:pPr algn="ctr" rtl="1">
              <a:lnSpc>
                <a:spcPct val="150000"/>
              </a:lnSpc>
              <a:spcAft>
                <a:spcPts val="0"/>
              </a:spcAft>
            </a:pPr>
            <a:r>
              <a:rPr lang="ar-IQ" b="1" baseline="30000" dirty="0" err="1">
                <a:latin typeface="Times New Roman" panose="02020603050405020304" pitchFamily="18" charset="0"/>
                <a:ea typeface="Times New Roman" panose="02020603050405020304" pitchFamily="18" charset="0"/>
                <a:cs typeface="Simplified Arabic" panose="02020603050405020304" pitchFamily="18" charset="-78"/>
              </a:rPr>
              <a:t>t</a:t>
            </a:r>
            <a:r>
              <a:rPr lang="ar-IQ" b="1" dirty="0" err="1">
                <a:latin typeface="Times New Roman" panose="02020603050405020304" pitchFamily="18" charset="0"/>
                <a:ea typeface="Times New Roman" panose="02020603050405020304" pitchFamily="18" charset="0"/>
                <a:cs typeface="Simplified Arabic" panose="02020603050405020304" pitchFamily="18" charset="-78"/>
              </a:rPr>
              <a:t>P</a:t>
            </a:r>
            <a:r>
              <a:rPr lang="ar-IQ" b="1" dirty="0">
                <a:latin typeface="Times New Roman" panose="02020603050405020304" pitchFamily="18" charset="0"/>
                <a:ea typeface="Times New Roman" panose="02020603050405020304" pitchFamily="18" charset="0"/>
                <a:cs typeface="Simplified Arabic" panose="02020603050405020304" pitchFamily="18" charset="-78"/>
              </a:rPr>
              <a:t> </a:t>
            </a:r>
            <a:r>
              <a:rPr lang="en-US" b="1" dirty="0">
                <a:latin typeface="Times New Roman" panose="02020603050405020304" pitchFamily="18" charset="0"/>
                <a:ea typeface="Times New Roman" panose="02020603050405020304" pitchFamily="18" charset="0"/>
                <a:cs typeface="Simplified Arabic" panose="02020603050405020304" pitchFamily="18" charset="-78"/>
              </a:rPr>
              <a:t>×</a:t>
            </a:r>
            <a:r>
              <a:rPr lang="en-US" b="1" dirty="0">
                <a:latin typeface="Simplified Arabic" panose="02020603050405020304" pitchFamily="18" charset="-78"/>
                <a:ea typeface="Times New Roman" panose="02020603050405020304" pitchFamily="18" charset="0"/>
                <a:cs typeface="Arial" panose="020B0604020202020204" pitchFamily="34" charset="0"/>
              </a:rPr>
              <a:t> </a:t>
            </a:r>
            <a:r>
              <a:rPr lang="ar-IQ" b="1" dirty="0">
                <a:latin typeface="Simplified Arabic" panose="02020603050405020304" pitchFamily="18" charset="-78"/>
                <a:ea typeface="Times New Roman" panose="02020603050405020304" pitchFamily="18" charset="0"/>
                <a:cs typeface="Arial" panose="020B0604020202020204" pitchFamily="34" charset="0"/>
              </a:rPr>
              <a:t>f = </a:t>
            </a:r>
            <a:r>
              <a:rPr lang="en-US" b="1" dirty="0" err="1">
                <a:latin typeface="Times New Roman" panose="02020603050405020304" pitchFamily="18" charset="0"/>
                <a:ea typeface="Times New Roman" panose="02020603050405020304" pitchFamily="18" charset="0"/>
                <a:cs typeface="Simplified Arabic" panose="02020603050405020304" pitchFamily="18" charset="-78"/>
              </a:rPr>
              <a:t>B</a:t>
            </a:r>
            <a:r>
              <a:rPr lang="en-US" b="1" baseline="30000" dirty="0" err="1">
                <a:latin typeface="Times New Roman" panose="02020603050405020304" pitchFamily="18" charset="0"/>
                <a:ea typeface="Times New Roman" panose="02020603050405020304" pitchFamily="18" charset="0"/>
                <a:cs typeface="Simplified Arabic" panose="02020603050405020304" pitchFamily="18" charset="-78"/>
              </a:rPr>
              <a:t>t</a:t>
            </a:r>
            <a:r>
              <a:rPr lang="en-US" b="1" baseline="30000" dirty="0">
                <a:latin typeface="Times New Roman" panose="02020603050405020304" pitchFamily="18" charset="0"/>
                <a:ea typeface="Times New Roman" panose="02020603050405020304" pitchFamily="18" charset="0"/>
                <a:cs typeface="Simplified Arabic" panose="02020603050405020304" pitchFamily="18" charset="-78"/>
              </a:rPr>
              <a:t> (t+1)</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D9E621F1-3180-4755-B2E9-35EE5FBEE866}"/>
              </a:ext>
            </a:extLst>
          </p:cNvPr>
          <p:cNvSpPr/>
          <p:nvPr/>
        </p:nvSpPr>
        <p:spPr>
          <a:xfrm>
            <a:off x="2355273" y="937955"/>
            <a:ext cx="6096000" cy="976614"/>
          </a:xfrm>
          <a:prstGeom prst="rect">
            <a:avLst/>
          </a:prstGeom>
        </p:spPr>
        <p:txBody>
          <a:bodyPr>
            <a:spAutoFit/>
          </a:bodyPr>
          <a:lstStyle/>
          <a:p>
            <a:pPr marL="245110" algn="justLow"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 حيث ان: </a:t>
            </a:r>
            <a:r>
              <a:rPr lang="en-US" dirty="0" err="1">
                <a:latin typeface="Times New Roman" panose="02020603050405020304" pitchFamily="18" charset="0"/>
                <a:ea typeface="Times New Roman" panose="02020603050405020304" pitchFamily="18" charset="0"/>
                <a:cs typeface="Simplified Arabic" panose="02020603050405020304" pitchFamily="18" charset="-78"/>
              </a:rPr>
              <a:t>B</a:t>
            </a:r>
            <a:r>
              <a:rPr lang="en-US" baseline="30000" dirty="0" err="1">
                <a:latin typeface="Times New Roman" panose="02020603050405020304" pitchFamily="18" charset="0"/>
                <a:ea typeface="Times New Roman" panose="02020603050405020304" pitchFamily="18" charset="0"/>
                <a:cs typeface="Simplified Arabic" panose="02020603050405020304" pitchFamily="18" charset="-78"/>
              </a:rPr>
              <a:t>t</a:t>
            </a:r>
            <a:r>
              <a:rPr lang="en-US" baseline="30000" dirty="0">
                <a:latin typeface="Times New Roman" panose="02020603050405020304" pitchFamily="18" charset="0"/>
                <a:ea typeface="Times New Roman" panose="02020603050405020304" pitchFamily="18" charset="0"/>
                <a:cs typeface="Simplified Arabic" panose="02020603050405020304" pitchFamily="18" charset="-78"/>
              </a:rPr>
              <a:t> (t+1)</a:t>
            </a:r>
            <a:r>
              <a:rPr lang="en-US" baseline="30000" dirty="0">
                <a:latin typeface="Simplified Arabic" panose="02020603050405020304" pitchFamily="18" charset="-78"/>
                <a:ea typeface="Times New Roman" panose="02020603050405020304" pitchFamily="18" charset="0"/>
                <a:cs typeface="Arial" panose="020B0604020202020204" pitchFamily="34" charset="0"/>
              </a:rPr>
              <a:t> </a:t>
            </a:r>
            <a:r>
              <a:rPr lang="ar-IQ" dirty="0">
                <a:latin typeface="Times New Roman" panose="02020603050405020304" pitchFamily="18" charset="0"/>
                <a:ea typeface="Times New Roman" panose="02020603050405020304" pitchFamily="18" charset="0"/>
                <a:cs typeface="Simplified Arabic" panose="02020603050405020304" pitchFamily="18" charset="-78"/>
              </a:rPr>
              <a:t>يمثل عدد الولادات للزمن </a:t>
            </a:r>
            <a:r>
              <a:rPr lang="en-US" dirty="0">
                <a:latin typeface="Times New Roman" panose="02020603050405020304" pitchFamily="18" charset="0"/>
                <a:ea typeface="Times New Roman" panose="02020603050405020304" pitchFamily="18" charset="0"/>
                <a:cs typeface="Simplified Arabic" panose="02020603050405020304" pitchFamily="18" charset="-78"/>
              </a:rPr>
              <a:t>t+1</a:t>
            </a:r>
            <a:endParaRPr lang="en-US" sz="1400" dirty="0">
              <a:latin typeface="Calibri" panose="020F0502020204030204" pitchFamily="34" charset="0"/>
              <a:ea typeface="Calibri" panose="020F0502020204030204" pitchFamily="34" charset="0"/>
              <a:cs typeface="Arial" panose="020B0604020202020204" pitchFamily="34" charset="0"/>
            </a:endParaRPr>
          </a:p>
          <a:p>
            <a:pPr marL="245110" algn="justLow" rtl="1">
              <a:lnSpc>
                <a:spcPct val="107000"/>
              </a:lnSpc>
              <a:spcAft>
                <a:spcPts val="0"/>
              </a:spcAft>
            </a:pPr>
            <a:r>
              <a:rPr lang="en-US" dirty="0">
                <a:latin typeface="Simplified Arabic" panose="02020603050405020304" pitchFamily="18" charset="-78"/>
                <a:ea typeface="Times New Roman" panose="02020603050405020304" pitchFamily="18" charset="0"/>
                <a:cs typeface="Arial" panose="020B0604020202020204" pitchFamily="34" charset="0"/>
              </a:rPr>
              <a:t> </a:t>
            </a:r>
            <a:r>
              <a:rPr lang="en-US" dirty="0">
                <a:latin typeface="Times New Roman" panose="02020603050405020304" pitchFamily="18" charset="0"/>
                <a:ea typeface="Times New Roman" panose="02020603050405020304" pitchFamily="18" charset="0"/>
                <a:cs typeface="Simplified Arabic" panose="02020603050405020304" pitchFamily="18" charset="-78"/>
              </a:rPr>
              <a:t>f</a:t>
            </a:r>
            <a:r>
              <a:rPr lang="en-US" dirty="0">
                <a:latin typeface="Simplified Arabic" panose="02020603050405020304" pitchFamily="18" charset="-78"/>
                <a:ea typeface="Times New Roman" panose="02020603050405020304" pitchFamily="18" charset="0"/>
                <a:cs typeface="Arial" panose="020B0604020202020204" pitchFamily="34" charset="0"/>
              </a:rPr>
              <a:t> </a:t>
            </a:r>
            <a:r>
              <a:rPr lang="ar-IQ" dirty="0">
                <a:latin typeface="Simplified Arabic" panose="02020603050405020304" pitchFamily="18" charset="-78"/>
                <a:ea typeface="Times New Roman" panose="02020603050405020304" pitchFamily="18" charset="0"/>
                <a:cs typeface="Arial" panose="020B0604020202020204" pitchFamily="34" charset="0"/>
              </a:rPr>
              <a:t>: يمثل معدل الخصوبة وفقا لفئة عمرية معينة.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245110" algn="justLow" rtl="1">
              <a:lnSpc>
                <a:spcPct val="107000"/>
              </a:lnSpc>
              <a:spcAft>
                <a:spcPts val="0"/>
              </a:spcAft>
              <a:tabLst>
                <a:tab pos="457200" algn="l"/>
                <a:tab pos="914400" algn="l"/>
                <a:tab pos="1549400" algn="l"/>
              </a:tabLst>
            </a:pPr>
            <a:r>
              <a:rPr lang="en-US" dirty="0">
                <a:latin typeface="Times New Roman" panose="02020603050405020304" pitchFamily="18" charset="0"/>
                <a:ea typeface="Times New Roman" panose="02020603050405020304" pitchFamily="18" charset="0"/>
                <a:cs typeface="Simplified Arabic" panose="02020603050405020304" pitchFamily="18" charset="-78"/>
              </a:rPr>
              <a:t>P </a:t>
            </a:r>
            <a:r>
              <a:rPr lang="en-US" baseline="30000" dirty="0">
                <a:latin typeface="Times New Roman" panose="02020603050405020304" pitchFamily="18" charset="0"/>
                <a:ea typeface="Times New Roman" panose="02020603050405020304" pitchFamily="18" charset="0"/>
                <a:cs typeface="Simplified Arabic" panose="02020603050405020304" pitchFamily="18" charset="-78"/>
              </a:rPr>
              <a:t>t</a:t>
            </a:r>
            <a:r>
              <a:rPr lang="en-US" baseline="30000" dirty="0">
                <a:latin typeface="Simplified Arabic" panose="02020603050405020304" pitchFamily="18" charset="-78"/>
                <a:ea typeface="Times New Roman" panose="02020603050405020304" pitchFamily="18" charset="0"/>
                <a:cs typeface="Arial" panose="020B0604020202020204" pitchFamily="34" charset="0"/>
              </a:rPr>
              <a:t> </a:t>
            </a:r>
            <a:r>
              <a:rPr lang="ar-IQ" dirty="0">
                <a:latin typeface="Times New Roman" panose="02020603050405020304" pitchFamily="18" charset="0"/>
                <a:ea typeface="Times New Roman" panose="02020603050405020304" pitchFamily="18" charset="0"/>
                <a:cs typeface="Simplified Arabic" panose="02020603050405020304" pitchFamily="18" charset="-78"/>
              </a:rPr>
              <a:t>:</a:t>
            </a:r>
            <a:r>
              <a:rPr lang="ar-IQ" baseline="30000" dirty="0">
                <a:latin typeface="Times New Roman" panose="02020603050405020304" pitchFamily="18" charset="0"/>
                <a:ea typeface="Times New Roman" panose="02020603050405020304" pitchFamily="18" charset="0"/>
                <a:cs typeface="Simplified Arabic" panose="02020603050405020304" pitchFamily="18" charset="-78"/>
              </a:rPr>
              <a:t>  </a:t>
            </a:r>
            <a:r>
              <a:rPr lang="ar-IQ" dirty="0">
                <a:latin typeface="Times New Roman" panose="02020603050405020304" pitchFamily="18" charset="0"/>
                <a:ea typeface="Times New Roman" panose="02020603050405020304" pitchFamily="18" charset="0"/>
                <a:cs typeface="Simplified Arabic" panose="02020603050405020304" pitchFamily="18" charset="-78"/>
              </a:rPr>
              <a:t>يمثل عدد الاناث لفئة عمرية في زمن معين.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59C7FE07-D9D7-4F23-A87E-E1A517126F78}"/>
              </a:ext>
            </a:extLst>
          </p:cNvPr>
          <p:cNvSpPr/>
          <p:nvPr/>
        </p:nvSpPr>
        <p:spPr>
          <a:xfrm>
            <a:off x="235527" y="1950889"/>
            <a:ext cx="11956473" cy="685059"/>
          </a:xfrm>
          <a:prstGeom prst="rect">
            <a:avLst/>
          </a:prstGeom>
        </p:spPr>
        <p:txBody>
          <a:bodyPr wrap="square">
            <a:spAutoFit/>
          </a:bodyPr>
          <a:lstStyle/>
          <a:p>
            <a:pPr marL="245110" algn="justLow" rtl="1">
              <a:lnSpc>
                <a:spcPct val="107000"/>
              </a:lnSpc>
              <a:spcAft>
                <a:spcPts val="0"/>
              </a:spcAft>
              <a:tabLst>
                <a:tab pos="1123950" algn="l"/>
                <a:tab pos="2120900" algn="l"/>
                <a:tab pos="2266950" algn="l"/>
              </a:tabLst>
            </a:pPr>
            <a:r>
              <a:rPr lang="ar-IQ" dirty="0">
                <a:latin typeface="Times New Roman" panose="02020603050405020304" pitchFamily="18" charset="0"/>
                <a:ea typeface="Times New Roman" panose="02020603050405020304" pitchFamily="18" charset="0"/>
                <a:cs typeface="Simplified Arabic" panose="02020603050405020304" pitchFamily="18" charset="-78"/>
              </a:rPr>
              <a:t> وبعد ذلك يتم جمع الولادات المتوقعة وفقا لكل فئة عمرية من الامهات، علما ان هذه التقديرات تشكل افواجا جديدة للبقاء والتي يمكن من خلالها التنبؤ بعد ذلك للفترات التالية.</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094A1CFD-3110-48D7-9238-721C5E229504}"/>
              </a:ext>
            </a:extLst>
          </p:cNvPr>
          <p:cNvSpPr/>
          <p:nvPr/>
        </p:nvSpPr>
        <p:spPr>
          <a:xfrm>
            <a:off x="235527" y="2477511"/>
            <a:ext cx="11914909" cy="4422557"/>
          </a:xfrm>
          <a:prstGeom prst="rect">
            <a:avLst/>
          </a:prstGeom>
        </p:spPr>
        <p:txBody>
          <a:bodyPr wrap="square">
            <a:spAutoFit/>
          </a:bodyPr>
          <a:lstStyle/>
          <a:p>
            <a:pPr algn="justLow" rtl="1">
              <a:lnSpc>
                <a:spcPct val="107000"/>
              </a:lnSpc>
              <a:spcAft>
                <a:spcPts val="0"/>
              </a:spcAft>
              <a:tabLst>
                <a:tab pos="1123950" algn="l"/>
                <a:tab pos="2120900" algn="l"/>
                <a:tab pos="2266950" algn="l"/>
              </a:tabLst>
            </a:pPr>
            <a:r>
              <a:rPr lang="ar-IQ" sz="1100"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07000"/>
              </a:lnSpc>
              <a:spcAft>
                <a:spcPts val="0"/>
              </a:spcAft>
              <a:tabLst>
                <a:tab pos="1123950" algn="l"/>
                <a:tab pos="2120900" algn="l"/>
                <a:tab pos="2266950" algn="l"/>
              </a:tabLst>
            </a:pPr>
            <a:r>
              <a:rPr lang="ar-IQ" dirty="0">
                <a:latin typeface="Times New Roman" panose="02020603050405020304" pitchFamily="18" charset="0"/>
                <a:ea typeface="Times New Roman" panose="02020603050405020304" pitchFamily="18" charset="0"/>
                <a:cs typeface="Simplified Arabic" panose="02020603050405020304" pitchFamily="18" charset="-78"/>
              </a:rPr>
              <a:t> 2-</a:t>
            </a:r>
            <a:r>
              <a:rPr lang="ar-IQ" b="1" dirty="0">
                <a:latin typeface="Times New Roman" panose="02020603050405020304" pitchFamily="18" charset="0"/>
                <a:ea typeface="Times New Roman" panose="02020603050405020304" pitchFamily="18" charset="0"/>
                <a:cs typeface="Simplified Arabic" panose="02020603050405020304" pitchFamily="18" charset="-78"/>
              </a:rPr>
              <a:t>حساب عدد الاسر: </a:t>
            </a:r>
            <a:r>
              <a:rPr lang="ar-SA" dirty="0">
                <a:latin typeface="Times New Roman" panose="02020603050405020304" pitchFamily="18" charset="0"/>
                <a:ea typeface="Times New Roman" panose="02020603050405020304" pitchFamily="18" charset="0"/>
                <a:cs typeface="Simplified Arabic" panose="02020603050405020304" pitchFamily="18" charset="-78"/>
              </a:rPr>
              <a:t>ان اوسع الطرائق انتشارا ً لاحتساب عدد الاسر هي: </a:t>
            </a:r>
            <a:endParaRPr lang="en-US" sz="1400" dirty="0">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0"/>
              </a:spcAft>
            </a:pPr>
            <a:r>
              <a:rPr lang="ar-IQ" b="1" u="sng" dirty="0">
                <a:latin typeface="Times New Roman" panose="02020603050405020304" pitchFamily="18" charset="0"/>
                <a:ea typeface="Times New Roman" panose="02020603050405020304" pitchFamily="18" charset="0"/>
                <a:cs typeface="Simplified Arabic" panose="02020603050405020304" pitchFamily="18" charset="-78"/>
              </a:rPr>
              <a:t>1- الطريقة البسيطة</a:t>
            </a:r>
            <a:r>
              <a:rPr lang="ar-IQ" b="1" dirty="0">
                <a:latin typeface="Times New Roman" panose="02020603050405020304" pitchFamily="18" charset="0"/>
                <a:ea typeface="Times New Roman" panose="02020603050405020304" pitchFamily="18" charset="0"/>
                <a:cs typeface="Simplified Arabic" panose="02020603050405020304" pitchFamily="18" charset="-78"/>
              </a:rPr>
              <a:t>: </a:t>
            </a:r>
            <a:r>
              <a:rPr lang="ar-IQ" dirty="0">
                <a:latin typeface="Times New Roman" panose="02020603050405020304" pitchFamily="18" charset="0"/>
                <a:ea typeface="Times New Roman" panose="02020603050405020304" pitchFamily="18" charset="0"/>
                <a:cs typeface="Simplified Arabic" panose="02020603050405020304" pitchFamily="18" charset="-78"/>
              </a:rPr>
              <a:t>والتي يتم فيها: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0"/>
              </a:spcAft>
              <a:buFont typeface="+mj-cs"/>
              <a:buAutoNum type="arabic2Minus"/>
            </a:pPr>
            <a:r>
              <a:rPr lang="ar-IQ" dirty="0">
                <a:latin typeface="Times New Roman" panose="02020603050405020304" pitchFamily="18" charset="0"/>
                <a:ea typeface="Times New Roman" panose="02020603050405020304" pitchFamily="18" charset="0"/>
                <a:cs typeface="Simplified Arabic" panose="02020603050405020304" pitchFamily="18" charset="-78"/>
              </a:rPr>
              <a:t>تقدير العدد الكلي للسكان مستقبلا. ب- متوسط حجم الاسرة المتوقع مستقبلا.</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09575" algn="just"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بقسمة الفقرة (أ) على الفقرة (ب)، أو بضرب الفقرة (أ) بنسبة تشكل الاسر وفقا للسنوات السابقة او نسب افتراضية يعتمدها المخطط وفقا لخبرته خلال مراحل التحول الديموغرافي نحصل على عدد الاسر التي ستسكن منطقة الدراسة مستقبلا.</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09575" algn="just"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اما بالنسبة </a:t>
            </a:r>
            <a:r>
              <a:rPr lang="ar-IQ" b="1" dirty="0">
                <a:latin typeface="Times New Roman" panose="02020603050405020304" pitchFamily="18" charset="0"/>
                <a:ea typeface="Times New Roman" panose="02020603050405020304" pitchFamily="18" charset="0"/>
                <a:cs typeface="Simplified Arabic" panose="02020603050405020304" pitchFamily="18" charset="-78"/>
              </a:rPr>
              <a:t>لمتوسط حجم الاسرة</a:t>
            </a:r>
            <a:r>
              <a:rPr lang="ar-IQ" dirty="0">
                <a:latin typeface="Times New Roman" panose="02020603050405020304" pitchFamily="18" charset="0"/>
                <a:ea typeface="Times New Roman" panose="02020603050405020304" pitchFamily="18" charset="0"/>
                <a:cs typeface="Simplified Arabic" panose="02020603050405020304" pitchFamily="18" charset="-78"/>
              </a:rPr>
              <a:t> فيمكن تقدير متوسط حجم الاسرة، اما بشكل افتراضي وفقا لتوقع تغير مكوناته والعوامل المؤثرة على تكوينه، أو باعتماد العلاقات الديناميكية بينه وبين حجم السكان أو بينه وبين نسبة التغير السنوي للرصيد السكني أو معدلات الخصوبة، باستخدام برامج احصائية جاهزة لإيجاد معادلة مناسبة ترسم اتجاه تغير متوسط حجم الاسرة والتنبؤ به.</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 </a:t>
            </a:r>
            <a:r>
              <a:rPr lang="ar-IQ" b="1" u="sng" dirty="0">
                <a:latin typeface="Times New Roman" panose="02020603050405020304" pitchFamily="18" charset="0"/>
                <a:ea typeface="Times New Roman" panose="02020603050405020304" pitchFamily="18" charset="0"/>
                <a:cs typeface="Simplified Arabic" panose="02020603050405020304" pitchFamily="18" charset="-78"/>
              </a:rPr>
              <a:t>2- طريقة النسب</a:t>
            </a:r>
            <a:r>
              <a:rPr lang="ar-IQ" b="1" dirty="0">
                <a:latin typeface="Times New Roman" panose="02020603050405020304" pitchFamily="18" charset="0"/>
                <a:ea typeface="Times New Roman" panose="02020603050405020304" pitchFamily="18" charset="0"/>
                <a:cs typeface="Simplified Arabic" panose="02020603050405020304" pitchFamily="18" charset="-78"/>
              </a:rPr>
              <a:t>:</a:t>
            </a:r>
            <a:r>
              <a:rPr lang="ar-IQ" dirty="0">
                <a:latin typeface="Times New Roman" panose="02020603050405020304" pitchFamily="18" charset="0"/>
                <a:ea typeface="Times New Roman" panose="02020603050405020304" pitchFamily="18" charset="0"/>
                <a:cs typeface="Simplified Arabic" panose="02020603050405020304" pitchFamily="18" charset="-78"/>
              </a:rPr>
              <a:t> يمكن اعتماد ثلاث طرائق لاحتساب عدد الاسر مستقبلا، وكما يأتي:</a:t>
            </a:r>
            <a:endParaRPr lang="en-US" sz="1400" dirty="0">
              <a:latin typeface="Calibri" panose="020F0502020204030204" pitchFamily="34" charset="0"/>
              <a:ea typeface="Calibri" panose="020F0502020204030204" pitchFamily="34" charset="0"/>
              <a:cs typeface="Arial" panose="020B0604020202020204" pitchFamily="34" charset="0"/>
            </a:endParaRPr>
          </a:p>
          <a:p>
            <a:pPr marL="111125" algn="r" rtl="1">
              <a:lnSpc>
                <a:spcPct val="107000"/>
              </a:lnSpc>
              <a:spcAft>
                <a:spcPts val="0"/>
              </a:spcAft>
            </a:pPr>
            <a:r>
              <a:rPr lang="ar-IQ" b="1" dirty="0">
                <a:latin typeface="Times New Roman" panose="02020603050405020304" pitchFamily="18" charset="0"/>
                <a:cs typeface="Simplified Arabic" panose="02020603050405020304" pitchFamily="18" charset="-78"/>
              </a:rPr>
              <a:t> أ- الطريقة </a:t>
            </a:r>
            <a:r>
              <a:rPr lang="ar-IQ" b="1" dirty="0">
                <a:latin typeface="Times New Roman" panose="02020603050405020304" pitchFamily="18" charset="0"/>
                <a:ea typeface="Times New Roman" panose="02020603050405020304" pitchFamily="18" charset="0"/>
                <a:cs typeface="Simplified Arabic" panose="02020603050405020304" pitchFamily="18" charset="-78"/>
              </a:rPr>
              <a:t>الثابتة: </a:t>
            </a:r>
            <a:r>
              <a:rPr lang="ar-SA" dirty="0">
                <a:latin typeface="Times New Roman" panose="02020603050405020304" pitchFamily="18" charset="0"/>
                <a:ea typeface="Times New Roman" panose="02020603050405020304" pitchFamily="18" charset="0"/>
                <a:cs typeface="Simplified Arabic" panose="02020603050405020304" pitchFamily="18" charset="-78"/>
              </a:rPr>
              <a:t>ويتم فيها احتساب عدد الاسر المستقبلي وفقا لسنة اساس معينة، اي بافتراض ان عدد ارباب الاسر </a:t>
            </a:r>
            <a:r>
              <a:rPr lang="ar-IQ" dirty="0">
                <a:latin typeface="Times New Roman" panose="02020603050405020304" pitchFamily="18" charset="0"/>
                <a:ea typeface="Times New Roman" panose="02020603050405020304" pitchFamily="18" charset="0"/>
                <a:cs typeface="Simplified Arabic" panose="02020603050405020304" pitchFamily="18" charset="-78"/>
              </a:rPr>
              <a:t>مستقبلا سيكون بنفس نسب سنة اساس معينة، وبعد التنبؤ بعدد السكان </a:t>
            </a:r>
            <a:r>
              <a:rPr lang="ar-SA" dirty="0">
                <a:latin typeface="Times New Roman" panose="02020603050405020304" pitchFamily="18" charset="0"/>
                <a:ea typeface="Times New Roman" panose="02020603050405020304" pitchFamily="18" charset="0"/>
                <a:cs typeface="Simplified Arabic" panose="02020603050405020304" pitchFamily="18" charset="-78"/>
              </a:rPr>
              <a:t>المستقبلي وفقا للفئات العمرية، يتم ضرب نسبة ارباب الاسر وفقا لفئة عمرية معينة بالعدد الكلي المستقبلي لتلك الفئة.</a:t>
            </a:r>
            <a:endParaRPr lang="en-US" sz="1400" dirty="0">
              <a:latin typeface="Calibri" panose="020F0502020204030204" pitchFamily="34" charset="0"/>
              <a:ea typeface="Calibri" panose="020F0502020204030204" pitchFamily="34" charset="0"/>
              <a:cs typeface="Arial" panose="020B0604020202020204" pitchFamily="34" charset="0"/>
            </a:endParaRPr>
          </a:p>
          <a:p>
            <a:pPr lvl="0" algn="justLow" rtl="1">
              <a:lnSpc>
                <a:spcPct val="107000"/>
              </a:lnSpc>
              <a:spcAft>
                <a:spcPts val="0"/>
              </a:spcAft>
            </a:pPr>
            <a:r>
              <a:rPr lang="ar-IQ" b="1" dirty="0">
                <a:latin typeface="Times New Roman" panose="02020603050405020304" pitchFamily="18" charset="0"/>
                <a:ea typeface="Times New Roman" panose="02020603050405020304" pitchFamily="18" charset="0"/>
                <a:cs typeface="Simplified Arabic" panose="02020603050405020304" pitchFamily="18" charset="-78"/>
              </a:rPr>
              <a:t>ب- </a:t>
            </a:r>
            <a:r>
              <a:rPr lang="ar-SA" b="1" dirty="0">
                <a:latin typeface="Times New Roman" panose="02020603050405020304" pitchFamily="18" charset="0"/>
                <a:ea typeface="Times New Roman" panose="02020603050405020304" pitchFamily="18" charset="0"/>
                <a:cs typeface="Simplified Arabic" panose="02020603050405020304" pitchFamily="18" charset="-78"/>
              </a:rPr>
              <a:t>الطريقة التجميعية: </a:t>
            </a:r>
            <a:r>
              <a:rPr lang="ar-SA" dirty="0">
                <a:latin typeface="Times New Roman" panose="02020603050405020304" pitchFamily="18" charset="0"/>
                <a:ea typeface="Times New Roman" panose="02020603050405020304" pitchFamily="18" charset="0"/>
                <a:cs typeface="Simplified Arabic" panose="02020603050405020304" pitchFamily="18" charset="-78"/>
              </a:rPr>
              <a:t>يحسب عدد الاسر</a:t>
            </a:r>
            <a:r>
              <a:rPr lang="ar-IQ" dirty="0">
                <a:latin typeface="Times New Roman" panose="02020603050405020304" pitchFamily="18" charset="0"/>
                <a:ea typeface="Times New Roman" panose="02020603050405020304" pitchFamily="18" charset="0"/>
                <a:cs typeface="Simplified Arabic" panose="02020603050405020304" pitchFamily="18" charset="-78"/>
              </a:rPr>
              <a:t> </a:t>
            </a:r>
            <a:r>
              <a:rPr lang="ar-SA" dirty="0">
                <a:latin typeface="Times New Roman" panose="02020603050405020304" pitchFamily="18" charset="0"/>
                <a:ea typeface="Times New Roman" panose="02020603050405020304" pitchFamily="18" charset="0"/>
                <a:cs typeface="Simplified Arabic" panose="02020603050405020304" pitchFamily="18" charset="-78"/>
              </a:rPr>
              <a:t>المستقبلي من خلال، احتساب نسبة التغير في عدد ارباب الاسر لفئة معينة، بين إحصاءين بينهما مدة معينة ومن ثم نقوم بضرب تلك النسبة بعدد الزيادة العددية المطلقة المستقبلية لتلك المجموعة العمرية.</a:t>
            </a:r>
            <a:endParaRPr lang="en-US" sz="1400" dirty="0">
              <a:latin typeface="Calibri" panose="020F0502020204030204" pitchFamily="34" charset="0"/>
              <a:ea typeface="Calibri" panose="020F0502020204030204" pitchFamily="34" charset="0"/>
              <a:cs typeface="Arial" panose="020B0604020202020204" pitchFamily="34" charset="0"/>
            </a:endParaRPr>
          </a:p>
          <a:p>
            <a:pPr lvl="0" algn="justLow" rtl="1">
              <a:lnSpc>
                <a:spcPct val="107000"/>
              </a:lnSpc>
              <a:spcAft>
                <a:spcPts val="0"/>
              </a:spcAft>
            </a:pPr>
            <a:r>
              <a:rPr lang="ar-IQ" b="1" dirty="0">
                <a:latin typeface="Times New Roman" panose="02020603050405020304" pitchFamily="18" charset="0"/>
                <a:ea typeface="Times New Roman" panose="02020603050405020304" pitchFamily="18" charset="0"/>
                <a:cs typeface="Simplified Arabic" panose="02020603050405020304" pitchFamily="18" charset="-78"/>
              </a:rPr>
              <a:t>ج- </a:t>
            </a:r>
            <a:r>
              <a:rPr lang="ar-SA" b="1" dirty="0">
                <a:latin typeface="Times New Roman" panose="02020603050405020304" pitchFamily="18" charset="0"/>
                <a:ea typeface="Times New Roman" panose="02020603050405020304" pitchFamily="18" charset="0"/>
                <a:cs typeface="Simplified Arabic" panose="02020603050405020304" pitchFamily="18" charset="-78"/>
              </a:rPr>
              <a:t>الطريقة المختلطة: </a:t>
            </a:r>
            <a:r>
              <a:rPr lang="ar-SA" dirty="0">
                <a:latin typeface="Times New Roman" panose="02020603050405020304" pitchFamily="18" charset="0"/>
                <a:ea typeface="Times New Roman" panose="02020603050405020304" pitchFamily="18" charset="0"/>
                <a:cs typeface="Simplified Arabic" panose="02020603050405020304" pitchFamily="18" charset="-78"/>
              </a:rPr>
              <a:t>يتم اعتماد متوسط الطريقتين السابقتين.</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118085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733C452-1E5F-40F6-8596-8B9D05A17689}"/>
              </a:ext>
            </a:extLst>
          </p:cNvPr>
          <p:cNvSpPr/>
          <p:nvPr/>
        </p:nvSpPr>
        <p:spPr>
          <a:xfrm>
            <a:off x="374073" y="942246"/>
            <a:ext cx="11914909" cy="5196423"/>
          </a:xfrm>
          <a:prstGeom prst="rect">
            <a:avLst/>
          </a:prstGeom>
        </p:spPr>
        <p:txBody>
          <a:bodyPr wrap="square">
            <a:spAutoFit/>
          </a:bodyPr>
          <a:lstStyle/>
          <a:p>
            <a:pPr algn="justLow" rtl="1">
              <a:lnSpc>
                <a:spcPct val="107000"/>
              </a:lnSpc>
              <a:spcAft>
                <a:spcPts val="0"/>
              </a:spcAft>
              <a:tabLst>
                <a:tab pos="1123950" algn="l"/>
                <a:tab pos="2120900" algn="l"/>
                <a:tab pos="2266950" algn="l"/>
              </a:tabLst>
            </a:pPr>
            <a:r>
              <a:rPr lang="ar-IQ" sz="1100"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07000"/>
              </a:lnSpc>
              <a:spcAft>
                <a:spcPts val="0"/>
              </a:spcAft>
              <a:tabLst>
                <a:tab pos="1123950" algn="l"/>
                <a:tab pos="2120900" algn="l"/>
                <a:tab pos="2266950" algn="l"/>
              </a:tabLst>
            </a:pPr>
            <a:r>
              <a:rPr lang="ar-IQ" dirty="0">
                <a:latin typeface="Times New Roman" panose="02020603050405020304" pitchFamily="18" charset="0"/>
                <a:ea typeface="Times New Roman" panose="02020603050405020304" pitchFamily="18" charset="0"/>
                <a:cs typeface="Simplified Arabic" panose="02020603050405020304" pitchFamily="18" charset="-78"/>
              </a:rPr>
              <a:t> 2-</a:t>
            </a:r>
            <a:r>
              <a:rPr lang="ar-IQ" b="1" dirty="0">
                <a:latin typeface="Times New Roman" panose="02020603050405020304" pitchFamily="18" charset="0"/>
                <a:ea typeface="Times New Roman" panose="02020603050405020304" pitchFamily="18" charset="0"/>
                <a:cs typeface="Simplified Arabic" panose="02020603050405020304" pitchFamily="18" charset="-78"/>
              </a:rPr>
              <a:t>حساب عدد الاسر: </a:t>
            </a:r>
            <a:r>
              <a:rPr lang="ar-SA" dirty="0">
                <a:latin typeface="Times New Roman" panose="02020603050405020304" pitchFamily="18" charset="0"/>
                <a:ea typeface="Times New Roman" panose="02020603050405020304" pitchFamily="18" charset="0"/>
                <a:cs typeface="Simplified Arabic" panose="02020603050405020304" pitchFamily="18" charset="-78"/>
              </a:rPr>
              <a:t>ان اوسع الطرائق انتشارا ً لاحتساب عدد الاسر هي: </a:t>
            </a:r>
            <a:endParaRPr lang="en-US" sz="1400" dirty="0">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0"/>
              </a:spcAft>
            </a:pPr>
            <a:r>
              <a:rPr lang="ar-IQ" b="1" u="sng" dirty="0">
                <a:latin typeface="Times New Roman" panose="02020603050405020304" pitchFamily="18" charset="0"/>
                <a:ea typeface="Times New Roman" panose="02020603050405020304" pitchFamily="18" charset="0"/>
                <a:cs typeface="Simplified Arabic" panose="02020603050405020304" pitchFamily="18" charset="-78"/>
              </a:rPr>
              <a:t>1- الطريقة البسيطة</a:t>
            </a:r>
            <a:r>
              <a:rPr lang="ar-IQ" b="1" dirty="0">
                <a:latin typeface="Times New Roman" panose="02020603050405020304" pitchFamily="18" charset="0"/>
                <a:ea typeface="Times New Roman" panose="02020603050405020304" pitchFamily="18" charset="0"/>
                <a:cs typeface="Simplified Arabic" panose="02020603050405020304" pitchFamily="18" charset="-78"/>
              </a:rPr>
              <a:t>: </a:t>
            </a:r>
            <a:r>
              <a:rPr lang="ar-IQ" dirty="0">
                <a:latin typeface="Times New Roman" panose="02020603050405020304" pitchFamily="18" charset="0"/>
                <a:ea typeface="Times New Roman" panose="02020603050405020304" pitchFamily="18" charset="0"/>
                <a:cs typeface="Simplified Arabic" panose="02020603050405020304" pitchFamily="18" charset="-78"/>
              </a:rPr>
              <a:t>والتي يتم فيها: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0"/>
              </a:spcAft>
              <a:buFont typeface="+mj-cs"/>
              <a:buAutoNum type="arabic2Minus"/>
            </a:pPr>
            <a:r>
              <a:rPr lang="ar-IQ" dirty="0">
                <a:latin typeface="Times New Roman" panose="02020603050405020304" pitchFamily="18" charset="0"/>
                <a:ea typeface="Times New Roman" panose="02020603050405020304" pitchFamily="18" charset="0"/>
                <a:cs typeface="Simplified Arabic" panose="02020603050405020304" pitchFamily="18" charset="-78"/>
              </a:rPr>
              <a:t>تقدير العدد الكلي للسكان مستقبلا.</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r" rtl="1">
              <a:lnSpc>
                <a:spcPct val="107000"/>
              </a:lnSpc>
              <a:spcAft>
                <a:spcPts val="0"/>
              </a:spcAft>
              <a:buFont typeface="+mj-cs"/>
              <a:buAutoNum type="arabic2Minus"/>
            </a:pPr>
            <a:r>
              <a:rPr lang="ar-IQ" dirty="0">
                <a:latin typeface="Times New Roman" panose="02020603050405020304" pitchFamily="18" charset="0"/>
                <a:ea typeface="Times New Roman" panose="02020603050405020304" pitchFamily="18" charset="0"/>
                <a:cs typeface="Simplified Arabic" panose="02020603050405020304" pitchFamily="18" charset="-78"/>
              </a:rPr>
              <a:t>متوسط حجم الاسرة المتوقع مستقبلا.</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09575" algn="just"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بقسمة الفقرة (أ) على الفقرة (ب)، أو بضرب الفقرة (أ) بنسبة تشكل الاسر وفقا للسنوات السابقة او نسب افتراضية يعتمدها المخطط وفقا لخبرته خلال مراحل التحول الديموغرافي نحصل على عدد الاسر التي ستسكن منطقة الدراسة مستقبلا.</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09575" algn="just"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اما بالنسبة </a:t>
            </a:r>
            <a:r>
              <a:rPr lang="ar-IQ" b="1" dirty="0">
                <a:latin typeface="Times New Roman" panose="02020603050405020304" pitchFamily="18" charset="0"/>
                <a:ea typeface="Times New Roman" panose="02020603050405020304" pitchFamily="18" charset="0"/>
                <a:cs typeface="Simplified Arabic" panose="02020603050405020304" pitchFamily="18" charset="-78"/>
              </a:rPr>
              <a:t>لمتوسط حجم الاسرة</a:t>
            </a:r>
            <a:r>
              <a:rPr lang="ar-IQ" dirty="0">
                <a:latin typeface="Times New Roman" panose="02020603050405020304" pitchFamily="18" charset="0"/>
                <a:ea typeface="Times New Roman" panose="02020603050405020304" pitchFamily="18" charset="0"/>
                <a:cs typeface="Simplified Arabic" panose="02020603050405020304" pitchFamily="18" charset="-78"/>
              </a:rPr>
              <a:t> فيمكن تقدير متوسط حجم الاسرة، اما بشكل افتراضي وفقا لتوقع تغير مكوناته والعوامل المؤثرة على تكوينه، أو باعتماد العلاقات الديناميكية بينه وبين حجم السكان أو بينه وبين نسبة التغير السنوي للرصيد السكني أو معدلات الخصوبة، باستخدام برامج احصائية جاهزة لإيجاد معادلة مناسبة ترسم اتجاه تغير متوسط حجم الاسرة والتنبؤ به.</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lvl="0" algn="r" rtl="1">
              <a:lnSpc>
                <a:spcPct val="107000"/>
              </a:lnSpc>
              <a:spcAft>
                <a:spcPts val="0"/>
              </a:spcAft>
            </a:pPr>
            <a:r>
              <a:rPr lang="ar-IQ" b="1" u="sng" dirty="0">
                <a:latin typeface="Times New Roman" panose="02020603050405020304" pitchFamily="18" charset="0"/>
                <a:ea typeface="Times New Roman" panose="02020603050405020304" pitchFamily="18" charset="0"/>
                <a:cs typeface="Simplified Arabic" panose="02020603050405020304" pitchFamily="18" charset="-78"/>
              </a:rPr>
              <a:t>2- طريقة النسب</a:t>
            </a:r>
            <a:r>
              <a:rPr lang="ar-IQ" b="1" dirty="0">
                <a:latin typeface="Times New Roman" panose="02020603050405020304" pitchFamily="18" charset="0"/>
                <a:ea typeface="Times New Roman" panose="02020603050405020304" pitchFamily="18" charset="0"/>
                <a:cs typeface="Simplified Arabic" panose="02020603050405020304" pitchFamily="18" charset="-78"/>
              </a:rPr>
              <a:t>:</a:t>
            </a:r>
            <a:r>
              <a:rPr lang="ar-IQ" dirty="0">
                <a:latin typeface="Times New Roman" panose="02020603050405020304" pitchFamily="18" charset="0"/>
                <a:ea typeface="Times New Roman" panose="02020603050405020304" pitchFamily="18" charset="0"/>
                <a:cs typeface="Simplified Arabic" panose="02020603050405020304" pitchFamily="18" charset="-78"/>
              </a:rPr>
              <a:t> يمكن اعتماد ثلاث طرائق لاحتساب عدد الاسر مستقبلا، وكما يأتي:</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r" rtl="1">
              <a:lnSpc>
                <a:spcPct val="107000"/>
              </a:lnSpc>
              <a:spcAft>
                <a:spcPts val="0"/>
              </a:spcAft>
            </a:pPr>
            <a:r>
              <a:rPr lang="ar-IQ" sz="1100"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cs"/>
              <a:buAutoNum type="arabic2Minus"/>
            </a:pPr>
            <a:r>
              <a:rPr lang="ar-IQ" b="1" dirty="0">
                <a:latin typeface="Times New Roman" panose="02020603050405020304" pitchFamily="18" charset="0"/>
                <a:ea typeface="Times New Roman" panose="02020603050405020304" pitchFamily="18" charset="0"/>
                <a:cs typeface="Simplified Arabic" panose="02020603050405020304" pitchFamily="18" charset="-78"/>
              </a:rPr>
              <a:t>الطريقة الثابتة: </a:t>
            </a:r>
            <a:r>
              <a:rPr lang="ar-SA" dirty="0">
                <a:latin typeface="Times New Roman" panose="02020603050405020304" pitchFamily="18" charset="0"/>
                <a:ea typeface="Times New Roman" panose="02020603050405020304" pitchFamily="18" charset="0"/>
                <a:cs typeface="Simplified Arabic" panose="02020603050405020304" pitchFamily="18" charset="-78"/>
              </a:rPr>
              <a:t>ويتم فيها احتساب عدد الاسر المستقبلي وفقا لسنة اساس معينة، اي بافتراض ان عدد ارباب الاسر </a:t>
            </a:r>
            <a:r>
              <a:rPr lang="ar-IQ" dirty="0">
                <a:latin typeface="Times New Roman" panose="02020603050405020304" pitchFamily="18" charset="0"/>
                <a:ea typeface="Times New Roman" panose="02020603050405020304" pitchFamily="18" charset="0"/>
                <a:cs typeface="Simplified Arabic" panose="02020603050405020304" pitchFamily="18" charset="-78"/>
              </a:rPr>
              <a:t>مستقبلا سيكون بنفس نسب سنة اساس معينة، وبعد التنبؤ بعدد السكان </a:t>
            </a:r>
            <a:r>
              <a:rPr lang="ar-SA" dirty="0">
                <a:latin typeface="Times New Roman" panose="02020603050405020304" pitchFamily="18" charset="0"/>
                <a:ea typeface="Times New Roman" panose="02020603050405020304" pitchFamily="18" charset="0"/>
                <a:cs typeface="Simplified Arabic" panose="02020603050405020304" pitchFamily="18" charset="-78"/>
              </a:rPr>
              <a:t>المستقبلي وفقا للفئات العمرية، يتم ضرب نسبة ارباب الاسر وفقا لفئة عمرية معينة بالعدد الكلي المستقبلي لتلك الفئة.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cs"/>
              <a:buAutoNum type="arabic2Minus"/>
            </a:pPr>
            <a:r>
              <a:rPr lang="ar-SA" b="1" dirty="0">
                <a:latin typeface="Times New Roman" panose="02020603050405020304" pitchFamily="18" charset="0"/>
                <a:ea typeface="Times New Roman" panose="02020603050405020304" pitchFamily="18" charset="0"/>
                <a:cs typeface="Simplified Arabic" panose="02020603050405020304" pitchFamily="18" charset="-78"/>
              </a:rPr>
              <a:t>الطريقة التجميعية: </a:t>
            </a:r>
            <a:r>
              <a:rPr lang="ar-SA" dirty="0">
                <a:latin typeface="Times New Roman" panose="02020603050405020304" pitchFamily="18" charset="0"/>
                <a:ea typeface="Times New Roman" panose="02020603050405020304" pitchFamily="18" charset="0"/>
                <a:cs typeface="Simplified Arabic" panose="02020603050405020304" pitchFamily="18" charset="-78"/>
              </a:rPr>
              <a:t>يحسب عدد الاسر</a:t>
            </a:r>
            <a:r>
              <a:rPr lang="ar-IQ" dirty="0">
                <a:latin typeface="Times New Roman" panose="02020603050405020304" pitchFamily="18" charset="0"/>
                <a:ea typeface="Times New Roman" panose="02020603050405020304" pitchFamily="18" charset="0"/>
                <a:cs typeface="Simplified Arabic" panose="02020603050405020304" pitchFamily="18" charset="-78"/>
              </a:rPr>
              <a:t> </a:t>
            </a:r>
            <a:r>
              <a:rPr lang="ar-SA" dirty="0">
                <a:latin typeface="Times New Roman" panose="02020603050405020304" pitchFamily="18" charset="0"/>
                <a:ea typeface="Times New Roman" panose="02020603050405020304" pitchFamily="18" charset="0"/>
                <a:cs typeface="Simplified Arabic" panose="02020603050405020304" pitchFamily="18" charset="-78"/>
              </a:rPr>
              <a:t>المستقبلي من خلال، احتساب نسبة التغير في عدد ارباب الاسر لفئة معينة، بين إحصاءين بينهما مدة معينة ومن ثم نقوم بضرب تلك النسبة بعدد الزيادة العددية المطلقة المستقبلية لتلك المجموعة العمرية.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cs"/>
              <a:buAutoNum type="arabic2Minus"/>
            </a:pPr>
            <a:r>
              <a:rPr lang="ar-SA" b="1" dirty="0">
                <a:latin typeface="Times New Roman" panose="02020603050405020304" pitchFamily="18" charset="0"/>
                <a:ea typeface="Times New Roman" panose="02020603050405020304" pitchFamily="18" charset="0"/>
                <a:cs typeface="Simplified Arabic" panose="02020603050405020304" pitchFamily="18" charset="-78"/>
              </a:rPr>
              <a:t>الطريقة المختلطة: </a:t>
            </a:r>
            <a:r>
              <a:rPr lang="ar-SA" dirty="0">
                <a:latin typeface="Times New Roman" panose="02020603050405020304" pitchFamily="18" charset="0"/>
                <a:ea typeface="Times New Roman" panose="02020603050405020304" pitchFamily="18" charset="0"/>
                <a:cs typeface="Simplified Arabic" panose="02020603050405020304" pitchFamily="18" charset="-78"/>
              </a:rPr>
              <a:t>يتم اعتماد متوسط الطريقتين السابقتين.</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2364959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EBCD4F3-FDB1-4191-AEDE-7E2469D9228C}"/>
              </a:ext>
            </a:extLst>
          </p:cNvPr>
          <p:cNvSpPr/>
          <p:nvPr/>
        </p:nvSpPr>
        <p:spPr>
          <a:xfrm>
            <a:off x="180109" y="141532"/>
            <a:ext cx="11831782" cy="6019597"/>
          </a:xfrm>
          <a:prstGeom prst="rect">
            <a:avLst/>
          </a:prstGeom>
        </p:spPr>
        <p:txBody>
          <a:bodyPr wrap="square">
            <a:spAutoFit/>
          </a:bodyPr>
          <a:lstStyle/>
          <a:p>
            <a:pPr algn="justLow"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245110" algn="just" rtl="1">
              <a:lnSpc>
                <a:spcPct val="107000"/>
              </a:lnSpc>
              <a:spcAft>
                <a:spcPts val="0"/>
              </a:spcAft>
              <a:tabLst>
                <a:tab pos="3194050" algn="l"/>
              </a:tabLst>
            </a:pPr>
            <a:r>
              <a:rPr lang="ar-IQ" b="1" dirty="0">
                <a:latin typeface="Times New Roman" panose="02020603050405020304" pitchFamily="18" charset="0"/>
                <a:ea typeface="Times New Roman" panose="02020603050405020304" pitchFamily="18" charset="0"/>
                <a:cs typeface="Simplified Arabic" panose="02020603050405020304" pitchFamily="18" charset="-78"/>
              </a:rPr>
              <a:t>3-الرصيد السكني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3390" algn="justLow" rtl="1">
              <a:lnSpc>
                <a:spcPct val="107000"/>
              </a:lnSpc>
              <a:spcAft>
                <a:spcPts val="0"/>
              </a:spcAft>
            </a:pPr>
            <a:r>
              <a:rPr lang="ar-SA" dirty="0">
                <a:latin typeface="Times New Roman" panose="02020603050405020304" pitchFamily="18" charset="0"/>
                <a:ea typeface="Times New Roman" panose="02020603050405020304" pitchFamily="18" charset="0"/>
                <a:cs typeface="Simplified Arabic" panose="02020603050405020304" pitchFamily="18" charset="-78"/>
              </a:rPr>
              <a:t>ان الرصيد السكني المستقبلي يتم احتسابه باعتماد نسب مئوية وفق معيار معتمد او نسبة متوقعة بتأثير الظروف الاقتصادية والاجتماعية المتوقعة أو من الخبرة في مجال التخطيط، فبالنسبة لـ: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cs"/>
              <a:buAutoNum type="arabic2Minus"/>
            </a:pPr>
            <a:r>
              <a:rPr lang="ar-SA" b="1" dirty="0">
                <a:latin typeface="Times New Roman" panose="02020603050405020304" pitchFamily="18" charset="0"/>
                <a:ea typeface="Times New Roman" panose="02020603050405020304" pitchFamily="18" charset="0"/>
                <a:cs typeface="Simplified Arabic" panose="02020603050405020304" pitchFamily="18" charset="-78"/>
              </a:rPr>
              <a:t>عدد الوحدات السكنية المندثرة:</a:t>
            </a:r>
            <a:r>
              <a:rPr lang="ar-IQ" dirty="0">
                <a:latin typeface="Times New Roman" panose="02020603050405020304" pitchFamily="18" charset="0"/>
                <a:ea typeface="Times New Roman" panose="02020603050405020304" pitchFamily="18" charset="0"/>
                <a:cs typeface="Simplified Arabic" panose="02020603050405020304" pitchFamily="18" charset="-78"/>
              </a:rPr>
              <a:t> يتم الحصول عليها باعتماد نسبة اندثار بشأن الوحدات السكنية في المدينة ككل.</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cs"/>
              <a:buAutoNum type="arabic2Minus"/>
            </a:pPr>
            <a:r>
              <a:rPr lang="ar-IQ" b="1" dirty="0">
                <a:latin typeface="Times New Roman" panose="02020603050405020304" pitchFamily="18" charset="0"/>
                <a:ea typeface="Times New Roman" panose="02020603050405020304" pitchFamily="18" charset="0"/>
                <a:cs typeface="Simplified Arabic" panose="02020603050405020304" pitchFamily="18" charset="-78"/>
              </a:rPr>
              <a:t>عدد الوحدات السكنية الاحتياطية (الشاغرة): </a:t>
            </a:r>
            <a:r>
              <a:rPr lang="ar-IQ" dirty="0">
                <a:latin typeface="Times New Roman" panose="02020603050405020304" pitchFamily="18" charset="0"/>
                <a:ea typeface="Times New Roman" panose="02020603050405020304" pitchFamily="18" charset="0"/>
                <a:cs typeface="Simplified Arabic" panose="02020603050405020304" pitchFamily="18" charset="-78"/>
              </a:rPr>
              <a:t>ان هذه الفقرة تمثل نسبة مئوية من مجموع تقديرات الحاجة السكنية المتراكمة والمستقبلية تضاف للأسباب الاتية: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Times New Roman" panose="02020603050405020304" pitchFamily="18" charset="0"/>
              <a:buChar char="-"/>
            </a:pPr>
            <a:r>
              <a:rPr lang="ar-IQ" dirty="0">
                <a:latin typeface="Times New Roman" panose="02020603050405020304" pitchFamily="18" charset="0"/>
                <a:ea typeface="Times New Roman" panose="02020603050405020304" pitchFamily="18" charset="0"/>
                <a:cs typeface="Simplified Arabic" panose="02020603050405020304" pitchFamily="18" charset="-78"/>
              </a:rPr>
              <a:t>توفر امكانية تنفيذ برنامج تحسين وتطوير الوحدات السكنية، فضلا عن كونها أداة ملائمة في حالات</a:t>
            </a:r>
            <a:r>
              <a:rPr lang="en-US" dirty="0">
                <a:latin typeface="Times New Roman" panose="02020603050405020304" pitchFamily="18" charset="0"/>
                <a:ea typeface="Times New Roman" panose="02020603050405020304" pitchFamily="18" charset="0"/>
                <a:cs typeface="Simplified Arabic" panose="02020603050405020304" pitchFamily="18" charset="-78"/>
              </a:rPr>
              <a:t>  </a:t>
            </a:r>
            <a:r>
              <a:rPr lang="ar-IQ" dirty="0">
                <a:latin typeface="Times New Roman" panose="02020603050405020304" pitchFamily="18" charset="0"/>
                <a:ea typeface="Times New Roman" panose="02020603050405020304" pitchFamily="18" charset="0"/>
                <a:cs typeface="Simplified Arabic" panose="02020603050405020304" pitchFamily="18" charset="-78"/>
              </a:rPr>
              <a:t>اجراء عمليات التجديد والتحسين وتغيير استعمالات الارض.</a:t>
            </a:r>
            <a:endParaRPr lang="en-US" sz="1400" dirty="0">
              <a:latin typeface="Calibri" panose="020F0502020204030204" pitchFamily="34" charset="0"/>
              <a:ea typeface="Times New Roman" panose="02020603050405020304" pitchFamily="18" charset="0"/>
              <a:cs typeface="Arial" panose="020B0604020202020204" pitchFamily="34" charset="0"/>
            </a:endParaRPr>
          </a:p>
          <a:p>
            <a:pPr marL="342900" lvl="0" indent="-342900" algn="just" rtl="1">
              <a:lnSpc>
                <a:spcPct val="107000"/>
              </a:lnSpc>
              <a:spcAft>
                <a:spcPts val="0"/>
              </a:spcAft>
              <a:buFont typeface="Times New Roman" panose="02020603050405020304" pitchFamily="18" charset="0"/>
              <a:buChar char="-"/>
            </a:pPr>
            <a:r>
              <a:rPr lang="ar-IQ" dirty="0">
                <a:latin typeface="Times New Roman" panose="02020603050405020304" pitchFamily="18" charset="0"/>
                <a:ea typeface="Times New Roman" panose="02020603050405020304" pitchFamily="18" charset="0"/>
                <a:cs typeface="Simplified Arabic" panose="02020603050405020304" pitchFamily="18" charset="-78"/>
              </a:rPr>
              <a:t>تحقق سهولة انتقال الاسر للاقتراب من موقع العمل، اذ انها توفر سهولة تحرك اقليمي للقوى العاملة. </a:t>
            </a:r>
            <a:endParaRPr lang="en-US" sz="1400" dirty="0">
              <a:latin typeface="Calibri" panose="020F0502020204030204" pitchFamily="34" charset="0"/>
              <a:ea typeface="Times New Roman" panose="02020603050405020304" pitchFamily="18" charset="0"/>
              <a:cs typeface="Arial" panose="020B0604020202020204" pitchFamily="34" charset="0"/>
            </a:endParaRPr>
          </a:p>
          <a:p>
            <a:pPr marL="342900" lvl="0" indent="-342900" algn="just" rtl="1">
              <a:lnSpc>
                <a:spcPct val="107000"/>
              </a:lnSpc>
              <a:spcAft>
                <a:spcPts val="0"/>
              </a:spcAft>
              <a:buFont typeface="Times New Roman" panose="02020603050405020304" pitchFamily="18" charset="0"/>
              <a:buChar char="-"/>
            </a:pPr>
            <a:r>
              <a:rPr lang="ar-IQ" dirty="0">
                <a:latin typeface="Times New Roman" panose="02020603050405020304" pitchFamily="18" charset="0"/>
                <a:ea typeface="Times New Roman" panose="02020603050405020304" pitchFamily="18" charset="0"/>
                <a:cs typeface="Simplified Arabic" panose="02020603050405020304" pitchFamily="18" charset="-78"/>
              </a:rPr>
              <a:t>زيادة العرض من الوحدات السكنية مما يجعلها تكون أفضل اداة للسيطرة على اسعار الوحدات السكنية</a:t>
            </a:r>
            <a:r>
              <a:rPr lang="ar-IQ" dirty="0">
                <a:latin typeface="Calibri" panose="020F0502020204030204" pitchFamily="34" charset="0"/>
                <a:ea typeface="Times New Roman" panose="02020603050405020304" pitchFamily="18" charset="0"/>
                <a:cs typeface="Times New Roman" panose="02020603050405020304" pitchFamily="18" charset="0"/>
              </a:rPr>
              <a:t> </a:t>
            </a:r>
            <a:r>
              <a:rPr lang="ar-IQ" dirty="0">
                <a:latin typeface="Times New Roman" panose="02020603050405020304" pitchFamily="18" charset="0"/>
                <a:ea typeface="Times New Roman" panose="02020603050405020304" pitchFamily="18" charset="0"/>
                <a:cs typeface="Simplified Arabic" panose="02020603050405020304" pitchFamily="18" charset="-78"/>
              </a:rPr>
              <a:t>وخصوصاُ للقطاع الخاص.</a:t>
            </a:r>
            <a:endParaRPr lang="en-US" sz="1400" dirty="0">
              <a:latin typeface="Calibri" panose="020F0502020204030204" pitchFamily="34" charset="0"/>
              <a:ea typeface="Times New Roman" panose="02020603050405020304" pitchFamily="18" charset="0"/>
              <a:cs typeface="Arial" panose="020B0604020202020204" pitchFamily="34" charset="0"/>
            </a:endParaRPr>
          </a:p>
          <a:p>
            <a:pPr marL="342900" lvl="0" indent="-342900" algn="just" rtl="1">
              <a:lnSpc>
                <a:spcPct val="107000"/>
              </a:lnSpc>
              <a:spcAft>
                <a:spcPts val="0"/>
              </a:spcAft>
              <a:buFont typeface="Times New Roman" panose="02020603050405020304" pitchFamily="18" charset="0"/>
              <a:buChar char="-"/>
            </a:pPr>
            <a:r>
              <a:rPr lang="ar-IQ" dirty="0">
                <a:latin typeface="Times New Roman" panose="02020603050405020304" pitchFamily="18" charset="0"/>
                <a:ea typeface="Times New Roman" panose="02020603050405020304" pitchFamily="18" charset="0"/>
                <a:cs typeface="Simplified Arabic" panose="02020603050405020304" pitchFamily="18" charset="-78"/>
              </a:rPr>
              <a:t>توفير فرصة المفاضلة بين الوحدات السكنية </a:t>
            </a:r>
            <a:r>
              <a:rPr lang="ar-IQ" dirty="0" err="1">
                <a:latin typeface="Times New Roman" panose="02020603050405020304" pitchFamily="18" charset="0"/>
                <a:ea typeface="Times New Roman" panose="02020603050405020304" pitchFamily="18" charset="0"/>
                <a:cs typeface="Simplified Arabic" panose="02020603050405020304" pitchFamily="18" charset="-78"/>
              </a:rPr>
              <a:t>للاسر</a:t>
            </a:r>
            <a:r>
              <a:rPr lang="ar-IQ" dirty="0">
                <a:latin typeface="Times New Roman" panose="02020603050405020304" pitchFamily="18" charset="0"/>
                <a:ea typeface="Times New Roman" panose="02020603050405020304" pitchFamily="18" charset="0"/>
                <a:cs typeface="Simplified Arabic" panose="02020603050405020304" pitchFamily="18" charset="-78"/>
              </a:rPr>
              <a:t> لاختيار الوحدة السكنية الملائمة لمتطلباتها.</a:t>
            </a:r>
            <a:endParaRPr lang="en-US" sz="1400" dirty="0">
              <a:latin typeface="Calibri" panose="020F0502020204030204" pitchFamily="34" charset="0"/>
              <a:ea typeface="Times New Roman" panose="02020603050405020304" pitchFamily="18" charset="0"/>
              <a:cs typeface="Arial" panose="020B0604020202020204" pitchFamily="34" charset="0"/>
            </a:endParaRPr>
          </a:p>
          <a:p>
            <a:pPr marL="342900" lvl="0" indent="-342900" algn="just" rtl="1">
              <a:lnSpc>
                <a:spcPct val="107000"/>
              </a:lnSpc>
              <a:spcAft>
                <a:spcPts val="0"/>
              </a:spcAft>
              <a:buFont typeface="Times New Roman" panose="02020603050405020304" pitchFamily="18" charset="0"/>
              <a:buChar char="-"/>
            </a:pPr>
            <a:r>
              <a:rPr lang="ar-IQ" dirty="0">
                <a:latin typeface="Times New Roman" panose="02020603050405020304" pitchFamily="18" charset="0"/>
                <a:ea typeface="Times New Roman" panose="02020603050405020304" pitchFamily="18" charset="0"/>
                <a:cs typeface="Simplified Arabic" panose="02020603050405020304" pitchFamily="18" charset="-78"/>
              </a:rPr>
              <a:t>تستخدم بعض الوحدات السكنية الشاغرة في دول العالم المتقدمة كوحدات سكنية ثانية لبعض الاسر.</a:t>
            </a:r>
            <a:endParaRPr lang="en-US" sz="1400" dirty="0">
              <a:latin typeface="Calibri" panose="020F0502020204030204" pitchFamily="34" charset="0"/>
              <a:ea typeface="Times New Roman" panose="02020603050405020304" pitchFamily="18" charset="0"/>
              <a:cs typeface="Arial" panose="020B0604020202020204" pitchFamily="34" charset="0"/>
            </a:endParaRPr>
          </a:p>
          <a:p>
            <a:pPr marL="453390" algn="just"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هنالك اختلاف في تقدير الوحدات السكنية الشاغرة بين الدول وفقا لحدة مشكلة السكن وظروف وامكانيات البلد الاقتصادية. حدد مخطط الاسكان العام تلك النسبة بـ (1.5%) من مجمل الحاجة السكنية في العراق للفترة (1981 – 2000) اي ما يعادل 150 ألف وحدة سكنية. علماً ان النسبة التي تضاف من الوحدات السكنية الاحتياطية قدرت بـ (5%) من الاسر في سنة الهدف.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3390" algn="justLow"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الحاجة السكنية الكلية، تتطلب عملية تقديرها توفر الفقرات التالية: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cs"/>
              <a:buAutoNum type="arabic2Minus"/>
            </a:pPr>
            <a:r>
              <a:rPr lang="ar-IQ" dirty="0">
                <a:latin typeface="Times New Roman" panose="02020603050405020304" pitchFamily="18" charset="0"/>
                <a:ea typeface="Times New Roman" panose="02020603050405020304" pitchFamily="18" charset="0"/>
                <a:cs typeface="Simplified Arabic" panose="02020603050405020304" pitchFamily="18" charset="-78"/>
              </a:rPr>
              <a:t>الحاجة السكنية المتراكمة لسنة اساس معينة.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cs"/>
              <a:buAutoNum type="arabic2Minus"/>
            </a:pPr>
            <a:r>
              <a:rPr lang="ar-IQ" dirty="0">
                <a:latin typeface="Times New Roman" panose="02020603050405020304" pitchFamily="18" charset="0"/>
                <a:ea typeface="Times New Roman" panose="02020603050405020304" pitchFamily="18" charset="0"/>
                <a:cs typeface="Simplified Arabic" panose="02020603050405020304" pitchFamily="18" charset="-78"/>
              </a:rPr>
              <a:t>الحاجة السكنية المستقبلية لسنة هدف معينة.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cs"/>
              <a:buAutoNum type="arabic2Minus"/>
            </a:pPr>
            <a:r>
              <a:rPr lang="ar-IQ" dirty="0">
                <a:latin typeface="Times New Roman" panose="02020603050405020304" pitchFamily="18" charset="0"/>
                <a:ea typeface="Times New Roman" panose="02020603050405020304" pitchFamily="18" charset="0"/>
                <a:cs typeface="Simplified Arabic" panose="02020603050405020304" pitchFamily="18" charset="-78"/>
              </a:rPr>
              <a:t>الوحدات الشاغرة.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3390" algn="justLow"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وبجمع الفقرة (أ) مع الفقرة (ب) مع الفقرة (ج) نحصل على الحاجة السكنية الكلية.</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99603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78836937-CE42-4560-8B84-DB0DAE780BE0}"/>
              </a:ext>
            </a:extLst>
          </p:cNvPr>
          <p:cNvSpPr/>
          <p:nvPr/>
        </p:nvSpPr>
        <p:spPr>
          <a:xfrm>
            <a:off x="325583" y="620404"/>
            <a:ext cx="11762508" cy="4966296"/>
          </a:xfrm>
          <a:prstGeom prst="rect">
            <a:avLst/>
          </a:prstGeom>
        </p:spPr>
        <p:txBody>
          <a:bodyPr wrap="square">
            <a:spAutoFit/>
          </a:bodyPr>
          <a:lstStyle/>
          <a:p>
            <a:pPr algn="just" rtl="1">
              <a:lnSpc>
                <a:spcPct val="107000"/>
              </a:lnSpc>
              <a:spcAft>
                <a:spcPts val="0"/>
              </a:spcAft>
            </a:pPr>
            <a:r>
              <a:rPr lang="ar-IQ" sz="2000" b="1" u="dbl" dirty="0">
                <a:latin typeface="Times New Roman" panose="02020603050405020304" pitchFamily="18" charset="0"/>
                <a:ea typeface="Times New Roman" panose="02020603050405020304" pitchFamily="18" charset="0"/>
                <a:cs typeface="Simplified Arabic" panose="02020603050405020304" pitchFamily="18" charset="-78"/>
              </a:rPr>
              <a:t>الرصيد السكني والحاجة السكنية </a:t>
            </a:r>
          </a:p>
          <a:p>
            <a:pPr algn="just" rtl="1">
              <a:lnSpc>
                <a:spcPct val="107000"/>
              </a:lnSpc>
              <a:spcAft>
                <a:spcPts val="0"/>
              </a:spcAft>
            </a:pPr>
            <a:endParaRPr lang="en-US" sz="16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07000"/>
              </a:lnSpc>
              <a:spcAft>
                <a:spcPts val="0"/>
              </a:spcAft>
            </a:pPr>
            <a:r>
              <a:rPr lang="ar-IQ" sz="2000" dirty="0">
                <a:latin typeface="Times New Roman" panose="02020603050405020304" pitchFamily="18" charset="0"/>
                <a:ea typeface="Times New Roman" panose="02020603050405020304" pitchFamily="18" charset="0"/>
                <a:cs typeface="Simplified Arabic" panose="02020603050405020304" pitchFamily="18" charset="-78"/>
              </a:rPr>
              <a:t> </a:t>
            </a:r>
            <a:r>
              <a:rPr lang="ar-SA" sz="2000" dirty="0">
                <a:latin typeface="Times New Roman" panose="02020603050405020304" pitchFamily="18" charset="0"/>
                <a:ea typeface="Times New Roman" panose="02020603050405020304" pitchFamily="18" charset="0"/>
                <a:cs typeface="Simplified Arabic" panose="02020603050405020304" pitchFamily="18" charset="-78"/>
              </a:rPr>
              <a:t>يمثل الرصيد السكني، عدد الوحدات السكنية الموجودة في سنة معينة، الا ان هذا الرصيد يواجه تناقصا نتيجة </a:t>
            </a:r>
            <a:r>
              <a:rPr lang="ar-SA" sz="2000" dirty="0" err="1">
                <a:latin typeface="Times New Roman" panose="02020603050405020304" pitchFamily="18" charset="0"/>
                <a:ea typeface="Times New Roman" panose="02020603050405020304" pitchFamily="18" charset="0"/>
                <a:cs typeface="Simplified Arabic" panose="02020603050405020304" pitchFamily="18" charset="-78"/>
              </a:rPr>
              <a:t>تهرؤ</a:t>
            </a:r>
            <a:r>
              <a:rPr lang="ar-SA" sz="2000" dirty="0">
                <a:latin typeface="Times New Roman" panose="02020603050405020304" pitchFamily="18" charset="0"/>
                <a:ea typeface="Times New Roman" panose="02020603050405020304" pitchFamily="18" charset="0"/>
                <a:cs typeface="Simplified Arabic" panose="02020603050405020304" pitchFamily="18" charset="-78"/>
              </a:rPr>
              <a:t> الوحدات السكنية، تغير الاستعمالات او بفعل التهديم أو التدمير الناجم من الكوارث الطبيعية كالفيضانات والزلازل او نتيجة ظروف قاهرة.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07000"/>
              </a:lnSpc>
              <a:spcAft>
                <a:spcPts val="0"/>
              </a:spcAft>
            </a:pPr>
            <a:r>
              <a:rPr lang="ar-SA" sz="2000" dirty="0">
                <a:latin typeface="Times New Roman" panose="02020603050405020304" pitchFamily="18" charset="0"/>
                <a:ea typeface="Times New Roman" panose="02020603050405020304" pitchFamily="18" charset="0"/>
                <a:cs typeface="Simplified Arabic" panose="02020603050405020304" pitchFamily="18" charset="-78"/>
              </a:rPr>
              <a:t> ومن هنا تأتي علاقة الرصيد السكني بالحاجة السكنية، الا ان عملية تقديرها، بفعل هذا العنصر تواجه صعوبة خاصة، حيث تتأثر الوحدات السكنية والتي ستصبح غير صالحة للاستعمال بالعمر التقني والاجتماعي للوحدات السكنية للمدة المحددة في الخطة. فضلا عن مدى توافر الموارد الاقتصادية ودوافع الاستبدال، اذ يختلف العمر التقني للرصيد السكني من بلد </a:t>
            </a:r>
            <a:r>
              <a:rPr lang="ar-SA" sz="2000" dirty="0" err="1">
                <a:latin typeface="Times New Roman" panose="02020603050405020304" pitchFamily="18" charset="0"/>
                <a:ea typeface="Times New Roman" panose="02020603050405020304" pitchFamily="18" charset="0"/>
                <a:cs typeface="Simplified Arabic" panose="02020603050405020304" pitchFamily="18" charset="-78"/>
              </a:rPr>
              <a:t>لاخر</a:t>
            </a:r>
            <a:r>
              <a:rPr lang="ar-SA" sz="2000" dirty="0">
                <a:latin typeface="Times New Roman" panose="02020603050405020304" pitchFamily="18" charset="0"/>
                <a:ea typeface="Times New Roman" panose="02020603050405020304" pitchFamily="18" charset="0"/>
                <a:cs typeface="Simplified Arabic" panose="02020603050405020304" pitchFamily="18" charset="-78"/>
              </a:rPr>
              <a:t> اعتمادا على عمر الوحدات السكنية والمدى الذي انشئت له، كي تطابق معايير وقواعد الابنية الحديثة والمعرفة قانونا، والمواد الانشائية المستخدمة. وكذلك تعتمد على مدى الدعم والتشجيع المقدم من قبل البلد المعني </a:t>
            </a:r>
            <a:r>
              <a:rPr lang="ar-SA" sz="2000" dirty="0" err="1">
                <a:latin typeface="Times New Roman" panose="02020603050405020304" pitchFamily="18" charset="0"/>
                <a:ea typeface="Times New Roman" panose="02020603050405020304" pitchFamily="18" charset="0"/>
                <a:cs typeface="Simplified Arabic" panose="02020603050405020304" pitchFamily="18" charset="-78"/>
              </a:rPr>
              <a:t>لاعادة</a:t>
            </a:r>
            <a:r>
              <a:rPr lang="ar-SA" sz="2000" dirty="0">
                <a:latin typeface="Times New Roman" panose="02020603050405020304" pitchFamily="18" charset="0"/>
                <a:ea typeface="Times New Roman" panose="02020603050405020304" pitchFamily="18" charset="0"/>
                <a:cs typeface="Simplified Arabic" panose="02020603050405020304" pitchFamily="18" charset="-78"/>
              </a:rPr>
              <a:t> تكييف وتأهيل الوحدات السكنية الموجودة، كما ويتأثر العمر الاجتماعي للوحدة السكنية كثيرا بارتفاع المعايير الاسكانية المتوقعة لنوعية السكن والتي تحقق طموحات السكان نتيجة للتنمية الاقتصادية والنمو. وعلى ضوء ذلك تأتي التقديرات للحاجة السكنية بشكل متباين.</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07000"/>
              </a:lnSpc>
              <a:spcAft>
                <a:spcPts val="0"/>
              </a:spcAft>
            </a:pPr>
            <a:r>
              <a:rPr lang="ar-SA" sz="2000" dirty="0">
                <a:latin typeface="Times New Roman" panose="02020603050405020304" pitchFamily="18" charset="0"/>
                <a:ea typeface="Times New Roman" panose="02020603050405020304" pitchFamily="18" charset="0"/>
                <a:cs typeface="Simplified Arabic" panose="02020603050405020304" pitchFamily="18" charset="-78"/>
              </a:rPr>
              <a:t>قدرت نسبة الاستبدال السنوي في المناطق الحضرية للعراق بـ (2.5%) عند احتساب الوحدات السكنية المطلوب تشييدها للمدة 1985- 2000 اعتمادا على تقديرات شركة التأمين الوطنية، إذ حدد في قانون الشركة عمر الدار بـ 40 سنة. وفي دراسة اخرى لوزارة التخطيط قدرت نسبة الاندثار بـ2% خلال مدة 20سنة من بدأ وضع خطة الاسكان، اذ </a:t>
            </a:r>
            <a:r>
              <a:rPr lang="ar-SA" sz="2000" dirty="0" err="1">
                <a:latin typeface="Times New Roman" panose="02020603050405020304" pitchFamily="18" charset="0"/>
                <a:ea typeface="Times New Roman" panose="02020603050405020304" pitchFamily="18" charset="0"/>
                <a:cs typeface="Simplified Arabic" panose="02020603050405020304" pitchFamily="18" charset="-78"/>
              </a:rPr>
              <a:t>قدرعدد</a:t>
            </a:r>
            <a:r>
              <a:rPr lang="ar-SA" sz="2000" dirty="0">
                <a:latin typeface="Times New Roman" panose="02020603050405020304" pitchFamily="18" charset="0"/>
                <a:ea typeface="Times New Roman" panose="02020603050405020304" pitchFamily="18" charset="0"/>
                <a:cs typeface="Simplified Arabic" panose="02020603050405020304" pitchFamily="18" charset="-78"/>
              </a:rPr>
              <a:t> الوحدات السكنية لغرض سد النقص القائم وكذلك لتغطية النقص من جراء الاندثار، مما توصلت الى ان عدد الوحدات السكنية الواجب اقامتها سنويا تقدر بحوالي (109934) وحدة سكنية في عام 1980و (135185) في عام 1985و (174440) وحدة سكنية في عام 1990و (335511) وحدة سكنية في عام 1995. </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17918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5C8F35-854E-4299-9EAF-62A6468D986A}"/>
              </a:ext>
            </a:extLst>
          </p:cNvPr>
          <p:cNvSpPr/>
          <p:nvPr/>
        </p:nvSpPr>
        <p:spPr>
          <a:xfrm>
            <a:off x="429492" y="240816"/>
            <a:ext cx="11665526" cy="5760423"/>
          </a:xfrm>
          <a:prstGeom prst="rect">
            <a:avLst/>
          </a:prstGeom>
        </p:spPr>
        <p:txBody>
          <a:bodyPr wrap="square">
            <a:spAutoFit/>
          </a:bodyPr>
          <a:lstStyle/>
          <a:p>
            <a:pPr marL="342900" lvl="0" indent="-342900" algn="r" rtl="1">
              <a:lnSpc>
                <a:spcPct val="107000"/>
              </a:lnSpc>
              <a:spcAft>
                <a:spcPts val="800"/>
              </a:spcAft>
              <a:buFont typeface="+mj-lt"/>
              <a:buAutoNum type="arabicPeriod"/>
            </a:pPr>
            <a:r>
              <a:rPr lang="ar-SA" sz="2000" b="1" u="dbl" dirty="0">
                <a:latin typeface="Calibri" panose="020F0502020204030204" pitchFamily="34" charset="0"/>
                <a:ea typeface="TimesTen-Roman"/>
                <a:cs typeface="Simplified Arabic" panose="02020603050405020304" pitchFamily="18" charset="-78"/>
              </a:rPr>
              <a:t>الحاجة السكنية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Simplified Arabic" panose="02020603050405020304" pitchFamily="18" charset="-78"/>
              <a:buChar char="-"/>
            </a:pPr>
            <a:r>
              <a:rPr lang="ar-IQ" sz="2000" dirty="0">
                <a:latin typeface="Times New Roman" panose="02020603050405020304" pitchFamily="18" charset="0"/>
                <a:ea typeface="Times New Roman" panose="02020603050405020304" pitchFamily="18" charset="0"/>
                <a:cs typeface="Simplified Arabic" panose="02020603050405020304" pitchFamily="18" charset="-78"/>
              </a:rPr>
              <a:t>هي مدى عجز الرصيد السكني كماً أو نوعاً أو كليهما عن توفير معيار المسكن الصحي (كحد ادنى) لزمان ومكان معينين، بغض النظر عن قدرة الأسر المادية لتحقيق ذلك. </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342900" lvl="0" indent="-342900" algn="just" rtl="1">
              <a:lnSpc>
                <a:spcPct val="107000"/>
              </a:lnSpc>
              <a:spcAft>
                <a:spcPts val="0"/>
              </a:spcAft>
              <a:buFont typeface="Simplified Arabic" panose="02020603050405020304" pitchFamily="18" charset="-78"/>
              <a:buChar char="-"/>
            </a:pPr>
            <a:r>
              <a:rPr lang="ar-SA" sz="2000" dirty="0">
                <a:latin typeface="Times New Roman" panose="02020603050405020304" pitchFamily="18" charset="0"/>
                <a:ea typeface="Times New Roman" panose="02020603050405020304" pitchFamily="18" charset="0"/>
                <a:cs typeface="Simplified Arabic" panose="02020603050405020304" pitchFamily="18" charset="-78"/>
              </a:rPr>
              <a:t>مدى عجز الرصيد السكني والخدمات المرتبطة به (كما او نوعا او كليهما) عن توفير سكن ملائم ومريح ضمن المعايير والمؤشرات السكنية التي تحددها عوامل متشابكة لمكان وزمان معينين، بغض النظر عن قابلية الاسر للحصول على ذلك المسكن. ولما كانت الاسرة هي الوحدة السكانية التي تحتل وحدة سكنية مستقلة. فعليه هي انسب مفهوم سكاني يمكن استخدامه في تقدير الحاجة السكنية.</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342900" lvl="0" indent="-342900" algn="just" rtl="1">
              <a:lnSpc>
                <a:spcPct val="107000"/>
              </a:lnSpc>
              <a:spcAft>
                <a:spcPts val="0"/>
              </a:spcAft>
              <a:buFont typeface="Simplified Arabic" panose="02020603050405020304" pitchFamily="18" charset="-78"/>
              <a:buChar char="-"/>
            </a:pPr>
            <a:r>
              <a:rPr lang="ar-IQ" sz="2000" dirty="0">
                <a:latin typeface="Times New Roman" panose="02020603050405020304" pitchFamily="18" charset="0"/>
                <a:ea typeface="Times New Roman" panose="02020603050405020304" pitchFamily="18" charset="0"/>
                <a:cs typeface="Simplified Arabic" panose="02020603050405020304" pitchFamily="18" charset="-78"/>
              </a:rPr>
              <a:t>الحاجة السكنية تعبر عن مدى عدم كفاءة الواقع السكني الموجود مقارنة ببعض المعايير المتعارف عليها لما هو مقبول اجتماعيا. وتعبر عن التباين بين الواقع السكني وبين المعايير المطلوبة للصحة والخصوصية وتحسين الأوضاع المعيشية للأسرة.</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algn="justLow" rtl="1">
              <a:lnSpc>
                <a:spcPct val="107000"/>
              </a:lnSpc>
              <a:spcAft>
                <a:spcPts val="0"/>
              </a:spcAft>
            </a:pPr>
            <a:r>
              <a:rPr lang="ar-IQ" sz="2000" b="1" u="sng" dirty="0">
                <a:latin typeface="Times New Roman" panose="02020603050405020304" pitchFamily="18" charset="0"/>
                <a:ea typeface="Times New Roman" panose="02020603050405020304" pitchFamily="18" charset="0"/>
                <a:cs typeface="Simplified Arabic" panose="02020603050405020304" pitchFamily="18" charset="-78"/>
              </a:rPr>
              <a:t>ملاحظة :هناك فرق بين مفهوم الطلب السكني والحاجة السكنية</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07000"/>
              </a:lnSpc>
              <a:spcAft>
                <a:spcPts val="0"/>
              </a:spcAft>
            </a:pPr>
            <a:r>
              <a:rPr lang="ar-IQ" sz="2000" dirty="0">
                <a:latin typeface="Times New Roman" panose="02020603050405020304" pitchFamily="18" charset="0"/>
                <a:ea typeface="Times New Roman" panose="02020603050405020304" pitchFamily="18" charset="0"/>
                <a:cs typeface="Simplified Arabic" panose="02020603050405020304" pitchFamily="18" charset="-78"/>
              </a:rPr>
              <a:t> اذ ان الطلب :مفهوم اقتصادي يعمل بحسب الاسس الاقتصادية التي يسيرها السوق، والتي تعتمد على مدى استعداد المستهلك لاستغلال مقدرته الشرائية، من خلال تحديد المواد التي يريد شراؤها والثمن الذي يستطيع تقديمه في سبيل الحصول عليها، وهذا النوع من الطلب هو الطلب الفعلي الذي يرتبط ارتباطا وثيقا بالوضع الاجتماعي والاقتصادي للمستهلك. لذا فهو يعبر عن مدى استعداد الأسر للدفع للحصول على المسكن، أي ان الاهتمام هنا يكون:</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Symbol" panose="05050102010706020507" pitchFamily="18" charset="2"/>
              <a:buChar char=""/>
            </a:pPr>
            <a:r>
              <a:rPr lang="ar-IQ" sz="2000" dirty="0">
                <a:latin typeface="Times New Roman" panose="02020603050405020304" pitchFamily="18" charset="0"/>
                <a:ea typeface="Times New Roman" panose="02020603050405020304" pitchFamily="18" charset="0"/>
                <a:cs typeface="Simplified Arabic" panose="02020603050405020304" pitchFamily="18" charset="-78"/>
              </a:rPr>
              <a:t>بالمفاضلة عند سعر معين.</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Symbol" panose="05050102010706020507" pitchFamily="18" charset="2"/>
              <a:buChar char=""/>
            </a:pPr>
            <a:r>
              <a:rPr lang="ar-IQ" sz="2000" dirty="0">
                <a:latin typeface="Times New Roman" panose="02020603050405020304" pitchFamily="18" charset="0"/>
                <a:ea typeface="Times New Roman" panose="02020603050405020304" pitchFamily="18" charset="0"/>
                <a:cs typeface="Simplified Arabic" panose="02020603050405020304" pitchFamily="18" charset="-78"/>
              </a:rPr>
              <a:t>حالات الطلب، مثل مستوى وتوزيع الدخول – تكوين الأسر – مستوى الاستثمار – التعويضات – السياسات الحكومية – التغيرات في الأذواق وتوقعات الاسعار في المستقبل. </a:t>
            </a:r>
            <a:endParaRPr lang="en-US" sz="16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IQ" sz="2000" b="1" u="sng" dirty="0">
                <a:latin typeface="Times New Roman" panose="02020603050405020304" pitchFamily="18" charset="0"/>
                <a:ea typeface="Times New Roman" panose="02020603050405020304" pitchFamily="18" charset="0"/>
                <a:cs typeface="Simplified Arabic" panose="02020603050405020304" pitchFamily="18" charset="-78"/>
              </a:rPr>
              <a:t>الحاجة السكنية مفهوم انساني اقتصادي اجتماعي ديم</a:t>
            </a:r>
            <a:r>
              <a:rPr lang="ar-SA" sz="2000" b="1" u="sng" dirty="0">
                <a:latin typeface="Times New Roman" panose="02020603050405020304" pitchFamily="18" charset="0"/>
                <a:ea typeface="Times New Roman" panose="02020603050405020304" pitchFamily="18" charset="0"/>
                <a:cs typeface="Simplified Arabic" panose="02020603050405020304" pitchFamily="18" charset="-78"/>
              </a:rPr>
              <a:t>و</a:t>
            </a:r>
            <a:r>
              <a:rPr lang="ar-IQ" sz="2000" b="1" u="sng" dirty="0">
                <a:latin typeface="Times New Roman" panose="02020603050405020304" pitchFamily="18" charset="0"/>
                <a:ea typeface="Times New Roman" panose="02020603050405020304" pitchFamily="18" charset="0"/>
                <a:cs typeface="Simplified Arabic" panose="02020603050405020304" pitchFamily="18" charset="-78"/>
              </a:rPr>
              <a:t>غرافي تنموي.</a:t>
            </a:r>
            <a:endParaRPr lang="en-US" sz="16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685933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BDEACE3-E155-4819-9F51-D6165822ADC9}"/>
              </a:ext>
            </a:extLst>
          </p:cNvPr>
          <p:cNvSpPr/>
          <p:nvPr/>
        </p:nvSpPr>
        <p:spPr>
          <a:xfrm>
            <a:off x="360219" y="191895"/>
            <a:ext cx="11665526" cy="3237105"/>
          </a:xfrm>
          <a:prstGeom prst="rect">
            <a:avLst/>
          </a:prstGeom>
        </p:spPr>
        <p:txBody>
          <a:bodyPr wrap="square">
            <a:spAutoFit/>
          </a:bodyPr>
          <a:lstStyle/>
          <a:p>
            <a:pPr algn="just"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IQ" b="1" dirty="0">
                <a:latin typeface="Times New Roman" panose="02020603050405020304" pitchFamily="18" charset="0"/>
                <a:ea typeface="Times New Roman" panose="02020603050405020304" pitchFamily="18" charset="0"/>
                <a:cs typeface="Simplified Arabic" panose="02020603050405020304" pitchFamily="18" charset="-78"/>
              </a:rPr>
              <a:t>2-  </a:t>
            </a:r>
            <a:r>
              <a:rPr lang="ar-IQ" b="1" u="dbl" dirty="0">
                <a:latin typeface="Times New Roman" panose="02020603050405020304" pitchFamily="18" charset="0"/>
                <a:ea typeface="Times New Roman" panose="02020603050405020304" pitchFamily="18" charset="0"/>
                <a:cs typeface="Simplified Arabic" panose="02020603050405020304" pitchFamily="18" charset="-78"/>
              </a:rPr>
              <a:t>الحاجة السكنية الكمية والنوعية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ان الحاجة السكنية سواء الكمية أو النوعية هي من الحاجات المستمرة </a:t>
            </a:r>
            <a:r>
              <a:rPr lang="ar-IQ" dirty="0" err="1">
                <a:latin typeface="Times New Roman" panose="02020603050405020304" pitchFamily="18" charset="0"/>
                <a:ea typeface="Times New Roman" panose="02020603050405020304" pitchFamily="18" charset="0"/>
                <a:cs typeface="Simplified Arabic" panose="02020603050405020304" pitchFamily="18" charset="-78"/>
              </a:rPr>
              <a:t>والدائمية</a:t>
            </a:r>
            <a:r>
              <a:rPr lang="ar-IQ" dirty="0">
                <a:latin typeface="Times New Roman" panose="02020603050405020304" pitchFamily="18" charset="0"/>
                <a:ea typeface="Times New Roman" panose="02020603050405020304" pitchFamily="18" charset="0"/>
                <a:cs typeface="Simplified Arabic" panose="02020603050405020304" pitchFamily="18" charset="-78"/>
              </a:rPr>
              <a:t>، بحيث لا يمكن القول بإمكانية الوصول الى نهاية مطلقة لهذه الحاجة، لأنها تتجدد بفعل النمو السكاني والتكوين الأسري من جهة وبفعل ضرورة تجديد المساكن المتهرئة وغير الصالحة للسكن من جهة أخرى. لذا فأن توفر المعلومات والاحصائيات عن كميات ونوعيات الوحدات السكنية من الأمور الأساسية في التقدير لهذه الحاجة.</a:t>
            </a:r>
            <a:endParaRPr lang="en-US" sz="1400" dirty="0">
              <a:latin typeface="Calibri" panose="020F0502020204030204" pitchFamily="34" charset="0"/>
              <a:ea typeface="Calibri" panose="020F0502020204030204" pitchFamily="34" charset="0"/>
              <a:cs typeface="Arial" panose="020B0604020202020204" pitchFamily="34" charset="0"/>
            </a:endParaRPr>
          </a:p>
          <a:p>
            <a:pPr lvl="0" algn="just" rtl="1">
              <a:lnSpc>
                <a:spcPct val="107000"/>
              </a:lnSpc>
              <a:spcAft>
                <a:spcPts val="0"/>
              </a:spcAft>
            </a:pPr>
            <a:r>
              <a:rPr lang="ar-IQ" b="1" dirty="0">
                <a:latin typeface="Times New Roman" panose="02020603050405020304" pitchFamily="18" charset="0"/>
                <a:ea typeface="Times New Roman" panose="02020603050405020304" pitchFamily="18" charset="0"/>
                <a:cs typeface="Simplified Arabic" panose="02020603050405020304" pitchFamily="18" charset="-78"/>
              </a:rPr>
              <a:t>2-1  </a:t>
            </a:r>
            <a:r>
              <a:rPr lang="ar-IQ" b="1" u="dbl" dirty="0">
                <a:latin typeface="Times New Roman" panose="02020603050405020304" pitchFamily="18" charset="0"/>
                <a:ea typeface="Times New Roman" panose="02020603050405020304" pitchFamily="18" charset="0"/>
                <a:cs typeface="Simplified Arabic" panose="02020603050405020304" pitchFamily="18" charset="-78"/>
              </a:rPr>
              <a:t>الحاجة السكنية الكمية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85775" algn="just" rtl="1">
              <a:lnSpc>
                <a:spcPct val="107000"/>
              </a:lnSpc>
              <a:spcAft>
                <a:spcPts val="0"/>
              </a:spcAft>
            </a:pPr>
            <a:r>
              <a:rPr lang="ar-IQ" sz="1100" b="1"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وفقا لاقتران الحاجة السكنية بالزمن، فان الحاجة السكنية الكمية الحالية تعبر عن مدى العجز السكني الكمي الحالي (او لسنة اساس معينة) والذي بدوره يعبر عن عدد الاسر التي تشارك اسراً اخرى في وحداتها السكنية او الاسر التي تعيش في مساكن بمعدلات اشغال عالية، فضلاً عن الاسر التي بلا مأوى. اما الحاجة السكنية الكمية المستقبلية فتتمثل بعدد الاسر المتكونة مستقبلا (لسنة هدف معينة)، فضلا عن الوحدات السكنية المندثرة والمعرضة للتغير بحسب التغيرات المتوقعة لاستعمالات الارض خلال مدة الدراسة. من أبرز سمات الحاجة السكنية:</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AD6AD81F-C90E-4A70-80D6-E1AE6508760D}"/>
              </a:ext>
            </a:extLst>
          </p:cNvPr>
          <p:cNvSpPr/>
          <p:nvPr/>
        </p:nvSpPr>
        <p:spPr>
          <a:xfrm>
            <a:off x="803564" y="3533157"/>
            <a:ext cx="11222181" cy="2385781"/>
          </a:xfrm>
          <a:prstGeom prst="rect">
            <a:avLst/>
          </a:prstGeom>
        </p:spPr>
        <p:txBody>
          <a:bodyPr wrap="square">
            <a:spAutoFit/>
          </a:bodyPr>
          <a:lstStyle/>
          <a:p>
            <a:pPr marL="342900" lvl="0" indent="-342900" algn="justLow" rtl="1">
              <a:lnSpc>
                <a:spcPct val="107000"/>
              </a:lnSpc>
              <a:spcAft>
                <a:spcPts val="0"/>
              </a:spcAft>
              <a:buFont typeface="+mj-cs"/>
              <a:buAutoNum type="arabic2Minus"/>
            </a:pPr>
            <a:r>
              <a:rPr lang="ar-IQ" b="1" dirty="0">
                <a:latin typeface="Times New Roman" panose="02020603050405020304" pitchFamily="18" charset="0"/>
                <a:ea typeface="Times New Roman" panose="02020603050405020304" pitchFamily="18" charset="0"/>
                <a:cs typeface="Simplified Arabic" panose="02020603050405020304" pitchFamily="18" charset="-78"/>
              </a:rPr>
              <a:t>التشرد </a:t>
            </a:r>
            <a:r>
              <a:rPr lang="en-US" dirty="0">
                <a:latin typeface="Times New Roman" panose="02020603050405020304" pitchFamily="18" charset="0"/>
                <a:ea typeface="Times New Roman" panose="02020603050405020304" pitchFamily="18" charset="0"/>
                <a:cs typeface="Simplified Arabic" panose="02020603050405020304" pitchFamily="18" charset="-78"/>
              </a:rPr>
              <a:t>Homelessness</a:t>
            </a:r>
            <a:r>
              <a:rPr lang="ar-IQ" dirty="0">
                <a:latin typeface="Times New Roman" panose="02020603050405020304" pitchFamily="18" charset="0"/>
                <a:ea typeface="Times New Roman" panose="02020603050405020304" pitchFamily="18" charset="0"/>
                <a:cs typeface="Simplified Arabic" panose="02020603050405020304" pitchFamily="18" charset="-78"/>
              </a:rPr>
              <a:t>: يمثل عدد الأشخاص </a:t>
            </a:r>
            <a:r>
              <a:rPr lang="ar-IQ" b="1" dirty="0">
                <a:latin typeface="Times New Roman" panose="02020603050405020304" pitchFamily="18" charset="0"/>
                <a:ea typeface="Times New Roman" panose="02020603050405020304" pitchFamily="18" charset="0"/>
                <a:cs typeface="Simplified Arabic" panose="02020603050405020304" pitchFamily="18" charset="-78"/>
              </a:rPr>
              <a:t>لكل ألف نسمة</a:t>
            </a:r>
            <a:r>
              <a:rPr lang="ar-IQ" dirty="0">
                <a:latin typeface="Times New Roman" panose="02020603050405020304" pitchFamily="18" charset="0"/>
                <a:ea typeface="Times New Roman" panose="02020603050405020304" pitchFamily="18" charset="0"/>
                <a:cs typeface="Simplified Arabic" panose="02020603050405020304" pitchFamily="18" charset="-78"/>
              </a:rPr>
              <a:t> من سكان مجموعة سكانية، الذين يبيتون ليلاً خارج الوحدات السكنية (اشخاص بلا مأوى) وبالتحديد على الأرصفة او المتنزهات او الانفاق او محطات القطار وكذلك الايواء المؤقت في دور العبادة والمؤسسات الخيرية. وهو موجود في كل دول العالم وينمو باستمرار كل يوم.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800100" algn="justLow" rtl="1">
              <a:lnSpc>
                <a:spcPct val="107000"/>
              </a:lnSpc>
              <a:spcAft>
                <a:spcPts val="0"/>
              </a:spcAft>
            </a:pPr>
            <a:r>
              <a:rPr lang="en-US"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r>
              <a:rPr lang="ar-IQ" dirty="0">
                <a:latin typeface="Times New Roman" panose="02020603050405020304" pitchFamily="18" charset="0"/>
                <a:cs typeface="Simplified Arabic" panose="02020603050405020304" pitchFamily="18" charset="-78"/>
              </a:rPr>
              <a:t>ب-</a:t>
            </a:r>
            <a:r>
              <a:rPr lang="ar-IQ" b="1" dirty="0">
                <a:latin typeface="Simplified Arabic" panose="02020603050405020304" pitchFamily="18" charset="-78"/>
                <a:ea typeface="Times New Roman" panose="02020603050405020304" pitchFamily="18" charset="0"/>
              </a:rPr>
              <a:t> </a:t>
            </a:r>
            <a:r>
              <a:rPr lang="en-US" b="1" dirty="0">
                <a:latin typeface="Simplified Arabic" panose="02020603050405020304" pitchFamily="18" charset="-78"/>
                <a:ea typeface="Times New Roman" panose="02020603050405020304" pitchFamily="18" charset="0"/>
              </a:rPr>
              <a:t> </a:t>
            </a:r>
            <a:r>
              <a:rPr lang="ar-IQ" b="1" dirty="0">
                <a:latin typeface="Times New Roman" panose="02020603050405020304" pitchFamily="18" charset="0"/>
                <a:cs typeface="Simplified Arabic" panose="02020603050405020304" pitchFamily="18" charset="-78"/>
              </a:rPr>
              <a:t>الاكتظاظ (الازدحام) </a:t>
            </a:r>
            <a:r>
              <a:rPr lang="en-US" dirty="0">
                <a:latin typeface="Times New Roman" panose="02020603050405020304" pitchFamily="18" charset="0"/>
                <a:ea typeface="Times New Roman" panose="02020603050405020304" pitchFamily="18" charset="0"/>
                <a:cs typeface="Simplified Arabic" panose="02020603050405020304" pitchFamily="18" charset="-78"/>
              </a:rPr>
              <a:t>Crowding</a:t>
            </a:r>
            <a:r>
              <a:rPr lang="ar-IQ" dirty="0">
                <a:latin typeface="Times New Roman" panose="02020603050405020304" pitchFamily="18" charset="0"/>
                <a:ea typeface="Times New Roman" panose="02020603050405020304" pitchFamily="18" charset="0"/>
                <a:cs typeface="Simplified Arabic" panose="02020603050405020304" pitchFamily="18" charset="-78"/>
              </a:rPr>
              <a:t>: من اهم المقاييس التي يمكن استخدامها في تقدير الحاجة السكنية الكمية، لما له من علاقة وثيقة بالسكن الصحي. </a:t>
            </a:r>
            <a:r>
              <a:rPr lang="ar-IQ" b="1" dirty="0">
                <a:latin typeface="Times New Roman" panose="02020603050405020304" pitchFamily="18" charset="0"/>
                <a:ea typeface="Times New Roman" panose="02020603050405020304" pitchFamily="18" charset="0"/>
                <a:cs typeface="Simplified Arabic" panose="02020603050405020304" pitchFamily="18" charset="-78"/>
              </a:rPr>
              <a:t>فالاكتظاظ السكني هو مفهوم مكمل للكثافة السكنية</a:t>
            </a:r>
            <a:r>
              <a:rPr lang="ar-IQ" dirty="0">
                <a:latin typeface="Times New Roman" panose="02020603050405020304" pitchFamily="18" charset="0"/>
                <a:ea typeface="Times New Roman" panose="02020603050405020304" pitchFamily="18" charset="0"/>
                <a:cs typeface="Simplified Arabic" panose="02020603050405020304" pitchFamily="18" charset="-78"/>
              </a:rPr>
              <a:t>، كونه يعبر عن ارتفاع معدل اشغال الوحدة السكنية سواء افراداً أو اسراً بالمقارنة مع حجم (عدد الغرف) ومساحة الوحدة السكنية وفقاً لمعايير محددة. علما ان المعدل المقبول عالميا هو 2 شخص /غرفة. عرف مسح الاحوال المعيشية في العراق المسكن المزدحم، بأنه المسكن الذي يعيش فيه أكثر من ثلاثة أشخاص معا في كل غرفة. </a:t>
            </a:r>
            <a:endParaRPr lang="en-US" dirty="0"/>
          </a:p>
        </p:txBody>
      </p:sp>
    </p:spTree>
    <p:extLst>
      <p:ext uri="{BB962C8B-B14F-4D97-AF65-F5344CB8AC3E}">
        <p14:creationId xmlns:p14="http://schemas.microsoft.com/office/powerpoint/2010/main" val="456006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1D21340-6A8E-44BD-946C-8C5440F72539}"/>
              </a:ext>
            </a:extLst>
          </p:cNvPr>
          <p:cNvSpPr/>
          <p:nvPr/>
        </p:nvSpPr>
        <p:spPr>
          <a:xfrm>
            <a:off x="311727" y="-204635"/>
            <a:ext cx="11568545" cy="6844438"/>
          </a:xfrm>
          <a:prstGeom prst="rect">
            <a:avLst/>
          </a:prstGeom>
        </p:spPr>
        <p:txBody>
          <a:bodyPr wrap="square">
            <a:spAutoFit/>
          </a:bodyPr>
          <a:lstStyle/>
          <a:p>
            <a:pPr algn="justLow"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IQ" b="1" dirty="0">
                <a:latin typeface="Times New Roman" panose="02020603050405020304" pitchFamily="18" charset="0"/>
                <a:ea typeface="Times New Roman" panose="02020603050405020304" pitchFamily="18" charset="0"/>
                <a:cs typeface="Simplified Arabic" panose="02020603050405020304" pitchFamily="18" charset="-78"/>
              </a:rPr>
              <a:t>2- 2  </a:t>
            </a:r>
            <a:r>
              <a:rPr lang="ar-IQ" b="1" u="dbl" dirty="0">
                <a:latin typeface="Times New Roman" panose="02020603050405020304" pitchFamily="18" charset="0"/>
                <a:ea typeface="Times New Roman" panose="02020603050405020304" pitchFamily="18" charset="0"/>
                <a:cs typeface="Simplified Arabic" panose="02020603050405020304" pitchFamily="18" charset="-78"/>
              </a:rPr>
              <a:t>الحاجة السكنية النوعية</a:t>
            </a:r>
            <a:r>
              <a:rPr lang="ar-IQ" b="1"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IQ" sz="1100" b="1"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3390" algn="just"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ترتبط الحاجة السكنية النوعية بدرجة الاداء الوظيفي للوحدة السكنية ومستواها في تحقيق الاغراض الانسانية والاهداف التي استعملت الوحدة السكنية من اجلها وتقديم الخدمات المادية والمعنوية الافضل، وان الاعتبارات والمؤشرات الاساسية في هذا المجال تتحدد بـ:</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3390" algn="just" rtl="1">
              <a:lnSpc>
                <a:spcPct val="107000"/>
              </a:lnSpc>
              <a:spcAft>
                <a:spcPts val="0"/>
              </a:spcAft>
            </a:pPr>
            <a:r>
              <a:rPr lang="ar-IQ" sz="1100"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mj-cs"/>
              <a:buAutoNum type="arabic2Minus"/>
            </a:pPr>
            <a:r>
              <a:rPr lang="ar-IQ" b="1" dirty="0">
                <a:latin typeface="Times New Roman" panose="02020603050405020304" pitchFamily="18" charset="0"/>
                <a:ea typeface="Times New Roman" panose="02020603050405020304" pitchFamily="18" charset="0"/>
                <a:cs typeface="Simplified Arabic" panose="02020603050405020304" pitchFamily="18" charset="-78"/>
              </a:rPr>
              <a:t>الحالة الانشائية</a:t>
            </a:r>
            <a:r>
              <a:rPr lang="ar-IQ" dirty="0">
                <a:latin typeface="Times New Roman" panose="02020603050405020304" pitchFamily="18" charset="0"/>
                <a:ea typeface="Times New Roman" panose="02020603050405020304" pitchFamily="18" charset="0"/>
                <a:cs typeface="Simplified Arabic" panose="02020603050405020304" pitchFamily="18" charset="-78"/>
              </a:rPr>
              <a:t>: التي توجد الوحدة السكنية فيها من حيث المتانة، الاداء الجيد والمواد المستعملة.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mj-cs"/>
              <a:buAutoNum type="arabic2Minus"/>
            </a:pPr>
            <a:r>
              <a:rPr lang="ar-IQ" b="1" dirty="0">
                <a:latin typeface="Times New Roman" panose="02020603050405020304" pitchFamily="18" charset="0"/>
                <a:ea typeface="Times New Roman" panose="02020603050405020304" pitchFamily="18" charset="0"/>
                <a:cs typeface="Simplified Arabic" panose="02020603050405020304" pitchFamily="18" charset="-78"/>
              </a:rPr>
              <a:t>الخدمات المتوفرة في الوحدة السكنية</a:t>
            </a:r>
            <a:r>
              <a:rPr lang="ar-IQ" dirty="0">
                <a:latin typeface="Times New Roman" panose="02020603050405020304" pitchFamily="18" charset="0"/>
                <a:ea typeface="Times New Roman" panose="02020603050405020304" pitchFamily="18" charset="0"/>
                <a:cs typeface="Simplified Arabic" panose="02020603050405020304" pitchFamily="18" charset="-78"/>
              </a:rPr>
              <a:t>،</a:t>
            </a:r>
            <a:r>
              <a:rPr lang="ar-IQ" dirty="0">
                <a:latin typeface="Calibri" panose="020F0502020204030204" pitchFamily="34" charset="0"/>
                <a:ea typeface="Times New Roman" panose="02020603050405020304" pitchFamily="18" charset="0"/>
                <a:cs typeface="Times New Roman" panose="02020603050405020304" pitchFamily="18" charset="0"/>
              </a:rPr>
              <a:t> </a:t>
            </a:r>
            <a:r>
              <a:rPr lang="ar-IQ" dirty="0">
                <a:latin typeface="Calibri" panose="020F0502020204030204" pitchFamily="34" charset="0"/>
                <a:ea typeface="Times New Roman" panose="02020603050405020304" pitchFamily="18" charset="0"/>
                <a:cs typeface="Sakkal Majalla" panose="02000000000000000000" pitchFamily="2" charset="-78"/>
              </a:rPr>
              <a:t>إذ</a:t>
            </a:r>
            <a:r>
              <a:rPr lang="ar-IQ" dirty="0">
                <a:latin typeface="Times New Roman" panose="02020603050405020304" pitchFamily="18" charset="0"/>
                <a:ea typeface="Times New Roman" panose="02020603050405020304" pitchFamily="18" charset="0"/>
                <a:cs typeface="Simplified Arabic" panose="02020603050405020304" pitchFamily="18" charset="-78"/>
              </a:rPr>
              <a:t> أن المسكن ليس مجرد كتل كونكريتية لعدة حوائط واقية من الطبيعة وفراغ للمأوى، فالكيفية التي يحقق الدار فيها الراحة الموضوعية لنزلائه، ترتبط بمدى توفر الشروط الكافية لذلك منها، توفر المياه الصالحة للشرب والاستحمام وتوافر المرافق الصحية والخدمات الكهربائية.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cs"/>
              <a:buAutoNum type="arabic2Minus"/>
            </a:pPr>
            <a:r>
              <a:rPr lang="ar-IQ" b="1" dirty="0">
                <a:latin typeface="Times New Roman" panose="02020603050405020304" pitchFamily="18" charset="0"/>
                <a:ea typeface="Times New Roman" panose="02020603050405020304" pitchFamily="18" charset="0"/>
                <a:cs typeface="Simplified Arabic" panose="02020603050405020304" pitchFamily="18" charset="-78"/>
              </a:rPr>
              <a:t>ملكية الوحدة السكنية وعائدتيها</a:t>
            </a:r>
            <a:r>
              <a:rPr lang="ar-IQ" dirty="0">
                <a:latin typeface="Times New Roman" panose="02020603050405020304" pitchFamily="18" charset="0"/>
                <a:ea typeface="Times New Roman" panose="02020603050405020304" pitchFamily="18" charset="0"/>
                <a:cs typeface="Simplified Arabic" panose="02020603050405020304" pitchFamily="18" charset="-78"/>
              </a:rPr>
              <a:t>: </a:t>
            </a:r>
            <a:r>
              <a:rPr lang="ar-IQ" dirty="0">
                <a:latin typeface="Calibri" panose="020F0502020204030204" pitchFamily="34" charset="0"/>
                <a:ea typeface="Times New Roman" panose="02020603050405020304" pitchFamily="18" charset="0"/>
                <a:cs typeface="Sakkal Majalla" panose="02000000000000000000" pitchFamily="2" charset="-78"/>
              </a:rPr>
              <a:t>إذ</a:t>
            </a:r>
            <a:r>
              <a:rPr lang="ar-IQ" dirty="0">
                <a:latin typeface="Times New Roman" panose="02020603050405020304" pitchFamily="18" charset="0"/>
                <a:ea typeface="Times New Roman" panose="02020603050405020304" pitchFamily="18" charset="0"/>
                <a:cs typeface="Simplified Arabic" panose="02020603050405020304" pitchFamily="18" charset="-78"/>
              </a:rPr>
              <a:t> يوفر ذلك الاستقرار والاطمئنان والشعور بالحرية الذاتية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07000"/>
              </a:lnSpc>
              <a:spcAft>
                <a:spcPts val="0"/>
              </a:spcAft>
            </a:pPr>
            <a:r>
              <a:rPr lang="ar-IQ" b="1"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IQ" b="1" dirty="0">
                <a:latin typeface="Times New Roman" panose="02020603050405020304" pitchFamily="18" charset="0"/>
                <a:ea typeface="Times New Roman" panose="02020603050405020304" pitchFamily="18" charset="0"/>
                <a:cs typeface="Simplified Arabic" panose="02020603050405020304" pitchFamily="18" charset="-78"/>
              </a:rPr>
              <a:t>3- </a:t>
            </a:r>
            <a:r>
              <a:rPr lang="ar-IQ" b="1" u="dbl" dirty="0">
                <a:latin typeface="Times New Roman" panose="02020603050405020304" pitchFamily="18" charset="0"/>
                <a:ea typeface="Times New Roman" panose="02020603050405020304" pitchFamily="18" charset="0"/>
                <a:cs typeface="Simplified Arabic" panose="02020603050405020304" pitchFamily="18" charset="-78"/>
              </a:rPr>
              <a:t>عناصر الحاجة السكنية</a:t>
            </a:r>
            <a:r>
              <a:rPr lang="ar-IQ" b="1"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ar-IQ" sz="1100" b="1"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226695" algn="justLow" rtl="1">
              <a:lnSpc>
                <a:spcPct val="107000"/>
              </a:lnSpc>
              <a:spcAft>
                <a:spcPts val="0"/>
              </a:spcAft>
            </a:pPr>
            <a:r>
              <a:rPr lang="ar-SA" dirty="0">
                <a:latin typeface="Times New Roman" panose="02020603050405020304" pitchFamily="18" charset="0"/>
                <a:ea typeface="Times New Roman" panose="02020603050405020304" pitchFamily="18" charset="0"/>
                <a:cs typeface="Simplified Arabic" panose="02020603050405020304" pitchFamily="18" charset="-78"/>
              </a:rPr>
              <a:t>تأتي الحاجة السكنية بفعل عناصر رئيسة هي: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cs"/>
              <a:buAutoNum type="arabic2Minus"/>
            </a:pPr>
            <a:r>
              <a:rPr lang="ar-IQ" dirty="0">
                <a:latin typeface="Times New Roman" panose="02020603050405020304" pitchFamily="18" charset="0"/>
                <a:ea typeface="Times New Roman" panose="02020603050405020304" pitchFamily="18" charset="0"/>
                <a:cs typeface="Simplified Arabic" panose="02020603050405020304" pitchFamily="18" charset="-78"/>
              </a:rPr>
              <a:t>التزايد السكاني وتكون الاسر.</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cs"/>
              <a:buAutoNum type="arabic2Minus"/>
            </a:pPr>
            <a:r>
              <a:rPr lang="ar-IQ" dirty="0">
                <a:latin typeface="Times New Roman" panose="02020603050405020304" pitchFamily="18" charset="0"/>
                <a:ea typeface="Times New Roman" panose="02020603050405020304" pitchFamily="18" charset="0"/>
                <a:cs typeface="Simplified Arabic" panose="02020603050405020304" pitchFamily="18" charset="-78"/>
              </a:rPr>
              <a:t>اندثار الرصيد السكني نتيجة التقادم، أو بفعل التغير المتوقع حصوله للرصيد السكني الى استعمالات اخرى، الامر الذي يستدعي الاستبدال او التعويض بوحدات سكنية اخرى.</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cs"/>
              <a:buAutoNum type="arabic2Minus"/>
            </a:pPr>
            <a:r>
              <a:rPr lang="ar-IQ" dirty="0">
                <a:latin typeface="Times New Roman" panose="02020603050405020304" pitchFamily="18" charset="0"/>
                <a:ea typeface="Times New Roman" panose="02020603050405020304" pitchFamily="18" charset="0"/>
                <a:cs typeface="Simplified Arabic" panose="02020603050405020304" pitchFamily="18" charset="-78"/>
              </a:rPr>
              <a:t>الوحدات السكنية غير الملائمة سواء من الناحية الكمية أو النوعية، والذي يمثل العجز السكني الكمي والنوعي.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07000"/>
              </a:lnSpc>
              <a:spcAft>
                <a:spcPts val="0"/>
              </a:spcAft>
            </a:pPr>
            <a:r>
              <a:rPr lang="ar-IQ" b="1"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07000"/>
              </a:lnSpc>
              <a:spcAft>
                <a:spcPts val="0"/>
              </a:spcAft>
            </a:pPr>
            <a:r>
              <a:rPr lang="ar-IQ" b="1"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Symbol" panose="05050102010706020507" pitchFamily="18" charset="2"/>
              <a:buBlip>
                <a:blip r:embed="rId2"/>
              </a:buBlip>
            </a:pPr>
            <a:r>
              <a:rPr lang="ar-SA" dirty="0">
                <a:latin typeface="Times New Roman" panose="02020603050405020304" pitchFamily="18" charset="0"/>
                <a:ea typeface="Times New Roman" panose="02020603050405020304" pitchFamily="18" charset="0"/>
                <a:cs typeface="Simplified Arabic" panose="02020603050405020304" pitchFamily="18" charset="-78"/>
              </a:rPr>
              <a:t>مفهوم العائلة </a:t>
            </a:r>
            <a:r>
              <a:rPr lang="en-US" dirty="0">
                <a:latin typeface="Times New Roman" panose="02020603050405020304" pitchFamily="18" charset="0"/>
                <a:ea typeface="Times New Roman" panose="02020603050405020304" pitchFamily="18" charset="0"/>
                <a:cs typeface="Simplified Arabic" panose="02020603050405020304" pitchFamily="18" charset="-78"/>
              </a:rPr>
              <a:t>Family</a:t>
            </a:r>
            <a:r>
              <a:rPr lang="en-US" dirty="0">
                <a:latin typeface="Simplified Arabic" panose="02020603050405020304" pitchFamily="18" charset="-78"/>
                <a:ea typeface="Times New Roman" panose="02020603050405020304" pitchFamily="18" charset="0"/>
                <a:cs typeface="Arial" panose="020B0604020202020204" pitchFamily="34" charset="0"/>
              </a:rPr>
              <a:t> </a:t>
            </a:r>
            <a:r>
              <a:rPr lang="ar-SA" dirty="0">
                <a:latin typeface="Simplified Arabic" panose="02020603050405020304" pitchFamily="18" charset="-78"/>
                <a:ea typeface="Times New Roman" panose="02020603050405020304" pitchFamily="18" charset="0"/>
                <a:cs typeface="Arial" panose="020B0604020202020204" pitchFamily="34" charset="0"/>
              </a:rPr>
              <a:t>: تعبير اجتماعي عن افراد تربطهم صلة القرابة.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Symbol" panose="05050102010706020507" pitchFamily="18" charset="2"/>
              <a:buBlip>
                <a:blip r:embed="rId2"/>
              </a:buBlip>
            </a:pPr>
            <a:r>
              <a:rPr lang="ar-SA" dirty="0">
                <a:latin typeface="Times New Roman" panose="02020603050405020304" pitchFamily="18" charset="0"/>
                <a:ea typeface="Times New Roman" panose="02020603050405020304" pitchFamily="18" charset="0"/>
                <a:cs typeface="Simplified Arabic" panose="02020603050405020304" pitchFamily="18" charset="-78"/>
              </a:rPr>
              <a:t>مفهوم الاسرة </a:t>
            </a:r>
            <a:r>
              <a:rPr lang="en-US" dirty="0">
                <a:latin typeface="Times New Roman" panose="02020603050405020304" pitchFamily="18" charset="0"/>
                <a:ea typeface="Times New Roman" panose="02020603050405020304" pitchFamily="18" charset="0"/>
                <a:cs typeface="Simplified Arabic" panose="02020603050405020304" pitchFamily="18" charset="-78"/>
              </a:rPr>
              <a:t>Household</a:t>
            </a:r>
            <a:r>
              <a:rPr lang="en-US" dirty="0">
                <a:latin typeface="Simplified Arabic" panose="02020603050405020304" pitchFamily="18" charset="-78"/>
                <a:ea typeface="Times New Roman" panose="02020603050405020304" pitchFamily="18" charset="0"/>
                <a:cs typeface="Arial" panose="020B0604020202020204" pitchFamily="34" charset="0"/>
              </a:rPr>
              <a:t> </a:t>
            </a:r>
            <a:r>
              <a:rPr lang="ar-SA" dirty="0">
                <a:latin typeface="Simplified Arabic" panose="02020603050405020304" pitchFamily="18" charset="-78"/>
                <a:ea typeface="Times New Roman" panose="02020603050405020304" pitchFamily="18" charset="0"/>
                <a:cs typeface="Arial" panose="020B0604020202020204" pitchFamily="34" charset="0"/>
              </a:rPr>
              <a:t>: الاسرة وحـدة المعاينـة المستخدمـة في تعـدادات السكـان بدلاً مـن العائلـة. (تظهر أهمية الاسرة في عملية التخطيط من كونها المحتوى السكاني الاجتماعي الذي يتم احتوائه في المسكن).</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392325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458842E-325D-4743-802E-43970D20E686}"/>
              </a:ext>
            </a:extLst>
          </p:cNvPr>
          <p:cNvSpPr/>
          <p:nvPr/>
        </p:nvSpPr>
        <p:spPr>
          <a:xfrm>
            <a:off x="124691" y="-41565"/>
            <a:ext cx="12067309" cy="3648691"/>
          </a:xfrm>
          <a:prstGeom prst="rect">
            <a:avLst/>
          </a:prstGeom>
        </p:spPr>
        <p:txBody>
          <a:bodyPr wrap="square">
            <a:spAutoFit/>
          </a:bodyPr>
          <a:lstStyle/>
          <a:p>
            <a:pPr algn="justLow" rtl="1">
              <a:lnSpc>
                <a:spcPct val="107000"/>
              </a:lnSpc>
              <a:spcAft>
                <a:spcPts val="0"/>
              </a:spcAft>
            </a:pPr>
            <a:r>
              <a:rPr lang="ar-SA" b="1" dirty="0">
                <a:latin typeface="Calibri" panose="020F0502020204030204" pitchFamily="34" charset="0"/>
                <a:ea typeface="Times New Roman" panose="02020603050405020304" pitchFamily="18" charset="0"/>
                <a:cs typeface="Times New Roman" panose="02020603050405020304" pitchFamily="18" charset="0"/>
              </a:rPr>
              <a:t> </a:t>
            </a:r>
            <a:r>
              <a:rPr lang="ar-SA" b="1" dirty="0">
                <a:latin typeface="Times New Roman" panose="02020603050405020304" pitchFamily="18" charset="0"/>
                <a:ea typeface="Times New Roman" panose="02020603050405020304" pitchFamily="18" charset="0"/>
                <a:cs typeface="Simplified Arabic" panose="02020603050405020304" pitchFamily="18" charset="-78"/>
              </a:rPr>
              <a:t>4- </a:t>
            </a:r>
            <a:r>
              <a:rPr lang="ar-SA" b="1" u="dbl" dirty="0">
                <a:latin typeface="Times New Roman" panose="02020603050405020304" pitchFamily="18" charset="0"/>
                <a:ea typeface="Times New Roman" panose="02020603050405020304" pitchFamily="18" charset="0"/>
                <a:cs typeface="Simplified Arabic" panose="02020603050405020304" pitchFamily="18" charset="-78"/>
              </a:rPr>
              <a:t>تقدير الحاجة السكنية</a:t>
            </a:r>
            <a:r>
              <a:rPr lang="ar-SA" b="1" dirty="0">
                <a:latin typeface="Calibri" panose="020F0502020204030204" pitchFamily="34" charset="0"/>
                <a:ea typeface="Times New Roman" panose="02020603050405020304" pitchFamily="18" charset="0"/>
                <a:cs typeface="Times New Roman" panose="02020603050405020304" pitchFamily="18"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226695" algn="justLow" rtl="1">
              <a:lnSpc>
                <a:spcPct val="107000"/>
              </a:lnSpc>
              <a:spcAft>
                <a:spcPts val="0"/>
              </a:spcAft>
            </a:pPr>
            <a:r>
              <a:rPr lang="ar-SA" b="1" dirty="0">
                <a:latin typeface="Times New Roman" panose="02020603050405020304" pitchFamily="18" charset="0"/>
                <a:ea typeface="Times New Roman" panose="02020603050405020304" pitchFamily="18" charset="0"/>
                <a:cs typeface="Simplified Arabic" panose="02020603050405020304" pitchFamily="18" charset="-78"/>
              </a:rPr>
              <a:t>ان مدى القدرة على تقدير الحاجة السكنية تقترن بأمرين اساسيين هما:</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Times New Roman" panose="02020603050405020304" pitchFamily="18" charset="0"/>
              <a:buChar char="-"/>
            </a:pPr>
            <a:r>
              <a:rPr lang="ar-SA" dirty="0">
                <a:latin typeface="Times New Roman" panose="02020603050405020304" pitchFamily="18" charset="0"/>
                <a:ea typeface="Times New Roman" panose="02020603050405020304" pitchFamily="18" charset="0"/>
                <a:cs typeface="Simplified Arabic" panose="02020603050405020304" pitchFamily="18" charset="-78"/>
              </a:rPr>
              <a:t>امكانية قياس عناصر الحاجة السكنية والمفاهيم المرتبطة بها، وبما يتطلب ذلك من توفير بيانات تتسم بالشمولية والدقة والحداثة ومعالجات رياضية واحصائية لتلك البيانات.</a:t>
            </a:r>
            <a:endParaRPr lang="en-US" sz="1400" dirty="0">
              <a:latin typeface="Calibri" panose="020F0502020204030204" pitchFamily="34" charset="0"/>
              <a:ea typeface="Times New Roman" panose="02020603050405020304" pitchFamily="18" charset="0"/>
              <a:cs typeface="Arial" panose="020B0604020202020204" pitchFamily="34" charset="0"/>
            </a:endParaRPr>
          </a:p>
          <a:p>
            <a:pPr marL="342900" lvl="0" indent="-342900" algn="justLow" rtl="1">
              <a:lnSpc>
                <a:spcPct val="107000"/>
              </a:lnSpc>
              <a:spcAft>
                <a:spcPts val="0"/>
              </a:spcAft>
              <a:buFont typeface="Times New Roman" panose="02020603050405020304" pitchFamily="18" charset="0"/>
              <a:buChar char="-"/>
            </a:pPr>
            <a:r>
              <a:rPr lang="ar-SA" dirty="0">
                <a:latin typeface="Times New Roman" panose="02020603050405020304" pitchFamily="18" charset="0"/>
                <a:ea typeface="Times New Roman" panose="02020603050405020304" pitchFamily="18" charset="0"/>
                <a:cs typeface="Simplified Arabic" panose="02020603050405020304" pitchFamily="18" charset="-78"/>
              </a:rPr>
              <a:t>مدى قدرة ذلك التقدير على الاحاطة بالمفهوم.</a:t>
            </a:r>
            <a:endParaRPr lang="en-US" sz="1400" dirty="0">
              <a:latin typeface="Calibri" panose="020F0502020204030204" pitchFamily="34" charset="0"/>
              <a:ea typeface="Times New Roman" panose="02020603050405020304" pitchFamily="18" charset="0"/>
              <a:cs typeface="Arial" panose="020B0604020202020204" pitchFamily="34" charset="0"/>
            </a:endParaRPr>
          </a:p>
          <a:p>
            <a:pPr marL="226695" algn="justLow" rtl="1">
              <a:lnSpc>
                <a:spcPct val="107000"/>
              </a:lnSpc>
              <a:spcAft>
                <a:spcPts val="0"/>
              </a:spcAft>
            </a:pPr>
            <a:r>
              <a:rPr lang="ar-IQ" b="1" dirty="0">
                <a:latin typeface="Times New Roman" panose="02020603050405020304" pitchFamily="18" charset="0"/>
                <a:ea typeface="Times New Roman" panose="02020603050405020304" pitchFamily="18" charset="0"/>
                <a:cs typeface="Simplified Arabic" panose="02020603050405020304" pitchFamily="18" charset="-78"/>
              </a:rPr>
              <a:t>حساب وتقدير الحاجة السكنية الحالية (العجز السكني الحالي)، يجري تقديرها وفق بعدين هما:</a:t>
            </a:r>
            <a:endParaRPr lang="en-US" sz="1400" dirty="0">
              <a:latin typeface="Calibri" panose="020F0502020204030204" pitchFamily="34" charset="0"/>
              <a:ea typeface="Calibri" panose="020F0502020204030204" pitchFamily="34" charset="0"/>
              <a:cs typeface="Arial" panose="020B0604020202020204" pitchFamily="34" charset="0"/>
            </a:endParaRPr>
          </a:p>
          <a:p>
            <a:pPr marL="226695" algn="justLow" rtl="1">
              <a:lnSpc>
                <a:spcPct val="107000"/>
              </a:lnSpc>
              <a:spcAft>
                <a:spcPts val="0"/>
              </a:spcAft>
            </a:pPr>
            <a:r>
              <a:rPr lang="ar-IQ" b="1" dirty="0">
                <a:latin typeface="Times New Roman" panose="02020603050405020304" pitchFamily="18" charset="0"/>
                <a:ea typeface="Times New Roman" panose="02020603050405020304" pitchFamily="18" charset="0"/>
                <a:cs typeface="Simplified Arabic" panose="02020603050405020304" pitchFamily="18" charset="-78"/>
              </a:rPr>
              <a:t>الأول:</a:t>
            </a:r>
            <a:r>
              <a:rPr lang="ar-IQ" dirty="0">
                <a:latin typeface="Times New Roman" panose="02020603050405020304" pitchFamily="18" charset="0"/>
                <a:ea typeface="Times New Roman" panose="02020603050405020304" pitchFamily="18" charset="0"/>
                <a:cs typeface="Simplified Arabic" panose="02020603050405020304" pitchFamily="18" charset="-78"/>
              </a:rPr>
              <a:t> المتمثل بمدى التوافق بين عدد الأسر والافراد وعدد الوحدات السكنية (يقاس بمعدل الاشغال ثم المقارنة مع المعيار المحدد للمسكن الملائم).</a:t>
            </a:r>
            <a:endParaRPr lang="en-US" sz="1400" dirty="0">
              <a:latin typeface="Calibri" panose="020F0502020204030204" pitchFamily="34" charset="0"/>
              <a:ea typeface="Calibri" panose="020F0502020204030204" pitchFamily="34" charset="0"/>
              <a:cs typeface="Arial" panose="020B0604020202020204" pitchFamily="34" charset="0"/>
            </a:endParaRPr>
          </a:p>
          <a:p>
            <a:pPr marL="226695" algn="justLow" rtl="1">
              <a:lnSpc>
                <a:spcPct val="107000"/>
              </a:lnSpc>
              <a:spcAft>
                <a:spcPts val="0"/>
              </a:spcAft>
            </a:pPr>
            <a:r>
              <a:rPr lang="ar-IQ" b="1" dirty="0">
                <a:latin typeface="Times New Roman" panose="02020603050405020304" pitchFamily="18" charset="0"/>
                <a:ea typeface="Times New Roman" panose="02020603050405020304" pitchFamily="18" charset="0"/>
                <a:cs typeface="Simplified Arabic" panose="02020603050405020304" pitchFamily="18" charset="-78"/>
              </a:rPr>
              <a:t>الثاني:</a:t>
            </a:r>
            <a:r>
              <a:rPr lang="ar-IQ" dirty="0">
                <a:latin typeface="Times New Roman" panose="02020603050405020304" pitchFamily="18" charset="0"/>
                <a:ea typeface="Times New Roman" panose="02020603050405020304" pitchFamily="18" charset="0"/>
                <a:cs typeface="Simplified Arabic" panose="02020603050405020304" pitchFamily="18" charset="-78"/>
              </a:rPr>
              <a:t> فيتحدد على ضوئه نوعية الرصيد السكني وهنا يكون التركيز على خصائص الوحدة السكنية، مادة البناء، التسهيلات الخدمية المتوفرة داخل الوحدة السكنية، الحيازة القانونية وغير القانونية. هنالك بعض الدول كالولايات المتحدة تؤكد على البعد الأول وذلك لسببين مهمين هما:</a:t>
            </a:r>
            <a:endParaRPr lang="en-US" sz="1400" dirty="0">
              <a:latin typeface="Calibri" panose="020F0502020204030204" pitchFamily="34" charset="0"/>
              <a:ea typeface="Calibri" panose="020F0502020204030204" pitchFamily="34" charset="0"/>
              <a:cs typeface="Arial" panose="020B0604020202020204" pitchFamily="34" charset="0"/>
            </a:endParaRPr>
          </a:p>
          <a:p>
            <a:pPr marL="226695" algn="justLow"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 ان التطور الكبير لنوعية الوحدات السكنية منذ عام 1940، قد قلل وبشكل حاد مسألة المشاكل النوعية (هيكل الوحدة السكنية) في قطاع الأسكان.</a:t>
            </a:r>
            <a:endParaRPr lang="en-US" sz="1400" dirty="0">
              <a:latin typeface="Calibri" panose="020F0502020204030204" pitchFamily="34" charset="0"/>
              <a:ea typeface="Calibri" panose="020F0502020204030204" pitchFamily="34" charset="0"/>
              <a:cs typeface="Arial" panose="020B0604020202020204" pitchFamily="34" charset="0"/>
            </a:endParaRPr>
          </a:p>
          <a:p>
            <a:pPr marL="226695" algn="justLow"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 التحسن النوعي للوحدات السكنية من خلال تحسين مواد وطرائق تشييدها قد ادى الى زيادة التكاليف وبالتالي سبب في انخفاض القدرة الشرائية مقارنة بارتفاع انشاء الوحدات السكنية، مما انعكس على زيادة الاشتراك في السكن.</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257B5CBF-7D8D-428F-A7CF-0C5EB4C663DA}"/>
              </a:ext>
            </a:extLst>
          </p:cNvPr>
          <p:cNvSpPr/>
          <p:nvPr/>
        </p:nvSpPr>
        <p:spPr>
          <a:xfrm>
            <a:off x="374074" y="3209309"/>
            <a:ext cx="11693235" cy="3648691"/>
          </a:xfrm>
          <a:prstGeom prst="rect">
            <a:avLst/>
          </a:prstGeom>
        </p:spPr>
        <p:txBody>
          <a:bodyPr wrap="square">
            <a:spAutoFit/>
          </a:bodyPr>
          <a:lstStyle/>
          <a:p>
            <a:pPr algn="justLow" rtl="1">
              <a:lnSpc>
                <a:spcPct val="107000"/>
              </a:lnSpc>
              <a:spcAft>
                <a:spcPts val="0"/>
              </a:spcAft>
            </a:pPr>
            <a:r>
              <a:rPr lang="ar-SA" b="1"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07000"/>
              </a:lnSpc>
              <a:spcAft>
                <a:spcPts val="0"/>
              </a:spcAft>
            </a:pPr>
            <a:r>
              <a:rPr lang="ar-SA" b="1" dirty="0">
                <a:latin typeface="Times New Roman" panose="02020603050405020304" pitchFamily="18" charset="0"/>
                <a:ea typeface="Times New Roman" panose="02020603050405020304" pitchFamily="18" charset="0"/>
                <a:cs typeface="Simplified Arabic" panose="02020603050405020304" pitchFamily="18" charset="-78"/>
              </a:rPr>
              <a:t>4-1 </a:t>
            </a:r>
            <a:r>
              <a:rPr lang="ar-SA" b="1" u="dbl" dirty="0">
                <a:latin typeface="Times New Roman" panose="02020603050405020304" pitchFamily="18" charset="0"/>
                <a:ea typeface="Times New Roman" panose="02020603050405020304" pitchFamily="18" charset="0"/>
                <a:cs typeface="Simplified Arabic" panose="02020603050405020304" pitchFamily="18" charset="-78"/>
              </a:rPr>
              <a:t>تقدير العجز السكني (لسنة اساس معينة)</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Low" rtl="1">
              <a:lnSpc>
                <a:spcPct val="107000"/>
              </a:lnSpc>
              <a:spcAft>
                <a:spcPts val="0"/>
              </a:spcAft>
            </a:pPr>
            <a:r>
              <a:rPr lang="ar-SA" sz="1050" b="1" dirty="0">
                <a:latin typeface="Times New Roman" panose="02020603050405020304" pitchFamily="18" charset="0"/>
                <a:ea typeface="Times New Roman" panose="02020603050405020304" pitchFamily="18" charset="0"/>
                <a:cs typeface="Simplified Arabic" panose="02020603050405020304" pitchFamily="18" charset="-78"/>
              </a:rPr>
              <a:t> </a:t>
            </a:r>
            <a:r>
              <a:rPr lang="ar-IQ" dirty="0">
                <a:latin typeface="Times New Roman" panose="02020603050405020304" pitchFamily="18" charset="0"/>
                <a:ea typeface="Times New Roman" panose="02020603050405020304" pitchFamily="18" charset="0"/>
                <a:cs typeface="Simplified Arabic" panose="02020603050405020304" pitchFamily="18" charset="-78"/>
              </a:rPr>
              <a:t>ان عملية تقدير الحاجة السكنية الحالية يتطلب حصر المعلومات الاتية: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cs"/>
              <a:buAutoNum type="arabic2Minus"/>
            </a:pPr>
            <a:r>
              <a:rPr lang="ar-IQ" dirty="0">
                <a:latin typeface="Times New Roman" panose="02020603050405020304" pitchFamily="18" charset="0"/>
                <a:ea typeface="Times New Roman" panose="02020603050405020304" pitchFamily="18" charset="0"/>
                <a:cs typeface="Simplified Arabic" panose="02020603050405020304" pitchFamily="18" charset="-78"/>
              </a:rPr>
              <a:t>العدد الكلي </a:t>
            </a:r>
            <a:r>
              <a:rPr lang="ar-IQ" dirty="0" err="1">
                <a:latin typeface="Times New Roman" panose="02020603050405020304" pitchFamily="18" charset="0"/>
                <a:ea typeface="Times New Roman" panose="02020603050405020304" pitchFamily="18" charset="0"/>
                <a:cs typeface="Simplified Arabic" panose="02020603050405020304" pitchFamily="18" charset="-78"/>
              </a:rPr>
              <a:t>للاسر</a:t>
            </a:r>
            <a:r>
              <a:rPr lang="ar-IQ" dirty="0">
                <a:latin typeface="Times New Roman" panose="02020603050405020304" pitchFamily="18" charset="0"/>
                <a:ea typeface="Times New Roman" panose="02020603050405020304" pitchFamily="18" charset="0"/>
                <a:cs typeface="Simplified Arabic" panose="02020603050405020304" pitchFamily="18" charset="-78"/>
              </a:rPr>
              <a:t> في سنة الاساس.</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cs"/>
              <a:buAutoNum type="arabic2Minus"/>
            </a:pPr>
            <a:r>
              <a:rPr lang="ar-IQ" dirty="0">
                <a:latin typeface="Times New Roman" panose="02020603050405020304" pitchFamily="18" charset="0"/>
                <a:ea typeface="Times New Roman" panose="02020603050405020304" pitchFamily="18" charset="0"/>
                <a:cs typeface="Simplified Arabic" panose="02020603050405020304" pitchFamily="18" charset="-78"/>
              </a:rPr>
              <a:t>عدد الوحدات السكنية الموجودة (الرصيد السكني الكلي).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0"/>
              </a:spcAft>
              <a:buFont typeface="+mj-cs"/>
              <a:buAutoNum type="arabic2Minus"/>
            </a:pPr>
            <a:r>
              <a:rPr lang="ar-IQ" dirty="0">
                <a:latin typeface="Times New Roman" panose="02020603050405020304" pitchFamily="18" charset="0"/>
                <a:ea typeface="Times New Roman" panose="02020603050405020304" pitchFamily="18" charset="0"/>
                <a:cs typeface="Simplified Arabic" panose="02020603050405020304" pitchFamily="18" charset="-78"/>
              </a:rPr>
              <a:t>عدد الوحدات السكنية التي تعد دون الحد الادنى من المعيار المعتمد في ذلك البلد مع تشخيص تلك التي بحاجة الى الاستبدال (المتهرئة) والوحدات التي بحاجة الى تأهيل وتحسين (اضافة عمر جديد</a:t>
            </a:r>
            <a:r>
              <a:rPr lang="en-US" dirty="0">
                <a:latin typeface="Times New Roman" panose="02020603050405020304" pitchFamily="18" charset="0"/>
                <a:ea typeface="Times New Roman" panose="02020603050405020304" pitchFamily="18" charset="0"/>
                <a:cs typeface="Simplified Arabic" panose="02020603050405020304" pitchFamily="18" charset="-78"/>
              </a:rPr>
              <a:t> (</a:t>
            </a:r>
            <a:r>
              <a:rPr lang="ar-IQ" dirty="0">
                <a:latin typeface="Times New Roman" panose="02020603050405020304" pitchFamily="18" charset="0"/>
                <a:ea typeface="Times New Roman" panose="02020603050405020304" pitchFamily="18" charset="0"/>
                <a:cs typeface="Simplified Arabic" panose="02020603050405020304" pitchFamily="18" charset="-78"/>
              </a:rPr>
              <a:t>، </a:t>
            </a:r>
            <a:r>
              <a:rPr lang="ar-IQ" dirty="0" err="1">
                <a:latin typeface="Times New Roman" panose="02020603050405020304" pitchFamily="18" charset="0"/>
                <a:ea typeface="Times New Roman" panose="02020603050405020304" pitchFamily="18" charset="0"/>
                <a:cs typeface="Simplified Arabic" panose="02020603050405020304" pitchFamily="18" charset="-78"/>
              </a:rPr>
              <a:t>وباجراء</a:t>
            </a:r>
            <a:r>
              <a:rPr lang="ar-IQ" dirty="0">
                <a:latin typeface="Times New Roman" panose="02020603050405020304" pitchFamily="18" charset="0"/>
                <a:ea typeface="Times New Roman" panose="02020603050405020304" pitchFamily="18" charset="0"/>
                <a:cs typeface="Simplified Arabic" panose="02020603050405020304" pitchFamily="18" charset="-78"/>
              </a:rPr>
              <a:t> الخطوات الاتية: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lt"/>
              <a:buAutoNum type="arabicPeriod"/>
              <a:tabLst>
                <a:tab pos="228600" algn="l"/>
              </a:tabLst>
            </a:pPr>
            <a:r>
              <a:rPr lang="ar-IQ" dirty="0">
                <a:latin typeface="Times New Roman" panose="02020603050405020304" pitchFamily="18" charset="0"/>
                <a:ea typeface="Times New Roman" panose="02020603050405020304" pitchFamily="18" charset="0"/>
                <a:cs typeface="Simplified Arabic" panose="02020603050405020304" pitchFamily="18" charset="-78"/>
              </a:rPr>
              <a:t>نطرح الفقرة (ج) (وبالتحديد الوحدات السكنية التي بحاجة الى استبدال من الفقرة (ب) لنحصل على الرصيد السكني القياسي.</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lt"/>
              <a:buAutoNum type="arabicPeriod"/>
              <a:tabLst>
                <a:tab pos="228600" algn="l"/>
              </a:tabLst>
            </a:pPr>
            <a:r>
              <a:rPr lang="ar-IQ" dirty="0" err="1">
                <a:latin typeface="Times New Roman" panose="02020603050405020304" pitchFamily="18" charset="0"/>
                <a:ea typeface="Times New Roman" panose="02020603050405020304" pitchFamily="18" charset="0"/>
                <a:cs typeface="Simplified Arabic" panose="02020603050405020304" pitchFamily="18" charset="-78"/>
              </a:rPr>
              <a:t>بأحتساب</a:t>
            </a:r>
            <a:r>
              <a:rPr lang="ar-IQ" dirty="0">
                <a:latin typeface="Times New Roman" panose="02020603050405020304" pitchFamily="18" charset="0"/>
                <a:ea typeface="Times New Roman" panose="02020603050405020304" pitchFamily="18" charset="0"/>
                <a:cs typeface="Simplified Arabic" panose="02020603050405020304" pitchFamily="18" charset="-78"/>
              </a:rPr>
              <a:t> الفرق بين الفقرة (1) والفقرة (أ) نحصل على الحاجة السكنية الحالية، وهذه تمثل</a:t>
            </a:r>
            <a:r>
              <a:rPr lang="ar-IQ" dirty="0">
                <a:latin typeface="Calibri" panose="020F0502020204030204" pitchFamily="34" charset="0"/>
                <a:ea typeface="Times New Roman" panose="02020603050405020304" pitchFamily="18" charset="0"/>
                <a:cs typeface="Times New Roman" panose="02020603050405020304" pitchFamily="18" charset="0"/>
              </a:rPr>
              <a:t> </a:t>
            </a:r>
            <a:r>
              <a:rPr lang="ar-IQ" dirty="0">
                <a:latin typeface="Times New Roman" panose="02020603050405020304" pitchFamily="18" charset="0"/>
                <a:ea typeface="Times New Roman" panose="02020603050405020304" pitchFamily="18" charset="0"/>
                <a:cs typeface="Simplified Arabic" panose="02020603050405020304" pitchFamily="18" charset="-78"/>
              </a:rPr>
              <a:t>العجز السكني الكمي والنوعي لسنة اساس معينة. علما ان هذا يتضمن عدد الاسر التي</a:t>
            </a:r>
            <a:r>
              <a:rPr lang="ar-IQ" dirty="0">
                <a:latin typeface="Calibri" panose="020F0502020204030204" pitchFamily="34" charset="0"/>
                <a:ea typeface="Times New Roman" panose="02020603050405020304" pitchFamily="18" charset="0"/>
                <a:cs typeface="Times New Roman" panose="02020603050405020304" pitchFamily="18" charset="0"/>
              </a:rPr>
              <a:t> </a:t>
            </a:r>
            <a:r>
              <a:rPr lang="ar-IQ" dirty="0">
                <a:latin typeface="Times New Roman" panose="02020603050405020304" pitchFamily="18" charset="0"/>
                <a:ea typeface="Times New Roman" panose="02020603050405020304" pitchFamily="18" charset="0"/>
                <a:cs typeface="Simplified Arabic" panose="02020603050405020304" pitchFamily="18" charset="-78"/>
              </a:rPr>
              <a:t>تشارك غيرها في السكن والذين يعدون بلا مأوى.</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3390" algn="justLow"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ان وجود وحدات سكنية شاغرة ضمن الرصيد الكلي وقت الاحتساب، يجعل مقارنة الرصيد السكني الصالح للسكن مع عدد الاسر وقت الاحتساب والمتمثل بالعدد الناتج من الفقرة (2) لا يمثل الحاجة السكنية بشكل موثوق به، وبالتحديد ستكون النتيجة اقل من المطلوب.</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4917368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9A5C42B-C23E-4945-85D5-822F96B03283}"/>
              </a:ext>
            </a:extLst>
          </p:cNvPr>
          <p:cNvSpPr/>
          <p:nvPr/>
        </p:nvSpPr>
        <p:spPr>
          <a:xfrm>
            <a:off x="270163" y="401782"/>
            <a:ext cx="11651673" cy="5295617"/>
          </a:xfrm>
          <a:prstGeom prst="rect">
            <a:avLst/>
          </a:prstGeom>
        </p:spPr>
        <p:txBody>
          <a:bodyPr wrap="square">
            <a:spAutoFit/>
          </a:bodyPr>
          <a:lstStyle/>
          <a:p>
            <a:pPr algn="justLow" rtl="1">
              <a:lnSpc>
                <a:spcPct val="107000"/>
              </a:lnSpc>
              <a:spcAft>
                <a:spcPts val="0"/>
              </a:spcAft>
            </a:pPr>
            <a:r>
              <a:rPr lang="en-US" sz="2000" b="1" dirty="0">
                <a:latin typeface="Simplified Arabic" panose="02020603050405020304" pitchFamily="18" charset="-78"/>
                <a:ea typeface="Times New Roman" panose="02020603050405020304" pitchFamily="18" charset="0"/>
                <a:cs typeface="Arial" panose="020B0604020202020204" pitchFamily="34" charset="0"/>
              </a:rPr>
              <a:t> </a:t>
            </a:r>
            <a:r>
              <a:rPr lang="ar-SA" sz="2000" b="1" dirty="0">
                <a:latin typeface="Simplified Arabic" panose="02020603050405020304" pitchFamily="18" charset="-78"/>
                <a:ea typeface="Times New Roman" panose="02020603050405020304" pitchFamily="18" charset="0"/>
                <a:cs typeface="Arial" panose="020B0604020202020204" pitchFamily="34" charset="0"/>
              </a:rPr>
              <a:t>4-2 </a:t>
            </a:r>
            <a:r>
              <a:rPr lang="ar-SA" sz="2000" b="1" u="dbl" dirty="0">
                <a:latin typeface="Simplified Arabic" panose="02020603050405020304" pitchFamily="18" charset="-78"/>
                <a:ea typeface="Times New Roman" panose="02020603050405020304" pitchFamily="18" charset="0"/>
                <a:cs typeface="Arial" panose="020B0604020202020204" pitchFamily="34" charset="0"/>
              </a:rPr>
              <a:t>تقدير الحاجة السكنية المستقبلية</a:t>
            </a:r>
            <a:endParaRPr lang="ar-IQ" sz="2000" b="1" u="dbl" dirty="0">
              <a:latin typeface="Simplified Arabic" panose="02020603050405020304" pitchFamily="18" charset="-78"/>
              <a:ea typeface="Times New Roman" panose="02020603050405020304" pitchFamily="18" charset="0"/>
              <a:cs typeface="Arial" panose="020B0604020202020204" pitchFamily="34" charset="0"/>
            </a:endParaRPr>
          </a:p>
          <a:p>
            <a:pPr algn="justLow" rtl="1">
              <a:lnSpc>
                <a:spcPct val="107000"/>
              </a:lnSpc>
              <a:spcAft>
                <a:spcPts val="0"/>
              </a:spcAft>
            </a:pPr>
            <a:endParaRPr lang="en-US" sz="1600" dirty="0">
              <a:latin typeface="Calibri" panose="020F0502020204030204" pitchFamily="34" charset="0"/>
              <a:ea typeface="Calibri" panose="020F0502020204030204" pitchFamily="34" charset="0"/>
              <a:cs typeface="Arial" panose="020B0604020202020204" pitchFamily="34" charset="0"/>
            </a:endParaRPr>
          </a:p>
          <a:p>
            <a:pPr marL="457200" algn="justLow" rtl="1">
              <a:lnSpc>
                <a:spcPct val="107000"/>
              </a:lnSpc>
              <a:spcAft>
                <a:spcPts val="0"/>
              </a:spcAft>
            </a:pPr>
            <a:r>
              <a:rPr lang="ar-IQ" sz="2000" dirty="0">
                <a:latin typeface="Times New Roman" panose="02020603050405020304" pitchFamily="18" charset="0"/>
                <a:ea typeface="Times New Roman" panose="02020603050405020304" pitchFamily="18" charset="0"/>
                <a:cs typeface="Simplified Arabic" panose="02020603050405020304" pitchFamily="18" charset="-78"/>
              </a:rPr>
              <a:t>تتطلب عملية تقدير الحاجة السكنية المستقبلية التنبؤ بالمعلومات الاتية: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cs"/>
              <a:buAutoNum type="arabic2Minus"/>
            </a:pPr>
            <a:r>
              <a:rPr lang="ar-IQ" sz="2000" dirty="0">
                <a:latin typeface="Times New Roman" panose="02020603050405020304" pitchFamily="18" charset="0"/>
                <a:ea typeface="Times New Roman" panose="02020603050405020304" pitchFamily="18" charset="0"/>
                <a:cs typeface="Simplified Arabic" panose="02020603050405020304" pitchFamily="18" charset="-78"/>
              </a:rPr>
              <a:t>عدد السكان الكلي المتوقع لمنطقة لسنة مستقبلية معينة.</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cs"/>
              <a:buAutoNum type="arabic2Minus"/>
            </a:pPr>
            <a:r>
              <a:rPr lang="ar-IQ" sz="2000" dirty="0">
                <a:latin typeface="Times New Roman" panose="02020603050405020304" pitchFamily="18" charset="0"/>
                <a:ea typeface="Times New Roman" panose="02020603050405020304" pitchFamily="18" charset="0"/>
                <a:cs typeface="Simplified Arabic" panose="02020603050405020304" pitchFamily="18" charset="-78"/>
              </a:rPr>
              <a:t>عدد الاسر المتوقع تكونها مستقبلا.</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cs"/>
              <a:buAutoNum type="arabic2Minus"/>
            </a:pPr>
            <a:r>
              <a:rPr lang="ar-IQ" sz="2000" dirty="0">
                <a:latin typeface="Times New Roman" panose="02020603050405020304" pitchFamily="18" charset="0"/>
                <a:ea typeface="Times New Roman" panose="02020603050405020304" pitchFamily="18" charset="0"/>
                <a:cs typeface="Simplified Arabic" panose="02020603050405020304" pitchFamily="18" charset="-78"/>
              </a:rPr>
              <a:t>عدد الوحدات السكنية المتوقع اندثارها خلال مدة الدراسة.</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cs"/>
              <a:buAutoNum type="arabic2Minus"/>
            </a:pPr>
            <a:r>
              <a:rPr lang="ar-IQ" sz="2000" dirty="0">
                <a:latin typeface="Times New Roman" panose="02020603050405020304" pitchFamily="18" charset="0"/>
                <a:ea typeface="Times New Roman" panose="02020603050405020304" pitchFamily="18" charset="0"/>
                <a:cs typeface="Simplified Arabic" panose="02020603050405020304" pitchFamily="18" charset="-78"/>
              </a:rPr>
              <a:t>عدد الوحدات السكنية المتوقع تواجدها مستقبلا (الرصيد السكني الكلي مستقبلا).</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mj-cs"/>
              <a:buAutoNum type="arabic2Minus"/>
            </a:pPr>
            <a:r>
              <a:rPr lang="ar-IQ" sz="2000" dirty="0">
                <a:latin typeface="Times New Roman" panose="02020603050405020304" pitchFamily="18" charset="0"/>
                <a:ea typeface="Times New Roman" panose="02020603050405020304" pitchFamily="18" charset="0"/>
                <a:cs typeface="Simplified Arabic" panose="02020603050405020304" pitchFamily="18" charset="-78"/>
              </a:rPr>
              <a:t>عدد الوحدات السكنية الشاغرة.</a:t>
            </a:r>
            <a:endParaRPr lang="en-US" sz="1600" dirty="0">
              <a:latin typeface="Calibri" panose="020F0502020204030204" pitchFamily="34" charset="0"/>
              <a:ea typeface="Calibri" panose="020F0502020204030204" pitchFamily="34" charset="0"/>
              <a:cs typeface="Arial" panose="020B0604020202020204" pitchFamily="34" charset="0"/>
            </a:endParaRPr>
          </a:p>
          <a:p>
            <a:pPr marL="457200" algn="justLow" rtl="1">
              <a:lnSpc>
                <a:spcPct val="107000"/>
              </a:lnSpc>
              <a:spcAft>
                <a:spcPts val="0"/>
              </a:spcAft>
            </a:pPr>
            <a:r>
              <a:rPr lang="ar-SA" sz="2000" dirty="0">
                <a:latin typeface="Times New Roman" panose="02020603050405020304" pitchFamily="18" charset="0"/>
                <a:ea typeface="Times New Roman" panose="02020603050405020304" pitchFamily="18" charset="0"/>
                <a:cs typeface="Simplified Arabic" panose="02020603050405020304" pitchFamily="18" charset="-78"/>
              </a:rPr>
              <a:t> </a:t>
            </a:r>
            <a:r>
              <a:rPr lang="ar-IQ" sz="2000" b="1" dirty="0">
                <a:latin typeface="Times New Roman" panose="02020603050405020304" pitchFamily="18" charset="0"/>
                <a:ea typeface="Times New Roman" panose="02020603050405020304" pitchFamily="18" charset="0"/>
                <a:cs typeface="Simplified Arabic" panose="02020603050405020304" pitchFamily="18" charset="-78"/>
              </a:rPr>
              <a:t>أن حساب الحاجة السكنية المستقبلية يتطلب الآتي:</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Times New Roman" panose="02020603050405020304" pitchFamily="18" charset="0"/>
              <a:buChar char="-"/>
            </a:pPr>
            <a:r>
              <a:rPr lang="ar-IQ" sz="2000" dirty="0">
                <a:latin typeface="Times New Roman" panose="02020603050405020304" pitchFamily="18" charset="0"/>
                <a:ea typeface="Times New Roman" panose="02020603050405020304" pitchFamily="18" charset="0"/>
                <a:cs typeface="Simplified Arabic" panose="02020603050405020304" pitchFamily="18" charset="-78"/>
              </a:rPr>
              <a:t>الحاجة السكنية الناتجة عن الزيادة في عدد الأسر، والتي تعتمد بدورها على التنبؤ بعدد الأسر لسنة مستقبلية محددة.</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342900" lvl="0" indent="-342900" algn="justLow" rtl="1">
              <a:lnSpc>
                <a:spcPct val="107000"/>
              </a:lnSpc>
              <a:spcAft>
                <a:spcPts val="0"/>
              </a:spcAft>
              <a:buFont typeface="Times New Roman" panose="02020603050405020304" pitchFamily="18" charset="0"/>
              <a:buChar char="-"/>
            </a:pPr>
            <a:r>
              <a:rPr lang="ar-IQ" sz="2000" dirty="0">
                <a:latin typeface="Times New Roman" panose="02020603050405020304" pitchFamily="18" charset="0"/>
                <a:ea typeface="Times New Roman" panose="02020603050405020304" pitchFamily="18" charset="0"/>
                <a:cs typeface="Simplified Arabic" panose="02020603050405020304" pitchFamily="18" charset="-78"/>
              </a:rPr>
              <a:t>الحاجة الناتجة عن فقدان الوحدات السكنية نتيجة الاندثار، المشاريع التنموية التي تتطلب ازاحة بعض الوحدات السكنية نتيجة تغيير استعمالات الارض او بسبب الكوارث والحروب.</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457200" algn="justLow" rtl="1">
              <a:lnSpc>
                <a:spcPct val="107000"/>
              </a:lnSpc>
              <a:spcAft>
                <a:spcPts val="0"/>
              </a:spcAft>
            </a:pPr>
            <a:r>
              <a:rPr lang="ar-IQ" sz="2000" dirty="0">
                <a:latin typeface="Times New Roman" panose="02020603050405020304" pitchFamily="18" charset="0"/>
                <a:ea typeface="Times New Roman" panose="02020603050405020304" pitchFamily="18" charset="0"/>
                <a:cs typeface="Simplified Arabic" panose="02020603050405020304" pitchFamily="18" charset="-78"/>
              </a:rPr>
              <a:t>يجب ملاحظة ما يلي: </a:t>
            </a:r>
            <a:endParaRPr lang="en-US" sz="16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Times New Roman" panose="02020603050405020304" pitchFamily="18" charset="0"/>
              <a:buChar char="-"/>
            </a:pPr>
            <a:r>
              <a:rPr lang="ar-IQ" sz="2000" dirty="0">
                <a:latin typeface="Times New Roman" panose="02020603050405020304" pitchFamily="18" charset="0"/>
                <a:ea typeface="Times New Roman" panose="02020603050405020304" pitchFamily="18" charset="0"/>
                <a:cs typeface="Simplified Arabic" panose="02020603050405020304" pitchFamily="18" charset="-78"/>
              </a:rPr>
              <a:t>ان تقدير الحاجة السكنية المستقبلية يفضل ان يتم على شكل مراحل.</a:t>
            </a:r>
            <a:endParaRPr lang="en-US" sz="1600" dirty="0">
              <a:latin typeface="Calibri" panose="020F0502020204030204" pitchFamily="34" charset="0"/>
              <a:ea typeface="Times New Roman" panose="02020603050405020304" pitchFamily="18" charset="0"/>
              <a:cs typeface="Arial" panose="020B0604020202020204" pitchFamily="34" charset="0"/>
            </a:endParaRPr>
          </a:p>
          <a:p>
            <a:pPr marL="342900" lvl="0" indent="-342900" algn="justLow" rtl="1">
              <a:lnSpc>
                <a:spcPct val="107000"/>
              </a:lnSpc>
              <a:spcAft>
                <a:spcPts val="0"/>
              </a:spcAft>
              <a:buFont typeface="Times New Roman" panose="02020603050405020304" pitchFamily="18" charset="0"/>
              <a:buChar char="-"/>
            </a:pPr>
            <a:r>
              <a:rPr lang="ar-IQ" sz="2000" dirty="0">
                <a:latin typeface="Times New Roman" panose="02020603050405020304" pitchFamily="18" charset="0"/>
                <a:ea typeface="Times New Roman" panose="02020603050405020304" pitchFamily="18" charset="0"/>
                <a:cs typeface="Simplified Arabic" panose="02020603050405020304" pitchFamily="18" charset="-78"/>
              </a:rPr>
              <a:t>ان تقدير الحاجة السكنية المستقبلية يتم بإجراء نفس الخطوات للحاجة السكنية للأبعاد السابقة، الا ان الاختلاف يكون في طريقة الحصول على مكونات الحاجة السكنية المستقبلية باعتماد بيانات الاحصاءات للسنوات السابقة. </a:t>
            </a:r>
            <a:endParaRPr lang="en-US" sz="1600" dirty="0">
              <a:effectLst/>
              <a:latin typeface="Calibri" panose="020F050202020403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19821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3176F3C-3FBE-4724-AFA8-63F835DFCE18}"/>
              </a:ext>
            </a:extLst>
          </p:cNvPr>
          <p:cNvSpPr/>
          <p:nvPr/>
        </p:nvSpPr>
        <p:spPr>
          <a:xfrm>
            <a:off x="374073" y="181029"/>
            <a:ext cx="11554691" cy="2051652"/>
          </a:xfrm>
          <a:prstGeom prst="rect">
            <a:avLst/>
          </a:prstGeom>
        </p:spPr>
        <p:txBody>
          <a:bodyPr wrap="square">
            <a:spAutoFit/>
          </a:bodyPr>
          <a:lstStyle/>
          <a:p>
            <a:pPr algn="justLow" rtl="1">
              <a:lnSpc>
                <a:spcPct val="107000"/>
              </a:lnSpc>
              <a:spcAft>
                <a:spcPts val="0"/>
              </a:spcAft>
            </a:pPr>
            <a:r>
              <a:rPr lang="ar-SA" b="1" dirty="0">
                <a:latin typeface="Times New Roman" panose="02020603050405020304" pitchFamily="18" charset="0"/>
                <a:ea typeface="Times New Roman" panose="02020603050405020304" pitchFamily="18" charset="0"/>
                <a:cs typeface="Simplified Arabic" panose="02020603050405020304" pitchFamily="18" charset="-78"/>
              </a:rPr>
              <a:t>4-3 </a:t>
            </a:r>
            <a:r>
              <a:rPr lang="ar-SA" b="1" u="dbl" dirty="0">
                <a:latin typeface="Times New Roman" panose="02020603050405020304" pitchFamily="18" charset="0"/>
                <a:ea typeface="Times New Roman" panose="02020603050405020304" pitchFamily="18" charset="0"/>
                <a:cs typeface="Simplified Arabic" panose="02020603050405020304" pitchFamily="18" charset="-78"/>
              </a:rPr>
              <a:t>طرائق احتساب عناصر الحاجة السكنية المستقبلية</a:t>
            </a:r>
            <a:r>
              <a:rPr lang="ar-SA" b="1"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هنالك طرائق عدة لاحتساب عناصر الحاجة السكنية المستقبلية، فبالنسبة لـ: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lnSpc>
                <a:spcPct val="107000"/>
              </a:lnSpc>
              <a:spcAft>
                <a:spcPts val="0"/>
              </a:spcAft>
            </a:pPr>
            <a:r>
              <a:rPr lang="ar-IQ" sz="1100"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marL="342900" lvl="0" indent="-342900" algn="justLow" rtl="1">
              <a:lnSpc>
                <a:spcPct val="107000"/>
              </a:lnSpc>
              <a:spcAft>
                <a:spcPts val="0"/>
              </a:spcAft>
              <a:buFont typeface="Arial" panose="020B0604020202020204" pitchFamily="34" charset="0"/>
              <a:buAutoNum type="arabicPeriod"/>
              <a:tabLst>
                <a:tab pos="137160" algn="r"/>
              </a:tabLst>
            </a:pPr>
            <a:r>
              <a:rPr lang="ar-SA" b="1" dirty="0">
                <a:latin typeface="Times New Roman" panose="02020603050405020304" pitchFamily="18" charset="0"/>
                <a:ea typeface="Times New Roman" panose="02020603050405020304" pitchFamily="18" charset="0"/>
                <a:cs typeface="Simplified Arabic" panose="02020603050405020304" pitchFamily="18" charset="-78"/>
              </a:rPr>
              <a:t>السكان: </a:t>
            </a:r>
            <a:r>
              <a:rPr lang="ar-IQ" dirty="0">
                <a:latin typeface="Times New Roman" panose="02020603050405020304" pitchFamily="18" charset="0"/>
                <a:ea typeface="Times New Roman" panose="02020603050405020304" pitchFamily="18" charset="0"/>
                <a:cs typeface="Simplified Arabic" panose="02020603050405020304" pitchFamily="18" charset="-78"/>
              </a:rPr>
              <a:t>يمكن</a:t>
            </a:r>
            <a:r>
              <a:rPr lang="ar-SA" dirty="0">
                <a:latin typeface="Times New Roman" panose="02020603050405020304" pitchFamily="18" charset="0"/>
                <a:ea typeface="Times New Roman" panose="02020603050405020304" pitchFamily="18" charset="0"/>
                <a:cs typeface="Simplified Arabic" panose="02020603050405020304" pitchFamily="18" charset="-78"/>
              </a:rPr>
              <a:t> اعتماد طرائق عدة لحساب عدد السكان المستقبلي منها:</a:t>
            </a:r>
            <a:r>
              <a:rPr lang="ar-SA" b="1"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Low" rtl="1" fontAlgn="base">
              <a:lnSpc>
                <a:spcPct val="107000"/>
              </a:lnSpc>
              <a:spcAft>
                <a:spcPts val="0"/>
              </a:spcAft>
              <a:buFont typeface="+mj-cs"/>
              <a:buAutoNum type="arabic2Minus"/>
            </a:pPr>
            <a:r>
              <a:rPr lang="ar-SA" b="1" u="sng" dirty="0">
                <a:latin typeface="Times New Roman" panose="02020603050405020304" pitchFamily="18" charset="0"/>
                <a:ea typeface="Times New Roman" panose="02020603050405020304" pitchFamily="18" charset="0"/>
                <a:cs typeface="Simplified Arabic" panose="02020603050405020304" pitchFamily="18" charset="-78"/>
              </a:rPr>
              <a:t>طريقة الزيادة الطبيعية:</a:t>
            </a:r>
            <a:endParaRPr lang="en-US" sz="1400" dirty="0">
              <a:latin typeface="Calibri" panose="020F0502020204030204" pitchFamily="34" charset="0"/>
              <a:ea typeface="Calibri" panose="020F0502020204030204" pitchFamily="34" charset="0"/>
              <a:cs typeface="Arial" panose="020B0604020202020204" pitchFamily="34" charset="0"/>
            </a:endParaRPr>
          </a:p>
          <a:p>
            <a:pPr marL="226695" algn="justLow" rtl="1">
              <a:lnSpc>
                <a:spcPct val="107000"/>
              </a:lnSpc>
              <a:spcAft>
                <a:spcPts val="0"/>
              </a:spcAft>
            </a:pPr>
            <a:r>
              <a:rPr lang="en-US" b="1" dirty="0">
                <a:latin typeface="Simplified Arabic" panose="02020603050405020304" pitchFamily="18" charset="-78"/>
                <a:ea typeface="Times New Roman" panose="02020603050405020304" pitchFamily="18" charset="0"/>
                <a:cs typeface="Arial" panose="020B0604020202020204" pitchFamily="34" charset="0"/>
              </a:rPr>
              <a:t> </a:t>
            </a:r>
            <a:r>
              <a:rPr lang="ar-IQ" dirty="0">
                <a:latin typeface="Times New Roman" panose="02020603050405020304" pitchFamily="18" charset="0"/>
                <a:ea typeface="Times New Roman" panose="02020603050405020304" pitchFamily="18" charset="0"/>
                <a:cs typeface="Simplified Arabic" panose="02020603050405020304" pitchFamily="18" charset="-78"/>
              </a:rPr>
              <a:t>ان هذه الطريقة تهتم فقط بالمحددات البيولوجية لنمو السكان (باستبعاد صافي الهجرة)، فصافي الهجرة مساوي الى الصفر نتيجة تساوي الهجرة الداخلة مع الهجرة الخارجة، والصيغة التي يمكن حساب عدد السكان بها لهذه الطريقة هي: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0AC65A4E-B804-4F0F-8387-52E21EDD8205}"/>
              </a:ext>
            </a:extLst>
          </p:cNvPr>
          <p:cNvSpPr/>
          <p:nvPr/>
        </p:nvSpPr>
        <p:spPr>
          <a:xfrm>
            <a:off x="3349549" y="1863349"/>
            <a:ext cx="2056973" cy="369332"/>
          </a:xfrm>
          <a:prstGeom prst="rect">
            <a:avLst/>
          </a:prstGeom>
        </p:spPr>
        <p:txBody>
          <a:bodyPr wrap="none">
            <a:spAutoFit/>
          </a:bodyPr>
          <a:lstStyle/>
          <a:p>
            <a:r>
              <a:rPr lang="en-US" b="1" dirty="0" err="1">
                <a:latin typeface="Times New Roman" panose="02020603050405020304" pitchFamily="18" charset="0"/>
                <a:ea typeface="Times New Roman" panose="02020603050405020304" pitchFamily="18" charset="0"/>
                <a:cs typeface="Simplified Arabic" panose="02020603050405020304" pitchFamily="18" charset="-78"/>
              </a:rPr>
              <a:t>P</a:t>
            </a:r>
            <a:r>
              <a:rPr lang="en-US" b="1" baseline="-25000" dirty="0" err="1">
                <a:latin typeface="Times New Roman" panose="02020603050405020304" pitchFamily="18" charset="0"/>
                <a:ea typeface="Times New Roman" panose="02020603050405020304" pitchFamily="18" charset="0"/>
                <a:cs typeface="Simplified Arabic" panose="02020603050405020304" pitchFamily="18" charset="-78"/>
              </a:rPr>
              <a:t>t+n</a:t>
            </a:r>
            <a:r>
              <a:rPr lang="en-US" b="1" baseline="-25000" dirty="0">
                <a:latin typeface="Times New Roman" panose="02020603050405020304" pitchFamily="18" charset="0"/>
                <a:ea typeface="Times New Roman" panose="02020603050405020304" pitchFamily="18" charset="0"/>
                <a:cs typeface="Simplified Arabic" panose="02020603050405020304" pitchFamily="18" charset="-78"/>
              </a:rPr>
              <a:t> </a:t>
            </a:r>
            <a:r>
              <a:rPr lang="en-US" b="1" dirty="0">
                <a:latin typeface="Times New Roman" panose="02020603050405020304" pitchFamily="18" charset="0"/>
                <a:ea typeface="Times New Roman" panose="02020603050405020304" pitchFamily="18" charset="0"/>
                <a:cs typeface="Simplified Arabic" panose="02020603050405020304" pitchFamily="18" charset="-78"/>
              </a:rPr>
              <a:t>= P</a:t>
            </a:r>
            <a:r>
              <a:rPr lang="en-US" b="1" baseline="-25000" dirty="0">
                <a:latin typeface="Times New Roman" panose="02020603050405020304" pitchFamily="18" charset="0"/>
                <a:ea typeface="Times New Roman" panose="02020603050405020304" pitchFamily="18" charset="0"/>
                <a:cs typeface="Simplified Arabic" panose="02020603050405020304" pitchFamily="18" charset="-78"/>
              </a:rPr>
              <a:t>t </a:t>
            </a:r>
            <a:r>
              <a:rPr lang="en-US" b="1" dirty="0">
                <a:latin typeface="Times New Roman" panose="02020603050405020304" pitchFamily="18" charset="0"/>
                <a:ea typeface="Times New Roman" panose="02020603050405020304" pitchFamily="18" charset="0"/>
                <a:cs typeface="Simplified Arabic" panose="02020603050405020304" pitchFamily="18" charset="-78"/>
              </a:rPr>
              <a:t>+ α P</a:t>
            </a:r>
            <a:r>
              <a:rPr lang="en-US" b="1" baseline="-25000" dirty="0">
                <a:latin typeface="Times New Roman" panose="02020603050405020304" pitchFamily="18" charset="0"/>
                <a:ea typeface="Times New Roman" panose="02020603050405020304" pitchFamily="18" charset="0"/>
                <a:cs typeface="Simplified Arabic" panose="02020603050405020304" pitchFamily="18" charset="-78"/>
              </a:rPr>
              <a:t>t - </a:t>
            </a:r>
            <a:r>
              <a:rPr lang="en-US" b="1" dirty="0">
                <a:latin typeface="Times New Roman" panose="02020603050405020304" pitchFamily="18" charset="0"/>
                <a:ea typeface="Times New Roman" panose="02020603050405020304" pitchFamily="18" charset="0"/>
                <a:cs typeface="Simplified Arabic" panose="02020603050405020304" pitchFamily="18" charset="-78"/>
              </a:rPr>
              <a:t>β</a:t>
            </a:r>
            <a:r>
              <a:rPr lang="en-US" b="1" baseline="-25000" dirty="0">
                <a:latin typeface="Times New Roman" panose="02020603050405020304" pitchFamily="18" charset="0"/>
                <a:ea typeface="Times New Roman" panose="02020603050405020304" pitchFamily="18" charset="0"/>
                <a:cs typeface="Simplified Arabic" panose="02020603050405020304" pitchFamily="18" charset="-78"/>
              </a:rPr>
              <a:t> </a:t>
            </a:r>
            <a:r>
              <a:rPr lang="en-US" b="1" dirty="0">
                <a:latin typeface="Times New Roman" panose="02020603050405020304" pitchFamily="18" charset="0"/>
                <a:ea typeface="Times New Roman" panose="02020603050405020304" pitchFamily="18" charset="0"/>
                <a:cs typeface="Simplified Arabic" panose="02020603050405020304" pitchFamily="18" charset="-78"/>
              </a:rPr>
              <a:t>P</a:t>
            </a:r>
            <a:r>
              <a:rPr lang="en-US" b="1" baseline="-25000" dirty="0">
                <a:latin typeface="Times New Roman" panose="02020603050405020304" pitchFamily="18" charset="0"/>
                <a:ea typeface="Times New Roman" panose="02020603050405020304" pitchFamily="18" charset="0"/>
                <a:cs typeface="Simplified Arabic" panose="02020603050405020304" pitchFamily="18" charset="-78"/>
              </a:rPr>
              <a:t>t</a:t>
            </a:r>
            <a:endParaRPr lang="en-US" dirty="0"/>
          </a:p>
        </p:txBody>
      </p:sp>
      <p:sp>
        <p:nvSpPr>
          <p:cNvPr id="4" name="Rectangle 3">
            <a:extLst>
              <a:ext uri="{FF2B5EF4-FFF2-40B4-BE49-F238E27FC236}">
                <a16:creationId xmlns:a16="http://schemas.microsoft.com/office/drawing/2014/main" id="{B217AB0E-E0A9-4F0A-921A-38EF90C6B35A}"/>
              </a:ext>
            </a:extLst>
          </p:cNvPr>
          <p:cNvSpPr/>
          <p:nvPr/>
        </p:nvSpPr>
        <p:spPr>
          <a:xfrm>
            <a:off x="374073" y="2232681"/>
            <a:ext cx="11790219" cy="3763338"/>
          </a:xfrm>
          <a:prstGeom prst="rect">
            <a:avLst/>
          </a:prstGeom>
        </p:spPr>
        <p:txBody>
          <a:bodyPr wrap="square">
            <a:spAutoFit/>
          </a:bodyPr>
          <a:lstStyle/>
          <a:p>
            <a:pPr marL="457200" algn="r"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حيث تمثل </a:t>
            </a:r>
            <a:r>
              <a:rPr lang="en-US" dirty="0">
                <a:latin typeface="Times New Roman" panose="02020603050405020304" pitchFamily="18" charset="0"/>
                <a:ea typeface="Times New Roman" panose="02020603050405020304" pitchFamily="18" charset="0"/>
                <a:cs typeface="Simplified Arabic" panose="02020603050405020304" pitchFamily="18" charset="-78"/>
              </a:rPr>
              <a:t>α</a:t>
            </a:r>
            <a:r>
              <a:rPr lang="en-US" baseline="-25000" dirty="0">
                <a:latin typeface="Simplified Arabic" panose="02020603050405020304" pitchFamily="18" charset="-78"/>
                <a:ea typeface="Times New Roman" panose="02020603050405020304" pitchFamily="18" charset="0"/>
                <a:cs typeface="Arial" panose="020B0604020202020204" pitchFamily="34" charset="0"/>
              </a:rPr>
              <a:t> </a:t>
            </a:r>
            <a:r>
              <a:rPr lang="ar-IQ" dirty="0">
                <a:latin typeface="Times New Roman" panose="02020603050405020304" pitchFamily="18" charset="0"/>
                <a:ea typeface="Times New Roman" panose="02020603050405020304" pitchFamily="18" charset="0"/>
                <a:cs typeface="Simplified Arabic" panose="02020603050405020304" pitchFamily="18" charset="-78"/>
              </a:rPr>
              <a:t>معدل الولادات</a:t>
            </a:r>
            <a:r>
              <a:rPr lang="ar-IQ" baseline="30000" dirty="0">
                <a:latin typeface="Times New Roman" panose="02020603050405020304" pitchFamily="18" charset="0"/>
                <a:ea typeface="Times New Roman" panose="02020603050405020304" pitchFamily="18" charset="0"/>
                <a:cs typeface="Simplified Arabic" panose="02020603050405020304" pitchFamily="18" charset="-78"/>
                <a:sym typeface="Symbol" panose="05050102010706020507" pitchFamily="18" charset="2"/>
                <a:hlinkClick r:id="rId2" action="ppaction://hlinkfile"/>
              </a:rPr>
              <a:t></a:t>
            </a:r>
            <a:r>
              <a:rPr lang="ar-IQ" dirty="0">
                <a:latin typeface="Times New Roman" panose="02020603050405020304" pitchFamily="18" charset="0"/>
                <a:ea typeface="Times New Roman" panose="02020603050405020304" pitchFamily="18" charset="0"/>
                <a:cs typeface="Simplified Arabic" panose="02020603050405020304" pitchFamily="18" charset="-78"/>
              </a:rPr>
              <a:t> الخام خلال الفترة </a:t>
            </a:r>
            <a:r>
              <a:rPr lang="en-US" dirty="0">
                <a:latin typeface="Times New Roman" panose="02020603050405020304" pitchFamily="18" charset="0"/>
                <a:ea typeface="Times New Roman" panose="02020603050405020304" pitchFamily="18" charset="0"/>
                <a:cs typeface="Simplified Arabic" panose="02020603050405020304" pitchFamily="18" charset="-78"/>
              </a:rPr>
              <a:t>n</a:t>
            </a:r>
            <a:r>
              <a:rPr lang="ar-IQ" dirty="0">
                <a:latin typeface="Times New Roman" panose="02020603050405020304" pitchFamily="18" charset="0"/>
                <a:ea typeface="Times New Roman" panose="02020603050405020304" pitchFamily="18" charset="0"/>
                <a:cs typeface="Simplified Arabic" panose="02020603050405020304" pitchFamily="18" charset="-78"/>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r"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 </a:t>
            </a:r>
            <a:r>
              <a:rPr lang="en-US" dirty="0">
                <a:latin typeface="Times New Roman" panose="02020603050405020304" pitchFamily="18" charset="0"/>
                <a:ea typeface="Times New Roman" panose="02020603050405020304" pitchFamily="18" charset="0"/>
                <a:cs typeface="Simplified Arabic" panose="02020603050405020304" pitchFamily="18" charset="-78"/>
              </a:rPr>
              <a:t>β</a:t>
            </a:r>
            <a:r>
              <a:rPr lang="ar-IQ" dirty="0">
                <a:latin typeface="Times New Roman" panose="02020603050405020304" pitchFamily="18" charset="0"/>
                <a:ea typeface="Times New Roman" panose="02020603050405020304" pitchFamily="18" charset="0"/>
                <a:cs typeface="Simplified Arabic" panose="02020603050405020304" pitchFamily="18" charset="-78"/>
              </a:rPr>
              <a:t> معدل الوفيات</a:t>
            </a:r>
            <a:r>
              <a:rPr lang="ar-IQ" baseline="30000" dirty="0">
                <a:latin typeface="Times New Roman" panose="02020603050405020304" pitchFamily="18" charset="0"/>
                <a:ea typeface="Times New Roman" panose="02020603050405020304" pitchFamily="18" charset="0"/>
                <a:cs typeface="Simplified Arabic" panose="02020603050405020304" pitchFamily="18" charset="-78"/>
                <a:sym typeface="Symbol" panose="05050102010706020507" pitchFamily="18" charset="2"/>
                <a:hlinkClick r:id="rId3" action="ppaction://hlinkfile"/>
              </a:rPr>
              <a:t></a:t>
            </a:r>
            <a:r>
              <a:rPr lang="ar-IQ" baseline="30000" dirty="0">
                <a:latin typeface="Times New Roman" panose="02020603050405020304" pitchFamily="18" charset="0"/>
                <a:ea typeface="Times New Roman" panose="02020603050405020304" pitchFamily="18" charset="0"/>
                <a:cs typeface="Simplified Arabic" panose="02020603050405020304" pitchFamily="18" charset="-78"/>
                <a:sym typeface="Symbol" panose="05050102010706020507" pitchFamily="18" charset="2"/>
                <a:hlinkClick r:id="rId4" action="ppaction://hlinkfile"/>
              </a:rPr>
              <a:t></a:t>
            </a:r>
            <a:r>
              <a:rPr lang="ar-IQ" dirty="0">
                <a:latin typeface="Times New Roman" panose="02020603050405020304" pitchFamily="18" charset="0"/>
                <a:ea typeface="Times New Roman" panose="02020603050405020304" pitchFamily="18" charset="0"/>
                <a:cs typeface="Simplified Arabic" panose="02020603050405020304" pitchFamily="18" charset="-78"/>
              </a:rPr>
              <a:t> الخام خلال الفترة </a:t>
            </a:r>
            <a:r>
              <a:rPr lang="en-US" dirty="0">
                <a:latin typeface="Times New Roman" panose="02020603050405020304" pitchFamily="18" charset="0"/>
                <a:ea typeface="Times New Roman" panose="02020603050405020304" pitchFamily="18" charset="0"/>
                <a:cs typeface="Simplified Arabic" panose="02020603050405020304" pitchFamily="18" charset="-78"/>
              </a:rPr>
              <a:t>n</a:t>
            </a:r>
            <a:r>
              <a:rPr lang="ar-IQ" dirty="0">
                <a:latin typeface="Times New Roman" panose="02020603050405020304" pitchFamily="18" charset="0"/>
                <a:ea typeface="Times New Roman" panose="02020603050405020304" pitchFamily="18" charset="0"/>
                <a:cs typeface="Simplified Arabic" panose="02020603050405020304" pitchFamily="18" charset="-78"/>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marL="457200" algn="just" rtl="1">
              <a:lnSpc>
                <a:spcPct val="107000"/>
              </a:lnSpc>
              <a:spcAft>
                <a:spcPts val="0"/>
              </a:spcAft>
            </a:pPr>
            <a:r>
              <a:rPr lang="ar-SA" dirty="0">
                <a:latin typeface="Times New Roman" panose="02020603050405020304" pitchFamily="18" charset="0"/>
                <a:ea typeface="Times New Roman" panose="02020603050405020304" pitchFamily="18" charset="0"/>
                <a:cs typeface="Simplified Arabic" panose="02020603050405020304" pitchFamily="18" charset="-78"/>
              </a:rPr>
              <a:t> </a:t>
            </a:r>
            <a:r>
              <a:rPr lang="ar-IQ" dirty="0">
                <a:latin typeface="Times New Roman" panose="02020603050405020304" pitchFamily="18" charset="0"/>
                <a:ea typeface="Times New Roman" panose="02020603050405020304" pitchFamily="18" charset="0"/>
                <a:cs typeface="Simplified Arabic" panose="02020603050405020304" pitchFamily="18" charset="-78"/>
              </a:rPr>
              <a:t>علما ان دقة النتائج لهذه الطريقة تعتمد على مدى صحة وتوفر البيانات الخاصة </a:t>
            </a:r>
            <a:r>
              <a:rPr lang="ar-IQ" dirty="0" err="1">
                <a:latin typeface="Times New Roman" panose="02020603050405020304" pitchFamily="18" charset="0"/>
                <a:ea typeface="Times New Roman" panose="02020603050405020304" pitchFamily="18" charset="0"/>
                <a:cs typeface="Simplified Arabic" panose="02020603050405020304" pitchFamily="18" charset="-78"/>
              </a:rPr>
              <a:t>بالاحصاءات</a:t>
            </a:r>
            <a:r>
              <a:rPr lang="ar-IQ" dirty="0">
                <a:latin typeface="Times New Roman" panose="02020603050405020304" pitchFamily="18" charset="0"/>
                <a:ea typeface="Times New Roman" panose="02020603050405020304" pitchFamily="18" charset="0"/>
                <a:cs typeface="Simplified Arabic" panose="02020603050405020304" pitchFamily="18" charset="-78"/>
              </a:rPr>
              <a:t> الحيوية سنويا مع استقرار(ثبات) التركيب النوعي والعمري للسكان.</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0"/>
              </a:spcAft>
            </a:pPr>
            <a:r>
              <a:rPr lang="en-US" dirty="0">
                <a:latin typeface="Times New Roman" panose="02020603050405020304" pitchFamily="18" charset="0"/>
                <a:ea typeface="Times New Roman" panose="02020603050405020304" pitchFamily="18" charset="0"/>
                <a:cs typeface="Simplified Arabic" panose="02020603050405020304" pitchFamily="18" charset="-78"/>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lvl="0" algn="justLow" rtl="1" fontAlgn="base">
              <a:lnSpc>
                <a:spcPct val="107000"/>
              </a:lnSpc>
              <a:spcAft>
                <a:spcPts val="0"/>
              </a:spcAft>
            </a:pPr>
            <a:r>
              <a:rPr lang="ar-IQ" b="1" u="sng" dirty="0">
                <a:latin typeface="Times New Roman" panose="02020603050405020304" pitchFamily="18" charset="0"/>
                <a:ea typeface="Times New Roman" panose="02020603050405020304" pitchFamily="18" charset="0"/>
                <a:cs typeface="Simplified Arabic" panose="02020603050405020304" pitchFamily="18" charset="-78"/>
              </a:rPr>
              <a:t>ب- طريقة معدل النمو المركب</a:t>
            </a:r>
            <a:r>
              <a:rPr lang="ar-SA" u="sng" dirty="0">
                <a:latin typeface="Times New Roman" panose="02020603050405020304" pitchFamily="18" charset="0"/>
                <a:ea typeface="Times New Roman" panose="02020603050405020304" pitchFamily="18" charset="0"/>
                <a:cs typeface="Simplified Arabic" panose="02020603050405020304" pitchFamily="18" charset="-78"/>
              </a:rPr>
              <a:t>:</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 تعتمد هذه الطريقة في تقدير عدد السكان المستقبلي خلال فترة زمنية محددة، على معدل النمو المقدر سابقا، ومن ثم يتم الحساب المستقبلي وفقا لافتراضات تناقص او تزايد المعدل بناءً على دراسة مكونات معدل النمو السكاني (الزيادة الطبيعية، الهجرة الصافية). ان هذه الطريقة شائعة الاستعمال، وتعطي نتائج مرضية للفترات بين التعدادات والفترة التي تليها. ويفترض في هذه الطريقة ان نمو السكان يستمر بنسبة مئوية ثابتة كل سنة مع ثبات التركيب النوعي والعمري للسكان كما كان عليه في اخر احصاء للسكان، وبذلك يتم توزيع فئات العمر والنوع بنسب توزيعها نفسها في الاحصاء المعتمد، وبذلك يمكن تقدير حجم السكان وتحديد التركيب العمري والنوعي للسكان في المستقبل (لسنة معينة). ولتقدير عدد لسكان المستقبلي تستعمل المعادلة الاتية:</a:t>
            </a:r>
            <a:r>
              <a:rPr lang="en-US" dirty="0"/>
              <a:t> </a:t>
            </a:r>
            <a:r>
              <a:rPr lang="ar-SA" sz="1100" baseline="30000" dirty="0">
                <a:latin typeface="Times New Roman" panose="02020603050405020304" pitchFamily="18" charset="0"/>
                <a:ea typeface="Times New Roman" panose="02020603050405020304" pitchFamily="18" charset="0"/>
                <a:sym typeface="Symbol" panose="05050102010706020507" pitchFamily="18" charset="2"/>
                <a:hlinkClick r:id="rId5" action="ppaction://hlinkfile"/>
              </a:rPr>
              <a:t></a:t>
            </a:r>
            <a:r>
              <a:rPr lang="ar-SA" sz="1100" dirty="0">
                <a:latin typeface="Times New Roman" panose="02020603050405020304" pitchFamily="18" charset="0"/>
                <a:ea typeface="Times New Roman" panose="02020603050405020304" pitchFamily="18" charset="0"/>
              </a:rPr>
              <a:t> </a:t>
            </a:r>
            <a:r>
              <a:rPr lang="ar-IQ" sz="1100" dirty="0">
                <a:latin typeface="Times New Roman" panose="02020603050405020304" pitchFamily="18" charset="0"/>
                <a:ea typeface="Times New Roman" panose="02020603050405020304" pitchFamily="18" charset="0"/>
              </a:rPr>
              <a:t>معدل الولادات الخام = (عدد المواليد / عدد السكان في منتصف العام) </a:t>
            </a:r>
            <a:r>
              <a:rPr lang="en-US" sz="1100" dirty="0">
                <a:latin typeface="Times New Roman" panose="02020603050405020304" pitchFamily="18" charset="0"/>
                <a:ea typeface="Times New Roman" panose="02020603050405020304" pitchFamily="18" charset="0"/>
              </a:rPr>
              <a:t>×</a:t>
            </a:r>
            <a:r>
              <a:rPr lang="ar-IQ" sz="1100" dirty="0">
                <a:latin typeface="Times New Roman" panose="02020603050405020304" pitchFamily="18" charset="0"/>
                <a:ea typeface="Times New Roman" panose="02020603050405020304" pitchFamily="18" charset="0"/>
              </a:rPr>
              <a:t> 0</a:t>
            </a:r>
            <a:r>
              <a:rPr lang="en-US" sz="1100" dirty="0">
                <a:latin typeface="Times New Roman" panose="02020603050405020304" pitchFamily="18" charset="0"/>
                <a:ea typeface="Times New Roman" panose="02020603050405020304" pitchFamily="18" charset="0"/>
              </a:rPr>
              <a:t>100</a:t>
            </a:r>
            <a:r>
              <a:rPr lang="ar-IQ" sz="1100" dirty="0">
                <a:latin typeface="Times New Roman" panose="02020603050405020304" pitchFamily="18" charset="0"/>
                <a:ea typeface="Times New Roman" panose="02020603050405020304" pitchFamily="18" charset="0"/>
              </a:rPr>
              <a:t>.</a:t>
            </a:r>
            <a:endParaRPr lang="en-US" sz="1100" dirty="0">
              <a:latin typeface="Times New Roman" panose="02020603050405020304" pitchFamily="18" charset="0"/>
              <a:ea typeface="Times New Roman" panose="02020603050405020304" pitchFamily="18" charset="0"/>
            </a:endParaRPr>
          </a:p>
          <a:p>
            <a:pPr algn="r" rtl="1">
              <a:spcAft>
                <a:spcPts val="0"/>
              </a:spcAft>
            </a:pPr>
            <a:r>
              <a:rPr lang="ar-SA" sz="1100" baseline="30000" dirty="0">
                <a:latin typeface="Times New Roman" panose="02020603050405020304" pitchFamily="18" charset="0"/>
                <a:ea typeface="Times New Roman" panose="02020603050405020304" pitchFamily="18" charset="0"/>
                <a:sym typeface="Symbol" panose="05050102010706020507" pitchFamily="18" charset="2"/>
                <a:hlinkClick r:id="rId6" action="ppaction://hlinkfile"/>
              </a:rPr>
              <a:t></a:t>
            </a:r>
            <a:r>
              <a:rPr lang="ar-SA" sz="1100" dirty="0">
                <a:latin typeface="Times New Roman" panose="02020603050405020304" pitchFamily="18" charset="0"/>
                <a:ea typeface="Times New Roman" panose="02020603050405020304" pitchFamily="18" charset="0"/>
              </a:rPr>
              <a:t> </a:t>
            </a:r>
            <a:r>
              <a:rPr lang="ar-SA" sz="1100" baseline="30000" dirty="0">
                <a:latin typeface="Times New Roman" panose="02020603050405020304" pitchFamily="18" charset="0"/>
                <a:ea typeface="Times New Roman" panose="02020603050405020304" pitchFamily="18" charset="0"/>
                <a:sym typeface="Symbol" panose="05050102010706020507" pitchFamily="18" charset="2"/>
              </a:rPr>
              <a:t></a:t>
            </a:r>
            <a:r>
              <a:rPr lang="ar-SA" sz="1100" dirty="0">
                <a:latin typeface="Times New Roman" panose="02020603050405020304" pitchFamily="18" charset="0"/>
                <a:ea typeface="Times New Roman" panose="02020603050405020304" pitchFamily="18" charset="0"/>
              </a:rPr>
              <a:t> </a:t>
            </a:r>
            <a:r>
              <a:rPr lang="ar-IQ" sz="1100" dirty="0">
                <a:latin typeface="Times New Roman" panose="02020603050405020304" pitchFamily="18" charset="0"/>
                <a:ea typeface="Times New Roman" panose="02020603050405020304" pitchFamily="18" charset="0"/>
              </a:rPr>
              <a:t>معدل الوفيات الخام = (عدد الوفيات / عدد السكان في منتصف العام) </a:t>
            </a:r>
            <a:r>
              <a:rPr lang="en-US" sz="1100" dirty="0">
                <a:latin typeface="Times New Roman" panose="02020603050405020304" pitchFamily="18" charset="0"/>
                <a:ea typeface="Times New Roman" panose="02020603050405020304" pitchFamily="18" charset="0"/>
              </a:rPr>
              <a:t>×</a:t>
            </a:r>
            <a:r>
              <a:rPr lang="ar-IQ" sz="1100" dirty="0">
                <a:latin typeface="Times New Roman" panose="02020603050405020304" pitchFamily="18" charset="0"/>
                <a:ea typeface="Times New Roman" panose="02020603050405020304" pitchFamily="18" charset="0"/>
              </a:rPr>
              <a:t> 0</a:t>
            </a:r>
            <a:r>
              <a:rPr lang="en-US" sz="1100" dirty="0">
                <a:latin typeface="Times New Roman" panose="02020603050405020304" pitchFamily="18" charset="0"/>
                <a:ea typeface="Times New Roman" panose="02020603050405020304" pitchFamily="18" charset="0"/>
              </a:rPr>
              <a:t>100</a:t>
            </a:r>
            <a:r>
              <a:rPr lang="ar-IQ" sz="1100" dirty="0">
                <a:latin typeface="Times New Roman" panose="02020603050405020304" pitchFamily="18" charset="0"/>
                <a:ea typeface="Times New Roman" panose="02020603050405020304" pitchFamily="18" charset="0"/>
              </a:rPr>
              <a:t>.</a:t>
            </a:r>
            <a:endParaRPr lang="en-US" sz="1100" dirty="0">
              <a:latin typeface="Times New Roman" panose="02020603050405020304" pitchFamily="18" charset="0"/>
              <a:ea typeface="Times New Roman" panose="02020603050405020304" pitchFamily="18" charset="0"/>
            </a:endParaRPr>
          </a:p>
          <a:p>
            <a:pPr algn="r" rtl="1">
              <a:spcAft>
                <a:spcPts val="0"/>
              </a:spcAft>
            </a:pPr>
            <a:r>
              <a:rPr lang="ar-SA" sz="1100" dirty="0">
                <a:latin typeface="Times New Roman" panose="02020603050405020304" pitchFamily="18" charset="0"/>
                <a:ea typeface="Times New Roman" panose="02020603050405020304" pitchFamily="18" charset="0"/>
              </a:rPr>
              <a:t> </a:t>
            </a:r>
            <a:endParaRPr lang="en-US" sz="1100" dirty="0">
              <a:latin typeface="Times New Roman" panose="02020603050405020304" pitchFamily="18" charset="0"/>
              <a:ea typeface="Times New Roman" panose="02020603050405020304" pitchFamily="18" charset="0"/>
            </a:endParaRPr>
          </a:p>
          <a:p>
            <a:pPr algn="r" rtl="1">
              <a:spcAft>
                <a:spcPts val="0"/>
              </a:spcAft>
            </a:pPr>
            <a:r>
              <a:rPr lang="ar-SA" sz="1100" dirty="0">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p:txBody>
      </p:sp>
      <p:sp>
        <p:nvSpPr>
          <p:cNvPr id="5" name="Rectangle 4">
            <a:extLst>
              <a:ext uri="{FF2B5EF4-FFF2-40B4-BE49-F238E27FC236}">
                <a16:creationId xmlns:a16="http://schemas.microsoft.com/office/drawing/2014/main" id="{9077FE3E-FBF0-42DF-863D-397B167BA528}"/>
              </a:ext>
            </a:extLst>
          </p:cNvPr>
          <p:cNvSpPr/>
          <p:nvPr/>
        </p:nvSpPr>
        <p:spPr>
          <a:xfrm>
            <a:off x="4911220" y="5398366"/>
            <a:ext cx="1787669" cy="383888"/>
          </a:xfrm>
          <a:prstGeom prst="rect">
            <a:avLst/>
          </a:prstGeom>
        </p:spPr>
        <p:txBody>
          <a:bodyPr wrap="none">
            <a:spAutoFit/>
          </a:bodyPr>
          <a:lstStyle/>
          <a:p>
            <a:pPr algn="justLow" rtl="1">
              <a:lnSpc>
                <a:spcPct val="107000"/>
              </a:lnSpc>
              <a:spcAft>
                <a:spcPts val="0"/>
              </a:spcAft>
            </a:pPr>
            <a:r>
              <a:rPr lang="en-US" b="1" baseline="30000" dirty="0">
                <a:latin typeface="Times New Roman" panose="02020603050405020304" pitchFamily="18" charset="0"/>
                <a:ea typeface="Times New Roman" panose="02020603050405020304" pitchFamily="18" charset="0"/>
                <a:cs typeface="Simplified Arabic" panose="02020603050405020304" pitchFamily="18" charset="-78"/>
              </a:rPr>
              <a:t>t</a:t>
            </a:r>
            <a:r>
              <a:rPr lang="en-US" b="1" dirty="0">
                <a:latin typeface="Times New Roman" panose="02020603050405020304" pitchFamily="18" charset="0"/>
                <a:ea typeface="Times New Roman" panose="02020603050405020304" pitchFamily="18" charset="0"/>
                <a:cs typeface="Simplified Arabic" panose="02020603050405020304" pitchFamily="18" charset="-78"/>
              </a:rPr>
              <a:t> </a:t>
            </a:r>
            <a:r>
              <a:rPr lang="ar-IQ" b="1" dirty="0">
                <a:latin typeface="Times New Roman" panose="02020603050405020304" pitchFamily="18" charset="0"/>
                <a:ea typeface="Times New Roman" panose="02020603050405020304" pitchFamily="18" charset="0"/>
                <a:cs typeface="Simplified Arabic" panose="02020603050405020304" pitchFamily="18" charset="-78"/>
              </a:rPr>
              <a:t>(</a:t>
            </a:r>
            <a:r>
              <a:rPr lang="en-US" b="1" dirty="0">
                <a:latin typeface="Times New Roman" panose="02020603050405020304" pitchFamily="18" charset="0"/>
                <a:ea typeface="Times New Roman" panose="02020603050405020304" pitchFamily="18" charset="0"/>
                <a:cs typeface="Simplified Arabic" panose="02020603050405020304" pitchFamily="18" charset="-78"/>
              </a:rPr>
              <a:t>r</a:t>
            </a:r>
            <a:r>
              <a:rPr lang="ar-IQ" b="1" dirty="0">
                <a:latin typeface="Times New Roman" panose="02020603050405020304" pitchFamily="18" charset="0"/>
                <a:ea typeface="Times New Roman" panose="02020603050405020304" pitchFamily="18" charset="0"/>
                <a:cs typeface="Simplified Arabic" panose="02020603050405020304" pitchFamily="18" charset="-78"/>
              </a:rPr>
              <a:t> + 1) </a:t>
            </a:r>
            <a:r>
              <a:rPr lang="ar-IQ" b="1" baseline="-25000" dirty="0">
                <a:latin typeface="Times New Roman" panose="02020603050405020304" pitchFamily="18" charset="0"/>
                <a:ea typeface="Times New Roman" panose="02020603050405020304" pitchFamily="18" charset="0"/>
                <a:cs typeface="Simplified Arabic" panose="02020603050405020304" pitchFamily="18" charset="-78"/>
              </a:rPr>
              <a:t>0</a:t>
            </a:r>
            <a:r>
              <a:rPr lang="ar-IQ" b="1" dirty="0">
                <a:latin typeface="Times New Roman" panose="02020603050405020304" pitchFamily="18" charset="0"/>
                <a:ea typeface="Times New Roman" panose="02020603050405020304" pitchFamily="18" charset="0"/>
                <a:cs typeface="Simplified Arabic" panose="02020603050405020304" pitchFamily="18" charset="-78"/>
              </a:rPr>
              <a:t> P</a:t>
            </a:r>
            <a:r>
              <a:rPr lang="ar-IQ" b="1" baseline="-25000" dirty="0">
                <a:latin typeface="Times New Roman" panose="02020603050405020304" pitchFamily="18" charset="0"/>
                <a:ea typeface="Times New Roman" panose="02020603050405020304" pitchFamily="18" charset="0"/>
                <a:cs typeface="Simplified Arabic" panose="02020603050405020304" pitchFamily="18" charset="-78"/>
              </a:rPr>
              <a:t> t</a:t>
            </a:r>
            <a:r>
              <a:rPr lang="ar-IQ" b="1" dirty="0">
                <a:latin typeface="Times New Roman" panose="02020603050405020304" pitchFamily="18" charset="0"/>
                <a:ea typeface="Times New Roman" panose="02020603050405020304" pitchFamily="18" charset="0"/>
                <a:cs typeface="Simplified Arabic" panose="02020603050405020304" pitchFamily="18" charset="-78"/>
              </a:rPr>
              <a:t> = P</a:t>
            </a:r>
            <a:endParaRPr lang="en-US"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Rectangle 5">
            <a:extLst>
              <a:ext uri="{FF2B5EF4-FFF2-40B4-BE49-F238E27FC236}">
                <a16:creationId xmlns:a16="http://schemas.microsoft.com/office/drawing/2014/main" id="{9321CAC1-B5AA-4CB1-A7BF-9517EE2F3CC7}"/>
              </a:ext>
            </a:extLst>
          </p:cNvPr>
          <p:cNvSpPr/>
          <p:nvPr/>
        </p:nvSpPr>
        <p:spPr>
          <a:xfrm>
            <a:off x="6068292" y="5695223"/>
            <a:ext cx="6096000" cy="962058"/>
          </a:xfrm>
          <a:prstGeom prst="rect">
            <a:avLst/>
          </a:prstGeom>
        </p:spPr>
        <p:txBody>
          <a:bodyPr>
            <a:spAutoFit/>
          </a:bodyPr>
          <a:lstStyle/>
          <a:p>
            <a:pPr marL="187960" algn="justLow"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 يمثل </a:t>
            </a:r>
            <a:r>
              <a:rPr lang="ar-IQ" baseline="-25000" dirty="0">
                <a:latin typeface="Times New Roman" panose="02020603050405020304" pitchFamily="18" charset="0"/>
                <a:ea typeface="Times New Roman" panose="02020603050405020304" pitchFamily="18" charset="0"/>
                <a:cs typeface="Simplified Arabic" panose="02020603050405020304" pitchFamily="18" charset="-78"/>
              </a:rPr>
              <a:t>0</a:t>
            </a:r>
            <a:r>
              <a:rPr lang="ar-IQ" dirty="0">
                <a:latin typeface="Times New Roman" panose="02020603050405020304" pitchFamily="18" charset="0"/>
                <a:ea typeface="Times New Roman" panose="02020603050405020304" pitchFamily="18" charset="0"/>
                <a:cs typeface="Simplified Arabic" panose="02020603050405020304" pitchFamily="18" charset="-78"/>
              </a:rPr>
              <a:t>P، </a:t>
            </a:r>
            <a:r>
              <a:rPr lang="ar-IQ" baseline="-25000" dirty="0" err="1">
                <a:latin typeface="Times New Roman" panose="02020603050405020304" pitchFamily="18" charset="0"/>
                <a:ea typeface="Times New Roman" panose="02020603050405020304" pitchFamily="18" charset="0"/>
                <a:cs typeface="Simplified Arabic" panose="02020603050405020304" pitchFamily="18" charset="-78"/>
              </a:rPr>
              <a:t>t</a:t>
            </a:r>
            <a:r>
              <a:rPr lang="ar-IQ" dirty="0" err="1">
                <a:latin typeface="Times New Roman" panose="02020603050405020304" pitchFamily="18" charset="0"/>
                <a:ea typeface="Times New Roman" panose="02020603050405020304" pitchFamily="18" charset="0"/>
                <a:cs typeface="Simplified Arabic" panose="02020603050405020304" pitchFamily="18" charset="-78"/>
              </a:rPr>
              <a:t>P</a:t>
            </a:r>
            <a:r>
              <a:rPr lang="ar-IQ" dirty="0">
                <a:latin typeface="Times New Roman" panose="02020603050405020304" pitchFamily="18" charset="0"/>
                <a:ea typeface="Times New Roman" panose="02020603050405020304" pitchFamily="18" charset="0"/>
                <a:cs typeface="Simplified Arabic" panose="02020603050405020304" pitchFamily="18" charset="-78"/>
              </a:rPr>
              <a:t> عدد السكان عند بداية الفترة وعند نهاية الفترة المتمثلة بالزمن </a:t>
            </a:r>
            <a:r>
              <a:rPr lang="en-US" dirty="0">
                <a:latin typeface="Times New Roman" panose="02020603050405020304" pitchFamily="18" charset="0"/>
                <a:ea typeface="Times New Roman" panose="02020603050405020304" pitchFamily="18" charset="0"/>
                <a:cs typeface="Simplified Arabic" panose="02020603050405020304" pitchFamily="18" charset="-78"/>
              </a:rPr>
              <a:t>t </a:t>
            </a:r>
            <a:r>
              <a:rPr lang="en-US" dirty="0">
                <a:latin typeface="Simplified Arabic" panose="02020603050405020304" pitchFamily="18" charset="-78"/>
                <a:ea typeface="Times New Roman" panose="02020603050405020304" pitchFamily="18" charset="0"/>
                <a:cs typeface="Arial" panose="020B0604020202020204" pitchFamily="34" charset="0"/>
              </a:rPr>
              <a:t> </a:t>
            </a:r>
            <a:r>
              <a:rPr lang="ar-IQ" dirty="0">
                <a:latin typeface="Simplified Arabic" panose="02020603050405020304" pitchFamily="18" charset="-78"/>
                <a:ea typeface="Times New Roman" panose="02020603050405020304" pitchFamily="18" charset="0"/>
                <a:cs typeface="Arial" panose="020B0604020202020204" pitchFamily="34" charset="0"/>
              </a:rPr>
              <a:t>على التوالي.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r" rtl="1"/>
            <a:r>
              <a:rPr lang="ar-IQ" dirty="0">
                <a:latin typeface="Times New Roman" panose="02020603050405020304" pitchFamily="18" charset="0"/>
                <a:ea typeface="Times New Roman" panose="02020603050405020304" pitchFamily="18" charset="0"/>
                <a:cs typeface="Simplified Arabic" panose="02020603050405020304" pitchFamily="18" charset="-78"/>
              </a:rPr>
              <a:t> r معدل النمو المركب </a:t>
            </a:r>
            <a:endParaRPr lang="en-US" dirty="0"/>
          </a:p>
        </p:txBody>
      </p:sp>
    </p:spTree>
    <p:extLst>
      <p:ext uri="{BB962C8B-B14F-4D97-AF65-F5344CB8AC3E}">
        <p14:creationId xmlns:p14="http://schemas.microsoft.com/office/powerpoint/2010/main" val="877248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F50365B-6DFD-45B7-B065-6DD77126ACAA}"/>
              </a:ext>
            </a:extLst>
          </p:cNvPr>
          <p:cNvSpPr/>
          <p:nvPr/>
        </p:nvSpPr>
        <p:spPr>
          <a:xfrm>
            <a:off x="484909" y="189671"/>
            <a:ext cx="11707091" cy="981423"/>
          </a:xfrm>
          <a:prstGeom prst="rect">
            <a:avLst/>
          </a:prstGeom>
        </p:spPr>
        <p:txBody>
          <a:bodyPr wrap="square">
            <a:spAutoFit/>
          </a:bodyPr>
          <a:lstStyle/>
          <a:p>
            <a:pPr marL="187960" algn="justLow" rtl="1">
              <a:lnSpc>
                <a:spcPct val="107000"/>
              </a:lnSpc>
              <a:spcAft>
                <a:spcPts val="0"/>
              </a:spcAft>
            </a:pPr>
            <a:r>
              <a:rPr lang="ar-IQ" dirty="0">
                <a:latin typeface="Times New Roman" panose="02020603050405020304" pitchFamily="18" charset="0"/>
                <a:ea typeface="Times New Roman" panose="02020603050405020304" pitchFamily="18" charset="0"/>
                <a:cs typeface="Simplified Arabic" panose="02020603050405020304" pitchFamily="18" charset="-78"/>
              </a:rPr>
              <a:t> ولحساب معدل النمو السكاني نقول، لما كان من المتعذر الحصول على بيانات عن حجم السكان سنويا، فقد أصبح الاحصاء العام للسكان والذي يؤخذ كل عشر سنوات هو المصدر الوحيد لهذه المعلومات، وفي هذه الحالة من المستطاع استخدام البيانات </a:t>
            </a:r>
            <a:r>
              <a:rPr lang="ar-IQ" dirty="0" err="1">
                <a:latin typeface="Times New Roman" panose="02020603050405020304" pitchFamily="18" charset="0"/>
                <a:ea typeface="Times New Roman" panose="02020603050405020304" pitchFamily="18" charset="0"/>
                <a:cs typeface="Simplified Arabic" panose="02020603050405020304" pitchFamily="18" charset="-78"/>
              </a:rPr>
              <a:t>لتعدادين</a:t>
            </a:r>
            <a:r>
              <a:rPr lang="ar-IQ" dirty="0">
                <a:latin typeface="Times New Roman" panose="02020603050405020304" pitchFamily="18" charset="0"/>
                <a:ea typeface="Times New Roman" panose="02020603050405020304" pitchFamily="18" charset="0"/>
                <a:cs typeface="Simplified Arabic" panose="02020603050405020304" pitchFamily="18" charset="-78"/>
              </a:rPr>
              <a:t> متعاقبين لتقدير معدل النمو السنوي، ويتم هذا باستخدام طريقة النمو المركب الاتية: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9E8745A7-DDEB-4598-B405-F95CE344B980}"/>
              </a:ext>
            </a:extLst>
          </p:cNvPr>
          <p:cNvSpPr>
            <a:spLocks noChangeArrowheads="1"/>
          </p:cNvSpPr>
          <p:nvPr/>
        </p:nvSpPr>
        <p:spPr bwMode="auto">
          <a:xfrm>
            <a:off x="5832764" y="92820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4" name="Object 3">
            <a:extLst>
              <a:ext uri="{FF2B5EF4-FFF2-40B4-BE49-F238E27FC236}">
                <a16:creationId xmlns:a16="http://schemas.microsoft.com/office/drawing/2014/main" id="{DAA9A502-8BC9-42E4-934C-3A97AB5EACBA}"/>
              </a:ext>
            </a:extLst>
          </p:cNvPr>
          <p:cNvGraphicFramePr>
            <a:graphicFrameLocks noChangeAspect="1"/>
          </p:cNvGraphicFramePr>
          <p:nvPr>
            <p:extLst>
              <p:ext uri="{D42A27DB-BD31-4B8C-83A1-F6EECF244321}">
                <p14:modId xmlns:p14="http://schemas.microsoft.com/office/powerpoint/2010/main" val="137647442"/>
              </p:ext>
            </p:extLst>
          </p:nvPr>
        </p:nvGraphicFramePr>
        <p:xfrm>
          <a:off x="5832764" y="928206"/>
          <a:ext cx="2733675" cy="485775"/>
        </p:xfrm>
        <a:graphic>
          <a:graphicData uri="http://schemas.openxmlformats.org/presentationml/2006/ole">
            <mc:AlternateContent xmlns:mc="http://schemas.openxmlformats.org/markup-compatibility/2006">
              <mc:Choice xmlns:v="urn:schemas-microsoft-com:vml" Requires="v">
                <p:oleObj spid="_x0000_s3093" r:id="rId3" imgW="1231366" imgH="482391" progId="Equation.3">
                  <p:embed/>
                </p:oleObj>
              </mc:Choice>
              <mc:Fallback>
                <p:oleObj r:id="rId3" imgW="1231366" imgH="482391"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32764" y="928206"/>
                        <a:ext cx="2733675" cy="485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16" name="Picture 15">
            <a:extLst>
              <a:ext uri="{FF2B5EF4-FFF2-40B4-BE49-F238E27FC236}">
                <a16:creationId xmlns:a16="http://schemas.microsoft.com/office/drawing/2014/main" id="{D35072EF-5ACB-4CEA-8192-8BF6CB7166A5}"/>
              </a:ext>
            </a:extLst>
          </p:cNvPr>
          <p:cNvPicPr>
            <a:picLocks noChangeAspect="1"/>
          </p:cNvPicPr>
          <p:nvPr/>
        </p:nvPicPr>
        <p:blipFill rotWithShape="1">
          <a:blip r:embed="rId5"/>
          <a:srcRect l="40341" t="50000" r="39431" b="41208"/>
          <a:stretch/>
        </p:blipFill>
        <p:spPr>
          <a:xfrm>
            <a:off x="6100330" y="1413981"/>
            <a:ext cx="2466109" cy="602673"/>
          </a:xfrm>
          <a:prstGeom prst="rect">
            <a:avLst/>
          </a:prstGeom>
        </p:spPr>
      </p:pic>
      <p:sp>
        <p:nvSpPr>
          <p:cNvPr id="17" name="Rectangle 16">
            <a:extLst>
              <a:ext uri="{FF2B5EF4-FFF2-40B4-BE49-F238E27FC236}">
                <a16:creationId xmlns:a16="http://schemas.microsoft.com/office/drawing/2014/main" id="{167607BA-41C4-40D2-A2BA-76917B9F0E70}"/>
              </a:ext>
            </a:extLst>
          </p:cNvPr>
          <p:cNvSpPr/>
          <p:nvPr/>
        </p:nvSpPr>
        <p:spPr>
          <a:xfrm>
            <a:off x="346365" y="2208831"/>
            <a:ext cx="11582399" cy="2463238"/>
          </a:xfrm>
          <a:prstGeom prst="rect">
            <a:avLst/>
          </a:prstGeom>
        </p:spPr>
        <p:txBody>
          <a:bodyPr wrap="square">
            <a:spAutoFit/>
          </a:bodyPr>
          <a:lstStyle/>
          <a:p>
            <a:pPr lvl="0" algn="justLow" rtl="1" fontAlgn="base">
              <a:lnSpc>
                <a:spcPct val="107000"/>
              </a:lnSpc>
              <a:spcAft>
                <a:spcPts val="0"/>
              </a:spcAft>
            </a:pPr>
            <a:r>
              <a:rPr lang="ar-IQ" b="1" u="sng" dirty="0">
                <a:latin typeface="Times New Roman" panose="02020603050405020304" pitchFamily="18" charset="0"/>
                <a:ea typeface="Times New Roman" panose="02020603050405020304" pitchFamily="18" charset="0"/>
                <a:cs typeface="Simplified Arabic" panose="02020603050405020304" pitchFamily="18" charset="-78"/>
              </a:rPr>
              <a:t>ج- طريقة افواج البقاء:</a:t>
            </a:r>
            <a:endParaRPr lang="en-US" sz="1400" dirty="0">
              <a:latin typeface="Calibri" panose="020F0502020204030204" pitchFamily="34" charset="0"/>
              <a:ea typeface="Calibri" panose="020F0502020204030204" pitchFamily="34" charset="0"/>
              <a:cs typeface="Arial" panose="020B0604020202020204" pitchFamily="34" charset="0"/>
            </a:endParaRPr>
          </a:p>
          <a:p>
            <a:pPr marL="226695" algn="justLow" rtl="1">
              <a:lnSpc>
                <a:spcPct val="107000"/>
              </a:lnSpc>
              <a:spcAft>
                <a:spcPts val="0"/>
              </a:spcAft>
            </a:pPr>
            <a:r>
              <a:rPr lang="en-US" dirty="0">
                <a:latin typeface="Simplified Arabic" panose="02020603050405020304" pitchFamily="18" charset="-78"/>
                <a:ea typeface="Times New Roman" panose="02020603050405020304" pitchFamily="18" charset="0"/>
                <a:cs typeface="Arial" panose="020B0604020202020204" pitchFamily="34" charset="0"/>
              </a:rPr>
              <a:t> </a:t>
            </a:r>
            <a:r>
              <a:rPr lang="ar-IQ" dirty="0">
                <a:latin typeface="Simplified Arabic" panose="02020603050405020304" pitchFamily="18" charset="-78"/>
                <a:ea typeface="Times New Roman" panose="02020603050405020304" pitchFamily="18" charset="0"/>
                <a:cs typeface="Arial" panose="020B0604020202020204" pitchFamily="34" charset="0"/>
              </a:rPr>
              <a:t>ان هذه الطريقة، هي نموذج اخر للزيادة الطبيعية الذي يفترض عند استخدامه، ان الهجرة الصافية مساوية الى الصفر، وبهذا فهي ايضا تعتمد على المحددات البيولوجية كطريقة الزيادة الطبيعية، الا انه في هذه الطريقة يبدأ بتوزيع السكان الكلي الى المجاميع العمرية التي يتكون منها الهرم السكاني والتي تسمى بالأفواج</a:t>
            </a:r>
            <a:r>
              <a:rPr lang="ar-IQ" dirty="0">
                <a:latin typeface="Times New Roman" panose="02020603050405020304" pitchFamily="18" charset="0"/>
                <a:ea typeface="Times New Roman" panose="02020603050405020304" pitchFamily="18" charset="0"/>
                <a:cs typeface="Simplified Arabic" panose="02020603050405020304" pitchFamily="18" charset="-78"/>
              </a:rPr>
              <a:t>، والتي غالبا ما تكون فوج لكل خمس سنوات. لذا فهي من اهم الطرائق التي يستعملها المخططون للتنبؤ بحجم السكان المستقبلي، كونها توفر لهم اعداد السكان وفقا للفئات العمرية والنوعية، بغية تقدير الاحتياجات المختلفة. اذ يمكن هنا حساب عدد الاناث اللاتي في سن الزواج والحمل لسنة مستقبلية معينة، عن طريق القيام بأجراء اسقاط لكل فئة عمرية على حدة وذلك باعتماد بيانات السنوات السابقة، فاذا كان عدد السكان الاولي لواحدة من هذه الافواج العمرية معلوما فان عدد السكان في المجموعة العمرية الذين يبقون على قيد الحياة ليصلوا الى مجموعة عمرية اعلى يمكن ان يحسب باستخدام المعادلة الاتية: </a:t>
            </a:r>
            <a:endParaRPr lang="en-US" sz="1400" dirty="0">
              <a:latin typeface="Calibri" panose="020F0502020204030204" pitchFamily="34" charset="0"/>
              <a:ea typeface="Calibri" panose="020F0502020204030204" pitchFamily="34" charset="0"/>
              <a:cs typeface="Arial" panose="020B0604020202020204" pitchFamily="34" charset="0"/>
            </a:endParaRPr>
          </a:p>
        </p:txBody>
      </p:sp>
      <p:pic>
        <p:nvPicPr>
          <p:cNvPr id="23" name="Picture 22">
            <a:extLst>
              <a:ext uri="{FF2B5EF4-FFF2-40B4-BE49-F238E27FC236}">
                <a16:creationId xmlns:a16="http://schemas.microsoft.com/office/drawing/2014/main" id="{C5AB0742-AC9D-49DF-8D54-417CAD4FFB16}"/>
              </a:ext>
            </a:extLst>
          </p:cNvPr>
          <p:cNvPicPr>
            <a:picLocks noChangeAspect="1"/>
          </p:cNvPicPr>
          <p:nvPr/>
        </p:nvPicPr>
        <p:blipFill rotWithShape="1">
          <a:blip r:embed="rId6"/>
          <a:srcRect l="38409" t="38378" r="29737" b="38984"/>
          <a:stretch/>
        </p:blipFill>
        <p:spPr>
          <a:xfrm>
            <a:off x="5569527" y="4668164"/>
            <a:ext cx="3883603" cy="1551709"/>
          </a:xfrm>
          <a:prstGeom prst="rect">
            <a:avLst/>
          </a:prstGeom>
        </p:spPr>
      </p:pic>
    </p:spTree>
    <p:extLst>
      <p:ext uri="{BB962C8B-B14F-4D97-AF65-F5344CB8AC3E}">
        <p14:creationId xmlns:p14="http://schemas.microsoft.com/office/powerpoint/2010/main" val="217532067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54</TotalTime>
  <Words>1462</Words>
  <Application>Microsoft Office PowerPoint</Application>
  <PresentationFormat>Widescreen</PresentationFormat>
  <Paragraphs>144</Paragraphs>
  <Slides>12</Slides>
  <Notes>0</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1" baseType="lpstr">
      <vt:lpstr>Arial</vt:lpstr>
      <vt:lpstr>Calibri</vt:lpstr>
      <vt:lpstr>Century Gothic</vt:lpstr>
      <vt:lpstr>Simplified Arabic</vt:lpstr>
      <vt:lpstr>Symbol</vt:lpstr>
      <vt:lpstr>Times New Roman</vt:lpstr>
      <vt:lpstr>Wingdings 3</vt:lpstr>
      <vt:lpstr>Wisp</vt:lpstr>
      <vt:lpstr>Equation.3</vt:lpstr>
      <vt:lpstr>الإسكان / الفصل الدراسي الأول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الإسكان / الفصل الدراسي الأول </dc:title>
  <dc:creator>nabil taha</dc:creator>
  <cp:lastModifiedBy>nabil taha</cp:lastModifiedBy>
  <cp:revision>16</cp:revision>
  <dcterms:created xsi:type="dcterms:W3CDTF">2018-12-18T18:24:49Z</dcterms:created>
  <dcterms:modified xsi:type="dcterms:W3CDTF">2018-12-18T21:51:30Z</dcterms:modified>
</cp:coreProperties>
</file>