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62" r:id="rId8"/>
    <p:sldId id="263" r:id="rId9"/>
    <p:sldId id="264" r:id="rId10"/>
    <p:sldId id="267"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0" d="100"/>
          <a:sy n="60" d="100"/>
        </p:scale>
        <p:origin x="105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9479-F737-4FE6-B3BC-3A026FCF654F}"/>
              </a:ext>
            </a:extLst>
          </p:cNvPr>
          <p:cNvSpPr>
            <a:spLocks noGrp="1"/>
          </p:cNvSpPr>
          <p:nvPr>
            <p:ph type="ctrTitle"/>
          </p:nvPr>
        </p:nvSpPr>
        <p:spPr/>
        <p:txBody>
          <a:bodyPr>
            <a:normAutofit fontScale="90000"/>
          </a:bodyPr>
          <a:lstStyle/>
          <a:p>
            <a:r>
              <a:rPr lang="ar-SA" cap="all" dirty="0"/>
              <a:t>الإسكان / الفصل الدراسي الأول</a:t>
            </a:r>
            <a:br>
              <a:rPr lang="en-US" dirty="0"/>
            </a:br>
            <a:endParaRPr lang="en-US" dirty="0"/>
          </a:p>
        </p:txBody>
      </p:sp>
      <p:sp>
        <p:nvSpPr>
          <p:cNvPr id="3" name="Subtitle 2">
            <a:extLst>
              <a:ext uri="{FF2B5EF4-FFF2-40B4-BE49-F238E27FC236}">
                <a16:creationId xmlns:a16="http://schemas.microsoft.com/office/drawing/2014/main" id="{89BA7E5B-6A4B-486D-9EE6-6D13F98D7F3A}"/>
              </a:ext>
            </a:extLst>
          </p:cNvPr>
          <p:cNvSpPr>
            <a:spLocks noGrp="1"/>
          </p:cNvSpPr>
          <p:nvPr>
            <p:ph type="subTitle" idx="1"/>
          </p:nvPr>
        </p:nvSpPr>
        <p:spPr>
          <a:xfrm>
            <a:off x="2118158" y="4777381"/>
            <a:ext cx="8915399" cy="1126283"/>
          </a:xfrm>
        </p:spPr>
        <p:txBody>
          <a:bodyPr/>
          <a:lstStyle/>
          <a:p>
            <a:pPr algn="ctr"/>
            <a:r>
              <a:rPr lang="ar-SA" dirty="0" err="1"/>
              <a:t>م.م</a:t>
            </a:r>
            <a:r>
              <a:rPr lang="ar-SA" dirty="0"/>
              <a:t> اريج محي عبد الوهاب</a:t>
            </a:r>
            <a:endParaRPr lang="en-US" dirty="0"/>
          </a:p>
          <a:p>
            <a:pPr algn="ctr"/>
            <a:r>
              <a:rPr lang="ar-IQ" dirty="0"/>
              <a:t>2016 - 2017</a:t>
            </a:r>
            <a:endParaRPr lang="en-US" dirty="0"/>
          </a:p>
        </p:txBody>
      </p:sp>
    </p:spTree>
    <p:extLst>
      <p:ext uri="{BB962C8B-B14F-4D97-AF65-F5344CB8AC3E}">
        <p14:creationId xmlns:p14="http://schemas.microsoft.com/office/powerpoint/2010/main" val="395073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DBA62B-228F-4422-8D6E-1C1E5F479E47}"/>
              </a:ext>
            </a:extLst>
          </p:cNvPr>
          <p:cNvSpPr/>
          <p:nvPr/>
        </p:nvSpPr>
        <p:spPr>
          <a:xfrm>
            <a:off x="413983" y="167769"/>
            <a:ext cx="11778017" cy="3774110"/>
          </a:xfrm>
          <a:prstGeom prst="rect">
            <a:avLst/>
          </a:prstGeom>
        </p:spPr>
        <p:txBody>
          <a:bodyPr wrap="square">
            <a:spAutoFit/>
          </a:bodyPr>
          <a:lstStyle/>
          <a:p>
            <a:pPr marL="342900" lvl="0" indent="-342900" algn="just" rtl="1">
              <a:lnSpc>
                <a:spcPct val="107000"/>
              </a:lnSpc>
              <a:spcAft>
                <a:spcPts val="800"/>
              </a:spcAft>
              <a:buFont typeface="+mj-cs"/>
              <a:buAutoNum type="arabic2Minus"/>
            </a:pPr>
            <a:r>
              <a:rPr lang="ar-SA" b="1" dirty="0">
                <a:latin typeface="Calibri" panose="020F0502020204030204" pitchFamily="34" charset="0"/>
                <a:ea typeface="TimesTen-Roman"/>
                <a:cs typeface="Simplified Arabic" panose="02020603050405020304" pitchFamily="18" charset="-78"/>
              </a:rPr>
              <a:t>العوامل التقنية</a:t>
            </a:r>
            <a:r>
              <a:rPr lang="en-US" b="1" dirty="0">
                <a:latin typeface="Simplified Arabic" panose="02020603050405020304" pitchFamily="18" charset="-78"/>
                <a:ea typeface="TimesTen-Roman"/>
                <a:cs typeface="Arial" panose="020B0604020202020204" pitchFamily="34" charset="0"/>
              </a:rPr>
              <a:t> (Technical Factors):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cs"/>
              <a:buAutoNum type="arabic2Minus"/>
            </a:pPr>
            <a:r>
              <a:rPr lang="ar-SA" b="1" dirty="0">
                <a:latin typeface="Calibri" panose="020F0502020204030204" pitchFamily="34" charset="0"/>
                <a:ea typeface="TimesTen-Roman"/>
                <a:cs typeface="Simplified Arabic" panose="02020603050405020304" pitchFamily="18" charset="-78"/>
              </a:rPr>
              <a:t> العوامل الاجتماعية</a:t>
            </a:r>
            <a:r>
              <a:rPr lang="en-US" b="1" dirty="0">
                <a:latin typeface="Simplified Arabic" panose="02020603050405020304" pitchFamily="18" charset="-78"/>
                <a:ea typeface="TimesTen-Roman"/>
                <a:cs typeface="Arial" panose="020B0604020202020204" pitchFamily="34" charset="0"/>
              </a:rPr>
              <a:t> (Social Factors</a:t>
            </a:r>
            <a:r>
              <a:rPr lang="en-US" dirty="0">
                <a:latin typeface="Simplified Arabic" panose="02020603050405020304" pitchFamily="18" charset="-78"/>
                <a:ea typeface="TimesTen-Roman"/>
                <a:cs typeface="Arial" panose="020B0604020202020204" pitchFamily="34" charset="0"/>
              </a:rPr>
              <a:t>):</a:t>
            </a:r>
            <a:r>
              <a:rPr lang="ar-SA" dirty="0">
                <a:latin typeface="Calibri" panose="020F0502020204030204" pitchFamily="34" charset="0"/>
                <a:ea typeface="TimesTen-Roman"/>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الخصوصية</a:t>
            </a:r>
            <a:r>
              <a:rPr lang="en-US" dirty="0">
                <a:latin typeface="Simplified Arabic" panose="02020603050405020304" pitchFamily="18" charset="-78"/>
                <a:ea typeface="TimesTen-Roman"/>
                <a:cs typeface="Arial" panose="020B0604020202020204" pitchFamily="34" charset="0"/>
              </a:rPr>
              <a:t> / (Privacy): </a:t>
            </a:r>
            <a:r>
              <a:rPr lang="ar-SA" dirty="0">
                <a:latin typeface="Calibri" panose="020F0502020204030204" pitchFamily="34" charset="0"/>
                <a:ea typeface="TimesTen-Roman"/>
                <a:cs typeface="Simplified Arabic" panose="02020603050405020304" pitchFamily="18" charset="-78"/>
              </a:rPr>
              <a:t>وتعرف بأنها: أكبر عدد من التصرفات التي يستطيع الساكن القيام بها “دون تحرج، وهي مرتبطة بأسلوب البناء وحجم الفتحات والارتفاع</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عدم الشرفية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الحماية والطمأنينة</a:t>
            </a:r>
            <a:r>
              <a:rPr lang="en-US" dirty="0">
                <a:latin typeface="Simplified Arabic" panose="02020603050405020304" pitchFamily="18" charset="-78"/>
                <a:ea typeface="TimesTen-Roman"/>
                <a:cs typeface="Arial" panose="020B0604020202020204" pitchFamily="34" charset="0"/>
              </a:rPr>
              <a:t>(Protection)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cs"/>
              <a:buAutoNum type="arabic1Minus" startAt="8"/>
            </a:pPr>
            <a:r>
              <a:rPr lang="ar-SA" b="1" dirty="0">
                <a:latin typeface="Calibri" panose="020F0502020204030204" pitchFamily="34" charset="0"/>
                <a:ea typeface="TimesTen-Roman"/>
                <a:cs typeface="Simplified Arabic" panose="02020603050405020304" pitchFamily="18" charset="-78"/>
              </a:rPr>
              <a:t>العوامل الصحية</a:t>
            </a:r>
            <a:r>
              <a:rPr lang="en-US" b="1"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تُعّد العوامل الصحية من العوامل المهمة في تحقيق صحة بدنية ونفسية للإنسان، واهم العوامل التي تحقق هذه الصحة هي (الملاءمة-التنوع في المشاهد البصرية)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5177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32BF56C-9168-4111-A752-31304578F89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096000" y="61912"/>
            <a:ext cx="5715635" cy="6734175"/>
          </a:xfrm>
          <a:prstGeom prst="rect">
            <a:avLst/>
          </a:prstGeom>
          <a:noFill/>
        </p:spPr>
      </p:pic>
      <p:pic>
        <p:nvPicPr>
          <p:cNvPr id="3" name="Picture 2">
            <a:extLst>
              <a:ext uri="{FF2B5EF4-FFF2-40B4-BE49-F238E27FC236}">
                <a16:creationId xmlns:a16="http://schemas.microsoft.com/office/drawing/2014/main" id="{0313DD27-5788-44F2-A702-6CB7D2C805CD}"/>
              </a:ext>
            </a:extLst>
          </p:cNvPr>
          <p:cNvPicPr/>
          <p:nvPr/>
        </p:nvPicPr>
        <p:blipFill rotWithShape="1">
          <a:blip r:embed="rId3">
            <a:extLst>
              <a:ext uri="{28A0092B-C50C-407E-A947-70E740481C1C}">
                <a14:useLocalDpi xmlns:a14="http://schemas.microsoft.com/office/drawing/2010/main" val="0"/>
              </a:ext>
            </a:extLst>
          </a:blip>
          <a:srcRect l="28365" t="25371" r="27243" b="10491"/>
          <a:stretch/>
        </p:blipFill>
        <p:spPr bwMode="auto">
          <a:xfrm>
            <a:off x="1435885" y="314984"/>
            <a:ext cx="4034473" cy="62280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16090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DDFC1CF-E25A-424B-B7F5-F8EBE56A05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771665" y="125329"/>
            <a:ext cx="6051367" cy="6607342"/>
          </a:xfrm>
          <a:prstGeom prst="rect">
            <a:avLst/>
          </a:prstGeom>
          <a:noFill/>
        </p:spPr>
      </p:pic>
      <p:pic>
        <p:nvPicPr>
          <p:cNvPr id="3" name="Picture 2">
            <a:extLst>
              <a:ext uri="{FF2B5EF4-FFF2-40B4-BE49-F238E27FC236}">
                <a16:creationId xmlns:a16="http://schemas.microsoft.com/office/drawing/2014/main" id="{F58AFDD9-5C4C-4167-A287-C079F8C4AAF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33295" y="427121"/>
            <a:ext cx="6209030" cy="6305550"/>
          </a:xfrm>
          <a:prstGeom prst="rect">
            <a:avLst/>
          </a:prstGeom>
          <a:noFill/>
        </p:spPr>
      </p:pic>
    </p:spTree>
    <p:extLst>
      <p:ext uri="{BB962C8B-B14F-4D97-AF65-F5344CB8AC3E}">
        <p14:creationId xmlns:p14="http://schemas.microsoft.com/office/powerpoint/2010/main" val="51193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B4BB0D6-8B9A-4A3C-9966-2811DE9A44CA}"/>
              </a:ext>
            </a:extLst>
          </p:cNvPr>
          <p:cNvSpPr/>
          <p:nvPr/>
        </p:nvSpPr>
        <p:spPr>
          <a:xfrm>
            <a:off x="471055" y="0"/>
            <a:ext cx="11471562" cy="4765792"/>
          </a:xfrm>
          <a:prstGeom prst="rect">
            <a:avLst/>
          </a:prstGeom>
        </p:spPr>
        <p:txBody>
          <a:bodyPr wrap="square">
            <a:spAutoFit/>
          </a:bodyPr>
          <a:lstStyle/>
          <a:p>
            <a:pPr algn="r"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1-</a:t>
            </a:r>
            <a:r>
              <a:rPr lang="ar-SA" b="1" u="dbl" dirty="0">
                <a:latin typeface="Calibri" panose="020F0502020204030204" pitchFamily="34" charset="0"/>
                <a:ea typeface="TimesTen-Roman"/>
                <a:cs typeface="Simplified Arabic" panose="02020603050405020304" pitchFamily="18" charset="-78"/>
              </a:rPr>
              <a:t> مفهوم الكثافة</a:t>
            </a:r>
            <a:r>
              <a:rPr lang="en-US" b="1"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الكثافة في التخطيط هي: الكثافة الإسكانية، وتعني: كمية إشغال وحدة معينة (شخص أو وحدة سكنية) بوحدة مساحة أو فضاء معين.  والكثافة هي: عدد معين لمساحة محددة من الأرض تُقاس: بالهكتار أو الايكر أو الفدان، لتبين لنا شدة استغلال الأرض أو إشغال الأرض</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1</a:t>
            </a:r>
            <a:r>
              <a:rPr lang="ar-SA" b="1" dirty="0">
                <a:latin typeface="Calibri" panose="020F0502020204030204" pitchFamily="34" charset="0"/>
                <a:ea typeface="TimesTen-Roman"/>
                <a:cs typeface="Simplified Arabic" panose="02020603050405020304" pitchFamily="18" charset="-78"/>
              </a:rPr>
              <a:t>-2 </a:t>
            </a:r>
            <a:r>
              <a:rPr lang="ar-SA" b="1" u="dbl" dirty="0">
                <a:latin typeface="Calibri" panose="020F0502020204030204" pitchFamily="34" charset="0"/>
                <a:ea typeface="TimesTen-Roman"/>
                <a:cs typeface="Simplified Arabic" panose="02020603050405020304" pitchFamily="18" charset="-78"/>
              </a:rPr>
              <a:t>الكثافة الإسكانية</a:t>
            </a:r>
            <a:r>
              <a:rPr lang="en-US" b="1" u="dbl" dirty="0">
                <a:latin typeface="Simplified Arabic" panose="02020603050405020304" pitchFamily="18" charset="-78"/>
                <a:ea typeface="TimesTen-Roman"/>
                <a:cs typeface="Arial" panose="020B0604020202020204" pitchFamily="34" charset="0"/>
              </a:rPr>
              <a:t> (Housing Density)</a:t>
            </a:r>
            <a:r>
              <a:rPr lang="ar-SA" b="1" dirty="0">
                <a:latin typeface="Calibri" panose="020F0502020204030204" pitchFamily="34" charset="0"/>
                <a:ea typeface="TimesTen-Roman"/>
                <a:cs typeface="Simplified Arabic" panose="02020603050405020304" pitchFamily="18" charset="-78"/>
              </a:rPr>
              <a:t>:</a:t>
            </a:r>
            <a:r>
              <a:rPr lang="ar-SA" dirty="0">
                <a:latin typeface="Calibri" panose="020F0502020204030204" pitchFamily="34" charset="0"/>
                <a:ea typeface="TimesTen-Roman"/>
                <a:cs typeface="Simplified Arabic" panose="02020603050405020304" pitchFamily="18" charset="-78"/>
              </a:rPr>
              <a:t> ظهر مفهوم (الكثافة الإسكانية) في بداية القرن الماضي بسبب الأمراض الاجتماعية التي ظهرت في التجمعات السكنية بعد الحرب العلمية الأولى، وهو من المواضيع الأساسية في الإسكان لتأثيره المباشر وغير المباشر في مستوى السكن في منطقة معينة من حيث عدد الوحدات السكنية الموجودة، ونوعيتها، والخدمات الواجب توفرها داخل الوحدة السكنية وخارجها</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*ملاحظة:</a:t>
            </a:r>
            <a:r>
              <a:rPr lang="ar-SA" dirty="0">
                <a:latin typeface="Calibri" panose="020F0502020204030204" pitchFamily="34" charset="0"/>
                <a:ea typeface="TimesTen-Roman"/>
                <a:cs typeface="Simplified Arabic" panose="02020603050405020304" pitchFamily="18" charset="-78"/>
              </a:rPr>
              <a:t> تعرف (الكثافة الإسكانية) في المملكة المتحدة بأنها درجة التقارب في السكن في الوقت الذي تكون فيها الوحدات السكنية مشغولة من قِبَل الناس منتظمة ضمن المناطق السكنية في المدينة أو في القرية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وعليه تحدد الكثافة السكنية أو الإسكانية على أساس أن توفر العوامل الآتية</a:t>
            </a:r>
            <a:r>
              <a:rPr lang="en-US" b="1"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1</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إضاءة نهارية، وتشميس، وتهوية، ومساحة مفتوحة يمكن الاستفادة منها لكل المساكن</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2</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مساحة كافية لكل متطلبات الخدمات العامة لسكان المحلة السكنية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3</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الشعور العام بأن المكان مفتوح طلق، وخاص، وغير مزدحم بالمباني، فضلاً عن مراعاة النواحي الجمالية</a:t>
            </a:r>
            <a:r>
              <a:rPr lang="en-US" dirty="0">
                <a:latin typeface="Simplified Arabic" panose="02020603050405020304" pitchFamily="18" charset="-78"/>
                <a:ea typeface="TimesTen-Roman"/>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لذا فمعدلات الكثافة تساعد على توجيه التخطيط المبدئي للمحلة السكنية، وعلى تقدير حجم السكان، ومساحة الأرض المطلوبة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A7E72EE4-5C83-4221-BF38-062FD51DD51E}"/>
              </a:ext>
            </a:extLst>
          </p:cNvPr>
          <p:cNvSpPr/>
          <p:nvPr/>
        </p:nvSpPr>
        <p:spPr>
          <a:xfrm>
            <a:off x="471055" y="4765792"/>
            <a:ext cx="11471562" cy="1984518"/>
          </a:xfrm>
          <a:prstGeom prst="rect">
            <a:avLst/>
          </a:prstGeom>
        </p:spPr>
        <p:txBody>
          <a:bodyPr wrap="square">
            <a:spAutoFit/>
          </a:bodyPr>
          <a:lstStyle/>
          <a:p>
            <a:pPr algn="just"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2- </a:t>
            </a:r>
            <a:r>
              <a:rPr lang="ar-SA" b="1" u="dbl" dirty="0">
                <a:latin typeface="Calibri" panose="020F0502020204030204" pitchFamily="34" charset="0"/>
                <a:ea typeface="TimesTen-Roman"/>
                <a:cs typeface="Simplified Arabic" panose="02020603050405020304" pitchFamily="18" charset="-78"/>
              </a:rPr>
              <a:t>أنواع الكثافات الإسكانية المستعملة في التخطيط</a:t>
            </a:r>
            <a:r>
              <a:rPr lang="en-US" b="1" u="dbl"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b="1" dirty="0">
                <a:latin typeface="Calibri" panose="020F0502020204030204" pitchFamily="34" charset="0"/>
                <a:ea typeface="TimesTen-Roman"/>
                <a:cs typeface="Simplified Arabic" panose="02020603050405020304" pitchFamily="18" charset="-78"/>
              </a:rPr>
              <a:t>كثافة المدينة:</a:t>
            </a:r>
            <a:r>
              <a:rPr lang="ar-SA" dirty="0">
                <a:latin typeface="Calibri" panose="020F0502020204030204" pitchFamily="34" charset="0"/>
                <a:ea typeface="TimesTen-Roman"/>
                <a:cs typeface="Simplified Arabic" panose="02020603050405020304" pitchFamily="18" charset="-78"/>
              </a:rPr>
              <a:t> عدد سكان المدينة\مساحة المدينة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b="1" dirty="0">
                <a:latin typeface="Calibri" panose="020F0502020204030204" pitchFamily="34" charset="0"/>
                <a:ea typeface="TimesTen-Roman"/>
                <a:cs typeface="Simplified Arabic" panose="02020603050405020304" pitchFamily="18" charset="-78"/>
              </a:rPr>
              <a:t>درجة الإشغال (معدل الإشغال- </a:t>
            </a:r>
            <a:r>
              <a:rPr lang="en-US" b="1" dirty="0">
                <a:latin typeface="Simplified Arabic" panose="02020603050405020304" pitchFamily="18" charset="-78"/>
                <a:ea typeface="TimesTen-Roman"/>
                <a:cs typeface="Arial" panose="020B0604020202020204" pitchFamily="34" charset="0"/>
              </a:rPr>
              <a:t>Occupancy Rate</a:t>
            </a:r>
            <a:r>
              <a:rPr lang="ar-SA" b="1" dirty="0">
                <a:latin typeface="Calibri" panose="020F0502020204030204" pitchFamily="34" charset="0"/>
                <a:ea typeface="TimesTen-Roman"/>
                <a:cs typeface="Simplified Arabic" panose="02020603050405020304" pitchFamily="18" charset="-78"/>
              </a:rPr>
              <a:t>):</a:t>
            </a:r>
            <a:r>
              <a:rPr lang="ar-SA" dirty="0">
                <a:latin typeface="Calibri" panose="020F0502020204030204" pitchFamily="34" charset="0"/>
                <a:ea typeface="TimesTen-Roman"/>
                <a:cs typeface="Simplified Arabic" panose="02020603050405020304" pitchFamily="18" charset="-78"/>
              </a:rPr>
              <a:t> هي كثافة الأشخاص ضمن الوحدة السكنية الواحدة أو في الغرفة الواحدة، وتستخرج كالآتي: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en-US" dirty="0">
                <a:latin typeface="Simplified Arabic" panose="02020603050405020304" pitchFamily="18" charset="-78"/>
                <a:ea typeface="TimesTen-Roman"/>
                <a:cs typeface="Arial" panose="020B0604020202020204" pitchFamily="34" charset="0"/>
              </a:rPr>
              <a:t> </a:t>
            </a:r>
            <a:r>
              <a:rPr lang="ar-SA" dirty="0">
                <a:latin typeface="Simplified Arabic" panose="02020603050405020304" pitchFamily="18" charset="-78"/>
                <a:ea typeface="TimesTen-Roman"/>
                <a:cs typeface="Arial" panose="020B0604020202020204" pitchFamily="34" charset="0"/>
              </a:rPr>
              <a:t>(عدد الأشخاص \عدد الغرف)</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b="1" dirty="0">
                <a:latin typeface="Calibri" panose="020F0502020204030204" pitchFamily="34" charset="0"/>
                <a:ea typeface="TimesTen-Roman"/>
                <a:cs typeface="Simplified Arabic" panose="02020603050405020304" pitchFamily="18" charset="-78"/>
              </a:rPr>
              <a:t>الكثافة السكانية:</a:t>
            </a:r>
            <a:r>
              <a:rPr lang="ar-SA" dirty="0">
                <a:latin typeface="Calibri" panose="020F0502020204030204" pitchFamily="34" charset="0"/>
                <a:ea typeface="TimesTen-Roman"/>
                <a:cs typeface="Simplified Arabic" panose="02020603050405020304" pitchFamily="18" charset="-78"/>
              </a:rPr>
              <a:t> وهي عدد الأشخاص ضمن مساحة معينة، وتستخرج كالآتي: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918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1A0E96-C971-456E-97BD-EB16F2A7BE5F}"/>
              </a:ext>
            </a:extLst>
          </p:cNvPr>
          <p:cNvSpPr/>
          <p:nvPr/>
        </p:nvSpPr>
        <p:spPr>
          <a:xfrm>
            <a:off x="9822873" y="53048"/>
            <a:ext cx="2316660" cy="369332"/>
          </a:xfrm>
          <a:prstGeom prst="rect">
            <a:avLst/>
          </a:prstGeom>
        </p:spPr>
        <p:txBody>
          <a:bodyPr wrap="none">
            <a:spAutoFit/>
          </a:bodyPr>
          <a:lstStyle/>
          <a:p>
            <a:r>
              <a:rPr lang="ar-SA" dirty="0">
                <a:ea typeface="TimesTen-Roman"/>
                <a:cs typeface="Simplified Arabic" panose="02020603050405020304" pitchFamily="18" charset="-78"/>
              </a:rPr>
              <a:t> (عدد السكان\وحدة مساحية)</a:t>
            </a:r>
            <a:r>
              <a:rPr lang="en-US" dirty="0">
                <a:latin typeface="Simplified Arabic" panose="02020603050405020304" pitchFamily="18" charset="-78"/>
                <a:ea typeface="TimesTen-Roman"/>
              </a:rPr>
              <a:t>.</a:t>
            </a:r>
            <a:endParaRPr lang="en-US" dirty="0"/>
          </a:p>
        </p:txBody>
      </p:sp>
      <p:sp>
        <p:nvSpPr>
          <p:cNvPr id="6" name="Text Box 2">
            <a:extLst>
              <a:ext uri="{FF2B5EF4-FFF2-40B4-BE49-F238E27FC236}">
                <a16:creationId xmlns:a16="http://schemas.microsoft.com/office/drawing/2014/main" id="{3FF97463-46B9-4F40-97F3-DC174AB2CAEC}"/>
              </a:ext>
            </a:extLst>
          </p:cNvPr>
          <p:cNvSpPr txBox="1">
            <a:spLocks noChangeArrowheads="1"/>
          </p:cNvSpPr>
          <p:nvPr/>
        </p:nvSpPr>
        <p:spPr bwMode="auto">
          <a:xfrm>
            <a:off x="2479528" y="63337"/>
            <a:ext cx="7232939" cy="468684"/>
          </a:xfrm>
          <a:prstGeom prst="rect">
            <a:avLst/>
          </a:prstGeom>
          <a:ln w="28575">
            <a:headEnd/>
            <a:tailEnd/>
          </a:ln>
        </p:spPr>
        <p:style>
          <a:lnRef idx="2">
            <a:schemeClr val="accent6"/>
          </a:lnRef>
          <a:fillRef idx="1">
            <a:schemeClr val="lt1"/>
          </a:fillRef>
          <a:effectRef idx="0">
            <a:schemeClr val="accent6"/>
          </a:effectRef>
          <a:fontRef idx="minor">
            <a:schemeClr val="dk1"/>
          </a:fontRef>
        </p:style>
        <p:txBody>
          <a:bodyPr rot="0" vert="horz" wrap="square" lIns="91440" tIns="45720" rIns="91440" bIns="45720" anchor="t" anchorCtr="0">
            <a:noAutofit/>
          </a:bodyPr>
          <a:lstStyle/>
          <a:p>
            <a:pPr marL="38100" algn="just" rtl="1">
              <a:lnSpc>
                <a:spcPct val="107000"/>
              </a:lnSpc>
              <a:spcAft>
                <a:spcPts val="800"/>
              </a:spcAft>
            </a:pPr>
            <a:r>
              <a:rPr lang="ar-SA" sz="1400" b="1" dirty="0">
                <a:effectLst/>
                <a:ea typeface="TimesTen-Roman"/>
                <a:cs typeface="Simplified Arabic" panose="02020603050405020304" pitchFamily="18" charset="-78"/>
              </a:rPr>
              <a:t>مثال: موقع مساحته 30 هكتار والكثافة السكانية الاجمالية فيه200 للهكتار الواحد، استخرج عدد سكان الحي السكني؟</a:t>
            </a:r>
            <a:endParaRPr lang="en-US" sz="1100" dirty="0">
              <a:effectLst/>
              <a:ea typeface="Calibri" panose="020F0502020204030204" pitchFamily="34" charset="0"/>
              <a:cs typeface="Arial" panose="020B0604020202020204" pitchFamily="34" charset="0"/>
            </a:endParaRPr>
          </a:p>
          <a:p>
            <a:pPr>
              <a:lnSpc>
                <a:spcPct val="107000"/>
              </a:lnSpc>
              <a:spcAft>
                <a:spcPts val="800"/>
              </a:spcAft>
            </a:pPr>
            <a:r>
              <a:rPr lang="en-US" sz="1100" dirty="0">
                <a:effectLst/>
                <a:ea typeface="Calibri" panose="020F0502020204030204" pitchFamily="34" charset="0"/>
                <a:cs typeface="Arial" panose="020B0604020202020204" pitchFamily="34" charset="0"/>
              </a:rPr>
              <a:t> </a:t>
            </a:r>
          </a:p>
        </p:txBody>
      </p:sp>
      <p:sp>
        <p:nvSpPr>
          <p:cNvPr id="7" name="Rectangle 6">
            <a:extLst>
              <a:ext uri="{FF2B5EF4-FFF2-40B4-BE49-F238E27FC236}">
                <a16:creationId xmlns:a16="http://schemas.microsoft.com/office/drawing/2014/main" id="{724F1605-C603-487F-B407-F9B53624A5AE}"/>
              </a:ext>
            </a:extLst>
          </p:cNvPr>
          <p:cNvSpPr/>
          <p:nvPr/>
        </p:nvSpPr>
        <p:spPr>
          <a:xfrm>
            <a:off x="3351934" y="604296"/>
            <a:ext cx="6096000" cy="1186607"/>
          </a:xfrm>
          <a:prstGeom prst="rect">
            <a:avLst/>
          </a:prstGeom>
        </p:spPr>
        <p:txBody>
          <a:bodyPr>
            <a:spAutoFit/>
          </a:bodyPr>
          <a:lstStyle/>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المساحة =30 هكتار، الكثافة السكانية الاجمالية=200</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عدد السكان =30*200</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            =6000 نسمة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05B1648F-4D40-4F31-8EE9-047B42AF8196}"/>
              </a:ext>
            </a:extLst>
          </p:cNvPr>
          <p:cNvSpPr/>
          <p:nvPr/>
        </p:nvSpPr>
        <p:spPr>
          <a:xfrm>
            <a:off x="1931231" y="1733638"/>
            <a:ext cx="9831276" cy="787652"/>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Char char=""/>
            </a:pPr>
            <a:r>
              <a:rPr lang="ar-SA" b="1" dirty="0">
                <a:latin typeface="Calibri" panose="020F0502020204030204" pitchFamily="34" charset="0"/>
                <a:ea typeface="TimesTen-Roman"/>
                <a:cs typeface="Simplified Arabic" panose="02020603050405020304" pitchFamily="18" charset="-78"/>
              </a:rPr>
              <a:t>الكثافة الإسكانية:</a:t>
            </a:r>
            <a:r>
              <a:rPr lang="ar-SA" dirty="0">
                <a:latin typeface="Calibri" panose="020F0502020204030204" pitchFamily="34" charset="0"/>
                <a:ea typeface="TimesTen-Roman"/>
                <a:cs typeface="Simplified Arabic" panose="02020603050405020304" pitchFamily="18" charset="-78"/>
              </a:rPr>
              <a:t> هي عدد الوحدات السكنية ضمن مساحة محددة، وتستخرج كالآتي</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         (عدد الوحدات السكنية\وحدة مساحية).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791611A7-3BB8-41EC-AACB-BC1E3DDFAD78}"/>
              </a:ext>
            </a:extLst>
          </p:cNvPr>
          <p:cNvSpPr/>
          <p:nvPr/>
        </p:nvSpPr>
        <p:spPr>
          <a:xfrm>
            <a:off x="507166" y="2530587"/>
            <a:ext cx="11333017" cy="646331"/>
          </a:xfrm>
          <a:prstGeom prst="rect">
            <a:avLst/>
          </a:prstGeom>
        </p:spPr>
        <p:txBody>
          <a:bodyPr wrap="square">
            <a:spAutoFit/>
          </a:bodyPr>
          <a:lstStyle/>
          <a:p>
            <a:pPr algn="r" rtl="1"/>
            <a:r>
              <a:rPr lang="ar-SA" dirty="0">
                <a:ea typeface="TimesTen-Roman"/>
                <a:cs typeface="Simplified Arabic" panose="02020603050405020304" pitchFamily="18" charset="-78"/>
              </a:rPr>
              <a:t>من خلال هذه الكثافة يمكن معرفة عدد الوحدات السكنية الكلية وعدد الاسر في الموقع كما     يمكن تحديد عدد مواقف السيارات في حالة معرفة المصمم لمعدل حجم الاسرة</a:t>
            </a:r>
            <a:endParaRPr lang="en-US" dirty="0"/>
          </a:p>
        </p:txBody>
      </p:sp>
      <p:sp>
        <p:nvSpPr>
          <p:cNvPr id="10" name="Text Box 2">
            <a:extLst>
              <a:ext uri="{FF2B5EF4-FFF2-40B4-BE49-F238E27FC236}">
                <a16:creationId xmlns:a16="http://schemas.microsoft.com/office/drawing/2014/main" id="{4836CC1B-B4D3-451A-99D8-9ED4E240FCDB}"/>
              </a:ext>
            </a:extLst>
          </p:cNvPr>
          <p:cNvSpPr txBox="1">
            <a:spLocks noChangeArrowheads="1"/>
          </p:cNvSpPr>
          <p:nvPr/>
        </p:nvSpPr>
        <p:spPr bwMode="auto">
          <a:xfrm>
            <a:off x="645709" y="3158143"/>
            <a:ext cx="11194474" cy="759743"/>
          </a:xfrm>
          <a:prstGeom prst="rect">
            <a:avLst/>
          </a:prstGeom>
          <a:ln w="28575">
            <a:headEnd/>
            <a:tailEnd/>
          </a:ln>
        </p:spPr>
        <p:style>
          <a:lnRef idx="2">
            <a:schemeClr val="accent6"/>
          </a:lnRef>
          <a:fillRef idx="1">
            <a:schemeClr val="lt1"/>
          </a:fillRef>
          <a:effectRef idx="0">
            <a:schemeClr val="accent6"/>
          </a:effectRef>
          <a:fontRef idx="minor">
            <a:schemeClr val="dk1"/>
          </a:fontRef>
        </p:style>
        <p:txBody>
          <a:bodyPr rot="0" vert="horz" wrap="square" lIns="91440" tIns="45720" rIns="91440" bIns="45720" anchor="t" anchorCtr="0">
            <a:noAutofit/>
          </a:bodyPr>
          <a:lstStyle/>
          <a:p>
            <a:pPr marL="28575" algn="just" rtl="1">
              <a:lnSpc>
                <a:spcPct val="107000"/>
              </a:lnSpc>
              <a:spcAft>
                <a:spcPts val="800"/>
              </a:spcAft>
            </a:pPr>
            <a:r>
              <a:rPr lang="ar-SA" sz="1400" b="1" dirty="0">
                <a:effectLst/>
                <a:ea typeface="TimesTen-Roman"/>
                <a:cs typeface="Simplified Arabic" panose="02020603050405020304" pitchFamily="18" charset="-78"/>
              </a:rPr>
              <a:t>مثال: موقع مساحته 30 هكتار والكثافة الاسكانية الاجمالية فيه 60 وحدة سكنية/هكتار استخرج عدد الوحدات السكنية الكلية إذا علمت ان معدل حجم الاسرة هو 5 شخص، استخرج عدد مواقف السيارات إذا علمت ان معدل ملكية </a:t>
            </a:r>
            <a:r>
              <a:rPr lang="ar-IQ" sz="1400" b="1" dirty="0">
                <a:effectLst/>
                <a:ea typeface="TimesTen-Roman"/>
                <a:cs typeface="Simplified Arabic" panose="02020603050405020304" pitchFamily="18" charset="-78"/>
              </a:rPr>
              <a:t>الاسرة 2 سيارة /الاسرة؟</a:t>
            </a:r>
            <a:endParaRPr lang="en-US" sz="1100" dirty="0">
              <a:effectLst/>
              <a:ea typeface="Calibri" panose="020F0502020204030204" pitchFamily="34" charset="0"/>
              <a:cs typeface="Arial" panose="020B0604020202020204" pitchFamily="34" charset="0"/>
            </a:endParaRPr>
          </a:p>
          <a:p>
            <a:pPr>
              <a:lnSpc>
                <a:spcPct val="107000"/>
              </a:lnSpc>
              <a:spcAft>
                <a:spcPts val="800"/>
              </a:spcAft>
            </a:pPr>
            <a:r>
              <a:rPr lang="en-US" sz="1100" dirty="0">
                <a:effectLst/>
                <a:ea typeface="Calibri" panose="020F0502020204030204" pitchFamily="34" charset="0"/>
                <a:cs typeface="Arial" panose="020B0604020202020204" pitchFamily="34" charset="0"/>
              </a:rPr>
              <a:t> </a:t>
            </a:r>
          </a:p>
        </p:txBody>
      </p:sp>
      <p:sp>
        <p:nvSpPr>
          <p:cNvPr id="11" name="Rectangle 10">
            <a:extLst>
              <a:ext uri="{FF2B5EF4-FFF2-40B4-BE49-F238E27FC236}">
                <a16:creationId xmlns:a16="http://schemas.microsoft.com/office/drawing/2014/main" id="{4B74D5BC-2568-4963-8A73-F8DF52A7ADC2}"/>
              </a:ext>
            </a:extLst>
          </p:cNvPr>
          <p:cNvSpPr/>
          <p:nvPr/>
        </p:nvSpPr>
        <p:spPr>
          <a:xfrm>
            <a:off x="6664467" y="4124345"/>
            <a:ext cx="6096000" cy="1167243"/>
          </a:xfrm>
          <a:prstGeom prst="rect">
            <a:avLst/>
          </a:prstGeom>
        </p:spPr>
        <p:txBody>
          <a:bodyPr>
            <a:spAutoFit/>
          </a:bodyPr>
          <a:lstStyle/>
          <a:p>
            <a:pPr marL="457200" algn="ct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عدد الوحدات السكنية الكلية= مساحة الموقع *الكثافة الاسكانية الاجمالية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ct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                          = 30 *60</a:t>
            </a:r>
            <a:endParaRPr lang="en-US" sz="1400" dirty="0">
              <a:latin typeface="Calibri" panose="020F0502020204030204" pitchFamily="34" charset="0"/>
              <a:ea typeface="Calibri" panose="020F0502020204030204" pitchFamily="34" charset="0"/>
              <a:cs typeface="Arial" panose="020B0604020202020204" pitchFamily="34" charset="0"/>
            </a:endParaRPr>
          </a:p>
          <a:p>
            <a:pPr algn="ctr"/>
            <a:r>
              <a:rPr lang="ar-IQ" dirty="0">
                <a:ea typeface="TimesTen-Roman"/>
                <a:cs typeface="Simplified Arabic" panose="02020603050405020304" pitchFamily="18" charset="-78"/>
              </a:rPr>
              <a:t>                          =1800 وحدة سكنية </a:t>
            </a:r>
            <a:endParaRPr lang="en-US" dirty="0"/>
          </a:p>
        </p:txBody>
      </p:sp>
      <p:sp>
        <p:nvSpPr>
          <p:cNvPr id="13" name="Rectangle 12">
            <a:extLst>
              <a:ext uri="{FF2B5EF4-FFF2-40B4-BE49-F238E27FC236}">
                <a16:creationId xmlns:a16="http://schemas.microsoft.com/office/drawing/2014/main" id="{17BD3D39-F145-491F-9DE5-5450B55B09C1}"/>
              </a:ext>
            </a:extLst>
          </p:cNvPr>
          <p:cNvSpPr/>
          <p:nvPr/>
        </p:nvSpPr>
        <p:spPr>
          <a:xfrm>
            <a:off x="-2659866" y="3613279"/>
            <a:ext cx="9850582" cy="3181384"/>
          </a:xfrm>
          <a:prstGeom prst="rect">
            <a:avLst/>
          </a:prstGeom>
        </p:spPr>
        <p:txBody>
          <a:bodyPr wrap="square">
            <a:spAutoFit/>
          </a:bodyPr>
          <a:lstStyle/>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عدد الاسر = عدد الوحدات السكنية (على اعتبار كل اسرة تشغل وحدة سكنية واحدة)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           =1800 اسرة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عدد السكان =عدد الوحدات السكنية *معدل حجم الاسرة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            =1800 *5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            =9000 نسمة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عدد مواقف السيارات=عدد الاسر *معدل ملكية السيارة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                   = 1800 *2</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IQ" dirty="0">
                <a:latin typeface="Calibri" panose="020F0502020204030204" pitchFamily="34" charset="0"/>
                <a:ea typeface="TimesTen-Roman"/>
                <a:cs typeface="Simplified Arabic" panose="02020603050405020304" pitchFamily="18" charset="-78"/>
              </a:rPr>
              <a:t>                   =3600 سيارة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0423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395CD7-11C7-479A-838D-BE99834FCD3A}"/>
              </a:ext>
            </a:extLst>
          </p:cNvPr>
          <p:cNvSpPr/>
          <p:nvPr/>
        </p:nvSpPr>
        <p:spPr>
          <a:xfrm>
            <a:off x="415637" y="0"/>
            <a:ext cx="11776363" cy="4161652"/>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Char char=""/>
            </a:pPr>
            <a:r>
              <a:rPr lang="ar-SA" b="1" dirty="0">
                <a:latin typeface="Calibri" panose="020F0502020204030204" pitchFamily="34" charset="0"/>
                <a:ea typeface="TimesTen-Roman"/>
                <a:cs typeface="Simplified Arabic" panose="02020603050405020304" pitchFamily="18" charset="-78"/>
              </a:rPr>
              <a:t>الكثافة البنائية</a:t>
            </a:r>
            <a:r>
              <a:rPr lang="ar-SA" dirty="0">
                <a:latin typeface="Calibri" panose="020F0502020204030204" pitchFamily="34" charset="0"/>
                <a:ea typeface="TimesTen-Roman"/>
                <a:cs typeface="Simplified Arabic" panose="02020603050405020304" pitchFamily="18" charset="-78"/>
              </a:rPr>
              <a:t> </a:t>
            </a:r>
            <a:r>
              <a:rPr lang="en-US" b="1" dirty="0">
                <a:latin typeface="Simplified Arabic" panose="02020603050405020304" pitchFamily="18" charset="-78"/>
                <a:ea typeface="TimesTen-Roman"/>
                <a:cs typeface="Arial" panose="020B0604020202020204" pitchFamily="34" charset="0"/>
              </a:rPr>
              <a:t>Floor Area Ratio (F.A.R) </a:t>
            </a:r>
            <a:r>
              <a:rPr lang="ar-SA" b="1" dirty="0">
                <a:latin typeface="Calibri" panose="020F0502020204030204" pitchFamily="34" charset="0"/>
                <a:ea typeface="TimesTen-Roman"/>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هي إحدى أنواع الكثافات الإسكانية، وتُعدّ من المؤشرات الأساسية التي تتبع كسياسة في التخطيط للكثافة الإسكانية، فهي التي تحدد المساحة المشيدة من القطعة السكنية، فضلاً عن عدد الطوابق المسموح بها، والتي بالنتيجة تعطي ارتفاع المبنى، وبذلك تعطي فكرة واضحة عن درجة تزاحم أو تلاصق الأبنية في رقعة مساحية محددة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تسمى معدل نسبة الكثافة البنائية او نسبة تغطية المساحة البنائية ويشار لها أيضا بمعدل الانتفاع من الأرض أو نسبة مجموع مساحة الأرضيات لكل طوابق الوحدة السكنية (أو المبنى السكني) إلى المساحة الكلية المخصصة للأغراض السكنية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إذا</a:t>
            </a:r>
            <a:r>
              <a:rPr lang="ar-SA" dirty="0">
                <a:latin typeface="Calibri" panose="020F0502020204030204" pitchFamily="34" charset="0"/>
                <a:ea typeface="TimesTen-Roman"/>
                <a:cs typeface="Simplified Arabic" panose="02020603050405020304" pitchFamily="18" charset="-78"/>
              </a:rPr>
              <a:t> لم يتطابق الطابق الأرضي مع بقية الطوابق، تجمع المساحات البنائية للطوابق)، (أي أخذ الارتفاع بعين الاعتبار) مما يجعلها مفيدة من الناحية التصميمية والتخطيطية، لذا تعد من اصح المقاييس والمعايير للإضاءة والتهوية الكافية</a:t>
            </a:r>
            <a:r>
              <a:rPr lang="en-US" dirty="0">
                <a:latin typeface="Simplified Arabic" panose="02020603050405020304" pitchFamily="18" charset="-78"/>
                <a:ea typeface="TimesTen-Roman"/>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أي نسبة حجم المباني</a:t>
            </a:r>
            <a:r>
              <a:rPr lang="en-US" dirty="0">
                <a:latin typeface="Simplified Arabic" panose="02020603050405020304" pitchFamily="18" charset="-78"/>
                <a:ea typeface="TimesTen-Roman"/>
                <a:cs typeface="Arial" panose="020B0604020202020204" pitchFamily="34" charset="0"/>
              </a:rPr>
              <a:t> (Building Volume)</a:t>
            </a:r>
            <a:r>
              <a:rPr lang="ar-SA" dirty="0">
                <a:latin typeface="Calibri" panose="020F0502020204030204" pitchFamily="34" charset="0"/>
                <a:ea typeface="TimesTen-Roman"/>
                <a:cs typeface="Simplified Arabic" panose="02020603050405020304" pitchFamily="18" charset="-78"/>
              </a:rPr>
              <a:t> هي المساحة المبنية في الطابق الأرضي مضروبا في عدد الطوابق المسموح بها</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مساحة الأرض الكلية.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كما تعرف: بأنها: مجموع إجمالي مساحة كل الطوابق نسبة لمساحة الأرض</a:t>
            </a:r>
            <a:r>
              <a:rPr lang="en-US" dirty="0">
                <a:latin typeface="Simplified Arabic" panose="02020603050405020304" pitchFamily="18" charset="-78"/>
                <a:ea typeface="TimesTen-Roman"/>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وكذلك: هي النسبة بين أقصى مساحة بناء مسموح تشييدها إلى مساحة الموقع، وهي مؤشر إلى كتلة أو حجم المبنى في الموقع</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وفي تعريف آخر لها: هي الجزء المشيد من الأرض والواقع فوق سطح الأرض، ويقاس من الأوجه الخارجية للأبنية أو الهياكل</a:t>
            </a:r>
            <a:r>
              <a:rPr lang="en-US" dirty="0">
                <a:latin typeface="Simplified Arabic" panose="02020603050405020304" pitchFamily="18" charset="-78"/>
                <a:ea typeface="TimesTen-Roman"/>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CEF574A-294C-4546-BBB8-FE62FC045CF7}"/>
              </a:ext>
            </a:extLst>
          </p:cNvPr>
          <p:cNvSpPr/>
          <p:nvPr/>
        </p:nvSpPr>
        <p:spPr>
          <a:xfrm>
            <a:off x="8697134" y="4161652"/>
            <a:ext cx="3494866" cy="388696"/>
          </a:xfrm>
          <a:prstGeom prst="rect">
            <a:avLst/>
          </a:prstGeom>
        </p:spPr>
        <p:txBody>
          <a:bodyPr wrap="none">
            <a:spAutoFit/>
          </a:bodyPr>
          <a:lstStyle/>
          <a:p>
            <a:pPr marL="514350" algn="just" rtl="1">
              <a:lnSpc>
                <a:spcPct val="107000"/>
              </a:lnSpc>
              <a:spcAft>
                <a:spcPts val="800"/>
              </a:spcAft>
            </a:pPr>
            <a:r>
              <a:rPr lang="ar-SA" b="1" u="sng" dirty="0">
                <a:latin typeface="Calibri" panose="020F0502020204030204" pitchFamily="34" charset="0"/>
                <a:ea typeface="TimesTen-Roman"/>
                <a:cs typeface="Simplified Arabic" panose="02020603050405020304" pitchFamily="18" charset="-78"/>
              </a:rPr>
              <a:t>ويعبر عنها بالمعادلة الرياضية الآتية</a:t>
            </a:r>
            <a:r>
              <a:rPr lang="en-US" dirty="0">
                <a:latin typeface="Simplified Arabic" panose="02020603050405020304" pitchFamily="18" charset="-78"/>
                <a:ea typeface="TimesTen-Roman"/>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B80D060-32D8-4F40-AE23-B64196F081EB}"/>
              </a:ext>
            </a:extLst>
          </p:cNvPr>
          <p:cNvSpPr/>
          <p:nvPr/>
        </p:nvSpPr>
        <p:spPr>
          <a:xfrm>
            <a:off x="8370627" y="4550348"/>
            <a:ext cx="6096000" cy="1047338"/>
          </a:xfrm>
          <a:prstGeom prst="rect">
            <a:avLst/>
          </a:prstGeom>
        </p:spPr>
        <p:txBody>
          <a:bodyPr>
            <a:spAutoFit/>
          </a:bodyPr>
          <a:lstStyle/>
          <a:p>
            <a:pPr marL="514350" algn="just">
              <a:lnSpc>
                <a:spcPct val="107000"/>
              </a:lnSpc>
              <a:spcAft>
                <a:spcPts val="0"/>
              </a:spcAft>
            </a:pPr>
            <a:r>
              <a:rPr lang="en-US" dirty="0">
                <a:latin typeface="Simplified Arabic" panose="02020603050405020304" pitchFamily="18" charset="-78"/>
                <a:ea typeface="TimesTen-Roman"/>
                <a:cs typeface="Arial" panose="020B0604020202020204" pitchFamily="34" charset="0"/>
              </a:rPr>
              <a:t>B=G/L</a:t>
            </a:r>
            <a:endParaRPr lang="en-US" sz="1100" dirty="0">
              <a:latin typeface="Calibri" panose="020F0502020204030204" pitchFamily="34" charset="0"/>
              <a:ea typeface="Calibri" panose="020F0502020204030204" pitchFamily="34" charset="0"/>
              <a:cs typeface="Arial" panose="020B0604020202020204" pitchFamily="34" charset="0"/>
            </a:endParaRPr>
          </a:p>
          <a:p>
            <a:pPr marL="514350" algn="just">
              <a:lnSpc>
                <a:spcPct val="107000"/>
              </a:lnSpc>
              <a:spcAft>
                <a:spcPts val="0"/>
              </a:spcAft>
            </a:pPr>
            <a:r>
              <a:rPr lang="en-US" dirty="0">
                <a:latin typeface="Simplified Arabic" panose="02020603050405020304" pitchFamily="18" charset="-78"/>
                <a:ea typeface="TimesTen-Roman"/>
                <a:cs typeface="Arial" panose="020B0604020202020204" pitchFamily="34" charset="0"/>
              </a:rPr>
              <a:t>F=B*S</a:t>
            </a:r>
            <a:endParaRPr lang="en-US" sz="1100" dirty="0">
              <a:latin typeface="Calibri" panose="020F0502020204030204" pitchFamily="34" charset="0"/>
              <a:ea typeface="Calibri" panose="020F0502020204030204" pitchFamily="34" charset="0"/>
              <a:cs typeface="Arial" panose="020B0604020202020204" pitchFamily="34" charset="0"/>
            </a:endParaRPr>
          </a:p>
          <a:p>
            <a:pPr marL="514350" algn="ctr" rtl="1">
              <a:lnSpc>
                <a:spcPct val="107000"/>
              </a:lnSpc>
              <a:spcAft>
                <a:spcPts val="800"/>
              </a:spcAft>
            </a:pPr>
            <a:r>
              <a:rPr lang="en-US" sz="2200" dirty="0">
                <a:latin typeface="Simplified Arabic" panose="02020603050405020304" pitchFamily="18" charset="-78"/>
                <a:ea typeface="TimesTen-Roman"/>
                <a:cs typeface="Arial" panose="020B0604020202020204" pitchFamily="34" charset="0"/>
              </a:rPr>
              <a:t>F=(G\L) *S</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B02CD738-D743-4911-848A-FD55AD609BC9}"/>
              </a:ext>
            </a:extLst>
          </p:cNvPr>
          <p:cNvGraphicFramePr>
            <a:graphicFrameLocks noGrp="1"/>
          </p:cNvGraphicFramePr>
          <p:nvPr>
            <p:extLst>
              <p:ext uri="{D42A27DB-BD31-4B8C-83A1-F6EECF244321}">
                <p14:modId xmlns:p14="http://schemas.microsoft.com/office/powerpoint/2010/main" val="2596585141"/>
              </p:ext>
            </p:extLst>
          </p:nvPr>
        </p:nvGraphicFramePr>
        <p:xfrm>
          <a:off x="2914272" y="4719893"/>
          <a:ext cx="4962525" cy="1755586"/>
        </p:xfrm>
        <a:graphic>
          <a:graphicData uri="http://schemas.openxmlformats.org/drawingml/2006/table">
            <a:tbl>
              <a:tblPr rtl="1" firstRow="1" bandRow="1" bandCol="1">
                <a:tableStyleId>{5C22544A-7EE6-4342-B048-85BDC9FD1C3A}</a:tableStyleId>
              </a:tblPr>
              <a:tblGrid>
                <a:gridCol w="3035300">
                  <a:extLst>
                    <a:ext uri="{9D8B030D-6E8A-4147-A177-3AD203B41FA5}">
                      <a16:colId xmlns:a16="http://schemas.microsoft.com/office/drawing/2014/main" val="4096077196"/>
                    </a:ext>
                  </a:extLst>
                </a:gridCol>
                <a:gridCol w="1584325">
                  <a:extLst>
                    <a:ext uri="{9D8B030D-6E8A-4147-A177-3AD203B41FA5}">
                      <a16:colId xmlns:a16="http://schemas.microsoft.com/office/drawing/2014/main" val="1911962506"/>
                    </a:ext>
                  </a:extLst>
                </a:gridCol>
                <a:gridCol w="342900">
                  <a:extLst>
                    <a:ext uri="{9D8B030D-6E8A-4147-A177-3AD203B41FA5}">
                      <a16:colId xmlns:a16="http://schemas.microsoft.com/office/drawing/2014/main" val="1800384642"/>
                    </a:ext>
                  </a:extLst>
                </a:gridCol>
              </a:tblGrid>
              <a:tr h="180975">
                <a:tc gridSpan="3">
                  <a:txBody>
                    <a:bodyPr/>
                    <a:lstStyle/>
                    <a:p>
                      <a:pPr algn="r" rtl="1">
                        <a:lnSpc>
                          <a:spcPct val="107000"/>
                        </a:lnSpc>
                        <a:spcAft>
                          <a:spcPts val="0"/>
                        </a:spcAft>
                      </a:pPr>
                      <a:r>
                        <a:rPr lang="ar-IQ" sz="1400">
                          <a:effectLst/>
                        </a:rPr>
                        <a:t>عندما:                                                                  </a:t>
                      </a:r>
                      <a:r>
                        <a:rPr lang="en-US" sz="1400">
                          <a:effectLst/>
                        </a:rPr>
                        <a:t>:  When</a:t>
                      </a: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46924604"/>
                  </a:ext>
                </a:extLst>
              </a:tr>
              <a:tr h="114935">
                <a:tc>
                  <a:txBody>
                    <a:bodyPr/>
                    <a:lstStyle/>
                    <a:p>
                      <a:pPr algn="r" rtl="1">
                        <a:lnSpc>
                          <a:spcPct val="107000"/>
                        </a:lnSpc>
                        <a:spcAft>
                          <a:spcPts val="0"/>
                        </a:spcAft>
                      </a:pPr>
                      <a:r>
                        <a:rPr lang="ar-IQ" sz="1400">
                          <a:effectLst/>
                        </a:rPr>
                        <a:t>النسبة المشيدة (نسبة التغطية)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Building Coverage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4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41498129"/>
                  </a:ext>
                </a:extLst>
              </a:tr>
              <a:tr h="130175">
                <a:tc>
                  <a:txBody>
                    <a:bodyPr/>
                    <a:lstStyle/>
                    <a:p>
                      <a:pPr algn="r" rtl="1">
                        <a:lnSpc>
                          <a:spcPct val="107000"/>
                        </a:lnSpc>
                        <a:spcAft>
                          <a:spcPts val="0"/>
                        </a:spcAft>
                      </a:pPr>
                      <a:r>
                        <a:rPr lang="ar-IQ" sz="1400">
                          <a:effectLst/>
                        </a:rPr>
                        <a:t>مساحة الطابق الأرضي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Ground Floor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400">
                          <a:effectLst/>
                        </a:rPr>
                        <a:t>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78585988"/>
                  </a:ext>
                </a:extLst>
              </a:tr>
              <a:tr h="0">
                <a:tc>
                  <a:txBody>
                    <a:bodyPr/>
                    <a:lstStyle/>
                    <a:p>
                      <a:pPr algn="r" rtl="1">
                        <a:lnSpc>
                          <a:spcPct val="107000"/>
                        </a:lnSpc>
                        <a:spcAft>
                          <a:spcPts val="0"/>
                        </a:spcAft>
                      </a:pPr>
                      <a:r>
                        <a:rPr lang="ar-IQ" sz="1400">
                          <a:effectLst/>
                        </a:rPr>
                        <a:t>مساحة قطعة الأرض</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Land Area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400">
                          <a:effectLst/>
                        </a:rPr>
                        <a:t>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84959563"/>
                  </a:ext>
                </a:extLst>
              </a:tr>
              <a:tr h="0">
                <a:tc>
                  <a:txBody>
                    <a:bodyPr/>
                    <a:lstStyle/>
                    <a:p>
                      <a:pPr algn="r" rtl="1">
                        <a:lnSpc>
                          <a:spcPct val="107000"/>
                        </a:lnSpc>
                        <a:spcAft>
                          <a:spcPts val="0"/>
                        </a:spcAft>
                      </a:pPr>
                      <a:r>
                        <a:rPr lang="ar-IQ" sz="1400">
                          <a:effectLst/>
                        </a:rPr>
                        <a:t>نسبة الكثافة البنائية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Floor Area Ratio</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400">
                          <a:effectLst/>
                        </a:rPr>
                        <a:t>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77626871"/>
                  </a:ext>
                </a:extLst>
              </a:tr>
              <a:tr h="0">
                <a:tc>
                  <a:txBody>
                    <a:bodyPr/>
                    <a:lstStyle/>
                    <a:p>
                      <a:pPr algn="r" rtl="1">
                        <a:lnSpc>
                          <a:spcPct val="107000"/>
                        </a:lnSpc>
                        <a:spcAft>
                          <a:spcPts val="0"/>
                        </a:spcAft>
                      </a:pPr>
                      <a:r>
                        <a:rPr lang="ar-IQ" sz="1400">
                          <a:effectLst/>
                        </a:rPr>
                        <a:t>عدد الطوابق</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Number of Stories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400" dirty="0">
                          <a:effectLst/>
                        </a:rPr>
                        <a: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15367975"/>
                  </a:ext>
                </a:extLst>
              </a:tr>
            </a:tbl>
          </a:graphicData>
        </a:graphic>
      </p:graphicFrame>
    </p:spTree>
    <p:extLst>
      <p:ext uri="{BB962C8B-B14F-4D97-AF65-F5344CB8AC3E}">
        <p14:creationId xmlns:p14="http://schemas.microsoft.com/office/powerpoint/2010/main" val="428779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0820DE9-2C73-40A3-AA55-EC8DB382F4E6}"/>
              </a:ext>
            </a:extLst>
          </p:cNvPr>
          <p:cNvSpPr/>
          <p:nvPr/>
        </p:nvSpPr>
        <p:spPr>
          <a:xfrm>
            <a:off x="191068" y="101845"/>
            <a:ext cx="11900848" cy="1585562"/>
          </a:xfrm>
          <a:prstGeom prst="rect">
            <a:avLst/>
          </a:prstGeom>
        </p:spPr>
        <p:txBody>
          <a:bodyPr wrap="square">
            <a:spAutoFit/>
          </a:bodyPr>
          <a:lstStyle/>
          <a:p>
            <a:pPr algn="just" rtl="1">
              <a:lnSpc>
                <a:spcPct val="107000"/>
              </a:lnSpc>
              <a:spcAft>
                <a:spcPts val="800"/>
              </a:spcAft>
            </a:pPr>
            <a:r>
              <a:rPr lang="ar-IQ"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مثال:</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قطعة ارض مساحتها </a:t>
            </a:r>
            <a:r>
              <a:rPr lang="en-US" dirty="0">
                <a:solidFill>
                  <a:srgbClr val="000000"/>
                </a:solidFill>
                <a:latin typeface="Simplified Arabic" panose="02020603050405020304" pitchFamily="18" charset="-78"/>
                <a:ea typeface="Calibri" panose="020F0502020204030204" pitchFamily="34" charset="0"/>
                <a:cs typeface="Arial" panose="020B0604020202020204" pitchFamily="34" charset="0"/>
              </a:rPr>
              <a:t>m</a:t>
            </a:r>
            <a:r>
              <a:rPr lang="en-US" baseline="30000" dirty="0">
                <a:solidFill>
                  <a:srgbClr val="000000"/>
                </a:solidFill>
                <a:latin typeface="Simplified Arabic" panose="02020603050405020304" pitchFamily="18" charset="-78"/>
                <a:ea typeface="Calibri" panose="020F0502020204030204" pitchFamily="34" charset="0"/>
                <a:cs typeface="Arial" panose="020B0604020202020204" pitchFamily="34" charset="0"/>
              </a:rPr>
              <a:t>2</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(200) مشيد عليها بناء بأربعة طوابق متماثلة، ومساحة الطابق الأرضي </a:t>
            </a:r>
            <a:r>
              <a:rPr lang="en-US" dirty="0">
                <a:solidFill>
                  <a:srgbClr val="000000"/>
                </a:solidFill>
                <a:latin typeface="Simplified Arabic" panose="02020603050405020304" pitchFamily="18" charset="-78"/>
                <a:ea typeface="Calibri" panose="020F0502020204030204" pitchFamily="34" charset="0"/>
                <a:cs typeface="Arial" panose="020B0604020202020204" pitchFamily="34" charset="0"/>
              </a:rPr>
              <a:t>m</a:t>
            </a:r>
            <a:r>
              <a:rPr lang="en-US" baseline="30000" dirty="0">
                <a:solidFill>
                  <a:srgbClr val="000000"/>
                </a:solidFill>
                <a:latin typeface="Simplified Arabic" panose="02020603050405020304" pitchFamily="18" charset="-78"/>
                <a:ea typeface="Calibri" panose="020F0502020204030204" pitchFamily="34" charset="0"/>
                <a:cs typeface="Arial" panose="020B0604020202020204" pitchFamily="34" charset="0"/>
              </a:rPr>
              <a:t>2</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(150)، فيكون معدل نسبة المساحة البنائية له تساوي:</a:t>
            </a:r>
            <a:endParaRPr lang="en-US" sz="1400" dirty="0">
              <a:latin typeface="Calibri" panose="020F0502020204030204" pitchFamily="34" charset="0"/>
              <a:ea typeface="Calibri" panose="020F0502020204030204" pitchFamily="34" charset="0"/>
              <a:cs typeface="Arial" panose="020B0604020202020204" pitchFamily="34" charset="0"/>
            </a:endParaRPr>
          </a:p>
          <a:p>
            <a:pPr rtl="1">
              <a:lnSpc>
                <a:spcPct val="107000"/>
              </a:lnSpc>
              <a:spcAft>
                <a:spcPts val="800"/>
              </a:spcAft>
            </a:pPr>
            <a:r>
              <a:rPr lang="en-US" b="1" dirty="0">
                <a:solidFill>
                  <a:srgbClr val="000000"/>
                </a:solidFill>
                <a:latin typeface="Simplified Arabic" panose="02020603050405020304" pitchFamily="18" charset="-78"/>
                <a:ea typeface="Calibri" panose="020F0502020204030204" pitchFamily="34" charset="0"/>
                <a:cs typeface="Arial" panose="020B0604020202020204" pitchFamily="34" charset="0"/>
              </a:rPr>
              <a:t>F=(G\L) *S</a:t>
            </a:r>
            <a:endParaRPr lang="en-US" sz="1400" dirty="0">
              <a:latin typeface="Calibri" panose="020F0502020204030204" pitchFamily="34" charset="0"/>
              <a:ea typeface="Calibri" panose="020F0502020204030204" pitchFamily="34" charset="0"/>
              <a:cs typeface="Arial" panose="020B0604020202020204" pitchFamily="34" charset="0"/>
            </a:endParaRPr>
          </a:p>
          <a:p>
            <a:pPr rtl="1">
              <a:lnSpc>
                <a:spcPct val="107000"/>
              </a:lnSpc>
              <a:spcAft>
                <a:spcPts val="800"/>
              </a:spcAft>
            </a:pPr>
            <a:r>
              <a:rPr lang="en-US" b="1" dirty="0">
                <a:solidFill>
                  <a:srgbClr val="000000"/>
                </a:solidFill>
                <a:latin typeface="Simplified Arabic" panose="02020603050405020304" pitchFamily="18" charset="-78"/>
                <a:ea typeface="Calibri" panose="020F0502020204030204" pitchFamily="34" charset="0"/>
                <a:cs typeface="Arial" panose="020B0604020202020204" pitchFamily="34" charset="0"/>
              </a:rPr>
              <a:t>F= (150\200) *4 = 3</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بمعنى (1:3)، أي يكون الانتفاع من مساحة الأرض بمقدار ثلاثة أضعاف (300%)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83AB00C-5570-4847-9179-CF33F4D1D2AC}"/>
              </a:ext>
            </a:extLst>
          </p:cNvPr>
          <p:cNvSpPr/>
          <p:nvPr/>
        </p:nvSpPr>
        <p:spPr>
          <a:xfrm>
            <a:off x="245660" y="1687407"/>
            <a:ext cx="11846256" cy="3979294"/>
          </a:xfrm>
          <a:prstGeom prst="rect">
            <a:avLst/>
          </a:prstGeom>
        </p:spPr>
        <p:txBody>
          <a:bodyPr wrap="square">
            <a:spAutoFit/>
          </a:bodyPr>
          <a:lstStyle/>
          <a:p>
            <a:pPr algn="r" rtl="1">
              <a:lnSpc>
                <a:spcPct val="107000"/>
              </a:lnSpc>
              <a:spcAft>
                <a:spcPts val="800"/>
              </a:spcAft>
              <a:tabLst>
                <a:tab pos="3559810" algn="l"/>
              </a:tabLst>
            </a:pPr>
            <a:r>
              <a:rPr lang="ar-IQ" b="1" u="sng"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ويستثنى من حسابات الـ</a:t>
            </a:r>
            <a:r>
              <a:rPr lang="en-US" b="1" u="sng" dirty="0">
                <a:solidFill>
                  <a:srgbClr val="000000"/>
                </a:solidFill>
                <a:latin typeface="Simplified Arabic" panose="02020603050405020304" pitchFamily="18" charset="-78"/>
                <a:ea typeface="Calibri" panose="020F0502020204030204" pitchFamily="34" charset="0"/>
                <a:cs typeface="Arial" panose="020B0604020202020204" pitchFamily="34" charset="0"/>
              </a:rPr>
              <a:t>(F.A.R.) </a:t>
            </a:r>
            <a:r>
              <a:rPr lang="ar-IQ" b="1" u="sng"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ما يأتي:</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1. فضاء الغرف الميكانيكية.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2. فضاء السرداب الذي يكون أكثر من نصف ارتفاعه تحت مستوى سطح الأرض.</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3. الشرف الخارجية المفتوحة والأروقة المسقفة. (يستثنى منها الشرفات المحاطة بجدران ارتفاعها أكثر من </a:t>
            </a:r>
            <a:r>
              <a:rPr lang="en-US" dirty="0">
                <a:solidFill>
                  <a:srgbClr val="000000"/>
                </a:solidFill>
                <a:latin typeface="Simplified Arabic" panose="02020603050405020304" pitchFamily="18" charset="-78"/>
                <a:ea typeface="Calibri" panose="020F0502020204030204" pitchFamily="34" charset="0"/>
                <a:cs typeface="Arial" panose="020B0604020202020204" pitchFamily="34" charset="0"/>
              </a:rPr>
              <a:t>m </a:t>
            </a:r>
            <a:r>
              <a:rPr lang="ar-IQ" dirty="0">
                <a:solidFill>
                  <a:srgbClr val="000000"/>
                </a:solidFill>
                <a:latin typeface="Simplified Arabic" panose="02020603050405020304" pitchFamily="18" charset="-78"/>
                <a:ea typeface="Calibri" panose="020F0502020204030204" pitchFamily="34" charset="0"/>
                <a:cs typeface="Arial" panose="020B0604020202020204" pitchFamily="34" charset="0"/>
              </a:rPr>
              <a:t>(1.05) أو نسبة الإحاطة فيها أكثر من %</a:t>
            </a:r>
            <a:r>
              <a:rPr lang="ar-SA"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50).</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4. المصاعد والادرج الخارجية والسياج.</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5. مساحة السطح.</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6. المساحة المخصصة لمواقف السيارات والذي يكون الجزء البارز منه فوق سطح الأرض بأقل من </a:t>
            </a:r>
            <a:r>
              <a:rPr lang="en-US" dirty="0">
                <a:solidFill>
                  <a:srgbClr val="000000"/>
                </a:solidFill>
                <a:latin typeface="Simplified Arabic" panose="02020603050405020304" pitchFamily="18" charset="-78"/>
                <a:ea typeface="Calibri" panose="020F0502020204030204" pitchFamily="34" charset="0"/>
                <a:cs typeface="Arial" panose="020B0604020202020204" pitchFamily="34" charset="0"/>
              </a:rPr>
              <a:t>(23ft)</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أي بما يعادل </a:t>
            </a:r>
            <a:r>
              <a:rPr lang="en-US" dirty="0">
                <a:solidFill>
                  <a:srgbClr val="000000"/>
                </a:solidFill>
                <a:latin typeface="Simplified Arabic" panose="02020603050405020304" pitchFamily="18" charset="-78"/>
                <a:ea typeface="Calibri" panose="020F0502020204030204" pitchFamily="34" charset="0"/>
                <a:cs typeface="Arial" panose="020B0604020202020204" pitchFamily="34" charset="0"/>
              </a:rPr>
              <a:t>(7.59) m</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وكما موضح في الشكل.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7. المخازن.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8. المباني والهياكل الخاصة بتزويد الوقود (محطة الوقود) والكهرباء والتدفئة والماء والمجاري.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695ECF37-BFAD-48F8-B963-D547554B3225}"/>
              </a:ext>
            </a:extLst>
          </p:cNvPr>
          <p:cNvGrpSpPr/>
          <p:nvPr/>
        </p:nvGrpSpPr>
        <p:grpSpPr>
          <a:xfrm>
            <a:off x="191068" y="5172075"/>
            <a:ext cx="8641236" cy="1685925"/>
            <a:chOff x="191068" y="5172075"/>
            <a:chExt cx="8641236" cy="1685925"/>
          </a:xfrm>
        </p:grpSpPr>
        <p:pic>
          <p:nvPicPr>
            <p:cNvPr id="5" name="Picture 4">
              <a:extLst>
                <a:ext uri="{FF2B5EF4-FFF2-40B4-BE49-F238E27FC236}">
                  <a16:creationId xmlns:a16="http://schemas.microsoft.com/office/drawing/2014/main" id="{542C2A73-CA84-41A6-B4DE-E8C6A630CA4C}"/>
                </a:ext>
              </a:extLst>
            </p:cNvPr>
            <p:cNvPicPr/>
            <p:nvPr/>
          </p:nvPicPr>
          <p:blipFill>
            <a:blip r:embed="rId2"/>
            <a:stretch>
              <a:fillRect/>
            </a:stretch>
          </p:blipFill>
          <p:spPr>
            <a:xfrm>
              <a:off x="191068" y="5172075"/>
              <a:ext cx="5381625" cy="1685925"/>
            </a:xfrm>
            <a:prstGeom prst="rect">
              <a:avLst/>
            </a:prstGeom>
          </p:spPr>
        </p:pic>
        <p:sp>
          <p:nvSpPr>
            <p:cNvPr id="6" name="Rectangle 5">
              <a:extLst>
                <a:ext uri="{FF2B5EF4-FFF2-40B4-BE49-F238E27FC236}">
                  <a16:creationId xmlns:a16="http://schemas.microsoft.com/office/drawing/2014/main" id="{C4D28DB4-9544-41AB-A403-7AD77BB594A7}"/>
                </a:ext>
              </a:extLst>
            </p:cNvPr>
            <p:cNvSpPr/>
            <p:nvPr/>
          </p:nvSpPr>
          <p:spPr>
            <a:xfrm>
              <a:off x="4181928" y="6247263"/>
              <a:ext cx="4650376" cy="369332"/>
            </a:xfrm>
            <a:prstGeom prst="rect">
              <a:avLst/>
            </a:prstGeom>
          </p:spPr>
          <p:txBody>
            <a:bodyPr wrap="none">
              <a:spAutoFit/>
            </a:bodyPr>
            <a:lstStyle/>
            <a:p>
              <a:pPr algn="r" rtl="1"/>
              <a:r>
                <a:rPr lang="ar-IQ" dirty="0">
                  <a:solidFill>
                    <a:srgbClr val="000000"/>
                  </a:solidFill>
                  <a:latin typeface="Calibri" panose="020F0502020204030204" pitchFamily="34" charset="0"/>
                  <a:cs typeface="Simplified Arabic" panose="02020603050405020304" pitchFamily="18" charset="-78"/>
                </a:rPr>
                <a:t>يبين كيفية احتساب الـ (</a:t>
              </a:r>
              <a:r>
                <a:rPr lang="en-US" dirty="0">
                  <a:solidFill>
                    <a:srgbClr val="000000"/>
                  </a:solidFill>
                  <a:latin typeface="Calibri" panose="020F0502020204030204" pitchFamily="34" charset="0"/>
                  <a:cs typeface="Simplified Arabic" panose="02020603050405020304" pitchFamily="18" charset="-78"/>
                </a:rPr>
                <a:t>F.A.R.</a:t>
              </a:r>
              <a:r>
                <a:rPr lang="ar-IQ" dirty="0">
                  <a:solidFill>
                    <a:srgbClr val="000000"/>
                  </a:solidFill>
                  <a:latin typeface="Calibri" panose="020F0502020204030204" pitchFamily="34" charset="0"/>
                  <a:cs typeface="Simplified Arabic" panose="02020603050405020304" pitchFamily="18" charset="-78"/>
                </a:rPr>
                <a:t>) لموافق السيارات تحت الأرض</a:t>
              </a:r>
              <a:endParaRPr lang="en-US" dirty="0">
                <a:solidFill>
                  <a:srgbClr val="000000"/>
                </a:solidFill>
                <a:latin typeface="Calibri" panose="020F0502020204030204" pitchFamily="34" charset="0"/>
                <a:cs typeface="Simplified Arabic" panose="02020603050405020304" pitchFamily="18" charset="-78"/>
              </a:endParaRPr>
            </a:p>
          </p:txBody>
        </p:sp>
      </p:grpSp>
    </p:spTree>
    <p:extLst>
      <p:ext uri="{BB962C8B-B14F-4D97-AF65-F5344CB8AC3E}">
        <p14:creationId xmlns:p14="http://schemas.microsoft.com/office/powerpoint/2010/main" val="1918309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377DFA-B9D6-48D9-B800-0BD0BA3C265A}"/>
              </a:ext>
            </a:extLst>
          </p:cNvPr>
          <p:cNvSpPr/>
          <p:nvPr/>
        </p:nvSpPr>
        <p:spPr>
          <a:xfrm>
            <a:off x="423081" y="126850"/>
            <a:ext cx="11768919" cy="388696"/>
          </a:xfrm>
          <a:prstGeom prst="rect">
            <a:avLst/>
          </a:prstGeom>
        </p:spPr>
        <p:txBody>
          <a:bodyPr wrap="square">
            <a:spAutoFit/>
          </a:bodyPr>
          <a:lstStyle/>
          <a:p>
            <a:pPr marL="457200" algn="ctr" rtl="1">
              <a:lnSpc>
                <a:spcPct val="107000"/>
              </a:lnSpc>
              <a:spcAft>
                <a:spcPts val="800"/>
              </a:spcAft>
            </a:pPr>
            <a:r>
              <a:rPr lang="ar-IQ" b="1" dirty="0">
                <a:latin typeface="Calibri" panose="020F0502020204030204" pitchFamily="34" charset="0"/>
                <a:ea typeface="TimesTen-Roman"/>
                <a:cs typeface="Simplified Arabic" panose="02020603050405020304" pitchFamily="18" charset="-78"/>
              </a:rPr>
              <a:t>ولتوضيح كيفية احتساب معدل نسبة الكثافة البنائية، والتي هي في هذا الشكل مساوية إلى الواحد، أي (1:1) (أي سبة الانتفاع من الأرض 100%)</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A0777424-2F6A-499C-AEEB-CC5030E8C45A}"/>
              </a:ext>
            </a:extLst>
          </p:cNvPr>
          <p:cNvPicPr/>
          <p:nvPr/>
        </p:nvPicPr>
        <p:blipFill rotWithShape="1">
          <a:blip r:embed="rId2"/>
          <a:srcRect b="3084"/>
          <a:stretch/>
        </p:blipFill>
        <p:spPr bwMode="auto">
          <a:xfrm>
            <a:off x="4653887" y="648126"/>
            <a:ext cx="3641535" cy="3678214"/>
          </a:xfrm>
          <a:prstGeom prst="rect">
            <a:avLst/>
          </a:prstGeom>
          <a:ln>
            <a:noFill/>
          </a:ln>
          <a:extLst>
            <a:ext uri="{53640926-AAD7-44D8-BBD7-CCE9431645EC}">
              <a14:shadowObscured xmlns:a14="http://schemas.microsoft.com/office/drawing/2010/main"/>
            </a:ext>
          </a:extLst>
        </p:spPr>
      </p:pic>
      <p:sp>
        <p:nvSpPr>
          <p:cNvPr id="4" name="Rectangle 3">
            <a:extLst>
              <a:ext uri="{FF2B5EF4-FFF2-40B4-BE49-F238E27FC236}">
                <a16:creationId xmlns:a16="http://schemas.microsoft.com/office/drawing/2014/main" id="{0F42F9E9-C9D8-4D7C-86DC-AEC49D5C2B7C}"/>
              </a:ext>
            </a:extLst>
          </p:cNvPr>
          <p:cNvSpPr/>
          <p:nvPr/>
        </p:nvSpPr>
        <p:spPr>
          <a:xfrm>
            <a:off x="211540" y="4458920"/>
            <a:ext cx="11768919" cy="2178289"/>
          </a:xfrm>
          <a:prstGeom prst="rect">
            <a:avLst/>
          </a:prstGeom>
        </p:spPr>
        <p:txBody>
          <a:bodyPr wrap="square">
            <a:spAutoFit/>
          </a:bodyPr>
          <a:lstStyle/>
          <a:p>
            <a:pPr algn="r" rtl="1">
              <a:lnSpc>
                <a:spcPct val="107000"/>
              </a:lnSpc>
              <a:spcAft>
                <a:spcPts val="800"/>
              </a:spcAft>
            </a:pPr>
            <a:r>
              <a:rPr lang="ar-IQ" u="dbl"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نسبة التغطية البنائية فهي</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نسبة المساحة المشيدة في كل طابق إلى مساحة قطعة الأرض الكلية.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u="dbl"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أما نسبة إشغال الأرض،</a:t>
            </a:r>
            <a:r>
              <a:rPr lang="ar-IQ"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فهي النسبة المئوية لمساحة مباني الطابق الأرضي من مساحة قطعة الأرض.</a:t>
            </a:r>
            <a:endParaRPr lang="en-US" sz="1400" dirty="0">
              <a:latin typeface="Calibri" panose="020F0502020204030204" pitchFamily="34" charset="0"/>
              <a:ea typeface="Calibri" panose="020F0502020204030204" pitchFamily="34" charset="0"/>
              <a:cs typeface="Arial" panose="020B0604020202020204" pitchFamily="34" charset="0"/>
            </a:endParaRPr>
          </a:p>
          <a:p>
            <a:pPr marL="73660" algn="just" rtl="1">
              <a:lnSpc>
                <a:spcPct val="107000"/>
              </a:lnSpc>
              <a:spcAft>
                <a:spcPts val="800"/>
              </a:spcAft>
            </a:pPr>
            <a:r>
              <a:rPr lang="ar-SA" b="1" u="dbl" dirty="0">
                <a:latin typeface="Calibri" panose="020F0502020204030204" pitchFamily="34" charset="0"/>
                <a:ea typeface="TimesTen-Roman"/>
                <a:cs typeface="Simplified Arabic" panose="02020603050405020304" pitchFamily="18" charset="-78"/>
              </a:rPr>
              <a:t>لتوضيح العلاقة بين نسبة التغطية البنائية والكثافة البنائية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7366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تشير نسبة التغطية إلى المساحة المشيدة في كل طابق بالنسبة لمساحة الأرض المخصصة بغض النظر عن حجم المبنى أو عدد طوابقه، في حين في الكثافة البنائية تشير إلى مجموع المساحة المشيدة في كل طابق بالنسبة لمساحة الأرض المخصصة، وعليه يمكن الحصول على كثافة بنائية ثابتة بنسب تغطية مختلفة ، وكما مبين بالشكل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8244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C296A0-9C57-4555-865B-E388C8E4876B}"/>
              </a:ext>
            </a:extLst>
          </p:cNvPr>
          <p:cNvPicPr/>
          <p:nvPr/>
        </p:nvPicPr>
        <p:blipFill rotWithShape="1">
          <a:blip r:embed="rId2"/>
          <a:srcRect b="16800"/>
          <a:stretch/>
        </p:blipFill>
        <p:spPr bwMode="auto">
          <a:xfrm>
            <a:off x="3914562" y="0"/>
            <a:ext cx="3086739" cy="3944203"/>
          </a:xfrm>
          <a:prstGeom prst="rect">
            <a:avLst/>
          </a:prstGeom>
          <a:ln>
            <a:noFill/>
          </a:ln>
          <a:extLst>
            <a:ext uri="{53640926-AAD7-44D8-BBD7-CCE9431645EC}">
              <a14:shadowObscured xmlns:a14="http://schemas.microsoft.com/office/drawing/2010/main"/>
            </a:ext>
          </a:extLst>
        </p:spPr>
      </p:pic>
      <p:sp>
        <p:nvSpPr>
          <p:cNvPr id="3" name="Rectangle 2">
            <a:extLst>
              <a:ext uri="{FF2B5EF4-FFF2-40B4-BE49-F238E27FC236}">
                <a16:creationId xmlns:a16="http://schemas.microsoft.com/office/drawing/2014/main" id="{6BE430A5-CFA3-4E49-B45F-632D185C76AC}"/>
              </a:ext>
            </a:extLst>
          </p:cNvPr>
          <p:cNvSpPr/>
          <p:nvPr/>
        </p:nvSpPr>
        <p:spPr>
          <a:xfrm>
            <a:off x="131927" y="3583631"/>
            <a:ext cx="11928143" cy="3067378"/>
          </a:xfrm>
          <a:prstGeom prst="rect">
            <a:avLst/>
          </a:prstGeom>
        </p:spPr>
        <p:txBody>
          <a:bodyPr wrap="square">
            <a:spAutoFit/>
          </a:bodyPr>
          <a:lstStyle/>
          <a:p>
            <a:pPr marL="73660" algn="just"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أهمية الكثافة البنائية تكمن في أنها أداة</a:t>
            </a:r>
            <a:r>
              <a:rPr lang="en-US" b="1"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7366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1</a:t>
            </a:r>
            <a:r>
              <a:rPr lang="ar-SA" b="1" dirty="0">
                <a:latin typeface="Calibri" panose="020F0502020204030204" pitchFamily="34" charset="0"/>
                <a:ea typeface="TimesTen-Roman"/>
                <a:cs typeface="Simplified Arabic" panose="02020603050405020304" pitchFamily="18" charset="-78"/>
              </a:rPr>
              <a:t>. للسيطرة على حجم المباني وتنظيمها: </a:t>
            </a:r>
            <a:r>
              <a:rPr lang="ar-SA" dirty="0">
                <a:latin typeface="Calibri" panose="020F0502020204030204" pitchFamily="34" charset="0"/>
                <a:ea typeface="TimesTen-Roman"/>
                <a:cs typeface="Simplified Arabic" panose="02020603050405020304" pitchFamily="18" charset="-78"/>
              </a:rPr>
              <a:t>لقياس كثافة الأبنية في المدينة، فالكتل البنائية ذات ألـ</a:t>
            </a:r>
            <a:r>
              <a:rPr lang="en-US" dirty="0">
                <a:latin typeface="Simplified Arabic" panose="02020603050405020304" pitchFamily="18" charset="-78"/>
                <a:ea typeface="TimesTen-Roman"/>
                <a:cs typeface="Arial" panose="020B0604020202020204" pitchFamily="34" charset="0"/>
              </a:rPr>
              <a:t>(F.A.R.) </a:t>
            </a:r>
            <a:r>
              <a:rPr lang="ar-SA" dirty="0">
                <a:latin typeface="Calibri" panose="020F0502020204030204" pitchFamily="34" charset="0"/>
                <a:ea typeface="TimesTen-Roman"/>
                <a:cs typeface="Simplified Arabic" panose="02020603050405020304" pitchFamily="18" charset="-78"/>
              </a:rPr>
              <a:t>الملائم (حسب نوع الاستعمال) يساعد على تحسين الحياة العامة عن طريق إعطاء الشوارع والفضاءات المفتوحة الراحة، والانشراح بدخول أشعة الشمس، والهواء الطبيعي، مع تحديد نسبة المشيد إلى غير المشيد من الأرض</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7366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2</a:t>
            </a:r>
            <a:r>
              <a:rPr lang="en-US" dirty="0">
                <a:latin typeface="Simplified Arabic" panose="02020603050405020304" pitchFamily="18" charset="-78"/>
                <a:ea typeface="TimesTen-Roman"/>
                <a:cs typeface="Arial" panose="020B0604020202020204" pitchFamily="34" charset="0"/>
              </a:rPr>
              <a:t>. </a:t>
            </a:r>
            <a:r>
              <a:rPr lang="ar-SA" b="1" dirty="0">
                <a:latin typeface="Calibri" panose="020F0502020204030204" pitchFamily="34" charset="0"/>
                <a:ea typeface="TimesTen-Roman"/>
                <a:cs typeface="Simplified Arabic" panose="02020603050405020304" pitchFamily="18" charset="-78"/>
              </a:rPr>
              <a:t>للسيطرة والحد من التنافس على الأرض:</a:t>
            </a:r>
            <a:r>
              <a:rPr lang="ar-SA" dirty="0">
                <a:latin typeface="Calibri" panose="020F0502020204030204" pitchFamily="34" charset="0"/>
                <a:ea typeface="TimesTen-Roman"/>
                <a:cs typeface="Simplified Arabic" panose="02020603050405020304" pitchFamily="18" charset="-78"/>
              </a:rPr>
              <a:t> بتحديد الكثافة البنائية يمكن السيطرة بشكل عقلاني من التنافس على الأرض، إذ أن التنافس على الأرض يزيد من كثافة البناء للاستفادة منها بأقصى حد أكثر مما لو لم يكن هناك تنافس، ومن ثم هي أداة للسيطرة على هذه الزيادة</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7366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3</a:t>
            </a:r>
            <a:r>
              <a:rPr lang="ar-SA" b="1" dirty="0">
                <a:latin typeface="Calibri" panose="020F0502020204030204" pitchFamily="34" charset="0"/>
                <a:ea typeface="TimesTen-Roman"/>
                <a:cs typeface="Simplified Arabic" panose="02020603050405020304" pitchFamily="18" charset="-78"/>
              </a:rPr>
              <a:t>. لتحديد الطاقة الاستيعابية لخدمات البنى الارتكازية:</a:t>
            </a:r>
            <a:r>
              <a:rPr lang="ar-SA" dirty="0">
                <a:latin typeface="Calibri" panose="020F0502020204030204" pitchFamily="34" charset="0"/>
                <a:ea typeface="TimesTen-Roman"/>
                <a:cs typeface="Simplified Arabic" panose="02020603050405020304" pitchFamily="18" charset="-78"/>
              </a:rPr>
              <a:t> هناك ارتباط شديد بين الـ(</a:t>
            </a:r>
            <a:r>
              <a:rPr lang="en-US" dirty="0">
                <a:latin typeface="Simplified Arabic" panose="02020603050405020304" pitchFamily="18" charset="-78"/>
                <a:ea typeface="TimesTen-Roman"/>
                <a:cs typeface="Arial" panose="020B0604020202020204" pitchFamily="34" charset="0"/>
              </a:rPr>
              <a:t>F.A.R</a:t>
            </a:r>
            <a:r>
              <a:rPr lang="ar-SA" dirty="0">
                <a:latin typeface="Calibri" panose="020F0502020204030204" pitchFamily="34" charset="0"/>
                <a:ea typeface="TimesTen-Roman"/>
                <a:cs typeface="Simplified Arabic" panose="02020603050405020304" pitchFamily="18" charset="-78"/>
              </a:rPr>
              <a:t>.) والغرض من استخدام المبنى (هل هو: سكني، تجاري ،...) مع الخدمات التي يحتاجها كل استخدام ، فعن طريقها يمكن تحديد المساحة المطلوبة لمواقف السيارات وخدمات البنى الفنية للأبنية الإدارية أو السكنية ، بحيث لا تتعدى حدود طاقتها الاستيعابية.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8683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9EA10D-DD6E-41A8-A0B2-9FBF033C693B}"/>
              </a:ext>
            </a:extLst>
          </p:cNvPr>
          <p:cNvSpPr/>
          <p:nvPr/>
        </p:nvSpPr>
        <p:spPr>
          <a:xfrm>
            <a:off x="354843" y="0"/>
            <a:ext cx="11723426" cy="5153334"/>
          </a:xfrm>
          <a:prstGeom prst="rect">
            <a:avLst/>
          </a:prstGeom>
        </p:spPr>
        <p:txBody>
          <a:bodyPr wrap="square">
            <a:spAutoFit/>
          </a:bodyPr>
          <a:lstStyle/>
          <a:p>
            <a:pPr algn="r" rtl="1">
              <a:lnSpc>
                <a:spcPct val="107000"/>
              </a:lnSpc>
              <a:spcAft>
                <a:spcPts val="800"/>
              </a:spcAft>
            </a:pPr>
            <a:r>
              <a:rPr lang="ar-SA" b="1" u="dbl" dirty="0">
                <a:latin typeface="Calibri" panose="020F0502020204030204" pitchFamily="34" charset="0"/>
                <a:ea typeface="TimesTen-Roman"/>
                <a:cs typeface="Simplified Arabic" panose="02020603050405020304" pitchFamily="18" charset="-78"/>
              </a:rPr>
              <a:t>3- مستويات حساب الكثافة الإسكانية</a:t>
            </a:r>
            <a:r>
              <a:rPr lang="en-US" b="1" u="dbl"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الكثافة الكلية (العامة)</a:t>
            </a:r>
            <a:r>
              <a:rPr lang="en-US" dirty="0">
                <a:latin typeface="Simplified Arabic" panose="02020603050405020304" pitchFamily="18" charset="-78"/>
                <a:ea typeface="TimesTen-Roman"/>
                <a:cs typeface="Arial" panose="020B0604020202020204" pitchFamily="34" charset="0"/>
              </a:rPr>
              <a:t> Over-all Density:</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وتسمى أحياناً (كثافة المدينة) لأنها تشمل كل المدينة، ويعبر عنها بعدد سكان المدينة مقسوما على عدد الهكتارات أو الكيلو مترات التي تتألف منها المدينة، وبذلك تدخل ضمنها: الأراضي ذات الاستخدام السكني والتجاري والصناعي والتعليمي والفضاءات المفتوحة والمطارات وغيرها، ولا تحتسب الأرض غير المطورة</a:t>
            </a:r>
            <a:r>
              <a:rPr lang="en-US" dirty="0">
                <a:latin typeface="Simplified Arabic" panose="02020603050405020304" pitchFamily="18" charset="-78"/>
                <a:ea typeface="TimesTen-Roman"/>
                <a:cs typeface="Arial" panose="020B0604020202020204" pitchFamily="34" charset="0"/>
              </a:rPr>
              <a:t> (Undeveloped Land) </a:t>
            </a:r>
            <a:r>
              <a:rPr lang="ar-SA" dirty="0">
                <a:latin typeface="Calibri" panose="020F0502020204030204" pitchFamily="34" charset="0"/>
                <a:ea typeface="TimesTen-Roman"/>
                <a:cs typeface="Simplified Arabic" panose="02020603050405020304" pitchFamily="18" charset="-78"/>
              </a:rPr>
              <a:t>أو الأراضي الزراعية</a:t>
            </a:r>
            <a:r>
              <a:rPr lang="en-US" dirty="0">
                <a:latin typeface="Simplified Arabic" panose="02020603050405020304" pitchFamily="18" charset="-78"/>
                <a:ea typeface="TimesTen-Roman"/>
                <a:cs typeface="Arial" panose="020B0604020202020204" pitchFamily="34" charset="0"/>
              </a:rPr>
              <a:t> (Agricultures Land)</a:t>
            </a:r>
            <a:r>
              <a:rPr lang="ar-SA" dirty="0">
                <a:latin typeface="Calibri" panose="020F0502020204030204" pitchFamily="34" charset="0"/>
                <a:ea typeface="TimesTen-Roman"/>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SA" dirty="0">
                <a:latin typeface="Calibri" panose="020F0502020204030204" pitchFamily="34" charset="0"/>
                <a:ea typeface="TimesTen-Roman"/>
                <a:cs typeface="Simplified Arabic" panose="02020603050405020304" pitchFamily="18" charset="-78"/>
              </a:rPr>
              <a:t>الكثافة الإجمالية</a:t>
            </a:r>
            <a:r>
              <a:rPr lang="en-US" dirty="0">
                <a:latin typeface="Simplified Arabic" panose="02020603050405020304" pitchFamily="18" charset="-78"/>
                <a:ea typeface="TimesTen-Roman"/>
                <a:cs typeface="Arial" panose="020B0604020202020204" pitchFamily="34" charset="0"/>
              </a:rPr>
              <a:t>Gross Density:</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وهي عدد سكان وحدة الجيرة (أو عدد الوحدات السكنية فيها) مقسوما على مساحتها بالهكتار، وتشمل: مساحة الدور السكنية، والحدائق، والأسواق المحلية، والمدارس الابتدائية، مع نصف عرض الشارع المحيط بها إلى حد</a:t>
            </a:r>
            <a:r>
              <a:rPr lang="en-US" dirty="0">
                <a:latin typeface="Simplified Arabic" panose="02020603050405020304" pitchFamily="18" charset="-78"/>
                <a:ea typeface="TimesTen-Roman"/>
                <a:cs typeface="Arial" panose="020B0604020202020204" pitchFamily="34" charset="0"/>
              </a:rPr>
              <a:t> (m6)</a:t>
            </a:r>
            <a:r>
              <a:rPr lang="ar-SA" dirty="0">
                <a:latin typeface="Calibri" panose="020F0502020204030204" pitchFamily="34" charset="0"/>
                <a:ea typeface="TimesTen-Roman"/>
                <a:cs typeface="Simplified Arabic" panose="02020603050405020304" pitchFamily="18" charset="-78"/>
              </a:rPr>
              <a:t>، (أي: المساحة السكنية الإجمالية)، ويستثنى منها: استعمالات الأرض الصناعية، ومركز المدينة، والمدارس الثانوية، والحدائق العامة على مستوى المدينة، والساحات العامة لوقوف السيارات، ويستفاد من هذه الكثافة في تقدير مدى ملاءمة عدد السكان للخدمات الخاصة بالمحلة السكنية</a:t>
            </a:r>
            <a:r>
              <a:rPr lang="en-US" dirty="0">
                <a:latin typeface="Simplified Arabic" panose="02020603050405020304" pitchFamily="18" charset="-78"/>
                <a:ea typeface="TimesTen-Roman"/>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3</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الكثافة الصافية</a:t>
            </a:r>
            <a:r>
              <a:rPr lang="en-US" dirty="0">
                <a:latin typeface="Simplified Arabic" panose="02020603050405020304" pitchFamily="18" charset="-78"/>
                <a:ea typeface="TimesTen-Roman"/>
                <a:cs typeface="Arial" panose="020B0604020202020204" pitchFamily="34" charset="0"/>
              </a:rPr>
              <a:t> Net Density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وتسمى أحيانا كثافة وحدة الجيرة</a:t>
            </a:r>
            <a:r>
              <a:rPr lang="ar-SA" dirty="0">
                <a:latin typeface="Calibri" panose="020F0502020204030204" pitchFamily="34" charset="0"/>
                <a:ea typeface="TimesTen-Roman"/>
                <a:cs typeface="Simplified Arabic" panose="02020603050405020304" pitchFamily="18" charset="-78"/>
              </a:rPr>
              <a:t> ، وهي: عدد معين مقسوما على مساحة تلك المنطقة المخصصة للسكن فقط (المساحة السكنية الصافية) ، </a:t>
            </a:r>
            <a:r>
              <a:rPr lang="ar-SA" u="dbl" dirty="0">
                <a:latin typeface="Calibri" panose="020F0502020204030204" pitchFamily="34" charset="0"/>
                <a:ea typeface="TimesTen-Roman"/>
                <a:cs typeface="Simplified Arabic" panose="02020603050405020304" pitchFamily="18" charset="-78"/>
              </a:rPr>
              <a:t>وتشمل</a:t>
            </a:r>
            <a:r>
              <a:rPr lang="ar-SA" dirty="0">
                <a:latin typeface="Calibri" panose="020F0502020204030204" pitchFamily="34" charset="0"/>
                <a:ea typeface="TimesTen-Roman"/>
                <a:cs typeface="Simplified Arabic" panose="02020603050405020304" pitchFamily="18" charset="-78"/>
              </a:rPr>
              <a:t>: مساحة الوحدات السكنية ، وملاعب الأطفال ومواقف سيارات سكنة تلك المنطقة ، </a:t>
            </a:r>
            <a:r>
              <a:rPr lang="ar-SA" u="dbl" dirty="0">
                <a:latin typeface="Calibri" panose="020F0502020204030204" pitchFamily="34" charset="0"/>
                <a:ea typeface="TimesTen-Roman"/>
                <a:cs typeface="Simplified Arabic" panose="02020603050405020304" pitchFamily="18" charset="-78"/>
              </a:rPr>
              <a:t>ويستثنى</a:t>
            </a:r>
            <a:r>
              <a:rPr lang="ar-SA" dirty="0">
                <a:latin typeface="Calibri" panose="020F0502020204030204" pitchFamily="34" charset="0"/>
                <a:ea typeface="TimesTen-Roman"/>
                <a:cs typeface="Simplified Arabic" panose="02020603050405020304" pitchFamily="18" charset="-78"/>
              </a:rPr>
              <a:t> من هذه المساحة الاستعمالات الأخرى الموجودة في وحدة الجيرة: كمساحة الأسواق المحلية ، والمدارس الابتدائية ، والمناطق المفتوحة الأخرى ،  ويستفاد من هذه الكثافة في تقدير مدى تكدس السكان ، وما يتبع ذلك من تأثيرات اجتماعية ونفسية فضلاً عن ما يتعلق بمتطلبات التصميم مثل التهوية والإضاءة الطبيعيتين</a:t>
            </a:r>
            <a:r>
              <a:rPr lang="en-US" dirty="0">
                <a:latin typeface="Simplified Arabic" panose="02020603050405020304" pitchFamily="18" charset="-78"/>
                <a:ea typeface="TimesTen-Roman"/>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4E40788-F280-4460-A517-F8E4274635E3}"/>
              </a:ext>
            </a:extLst>
          </p:cNvPr>
          <p:cNvSpPr/>
          <p:nvPr/>
        </p:nvSpPr>
        <p:spPr>
          <a:xfrm>
            <a:off x="354843" y="5153334"/>
            <a:ext cx="11723426" cy="1585562"/>
          </a:xfrm>
          <a:prstGeom prst="rect">
            <a:avLst/>
          </a:prstGeom>
        </p:spPr>
        <p:txBody>
          <a:bodyPr wrap="square">
            <a:spAutoFit/>
          </a:bodyPr>
          <a:lstStyle/>
          <a:p>
            <a:pPr algn="r" rtl="1">
              <a:lnSpc>
                <a:spcPct val="107000"/>
              </a:lnSpc>
              <a:spcAft>
                <a:spcPts val="800"/>
              </a:spcAft>
            </a:pPr>
            <a:r>
              <a:rPr lang="ar-SA" b="1" dirty="0">
                <a:latin typeface="Calibri" panose="020F0502020204030204" pitchFamily="34" charset="0"/>
                <a:ea typeface="TimesTen-Roman"/>
                <a:cs typeface="Simplified Arabic" panose="02020603050405020304" pitchFamily="18" charset="-78"/>
              </a:rPr>
              <a:t>ويعبر عن الكثافة الصافية بإحدى الطرق الآتية</a:t>
            </a:r>
            <a:r>
              <a:rPr lang="en-US" b="1"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1</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عدد الوحدات السكنية بالهكتار الواحد</a:t>
            </a:r>
            <a:r>
              <a:rPr lang="en-US" dirty="0">
                <a:latin typeface="Simplified Arabic" panose="02020603050405020304" pitchFamily="18" charset="-78"/>
                <a:ea typeface="TimesTen-Roman"/>
                <a:cs typeface="Arial" panose="020B0604020202020204" pitchFamily="34" charset="0"/>
              </a:rPr>
              <a:t>.</a:t>
            </a:r>
            <a:r>
              <a:rPr lang="ar-IQ"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2</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عدد الغرف المسكونة في الهكتار الواحد</a:t>
            </a:r>
            <a:r>
              <a:rPr lang="en-US" dirty="0">
                <a:latin typeface="Simplified Arabic" panose="02020603050405020304" pitchFamily="18" charset="-78"/>
                <a:ea typeface="TimesTen-Roman"/>
                <a:cs typeface="Arial" panose="020B0604020202020204" pitchFamily="34" charset="0"/>
              </a:rPr>
              <a:t>.</a:t>
            </a:r>
            <a:r>
              <a:rPr lang="ar-IQ"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3</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عدد الأشخاص في الهكتار الواحد</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4</a:t>
            </a: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عدد غرف النوم في الوحدة السكنية</a:t>
            </a:r>
            <a:r>
              <a:rPr lang="en-US" dirty="0">
                <a:latin typeface="Simplified Arabic" panose="02020603050405020304" pitchFamily="18" charset="-78"/>
                <a:ea typeface="TimesTen-Roman"/>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(الكثافة الإسكانية) بأنواعها هي: مقياس لشدة استعمال الأرض بتوضيحها للعلاقة بين (عدد الأشخاص أو عدد الوحدات السكنية) و(الأرض المطلوبة).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7292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DBA62B-228F-4422-8D6E-1C1E5F479E47}"/>
              </a:ext>
            </a:extLst>
          </p:cNvPr>
          <p:cNvSpPr/>
          <p:nvPr/>
        </p:nvSpPr>
        <p:spPr>
          <a:xfrm>
            <a:off x="413983" y="167769"/>
            <a:ext cx="11778017" cy="6760569"/>
          </a:xfrm>
          <a:prstGeom prst="rect">
            <a:avLst/>
          </a:prstGeom>
        </p:spPr>
        <p:txBody>
          <a:bodyPr wrap="square">
            <a:spAutoFit/>
          </a:bodyPr>
          <a:lstStyle/>
          <a:p>
            <a:pPr algn="just" rtl="1">
              <a:lnSpc>
                <a:spcPct val="107000"/>
              </a:lnSpc>
              <a:spcAft>
                <a:spcPts val="800"/>
              </a:spcAft>
            </a:pPr>
            <a:r>
              <a:rPr lang="ar-SA" b="1" u="dbl" dirty="0">
                <a:latin typeface="Calibri" panose="020F0502020204030204" pitchFamily="34" charset="0"/>
                <a:ea typeface="TimesTen-Roman"/>
                <a:cs typeface="Simplified Arabic" panose="02020603050405020304" pitchFamily="18" charset="-78"/>
              </a:rPr>
              <a:t>4- استعمالات الكثافة الاسكانية: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أداة تستعمل في بداية عملية التخطيط لوضع محددات عامة لعدد السكان الكلي وتخمين مستويات المعيشة والسيطرة عليها في المناطق السكنية، وتوزيع المساحة.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 تستخدم كمؤشر يساعد في كيفية استخدام الأرض المختلفة على وفق متطلبات المجتمع، وضبط كثافة الإشغال لتجنب تحميل الخدمات (النقل، والتعليم، والترفيه، وبقية الخدمات البلدية) أكثر من طاقتها الاستيعابية أو لتوفير مثل هذه الخدمات: كالحدائق العامة، والأسواق، والفضاءات الأخرى ومن ثم الحصول على نسبة متوازنة بين الخدمات والسكان، </a:t>
            </a:r>
            <a:r>
              <a:rPr lang="ar-SA" u="sng" dirty="0">
                <a:latin typeface="Calibri" panose="020F0502020204030204" pitchFamily="34" charset="0"/>
                <a:ea typeface="TimesTen-Roman"/>
                <a:cs typeface="Simplified Arabic" panose="02020603050405020304" pitchFamily="18" charset="-78"/>
              </a:rPr>
              <a:t>لان كفاية أنظمة الخدمات تتأثر إلى حد كبير بشكل الكثافات السكانية ونمط توزيعها</a:t>
            </a:r>
            <a:r>
              <a:rPr lang="en-US" u="sng"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تستعمل (الكثافة الإسكانية) لتنظيم استعمال الأرض، وترشيد توزيع الفعاليات المختلفة، وعدم بعثرة المساحة، ومن ثم تؤثر بالاقتصاد العام برمته، ورفاهية المدينة والمجتمع.</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14350"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b="1" u="dbl" dirty="0">
                <a:latin typeface="Calibri" panose="020F0502020204030204" pitchFamily="34" charset="0"/>
                <a:ea typeface="TimesTen-Roman"/>
                <a:cs typeface="Simplified Arabic" panose="02020603050405020304" pitchFamily="18" charset="-78"/>
              </a:rPr>
              <a:t>5-العوامل المؤثرة في الكثافة الإسكانية</a:t>
            </a:r>
            <a:r>
              <a:rPr lang="en-US" b="1" u="dbl"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  هناك بعض العوامل التي تؤثر في الكثافة الإسكانية، ومن ضمنها: الكثافة البنائية، ومنها</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cs"/>
              <a:buAutoNum type="arabic2Minus"/>
            </a:pPr>
            <a:r>
              <a:rPr lang="ar-SA" b="1" dirty="0">
                <a:latin typeface="Calibri" panose="020F0502020204030204" pitchFamily="34" charset="0"/>
                <a:ea typeface="TimesTen-Roman"/>
                <a:cs typeface="Simplified Arabic" panose="02020603050405020304" pitchFamily="18" charset="-78"/>
              </a:rPr>
              <a:t>العوامل الاقتصادية</a:t>
            </a:r>
            <a:r>
              <a:rPr lang="en-US" b="1" dirty="0">
                <a:latin typeface="Simplified Arabic" panose="02020603050405020304" pitchFamily="18" charset="-78"/>
                <a:ea typeface="TimesTen-Roman"/>
                <a:cs typeface="Arial" panose="020B0604020202020204" pitchFamily="34" charset="0"/>
              </a:rPr>
              <a:t> :(Economic Factors)</a:t>
            </a:r>
            <a:r>
              <a:rPr lang="en-US" dirty="0">
                <a:latin typeface="Simplified Arabic" panose="02020603050405020304" pitchFamily="18" charset="-78"/>
                <a:ea typeface="TimesTen-Roman"/>
                <a:cs typeface="Arial" panose="020B0604020202020204" pitchFamily="34" charset="0"/>
              </a:rPr>
              <a:t> /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كلفة الأرض.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سهولة الوصول.</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مستوى دخل الفرد.</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en-US" dirty="0">
                <a:latin typeface="Simplified Arabic" panose="02020603050405020304" pitchFamily="18" charset="-78"/>
                <a:ea typeface="TimesTen-Roman"/>
                <a:cs typeface="Arial" panose="020B0604020202020204" pitchFamily="34" charset="0"/>
              </a:rPr>
              <a:t> </a:t>
            </a:r>
            <a:r>
              <a:rPr lang="ar-SA" dirty="0">
                <a:latin typeface="Calibri" panose="020F0502020204030204" pitchFamily="34" charset="0"/>
                <a:ea typeface="TimesTen-Roman"/>
                <a:cs typeface="Simplified Arabic" panose="02020603050405020304" pitchFamily="18" charset="-78"/>
              </a:rPr>
              <a:t>توفر خدمات البنى التحتية / (الفنية والاجتماعية).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Symbol" panose="05050102010706020507" pitchFamily="18" charset="2"/>
              <a:buChar char=""/>
            </a:pPr>
            <a:r>
              <a:rPr lang="ar-SA" dirty="0">
                <a:latin typeface="Calibri" panose="020F0502020204030204" pitchFamily="34" charset="0"/>
                <a:ea typeface="TimesTen-Roman"/>
                <a:cs typeface="Simplified Arabic" panose="02020603050405020304" pitchFamily="18" charset="-78"/>
              </a:rPr>
              <a:t>كلفة المواد الإنشائية وتوفرها</a:t>
            </a:r>
            <a:r>
              <a:rPr lang="en-US" dirty="0">
                <a:latin typeface="Simplified Arabic" panose="02020603050405020304" pitchFamily="18" charset="-78"/>
                <a:ea typeface="TimesTen-Roman"/>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Ten-Roman"/>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0749118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TotalTime>
  <Words>1876</Words>
  <Application>Microsoft Office PowerPoint</Application>
  <PresentationFormat>Widescreen</PresentationFormat>
  <Paragraphs>122</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Century Gothic</vt:lpstr>
      <vt:lpstr>Simplified Arabic</vt:lpstr>
      <vt:lpstr>Symbol</vt:lpstr>
      <vt:lpstr>Times New Roman</vt:lpstr>
      <vt:lpstr>Wingdings 3</vt:lpstr>
      <vt:lpstr>Wisp</vt:lpstr>
      <vt:lpstr>الإسكان / الفصل الدراسي الأول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الإسكان / الفصل الدراسي الأول </dc:title>
  <dc:creator>nabil taha</dc:creator>
  <cp:lastModifiedBy>nabil taha</cp:lastModifiedBy>
  <cp:revision>17</cp:revision>
  <dcterms:created xsi:type="dcterms:W3CDTF">2018-12-18T18:24:49Z</dcterms:created>
  <dcterms:modified xsi:type="dcterms:W3CDTF">2018-12-18T20:17:47Z</dcterms:modified>
</cp:coreProperties>
</file>