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57" r:id="rId5"/>
    <p:sldId id="259" r:id="rId6"/>
    <p:sldId id="258" r:id="rId7"/>
    <p:sldId id="262" r:id="rId8"/>
    <p:sldId id="263" r:id="rId9"/>
    <p:sldId id="264" r:id="rId10"/>
    <p:sldId id="265" r:id="rId11"/>
    <p:sldId id="267" r:id="rId12"/>
    <p:sldId id="268" r:id="rId13"/>
    <p:sldId id="271"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9479-F737-4FE6-B3BC-3A026FCF654F}"/>
              </a:ext>
            </a:extLst>
          </p:cNvPr>
          <p:cNvSpPr>
            <a:spLocks noGrp="1"/>
          </p:cNvSpPr>
          <p:nvPr>
            <p:ph type="ctrTitle"/>
          </p:nvPr>
        </p:nvSpPr>
        <p:spPr/>
        <p:txBody>
          <a:bodyPr>
            <a:normAutofit fontScale="90000"/>
          </a:bodyPr>
          <a:lstStyle/>
          <a:p>
            <a:r>
              <a:rPr lang="ar-SA" cap="all" dirty="0"/>
              <a:t>الإسكان / الفصل الدراسي الأول</a:t>
            </a:r>
            <a:br>
              <a:rPr lang="en-US" dirty="0"/>
            </a:br>
            <a:endParaRPr lang="en-US" dirty="0"/>
          </a:p>
        </p:txBody>
      </p:sp>
      <p:sp>
        <p:nvSpPr>
          <p:cNvPr id="3" name="Subtitle 2">
            <a:extLst>
              <a:ext uri="{FF2B5EF4-FFF2-40B4-BE49-F238E27FC236}">
                <a16:creationId xmlns:a16="http://schemas.microsoft.com/office/drawing/2014/main" id="{89BA7E5B-6A4B-486D-9EE6-6D13F98D7F3A}"/>
              </a:ext>
            </a:extLst>
          </p:cNvPr>
          <p:cNvSpPr>
            <a:spLocks noGrp="1"/>
          </p:cNvSpPr>
          <p:nvPr>
            <p:ph type="subTitle" idx="1"/>
          </p:nvPr>
        </p:nvSpPr>
        <p:spPr>
          <a:xfrm>
            <a:off x="2118158" y="4777381"/>
            <a:ext cx="8915399" cy="1126283"/>
          </a:xfrm>
        </p:spPr>
        <p:txBody>
          <a:bodyPr/>
          <a:lstStyle/>
          <a:p>
            <a:pPr algn="ctr"/>
            <a:r>
              <a:rPr lang="ar-SA" dirty="0" err="1"/>
              <a:t>م.م</a:t>
            </a:r>
            <a:r>
              <a:rPr lang="ar-SA" dirty="0"/>
              <a:t> اريج محي عبد الوهاب</a:t>
            </a:r>
            <a:endParaRPr lang="en-US" dirty="0"/>
          </a:p>
          <a:p>
            <a:pPr algn="ctr"/>
            <a:r>
              <a:rPr lang="ar-IQ" dirty="0"/>
              <a:t>2016 - 2017</a:t>
            </a:r>
            <a:endParaRPr lang="en-US" dirty="0"/>
          </a:p>
        </p:txBody>
      </p:sp>
    </p:spTree>
    <p:extLst>
      <p:ext uri="{BB962C8B-B14F-4D97-AF65-F5344CB8AC3E}">
        <p14:creationId xmlns:p14="http://schemas.microsoft.com/office/powerpoint/2010/main" val="395073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69B9C2-197C-44F2-8428-5A6E0F435F21}"/>
              </a:ext>
            </a:extLst>
          </p:cNvPr>
          <p:cNvSpPr/>
          <p:nvPr/>
        </p:nvSpPr>
        <p:spPr>
          <a:xfrm>
            <a:off x="200891" y="165440"/>
            <a:ext cx="11790217" cy="7136697"/>
          </a:xfrm>
          <a:prstGeom prst="rect">
            <a:avLst/>
          </a:prstGeom>
        </p:spPr>
        <p:txBody>
          <a:bodyPr wrap="square">
            <a:spAutoFit/>
          </a:bodyPr>
          <a:lstStyle/>
          <a:p>
            <a:pPr algn="r" rtl="1">
              <a:lnSpc>
                <a:spcPct val="107000"/>
              </a:lnSpc>
              <a:spcAft>
                <a:spcPts val="800"/>
              </a:spcAft>
            </a:pPr>
            <a:r>
              <a:rPr lang="ar-IQ" b="1" u="dbl" dirty="0">
                <a:latin typeface="Calibri" panose="020F0502020204030204" pitchFamily="34" charset="0"/>
                <a:ea typeface="Calibri" panose="020F0502020204030204" pitchFamily="34" charset="0"/>
                <a:cs typeface="Simplified Arabic" panose="02020603050405020304" pitchFamily="18" charset="-78"/>
              </a:rPr>
              <a:t>ثالثا: المركبات البنائية ومواد البناء</a:t>
            </a: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يتبع محلياً في تشييد الأبنية السكنية كما هو معروف ثلاثة منظومات أكثرها شيوع اً البناء الهيكلي ثم الجدران الحاملة والبناء المختلط. منظومة البناء الهيكلي عادة تتكون من هياكل من الخرسانة المسلحة) الاعمدة والجسور والسقوف (وتستخدم جدران خارجية بسمك 22 سام وقواطع داخلية بسمك 12 سم من الطابوق او </a:t>
            </a:r>
            <a:r>
              <a:rPr lang="ar-IQ" dirty="0" err="1">
                <a:latin typeface="Calibri" panose="020F0502020204030204" pitchFamily="34" charset="0"/>
                <a:ea typeface="Calibri" panose="020F0502020204030204" pitchFamily="34" charset="0"/>
                <a:cs typeface="Simplified Arabic" panose="02020603050405020304" pitchFamily="18" charset="-78"/>
              </a:rPr>
              <a:t>الثرمستون</a:t>
            </a:r>
            <a:r>
              <a:rPr lang="ar-IQ" dirty="0">
                <a:latin typeface="Calibri" panose="020F0502020204030204" pitchFamily="34" charset="0"/>
                <a:ea typeface="Calibri" panose="020F0502020204030204" pitchFamily="34" charset="0"/>
                <a:cs typeface="Simplified Arabic" panose="02020603050405020304" pitchFamily="18" charset="-78"/>
              </a:rPr>
              <a:t> أو مواد أخرى مكافئة. أما منظومة الجدران الحاملة فتتكون من جدران خارجية وداخلية بسمك 22 سم للطابقين الأخيرين وسمك 33 سام للطابق الأرضي والسقوف من الخرسانة المسلحة نفسها . . . أما المنظومة الثالثة فهي التي تجمع بين المنظومتين المذكورتين لكل من المنظومات المذكورة </a:t>
            </a:r>
            <a:r>
              <a:rPr lang="ar-IQ" dirty="0" err="1">
                <a:latin typeface="Calibri" panose="020F0502020204030204" pitchFamily="34" charset="0"/>
                <a:ea typeface="Calibri" panose="020F0502020204030204" pitchFamily="34" charset="0"/>
                <a:cs typeface="Simplified Arabic" panose="02020603050405020304" pitchFamily="18" charset="-78"/>
              </a:rPr>
              <a:t>ايجابياتها</a:t>
            </a:r>
            <a:r>
              <a:rPr lang="ar-IQ" dirty="0">
                <a:latin typeface="Calibri" panose="020F0502020204030204" pitchFamily="34" charset="0"/>
                <a:ea typeface="Calibri" panose="020F0502020204030204" pitchFamily="34" charset="0"/>
                <a:cs typeface="Simplified Arabic" panose="02020603050405020304" pitchFamily="18" charset="-78"/>
              </a:rPr>
              <a:t> وسلبياتها ويرتبط اختيار المنظومة ارتباط اً وثيقاً ببقية متغيرات التصميم ويمكن تقويم كفاءة الهيكل لتصميم معين بحساب كلفة وحدة المساحة له بعد تثبيت أسعار فقرات البناء.</a:t>
            </a:r>
            <a:endParaRPr lang="en-US" sz="1400" dirty="0">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مرونة تصميم المباني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مبدأ المرونة ليس جديداً على العمارة، إنما لجأ إليه الإنسان في مختلف الحضارات ومارسه في مسكنه، وذلك عندما كانت فرص الامتداد والتغيير ليس عليها قيود، حيث كان يملك مسكنه. ولكن اليوم وفي العصر الحديث حين أصبح الساكن لا يمتلك مسكنه، أو يمتلكه ولكن قيود الإنشاء والطابع العام للمسكن يحد من حريته في التصرف، أصبح من واجب المهندس مراعاة تطبيق مبدأ المرونة، بحيث يعطي الحرية الكاملة للساكنين في التعبير عن رغباتهم واحتياجاتهم، وتطويع المسكن ليواكب هذه الاحتياجات، وليس العكس وهو ضغط الاحتياجات لأنها لا تتلاءم مع تصميم وحجم وطابع المسكن</a:t>
            </a:r>
            <a:r>
              <a:rPr lang="en-US" dirty="0">
                <a:latin typeface="Simplified Arabic" panose="02020603050405020304" pitchFamily="18" charset="-78"/>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ولما كانت درجة المرونة التي يمكن أن يحققها التصميم تتغير باختلاف نوع الإسكان، فقد تكون أكثر إمكانية في المساكن الافقية والمساكن المتصلة من طابق واحد أو طابقين </a:t>
            </a:r>
            <a:r>
              <a:rPr lang="en-US" dirty="0">
                <a:latin typeface="Simplified Arabic" panose="02020603050405020304" pitchFamily="18" charset="-78"/>
                <a:ea typeface="Calibri" panose="020F0502020204030204" pitchFamily="34" charset="0"/>
                <a:cs typeface="Arial" panose="020B0604020202020204" pitchFamily="34" charset="0"/>
              </a:rPr>
              <a:t>Row houses</a:t>
            </a:r>
            <a:r>
              <a:rPr lang="ar-IQ" dirty="0">
                <a:latin typeface="Calibri" panose="020F0502020204030204" pitchFamily="34" charset="0"/>
                <a:ea typeface="Calibri" panose="020F0502020204030204" pitchFamily="34" charset="0"/>
                <a:cs typeface="Simplified Arabic" panose="02020603050405020304" pitchFamily="18" charset="-78"/>
              </a:rPr>
              <a:t>، لكنها تصبح على درجة من الصعوبة في العمارات السكنية متعددة الطوابق.</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Blip>
                <a:blip r:embed="rId2"/>
              </a:buBlip>
            </a:pPr>
            <a:r>
              <a:rPr lang="ar-IQ" b="1" dirty="0">
                <a:latin typeface="Calibri" panose="020F0502020204030204" pitchFamily="34" charset="0"/>
                <a:ea typeface="Calibri" panose="020F0502020204030204" pitchFamily="34" charset="0"/>
                <a:cs typeface="Simplified Arabic" panose="02020603050405020304" pitchFamily="18" charset="-78"/>
              </a:rPr>
              <a:t>المرونة في اللغة هي</a:t>
            </a:r>
            <a:r>
              <a:rPr lang="ar-IQ" dirty="0">
                <a:latin typeface="Calibri" panose="020F0502020204030204" pitchFamily="34" charset="0"/>
                <a:ea typeface="Calibri" panose="020F0502020204030204" pitchFamily="34" charset="0"/>
                <a:cs typeface="Simplified Arabic" panose="02020603050405020304" pitchFamily="18" charset="-78"/>
              </a:rPr>
              <a:t>: سهولة التغيير في الشيء لكي يناسب الظروف الجديدة.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Blip>
                <a:blip r:embed="rId2"/>
              </a:buBlip>
            </a:pPr>
            <a:r>
              <a:rPr lang="ar-IQ" b="1" dirty="0">
                <a:latin typeface="Calibri" panose="020F0502020204030204" pitchFamily="34" charset="0"/>
                <a:ea typeface="Calibri" panose="020F0502020204030204" pitchFamily="34" charset="0"/>
                <a:cs typeface="Simplified Arabic" panose="02020603050405020304" pitchFamily="18" charset="-78"/>
              </a:rPr>
              <a:t>المرونة في العمارة: </a:t>
            </a:r>
            <a:r>
              <a:rPr lang="ar-IQ" dirty="0">
                <a:latin typeface="Calibri" panose="020F0502020204030204" pitchFamily="34" charset="0"/>
                <a:ea typeface="Calibri" panose="020F0502020204030204" pitchFamily="34" charset="0"/>
                <a:cs typeface="Simplified Arabic" panose="02020603050405020304" pitchFamily="18" charset="-78"/>
              </a:rPr>
              <a:t>هي المجال المعماري الذي يهتم باستمرارية عمل المبنى أو المنشأة رغم تغير الاشتراطات الوظيفية، من خلال إعادة تشكيله بحيث يستطيع الاستمرار بتلبية المتطلبات الجديدة</a:t>
            </a:r>
            <a:r>
              <a:rPr lang="ar-IQ" b="1" dirty="0">
                <a:latin typeface="Calibri" panose="020F0502020204030204" pitchFamily="34" charset="0"/>
                <a:ea typeface="Calibri" panose="020F0502020204030204" pitchFamily="34" charset="0"/>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Blip>
                <a:blip r:embed="rId2"/>
              </a:buBlip>
            </a:pPr>
            <a:r>
              <a:rPr lang="ar-IQ" b="1" dirty="0">
                <a:latin typeface="Calibri" panose="020F0502020204030204" pitchFamily="34" charset="0"/>
                <a:ea typeface="Calibri" panose="020F0502020204030204" pitchFamily="34" charset="0"/>
                <a:cs typeface="Simplified Arabic" panose="02020603050405020304" pitchFamily="18" charset="-78"/>
              </a:rPr>
              <a:t>المرونة في المسكن: </a:t>
            </a:r>
            <a:r>
              <a:rPr lang="ar-IQ" dirty="0">
                <a:latin typeface="Calibri" panose="020F0502020204030204" pitchFamily="34" charset="0"/>
                <a:ea typeface="Calibri" panose="020F0502020204030204" pitchFamily="34" charset="0"/>
                <a:cs typeface="Simplified Arabic" panose="02020603050405020304" pitchFamily="18" charset="-78"/>
              </a:rPr>
              <a:t>تعني القدرة على الاستجابة لتغير الاحتياجات والمتطلبات من وقت إلى آخر فيه، بحيث يفهم التغيير والتجديد على أنه إمكانية إعادة التشكيل بشكل منظَّم لاختيار الخيار الأفضل الذي يساعد على إيجاد حلول مرنة وعصرية تلبي احتياجات المستخدمين المتغيرة ونشاطاتهم الجديدة بشكل متزامن ومتوافق معها، وذلك من خلال وضع بدائل متنوعة على المستوى</a:t>
            </a:r>
            <a:r>
              <a:rPr lang="ar-IQ" b="1" dirty="0">
                <a:latin typeface="Calibri" panose="020F0502020204030204" pitchFamily="34" charset="0"/>
                <a:ea typeface="Calibri" panose="020F0502020204030204" pitchFamily="34" charset="0"/>
                <a:cs typeface="Simplified Arabic" panose="02020603050405020304" pitchFamily="18" charset="-78"/>
              </a:rPr>
              <a:t> </a:t>
            </a:r>
            <a:r>
              <a:rPr lang="ar-IQ" dirty="0">
                <a:latin typeface="Calibri" panose="020F0502020204030204" pitchFamily="34" charset="0"/>
                <a:ea typeface="Calibri" panose="020F0502020204030204" pitchFamily="34" charset="0"/>
                <a:cs typeface="Simplified Arabic" panose="02020603050405020304" pitchFamily="18" charset="-78"/>
              </a:rPr>
              <a:t>الوظيفي.</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3189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6E4A60-0D41-4C65-8D2F-FE0D281D41F1}"/>
              </a:ext>
            </a:extLst>
          </p:cNvPr>
          <p:cNvSpPr/>
          <p:nvPr/>
        </p:nvSpPr>
        <p:spPr>
          <a:xfrm>
            <a:off x="166255" y="374072"/>
            <a:ext cx="12025745" cy="5153334"/>
          </a:xfrm>
          <a:prstGeom prst="rect">
            <a:avLst/>
          </a:prstGeom>
        </p:spPr>
        <p:txBody>
          <a:bodyPr wrap="square">
            <a:spAutoFit/>
          </a:bodyPr>
          <a:lstStyle/>
          <a:p>
            <a:pPr marL="342900" lvl="0" indent="-342900" algn="just" rtl="1">
              <a:lnSpc>
                <a:spcPct val="107000"/>
              </a:lnSpc>
              <a:spcAft>
                <a:spcPts val="800"/>
              </a:spcAft>
              <a:buFont typeface="Symbol" panose="05050102010706020507" pitchFamily="18" charset="2"/>
              <a:buBlip>
                <a:blip r:embed="rId2"/>
              </a:buBlip>
            </a:pPr>
            <a:r>
              <a:rPr lang="ar-SA" b="1" dirty="0">
                <a:latin typeface="Calibri" panose="020F0502020204030204" pitchFamily="34" charset="0"/>
                <a:ea typeface="Calibri" panose="020F0502020204030204" pitchFamily="34" charset="0"/>
                <a:cs typeface="Simplified Arabic" panose="02020603050405020304" pitchFamily="18" charset="-78"/>
              </a:rPr>
              <a:t>المسكن المرن: </a:t>
            </a:r>
            <a:r>
              <a:rPr lang="ar-SA" dirty="0">
                <a:latin typeface="Calibri" panose="020F0502020204030204" pitchFamily="34" charset="0"/>
                <a:ea typeface="Calibri" panose="020F0502020204030204" pitchFamily="34" charset="0"/>
                <a:cs typeface="Simplified Arabic" panose="02020603050405020304" pitchFamily="18" charset="-78"/>
              </a:rPr>
              <a:t>هو</a:t>
            </a:r>
            <a:r>
              <a:rPr lang="ar-SA" b="1" dirty="0">
                <a:latin typeface="Calibri" panose="020F0502020204030204" pitchFamily="34" charset="0"/>
                <a:ea typeface="Calibri" panose="020F0502020204030204" pitchFamily="34" charset="0"/>
                <a:cs typeface="Simplified Arabic" panose="02020603050405020304" pitchFamily="18" charset="-78"/>
              </a:rPr>
              <a:t> </a:t>
            </a:r>
            <a:r>
              <a:rPr lang="ar-IQ" dirty="0">
                <a:latin typeface="Calibri" panose="020F0502020204030204" pitchFamily="34" charset="0"/>
                <a:ea typeface="Calibri" panose="020F0502020204030204" pitchFamily="34" charset="0"/>
                <a:cs typeface="Simplified Arabic" panose="02020603050405020304" pitchFamily="18" charset="-78"/>
              </a:rPr>
              <a:t>المسكن </a:t>
            </a:r>
            <a:r>
              <a:rPr lang="ar-SA" dirty="0">
                <a:latin typeface="Calibri" panose="020F0502020204030204" pitchFamily="34" charset="0"/>
                <a:ea typeface="Calibri" panose="020F0502020204030204" pitchFamily="34" charset="0"/>
                <a:cs typeface="Simplified Arabic" panose="02020603050405020304" pitchFamily="18" charset="-78"/>
              </a:rPr>
              <a:t>الذي يستطيع أن يتلاءم والاحتياجات المتغيرة للمستخدمين كما يتيح إمكانية تزويد كل مستخدم بالحد الأدنى ولكن الملائم والفعال من الكفاءة الأساسية، على مستوى المبنى ككل وعلى مستوى الوحدة السكنية، في القدرة على الاستجابة للاحتياجات والرغبات الفردية عبر الزمن.</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0"/>
              </a:spcAft>
            </a:pPr>
            <a:r>
              <a:rPr lang="ar-IQ" b="1"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أنواع المرونة: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مرونة داخلية: </a:t>
            </a:r>
            <a:r>
              <a:rPr lang="ar-IQ" dirty="0">
                <a:latin typeface="Calibri" panose="020F0502020204030204" pitchFamily="34" charset="0"/>
                <a:ea typeface="Calibri" panose="020F0502020204030204" pitchFamily="34" charset="0"/>
                <a:cs typeface="Simplified Arabic" panose="02020603050405020304" pitchFamily="18" charset="-78"/>
              </a:rPr>
              <a:t>تتعلق بتغيير في وظائف الفراغات أو شكلها أي بإجراء مداخلة فيزيائية أو دون الحاجة لذلك</a:t>
            </a:r>
            <a:r>
              <a:rPr lang="ar-IQ" b="1" dirty="0">
                <a:latin typeface="Calibri" panose="020F0502020204030204" pitchFamily="34" charset="0"/>
                <a:ea typeface="Calibri" panose="020F0502020204030204" pitchFamily="34" charset="0"/>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مرونة خارجية: </a:t>
            </a:r>
            <a:r>
              <a:rPr lang="ar-IQ" dirty="0">
                <a:latin typeface="Calibri" panose="020F0502020204030204" pitchFamily="34" charset="0"/>
                <a:ea typeface="Calibri" panose="020F0502020204030204" pitchFamily="34" charset="0"/>
                <a:cs typeface="Simplified Arabic" panose="02020603050405020304" pitchFamily="18" charset="-78"/>
              </a:rPr>
              <a:t>تتعلق بإضافة كتلة إضافية جديدة بهدف التوسع في المبنى أو إدخال وظائف جديدة لا يمكن استيعابها داخله، أو إجراء مداخلة تتعلق بتغيير شكله الخارجي، دون إحداث تغيرات داخلية، لأسباب تتعلق بتطويره بما يتلاءم والمتطلبات الجمالية والاجتماعية الجديدة. ومنها: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685800" algn="just"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الامتداد أو التوسع: </a:t>
            </a:r>
            <a:r>
              <a:rPr lang="ar-IQ" dirty="0">
                <a:latin typeface="Calibri" panose="020F0502020204030204" pitchFamily="34" charset="0"/>
                <a:ea typeface="Calibri" panose="020F0502020204030204" pitchFamily="34" charset="0"/>
                <a:cs typeface="Simplified Arabic" panose="02020603050405020304" pitchFamily="18" charset="-78"/>
              </a:rPr>
              <a:t>وهي قدرة المسكن على التغيير وزيادة مساحته تلبيةً لمتطلبات واحتياجات جديدة مختلفة عما جاء في البرنامج الوظيفي المعتمد في التصميم (كزيادة عدد المستخدمين أو دخول وظائف جديدة طارئة) وذلك نتيجة تغير المعطيات الاجتماعية والتكنولوجية أحياناً؛ الأمر الذي يؤدي إلى ضرورة خلق فراغات جديدة مضاَفة إلى المبنى بهدف استيعاب هذه المتطلبات ويتم هذا بطريقتين</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    أولا -الزيادة الفعلية</a:t>
            </a:r>
            <a:r>
              <a:rPr lang="en-US" b="1" dirty="0">
                <a:latin typeface="Simplified Arabic" panose="02020603050405020304" pitchFamily="18" charset="-78"/>
                <a:ea typeface="Calibri" panose="020F0502020204030204" pitchFamily="34" charset="0"/>
                <a:cs typeface="Arial" panose="020B0604020202020204" pitchFamily="34" charset="0"/>
              </a:rPr>
              <a:t>: Add – on</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وهي الزيادة الفعلية في مساحة المسكن داخل حدود مسقطه وخارجه، مثل استخدام البلكونات </a:t>
            </a:r>
            <a:r>
              <a:rPr lang="ar-IQ" dirty="0" err="1">
                <a:latin typeface="Calibri" panose="020F0502020204030204" pitchFamily="34" charset="0"/>
                <a:ea typeface="Calibri" panose="020F0502020204030204" pitchFamily="34" charset="0"/>
                <a:cs typeface="Simplified Arabic" panose="02020603050405020304" pitchFamily="18" charset="-78"/>
              </a:rPr>
              <a:t>والتراسات</a:t>
            </a:r>
            <a:r>
              <a:rPr lang="ar-IQ" dirty="0">
                <a:latin typeface="Calibri" panose="020F0502020204030204" pitchFamily="34" charset="0"/>
                <a:ea typeface="Calibri" panose="020F0502020204030204" pitchFamily="34" charset="0"/>
                <a:cs typeface="Simplified Arabic" panose="02020603050405020304" pitchFamily="18" charset="-78"/>
              </a:rPr>
              <a:t> كمسطحات (ارضيات او سقوف) معيشية مغلقة، أو الامتداد أفقياً في الحديقة ويكون ذلك في الدور الأرضي، أو رأسياً ويكون ذلك في الأدوار الأخيرة. ويخضع المسكن الممتد </a:t>
            </a:r>
            <a:r>
              <a:rPr lang="en-US" dirty="0">
                <a:latin typeface="Simplified Arabic" panose="02020603050405020304" pitchFamily="18" charset="-78"/>
                <a:ea typeface="Calibri" panose="020F0502020204030204" pitchFamily="34" charset="0"/>
                <a:cs typeface="Arial" panose="020B0604020202020204" pitchFamily="34" charset="0"/>
              </a:rPr>
              <a:t>House Expandable </a:t>
            </a:r>
            <a:r>
              <a:rPr lang="ar-IQ" dirty="0">
                <a:latin typeface="Calibri" panose="020F0502020204030204" pitchFamily="34" charset="0"/>
                <a:ea typeface="Calibri" panose="020F0502020204030204" pitchFamily="34" charset="0"/>
                <a:cs typeface="Simplified Arabic" panose="02020603050405020304" pitchFamily="18" charset="-78"/>
              </a:rPr>
              <a:t>لهذا النوع من المرونة. ولكن هذا النوع من الامتداد يُعتبر غير عملي في نوع الإسكان متعدد الطوابق، للقيود الواقعة عليه من جهة ثبوت المساحات إلا من فرص الامتداد في الشرفات، وهو ما يؤثر على الشكل الخارجي للمبنى</a:t>
            </a:r>
            <a:r>
              <a:rPr lang="en-US" dirty="0">
                <a:latin typeface="Simplified Arabic" panose="02020603050405020304" pitchFamily="18" charset="-78"/>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41876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6E4A60-0D41-4C65-8D2F-FE0D281D41F1}"/>
              </a:ext>
            </a:extLst>
          </p:cNvPr>
          <p:cNvSpPr/>
          <p:nvPr/>
        </p:nvSpPr>
        <p:spPr>
          <a:xfrm>
            <a:off x="166255" y="180109"/>
            <a:ext cx="12025745" cy="2668423"/>
          </a:xfrm>
          <a:prstGeom prst="rect">
            <a:avLst/>
          </a:prstGeom>
        </p:spPr>
        <p:txBody>
          <a:bodyPr wrap="square">
            <a:spAutoFit/>
          </a:bodyPr>
          <a:lstStyle/>
          <a:p>
            <a:pPr marL="171450" algn="just"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ثانيا- الزيادة الضمنية</a:t>
            </a:r>
            <a:r>
              <a:rPr lang="en-US" b="1" dirty="0">
                <a:latin typeface="Simplified Arabic" panose="02020603050405020304" pitchFamily="18" charset="-78"/>
                <a:ea typeface="Calibri" panose="020F0502020204030204" pitchFamily="34" charset="0"/>
                <a:cs typeface="Arial" panose="020B0604020202020204" pitchFamily="34" charset="0"/>
              </a:rPr>
              <a:t>: Add – in</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SA" dirty="0">
                <a:latin typeface="Calibri" panose="020F0502020204030204" pitchFamily="34" charset="0"/>
                <a:ea typeface="Calibri" panose="020F0502020204030204" pitchFamily="34" charset="0"/>
                <a:cs typeface="Simplified Arabic" panose="02020603050405020304" pitchFamily="18" charset="-78"/>
              </a:rPr>
              <a:t>وتعني التوسع بمساحة المسكن ضمن حدود مسقطه فقط وبالإفادة من الفراغات داخله، كاستغلال البعد الثالث أي الارتفاع الشاقولي للفراغ، إن أمكن، في امتداد الأثاث على كامل ارتفاع الحجرة مع تخصيص الفراغات السفلى</a:t>
            </a:r>
            <a:r>
              <a:rPr lang="ar-SA" sz="1400" dirty="0">
                <a:latin typeface="Calibri" panose="020F0502020204030204" pitchFamily="34" charset="0"/>
                <a:ea typeface="Calibri" panose="020F0502020204030204" pitchFamily="34" charset="0"/>
                <a:cs typeface="Arial" panose="020B0604020202020204" pitchFamily="34" charset="0"/>
              </a:rPr>
              <a:t> </a:t>
            </a:r>
            <a:r>
              <a:rPr lang="ar-SA" dirty="0">
                <a:latin typeface="Calibri" panose="020F0502020204030204" pitchFamily="34" charset="0"/>
                <a:ea typeface="Calibri" panose="020F0502020204030204" pitchFamily="34" charset="0"/>
                <a:cs typeface="Simplified Arabic" panose="02020603050405020304" pitchFamily="18" charset="-78"/>
              </a:rPr>
              <a:t>للاستعمالات المتكررة يومياً، كما يمكن استغلال فراغ المسافة بين أعتاب الأبواب والسقف كخزائن علوية في الممرات والمطبخ مثلاً (</a:t>
            </a:r>
            <a:r>
              <a:rPr lang="ar-IQ" dirty="0">
                <a:latin typeface="Calibri" panose="020F0502020204030204" pitchFamily="34" charset="0"/>
                <a:ea typeface="Calibri" panose="020F0502020204030204" pitchFamily="34" charset="0"/>
                <a:cs typeface="Simplified Arabic" panose="02020603050405020304" pitchFamily="18" charset="-78"/>
              </a:rPr>
              <a:t>إمكانية عمل دور مسروق عندما يسمح الارتفاع ذلك، أو بناء دواليب في الحائط، أو استخدام التخزين أفقياً تحت الأسقف مباشرة وهكذا</a:t>
            </a:r>
            <a:r>
              <a:rPr lang="en-US" dirty="0">
                <a:latin typeface="Simplified Arabic" panose="02020603050405020304" pitchFamily="18" charset="-78"/>
                <a:ea typeface="Calibri" panose="020F0502020204030204" pitchFamily="34" charset="0"/>
                <a:cs typeface="Arial" panose="020B0604020202020204" pitchFamily="34" charset="0"/>
              </a:rPr>
              <a:t>.</a:t>
            </a:r>
            <a:r>
              <a:rPr lang="ar-IQ" dirty="0">
                <a:latin typeface="Calibri" panose="020F0502020204030204" pitchFamily="34" charset="0"/>
                <a:ea typeface="Calibri" panose="020F0502020204030204" pitchFamily="34" charset="0"/>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SA" dirty="0">
                <a:latin typeface="Calibri" panose="020F0502020204030204" pitchFamily="34" charset="0"/>
                <a:ea typeface="Calibri" panose="020F0502020204030204" pitchFamily="34" charset="0"/>
                <a:cs typeface="Simplified Arabic" panose="02020603050405020304" pitchFamily="18" charset="-78"/>
              </a:rPr>
              <a:t>وهذا يتطلب تصميمياً التدرج في ارتفاعات غرف وفراغات المسكن المختلفة بحيث تأخذ المعيشة والاستقبال أعلى ارتفاع (على طابقين مثلاً)، ويقل عنها قليلاً قسم النوم، في حين تأخذ فراغات الخدمة أقل ارتفاع، بما يسمح باستغلال الفراغ شاقولي من جهة، وتحقيق البعد الجمالي الفراغي من حيث العلاقة بين المساحة والارتفاع والأهمية من جهةٍ أخرى.</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5" name="Group 4">
            <a:extLst>
              <a:ext uri="{FF2B5EF4-FFF2-40B4-BE49-F238E27FC236}">
                <a16:creationId xmlns:a16="http://schemas.microsoft.com/office/drawing/2014/main" id="{1D70A933-E2E8-4C53-8B44-0014D871B605}"/>
              </a:ext>
            </a:extLst>
          </p:cNvPr>
          <p:cNvGrpSpPr/>
          <p:nvPr/>
        </p:nvGrpSpPr>
        <p:grpSpPr>
          <a:xfrm>
            <a:off x="2549236" y="2533649"/>
            <a:ext cx="6189951" cy="3037755"/>
            <a:chOff x="2549236" y="2533649"/>
            <a:chExt cx="6189951" cy="3037755"/>
          </a:xfrm>
        </p:grpSpPr>
        <p:pic>
          <p:nvPicPr>
            <p:cNvPr id="3" name="Picture 2">
              <a:extLst>
                <a:ext uri="{FF2B5EF4-FFF2-40B4-BE49-F238E27FC236}">
                  <a16:creationId xmlns:a16="http://schemas.microsoft.com/office/drawing/2014/main" id="{1A486373-BC8D-4D1E-8A2D-23ADAEF42D49}"/>
                </a:ext>
              </a:extLst>
            </p:cNvPr>
            <p:cNvPicPr/>
            <p:nvPr/>
          </p:nvPicPr>
          <p:blipFill>
            <a:blip r:embed="rId2"/>
            <a:stretch>
              <a:fillRect/>
            </a:stretch>
          </p:blipFill>
          <p:spPr>
            <a:xfrm>
              <a:off x="2549236" y="2533649"/>
              <a:ext cx="6189951" cy="2668423"/>
            </a:xfrm>
            <a:prstGeom prst="rect">
              <a:avLst/>
            </a:prstGeom>
          </p:spPr>
        </p:pic>
        <p:sp>
          <p:nvSpPr>
            <p:cNvPr id="4" name="Rectangle 3">
              <a:extLst>
                <a:ext uri="{FF2B5EF4-FFF2-40B4-BE49-F238E27FC236}">
                  <a16:creationId xmlns:a16="http://schemas.microsoft.com/office/drawing/2014/main" id="{28BA9E39-9330-4C3C-8DC5-14BA1F22871D}"/>
                </a:ext>
              </a:extLst>
            </p:cNvPr>
            <p:cNvSpPr/>
            <p:nvPr/>
          </p:nvSpPr>
          <p:spPr>
            <a:xfrm>
              <a:off x="3736477" y="5202072"/>
              <a:ext cx="3815468" cy="369332"/>
            </a:xfrm>
            <a:prstGeom prst="rect">
              <a:avLst/>
            </a:prstGeom>
          </p:spPr>
          <p:txBody>
            <a:bodyPr wrap="none">
              <a:spAutoFit/>
            </a:bodyPr>
            <a:lstStyle/>
            <a:p>
              <a:r>
                <a:rPr lang="ar-SA" dirty="0">
                  <a:ea typeface="Calibri" panose="020F0502020204030204" pitchFamily="34" charset="0"/>
                  <a:cs typeface="Simplified Arabic" panose="02020603050405020304" pitchFamily="18" charset="-78"/>
                </a:rPr>
                <a:t>مقطع يوضح استغلال الفراغ فوق العناصر الخدمية</a:t>
              </a:r>
              <a:endParaRPr lang="en-US" dirty="0"/>
            </a:p>
          </p:txBody>
        </p:sp>
      </p:grpSp>
    </p:spTree>
    <p:extLst>
      <p:ext uri="{BB962C8B-B14F-4D97-AF65-F5344CB8AC3E}">
        <p14:creationId xmlns:p14="http://schemas.microsoft.com/office/powerpoint/2010/main" val="199380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0932615-4F7A-43CB-B141-AAB9A8932990}"/>
              </a:ext>
            </a:extLst>
          </p:cNvPr>
          <p:cNvSpPr/>
          <p:nvPr/>
        </p:nvSpPr>
        <p:spPr>
          <a:xfrm>
            <a:off x="526472" y="116608"/>
            <a:ext cx="11485419" cy="1574149"/>
          </a:xfrm>
          <a:prstGeom prst="rect">
            <a:avLst/>
          </a:prstGeom>
        </p:spPr>
        <p:txBody>
          <a:bodyPr wrap="square">
            <a:spAutoFit/>
          </a:bodyPr>
          <a:lstStyle/>
          <a:p>
            <a:pPr lvl="0" algn="r"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3- التبـادليـة (تبادلية استخدام الفراغ) </a:t>
            </a:r>
            <a:r>
              <a:rPr lang="en-US" b="1" dirty="0">
                <a:latin typeface="Simplified Arabic" panose="02020603050405020304" pitchFamily="18" charset="-78"/>
                <a:ea typeface="Calibri" panose="020F0502020204030204" pitchFamily="34" charset="0"/>
                <a:cs typeface="Arial" panose="020B0604020202020204" pitchFamily="34" charset="0"/>
              </a:rPr>
              <a:t>Versatility</a:t>
            </a:r>
            <a:r>
              <a:rPr lang="ar-IQ" b="1" dirty="0">
                <a:latin typeface="Calibri" panose="020F0502020204030204" pitchFamily="34" charset="0"/>
                <a:ea typeface="Calibri" panose="020F0502020204030204" pitchFamily="34" charset="0"/>
                <a:cs typeface="Simplified Arabic" panose="02020603050405020304" pitchFamily="18" charset="-78"/>
              </a:rPr>
              <a:t>:</a:t>
            </a:r>
            <a:r>
              <a:rPr lang="ar-IQ" dirty="0">
                <a:latin typeface="Calibri" panose="020F0502020204030204" pitchFamily="34" charset="0"/>
                <a:ea typeface="Calibri" panose="020F0502020204030204" pitchFamily="34" charset="0"/>
                <a:cs typeface="Simplified Arabic" panose="02020603050405020304" pitchFamily="18" charset="-78"/>
              </a:rPr>
              <a:t>وهي من ابسط أنواع المرونة الوظيفية على الاطلاق،</a:t>
            </a:r>
            <a:r>
              <a:rPr lang="ar-IQ" sz="1600" u="sng" dirty="0">
                <a:latin typeface="SimplifiedArabic"/>
                <a:ea typeface="Calibri" panose="020F0502020204030204" pitchFamily="34" charset="0"/>
                <a:cs typeface="SimplifiedArabic"/>
              </a:rPr>
              <a:t> </a:t>
            </a:r>
            <a:r>
              <a:rPr lang="ar-SA" u="sng" dirty="0">
                <a:latin typeface="Calibri" panose="020F0502020204030204" pitchFamily="34" charset="0"/>
                <a:ea typeface="Calibri" panose="020F0502020204030204" pitchFamily="34" charset="0"/>
                <a:cs typeface="Simplified Arabic" panose="02020603050405020304" pitchFamily="18" charset="-78"/>
              </a:rPr>
              <a:t>وتعني تبادل أماكن الاستخدام عبر تبادل فراغاتها</a:t>
            </a:r>
            <a:r>
              <a:rPr lang="ar-SA" dirty="0">
                <a:latin typeface="Calibri" panose="020F0502020204030204" pitchFamily="34" charset="0"/>
                <a:ea typeface="Calibri" panose="020F0502020204030204" pitchFamily="34" charset="0"/>
                <a:cs typeface="Simplified Arabic" panose="02020603050405020304" pitchFamily="18" charset="-78"/>
              </a:rPr>
              <a:t>، </a:t>
            </a:r>
            <a:r>
              <a:rPr lang="ar-IQ" dirty="0">
                <a:latin typeface="Calibri" panose="020F0502020204030204" pitchFamily="34" charset="0"/>
                <a:ea typeface="Calibri" panose="020F0502020204030204" pitchFamily="34" charset="0"/>
                <a:cs typeface="Simplified Arabic" panose="02020603050405020304" pitchFamily="18" charset="-78"/>
              </a:rPr>
              <a:t>ويتم تطبيقها في المساكن الحالية حتى المنشأة بالطرق التقليدية بغض النظر عما إذا كان الإنشاء يسمح بذلك أم لا. ولا تحتاج إلى مسطح مفتوح يقسم بحائط متنقل. وهذا النوع من المرونة - ببساطة شديدة- يعني تبادل أماكن تأدية الأنشطة، كأن يُنقل مكان المعيشة عند اللزوم في مكان النوم. أو تُنقل غرفة الطعام مكان غرفة المعيشة والعكس حسب متطلبات الاسرة. ويعتمد هذا النوع من المرونة أيضاً على عاملي الفراغ والزمن</a:t>
            </a:r>
            <a:r>
              <a:rPr lang="en-US" dirty="0">
                <a:latin typeface="Simplified Arabic" panose="02020603050405020304" pitchFamily="18" charset="-78"/>
                <a:ea typeface="Calibri" panose="020F0502020204030204" pitchFamily="34" charset="0"/>
                <a:cs typeface="Arial" panose="020B0604020202020204" pitchFamily="34" charset="0"/>
              </a:rPr>
              <a:t> Space &amp; time</a:t>
            </a:r>
            <a:r>
              <a:rPr lang="ar-IQ" dirty="0">
                <a:latin typeface="Calibri" panose="020F0502020204030204" pitchFamily="34" charset="0"/>
                <a:ea typeface="Calibri" panose="020F0502020204030204" pitchFamily="34" charset="0"/>
                <a:cs typeface="Simplified Arabic" panose="02020603050405020304" pitchFamily="18" charset="-78"/>
              </a:rPr>
              <a:t>، مما يعني استخدام الفراغ لأكثر من غرض في آن واحد أو في أوقات مختلفة (الليل والنهار)</a:t>
            </a:r>
            <a:r>
              <a:rPr lang="en-US"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5" name="Group 4">
            <a:extLst>
              <a:ext uri="{FF2B5EF4-FFF2-40B4-BE49-F238E27FC236}">
                <a16:creationId xmlns:a16="http://schemas.microsoft.com/office/drawing/2014/main" id="{384FE10E-BBAE-4F46-B7F4-572EF6D70CA2}"/>
              </a:ext>
            </a:extLst>
          </p:cNvPr>
          <p:cNvGrpSpPr/>
          <p:nvPr/>
        </p:nvGrpSpPr>
        <p:grpSpPr>
          <a:xfrm>
            <a:off x="2881745" y="1847849"/>
            <a:ext cx="6435436" cy="4573092"/>
            <a:chOff x="2881745" y="1847849"/>
            <a:chExt cx="6435436" cy="4573092"/>
          </a:xfrm>
        </p:grpSpPr>
        <p:pic>
          <p:nvPicPr>
            <p:cNvPr id="3" name="Picture 2">
              <a:extLst>
                <a:ext uri="{FF2B5EF4-FFF2-40B4-BE49-F238E27FC236}">
                  <a16:creationId xmlns:a16="http://schemas.microsoft.com/office/drawing/2014/main" id="{97A6BEDC-6C00-40C0-842F-714A7562A30B}"/>
                </a:ext>
              </a:extLst>
            </p:cNvPr>
            <p:cNvPicPr/>
            <p:nvPr/>
          </p:nvPicPr>
          <p:blipFill>
            <a:blip r:embed="rId2"/>
            <a:stretch>
              <a:fillRect/>
            </a:stretch>
          </p:blipFill>
          <p:spPr>
            <a:xfrm>
              <a:off x="2881745" y="1847849"/>
              <a:ext cx="5833630" cy="3804805"/>
            </a:xfrm>
            <a:prstGeom prst="rect">
              <a:avLst/>
            </a:prstGeom>
          </p:spPr>
        </p:pic>
        <p:sp>
          <p:nvSpPr>
            <p:cNvPr id="4" name="Rectangle 3">
              <a:extLst>
                <a:ext uri="{FF2B5EF4-FFF2-40B4-BE49-F238E27FC236}">
                  <a16:creationId xmlns:a16="http://schemas.microsoft.com/office/drawing/2014/main" id="{D2A409BF-FB87-4586-AB19-151FF8AC6A7A}"/>
                </a:ext>
              </a:extLst>
            </p:cNvPr>
            <p:cNvSpPr/>
            <p:nvPr/>
          </p:nvSpPr>
          <p:spPr>
            <a:xfrm>
              <a:off x="3221181" y="5652654"/>
              <a:ext cx="6096000" cy="768287"/>
            </a:xfrm>
            <a:prstGeom prst="rect">
              <a:avLst/>
            </a:prstGeom>
          </p:spPr>
          <p:txBody>
            <a:bodyPr>
              <a:spAutoFit/>
            </a:bodyPr>
            <a:lstStyle/>
            <a:p>
              <a:pPr marL="457200" algn="ctr"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مثال يوضح تبديل مكان المطبخ (لصغره) والاستغناء</a:t>
              </a:r>
              <a:endParaRPr lang="en-US" sz="1400" dirty="0">
                <a:latin typeface="Calibri" panose="020F0502020204030204" pitchFamily="34" charset="0"/>
                <a:ea typeface="Calibri" panose="020F0502020204030204" pitchFamily="34" charset="0"/>
                <a:cs typeface="Arial" panose="020B0604020202020204" pitchFamily="34" charset="0"/>
              </a:endParaRPr>
            </a:p>
            <a:p>
              <a:pPr algn="ctr"/>
              <a:r>
                <a:rPr lang="ar-IQ" dirty="0">
                  <a:ea typeface="Calibri" panose="020F0502020204030204" pitchFamily="34" charset="0"/>
                  <a:cs typeface="Simplified Arabic" panose="02020603050405020304" pitchFamily="18" charset="-78"/>
                </a:rPr>
                <a:t>عن غرفة نوم مقابل خلق غرفة للدراسة</a:t>
              </a:r>
              <a:endParaRPr lang="en-US" dirty="0"/>
            </a:p>
          </p:txBody>
        </p:sp>
      </p:grpSp>
    </p:spTree>
    <p:extLst>
      <p:ext uri="{BB962C8B-B14F-4D97-AF65-F5344CB8AC3E}">
        <p14:creationId xmlns:p14="http://schemas.microsoft.com/office/powerpoint/2010/main" val="2532090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C26BB1-A3D3-4ADD-B1D2-055A2D0A8605}"/>
              </a:ext>
            </a:extLst>
          </p:cNvPr>
          <p:cNvSpPr/>
          <p:nvPr/>
        </p:nvSpPr>
        <p:spPr>
          <a:xfrm>
            <a:off x="277091" y="1219356"/>
            <a:ext cx="11637818" cy="4419287"/>
          </a:xfrm>
          <a:prstGeom prst="rect">
            <a:avLst/>
          </a:prstGeom>
        </p:spPr>
        <p:txBody>
          <a:bodyPr wrap="square">
            <a:spAutoFit/>
          </a:bodyPr>
          <a:lstStyle/>
          <a:p>
            <a:pPr marL="55563" algn="just" rtl="1">
              <a:lnSpc>
                <a:spcPct val="107000"/>
              </a:lnSpc>
              <a:spcAft>
                <a:spcPts val="0"/>
              </a:spcAft>
            </a:pPr>
            <a:r>
              <a:rPr lang="ar-IQ" dirty="0">
                <a:latin typeface="Calibri" panose="020F0502020204030204" pitchFamily="34" charset="0"/>
                <a:ea typeface="Calibri" panose="020F0502020204030204" pitchFamily="34" charset="0"/>
                <a:cs typeface="Simplified Arabic" panose="02020603050405020304" pitchFamily="18" charset="-78"/>
              </a:rPr>
              <a:t>ولابد هنا من مراعاة الخصوصية اللازمة للأسرة ومسارات الحركة داخل المسكن بما يوفر الراحة النفسية للفرد، إلى جانب استعمال وحدات الأثاث المرن القابل للحركة لسهولة تغيير مكانه،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IQ" b="1" dirty="0">
                <a:latin typeface="Calibri" panose="020F0502020204030204" pitchFamily="34" charset="0"/>
                <a:ea typeface="Calibri" panose="020F0502020204030204" pitchFamily="34" charset="0"/>
                <a:cs typeface="Simplified Arabic" panose="02020603050405020304" pitchFamily="18" charset="-78"/>
              </a:rPr>
              <a:t>مستويات المرونة: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للمرونة مستويان لابد أن يتفاعلا سويا من أجل الحصول على أحسن الحلول وأفضلها</a:t>
            </a:r>
            <a:r>
              <a:rPr lang="en-US" dirty="0">
                <a:latin typeface="Simplified Arabic" panose="02020603050405020304" pitchFamily="18" charset="-78"/>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المستوى الأول:</a:t>
            </a:r>
            <a:r>
              <a:rPr lang="ar-IQ" dirty="0">
                <a:latin typeface="Calibri" panose="020F0502020204030204" pitchFamily="34" charset="0"/>
                <a:ea typeface="Calibri" panose="020F0502020204030204" pitchFamily="34" charset="0"/>
                <a:cs typeface="Simplified Arabic" panose="02020603050405020304" pitchFamily="18" charset="-78"/>
              </a:rPr>
              <a:t> هو المرونة من وجهة نظر المصمم المعماري</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وتعتمد على دور المصمم كباحث متخصص</a:t>
            </a:r>
            <a:r>
              <a:rPr lang="en-US" dirty="0">
                <a:latin typeface="Simplified Arabic" panose="02020603050405020304" pitchFamily="18" charset="-78"/>
                <a:ea typeface="Calibri" panose="020F0502020204030204" pitchFamily="34" charset="0"/>
                <a:cs typeface="Arial" panose="020B0604020202020204" pitchFamily="34" charset="0"/>
              </a:rPr>
              <a:t> Professional Researcher </a:t>
            </a:r>
            <a:r>
              <a:rPr lang="ar-IQ" dirty="0">
                <a:latin typeface="Calibri" panose="020F0502020204030204" pitchFamily="34" charset="0"/>
                <a:ea typeface="Calibri" panose="020F0502020204030204" pitchFamily="34" charset="0"/>
                <a:cs typeface="Simplified Arabic" panose="02020603050405020304" pitchFamily="18" charset="-78"/>
              </a:rPr>
              <a:t>نحو تطوير أسلوب جديد ووسائل تصميمية معاصرة، مما يحقق الحرية الكاملة للمسكن. وهذا الدور يكون في مرحلة ما قبل التنفيذ. ولكن قد يمتد دور المصمم المعماري إلى مرحلة ما بعد التنفيذ، ويكون فيها قائما بدور الموجه</a:t>
            </a:r>
            <a:r>
              <a:rPr lang="en-US" dirty="0">
                <a:latin typeface="Simplified Arabic" panose="02020603050405020304" pitchFamily="18" charset="-78"/>
                <a:ea typeface="Calibri" panose="020F0502020204030204" pitchFamily="34" charset="0"/>
                <a:cs typeface="Arial" panose="020B0604020202020204" pitchFamily="34" charset="0"/>
              </a:rPr>
              <a:t> Advisor </a:t>
            </a:r>
            <a:r>
              <a:rPr lang="ar-IQ" dirty="0">
                <a:latin typeface="Calibri" panose="020F0502020204030204" pitchFamily="34" charset="0"/>
                <a:ea typeface="Calibri" panose="020F0502020204030204" pitchFamily="34" charset="0"/>
                <a:cs typeface="Simplified Arabic" panose="02020603050405020304" pitchFamily="18" charset="-78"/>
              </a:rPr>
              <a:t>للساكن، وفيها يقدم الحلول المختلفة الأخرى للتصميم المرادف للمسكن، والتي تمكّن الساكن من أن يختار منها ما يناسبه أو يعينه في عملية وضع القرار</a:t>
            </a:r>
            <a:r>
              <a:rPr lang="en-US" dirty="0">
                <a:latin typeface="Simplified Arabic" panose="02020603050405020304" pitchFamily="18" charset="-78"/>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المستوى الثاني:</a:t>
            </a:r>
            <a:r>
              <a:rPr lang="ar-IQ" dirty="0">
                <a:latin typeface="Calibri" panose="020F0502020204030204" pitchFamily="34" charset="0"/>
                <a:ea typeface="Calibri" panose="020F0502020204030204" pitchFamily="34" charset="0"/>
                <a:cs typeface="Simplified Arabic" panose="02020603050405020304" pitchFamily="18" charset="-78"/>
              </a:rPr>
              <a:t> هو المرونة من وجهة نظر الساكن</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وتأتي في المرحلة الثانية، وتعتمد على قدرته في وضع القرار والتعامل مع الفراغ الحر، بما يتناسب واحتياجاته ورغباته وحكمه على الحلول المرادفة التي اقترحها المصمم المعماري، كما تعتمد على مقدرته الإبداعية والتصوّرية. وتعتمد أخيراً على إمكانيات الساكن تنفيذ هذه التعديلات والتغييرات عملياً.</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r>
              <a:rPr lang="ar-IQ" b="1" dirty="0">
                <a:ea typeface="Calibri" panose="020F0502020204030204" pitchFamily="34" charset="0"/>
                <a:cs typeface="Simplified Arabic" panose="02020603050405020304" pitchFamily="18" charset="-78"/>
              </a:rPr>
              <a:t>التكيف (</a:t>
            </a:r>
            <a:r>
              <a:rPr lang="en-US" b="1" dirty="0">
                <a:latin typeface="Simplified Arabic" panose="02020603050405020304" pitchFamily="18" charset="-78"/>
                <a:ea typeface="Calibri" panose="020F0502020204030204" pitchFamily="34" charset="0"/>
              </a:rPr>
              <a:t>Adaptability</a:t>
            </a:r>
            <a:r>
              <a:rPr lang="ar-IQ" b="1" dirty="0">
                <a:latin typeface="Simplified Arabic" panose="02020603050405020304" pitchFamily="18" charset="-78"/>
                <a:ea typeface="Calibri" panose="020F0502020204030204" pitchFamily="34" charset="0"/>
              </a:rPr>
              <a:t>):</a:t>
            </a:r>
            <a:r>
              <a:rPr lang="ar-IQ" dirty="0">
                <a:ea typeface="Calibri" panose="020F0502020204030204" pitchFamily="34" charset="0"/>
                <a:cs typeface="Simplified Arabic" panose="02020603050405020304" pitchFamily="18" charset="-78"/>
              </a:rPr>
              <a:t> هو قابلية الفضاءات على استيعاب أكثر من وظيفة في ان واحد باختلاف الفترة الزمنية. (الهول او الصالة يستوعب أكثر من وظيفة على اختلاف الفترات الزمنية)</a:t>
            </a:r>
            <a:endParaRPr lang="en-US" dirty="0"/>
          </a:p>
        </p:txBody>
      </p:sp>
    </p:spTree>
    <p:extLst>
      <p:ext uri="{BB962C8B-B14F-4D97-AF65-F5344CB8AC3E}">
        <p14:creationId xmlns:p14="http://schemas.microsoft.com/office/powerpoint/2010/main" val="427958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1C6D67-45EC-4431-B470-FD48BC10C47A}"/>
              </a:ext>
            </a:extLst>
          </p:cNvPr>
          <p:cNvSpPr/>
          <p:nvPr/>
        </p:nvSpPr>
        <p:spPr>
          <a:xfrm>
            <a:off x="131618" y="249382"/>
            <a:ext cx="11928764" cy="6064032"/>
          </a:xfrm>
          <a:prstGeom prst="rect">
            <a:avLst/>
          </a:prstGeom>
        </p:spPr>
        <p:txBody>
          <a:bodyPr wrap="square">
            <a:spAutoFit/>
          </a:bodyPr>
          <a:lstStyle/>
          <a:p>
            <a:pPr algn="ctr" rtl="1">
              <a:lnSpc>
                <a:spcPct val="107000"/>
              </a:lnSpc>
              <a:spcAft>
                <a:spcPts val="0"/>
              </a:spcAft>
            </a:pPr>
            <a:r>
              <a:rPr lang="ar-SA" sz="2000" b="1" dirty="0">
                <a:latin typeface="Calibri" panose="020F0502020204030204" pitchFamily="34" charset="0"/>
                <a:ea typeface="TimesTen-Roman"/>
                <a:cs typeface="Simplified Arabic" panose="02020603050405020304" pitchFamily="18" charset="-78"/>
              </a:rPr>
              <a:t>ث</a:t>
            </a:r>
            <a:r>
              <a:rPr lang="ar-IQ" sz="2000" b="1" dirty="0">
                <a:latin typeface="Calibri" panose="020F0502020204030204" pitchFamily="34" charset="0"/>
                <a:ea typeface="TimesTen-Roman"/>
                <a:cs typeface="Simplified Arabic" panose="02020603050405020304" pitchFamily="18" charset="-78"/>
              </a:rPr>
              <a:t>ن</a:t>
            </a:r>
            <a:r>
              <a:rPr lang="ar-SA" sz="2000" b="1" dirty="0" err="1">
                <a:latin typeface="Calibri" panose="020F0502020204030204" pitchFamily="34" charset="0"/>
                <a:ea typeface="TimesTen-Roman"/>
                <a:cs typeface="Simplified Arabic" panose="02020603050405020304" pitchFamily="18" charset="-78"/>
              </a:rPr>
              <a:t>ائية</a:t>
            </a:r>
            <a:r>
              <a:rPr lang="ar-SA" sz="2000" b="1" dirty="0">
                <a:latin typeface="Calibri" panose="020F0502020204030204" pitchFamily="34" charset="0"/>
                <a:ea typeface="TimesTen-Roman"/>
                <a:cs typeface="Simplified Arabic" panose="02020603050405020304" pitchFamily="18" charset="-78"/>
              </a:rPr>
              <a:t> العام والخاص للفضاءات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2000" b="1" u="dbl" dirty="0">
                <a:latin typeface="Calibri" panose="020F0502020204030204" pitchFamily="34" charset="0"/>
                <a:ea typeface="TimesTen-Roman"/>
                <a:cs typeface="Simplified Arabic" panose="02020603050405020304" pitchFamily="18" charset="-78"/>
              </a:rPr>
              <a:t>1-تصنيف </a:t>
            </a:r>
            <a:r>
              <a:rPr lang="ar-SA" sz="2000" b="1" u="dbl" dirty="0" err="1">
                <a:latin typeface="Calibri" panose="020F0502020204030204" pitchFamily="34" charset="0"/>
                <a:ea typeface="TimesTen-Roman"/>
                <a:cs typeface="Simplified Arabic" panose="02020603050405020304" pitchFamily="18" charset="-78"/>
              </a:rPr>
              <a:t>نيومن</a:t>
            </a:r>
            <a:r>
              <a:rPr lang="ar-SA" sz="2000" b="1" u="dbl" dirty="0">
                <a:latin typeface="Calibri" panose="020F0502020204030204" pitchFamily="34" charset="0"/>
                <a:ea typeface="TimesTen-Roman"/>
                <a:cs typeface="Simplified Arabic" panose="02020603050405020304" pitchFamily="18" charset="-78"/>
              </a:rPr>
              <a:t> (</a:t>
            </a:r>
            <a:r>
              <a:rPr lang="en-US" sz="2000" b="1" u="dbl" dirty="0">
                <a:latin typeface="Simplified Arabic" panose="02020603050405020304" pitchFamily="18" charset="-78"/>
                <a:ea typeface="TimesTen-Roman"/>
                <a:cs typeface="Arial" panose="020B0604020202020204" pitchFamily="34" charset="0"/>
              </a:rPr>
              <a:t>Newman</a:t>
            </a:r>
            <a:r>
              <a:rPr lang="ar-IQ" sz="2000" b="1" u="dbl" dirty="0">
                <a:latin typeface="Calibri" panose="020F0502020204030204" pitchFamily="34" charset="0"/>
                <a:ea typeface="TimesTen-Roman"/>
                <a:cs typeface="Simplified Arabic" panose="02020603050405020304" pitchFamily="18" charset="-78"/>
              </a:rPr>
              <a:t>) </a:t>
            </a:r>
            <a:r>
              <a:rPr lang="ar-SA" sz="2000" b="1" u="dbl" dirty="0">
                <a:latin typeface="Calibri" panose="020F0502020204030204" pitchFamily="34" charset="0"/>
                <a:ea typeface="TimesTen-Roman"/>
                <a:cs typeface="Simplified Arabic" panose="02020603050405020304" pitchFamily="18" charset="-78"/>
              </a:rPr>
              <a:t>للفضاءات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400"/>
              <a:buFont typeface="Simplified Arabic" panose="02020603050405020304" pitchFamily="18" charset="-78"/>
              <a:buChar char="-"/>
            </a:pPr>
            <a:r>
              <a:rPr lang="ar-SA" dirty="0">
                <a:latin typeface="Calibri" panose="020F0502020204030204" pitchFamily="34" charset="0"/>
                <a:ea typeface="TimesTen-Roman"/>
                <a:cs typeface="Simplified Arabic" panose="02020603050405020304" pitchFamily="18" charset="-78"/>
              </a:rPr>
              <a:t>استند على مبدا التدرج الفضائي من العام الى الخاص من خلال دراسته للجريمة على مستوى الوحدة السكنية او الحي السكني.</a:t>
            </a:r>
            <a:endParaRPr lang="en-US" sz="1400" dirty="0">
              <a:latin typeface="Calibri" panose="020F0502020204030204" pitchFamily="34" charset="0"/>
              <a:ea typeface="TimesTen-Roman"/>
              <a:cs typeface="Arial" panose="020B0604020202020204" pitchFamily="34" charset="0"/>
            </a:endParaRPr>
          </a:p>
          <a:p>
            <a:pPr marL="342900" lvl="0" indent="-342900" algn="just" rtl="1">
              <a:lnSpc>
                <a:spcPct val="107000"/>
              </a:lnSpc>
              <a:spcAft>
                <a:spcPts val="0"/>
              </a:spcAft>
              <a:buSzPts val="1400"/>
              <a:buFont typeface="Simplified Arabic" panose="02020603050405020304" pitchFamily="18" charset="-78"/>
              <a:buChar char="-"/>
            </a:pPr>
            <a:r>
              <a:rPr lang="ar-SA" dirty="0">
                <a:latin typeface="Calibri" panose="020F0502020204030204" pitchFamily="34" charset="0"/>
                <a:ea typeface="TimesTen-Roman"/>
                <a:cs typeface="Simplified Arabic" panose="02020603050405020304" pitchFamily="18" charset="-78"/>
              </a:rPr>
              <a:t>طرح مفهوم الفضاء المدافع عنه: وهو الفضاء الذي يتم فيه الدفاع عنه عن طريق اشراف الساكن على الفضاءات المفتوحة.</a:t>
            </a:r>
            <a:endParaRPr lang="en-US" sz="1400" dirty="0">
              <a:latin typeface="Calibri" panose="020F0502020204030204" pitchFamily="34" charset="0"/>
              <a:ea typeface="TimesTen-Roman"/>
              <a:cs typeface="Arial" panose="020B0604020202020204" pitchFamily="34" charset="0"/>
            </a:endParaRPr>
          </a:p>
          <a:p>
            <a:pPr marL="228600" algn="just" rtl="1">
              <a:lnSpc>
                <a:spcPct val="107000"/>
              </a:lnSpc>
              <a:spcAft>
                <a:spcPts val="0"/>
              </a:spcAft>
            </a:pPr>
            <a:r>
              <a:rPr lang="ar-SA" b="1" dirty="0">
                <a:latin typeface="Calibri" panose="020F0502020204030204" pitchFamily="34" charset="0"/>
                <a:ea typeface="TimesTen-Roman"/>
                <a:cs typeface="Simplified Arabic" panose="02020603050405020304" pitchFamily="18" charset="-78"/>
              </a:rPr>
              <a:t>1-1 على مستوى الحي السكني: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العامة: الشارع والازقة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شبه العامة: الفضاءات المفتوحة في الحي الاروقة في المجمع السكني.</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شبه الخاصة: مداخل المباني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الخاصة: الوحدة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0"/>
              </a:spcAft>
            </a:pPr>
            <a:r>
              <a:rPr lang="ar-SA" b="1" dirty="0">
                <a:latin typeface="Calibri" panose="020F0502020204030204" pitchFamily="34" charset="0"/>
                <a:ea typeface="TimesTen-Roman"/>
                <a:cs typeface="Simplified Arabic" panose="02020603050405020304" pitchFamily="18" charset="-78"/>
              </a:rPr>
              <a:t>1-2 على مستوى الوحدة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العامة: الحديقة والكراج.</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شبه العامة: الاستقبال والطعام.</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شبه الخاصة: المعيشة، المطبخ، الممرات الداخلية.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الفضاءات الخاصة: النوم، الحمام.</a:t>
            </a:r>
            <a:endParaRPr lang="ar-IQ" dirty="0">
              <a:latin typeface="Calibri" panose="020F0502020204030204" pitchFamily="34" charset="0"/>
              <a:ea typeface="TimesTen-Roman"/>
              <a:cs typeface="Simplified Arabic" panose="02020603050405020304" pitchFamily="18" charset="-78"/>
            </a:endParaRPr>
          </a:p>
          <a:p>
            <a:pPr lvl="0" algn="just" rtl="1">
              <a:lnSpc>
                <a:spcPct val="107000"/>
              </a:lnSpc>
              <a:spcAft>
                <a:spcPts val="0"/>
              </a:spcAft>
            </a:pPr>
            <a:endParaRPr lang="en-US" sz="1400" dirty="0">
              <a:latin typeface="Calibri" panose="020F0502020204030204" pitchFamily="34" charset="0"/>
              <a:ea typeface="Calibri" panose="020F0502020204030204" pitchFamily="34" charset="0"/>
              <a:cs typeface="Arial" panose="020B0604020202020204" pitchFamily="34" charset="0"/>
            </a:endParaRPr>
          </a:p>
          <a:p>
            <a:pPr marL="914400" algn="just" rtl="1">
              <a:lnSpc>
                <a:spcPct val="107000"/>
              </a:lnSpc>
              <a:spcAft>
                <a:spcPts val="0"/>
              </a:spcAft>
            </a:pPr>
            <a:r>
              <a:rPr lang="en-US" dirty="0">
                <a:latin typeface="Simplified Arabic" panose="02020603050405020304" pitchFamily="18" charset="-78"/>
                <a:ea typeface="TimesTen-Roman"/>
                <a:cs typeface="Arial" panose="020B0604020202020204" pitchFamily="34" charset="0"/>
              </a:rPr>
              <a:t> </a:t>
            </a:r>
            <a:r>
              <a:rPr lang="ar-SA" u="sng" dirty="0">
                <a:latin typeface="Calibri" panose="020F0502020204030204" pitchFamily="34" charset="0"/>
                <a:ea typeface="TimesTen-Roman"/>
                <a:cs typeface="Simplified Arabic" panose="02020603050405020304" pitchFamily="18" charset="-78"/>
              </a:rPr>
              <a:t>العام والخاص مفهومان نسبيان الا انهما مرابطان ومتزامنان يكمل أحدهما الاخر</a:t>
            </a:r>
            <a:r>
              <a:rPr lang="ar-SA" dirty="0">
                <a:latin typeface="Calibri" panose="020F0502020204030204" pitchFamily="34" charset="0"/>
                <a:ea typeface="TimesTen-Roman"/>
                <a:cs typeface="Simplified Arabic" panose="02020603050405020304" pitchFamily="18" charset="-78"/>
              </a:rPr>
              <a:t> حيث ان </a:t>
            </a:r>
            <a:r>
              <a:rPr lang="ar-IQ" dirty="0">
                <a:latin typeface="Calibri" panose="020F0502020204030204" pitchFamily="34" charset="0"/>
                <a:ea typeface="TimesTen-Roman"/>
                <a:cs typeface="Simplified Arabic" panose="02020603050405020304" pitchFamily="18" charset="-78"/>
              </a:rPr>
              <a:t>الفضاء العام في أي تجمع عمراني هو عام بالنسبة للتجمع وخاص بالنسبة للمدينة بشكل عام التي تضم التجمع ككل.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IQ" dirty="0">
                <a:latin typeface="Calibri" panose="020F0502020204030204" pitchFamily="34" charset="0"/>
                <a:ea typeface="TimesTen-Roman"/>
                <a:cs typeface="Simplified Arabic" panose="02020603050405020304" pitchFamily="18" charset="-78"/>
              </a:rPr>
              <a:t>الازقة والحارات هي خاصة بالنسبة للتجمع العمراني ولكنها عامة بالنسبة لأي وحدة سكنية كجزء داخل التجمع العمراني. وعندما يكون الخاص عاما نسبة للجزء داخل الوحدة السكنية كفضاء غرفة الضيوف لكنه خاص نسبة الى الكل على مستوى التجمع العمراني ككل.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b="1" dirty="0">
                <a:latin typeface="Calibri" panose="020F0502020204030204" pitchFamily="34" charset="0"/>
                <a:ea typeface="TimesTen-Roman"/>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7639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1C6D67-45EC-4431-B470-FD48BC10C47A}"/>
              </a:ext>
            </a:extLst>
          </p:cNvPr>
          <p:cNvSpPr/>
          <p:nvPr/>
        </p:nvSpPr>
        <p:spPr>
          <a:xfrm>
            <a:off x="263236" y="415636"/>
            <a:ext cx="11928764" cy="2199833"/>
          </a:xfrm>
          <a:prstGeom prst="rect">
            <a:avLst/>
          </a:prstGeom>
        </p:spPr>
        <p:txBody>
          <a:bodyPr wrap="square">
            <a:spAutoFit/>
          </a:bodyPr>
          <a:lstStyle/>
          <a:p>
            <a:pPr algn="just" rtl="1">
              <a:lnSpc>
                <a:spcPct val="107000"/>
              </a:lnSpc>
              <a:spcAft>
                <a:spcPts val="0"/>
              </a:spcAft>
            </a:pPr>
            <a:r>
              <a:rPr lang="ar-IQ" sz="2000" b="1" u="dbl" dirty="0">
                <a:latin typeface="Calibri" panose="020F0502020204030204" pitchFamily="34" charset="0"/>
                <a:ea typeface="TimesTen-Roman"/>
                <a:cs typeface="Simplified Arabic" panose="02020603050405020304" pitchFamily="18" charset="-78"/>
              </a:rPr>
              <a:t>2-تصنيف هيلر </a:t>
            </a:r>
            <a:r>
              <a:rPr lang="en-US" sz="2000" b="1" u="dbl" dirty="0">
                <a:latin typeface="Simplified Arabic" panose="02020603050405020304" pitchFamily="18" charset="-78"/>
                <a:ea typeface="TimesTen-Roman"/>
                <a:cs typeface="Arial" panose="020B0604020202020204" pitchFamily="34" charset="0"/>
              </a:rPr>
              <a:t>Hiller</a:t>
            </a:r>
            <a:r>
              <a:rPr lang="ar-IQ" sz="2000" b="1" u="dbl" dirty="0">
                <a:latin typeface="Calibri" panose="020F0502020204030204" pitchFamily="34" charset="0"/>
                <a:ea typeface="TimesTen-Roman"/>
                <a:cs typeface="Simplified Arabic" panose="02020603050405020304" pitchFamily="18" charset="-78"/>
              </a:rPr>
              <a:t> للفضاءات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صنف الفضاءات السكنية الى نوعين سواء على مستوى الحي السكني او الوحدة السكنية حيث اعتمد على الخطوة البصرية والحركية.</a:t>
            </a:r>
            <a:endParaRPr lang="en-US" sz="1400" dirty="0">
              <a:latin typeface="Calibri" panose="020F0502020204030204" pitchFamily="34" charset="0"/>
              <a:ea typeface="TimesTen-Roman"/>
              <a:cs typeface="Arial" panose="020B0604020202020204" pitchFamily="34" charset="0"/>
            </a:endParaRPr>
          </a:p>
          <a:p>
            <a:pPr marL="342900" lvl="0" indent="-342900" algn="just" rtl="1">
              <a:lnSpc>
                <a:spcPct val="107000"/>
              </a:lnSpc>
              <a:spcAft>
                <a:spcPts val="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الخطوة البصرية والحركية: هي خطوة واحد </a:t>
            </a:r>
            <a:r>
              <a:rPr lang="ar-IQ" dirty="0" err="1">
                <a:latin typeface="Calibri" panose="020F0502020204030204" pitchFamily="34" charset="0"/>
                <a:ea typeface="TimesTen-Roman"/>
                <a:cs typeface="Simplified Arabic" panose="02020603050405020304" pitchFamily="18" charset="-78"/>
              </a:rPr>
              <a:t>يتحركها</a:t>
            </a:r>
            <a:r>
              <a:rPr lang="ar-IQ" dirty="0">
                <a:latin typeface="Calibri" panose="020F0502020204030204" pitchFamily="34" charset="0"/>
                <a:ea typeface="TimesTen-Roman"/>
                <a:cs typeface="Simplified Arabic" panose="02020603050405020304" pitchFamily="18" charset="-78"/>
              </a:rPr>
              <a:t> الناظر او المتلقي ليدرك من خلالها الفضاء بصريا وحركيا باتجاه واحد.</a:t>
            </a:r>
            <a:endParaRPr lang="en-US" sz="1400" dirty="0">
              <a:latin typeface="Calibri" panose="020F0502020204030204" pitchFamily="34" charset="0"/>
              <a:ea typeface="TimesTen-Roman"/>
              <a:cs typeface="Arial" panose="020B0604020202020204" pitchFamily="34" charset="0"/>
            </a:endParaRPr>
          </a:p>
          <a:p>
            <a:pPr marL="342900" lvl="0" indent="-342900" algn="just" rtl="1">
              <a:lnSpc>
                <a:spcPct val="107000"/>
              </a:lnSpc>
              <a:spcAft>
                <a:spcPts val="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من خلال تعددية الخطوات البصرية والحركية يمكن تحقيق الخصوصية للساكن.</a:t>
            </a:r>
            <a:endParaRPr lang="en-US" sz="1400" dirty="0">
              <a:latin typeface="Calibri" panose="020F0502020204030204" pitchFamily="34" charset="0"/>
              <a:ea typeface="TimesTen-Roman"/>
              <a:cs typeface="Arial" panose="020B0604020202020204" pitchFamily="34" charset="0"/>
            </a:endParaRPr>
          </a:p>
          <a:p>
            <a:pPr marL="342900" lvl="0" indent="-342900" algn="just" rtl="1">
              <a:lnSpc>
                <a:spcPct val="107000"/>
              </a:lnSpc>
              <a:spcAft>
                <a:spcPts val="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 قسم بل هيلر الفضاءات السكنية الى نوعين:</a:t>
            </a:r>
            <a:endParaRPr lang="en-US" sz="1400" dirty="0">
              <a:latin typeface="Calibri" panose="020F0502020204030204" pitchFamily="34" charset="0"/>
              <a:ea typeface="TimesTen-Roman"/>
              <a:cs typeface="Arial" panose="020B0604020202020204" pitchFamily="34" charset="0"/>
            </a:endParaRPr>
          </a:p>
          <a:p>
            <a:pPr marL="342900" lvl="0" indent="-342900" algn="just" rtl="1">
              <a:lnSpc>
                <a:spcPct val="107000"/>
              </a:lnSpc>
              <a:spcAft>
                <a:spcPts val="0"/>
              </a:spcAft>
              <a:buFont typeface="+mj-lt"/>
              <a:buAutoNum type="arabicPeriod"/>
            </a:pPr>
            <a:r>
              <a:rPr lang="ar-IQ" b="1" dirty="0">
                <a:latin typeface="Calibri" panose="020F0502020204030204" pitchFamily="34" charset="0"/>
                <a:ea typeface="TimesTen-Roman"/>
                <a:cs typeface="Simplified Arabic" panose="02020603050405020304" pitchFamily="18" charset="-78"/>
              </a:rPr>
              <a:t>الفضاءات المتكاملة:</a:t>
            </a:r>
            <a:r>
              <a:rPr lang="ar-IQ" dirty="0">
                <a:latin typeface="Calibri" panose="020F0502020204030204" pitchFamily="34" charset="0"/>
                <a:ea typeface="TimesTen-Roman"/>
                <a:cs typeface="Simplified Arabic" panose="02020603050405020304" pitchFamily="18" charset="-78"/>
              </a:rPr>
              <a:t> هي الفضاءات السطحية (الضحلة) التي تبعد بخطوة واحدة بصرية وحركية واحدة من طريق الناقل </a:t>
            </a:r>
            <a:r>
              <a:rPr lang="en-US" dirty="0">
                <a:latin typeface="Simplified Arabic" panose="02020603050405020304" pitchFamily="18" charset="-78"/>
                <a:ea typeface="TimesTen-Roman"/>
                <a:cs typeface="Arial" panose="020B0604020202020204" pitchFamily="34" charset="0"/>
              </a:rPr>
              <a:t>carrier</a:t>
            </a:r>
            <a:r>
              <a:rPr lang="ar-IQ" dirty="0">
                <a:latin typeface="Calibri" panose="020F0502020204030204" pitchFamily="34" charset="0"/>
                <a:ea typeface="TimesTen-Roman"/>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lt"/>
              <a:buAutoNum type="arabicPeriod"/>
            </a:pPr>
            <a:r>
              <a:rPr lang="ar-IQ" b="1" dirty="0">
                <a:latin typeface="Calibri" panose="020F0502020204030204" pitchFamily="34" charset="0"/>
                <a:ea typeface="TimesTen-Roman"/>
                <a:cs typeface="Simplified Arabic" panose="02020603050405020304" pitchFamily="18" charset="-78"/>
              </a:rPr>
              <a:t>الفضاءات المعزولة</a:t>
            </a:r>
            <a:r>
              <a:rPr lang="ar-IQ" dirty="0">
                <a:latin typeface="Calibri" panose="020F0502020204030204" pitchFamily="34" charset="0"/>
                <a:ea typeface="TimesTen-Roman"/>
                <a:cs typeface="Simplified Arabic" panose="02020603050405020304" pitchFamily="18" charset="-78"/>
              </a:rPr>
              <a:t>: هي الفضاءات العميقة التي تبعد بعدة خطوات بصرية وحركية من الطريق الناقل </a:t>
            </a:r>
            <a:r>
              <a:rPr lang="en-US" dirty="0">
                <a:latin typeface="Simplified Arabic" panose="02020603050405020304" pitchFamily="18" charset="-78"/>
                <a:ea typeface="TimesTen-Roman"/>
                <a:cs typeface="Arial" panose="020B0604020202020204" pitchFamily="34" charset="0"/>
              </a:rPr>
              <a:t>carrier</a:t>
            </a:r>
            <a:r>
              <a:rPr lang="ar-IQ" dirty="0">
                <a:latin typeface="Calibri" panose="020F0502020204030204" pitchFamily="34" charset="0"/>
                <a:ea typeface="TimesTen-Roman"/>
                <a:cs typeface="Simplified Arabic" panose="02020603050405020304" pitchFamily="18" charset="-78"/>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6E1EB165-B8DA-404F-8487-6087445594EC}"/>
              </a:ext>
            </a:extLst>
          </p:cNvPr>
          <p:cNvSpPr/>
          <p:nvPr/>
        </p:nvSpPr>
        <p:spPr>
          <a:xfrm>
            <a:off x="353291" y="2615469"/>
            <a:ext cx="11748654" cy="1277786"/>
          </a:xfrm>
          <a:prstGeom prst="rect">
            <a:avLst/>
          </a:prstGeom>
        </p:spPr>
        <p:txBody>
          <a:bodyPr wrap="square">
            <a:spAutoFit/>
          </a:bodyPr>
          <a:lstStyle/>
          <a:p>
            <a:pPr marL="914400" algn="just" rtl="1">
              <a:lnSpc>
                <a:spcPct val="107000"/>
              </a:lnSpc>
              <a:spcAft>
                <a:spcPts val="0"/>
              </a:spcAft>
            </a:pPr>
            <a:r>
              <a:rPr lang="en-US" dirty="0">
                <a:latin typeface="Simplified Arabic" panose="02020603050405020304" pitchFamily="18" charset="-78"/>
                <a:ea typeface="TimesTen-Roman"/>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0"/>
              </a:spcAft>
            </a:pPr>
            <a:r>
              <a:rPr lang="ar-IQ" b="1" u="heavy" dirty="0">
                <a:latin typeface="Calibri" panose="020F0502020204030204" pitchFamily="34" charset="0"/>
                <a:ea typeface="TimesTen-Roman"/>
                <a:cs typeface="Simplified Arabic" panose="02020603050405020304" pitchFamily="18" charset="-78"/>
              </a:rPr>
              <a:t>2-1 على مستوى الوحدة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تظهر الفضاءات المتكاملة في المساكن التقليدية القديمة ذات الفناء الوسطي حيث يمكن الوصول الى كافة فضاءات الوحدة السكنية من هذا الفناء الوسطي بخطوة بصرية وحركية واحدة.</a:t>
            </a:r>
            <a:endParaRPr lang="en-US" sz="1400" dirty="0">
              <a:effectLst/>
              <a:latin typeface="Calibri" panose="020F0502020204030204" pitchFamily="34" charset="0"/>
              <a:ea typeface="TimesTen-Roman"/>
              <a:cs typeface="Arial" panose="020B0604020202020204" pitchFamily="34" charset="0"/>
            </a:endParaRPr>
          </a:p>
        </p:txBody>
      </p:sp>
      <p:grpSp>
        <p:nvGrpSpPr>
          <p:cNvPr id="6" name="Group 5">
            <a:extLst>
              <a:ext uri="{FF2B5EF4-FFF2-40B4-BE49-F238E27FC236}">
                <a16:creationId xmlns:a16="http://schemas.microsoft.com/office/drawing/2014/main" id="{305CEABB-F3B5-441A-80EC-A76DE167C123}"/>
              </a:ext>
            </a:extLst>
          </p:cNvPr>
          <p:cNvGrpSpPr/>
          <p:nvPr/>
        </p:nvGrpSpPr>
        <p:grpSpPr>
          <a:xfrm>
            <a:off x="3158837" y="3893254"/>
            <a:ext cx="4956030" cy="2659945"/>
            <a:chOff x="3495241" y="3893255"/>
            <a:chExt cx="4619625" cy="2255596"/>
          </a:xfrm>
        </p:grpSpPr>
        <p:pic>
          <p:nvPicPr>
            <p:cNvPr id="4" name="Picture 3">
              <a:extLst>
                <a:ext uri="{FF2B5EF4-FFF2-40B4-BE49-F238E27FC236}">
                  <a16:creationId xmlns:a16="http://schemas.microsoft.com/office/drawing/2014/main" id="{5A0C50D5-B813-42BC-AE78-2BD00C279E85}"/>
                </a:ext>
              </a:extLst>
            </p:cNvPr>
            <p:cNvPicPr/>
            <p:nvPr/>
          </p:nvPicPr>
          <p:blipFill>
            <a:blip r:embed="rId2"/>
            <a:stretch>
              <a:fillRect/>
            </a:stretch>
          </p:blipFill>
          <p:spPr>
            <a:xfrm>
              <a:off x="3495241" y="3893255"/>
              <a:ext cx="4619625" cy="1866900"/>
            </a:xfrm>
            <a:prstGeom prst="rect">
              <a:avLst/>
            </a:prstGeom>
          </p:spPr>
        </p:pic>
        <p:sp>
          <p:nvSpPr>
            <p:cNvPr id="5" name="Rectangle 4">
              <a:extLst>
                <a:ext uri="{FF2B5EF4-FFF2-40B4-BE49-F238E27FC236}">
                  <a16:creationId xmlns:a16="http://schemas.microsoft.com/office/drawing/2014/main" id="{2E891FB8-D151-4B82-A9B8-F02C4C4CA956}"/>
                </a:ext>
              </a:extLst>
            </p:cNvPr>
            <p:cNvSpPr/>
            <p:nvPr/>
          </p:nvSpPr>
          <p:spPr>
            <a:xfrm>
              <a:off x="4659547" y="5760155"/>
              <a:ext cx="2291012" cy="388696"/>
            </a:xfrm>
            <a:prstGeom prst="rect">
              <a:avLst/>
            </a:prstGeom>
          </p:spPr>
          <p:txBody>
            <a:bodyPr wrap="none">
              <a:spAutoFit/>
            </a:bodyPr>
            <a:lstStyle/>
            <a:p>
              <a:pPr algn="ctr" rtl="1">
                <a:lnSpc>
                  <a:spcPct val="107000"/>
                </a:lnSpc>
                <a:spcAft>
                  <a:spcPts val="0"/>
                </a:spcAft>
              </a:pPr>
              <a:r>
                <a:rPr lang="ar-IQ" dirty="0">
                  <a:latin typeface="Calibri" panose="020F0502020204030204" pitchFamily="34" charset="0"/>
                  <a:ea typeface="TimesTen-Roman"/>
                  <a:cs typeface="Simplified Arabic" panose="02020603050405020304" pitchFamily="18" charset="-78"/>
                </a:rPr>
                <a:t>(خطوة بصرية وحركية واحدة)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153497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BBBC82-72F9-4A1F-BE31-1ADDF93F34FD}"/>
              </a:ext>
            </a:extLst>
          </p:cNvPr>
          <p:cNvSpPr/>
          <p:nvPr/>
        </p:nvSpPr>
        <p:spPr>
          <a:xfrm>
            <a:off x="332509" y="195089"/>
            <a:ext cx="11762509" cy="685059"/>
          </a:xfrm>
          <a:prstGeom prst="rect">
            <a:avLst/>
          </a:prstGeom>
        </p:spPr>
        <p:txBody>
          <a:bodyPr wrap="square">
            <a:spAutoFit/>
          </a:bodyPr>
          <a:lstStyle/>
          <a:p>
            <a:pPr marL="342900" lvl="0" indent="-342900" algn="r" rtl="1">
              <a:lnSpc>
                <a:spcPct val="107000"/>
              </a:lnSpc>
              <a:spcAft>
                <a:spcPts val="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تظهر الفضاءات المعزولة في المساكن الحديثة حيث يمكن الوصول الى فضاءات النوم مثلا، بعد عدة خطوات بصرية وحركية أي بعد مرور بالمدخل والمسار الداخلي وفضاء المعيشة ثم النوم.</a:t>
            </a:r>
            <a:endParaRPr lang="en-US" sz="1400" dirty="0">
              <a:effectLst/>
              <a:latin typeface="Calibri" panose="020F0502020204030204" pitchFamily="34" charset="0"/>
              <a:ea typeface="TimesTen-Roman"/>
              <a:cs typeface="Arial" panose="020B0604020202020204" pitchFamily="34" charset="0"/>
            </a:endParaRPr>
          </a:p>
        </p:txBody>
      </p:sp>
      <p:grpSp>
        <p:nvGrpSpPr>
          <p:cNvPr id="6" name="Group 5">
            <a:extLst>
              <a:ext uri="{FF2B5EF4-FFF2-40B4-BE49-F238E27FC236}">
                <a16:creationId xmlns:a16="http://schemas.microsoft.com/office/drawing/2014/main" id="{8B8C85B1-F9E2-4210-A072-BCD3878788C9}"/>
              </a:ext>
            </a:extLst>
          </p:cNvPr>
          <p:cNvGrpSpPr/>
          <p:nvPr/>
        </p:nvGrpSpPr>
        <p:grpSpPr>
          <a:xfrm>
            <a:off x="3564082" y="571080"/>
            <a:ext cx="4648200" cy="2385766"/>
            <a:chOff x="3564082" y="571080"/>
            <a:chExt cx="4648200" cy="2385766"/>
          </a:xfrm>
        </p:grpSpPr>
        <p:pic>
          <p:nvPicPr>
            <p:cNvPr id="5" name="Picture 4">
              <a:extLst>
                <a:ext uri="{FF2B5EF4-FFF2-40B4-BE49-F238E27FC236}">
                  <a16:creationId xmlns:a16="http://schemas.microsoft.com/office/drawing/2014/main" id="{EBAAAB07-7073-48AE-ADA7-E35C6DA9F022}"/>
                </a:ext>
              </a:extLst>
            </p:cNvPr>
            <p:cNvPicPr/>
            <p:nvPr/>
          </p:nvPicPr>
          <p:blipFill>
            <a:blip r:embed="rId2"/>
            <a:stretch>
              <a:fillRect/>
            </a:stretch>
          </p:blipFill>
          <p:spPr>
            <a:xfrm>
              <a:off x="3564082" y="571080"/>
              <a:ext cx="4648200" cy="2009775"/>
            </a:xfrm>
            <a:prstGeom prst="rect">
              <a:avLst/>
            </a:prstGeom>
          </p:spPr>
        </p:pic>
        <p:sp>
          <p:nvSpPr>
            <p:cNvPr id="3" name="Rectangle 2">
              <a:extLst>
                <a:ext uri="{FF2B5EF4-FFF2-40B4-BE49-F238E27FC236}">
                  <a16:creationId xmlns:a16="http://schemas.microsoft.com/office/drawing/2014/main" id="{EBC15C5C-640D-48EE-BAD3-70FE7505817C}"/>
                </a:ext>
              </a:extLst>
            </p:cNvPr>
            <p:cNvSpPr/>
            <p:nvPr/>
          </p:nvSpPr>
          <p:spPr>
            <a:xfrm>
              <a:off x="5103581" y="2568150"/>
              <a:ext cx="1984838" cy="388696"/>
            </a:xfrm>
            <a:prstGeom prst="rect">
              <a:avLst/>
            </a:prstGeom>
          </p:spPr>
          <p:txBody>
            <a:bodyPr wrap="none">
              <a:spAutoFit/>
            </a:bodyPr>
            <a:lstStyle/>
            <a:p>
              <a:pPr algn="r" rtl="1">
                <a:lnSpc>
                  <a:spcPct val="107000"/>
                </a:lnSpc>
                <a:spcAft>
                  <a:spcPts val="800"/>
                </a:spcAft>
                <a:tabLst>
                  <a:tab pos="2190750" algn="l"/>
                </a:tabLst>
              </a:pPr>
              <a:r>
                <a:rPr lang="ar-IQ" dirty="0">
                  <a:latin typeface="Calibri" panose="020F0502020204030204" pitchFamily="34" charset="0"/>
                  <a:ea typeface="TimesTen-Roman"/>
                  <a:cs typeface="Simplified Arabic" panose="02020603050405020304" pitchFamily="18" charset="-78"/>
                </a:rPr>
                <a:t>(خطوات بصرية وحركية)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pSp>
      <p:sp>
        <p:nvSpPr>
          <p:cNvPr id="7" name="Rectangle 6">
            <a:extLst>
              <a:ext uri="{FF2B5EF4-FFF2-40B4-BE49-F238E27FC236}">
                <a16:creationId xmlns:a16="http://schemas.microsoft.com/office/drawing/2014/main" id="{DBEDC627-AC0A-40B5-8256-B47395D30423}"/>
              </a:ext>
            </a:extLst>
          </p:cNvPr>
          <p:cNvSpPr/>
          <p:nvPr/>
        </p:nvSpPr>
        <p:spPr>
          <a:xfrm>
            <a:off x="332509" y="2886993"/>
            <a:ext cx="11762509" cy="787652"/>
          </a:xfrm>
          <a:prstGeom prst="rect">
            <a:avLst/>
          </a:prstGeom>
        </p:spPr>
        <p:txBody>
          <a:bodyPr wrap="square">
            <a:spAutoFit/>
          </a:bodyPr>
          <a:lstStyle/>
          <a:p>
            <a:pPr algn="r" rtl="1">
              <a:lnSpc>
                <a:spcPct val="107000"/>
              </a:lnSpc>
              <a:spcAft>
                <a:spcPts val="800"/>
              </a:spcAft>
              <a:tabLst>
                <a:tab pos="2190750" algn="l"/>
              </a:tabLst>
            </a:pPr>
            <a:r>
              <a:rPr lang="ar-IQ" b="1" u="heavy" dirty="0">
                <a:latin typeface="Calibri" panose="020F0502020204030204" pitchFamily="34" charset="0"/>
                <a:ea typeface="TimesTen-Roman"/>
                <a:cs typeface="Simplified Arabic" panose="02020603050405020304" pitchFamily="18" charset="-78"/>
              </a:rPr>
              <a:t>2-2 على مستوى الحي السكني</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SzPts val="1400"/>
              <a:buFont typeface="Simplified Arabic" panose="02020603050405020304" pitchFamily="18" charset="-78"/>
              <a:buChar char="-"/>
              <a:tabLst>
                <a:tab pos="2190750" algn="l"/>
              </a:tabLst>
            </a:pPr>
            <a:r>
              <a:rPr lang="ar-IQ" dirty="0">
                <a:latin typeface="Calibri" panose="020F0502020204030204" pitchFamily="34" charset="0"/>
                <a:ea typeface="TimesTen-Roman"/>
                <a:cs typeface="Simplified Arabic" panose="02020603050405020304" pitchFamily="18" charset="-78"/>
              </a:rPr>
              <a:t>تظهر الفضاءات المتكاملة في الاحياء السكنية الحديثة حيث يمكن الوصول الى الوحدة السكنية مباشرة من الشارع الرئيسي بخطوة بصرية وحركية واحدة.</a:t>
            </a:r>
            <a:endParaRPr lang="en-US" sz="1400" dirty="0">
              <a:effectLst/>
              <a:latin typeface="Calibri" panose="020F0502020204030204" pitchFamily="34" charset="0"/>
              <a:ea typeface="TimesTen-Roman"/>
              <a:cs typeface="Arial" panose="020B0604020202020204" pitchFamily="34" charset="0"/>
            </a:endParaRPr>
          </a:p>
        </p:txBody>
      </p:sp>
      <p:pic>
        <p:nvPicPr>
          <p:cNvPr id="8" name="Picture 7">
            <a:extLst>
              <a:ext uri="{FF2B5EF4-FFF2-40B4-BE49-F238E27FC236}">
                <a16:creationId xmlns:a16="http://schemas.microsoft.com/office/drawing/2014/main" id="{D4F25773-F5B7-4743-B1D0-BE85CB1A4A92}"/>
              </a:ext>
            </a:extLst>
          </p:cNvPr>
          <p:cNvPicPr/>
          <p:nvPr/>
        </p:nvPicPr>
        <p:blipFill>
          <a:blip r:embed="rId3"/>
          <a:stretch>
            <a:fillRect/>
          </a:stretch>
        </p:blipFill>
        <p:spPr>
          <a:xfrm>
            <a:off x="3608675" y="3980783"/>
            <a:ext cx="5210175" cy="2009775"/>
          </a:xfrm>
          <a:prstGeom prst="rect">
            <a:avLst/>
          </a:prstGeom>
        </p:spPr>
      </p:pic>
    </p:spTree>
    <p:extLst>
      <p:ext uri="{BB962C8B-B14F-4D97-AF65-F5344CB8AC3E}">
        <p14:creationId xmlns:p14="http://schemas.microsoft.com/office/powerpoint/2010/main" val="317918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147F98-2BF1-4865-B7B1-C7D39928CCFA}"/>
              </a:ext>
            </a:extLst>
          </p:cNvPr>
          <p:cNvSpPr/>
          <p:nvPr/>
        </p:nvSpPr>
        <p:spPr>
          <a:xfrm>
            <a:off x="263236" y="177017"/>
            <a:ext cx="11790218" cy="388696"/>
          </a:xfrm>
          <a:prstGeom prst="rect">
            <a:avLst/>
          </a:prstGeom>
        </p:spPr>
        <p:txBody>
          <a:bodyPr wrap="square">
            <a:spAutoFit/>
          </a:bodyPr>
          <a:lstStyle/>
          <a:p>
            <a:pPr marL="342900" lvl="0" indent="-342900" algn="r" rtl="1">
              <a:lnSpc>
                <a:spcPct val="107000"/>
              </a:lnSpc>
              <a:spcAft>
                <a:spcPts val="800"/>
              </a:spcAft>
              <a:buSzPts val="1400"/>
              <a:buFont typeface="Simplified Arabic" panose="02020603050405020304" pitchFamily="18" charset="-78"/>
              <a:buChar char="-"/>
              <a:tabLst>
                <a:tab pos="2609850" algn="l"/>
              </a:tabLst>
            </a:pPr>
            <a:r>
              <a:rPr lang="ar-IQ" dirty="0">
                <a:latin typeface="Calibri" panose="020F0502020204030204" pitchFamily="34" charset="0"/>
                <a:ea typeface="TimesTen-Roman"/>
                <a:cs typeface="Simplified Arabic" panose="02020603050405020304" pitchFamily="18" charset="-78"/>
              </a:rPr>
              <a:t>تظهر الفضاءات المعزولة في الاحياء السكنية القديمة حيث لا يمكن الوصول الى الوحدة السكنية الا بعد عدة خطوات بصرية وحركية.</a:t>
            </a:r>
            <a:endParaRPr lang="en-US" sz="1400" dirty="0">
              <a:effectLst/>
              <a:latin typeface="Calibri" panose="020F0502020204030204" pitchFamily="34" charset="0"/>
              <a:ea typeface="TimesTen-Roman"/>
              <a:cs typeface="Arial" panose="020B0604020202020204" pitchFamily="34" charset="0"/>
            </a:endParaRPr>
          </a:p>
        </p:txBody>
      </p:sp>
      <p:pic>
        <p:nvPicPr>
          <p:cNvPr id="3" name="Picture 2">
            <a:extLst>
              <a:ext uri="{FF2B5EF4-FFF2-40B4-BE49-F238E27FC236}">
                <a16:creationId xmlns:a16="http://schemas.microsoft.com/office/drawing/2014/main" id="{206A1D8F-827A-49E5-9044-33B800952CCC}"/>
              </a:ext>
            </a:extLst>
          </p:cNvPr>
          <p:cNvPicPr/>
          <p:nvPr/>
        </p:nvPicPr>
        <p:blipFill>
          <a:blip r:embed="rId2"/>
          <a:stretch>
            <a:fillRect/>
          </a:stretch>
        </p:blipFill>
        <p:spPr>
          <a:xfrm>
            <a:off x="2726747" y="684069"/>
            <a:ext cx="5200650" cy="2247900"/>
          </a:xfrm>
          <a:prstGeom prst="rect">
            <a:avLst/>
          </a:prstGeom>
        </p:spPr>
      </p:pic>
      <p:sp>
        <p:nvSpPr>
          <p:cNvPr id="4" name="Rectangle 3">
            <a:extLst>
              <a:ext uri="{FF2B5EF4-FFF2-40B4-BE49-F238E27FC236}">
                <a16:creationId xmlns:a16="http://schemas.microsoft.com/office/drawing/2014/main" id="{429AF4ED-5AD6-437E-A320-BD444AE445AF}"/>
              </a:ext>
            </a:extLst>
          </p:cNvPr>
          <p:cNvSpPr/>
          <p:nvPr/>
        </p:nvSpPr>
        <p:spPr>
          <a:xfrm>
            <a:off x="263236" y="2113688"/>
            <a:ext cx="11679382" cy="4744312"/>
          </a:xfrm>
          <a:prstGeom prst="rect">
            <a:avLst/>
          </a:prstGeom>
        </p:spPr>
        <p:txBody>
          <a:bodyPr wrap="square">
            <a:spAutoFit/>
          </a:bodyPr>
          <a:lstStyle/>
          <a:p>
            <a:pPr algn="ctr">
              <a:lnSpc>
                <a:spcPct val="107000"/>
              </a:lnSpc>
              <a:spcAft>
                <a:spcPts val="800"/>
              </a:spcAft>
            </a:pPr>
            <a:r>
              <a:rPr lang="ar-IQ" sz="1400"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u="dbl" dirty="0">
                <a:latin typeface="Calibri" panose="020F0502020204030204" pitchFamily="34" charset="0"/>
                <a:ea typeface="Calibri" panose="020F0502020204030204" pitchFamily="34" charset="0"/>
                <a:cs typeface="Simplified Arabic" panose="02020603050405020304" pitchFamily="18" charset="-78"/>
              </a:rPr>
              <a:t>3-تصنيف </a:t>
            </a:r>
            <a:r>
              <a:rPr lang="en-US" sz="2000" b="1" u="dbl" dirty="0">
                <a:latin typeface="Simplified Arabic" panose="02020603050405020304" pitchFamily="18" charset="-78"/>
                <a:ea typeface="Calibri" panose="020F0502020204030204" pitchFamily="34" charset="0"/>
                <a:cs typeface="Arial" panose="020B0604020202020204" pitchFamily="34" charset="0"/>
              </a:rPr>
              <a:t>Amorim</a:t>
            </a:r>
            <a:r>
              <a:rPr lang="ar-IQ" sz="2000" b="1" u="dbl" dirty="0">
                <a:latin typeface="Calibri" panose="020F0502020204030204" pitchFamily="34" charset="0"/>
                <a:ea typeface="Calibri" panose="020F0502020204030204" pitchFamily="34" charset="0"/>
                <a:cs typeface="Simplified Arabic" panose="02020603050405020304" pitchFamily="18" charset="-78"/>
              </a:rPr>
              <a:t> للفضاءات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تصنف الفضاءات السكنية الى أربعة أجزاء</a:t>
            </a:r>
            <a:endParaRPr lang="en-US" sz="1400" dirty="0">
              <a:latin typeface="Calibri" panose="020F0502020204030204" pitchFamily="34" charset="0"/>
              <a:ea typeface="TimesTen-Roman"/>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القطاع الخاص:</a:t>
            </a:r>
            <a:r>
              <a:rPr lang="ar-IQ" dirty="0">
                <a:latin typeface="Calibri" panose="020F0502020204030204" pitchFamily="34" charset="0"/>
                <a:ea typeface="Calibri" panose="020F0502020204030204" pitchFamily="34" charset="0"/>
                <a:cs typeface="Simplified Arabic" panose="02020603050405020304" pitchFamily="18" charset="-78"/>
              </a:rPr>
              <a:t> النوم والدراسة (الفضاءات المعزولة)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القطاع الخدمي:</a:t>
            </a:r>
            <a:r>
              <a:rPr lang="ar-IQ" dirty="0">
                <a:latin typeface="Calibri" panose="020F0502020204030204" pitchFamily="34" charset="0"/>
                <a:ea typeface="Calibri" panose="020F0502020204030204" pitchFamily="34" charset="0"/>
                <a:cs typeface="Simplified Arabic" panose="02020603050405020304" pitchFamily="18" charset="-78"/>
              </a:rPr>
              <a:t> المطبخ والحمام -خدمات</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القطاع الاجتماعي العام:</a:t>
            </a:r>
            <a:r>
              <a:rPr lang="ar-IQ" dirty="0">
                <a:latin typeface="Calibri" panose="020F0502020204030204" pitchFamily="34" charset="0"/>
                <a:ea typeface="Calibri" panose="020F0502020204030204" pitchFamily="34" charset="0"/>
                <a:cs typeface="Simplified Arabic" panose="02020603050405020304" pitchFamily="18" charset="-78"/>
              </a:rPr>
              <a:t> المعيشة الاستقبال والطعام (أنطقه تسمح للتفاعل المتواصل بين الشاغلين).</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القطاع الوسيط:</a:t>
            </a:r>
            <a:r>
              <a:rPr lang="ar-IQ" dirty="0">
                <a:latin typeface="Calibri" panose="020F0502020204030204" pitchFamily="34" charset="0"/>
                <a:ea typeface="Calibri" panose="020F0502020204030204" pitchFamily="34" charset="0"/>
                <a:cs typeface="Simplified Arabic" panose="02020603050405020304" pitchFamily="18" charset="-78"/>
              </a:rPr>
              <a:t> يشمل فضاءات الحركة والانتقال بين هذه الفضاءات مع بعضها البعض.</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توصل </a:t>
            </a:r>
            <a:r>
              <a:rPr lang="en-US" dirty="0">
                <a:latin typeface="Simplified Arabic" panose="02020603050405020304" pitchFamily="18" charset="-78"/>
                <a:ea typeface="TimesTen-Roman"/>
                <a:cs typeface="Arial" panose="020B0604020202020204" pitchFamily="34" charset="0"/>
              </a:rPr>
              <a:t>Amorim</a:t>
            </a:r>
            <a:r>
              <a:rPr lang="ar-IQ" dirty="0">
                <a:latin typeface="Calibri" panose="020F0502020204030204" pitchFamily="34" charset="0"/>
                <a:ea typeface="TimesTen-Roman"/>
                <a:cs typeface="Simplified Arabic" panose="02020603050405020304" pitchFamily="18" charset="-78"/>
              </a:rPr>
              <a:t> الى:</a:t>
            </a:r>
            <a:endParaRPr lang="en-US" sz="1400" dirty="0">
              <a:latin typeface="Calibri" panose="020F0502020204030204" pitchFamily="34" charset="0"/>
              <a:ea typeface="TimesTen-Roman"/>
              <a:cs typeface="Arial" panose="020B0604020202020204" pitchFamily="34" charset="0"/>
            </a:endParaRPr>
          </a:p>
          <a:p>
            <a:pPr marL="342900" lvl="0" indent="-342900" algn="r" rtl="1">
              <a:lnSpc>
                <a:spcPct val="107000"/>
              </a:lnSpc>
              <a:spcAft>
                <a:spcPts val="800"/>
              </a:spcAft>
              <a:buFont typeface="+mj-lt"/>
              <a:buAutoNum type="arabicPeriod"/>
            </a:pPr>
            <a:r>
              <a:rPr lang="ar-IQ" dirty="0">
                <a:latin typeface="Calibri" panose="020F0502020204030204" pitchFamily="34" charset="0"/>
                <a:ea typeface="Calibri" panose="020F0502020204030204" pitchFamily="34" charset="0"/>
                <a:cs typeface="Simplified Arabic" panose="02020603050405020304" pitchFamily="18" charset="-78"/>
              </a:rPr>
              <a:t>القطاع الخاص هو أكثر الفضاءات الوظيفية عمقا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dirty="0">
                <a:latin typeface="Calibri" panose="020F0502020204030204" pitchFamily="34" charset="0"/>
                <a:ea typeface="Calibri" panose="020F0502020204030204" pitchFamily="34" charset="0"/>
                <a:cs typeface="Simplified Arabic" panose="02020603050405020304" pitchFamily="18" charset="-78"/>
              </a:rPr>
              <a:t>القطاعات الاجتماعية والخدمية هي أكثر الفضاءات الوظيفية سطحية (البعض يستخدم مصطلح ضحالة).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dirty="0">
                <a:latin typeface="Calibri" panose="020F0502020204030204" pitchFamily="34" charset="0"/>
                <a:ea typeface="Calibri" panose="020F0502020204030204" pitchFamily="34" charset="0"/>
                <a:cs typeface="Simplified Arabic" panose="02020603050405020304" pitchFamily="18" charset="-78"/>
              </a:rPr>
              <a:t>قد يكون الخدمي هو الأكثر عمقا من الاجتماعي بسبب القطاع الوسيط.</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dirty="0">
                <a:latin typeface="Calibri" panose="020F0502020204030204" pitchFamily="34" charset="0"/>
                <a:ea typeface="Calibri" panose="020F0502020204030204" pitchFamily="34" charset="0"/>
                <a:cs typeface="Simplified Arabic" panose="02020603050405020304" pitchFamily="18" charset="-78"/>
              </a:rPr>
              <a:t>اشارت دراسة </a:t>
            </a:r>
            <a:r>
              <a:rPr lang="en-US" dirty="0">
                <a:latin typeface="Simplified Arabic" panose="02020603050405020304" pitchFamily="18" charset="-78"/>
                <a:ea typeface="Calibri" panose="020F0502020204030204" pitchFamily="34" charset="0"/>
                <a:cs typeface="Arial" panose="020B0604020202020204" pitchFamily="34" charset="0"/>
              </a:rPr>
              <a:t>Amorim</a:t>
            </a:r>
            <a:r>
              <a:rPr lang="ar-IQ" dirty="0">
                <a:latin typeface="Calibri" panose="020F0502020204030204" pitchFamily="34" charset="0"/>
                <a:ea typeface="Calibri" panose="020F0502020204030204" pitchFamily="34" charset="0"/>
                <a:cs typeface="Simplified Arabic" panose="02020603050405020304" pitchFamily="18" charset="-78"/>
              </a:rPr>
              <a:t> الى دور الوظيفة وتعددية الوظائف.</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5536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534D29-CBBA-4D7D-9D1F-EE654F19FCD7}"/>
              </a:ext>
            </a:extLst>
          </p:cNvPr>
          <p:cNvSpPr/>
          <p:nvPr/>
        </p:nvSpPr>
        <p:spPr>
          <a:xfrm>
            <a:off x="512618" y="168877"/>
            <a:ext cx="11457710" cy="1219565"/>
          </a:xfrm>
          <a:prstGeom prst="rect">
            <a:avLst/>
          </a:prstGeom>
        </p:spPr>
        <p:txBody>
          <a:bodyPr wrap="square">
            <a:spAutoFit/>
          </a:bodyPr>
          <a:lstStyle/>
          <a:p>
            <a:pPr algn="r" rtl="1">
              <a:lnSpc>
                <a:spcPct val="107000"/>
              </a:lnSpc>
              <a:spcAft>
                <a:spcPts val="800"/>
              </a:spcAft>
            </a:pPr>
            <a:r>
              <a:rPr lang="ar-IQ" sz="2000" b="1" u="dbl" dirty="0">
                <a:latin typeface="Calibri" panose="020F0502020204030204" pitchFamily="34" charset="0"/>
                <a:ea typeface="Calibri" panose="020F0502020204030204" pitchFamily="34" charset="0"/>
                <a:cs typeface="Simplified Arabic" panose="02020603050405020304" pitchFamily="18" charset="-78"/>
              </a:rPr>
              <a:t>4- تصنيف </a:t>
            </a:r>
            <a:r>
              <a:rPr lang="en-US" sz="2000" b="1" u="dbl" dirty="0">
                <a:latin typeface="Simplified Arabic" panose="02020603050405020304" pitchFamily="18" charset="-78"/>
                <a:ea typeface="Calibri" panose="020F0502020204030204" pitchFamily="34" charset="0"/>
                <a:cs typeface="Arial" panose="020B0604020202020204" pitchFamily="34" charset="0"/>
              </a:rPr>
              <a:t>Rapoport</a:t>
            </a:r>
            <a:r>
              <a:rPr lang="ar-IQ" sz="2000" b="1" u="dbl" dirty="0">
                <a:latin typeface="Calibri" panose="020F0502020204030204" pitchFamily="34" charset="0"/>
                <a:ea typeface="Calibri" panose="020F0502020204030204" pitchFamily="34" charset="0"/>
                <a:cs typeface="Simplified Arabic" panose="02020603050405020304" pitchFamily="18" charset="-78"/>
              </a:rPr>
              <a:t> للفضاءات -الأقاليم الامامية والخلفية.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dirty="0">
                <a:latin typeface="Calibri" panose="020F0502020204030204" pitchFamily="34" charset="0"/>
                <a:ea typeface="Calibri" panose="020F0502020204030204" pitchFamily="34" charset="0"/>
                <a:cs typeface="Simplified Arabic" panose="02020603050405020304" pitchFamily="18" charset="-78"/>
              </a:rPr>
              <a:t>اعتمد في تصنيف الفضاءات على المسافات الامامية والخلفية للمسكن وعلى الخصوصية.</a:t>
            </a:r>
          </a:p>
          <a:p>
            <a:pPr marL="342900" lvl="0" indent="-342900" algn="r" rtl="1">
              <a:lnSpc>
                <a:spcPct val="107000"/>
              </a:lnSpc>
              <a:spcAft>
                <a:spcPts val="800"/>
              </a:spcAft>
              <a:buFont typeface="+mj-lt"/>
              <a:buAutoNum type="arabicPeriod"/>
            </a:pPr>
            <a:r>
              <a:rPr lang="ar-IQ" dirty="0">
                <a:latin typeface="Calibri" panose="020F0502020204030204" pitchFamily="34" charset="0"/>
                <a:cs typeface="Simplified Arabic" panose="02020603050405020304" pitchFamily="18" charset="-78"/>
              </a:rPr>
              <a:t>فالعام يفصل عن الخاص من خلال الجدران والقوانين والسلوكيات.</a:t>
            </a:r>
            <a:endParaRPr lang="en-US" dirty="0">
              <a:latin typeface="Calibri" panose="020F0502020204030204" pitchFamily="34" charset="0"/>
              <a:cs typeface="Simplified Arabic" panose="02020603050405020304" pitchFamily="18" charset="-78"/>
            </a:endParaRPr>
          </a:p>
        </p:txBody>
      </p:sp>
      <p:pic>
        <p:nvPicPr>
          <p:cNvPr id="3" name="Picture 2" descr="رابوبورت1">
            <a:extLst>
              <a:ext uri="{FF2B5EF4-FFF2-40B4-BE49-F238E27FC236}">
                <a16:creationId xmlns:a16="http://schemas.microsoft.com/office/drawing/2014/main" id="{0B52F3F4-5BB4-47F0-A2AB-88BAEE273F8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653146" y="1388442"/>
            <a:ext cx="5943600" cy="5143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p:spPr>
      </p:pic>
    </p:spTree>
    <p:extLst>
      <p:ext uri="{BB962C8B-B14F-4D97-AF65-F5344CB8AC3E}">
        <p14:creationId xmlns:p14="http://schemas.microsoft.com/office/powerpoint/2010/main" val="1507816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F70B20-A814-45AC-8D5A-47C74B853C2C}"/>
              </a:ext>
            </a:extLst>
          </p:cNvPr>
          <p:cNvSpPr/>
          <p:nvPr/>
        </p:nvSpPr>
        <p:spPr>
          <a:xfrm>
            <a:off x="374073" y="13855"/>
            <a:ext cx="11651673" cy="6768263"/>
          </a:xfrm>
          <a:prstGeom prst="rect">
            <a:avLst/>
          </a:prstGeom>
        </p:spPr>
        <p:txBody>
          <a:bodyPr wrap="square">
            <a:spAutoFit/>
          </a:bodyPr>
          <a:lstStyle/>
          <a:p>
            <a:pPr marL="457200" algn="r" rtl="1">
              <a:lnSpc>
                <a:spcPct val="107000"/>
              </a:lnSpc>
              <a:spcAft>
                <a:spcPts val="0"/>
              </a:spcAft>
            </a:pPr>
            <a:r>
              <a:rPr lang="ar-IQ" sz="2000" b="1" u="dbl" dirty="0">
                <a:latin typeface="Calibri" panose="020F0502020204030204" pitchFamily="34" charset="0"/>
                <a:ea typeface="Calibri" panose="020F0502020204030204" pitchFamily="34" charset="0"/>
                <a:cs typeface="Simplified Arabic" panose="02020603050405020304" pitchFamily="18" charset="-78"/>
              </a:rPr>
              <a:t>5-تصنيف </a:t>
            </a:r>
            <a:r>
              <a:rPr lang="en-US" sz="2000" b="1" u="dbl" dirty="0" err="1">
                <a:latin typeface="Simplified Arabic" panose="02020603050405020304" pitchFamily="18" charset="-78"/>
                <a:ea typeface="Calibri" panose="020F0502020204030204" pitchFamily="34" charset="0"/>
                <a:cs typeface="Arial" panose="020B0604020202020204" pitchFamily="34" charset="0"/>
              </a:rPr>
              <a:t>Habrakeu</a:t>
            </a:r>
            <a:r>
              <a:rPr lang="ar-IQ" sz="2000" b="1" u="dbl" dirty="0">
                <a:latin typeface="Calibri" panose="020F0502020204030204" pitchFamily="34" charset="0"/>
                <a:ea typeface="Calibri" panose="020F0502020204030204" pitchFamily="34" charset="0"/>
                <a:cs typeface="Simplified Arabic" panose="02020603050405020304" pitchFamily="18" charset="-78"/>
              </a:rPr>
              <a:t> للفضاءات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صنف الوحدة السكنية الى:</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فضاءات الاستخدام الشامل:</a:t>
            </a:r>
            <a:r>
              <a:rPr lang="ar-IQ" dirty="0">
                <a:latin typeface="Calibri" panose="020F0502020204030204" pitchFamily="34" charset="0"/>
                <a:ea typeface="Calibri" panose="020F0502020204030204" pitchFamily="34" charset="0"/>
                <a:cs typeface="Simplified Arabic" panose="02020603050405020304" pitchFamily="18" charset="-78"/>
              </a:rPr>
              <a:t> هي فضاءات غير محددة في استخدامها بفترة زمنية معينة او فعالية معينة كالمعيشة والاستقبال.</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فضاءات الاستخدام المتخصص:</a:t>
            </a:r>
            <a:r>
              <a:rPr lang="ar-IQ" dirty="0">
                <a:latin typeface="Calibri" panose="020F0502020204030204" pitchFamily="34" charset="0"/>
                <a:ea typeface="Calibri" panose="020F0502020204030204" pitchFamily="34" charset="0"/>
                <a:cs typeface="Simplified Arabic" panose="02020603050405020304" pitchFamily="18" charset="-78"/>
              </a:rPr>
              <a:t> وهي الفضاءات المحددة باستخدام معين ولفترة زمنية معينة كالنوم، المطبخ، الحمام، الطعام.</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الفضاءات الحركية:</a:t>
            </a:r>
            <a:r>
              <a:rPr lang="ar-IQ" dirty="0">
                <a:latin typeface="Calibri" panose="020F0502020204030204" pitchFamily="34" charset="0"/>
                <a:ea typeface="Calibri" panose="020F0502020204030204" pitchFamily="34" charset="0"/>
                <a:cs typeface="Simplified Arabic" panose="02020603050405020304" pitchFamily="18" charset="-78"/>
              </a:rPr>
              <a:t> وتشمل كافة فضاءات الحركة الافقية والعمودية.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u="dbl" dirty="0">
                <a:latin typeface="Calibri" panose="020F0502020204030204" pitchFamily="34" charset="0"/>
                <a:ea typeface="Calibri" panose="020F0502020204030204" pitchFamily="34" charset="0"/>
                <a:cs typeface="Simplified Arabic" panose="02020603050405020304" pitchFamily="18" charset="-78"/>
              </a:rPr>
              <a:t>6-تصنيف شركة </a:t>
            </a:r>
            <a:r>
              <a:rPr lang="en-US" sz="2000" b="1" u="dbl" dirty="0" err="1">
                <a:latin typeface="Simplified Arabic" panose="02020603050405020304" pitchFamily="18" charset="-78"/>
                <a:ea typeface="Calibri" panose="020F0502020204030204" pitchFamily="34" charset="0"/>
                <a:cs typeface="Arial" panose="020B0604020202020204" pitchFamily="34" charset="0"/>
              </a:rPr>
              <a:t>Poleservies</a:t>
            </a:r>
            <a:r>
              <a:rPr lang="ar-IQ" sz="2000" b="1" u="dbl" dirty="0">
                <a:latin typeface="Calibri" panose="020F0502020204030204" pitchFamily="34" charset="0"/>
                <a:ea typeface="Calibri" panose="020F0502020204030204" pitchFamily="34" charset="0"/>
                <a:cs typeface="Simplified Arabic" panose="02020603050405020304" pitchFamily="18" charset="-78"/>
              </a:rPr>
              <a:t> للفضاءات السكنية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صنفت هذه الشركة الفضاءات السكنية الى:</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الفضاءات العامة:</a:t>
            </a:r>
            <a:r>
              <a:rPr lang="ar-IQ" dirty="0">
                <a:latin typeface="Calibri" panose="020F0502020204030204" pitchFamily="34" charset="0"/>
                <a:ea typeface="Calibri" panose="020F0502020204030204" pitchFamily="34" charset="0"/>
                <a:cs typeface="Simplified Arabic" panose="02020603050405020304" pitchFamily="18" charset="-78"/>
              </a:rPr>
              <a:t> معيشة، طعام، استقبال، مدخل.</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الفضاءات الخاصة:</a:t>
            </a:r>
            <a:r>
              <a:rPr lang="ar-IQ" dirty="0">
                <a:latin typeface="Calibri" panose="020F0502020204030204" pitchFamily="34" charset="0"/>
                <a:ea typeface="Calibri" panose="020F0502020204030204" pitchFamily="34" charset="0"/>
                <a:cs typeface="Simplified Arabic" panose="02020603050405020304" pitchFamily="18" charset="-78"/>
              </a:rPr>
              <a:t> النوم.</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الفضاءات الخدمية</a:t>
            </a:r>
            <a:r>
              <a:rPr lang="ar-IQ" dirty="0">
                <a:latin typeface="Calibri" panose="020F0502020204030204" pitchFamily="34" charset="0"/>
                <a:ea typeface="Calibri" panose="020F0502020204030204" pitchFamily="34" charset="0"/>
                <a:cs typeface="Simplified Arabic" panose="02020603050405020304" pitchFamily="18" charset="-78"/>
              </a:rPr>
              <a:t>: الحمام، المطبخ، مخزن.</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u="dbl" dirty="0">
                <a:latin typeface="Calibri" panose="020F0502020204030204" pitchFamily="34" charset="0"/>
                <a:ea typeface="Calibri" panose="020F0502020204030204" pitchFamily="34" charset="0"/>
                <a:cs typeface="Simplified Arabic" panose="02020603050405020304" pitchFamily="18" charset="-78"/>
              </a:rPr>
              <a:t>7- تصنيف </a:t>
            </a:r>
            <a:r>
              <a:rPr lang="en-US" sz="2000" b="1" u="dbl" dirty="0" err="1">
                <a:latin typeface="Simplified Arabic" panose="02020603050405020304" pitchFamily="18" charset="-78"/>
                <a:ea typeface="Calibri" panose="020F0502020204030204" pitchFamily="34" charset="0"/>
                <a:cs typeface="Arial" panose="020B0604020202020204" pitchFamily="34" charset="0"/>
              </a:rPr>
              <a:t>Monteriro</a:t>
            </a:r>
            <a:r>
              <a:rPr lang="ar-IQ" sz="2000" b="1" u="dbl" dirty="0">
                <a:latin typeface="Calibri" panose="020F0502020204030204" pitchFamily="34" charset="0"/>
                <a:ea typeface="Calibri" panose="020F0502020204030204" pitchFamily="34" charset="0"/>
                <a:cs typeface="Simplified Arabic" panose="02020603050405020304" pitchFamily="18" charset="-78"/>
              </a:rPr>
              <a:t> للفضاءات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 تصنيف للفعاليات وعلاقتها مع بعضها وليس الفضاءات </a:t>
            </a:r>
            <a:endParaRPr lang="en-US" sz="1400" dirty="0">
              <a:latin typeface="Calibri" panose="020F0502020204030204" pitchFamily="34" charset="0"/>
              <a:ea typeface="TimesTen-Roman"/>
              <a:cs typeface="Arial" panose="020B0604020202020204" pitchFamily="34" charset="0"/>
            </a:endParaRPr>
          </a:p>
          <a:p>
            <a:pPr marL="342900" lvl="0" indent="-342900" algn="r" rtl="1">
              <a:lnSpc>
                <a:spcPct val="107000"/>
              </a:lnSpc>
              <a:spcAft>
                <a:spcPts val="800"/>
              </a:spcAft>
              <a:buSzPts val="1400"/>
              <a:buFont typeface="Simplified Arabic" panose="02020603050405020304" pitchFamily="18" charset="-78"/>
              <a:buChar char="-"/>
            </a:pPr>
            <a:r>
              <a:rPr lang="ar-IQ" dirty="0">
                <a:latin typeface="Calibri" panose="020F0502020204030204" pitchFamily="34" charset="0"/>
                <a:ea typeface="TimesTen-Roman"/>
                <a:cs typeface="Simplified Arabic" panose="02020603050405020304" pitchFamily="18" charset="-78"/>
              </a:rPr>
              <a:t>صنف الفعاليات السكنية الى:</a:t>
            </a:r>
            <a:endParaRPr lang="en-US" sz="1400" dirty="0">
              <a:latin typeface="Calibri" panose="020F0502020204030204" pitchFamily="34" charset="0"/>
              <a:ea typeface="TimesTen-Roman"/>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مجموعة الفعاليات الإيجابية (الفعالة)</a:t>
            </a:r>
            <a:r>
              <a:rPr lang="ar-IQ" dirty="0">
                <a:latin typeface="Calibri" panose="020F0502020204030204" pitchFamily="34" charset="0"/>
                <a:ea typeface="Calibri" panose="020F0502020204030204" pitchFamily="34" charset="0"/>
                <a:cs typeface="Simplified Arabic" panose="02020603050405020304" pitchFamily="18" charset="-78"/>
              </a:rPr>
              <a:t> التي تتضمن فعاليات الحديث، التلفاز، لعب الأطفال، استقبال الضيوف، الاكل، التسلية.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مجموعة الفعاليات السالبة (غير الفعالة)</a:t>
            </a:r>
            <a:r>
              <a:rPr lang="ar-IQ" dirty="0">
                <a:latin typeface="Calibri" panose="020F0502020204030204" pitchFamily="34" charset="0"/>
                <a:ea typeface="Calibri" panose="020F0502020204030204" pitchFamily="34" charset="0"/>
                <a:cs typeface="Simplified Arabic" panose="02020603050405020304" pitchFamily="18" charset="-78"/>
              </a:rPr>
              <a:t> التي تتضمن فعاليات الدراسة والقراءة وسماع الموسيقى.</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مجموعة الفعاليات المعزولة(الخاصة)</a:t>
            </a:r>
            <a:r>
              <a:rPr lang="ar-IQ" dirty="0">
                <a:latin typeface="Calibri" panose="020F0502020204030204" pitchFamily="34" charset="0"/>
                <a:ea typeface="Calibri" panose="020F0502020204030204" pitchFamily="34" charset="0"/>
                <a:cs typeface="Simplified Arabic" panose="02020603050405020304" pitchFamily="18" charset="-78"/>
              </a:rPr>
              <a:t> النوم والراحة.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b="1" dirty="0">
                <a:latin typeface="Calibri" panose="020F0502020204030204" pitchFamily="34" charset="0"/>
                <a:ea typeface="Calibri" panose="020F0502020204030204" pitchFamily="34" charset="0"/>
                <a:cs typeface="Simplified Arabic" panose="02020603050405020304" pitchFamily="18" charset="-78"/>
              </a:rPr>
              <a:t>مجموعة الفعاليات الخدمية</a:t>
            </a:r>
            <a:r>
              <a:rPr lang="ar-IQ" dirty="0">
                <a:latin typeface="Calibri" panose="020F0502020204030204" pitchFamily="34" charset="0"/>
                <a:ea typeface="Calibri" panose="020F0502020204030204" pitchFamily="34" charset="0"/>
                <a:cs typeface="Simplified Arabic" panose="02020603050405020304" pitchFamily="18" charset="-78"/>
              </a:rPr>
              <a:t> وهي الطهي، الغسيل، خزن الطعام.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5819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BDCA63-94E0-4805-8195-3DB7CBA489F4}"/>
              </a:ext>
            </a:extLst>
          </p:cNvPr>
          <p:cNvSpPr/>
          <p:nvPr/>
        </p:nvSpPr>
        <p:spPr>
          <a:xfrm>
            <a:off x="374073" y="-95781"/>
            <a:ext cx="11679381" cy="7078476"/>
          </a:xfrm>
          <a:prstGeom prst="rect">
            <a:avLst/>
          </a:prstGeom>
        </p:spPr>
        <p:txBody>
          <a:bodyPr wrap="square">
            <a:spAutoFit/>
          </a:bodyPr>
          <a:lstStyle/>
          <a:p>
            <a:pPr algn="ct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تحليل المسكن</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كي تقوم الوحدة السكنية بوظائفها بشكل كفوء يتطلب احتواؤها على الفضاءات الرئيسة (صالة المعيشة وغرف المنام والمطبخ والحمام) والفضاءات المساعدة كالمدخل وممر فضاءات المنام والحمام</a:t>
            </a:r>
            <a:r>
              <a:rPr lang="en-US" dirty="0">
                <a:latin typeface="Simplified Arabic" panose="02020603050405020304" pitchFamily="18" charset="-78"/>
                <a:ea typeface="Calibri" panose="020F0502020204030204" pitchFamily="34" charset="0"/>
                <a:cs typeface="Arial" panose="020B0604020202020204" pitchFamily="34" charset="0"/>
              </a:rPr>
              <a:t>. </a:t>
            </a:r>
            <a:r>
              <a:rPr lang="ar-IQ" dirty="0">
                <a:latin typeface="Simplified Arabic" panose="02020603050405020304" pitchFamily="18" charset="-78"/>
                <a:ea typeface="Calibri" panose="020F0502020204030204" pitchFamily="34" charset="0"/>
                <a:cs typeface="Arial" panose="020B0604020202020204" pitchFamily="34" charset="0"/>
              </a:rPr>
              <a:t>وليس من الضرورة أن تكون الفضاءات المساعدة مستقلة تماماً بل يمكن أن ترتبط فيما بينها أو مع بقية فضاءات الوحدة السكنية على أن تحتفظ بخصوصيتها من دون الإخلال بوظيفة الفضاء الذي ترتبط به فعلى سبيل المثال لا الحصر يمكن أن يرتبط فضاء الطعام بصالة الجلوس أو بالمطبخ بالشكل الذي لا يؤثر على أي منهما</a:t>
            </a:r>
            <a:r>
              <a:rPr lang="en-US" dirty="0">
                <a:latin typeface="Simplified Arabic" panose="02020603050405020304" pitchFamily="18" charset="-78"/>
                <a:ea typeface="Calibri" panose="020F0502020204030204" pitchFamily="34" charset="0"/>
                <a:cs typeface="Arial" panose="020B0604020202020204" pitchFamily="34" charset="0"/>
              </a:rPr>
              <a:t>. </a:t>
            </a:r>
            <a:r>
              <a:rPr lang="ar-IQ" dirty="0">
                <a:latin typeface="Simplified Arabic" panose="02020603050405020304" pitchFamily="18" charset="-78"/>
                <a:ea typeface="Calibri" panose="020F0502020204030204" pitchFamily="34" charset="0"/>
                <a:cs typeface="Arial" panose="020B0604020202020204" pitchFamily="34" charset="0"/>
              </a:rPr>
              <a:t>ويمكن تقويم التصميم إيجابياً عند توفر هذه الفضاءات المساعدة. كي تؤدي جميع فضاءات الوحدة السكنية وظيفتها بشكل متوازن يتطلب أن تتوزع المساحات البنائية للفضاءات المختلفة بشكل متناسب بغض النظر عن المساحة الكلية للوحدة السكنية حيث يلاحظ في كثير من التصاميم عدم وجود مثل هذا التناسب.</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u="heavy" dirty="0">
                <a:latin typeface="Calibri" panose="020F0502020204030204" pitchFamily="34" charset="0"/>
                <a:ea typeface="Calibri" panose="020F0502020204030204" pitchFamily="34" charset="0"/>
                <a:cs typeface="Simplified Arabic" panose="02020603050405020304" pitchFamily="18" charset="-78"/>
              </a:rPr>
              <a:t>تعتمد طبيعة المسكن على نظريتين في التحليل: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النظرية الاولى:</a:t>
            </a:r>
            <a:r>
              <a:rPr lang="ar-IQ" dirty="0">
                <a:latin typeface="Calibri" panose="020F0502020204030204" pitchFamily="34" charset="0"/>
                <a:ea typeface="Calibri" panose="020F0502020204030204" pitchFamily="34" charset="0"/>
                <a:cs typeface="Simplified Arabic" panose="02020603050405020304" pitchFamily="18" charset="-78"/>
              </a:rPr>
              <a:t> الاداء الوظيفي وفيه يجب ان تتم تلبية المتطلبات لخلق الموازنة في الأداء الوظيفي والكثافة السكنية التي تشغل المسكن.</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b="1" dirty="0">
                <a:latin typeface="Calibri" panose="020F0502020204030204" pitchFamily="34" charset="0"/>
                <a:ea typeface="Calibri" panose="020F0502020204030204" pitchFamily="34" charset="0"/>
                <a:cs typeface="Simplified Arabic" panose="02020603050405020304" pitchFamily="18" charset="-78"/>
              </a:rPr>
              <a:t>النظرية الثانية:</a:t>
            </a:r>
            <a:r>
              <a:rPr lang="ar-IQ" dirty="0">
                <a:latin typeface="Calibri" panose="020F0502020204030204" pitchFamily="34" charset="0"/>
                <a:ea typeface="Calibri" panose="020F0502020204030204" pitchFamily="34" charset="0"/>
                <a:cs typeface="Simplified Arabic" panose="02020603050405020304" pitchFamily="18" charset="-78"/>
              </a:rPr>
              <a:t> الاداء الجمالي ومتطلبات الراحة والمتعة.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b="1" u="dbl" dirty="0">
                <a:latin typeface="Calibri" panose="020F0502020204030204" pitchFamily="34" charset="0"/>
                <a:ea typeface="Calibri" panose="020F0502020204030204" pitchFamily="34" charset="0"/>
                <a:cs typeface="Simplified Arabic" panose="02020603050405020304" pitchFamily="18" charset="-78"/>
              </a:rPr>
              <a:t>اولا: تصميم الفضاءات والعلاقات الوظيفية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يتفق أغلب الباحثين بضرورة تأمين الخصوصية للوحدة السكنية ككيان كامل ولكل فعالية وتأمين الوصول لها من دون المرور عبر فعالية أخرى. اذ يوصي أحد الباحثين بتقسيم التصميم إلى منطقتين رئيستين هما المعيشة ومنطقة المنام يفصل بينهما فضاء المدخل، كما يوصي بتأمين علاقة مباشرة بين المدخل والمطبخ وبين الأخير وفضاء الطعام هذا إضافة إلى تحاشي العلاقات الآنية والتي لا تنسجم مع متطلباتنا الاجتماعية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b="1" u="dbl" dirty="0">
                <a:latin typeface="Calibri" panose="020F0502020204030204" pitchFamily="34" charset="0"/>
                <a:ea typeface="Calibri" panose="020F0502020204030204" pitchFamily="34" charset="0"/>
                <a:cs typeface="Simplified Arabic" panose="02020603050405020304" pitchFamily="18" charset="-78"/>
              </a:rPr>
              <a:t>ثانيا: التوجيه والتشميس</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أوصى في العديد من البحوث تصاميم الأبنية السكنية في المناطق الحارة الجافة بتوجيه الفضاءات الرئيسة بشكل عام نحو الجنوب كأفضلية ثم نحو الجنوب الشرقي أو الشرق أو الجنوب الغربي كأفضلية ثانية وتحاشي التوجيه نحو الغرب وبقية الاتجاهات إلى أدنى حد ممكن، بإتباع هذا التوجيه تستلم البناية أكبر اشعاع شمسي شتاء وأقل اشعاع شمسي صيفاً مما سينتج عنه مردودات صحية وبيئية واقتصادية لنصل بذلك الى</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IQ" dirty="0">
                <a:latin typeface="Calibri" panose="020F0502020204030204" pitchFamily="34" charset="0"/>
                <a:ea typeface="Calibri" panose="020F0502020204030204" pitchFamily="34" charset="0"/>
                <a:cs typeface="Simplified Arabic" panose="02020603050405020304" pitchFamily="18" charset="-78"/>
              </a:rPr>
              <a:t>الراحة الحرارية كالتظليل</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IQ" dirty="0">
                <a:latin typeface="Calibri" panose="020F0502020204030204" pitchFamily="34" charset="0"/>
                <a:ea typeface="Calibri" panose="020F0502020204030204" pitchFamily="34" charset="0"/>
                <a:cs typeface="Simplified Arabic" panose="02020603050405020304" pitchFamily="18" charset="-78"/>
              </a:rPr>
              <a:t>الانارة الطبيعية المناسبة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05267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0CDB5B-7D6F-49AA-9613-4F4AF9120C0B}"/>
              </a:ext>
            </a:extLst>
          </p:cNvPr>
          <p:cNvSpPr/>
          <p:nvPr/>
        </p:nvSpPr>
        <p:spPr>
          <a:xfrm>
            <a:off x="457199" y="534491"/>
            <a:ext cx="11610109" cy="4948149"/>
          </a:xfrm>
          <a:prstGeom prst="rect">
            <a:avLst/>
          </a:prstGeom>
        </p:spPr>
        <p:txBody>
          <a:bodyPr wrap="square">
            <a:spAutoFit/>
          </a:bodyPr>
          <a:lstStyle/>
          <a:p>
            <a:pPr marL="457200"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لا يخفى على الجميع أن أهمية الإنارة الطبيعية في الأبنية السكنية والتي لا تقتصر على مردوداتها الاقتصادية والصحية فحسب بال تتعاداهما إلى التأثيرات النفسية الإيجابية لشاغليه الفضاء والتي ربما تفسر بتحسس الفارد بالتغير الطبيعي والبيئي الخارجي وبالوقت والحركة</a:t>
            </a:r>
            <a:r>
              <a:rPr lang="en-US" dirty="0">
                <a:latin typeface="Simplified Arabic" panose="02020603050405020304" pitchFamily="18" charset="-78"/>
                <a:ea typeface="Calibri" panose="020F0502020204030204" pitchFamily="34" charset="0"/>
                <a:cs typeface="Arial" panose="020B0604020202020204" pitchFamily="34" charset="0"/>
              </a:rPr>
              <a:t>. </a:t>
            </a:r>
            <a:r>
              <a:rPr lang="ar-IQ" dirty="0">
                <a:latin typeface="Calibri" panose="020F0502020204030204" pitchFamily="34" charset="0"/>
                <a:ea typeface="Calibri" panose="020F0502020204030204" pitchFamily="34" charset="0"/>
                <a:cs typeface="Simplified Arabic" panose="02020603050405020304" pitchFamily="18" charset="-78"/>
              </a:rPr>
              <a:t>وهنالك محددات لمستويات شدة الانارة الطبيعية التصميمية لمختلف فضاءات الوحدة السكنية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IQ" b="1" u="dbl" dirty="0">
                <a:latin typeface="Calibri" panose="020F0502020204030204" pitchFamily="34" charset="0"/>
                <a:ea typeface="Calibri" panose="020F0502020204030204" pitchFamily="34" charset="0"/>
                <a:cs typeface="Simplified Arabic" panose="02020603050405020304" pitchFamily="18" charset="-78"/>
              </a:rPr>
              <a:t>التهوية الطبيعية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تكمن أهمية التهوية الطبيعية لجميع فضاءات الوحدة السكنية في التخلص من الدخان والروائح والأبخرة الناتجة عن فعاليات الإنسان إضافة إلى تجديد الهواء الذي اختلت نسب مكوناته، نتيجة لهذه الفعاليات. وتكون التهوية فعالة واقتصادية عندما تتم بشكل مباشر بين الفضاء الداخلي والخارجي من دون المرور بمجرى هواء (</a:t>
            </a:r>
            <a:r>
              <a:rPr lang="en-US" dirty="0">
                <a:latin typeface="Simplified Arabic" panose="02020603050405020304" pitchFamily="18" charset="-78"/>
                <a:ea typeface="Calibri" panose="020F0502020204030204" pitchFamily="34" charset="0"/>
                <a:cs typeface="Arial" panose="020B0604020202020204" pitchFamily="34" charset="0"/>
              </a:rPr>
              <a:t>Ducting</a:t>
            </a:r>
            <a:r>
              <a:rPr lang="ar-IQ" dirty="0">
                <a:latin typeface="Calibri" panose="020F0502020204030204" pitchFamily="34" charset="0"/>
                <a:ea typeface="Calibri" panose="020F0502020204030204" pitchFamily="34" charset="0"/>
                <a:cs typeface="Simplified Arabic" panose="02020603050405020304" pitchFamily="18" charset="-78"/>
              </a:rPr>
              <a:t>) أو بمناور ضيقة تعمل كمجاري هواء عمودية. تتم عملية التهوية الطبيعية بطريقتين الأولى نتيجة اختلاف الضغط الخارجي عن الداخلي مما يتسبب منه حركة الهواء نحو الخارج أو الداخل وتتم هذه العملية عندما تكون البناية خارج ظل الرياح </a:t>
            </a:r>
            <a:r>
              <a:rPr lang="en-US" dirty="0">
                <a:latin typeface="Simplified Arabic" panose="02020603050405020304" pitchFamily="18" charset="-78"/>
                <a:ea typeface="Calibri" panose="020F0502020204030204" pitchFamily="34" charset="0"/>
                <a:cs typeface="Arial" panose="020B0604020202020204" pitchFamily="34" charset="0"/>
              </a:rPr>
              <a:t>(wind shadow) </a:t>
            </a:r>
            <a:r>
              <a:rPr lang="ar-IQ" dirty="0">
                <a:latin typeface="Calibri" panose="020F0502020204030204" pitchFamily="34" charset="0"/>
                <a:ea typeface="Calibri" panose="020F0502020204030204" pitchFamily="34" charset="0"/>
                <a:cs typeface="Simplified Arabic" panose="02020603050405020304" pitchFamily="18" charset="-78"/>
              </a:rPr>
              <a:t>والتي تعني الفضاء الذي تحجبه الأبنية المجاورة عن حركة الرياح الطبيعية. أما الطريقة الثانية التي تتم بها عملية التهوية فهي نتيجة اختلاف درجة حرارة الفضاء الخارجي عن الداخلي مما يسبب حركة الهواء من والى داخل الفضاء في الوقت نفسه</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IQ" b="1" u="dbl" dirty="0">
                <a:latin typeface="Calibri" panose="020F0502020204030204" pitchFamily="34" charset="0"/>
                <a:ea typeface="Calibri" panose="020F0502020204030204" pitchFamily="34" charset="0"/>
                <a:cs typeface="Simplified Arabic" panose="02020603050405020304" pitchFamily="18" charset="-78"/>
              </a:rPr>
              <a:t>حجب الضوضاء والعزل الصوتي</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ينتقل الصوت عبر الجدران المشتركة والسقوف كذلك ينتقل عبر الفتحات المتقابلة أو المتجاورة كفتحات النوافذ والبلكونات كما ينتقل أيضا عبر مناور الإنارة. حددت قوانين البناء ضرورة امتلاك الجدران المختلفة للوحدات السكنية والسقوف قيما محددة مان العازل الصوتي. تشير المواصفات القياسية الى معايير معينة للضوضاء مسموح بها في غارف المعيشة والمنام أما بالنسبة للفتحات أو البلكونات المتجاورة فان انتقال الصوت يكون مباشرا ويمكن تقليصاه إلى الحدود المقبولة عند امتداد الجدران المشتركة نحو الخارج بالمقدار الكافي.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553337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50</TotalTime>
  <Words>2058</Words>
  <Application>Microsoft Office PowerPoint</Application>
  <PresentationFormat>Widescreen</PresentationFormat>
  <Paragraphs>117</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Century Gothic</vt:lpstr>
      <vt:lpstr>Simplified Arabic</vt:lpstr>
      <vt:lpstr>SimplifiedArabic</vt:lpstr>
      <vt:lpstr>Symbol</vt:lpstr>
      <vt:lpstr>Wingdings 3</vt:lpstr>
      <vt:lpstr>Wisp</vt:lpstr>
      <vt:lpstr>الإسكان / الفصل الدراسي الأول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الإسكان / الفصل الدراسي الأول </dc:title>
  <dc:creator>nabil taha</dc:creator>
  <cp:lastModifiedBy>nabil taha</cp:lastModifiedBy>
  <cp:revision>13</cp:revision>
  <dcterms:created xsi:type="dcterms:W3CDTF">2018-12-18T18:24:49Z</dcterms:created>
  <dcterms:modified xsi:type="dcterms:W3CDTF">2018-12-18T19:47:08Z</dcterms:modified>
</cp:coreProperties>
</file>