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2" r:id="rId7"/>
    <p:sldId id="260" r:id="rId8"/>
    <p:sldId id="263" r:id="rId9"/>
    <p:sldId id="264" r:id="rId10"/>
    <p:sldId id="265" r:id="rId11"/>
    <p:sldId id="266" r:id="rId12"/>
    <p:sldId id="268" r:id="rId13"/>
    <p:sldId id="267" r:id="rId14"/>
    <p:sldId id="269" r:id="rId15"/>
    <p:sldId id="271" r:id="rId16"/>
    <p:sldId id="273" r:id="rId17"/>
    <p:sldId id="270" r:id="rId18"/>
    <p:sldId id="272"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9479-F737-4FE6-B3BC-3A026FCF654F}"/>
              </a:ext>
            </a:extLst>
          </p:cNvPr>
          <p:cNvSpPr>
            <a:spLocks noGrp="1"/>
          </p:cNvSpPr>
          <p:nvPr>
            <p:ph type="ctrTitle"/>
          </p:nvPr>
        </p:nvSpPr>
        <p:spPr/>
        <p:txBody>
          <a:bodyPr>
            <a:normAutofit fontScale="90000"/>
          </a:bodyPr>
          <a:lstStyle/>
          <a:p>
            <a:r>
              <a:rPr lang="ar-SA" cap="all" dirty="0"/>
              <a:t>الإسكان / الفصل الدراسي الأول</a:t>
            </a:r>
            <a:br>
              <a:rPr lang="en-US" dirty="0"/>
            </a:br>
            <a:endParaRPr lang="en-US" dirty="0"/>
          </a:p>
        </p:txBody>
      </p:sp>
      <p:sp>
        <p:nvSpPr>
          <p:cNvPr id="3" name="Subtitle 2">
            <a:extLst>
              <a:ext uri="{FF2B5EF4-FFF2-40B4-BE49-F238E27FC236}">
                <a16:creationId xmlns:a16="http://schemas.microsoft.com/office/drawing/2014/main" id="{89BA7E5B-6A4B-486D-9EE6-6D13F98D7F3A}"/>
              </a:ext>
            </a:extLst>
          </p:cNvPr>
          <p:cNvSpPr>
            <a:spLocks noGrp="1"/>
          </p:cNvSpPr>
          <p:nvPr>
            <p:ph type="subTitle" idx="1"/>
          </p:nvPr>
        </p:nvSpPr>
        <p:spPr>
          <a:xfrm>
            <a:off x="2118158" y="4777381"/>
            <a:ext cx="8915399" cy="1126283"/>
          </a:xfrm>
        </p:spPr>
        <p:txBody>
          <a:bodyPr/>
          <a:lstStyle/>
          <a:p>
            <a:pPr algn="ctr"/>
            <a:r>
              <a:rPr lang="ar-SA" dirty="0" err="1"/>
              <a:t>م.م</a:t>
            </a:r>
            <a:r>
              <a:rPr lang="ar-SA" dirty="0"/>
              <a:t> اريج محي عبد الوهاب</a:t>
            </a:r>
            <a:endParaRPr lang="en-US" dirty="0"/>
          </a:p>
          <a:p>
            <a:pPr algn="ctr"/>
            <a:r>
              <a:rPr lang="ar-IQ" dirty="0"/>
              <a:t>2016 - 2017</a:t>
            </a:r>
            <a:endParaRPr lang="en-US" dirty="0"/>
          </a:p>
        </p:txBody>
      </p:sp>
    </p:spTree>
    <p:extLst>
      <p:ext uri="{BB962C8B-B14F-4D97-AF65-F5344CB8AC3E}">
        <p14:creationId xmlns:p14="http://schemas.microsoft.com/office/powerpoint/2010/main" val="3950739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C04FFB-C150-4CC7-BF5D-5CA54E4F4416}"/>
              </a:ext>
            </a:extLst>
          </p:cNvPr>
          <p:cNvSpPr/>
          <p:nvPr/>
        </p:nvSpPr>
        <p:spPr>
          <a:xfrm>
            <a:off x="5929745" y="139671"/>
            <a:ext cx="6096000" cy="685059"/>
          </a:xfrm>
          <a:prstGeom prst="rect">
            <a:avLst/>
          </a:prstGeom>
        </p:spPr>
        <p:txBody>
          <a:bodyPr>
            <a:spAutoFit/>
          </a:bodyPr>
          <a:lstStyle/>
          <a:p>
            <a:pPr lvl="0" algn="just" rtl="1">
              <a:lnSpc>
                <a:spcPct val="107000"/>
              </a:lnSpc>
              <a:spcAft>
                <a:spcPts val="0"/>
              </a:spcAft>
            </a:pPr>
            <a:r>
              <a:rPr lang="ar-IQ" b="1" u="dbl" dirty="0">
                <a:solidFill>
                  <a:srgbClr val="1F4E79"/>
                </a:solidFill>
                <a:latin typeface="Calibri" panose="020F0502020204030204" pitchFamily="34" charset="0"/>
                <a:ea typeface="TimesTen-Roman"/>
                <a:cs typeface="Simplified Arabic" panose="02020603050405020304" pitchFamily="18" charset="-78"/>
              </a:rPr>
              <a:t>2- طبيعة الموقع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Blip>
                <a:blip r:embed="rId2"/>
              </a:buBlip>
            </a:pPr>
            <a:r>
              <a:rPr lang="ar-IQ" b="1" dirty="0">
                <a:solidFill>
                  <a:srgbClr val="FF0000"/>
                </a:solidFill>
                <a:latin typeface="Calibri" panose="020F0502020204030204" pitchFamily="34" charset="0"/>
                <a:ea typeface="TimesTen-Roman"/>
                <a:cs typeface="Simplified Arabic" panose="02020603050405020304" pitchFamily="18" charset="-78"/>
              </a:rPr>
              <a:t>التربة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55EBCFF-5659-4D15-BDD8-67927861BE04}"/>
              </a:ext>
            </a:extLst>
          </p:cNvPr>
          <p:cNvPicPr/>
          <p:nvPr/>
        </p:nvPicPr>
        <p:blipFill>
          <a:blip r:embed="rId3"/>
          <a:stretch>
            <a:fillRect/>
          </a:stretch>
        </p:blipFill>
        <p:spPr>
          <a:xfrm>
            <a:off x="3309937" y="353291"/>
            <a:ext cx="5572125" cy="2743200"/>
          </a:xfrm>
          <a:prstGeom prst="rect">
            <a:avLst/>
          </a:prstGeom>
        </p:spPr>
      </p:pic>
      <p:pic>
        <p:nvPicPr>
          <p:cNvPr id="4" name="Picture 3">
            <a:extLst>
              <a:ext uri="{FF2B5EF4-FFF2-40B4-BE49-F238E27FC236}">
                <a16:creationId xmlns:a16="http://schemas.microsoft.com/office/drawing/2014/main" id="{CCAC8BD6-0CB7-4169-BA29-5C5AB6E64503}"/>
              </a:ext>
            </a:extLst>
          </p:cNvPr>
          <p:cNvPicPr/>
          <p:nvPr/>
        </p:nvPicPr>
        <p:blipFill rotWithShape="1">
          <a:blip r:embed="rId4">
            <a:extLst>
              <a:ext uri="{28A0092B-C50C-407E-A947-70E740481C1C}">
                <a14:useLocalDpi xmlns:a14="http://schemas.microsoft.com/office/drawing/2010/main" val="0"/>
              </a:ext>
            </a:extLst>
          </a:blip>
          <a:srcRect t="2941"/>
          <a:stretch/>
        </p:blipFill>
        <p:spPr bwMode="auto">
          <a:xfrm>
            <a:off x="3309937" y="3158837"/>
            <a:ext cx="5505450" cy="3228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867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0C8BDA-0E65-4A88-B0A6-B9D01293E825}"/>
              </a:ext>
            </a:extLst>
          </p:cNvPr>
          <p:cNvPicPr/>
          <p:nvPr/>
        </p:nvPicPr>
        <p:blipFill>
          <a:blip r:embed="rId2"/>
          <a:stretch>
            <a:fillRect/>
          </a:stretch>
        </p:blipFill>
        <p:spPr>
          <a:xfrm>
            <a:off x="3428350" y="94167"/>
            <a:ext cx="5335299" cy="6669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295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3C154-DAD4-4ECB-9F19-21AAA3362F46}"/>
              </a:ext>
            </a:extLst>
          </p:cNvPr>
          <p:cNvSpPr/>
          <p:nvPr/>
        </p:nvSpPr>
        <p:spPr>
          <a:xfrm>
            <a:off x="166255" y="-163842"/>
            <a:ext cx="11901053" cy="4814780"/>
          </a:xfrm>
          <a:prstGeom prst="rect">
            <a:avLst/>
          </a:prstGeom>
        </p:spPr>
        <p:txBody>
          <a:bodyPr wrap="square">
            <a:spAutoFit/>
          </a:bodyPr>
          <a:lstStyle/>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Blip>
                <a:blip r:embed="rId2"/>
              </a:buBlip>
            </a:pPr>
            <a:r>
              <a:rPr lang="ar-SA" b="1" dirty="0">
                <a:solidFill>
                  <a:srgbClr val="FF0000"/>
                </a:solidFill>
                <a:latin typeface="Calibri" panose="020F0502020204030204" pitchFamily="34" charset="0"/>
                <a:ea typeface="TimesTen-Roman"/>
                <a:cs typeface="Simplified Arabic" panose="02020603050405020304" pitchFamily="18" charset="-78"/>
              </a:rPr>
              <a:t>التركيب الجيولوجي: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وتكمن تأثيرات جيولوجية المنطقة عند اختلافها ضمن الموقع الواحد الى اختلاف خواص التربة من حيث التحمل ومقاومة الظروف المحيطة كالمياه الجوفية</a:t>
            </a:r>
            <a:r>
              <a:rPr lang="en-US" dirty="0">
                <a:latin typeface="Simplified Arabic" panose="02020603050405020304" pitchFamily="18" charset="-78"/>
                <a:ea typeface="TimesTen-Roman"/>
                <a:cs typeface="Arial" panose="020B0604020202020204" pitchFamily="34" charset="0"/>
              </a:rPr>
              <a:t>. </a:t>
            </a:r>
            <a:r>
              <a:rPr lang="ar-SA" dirty="0">
                <a:latin typeface="Calibri" panose="020F0502020204030204" pitchFamily="34" charset="0"/>
                <a:ea typeface="TimesTen-Roman"/>
                <a:cs typeface="Simplified Arabic" panose="02020603050405020304" pitchFamily="18" charset="-78"/>
              </a:rPr>
              <a:t>للتركيب الجيولوجي نوعين من التأثير في اندثار المسكن</a:t>
            </a:r>
            <a:r>
              <a:rPr lang="en-US" dirty="0">
                <a:latin typeface="Simplified Arabic" panose="02020603050405020304" pitchFamily="18" charset="-78"/>
                <a:ea typeface="TimesTen-Roman"/>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1ـ عندما تستخدم المكونات الجيولوجية للمنطقة في عمليات الاستخراج والاستخدام في انشاء المباني ومدى مقاومة هذه المواد للظروف السلبية</a:t>
            </a:r>
            <a:r>
              <a:rPr lang="en-US" dirty="0">
                <a:latin typeface="Simplified Arabic" panose="02020603050405020304" pitchFamily="18" charset="-78"/>
                <a:ea typeface="TimesTen-Roman"/>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2ـ عندما تكون التراكيب الجيولوجية المكونة للتربة مختلفة كموقع تشيد عليه المباني، فان اختلاف نوع التربة يؤدي الى تخلخل أجزاء المنشأ.</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Blip>
                <a:blip r:embed="rId2"/>
              </a:buBlip>
            </a:pPr>
            <a:r>
              <a:rPr lang="ar-SA" b="1" dirty="0">
                <a:solidFill>
                  <a:srgbClr val="FF0000"/>
                </a:solidFill>
                <a:latin typeface="Calibri" panose="020F0502020204030204" pitchFamily="34" charset="0"/>
                <a:ea typeface="TimesTen-Roman"/>
                <a:cs typeface="Simplified Arabic" panose="02020603050405020304" pitchFamily="18" charset="-78"/>
              </a:rPr>
              <a:t>مستوى (منسوب) المياه الجوفية: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إنّ مناطق الوحدات السكنية تتأثر بتغيير طوبوغرافية الأراضي المجاورة فيصبح منسوب أرضياتها بمرور الزمن أوطأ من الأراضي المجاورة وبذلك يرتفع منسوب المياه الجوفية ويسبب تقليلا في قابليه تحمل التربة كما أنّ حركه تسرب المياه الجوفية خلال التربة يؤثر على قابلية التحمل لان قوة التسرب تسبب في تسرب مكونات التربة فتتغير الكثافة الثقيلة للتربة باتجاه التسرب.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تقوم المياه الجوفية (او مياه التسريب من انابيب المجاري او المياه التي تتعرض الى تخسف او كسور) بعملها الكيميائي بإذابة بعض المواد القابلة للذوبان في الماء فتحدث تجويفا أو فجوات داخل التربة وبذلك تسبب تأكل وتلف في مواد المبنى مؤديا </a:t>
            </a:r>
            <a:r>
              <a:rPr lang="ar-SA" dirty="0" err="1">
                <a:latin typeface="Calibri" panose="020F0502020204030204" pitchFamily="34" charset="0"/>
                <a:ea typeface="TimesTen-Roman"/>
                <a:cs typeface="Simplified Arabic" panose="02020603050405020304" pitchFamily="18" charset="-78"/>
              </a:rPr>
              <a:t>تهرؤه</a:t>
            </a:r>
            <a:r>
              <a:rPr lang="ar-SA" dirty="0">
                <a:latin typeface="Calibri" panose="020F0502020204030204" pitchFamily="34" charset="0"/>
                <a:ea typeface="TimesTen-Roman"/>
                <a:cs typeface="Simplified Arabic" panose="02020603050405020304" pitchFamily="18" charset="-78"/>
              </a:rPr>
              <a:t> وانهياره في بعض الأحيان. هذا ما يتعلق بتأثير المياه الجوفية على التربة والأبنية.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r>
              <a:rPr lang="ar-SA" b="1" dirty="0">
                <a:solidFill>
                  <a:srgbClr val="FF0000"/>
                </a:solidFill>
                <a:ea typeface="TimesTen-Roman"/>
                <a:cs typeface="Simplified Arabic" panose="02020603050405020304" pitchFamily="18" charset="-78"/>
              </a:rPr>
              <a:t>الحشرات والنباتات. </a:t>
            </a:r>
            <a:endParaRPr lang="en-US" dirty="0"/>
          </a:p>
        </p:txBody>
      </p:sp>
      <p:grpSp>
        <p:nvGrpSpPr>
          <p:cNvPr id="5" name="Group 4">
            <a:extLst>
              <a:ext uri="{FF2B5EF4-FFF2-40B4-BE49-F238E27FC236}">
                <a16:creationId xmlns:a16="http://schemas.microsoft.com/office/drawing/2014/main" id="{D8EBE0E5-70C7-47A1-BE2D-64E9992DCF4A}"/>
              </a:ext>
            </a:extLst>
          </p:cNvPr>
          <p:cNvGrpSpPr/>
          <p:nvPr/>
        </p:nvGrpSpPr>
        <p:grpSpPr>
          <a:xfrm>
            <a:off x="2632365" y="3796146"/>
            <a:ext cx="7938653" cy="2923309"/>
            <a:chOff x="2632365" y="3796146"/>
            <a:chExt cx="7938653" cy="2923309"/>
          </a:xfrm>
        </p:grpSpPr>
        <p:pic>
          <p:nvPicPr>
            <p:cNvPr id="3" name="Picture 2">
              <a:extLst>
                <a:ext uri="{FF2B5EF4-FFF2-40B4-BE49-F238E27FC236}">
                  <a16:creationId xmlns:a16="http://schemas.microsoft.com/office/drawing/2014/main" id="{99C9A889-5EDC-4ADA-B777-8DD8E98BC4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32365" y="3796146"/>
              <a:ext cx="5043054" cy="2923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9D3A8EC5-D35A-44D9-BD39-1B27726FCE4C}"/>
                </a:ext>
              </a:extLst>
            </p:cNvPr>
            <p:cNvSpPr/>
            <p:nvPr/>
          </p:nvSpPr>
          <p:spPr>
            <a:xfrm>
              <a:off x="7883235" y="5257800"/>
              <a:ext cx="2687783" cy="923330"/>
            </a:xfrm>
            <a:prstGeom prst="rect">
              <a:avLst/>
            </a:prstGeom>
          </p:spPr>
          <p:txBody>
            <a:bodyPr wrap="square">
              <a:spAutoFit/>
            </a:bodyPr>
            <a:lstStyle/>
            <a:p>
              <a:r>
                <a:rPr lang="ar-SA" b="1" dirty="0">
                  <a:ea typeface="TimesTen-Roman"/>
                  <a:cs typeface="Simplified Arabic" panose="02020603050405020304" pitchFamily="18" charset="-78"/>
                </a:rPr>
                <a:t>مقطع في الجدار والأساس للمسكن التقليدي، يوضح تأثير المياه الجوفية على أساسه</a:t>
              </a:r>
              <a:endParaRPr lang="en-US" dirty="0"/>
            </a:p>
          </p:txBody>
        </p:sp>
      </p:grpSp>
    </p:spTree>
    <p:extLst>
      <p:ext uri="{BB962C8B-B14F-4D97-AF65-F5344CB8AC3E}">
        <p14:creationId xmlns:p14="http://schemas.microsoft.com/office/powerpoint/2010/main" val="164967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74E34A-88C9-4827-9456-A81488A784CB}"/>
              </a:ext>
            </a:extLst>
          </p:cNvPr>
          <p:cNvSpPr/>
          <p:nvPr/>
        </p:nvSpPr>
        <p:spPr>
          <a:xfrm>
            <a:off x="554181" y="138545"/>
            <a:ext cx="11637819" cy="1277786"/>
          </a:xfrm>
          <a:prstGeom prst="rect">
            <a:avLst/>
          </a:prstGeom>
        </p:spPr>
        <p:txBody>
          <a:bodyPr wrap="square">
            <a:spAutoFit/>
          </a:bodyPr>
          <a:lstStyle/>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r>
              <a:rPr lang="ar-IQ" dirty="0">
                <a:latin typeface="Calibri" panose="020F0502020204030204" pitchFamily="34" charset="0"/>
                <a:ea typeface="TimesTen-Roman"/>
                <a:cs typeface="Simplified Arabic" panose="02020603050405020304" pitchFamily="18" charset="-78"/>
              </a:rPr>
              <a:t>3- </a:t>
            </a:r>
            <a:r>
              <a:rPr lang="ar-SA" b="1" u="dbl" dirty="0">
                <a:solidFill>
                  <a:srgbClr val="1F4E79"/>
                </a:solidFill>
                <a:latin typeface="Calibri" panose="020F0502020204030204" pitchFamily="34" charset="0"/>
                <a:ea typeface="TimesTen-Roman"/>
                <a:cs typeface="Simplified Arabic" panose="02020603050405020304" pitchFamily="18" charset="-78"/>
              </a:rPr>
              <a:t>نوعية المادة البنائية: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166688" algn="just" rtl="1">
              <a:lnSpc>
                <a:spcPct val="107000"/>
              </a:lnSpc>
              <a:spcAft>
                <a:spcPts val="0"/>
              </a:spcAft>
            </a:pPr>
            <a:r>
              <a:rPr lang="en-US" b="1" dirty="0">
                <a:solidFill>
                  <a:srgbClr val="1F4E79"/>
                </a:solidFill>
                <a:latin typeface="Simplified Arabic" panose="02020603050405020304" pitchFamily="18" charset="-78"/>
                <a:ea typeface="TimesTen-Roman"/>
                <a:cs typeface="Arial" panose="020B0604020202020204" pitchFamily="34" charset="0"/>
              </a:rPr>
              <a:t> </a:t>
            </a:r>
            <a:r>
              <a:rPr lang="ar-SA" dirty="0">
                <a:latin typeface="Calibri" panose="020F0502020204030204" pitchFamily="34" charset="0"/>
                <a:ea typeface="TimesTen-Roman"/>
                <a:cs typeface="Simplified Arabic" panose="02020603050405020304" pitchFamily="18" charset="-78"/>
              </a:rPr>
              <a:t>تعتبر من أهم العناصر المتحكمة في الشكل المعماري والقيم الوظيفية للوحدات السكنية. فلكل حقبة زمنية موادها الإنشائية التي تعتمد بشكل واسع والتي غالباً ما تكون محلية الصنع، كما أنّ لكل مادة عمر زمني لا تتعداه، إلا أنّه بفعل التطور العلمي والتقني تنوعت المواد وأصبحت أطول عمراً وأكثر مقاومة لمسببات الاندثار السكني وخاصة الطبيعية منها.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9976EAB-C551-4D93-A4EE-71CB64F06049}"/>
              </a:ext>
            </a:extLst>
          </p:cNvPr>
          <p:cNvPicPr/>
          <p:nvPr/>
        </p:nvPicPr>
        <p:blipFill>
          <a:blip r:embed="rId2"/>
          <a:stretch>
            <a:fillRect/>
          </a:stretch>
        </p:blipFill>
        <p:spPr>
          <a:xfrm>
            <a:off x="295709" y="1965612"/>
            <a:ext cx="5661746" cy="3673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3881CF84-BB76-4895-9F2C-3FBBFC37E4CD}"/>
              </a:ext>
            </a:extLst>
          </p:cNvPr>
          <p:cNvPicPr/>
          <p:nvPr/>
        </p:nvPicPr>
        <p:blipFill rotWithShape="1">
          <a:blip r:embed="rId3"/>
          <a:srcRect t="1" b="208"/>
          <a:stretch/>
        </p:blipFill>
        <p:spPr bwMode="auto">
          <a:xfrm>
            <a:off x="6096000" y="1976299"/>
            <a:ext cx="5981700" cy="3662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3856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B28D4-4175-42F3-AE05-83182BB2C067}"/>
              </a:ext>
            </a:extLst>
          </p:cNvPr>
          <p:cNvSpPr/>
          <p:nvPr/>
        </p:nvSpPr>
        <p:spPr>
          <a:xfrm>
            <a:off x="332509" y="0"/>
            <a:ext cx="11734801" cy="1380378"/>
          </a:xfrm>
          <a:prstGeom prst="rect">
            <a:avLst/>
          </a:prstGeom>
        </p:spPr>
        <p:txBody>
          <a:bodyPr wrap="square">
            <a:spAutoFit/>
          </a:bodyPr>
          <a:lstStyle/>
          <a:p>
            <a:pPr algn="r" rtl="1">
              <a:lnSpc>
                <a:spcPct val="107000"/>
              </a:lnSpc>
              <a:spcAft>
                <a:spcPts val="800"/>
              </a:spcAft>
            </a:pPr>
            <a:r>
              <a:rPr lang="en-US" dirty="0">
                <a:latin typeface="Simplified Arabic" panose="02020603050405020304" pitchFamily="18" charset="-78"/>
                <a:ea typeface="Calibri" panose="020F0502020204030204" pitchFamily="34" charset="0"/>
                <a:cs typeface="Arial" panose="020B0604020202020204" pitchFamily="34" charset="0"/>
              </a:rPr>
              <a:t> </a:t>
            </a:r>
            <a:r>
              <a:rPr lang="ar-IQ"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4-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التقادم الزمني: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لا يمكن درج الزمن أو عمر المسكن ضمن العوامل الطبيعية أو العوامل البشرية، فهو يعمل مع الاثنين، والذي يعبر عنه بتاريخ أنشاء الوحدة السكنية ويختلف تأثير متغير الزمن على المبنى تبعاً لاختلاف وظيفة المبنى ومواد البناء الداخلة في تركيبه وكذلك تبعاً للطراز العمراني الذي تأتي معه أنظمة الشوارع متوافقة مع وسائط النقل وخدمات البنى الارتكازية وطاقاتها الاستيعابية.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E5F70EE-4866-47B6-877B-5E9135014A07}"/>
              </a:ext>
            </a:extLst>
          </p:cNvPr>
          <p:cNvPicPr/>
          <p:nvPr/>
        </p:nvPicPr>
        <p:blipFill>
          <a:blip r:embed="rId2"/>
          <a:stretch>
            <a:fillRect/>
          </a:stretch>
        </p:blipFill>
        <p:spPr>
          <a:xfrm>
            <a:off x="2493818" y="1526539"/>
            <a:ext cx="6573982" cy="4444769"/>
          </a:xfrm>
          <a:prstGeom prst="rect">
            <a:avLst/>
          </a:prstGeom>
        </p:spPr>
      </p:pic>
    </p:spTree>
    <p:extLst>
      <p:ext uri="{BB962C8B-B14F-4D97-AF65-F5344CB8AC3E}">
        <p14:creationId xmlns:p14="http://schemas.microsoft.com/office/powerpoint/2010/main" val="264450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4EE639-F415-410C-BD7A-CCBEC810EB4C}"/>
              </a:ext>
            </a:extLst>
          </p:cNvPr>
          <p:cNvSpPr/>
          <p:nvPr/>
        </p:nvSpPr>
        <p:spPr>
          <a:xfrm>
            <a:off x="387927" y="163479"/>
            <a:ext cx="11416145" cy="2153282"/>
          </a:xfrm>
          <a:prstGeom prst="rect">
            <a:avLst/>
          </a:prstGeom>
        </p:spPr>
        <p:txBody>
          <a:bodyPr wrap="square">
            <a:spAutoFit/>
          </a:bodyPr>
          <a:lstStyle/>
          <a:p>
            <a:pPr lvl="0" algn="r" rtl="1">
              <a:lnSpc>
                <a:spcPct val="107000"/>
              </a:lnSpc>
              <a:spcAft>
                <a:spcPts val="800"/>
              </a:spcAft>
              <a:tabLst>
                <a:tab pos="5181600" algn="l"/>
              </a:tabLst>
            </a:pPr>
            <a:r>
              <a:rPr lang="ar-IQ"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5-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طبيعة الابنية المجاورة: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Low" rtl="1">
              <a:spcAft>
                <a:spcPts val="0"/>
              </a:spcAft>
            </a:pPr>
            <a:r>
              <a:rPr lang="ar-SA" sz="1400" dirty="0">
                <a:latin typeface="Calibri" panose="020F0502020204030204" pitchFamily="34" charset="0"/>
                <a:ea typeface="Times New Roman" panose="02020603050405020304" pitchFamily="18" charset="0"/>
                <a:cs typeface="Arial" panose="020B0604020202020204" pitchFamily="34" charset="0"/>
              </a:rPr>
              <a:t>       </a:t>
            </a:r>
            <a:r>
              <a:rPr lang="ar-SA" dirty="0">
                <a:latin typeface="Calibri" panose="020F0502020204030204" pitchFamily="34" charset="0"/>
                <a:ea typeface="Times New Roman" panose="02020603050405020304" pitchFamily="18" charset="0"/>
                <a:cs typeface="Simplified Arabic" panose="02020603050405020304" pitchFamily="18" charset="-78"/>
              </a:rPr>
              <a:t>يتأثر المسكن بنوعية وشكل الأبنية المجاورة له. ويكمن فحوى التأثر في:</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Low" rtl="1">
              <a:spcAft>
                <a:spcPts val="0"/>
              </a:spcAft>
              <a:buFont typeface="Symbol" panose="05050102010706020507" pitchFamily="18" charset="2"/>
              <a:buBlip>
                <a:blip r:embed="rId2"/>
              </a:buBlip>
            </a:pPr>
            <a:r>
              <a:rPr lang="ar-SA" dirty="0">
                <a:latin typeface="Calibri" panose="020F0502020204030204" pitchFamily="34" charset="0"/>
                <a:ea typeface="Times New Roman" panose="02020603050405020304" pitchFamily="18" charset="0"/>
                <a:cs typeface="Simplified Arabic" panose="02020603050405020304" pitchFamily="18" charset="-78"/>
              </a:rPr>
              <a:t>التأثر بارتفاعات الأبنية المجاورة. </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Low" rtl="1">
              <a:spcAft>
                <a:spcPts val="0"/>
              </a:spcAft>
              <a:buFont typeface="Symbol" panose="05050102010706020507" pitchFamily="18" charset="2"/>
              <a:buBlip>
                <a:blip r:embed="rId2"/>
              </a:buBlip>
            </a:pPr>
            <a:r>
              <a:rPr lang="ar-SA" dirty="0">
                <a:latin typeface="Calibri" panose="020F0502020204030204" pitchFamily="34" charset="0"/>
                <a:ea typeface="Times New Roman" panose="02020603050405020304" pitchFamily="18" charset="0"/>
                <a:cs typeface="Simplified Arabic" panose="02020603050405020304" pitchFamily="18" charset="-78"/>
              </a:rPr>
              <a:t>التأثر بنوعية مواد البناء للأبنية المجاورة من خلال التأثير على الشكل والوظيفة.</a:t>
            </a:r>
            <a:endParaRPr lang="en-US" sz="1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Low" rtl="1">
              <a:spcAft>
                <a:spcPts val="0"/>
              </a:spcAft>
              <a:buFont typeface="Symbol" panose="05050102010706020507" pitchFamily="18" charset="2"/>
              <a:buBlip>
                <a:blip r:embed="rId2"/>
              </a:buBlip>
            </a:pPr>
            <a:r>
              <a:rPr lang="ar-SA" dirty="0">
                <a:latin typeface="Calibri" panose="020F0502020204030204" pitchFamily="34" charset="0"/>
                <a:ea typeface="Times New Roman" panose="02020603050405020304" pitchFamily="18" charset="0"/>
                <a:cs typeface="Simplified Arabic" panose="02020603050405020304" pitchFamily="18" charset="-78"/>
              </a:rPr>
              <a:t> طبيعة الاستخدام، إذ كلما اختلف المسكن عن الأبنية المجاورة في طبيعة استخدامه فان ذلك يؤدي الى ضعف الترابط الاجتماعي وتغيير الاستعمال للمسكن. وفي الوقت الحاضر ما أكثر البيوت التي تحولت الى مخازن للأثاث والأجهزة أي دخل الجانب الاقتصادي من خلال استغلال هذه المساكن لتحقيق الربح بالإيجار.</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AF8B8AB0-A5C0-45D0-84C4-7BEB69054EFC}"/>
              </a:ext>
            </a:extLst>
          </p:cNvPr>
          <p:cNvPicPr/>
          <p:nvPr/>
        </p:nvPicPr>
        <p:blipFill>
          <a:blip r:embed="rId3">
            <a:extLst>
              <a:ext uri="{28A0092B-C50C-407E-A947-70E740481C1C}">
                <a14:useLocalDpi xmlns:a14="http://schemas.microsoft.com/office/drawing/2010/main" val="0"/>
              </a:ext>
            </a:extLst>
          </a:blip>
          <a:stretch>
            <a:fillRect/>
          </a:stretch>
        </p:blipFill>
        <p:spPr>
          <a:xfrm>
            <a:off x="2147455" y="2059449"/>
            <a:ext cx="6920344" cy="4635072"/>
          </a:xfrm>
          <a:prstGeom prst="rect">
            <a:avLst/>
          </a:prstGeom>
        </p:spPr>
      </p:pic>
    </p:spTree>
    <p:extLst>
      <p:ext uri="{BB962C8B-B14F-4D97-AF65-F5344CB8AC3E}">
        <p14:creationId xmlns:p14="http://schemas.microsoft.com/office/powerpoint/2010/main" val="397465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7DD52B-822A-4FF2-B93D-9C4637950B3E}"/>
              </a:ext>
            </a:extLst>
          </p:cNvPr>
          <p:cNvSpPr/>
          <p:nvPr/>
        </p:nvSpPr>
        <p:spPr>
          <a:xfrm>
            <a:off x="207818" y="169145"/>
            <a:ext cx="11790218" cy="4157100"/>
          </a:xfrm>
          <a:prstGeom prst="rect">
            <a:avLst/>
          </a:prstGeom>
        </p:spPr>
        <p:txBody>
          <a:bodyPr wrap="square">
            <a:spAutoFit/>
          </a:bodyPr>
          <a:lstStyle/>
          <a:p>
            <a:pPr lvl="0" algn="r" rtl="1">
              <a:lnSpc>
                <a:spcPct val="107000"/>
              </a:lnSpc>
              <a:spcAft>
                <a:spcPts val="800"/>
              </a:spcAft>
              <a:tabLst>
                <a:tab pos="5181600" algn="l"/>
              </a:tabLst>
            </a:pPr>
            <a:r>
              <a:rPr lang="ar-IQ"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6-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العوامل الاجتماعية – الاقتصادية: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تعتبر العوامل الاجتماعية – الاقتصادية للأسرة محركا أساسياً في تصرفها تجاه مسألة السكن، إذ عمليه الأدراك بالحيز المكاني للسكن يخضع لاعتبارات نفسيه وعقليه تتأثر بالمستوى الثقافي والقيم الاجتماعية والدينية للأسرة فضلا عن ذلك المستوى الاقتصادي الذي يشمل الدخل ونوع العمل وما يفرضه المستوى الحضاري للمجتمع في مرحله زمنيه معينه، ومن هذه العوامل: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Blip>
                <a:blip r:embed="rId2"/>
              </a:buBlip>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عوامل اجتماعية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9144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-حجم الاسرة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9144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-الكثافة السكانية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9144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-الحاجة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Blip>
                <a:blip r:embed="rId2"/>
              </a:buBlip>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عوامل اقتصادية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9144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-دخل الاسرة</a:t>
            </a:r>
            <a:endParaRPr lang="ar-IQ" dirty="0">
              <a:latin typeface="Calibri" panose="020F0502020204030204" pitchFamily="34" charset="0"/>
              <a:ea typeface="Calibri" panose="020F0502020204030204" pitchFamily="34" charset="0"/>
              <a:cs typeface="Simplified Arabic" panose="02020603050405020304" pitchFamily="18" charset="-78"/>
            </a:endParaRPr>
          </a:p>
          <a:p>
            <a:pPr marL="914400" algn="just" rtl="1">
              <a:lnSpc>
                <a:spcPct val="107000"/>
              </a:lnSpc>
              <a:spcAft>
                <a:spcPts val="800"/>
              </a:spcAft>
              <a:tabLst>
                <a:tab pos="5181600" algn="l"/>
              </a:tabLst>
            </a:pPr>
            <a:r>
              <a:rPr lang="ar-IQ" dirty="0">
                <a:latin typeface="Calibri" panose="020F0502020204030204" pitchFamily="34" charset="0"/>
                <a:cs typeface="Simplified Arabic" panose="02020603050405020304" pitchFamily="18" charset="-78"/>
              </a:rPr>
              <a:t>- </a:t>
            </a:r>
            <a:r>
              <a:rPr lang="ar-SA" dirty="0">
                <a:latin typeface="Calibri" panose="020F0502020204030204" pitchFamily="34" charset="0"/>
                <a:cs typeface="Simplified Arabic" panose="02020603050405020304" pitchFamily="18" charset="-78"/>
              </a:rPr>
              <a:t>الإهمال وضعف الصيانة</a:t>
            </a:r>
            <a:endParaRPr lang="en-US" dirty="0">
              <a:latin typeface="Calibri" panose="020F0502020204030204" pitchFamily="34" charset="0"/>
              <a:cs typeface="Simplified Arabic" panose="02020603050405020304" pitchFamily="18" charset="-78"/>
            </a:endParaRPr>
          </a:p>
        </p:txBody>
      </p:sp>
      <p:pic>
        <p:nvPicPr>
          <p:cNvPr id="6" name="Picture 5">
            <a:extLst>
              <a:ext uri="{FF2B5EF4-FFF2-40B4-BE49-F238E27FC236}">
                <a16:creationId xmlns:a16="http://schemas.microsoft.com/office/drawing/2014/main" id="{4FFF3717-C715-42CF-AE13-3554488D8484}"/>
              </a:ext>
            </a:extLst>
          </p:cNvPr>
          <p:cNvPicPr/>
          <p:nvPr/>
        </p:nvPicPr>
        <p:blipFill>
          <a:blip r:embed="rId3">
            <a:extLst>
              <a:ext uri="{28A0092B-C50C-407E-A947-70E740481C1C}">
                <a14:useLocalDpi xmlns:a14="http://schemas.microsoft.com/office/drawing/2010/main" val="0"/>
              </a:ext>
            </a:extLst>
          </a:blip>
          <a:stretch>
            <a:fillRect/>
          </a:stretch>
        </p:blipFill>
        <p:spPr>
          <a:xfrm>
            <a:off x="983673" y="1724024"/>
            <a:ext cx="7460673" cy="4157099"/>
          </a:xfrm>
          <a:prstGeom prst="rect">
            <a:avLst/>
          </a:prstGeom>
        </p:spPr>
      </p:pic>
    </p:spTree>
    <p:extLst>
      <p:ext uri="{BB962C8B-B14F-4D97-AF65-F5344CB8AC3E}">
        <p14:creationId xmlns:p14="http://schemas.microsoft.com/office/powerpoint/2010/main" val="311363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CF1436-BF1F-4FB8-9442-207BA5F309A4}"/>
              </a:ext>
            </a:extLst>
          </p:cNvPr>
          <p:cNvSpPr/>
          <p:nvPr/>
        </p:nvSpPr>
        <p:spPr>
          <a:xfrm>
            <a:off x="228600" y="0"/>
            <a:ext cx="11734799" cy="6737742"/>
          </a:xfrm>
          <a:prstGeom prst="rect">
            <a:avLst/>
          </a:prstGeom>
        </p:spPr>
        <p:txBody>
          <a:bodyPr wrap="square">
            <a:spAutoFit/>
          </a:bodyPr>
          <a:lstStyle/>
          <a:p>
            <a:pPr lvl="0" algn="just" rtl="1">
              <a:lnSpc>
                <a:spcPct val="107000"/>
              </a:lnSpc>
              <a:spcAft>
                <a:spcPts val="800"/>
              </a:spcAft>
              <a:tabLst>
                <a:tab pos="5181600" algn="l"/>
              </a:tabLst>
            </a:pPr>
            <a:r>
              <a:rPr lang="ar-IQ"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7-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أخطاء في التصميم الإنشائي وتنفيذه:</a:t>
            </a:r>
            <a:endParaRPr lang="en-US" sz="1400" dirty="0">
              <a:latin typeface="Calibri" panose="020F0502020204030204" pitchFamily="34" charset="0"/>
              <a:ea typeface="Calibri" panose="020F0502020204030204" pitchFamily="34" charset="0"/>
              <a:cs typeface="Arial" panose="020B0604020202020204" pitchFamily="34" charset="0"/>
            </a:endParaRPr>
          </a:p>
          <a:p>
            <a:pPr marL="55563" marR="182880" algn="just" rtl="1">
              <a:lnSpc>
                <a:spcPct val="107000"/>
              </a:lnSpc>
              <a:spcAft>
                <a:spcPts val="0"/>
              </a:spcAft>
            </a:pPr>
            <a:r>
              <a:rPr lang="en-US"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 </a:t>
            </a:r>
            <a:r>
              <a:rPr lang="ar-SA"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ليس التصميم الإنشائي القاصر هو المشكلة الوحيدة التي قد تتسبب خطر على الوحدة السكنية ، و</a:t>
            </a:r>
            <a:r>
              <a:rPr lang="ar-SA"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إنما يجب الانتباه أيضاً إلى نوعية التنفيذ، و مدى الالتزام بتطبيق التصميم على أرض الواقع، اندثار الوحدة السكنية قد تكون ناتجة إما عن أخطاء تصميمية أو تنفيذية أو كليهما، و تتجلى الأخطاء التصميمية بعدم الالتزام بمتطلبات الهندسية أو سوء تقدير الحمولات او أخطاء في الحسابات</a:t>
            </a:r>
            <a:r>
              <a:rPr lang="en-US"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 ..</a:t>
            </a:r>
            <a:r>
              <a:rPr lang="ar-SA"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إلخ، أما الأخطاء التنفيذية فتظهر في عدم الالتزام بالاشتراطات التصميمية أو سوء اختيار المواد أو تكنولوجية التنفيذ القاصرة أو قلة نوعية التنفيذ بشكلٍ عام إذ إن العديد من التصاميم المعمارية السيئة يمكن تخفيف أثرها باعتماد تصميم إنشائي ملائم يساهم في رفع كفاءة المنشأة وزيادة مقاومتها، وبشكل معاكس يمكن أن يؤدي الاختيار والتصميم الإنشائي السيئ إلى إضعاف المنشأة مهما كان التصميم المعماري مثالياً.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 </a:t>
            </a:r>
            <a:r>
              <a:rPr lang="ar-IQ"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8-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تطور المنطقة الحضرية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55563"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ان اجراء عمليات التوسع والتحوير على مستوى المدينة أو المنطقة الحضرية لتتناغم مع متطلبات العصر، تلك التحويرات الناجمة بفعل الحاجة يترتب عليها تغيير باستعمالات الأرض ونسب هذه الاستعمالات ضمن المنطقة الواحدة او القطاع الواحد وحتى على مستوى المدينة. فيحدث:</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Blip>
                <a:blip r:embed="rId2"/>
              </a:buBlip>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تغيير استعمالات الأرض</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Blip>
                <a:blip r:embed="rId2"/>
              </a:buBlip>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التغيير في تصميم المسكن التقليدي: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800"/>
              </a:spcAft>
              <a:tabLst>
                <a:tab pos="5181600" algn="l"/>
              </a:tabLst>
            </a:pPr>
            <a:r>
              <a:rPr lang="ar-SA" b="1" dirty="0">
                <a:latin typeface="Calibri" panose="020F0502020204030204" pitchFamily="34" charset="0"/>
                <a:ea typeface="Calibri" panose="020F0502020204030204" pitchFamily="34" charset="0"/>
                <a:cs typeface="Simplified Arabic" panose="02020603050405020304" pitchFamily="18" charset="-78"/>
              </a:rPr>
              <a:t>-الإضافات:</a:t>
            </a:r>
            <a:r>
              <a:rPr lang="ar-IQ" b="1" dirty="0">
                <a:latin typeface="Calibri" panose="020F0502020204030204" pitchFamily="34" charset="0"/>
                <a:ea typeface="Calibri" panose="020F0502020204030204" pitchFamily="34" charset="0"/>
                <a:cs typeface="Simplified Arabic" panose="02020603050405020304" pitchFamily="18" charset="-78"/>
              </a:rPr>
              <a:t> </a:t>
            </a:r>
            <a:r>
              <a:rPr lang="en-US" dirty="0">
                <a:latin typeface="Simplified Arabic" panose="02020603050405020304" pitchFamily="18" charset="-78"/>
                <a:ea typeface="Calibri" panose="020F0502020204030204" pitchFamily="34" charset="0"/>
                <a:cs typeface="Arial" panose="020B0604020202020204" pitchFamily="34" charset="0"/>
              </a:rPr>
              <a:t> </a:t>
            </a:r>
            <a:r>
              <a:rPr lang="ar-SA" dirty="0">
                <a:latin typeface="Simplified Arabic" panose="02020603050405020304" pitchFamily="18" charset="-78"/>
                <a:ea typeface="Calibri" panose="020F0502020204030204" pitchFamily="34" charset="0"/>
                <a:cs typeface="Arial" panose="020B0604020202020204" pitchFamily="34" charset="0"/>
              </a:rPr>
              <a:t>تختلف أشكال الإضافات ونوعها حسب حاجه الأسرة وإمكانيتها، وتعدد أماكن الإضافات حسب توافر المساحة فنجد أنّ جزء من تلك الإضافات بالاتجاه الأفقي عندما يتوفر الفراغ او قد تكون بالاتجاه العمودي على أسطح المنازل عند عدم توفر المساحات الأفقية. فضلا عن ذلك أضافات الفضاءات، كما ان تدني مستوى في الدخل لجوء السكان او صاحب المسكن الى اتباع الوسائل والمواد بأقل التكاليف لتلبيه حاجتهم دون الادراك بتشويه المسكن وعدم ملائمته تلك المواد مما يسهل عمليه اندثار المسكن التقليدي.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800"/>
              </a:spcAft>
              <a:tabLst>
                <a:tab pos="5181600" algn="l"/>
              </a:tabLst>
            </a:pPr>
            <a:r>
              <a:rPr lang="ar-SA" b="1" dirty="0">
                <a:latin typeface="Calibri" panose="020F0502020204030204" pitchFamily="34" charset="0"/>
                <a:ea typeface="Calibri" panose="020F0502020204030204" pitchFamily="34" charset="0"/>
                <a:cs typeface="Simplified Arabic" panose="02020603050405020304" pitchFamily="18" charset="-78"/>
              </a:rPr>
              <a:t>-تغيير الاستخدام: </a:t>
            </a:r>
            <a:r>
              <a:rPr lang="ar-SA" dirty="0">
                <a:latin typeface="Calibri" panose="020F0502020204030204" pitchFamily="34" charset="0"/>
                <a:ea typeface="Calibri" panose="020F0502020204030204" pitchFamily="34" charset="0"/>
                <a:cs typeface="Simplified Arabic" panose="02020603050405020304" pitchFamily="18" charset="-78"/>
              </a:rPr>
              <a:t>ويقصد بها تحويل المسكن أو جزء منه من استخدامه الأصلي إلى استخدام أخر قد يكون إلى استخدام تجاري او خدماتي (مخازن)، أو قد يكون التغيير في جزء من المسكن وتحويله إلى استخدام تجاري كمشغل خياطه أو مصدر لكسب الرزق.</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وفي كثير من الأحيان يلجأ صاحب المسكن إلى تغيير في استخدام الفراغات فقد يتم التغيير غرفه على حساب آخر كما يحدث في كثير من المساكن في توسيع فضاءات المطبخ في الفراغات وأضافه ما يلزم من تمديدات مختلفة.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3283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3FAE7F-5B3E-4130-99DB-3F65FD0292DE}"/>
              </a:ext>
            </a:extLst>
          </p:cNvPr>
          <p:cNvSpPr/>
          <p:nvPr/>
        </p:nvSpPr>
        <p:spPr>
          <a:xfrm>
            <a:off x="249382" y="0"/>
            <a:ext cx="12330545" cy="1084015"/>
          </a:xfrm>
          <a:prstGeom prst="rect">
            <a:avLst/>
          </a:prstGeom>
        </p:spPr>
        <p:txBody>
          <a:bodyPr wrap="square">
            <a:spAutoFit/>
          </a:bodyPr>
          <a:lstStyle/>
          <a:p>
            <a:pPr marL="457200" algn="just" rtl="1">
              <a:lnSpc>
                <a:spcPct val="107000"/>
              </a:lnSpc>
              <a:spcAft>
                <a:spcPts val="800"/>
              </a:spcAft>
              <a:tabLst>
                <a:tab pos="5181600" algn="l"/>
              </a:tabLst>
            </a:pPr>
            <a:r>
              <a:rPr lang="ar-SA" b="1" dirty="0">
                <a:latin typeface="Calibri" panose="020F0502020204030204" pitchFamily="34" charset="0"/>
                <a:ea typeface="Calibri" panose="020F0502020204030204" pitchFamily="34" charset="0"/>
                <a:cs typeface="Simplified Arabic" panose="02020603050405020304" pitchFamily="18" charset="-78"/>
              </a:rPr>
              <a:t>-التغيير في التقسيم الداخلي: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algn="just" rtl="1">
              <a:lnSpc>
                <a:spcPct val="107000"/>
              </a:lnSpc>
              <a:spcAft>
                <a:spcPts val="800"/>
              </a:spcAft>
              <a:tabLst>
                <a:tab pos="5181600" algn="l"/>
              </a:tabLst>
            </a:pPr>
            <a:r>
              <a:rPr lang="ar-SA" dirty="0">
                <a:latin typeface="Calibri" panose="020F0502020204030204" pitchFamily="34" charset="0"/>
                <a:ea typeface="Calibri" panose="020F0502020204030204" pitchFamily="34" charset="0"/>
                <a:cs typeface="Simplified Arabic" panose="02020603050405020304" pitchFamily="18" charset="-78"/>
              </a:rPr>
              <a:t>يلجأ الساكن الى استخدام القواطع الداخلية لتجزئه الغرف، او تحويل الغرف ذات الارتفاع العالي الى طابقين لتوفر غرف إضافية كما أنّ بعض المساكن يقوم صاحب الملك بتجزئة المسكن لتأجيره الى أكثر من عائلة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9EAF57-032F-45AB-906B-75575E840332}"/>
              </a:ext>
            </a:extLst>
          </p:cNvPr>
          <p:cNvPicPr/>
          <p:nvPr/>
        </p:nvPicPr>
        <p:blipFill rotWithShape="1">
          <a:blip r:embed="rId2"/>
          <a:srcRect l="6138" t="4715" r="3961" b="673"/>
          <a:stretch/>
        </p:blipFill>
        <p:spPr bwMode="auto">
          <a:xfrm>
            <a:off x="5943600" y="1550408"/>
            <a:ext cx="5879523" cy="3672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F73CBF8-AEDA-481A-B1F2-F01495EE59CC}"/>
              </a:ext>
            </a:extLst>
          </p:cNvPr>
          <p:cNvPicPr/>
          <p:nvPr/>
        </p:nvPicPr>
        <p:blipFill>
          <a:blip r:embed="rId3"/>
          <a:stretch>
            <a:fillRect/>
          </a:stretch>
        </p:blipFill>
        <p:spPr>
          <a:xfrm>
            <a:off x="623455" y="1550408"/>
            <a:ext cx="5101936" cy="3672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592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BA832-40B4-463B-A2BF-A9E3E749E255}"/>
              </a:ext>
            </a:extLst>
          </p:cNvPr>
          <p:cNvSpPr/>
          <p:nvPr/>
        </p:nvSpPr>
        <p:spPr>
          <a:xfrm>
            <a:off x="152400" y="98107"/>
            <a:ext cx="11928764" cy="685059"/>
          </a:xfrm>
          <a:prstGeom prst="rect">
            <a:avLst/>
          </a:prstGeom>
        </p:spPr>
        <p:txBody>
          <a:bodyPr wrap="square">
            <a:spAutoFit/>
          </a:bodyPr>
          <a:lstStyle/>
          <a:p>
            <a:pPr algn="just" rtl="1">
              <a:lnSpc>
                <a:spcPct val="107000"/>
              </a:lnSpc>
              <a:spcAft>
                <a:spcPts val="800"/>
              </a:spcAft>
              <a:tabLst>
                <a:tab pos="5391150" algn="l"/>
              </a:tabLst>
            </a:pPr>
            <a:r>
              <a:rPr lang="ar-SA" dirty="0">
                <a:latin typeface="Calibri" panose="020F0502020204030204" pitchFamily="34" charset="0"/>
                <a:ea typeface="Calibri" panose="020F0502020204030204" pitchFamily="34" charset="0"/>
                <a:cs typeface="Simplified Arabic" panose="02020603050405020304" pitchFamily="18" charset="-78"/>
              </a:rPr>
              <a:t>قد تعمل بعض الإضافات إلى غلق جزء من الفناء أو المساحات مما يؤدي إلى جلب المضار بقيمه المسكن ويؤدي إلى تلاشي المساحات الفضاء كما هو موضح في الصورة.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84F479E-BB04-4E54-995B-12A65B8A0588}"/>
              </a:ext>
            </a:extLst>
          </p:cNvPr>
          <p:cNvPicPr/>
          <p:nvPr/>
        </p:nvPicPr>
        <p:blipFill>
          <a:blip r:embed="rId2"/>
          <a:stretch>
            <a:fillRect/>
          </a:stretch>
        </p:blipFill>
        <p:spPr>
          <a:xfrm>
            <a:off x="5834678" y="542626"/>
            <a:ext cx="5391150" cy="328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CE1B8E5D-8810-48F9-A51E-ED22AB60485A}"/>
              </a:ext>
            </a:extLst>
          </p:cNvPr>
          <p:cNvPicPr/>
          <p:nvPr/>
        </p:nvPicPr>
        <p:blipFill>
          <a:blip r:embed="rId3"/>
          <a:stretch>
            <a:fillRect/>
          </a:stretch>
        </p:blipFill>
        <p:spPr>
          <a:xfrm>
            <a:off x="301769" y="556480"/>
            <a:ext cx="5391150" cy="311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6661A69F-1D82-4042-83E0-F8B36014976C}"/>
              </a:ext>
            </a:extLst>
          </p:cNvPr>
          <p:cNvPicPr/>
          <p:nvPr/>
        </p:nvPicPr>
        <p:blipFill>
          <a:blip r:embed="rId4"/>
          <a:stretch>
            <a:fillRect/>
          </a:stretch>
        </p:blipFill>
        <p:spPr>
          <a:xfrm>
            <a:off x="3267075" y="3740615"/>
            <a:ext cx="5391150" cy="3087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897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64BED-A4CE-4410-BF9E-9E43BA7ABEF8}"/>
              </a:ext>
            </a:extLst>
          </p:cNvPr>
          <p:cNvSpPr/>
          <p:nvPr/>
        </p:nvSpPr>
        <p:spPr>
          <a:xfrm>
            <a:off x="360219" y="27710"/>
            <a:ext cx="11665526" cy="6711196"/>
          </a:xfrm>
          <a:prstGeom prst="rect">
            <a:avLst/>
          </a:prstGeom>
        </p:spPr>
        <p:txBody>
          <a:bodyPr wrap="square">
            <a:spAutoFit/>
          </a:bodyPr>
          <a:lstStyle/>
          <a:p>
            <a:pPr algn="just" rtl="1">
              <a:lnSpc>
                <a:spcPct val="107000"/>
              </a:lnSpc>
              <a:spcAft>
                <a:spcPts val="0"/>
              </a:spcAft>
            </a:pPr>
            <a:r>
              <a:rPr lang="ar-SA" sz="2000" b="1" u="dbl" dirty="0">
                <a:latin typeface="Calibri" panose="020F0502020204030204" pitchFamily="34" charset="0"/>
                <a:ea typeface="TimesTen-Roman"/>
                <a:cs typeface="Simplified Arabic" panose="02020603050405020304" pitchFamily="18" charset="-78"/>
              </a:rPr>
              <a:t>-الوحدة السكنية</a:t>
            </a:r>
            <a:r>
              <a:rPr lang="ar-SA" sz="2000" b="1"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هي النواة الاساسية لأي مجمع سكني وتعتبر المؤشر الرئيس لكثير من المحددات </a:t>
            </a:r>
            <a:r>
              <a:rPr lang="ar-SA" b="1" dirty="0">
                <a:latin typeface="Calibri" panose="020F0502020204030204" pitchFamily="34" charset="0"/>
                <a:ea typeface="TimesTen-Roman"/>
                <a:cs typeface="Simplified Arabic" panose="02020603050405020304" pitchFamily="18" charset="-78"/>
              </a:rPr>
              <a:t>التخطيطية والتصميمية</a:t>
            </a:r>
            <a:r>
              <a:rPr lang="ar-SA" dirty="0">
                <a:latin typeface="Calibri" panose="020F0502020204030204" pitchFamily="34" charset="0"/>
                <a:ea typeface="TimesTen-Roman"/>
                <a:cs typeface="Simplified Arabic" panose="02020603050405020304" pitchFamily="18" charset="-78"/>
              </a:rPr>
              <a:t> في الاسكان، وتمثل مجموعة الفضاءات ذات المواصفات العمرانية الثابتة، تؤثر وتتأثر بالسلوك الاجتماعي للأسرة الساكنة.</a:t>
            </a:r>
            <a:r>
              <a:rPr lang="ar-SA" dirty="0">
                <a:latin typeface="TimesNewRoman"/>
                <a:ea typeface="Calibri" panose="020F0502020204030204" pitchFamily="34" charset="0"/>
                <a:cs typeface="TimesNewRoman"/>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dirty="0">
                <a:latin typeface="Calibri" panose="020F0502020204030204" pitchFamily="34" charset="0"/>
                <a:ea typeface="Calibri" panose="020F0502020204030204" pitchFamily="34" charset="0"/>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u="dbl" dirty="0">
                <a:latin typeface="Calibri" panose="020F0502020204030204" pitchFamily="34" charset="0"/>
                <a:ea typeface="Calibri" panose="020F0502020204030204" pitchFamily="34" charset="0"/>
                <a:cs typeface="Simplified Arabic" panose="02020603050405020304" pitchFamily="18" charset="-78"/>
              </a:rPr>
              <a:t>1-2 وظيفة الوحدة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*توفير الامان والاستقرار لشاغليها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*توفير الفضاءات السكنية المعيشية والخدمية لشاغليها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u="dbl" dirty="0">
                <a:latin typeface="Calibri" panose="020F0502020204030204" pitchFamily="34" charset="0"/>
                <a:ea typeface="TimesTen-Roman"/>
                <a:cs typeface="Simplified Arabic" panose="02020603050405020304" pitchFamily="18" charset="-78"/>
              </a:rPr>
              <a:t>1-3 خصائص الوحدة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تتمثل خصائص الوحدة السكنية بالآتي: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r>
              <a:rPr lang="ar-SA" b="1" dirty="0">
                <a:solidFill>
                  <a:srgbClr val="C00000"/>
                </a:solidFill>
                <a:latin typeface="Calibri" panose="020F0502020204030204" pitchFamily="34" charset="0"/>
                <a:ea typeface="TimesTen-Roman"/>
                <a:cs typeface="Simplified Arabic" panose="02020603050405020304" pitchFamily="18" charset="-78"/>
              </a:rPr>
              <a:t>اولا- التنوع والتعقيد: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إن الوحدات السكنية تتنوع من حيث المساحة والشكل ونوعية البناء والملكية والموقع وغيرها، وهذا التنوع يكون ناتجا من الخصائص المختلفة لشاغلي الوحدات السكنية اجتماعيا واقتصاديا فضلا عن العوامل الطبوغرافية والمناخية والتكنولوجية. لذلك كله يتنوع سوق السكن تبعا لتنوع الوحدات المذكورة.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وهناك نوعان من المميزات الخاصة بالوحدة السكنية هما: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b="1" dirty="0">
                <a:latin typeface="Calibri" panose="020F0502020204030204" pitchFamily="34" charset="0"/>
                <a:ea typeface="TimesTen-Roman"/>
                <a:cs typeface="Simplified Arabic" panose="02020603050405020304" pitchFamily="18" charset="-78"/>
              </a:rPr>
              <a:t>أ- الخصائص الذاتية للوحدة السكنية: </a:t>
            </a:r>
            <a:r>
              <a:rPr lang="ar-SA" dirty="0">
                <a:latin typeface="Calibri" panose="020F0502020204030204" pitchFamily="34" charset="0"/>
                <a:ea typeface="TimesTen-Roman"/>
                <a:cs typeface="Simplified Arabic" panose="02020603050405020304" pitchFamily="18" charset="-78"/>
              </a:rPr>
              <a:t>تختلف الوحدات السكنية بما يأتي: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المساحة (الأمتار المربعة لفضاء الوحدة السكنية)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التنظيم الفضائي.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الخدمات (خدمات المطبخ وأنظمة التكييف والصحيات والكهربائيات)</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متانة الهيكل الإنشائي (الديمومة في الأسس والأسقف).</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مواد الأنهاء (نوع الأرضيات والنوافذ وغيرها).</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وباختصار فأن لكل وحدة تشكيلة مختلفة في المساحات والحدود والخدمات والتصميم الداخلي ومتانة الهيكل الإنشائي.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91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F51A04-303E-4A7F-B1EF-F79158396B68}"/>
              </a:ext>
            </a:extLst>
          </p:cNvPr>
          <p:cNvSpPr/>
          <p:nvPr/>
        </p:nvSpPr>
        <p:spPr>
          <a:xfrm>
            <a:off x="422563" y="888052"/>
            <a:ext cx="11346873" cy="2276072"/>
          </a:xfrm>
          <a:prstGeom prst="rect">
            <a:avLst/>
          </a:prstGeom>
        </p:spPr>
        <p:txBody>
          <a:bodyPr wrap="square">
            <a:spAutoFit/>
          </a:bodyPr>
          <a:lstStyle/>
          <a:p>
            <a:pPr algn="r" rtl="1">
              <a:lnSpc>
                <a:spcPct val="107000"/>
              </a:lnSpc>
              <a:spcAft>
                <a:spcPts val="800"/>
              </a:spcAft>
              <a:tabLst>
                <a:tab pos="5391150" algn="l"/>
              </a:tabLst>
            </a:pPr>
            <a:r>
              <a:rPr lang="ar-SA" dirty="0">
                <a:latin typeface="Calibri" panose="020F0502020204030204" pitchFamily="34" charset="0"/>
                <a:ea typeface="Calibri" panose="020F0502020204030204" pitchFamily="34" charset="0"/>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5391150" algn="l"/>
              </a:tabLst>
            </a:pPr>
            <a:r>
              <a:rPr lang="ar-SA" b="1" dirty="0">
                <a:latin typeface="Calibri" panose="020F0502020204030204" pitchFamily="34" charset="0"/>
                <a:ea typeface="Calibri" panose="020F0502020204030204" pitchFamily="34" charset="0"/>
                <a:cs typeface="Simplified Arabic" panose="02020603050405020304" pitchFamily="18" charset="-78"/>
              </a:rPr>
              <a:t>-توسيع شبكه الطرق والخدمات</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5391150" algn="l"/>
              </a:tabLst>
            </a:pPr>
            <a:r>
              <a:rPr lang="ar-SA" dirty="0">
                <a:latin typeface="Calibri" panose="020F0502020204030204" pitchFamily="34" charset="0"/>
                <a:ea typeface="Calibri" panose="020F0502020204030204" pitchFamily="34" charset="0"/>
                <a:cs typeface="Simplified Arabic" panose="02020603050405020304" pitchFamily="18" charset="-78"/>
              </a:rPr>
              <a:t> إنّ دخول السيارة الى الوجود وكبرها وسرعتها، أعطت السبب لأن تتم عملية التغيير في بنية المدينة. ولما كانت المدن التقليدية تتسم بالنظام المتضام وضيق الازقة والشوارع استدعى ذلك لان تكون الحاجة قائمة إلى فتح الطرق، أثر في اندثار العديد من المباني وشوه الأبنية الأخرى.</a:t>
            </a:r>
            <a:endParaRPr lang="en-US" sz="14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tabLst>
                <a:tab pos="5391150" algn="l"/>
              </a:tabLst>
            </a:pPr>
            <a:r>
              <a:rPr lang="ar-IQ"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9-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التقدم التكنولوجي</a:t>
            </a:r>
            <a:endParaRPr lang="ar-IQ" sz="1400"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tabLst>
                <a:tab pos="5391150" algn="l"/>
              </a:tabLst>
            </a:pPr>
            <a:r>
              <a:rPr lang="ar-IQ" sz="1400" b="1" u="dbl">
                <a:solidFill>
                  <a:srgbClr val="1F4E79"/>
                </a:solidFill>
                <a:latin typeface="Calibri" panose="020F0502020204030204" pitchFamily="34" charset="0"/>
                <a:ea typeface="Calibri" panose="020F0502020204030204" pitchFamily="34" charset="0"/>
                <a:cs typeface="Arial" panose="020B0604020202020204" pitchFamily="34" charset="0"/>
              </a:rPr>
              <a:t>10-</a:t>
            </a:r>
            <a:r>
              <a:rPr lang="ar-IQ" sz="1400" b="1" u="dbl" dirty="0">
                <a:solidFill>
                  <a:srgbClr val="1F4E79"/>
                </a:solidFill>
                <a:latin typeface="Calibri" panose="020F0502020204030204" pitchFamily="34" charset="0"/>
                <a:ea typeface="Calibri" panose="020F0502020204030204" pitchFamily="34" charset="0"/>
                <a:cs typeface="Arial" panose="020B0604020202020204" pitchFamily="34" charset="0"/>
              </a:rPr>
              <a:t> </a:t>
            </a:r>
            <a:r>
              <a:rPr lang="ar-SA" b="1" u="dbl">
                <a:solidFill>
                  <a:srgbClr val="1F4E79"/>
                </a:solidFill>
                <a:latin typeface="Calibri" panose="020F0502020204030204" pitchFamily="34" charset="0"/>
                <a:ea typeface="Calibri" panose="020F0502020204030204" pitchFamily="34" charset="0"/>
                <a:cs typeface="Simplified Arabic" panose="02020603050405020304" pitchFamily="18" charset="-78"/>
              </a:rPr>
              <a:t>القرارات </a:t>
            </a:r>
            <a:r>
              <a:rPr lang="ar-SA" b="1" u="dbl"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التخطيطية واندثار المباني</a:t>
            </a:r>
            <a:r>
              <a:rPr lang="ar-SA" b="1" dirty="0">
                <a:solidFill>
                  <a:srgbClr val="1F4E79"/>
                </a:solidFill>
                <a:latin typeface="Calibri" panose="020F0502020204030204" pitchFamily="34" charset="0"/>
                <a:ea typeface="Calibri" panose="020F0502020204030204" pitchFamily="34" charset="0"/>
                <a:cs typeface="Simplified Arabic" panose="02020603050405020304" pitchFamily="18" charset="-78"/>
              </a:rPr>
              <a:t>:</a:t>
            </a:r>
            <a:r>
              <a:rPr lang="ar-SA" b="1" dirty="0">
                <a:solidFill>
                  <a:srgbClr val="1F4E79"/>
                </a:solidFill>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Simplified Arabic" panose="02020603050405020304" pitchFamily="18" charset="-78"/>
              </a:rPr>
              <a:t>(مثلا القرارات لأمانة بغداد التطويرية،</a:t>
            </a:r>
            <a:r>
              <a:rPr lang="ar-SA" b="1" dirty="0">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Simplified Arabic" panose="02020603050405020304" pitchFamily="18" charset="-78"/>
              </a:rPr>
              <a:t>قرار إزالة المباني التراثية).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102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55AB5A-4146-43B1-9607-7C604B6E90F9}"/>
              </a:ext>
            </a:extLst>
          </p:cNvPr>
          <p:cNvSpPr/>
          <p:nvPr/>
        </p:nvSpPr>
        <p:spPr>
          <a:xfrm>
            <a:off x="374072" y="96985"/>
            <a:ext cx="11707091" cy="6612323"/>
          </a:xfrm>
          <a:prstGeom prst="rect">
            <a:avLst/>
          </a:prstGeom>
        </p:spPr>
        <p:txBody>
          <a:bodyPr wrap="square">
            <a:spAutoFit/>
          </a:bodyPr>
          <a:lstStyle/>
          <a:p>
            <a:pPr algn="just" rtl="1">
              <a:lnSpc>
                <a:spcPct val="107000"/>
              </a:lnSpc>
              <a:spcAft>
                <a:spcPts val="0"/>
              </a:spcAft>
            </a:pPr>
            <a:r>
              <a:rPr lang="ar-IQ" b="1" dirty="0">
                <a:latin typeface="Calibri" panose="020F0502020204030204" pitchFamily="34" charset="0"/>
                <a:ea typeface="TimesTen-Roman"/>
                <a:cs typeface="Simplified Arabic" panose="02020603050405020304" pitchFamily="18" charset="-78"/>
              </a:rPr>
              <a:t>الخصائص الموقعية للوحدة السكنية: </a:t>
            </a:r>
            <a:r>
              <a:rPr lang="ar-SA" dirty="0">
                <a:latin typeface="Calibri" panose="020F0502020204030204" pitchFamily="34" charset="0"/>
                <a:ea typeface="TimesTen-Roman"/>
                <a:cs typeface="Simplified Arabic" panose="02020603050405020304" pitchFamily="18" charset="-78"/>
              </a:rPr>
              <a:t>يحدد موقع الوحدة السكنية خاصية سهولة الوصول ونوعية الخدمات المتعددة الممكن الحصول عليها، وهذه الخصائص هي</a:t>
            </a:r>
            <a:r>
              <a:rPr lang="ar-SA" b="1" dirty="0">
                <a:latin typeface="Calibri" panose="020F0502020204030204" pitchFamily="34" charset="0"/>
                <a:ea typeface="TimesTen-Roman"/>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SzPts val="1400"/>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سهولة الوصول</a:t>
            </a:r>
            <a:r>
              <a:rPr lang="ar-SA" dirty="0">
                <a:latin typeface="Calibri" panose="020F0502020204030204" pitchFamily="34" charset="0"/>
                <a:ea typeface="TimesTen-Roman"/>
                <a:cs typeface="Simplified Arabic" panose="02020603050405020304" pitchFamily="18" charset="-78"/>
              </a:rPr>
              <a:t>: فالمواقع تختلف في محاورها للوصول إلى مواقع العمل والتسوق والاهتمامات الأخرى</a:t>
            </a:r>
            <a:r>
              <a:rPr lang="ar-SA" b="1" dirty="0">
                <a:latin typeface="Calibri" panose="020F0502020204030204" pitchFamily="34" charset="0"/>
                <a:ea typeface="TimesTen-Roman"/>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SzPts val="1400"/>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الخدمات العامة المحلية: </a:t>
            </a:r>
            <a:r>
              <a:rPr lang="ar-SA" dirty="0">
                <a:latin typeface="Calibri" panose="020F0502020204030204" pitchFamily="34" charset="0"/>
                <a:ea typeface="TimesTen-Roman"/>
                <a:cs typeface="Simplified Arabic" panose="02020603050405020304" pitchFamily="18" charset="-78"/>
              </a:rPr>
              <a:t>فمدن العواصم</a:t>
            </a:r>
            <a:r>
              <a:rPr lang="ar-SA" b="1" dirty="0">
                <a:latin typeface="Calibri" panose="020F0502020204030204" pitchFamily="34" charset="0"/>
                <a:ea typeface="TimesTen-Roman"/>
                <a:cs typeface="Simplified Arabic" panose="02020603050405020304" pitchFamily="18" charset="-78"/>
              </a:rPr>
              <a:t> </a:t>
            </a:r>
            <a:r>
              <a:rPr lang="ar-SA" dirty="0">
                <a:latin typeface="Calibri" panose="020F0502020204030204" pitchFamily="34" charset="0"/>
                <a:ea typeface="TimesTen-Roman"/>
                <a:cs typeface="Simplified Arabic" panose="02020603050405020304" pitchFamily="18" charset="-78"/>
              </a:rPr>
              <a:t>تمتلك</a:t>
            </a:r>
            <a:r>
              <a:rPr lang="ar-SA" b="1" dirty="0">
                <a:latin typeface="Calibri" panose="020F0502020204030204" pitchFamily="34" charset="0"/>
                <a:ea typeface="TimesTen-Roman"/>
                <a:cs typeface="Simplified Arabic" panose="02020603050405020304" pitchFamily="18" charset="-78"/>
              </a:rPr>
              <a:t> </a:t>
            </a:r>
            <a:r>
              <a:rPr lang="ar-SA" dirty="0">
                <a:latin typeface="Calibri" panose="020F0502020204030204" pitchFamily="34" charset="0"/>
                <a:ea typeface="TimesTen-Roman"/>
                <a:cs typeface="Simplified Arabic" panose="02020603050405020304" pitchFamily="18" charset="-78"/>
              </a:rPr>
              <a:t>عددا كبيرا من المؤسسات المحلية، التي يقدم كل منها تشكيلة مختلفة من الخدمات العامة كالمدارس ومراكز المطافئ وخدمات الشرطة وغيرها. </a:t>
            </a:r>
            <a:r>
              <a:rPr lang="en-US" dirty="0">
                <a:latin typeface="Simplified Arabic" panose="02020603050405020304" pitchFamily="18" charset="-78"/>
                <a:ea typeface="TimesTen-Roman"/>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SzPts val="1400"/>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نوعية البيئة المحيطة: </a:t>
            </a:r>
            <a:r>
              <a:rPr lang="ar-SA" dirty="0">
                <a:latin typeface="Calibri" panose="020F0502020204030204" pitchFamily="34" charset="0"/>
                <a:ea typeface="TimesTen-Roman"/>
                <a:cs typeface="Simplified Arabic" panose="02020603050405020304" pitchFamily="18" charset="-78"/>
              </a:rPr>
              <a:t>فالمواقع تختلف في نوعية الهواء ومستوى الضوضاء</a:t>
            </a:r>
            <a:r>
              <a:rPr lang="ar-SA" b="1" dirty="0">
                <a:latin typeface="Calibri" panose="020F0502020204030204" pitchFamily="34" charset="0"/>
                <a:ea typeface="TimesTen-Roman"/>
                <a:cs typeface="Simplified Arabic" panose="02020603050405020304" pitchFamily="18" charset="-78"/>
              </a:rPr>
              <a:t> </a:t>
            </a:r>
            <a:r>
              <a:rPr lang="ar-SA" dirty="0">
                <a:latin typeface="Calibri" panose="020F0502020204030204" pitchFamily="34" charset="0"/>
                <a:ea typeface="TimesTen-Roman"/>
                <a:cs typeface="Simplified Arabic" panose="02020603050405020304" pitchFamily="18" charset="-78"/>
              </a:rPr>
              <a:t>(المنبعثة من السيارات والعربات والطائرات والمعامل).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SzPts val="1400"/>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خصائص وحدة الجيرة</a:t>
            </a:r>
            <a:r>
              <a:rPr lang="ar-SA" dirty="0">
                <a:latin typeface="Calibri" panose="020F0502020204030204" pitchFamily="34" charset="0"/>
                <a:ea typeface="TimesTen-Roman"/>
                <a:cs typeface="Simplified Arabic" panose="02020603050405020304" pitchFamily="18" charset="-78"/>
              </a:rPr>
              <a:t>: العناصر الخارجية لمنازل وحدة الجيرة </a:t>
            </a:r>
            <a:r>
              <a:rPr lang="ar-SA" dirty="0" err="1">
                <a:latin typeface="Calibri" panose="020F0502020204030204" pitchFamily="34" charset="0"/>
                <a:ea typeface="TimesTen-Roman"/>
                <a:cs typeface="Simplified Arabic" panose="02020603050405020304" pitchFamily="18" charset="-78"/>
              </a:rPr>
              <a:t>ومقترباتها</a:t>
            </a:r>
            <a:r>
              <a:rPr lang="ar-SA" dirty="0">
                <a:latin typeface="Calibri" panose="020F0502020204030204" pitchFamily="34" charset="0"/>
                <a:ea typeface="TimesTen-Roman"/>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b="1" dirty="0">
                <a:solidFill>
                  <a:srgbClr val="C00000"/>
                </a:solidFill>
                <a:latin typeface="Calibri" panose="020F0502020204030204" pitchFamily="34" charset="0"/>
                <a:ea typeface="TimesTen-Roman"/>
                <a:cs typeface="Simplified Arabic" panose="02020603050405020304" pitchFamily="18" charset="-78"/>
              </a:rPr>
              <a:t>ثانيا – الثبوتية (عدم قابلية النقل):</a:t>
            </a:r>
            <a:r>
              <a:rPr lang="ar-SA" dirty="0">
                <a:solidFill>
                  <a:srgbClr val="C00000"/>
                </a:solidFill>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اذ ان الوحدة السكنية كيان مادي ثابت غير قابل للنقل من مكان الى اخر كباقي السلع الاقتصادية، لذلك تؤثر هذه الخاصية في ميكانيكية التوازن بين العرض والطلب.</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b="1" dirty="0">
                <a:solidFill>
                  <a:srgbClr val="C00000"/>
                </a:solidFill>
                <a:latin typeface="Calibri" panose="020F0502020204030204" pitchFamily="34" charset="0"/>
                <a:ea typeface="TimesTen-Roman"/>
                <a:cs typeface="Simplified Arabic" panose="02020603050405020304" pitchFamily="18" charset="-78"/>
              </a:rPr>
              <a:t>ثالثا – الديمومة: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يكون المسكن أكثر ديمومة من باقي السلع، وهذه الخصيصة تعطي للوحدة السكنية صفتين اساسيتين، فهي فضلا عن كونها تقدم خدمة لشاغليها (سلعة استهلاكية) فهي سلعة رأسمالية (استثمارية)، لكونها تبقى محافظة على قيمتها التي قد تزداد مع الزمن، وهذه الصفة المزدوجة للوحدة السكنية لها أثر مباشر في ميكانيكية عمل السوق الإسكاني.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b="1" dirty="0">
                <a:solidFill>
                  <a:srgbClr val="C00000"/>
                </a:solidFill>
                <a:latin typeface="Calibri" panose="020F0502020204030204" pitchFamily="34" charset="0"/>
                <a:ea typeface="TimesTen-Roman"/>
                <a:cs typeface="Simplified Arabic" panose="02020603050405020304" pitchFamily="18" charset="-78"/>
              </a:rPr>
              <a:t>رابعا – الكلف الاقتصادية: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ان معرفة تكلفة المبنى السكني تعد من المقاييس الاساسية التي تستخدم لمعرفة مقدار التكاليف الاسكانية ، اذ إن المنزل يتألف عادة من عدد معين من الغرف وما يلحق به من الخدمات الضرورية لاستمرار الحياة فيه بشكل مريح مثل المطبخ والحمام والمخزن ....الخ ، وكلما زادت اعداد المكونات الجزئية للبيت الذي يسكن فيه الانسان وفقا لارتفاع المستويات المعيشية له ازداد المصروف الاسكاني تبعا لذلك ، اي ان اشباع الحاجات البيولوجية والنفسية والاجتماعية التي تطرأ عليها التغيرات اليومية سرعان ما تدفع بالإنفاق الذي يتعلق بالبناء قدما الى الامام ، وهكذا تبدو لنا اولى الخصائص التي ترتبط بهذا المؤشر المالي التي تتمثل في ان مقدار التكلفة يتوقف على حجم السكن ونوعه.</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868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D02B8-5FB6-41BC-B5B1-6277D28B01E5}"/>
              </a:ext>
            </a:extLst>
          </p:cNvPr>
          <p:cNvSpPr/>
          <p:nvPr/>
        </p:nvSpPr>
        <p:spPr>
          <a:xfrm>
            <a:off x="581890" y="358550"/>
            <a:ext cx="11429999" cy="5091779"/>
          </a:xfrm>
          <a:prstGeom prst="rect">
            <a:avLst/>
          </a:prstGeom>
        </p:spPr>
        <p:txBody>
          <a:bodyPr wrap="square">
            <a:spAutoFit/>
          </a:bodyPr>
          <a:lstStyle/>
          <a:p>
            <a:pPr algn="just" rtl="1">
              <a:lnSpc>
                <a:spcPct val="107000"/>
              </a:lnSpc>
              <a:spcAft>
                <a:spcPts val="0"/>
              </a:spcAft>
            </a:pPr>
            <a:r>
              <a:rPr lang="ar-SA" b="1" dirty="0">
                <a:latin typeface="Calibri" panose="020F0502020204030204" pitchFamily="34" charset="0"/>
                <a:ea typeface="TimesTen-Roman"/>
                <a:cs typeface="Simplified Arabic" panose="02020603050405020304" pitchFamily="18" charset="-78"/>
              </a:rPr>
              <a:t>ان للاعتبارات التصميمية اهمية كبيرة في الجانب الاقتصادي للوحدات السكنية والاداء الوظيفي الافضل لها مما ينعكس بشكل ايجابي او سلبي على الساكنين حسب ايجابية التصميم وسلبيته، ومن الاعتبارات التصميمية التي ينبغي ان تؤخذ بالحسبان ما يأتي: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الشكل المعماري:</a:t>
            </a:r>
            <a:r>
              <a:rPr lang="ar-SA" dirty="0">
                <a:latin typeface="Calibri" panose="020F0502020204030204" pitchFamily="34" charset="0"/>
                <a:ea typeface="TimesTen-Roman"/>
                <a:cs typeface="Simplified Arabic" panose="02020603050405020304" pitchFamily="18" charset="-78"/>
              </a:rPr>
              <a:t> ان للشكل المعماري تأثيرا على الكلفة لأنه يؤثر في كمية المواد الانشائية المستخدمة التي تعتمد على طبيعة التصميم ومدى تعقيده فكلما كانت الاشكال بسيطة كانت المواد اقل.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المساحة:</a:t>
            </a:r>
            <a:r>
              <a:rPr lang="ar-SA" dirty="0">
                <a:latin typeface="Calibri" panose="020F0502020204030204" pitchFamily="34" charset="0"/>
                <a:ea typeface="TimesTen-Roman"/>
                <a:cs typeface="Simplified Arabic" panose="02020603050405020304" pitchFamily="18" charset="-78"/>
              </a:rPr>
              <a:t> إن كلفة المسكن تتناسب طرديا مع مساحته مع العلم انه كلما ازدادت المساحة تقل كلفة المتر المربع الواحد من البناء، اذ تقل نسبة اطوال الجدران الخارجية الحاملة والمكلفة الى المساحة للفضاء الذي تحدده.</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ارتفاع المبنى:</a:t>
            </a:r>
            <a:r>
              <a:rPr lang="ar-SA" dirty="0">
                <a:latin typeface="Calibri" panose="020F0502020204030204" pitchFamily="34" charset="0"/>
                <a:ea typeface="TimesTen-Roman"/>
                <a:cs typeface="Simplified Arabic" panose="02020603050405020304" pitchFamily="18" charset="-78"/>
              </a:rPr>
              <a:t> ان لارتفاع المبنى أثر على الكلفة فكلما زاد ارتفاع المبنى (عدد طوابقه) كلما قلت كلفة المتر المربع للأرض بالنسبة للوحدة السكنية الواحدة في المباني المتعددة الطوابق الا انه سيسهم في الوقت نفسه في ارتفاع تكلفة المتر المربع الواحد من البناء.</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en-US" dirty="0">
                <a:latin typeface="Simplified Arabic" panose="02020603050405020304" pitchFamily="18" charset="-78"/>
                <a:ea typeface="TimesTen-Roman"/>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b="1" dirty="0">
                <a:latin typeface="Calibri" panose="020F0502020204030204" pitchFamily="34" charset="0"/>
                <a:ea typeface="TimesTen-Roman"/>
                <a:cs typeface="Simplified Arabic" panose="02020603050405020304" pitchFamily="18" charset="-78"/>
              </a:rPr>
              <a:t>التصميم المعماري البيئي:</a:t>
            </a:r>
            <a:r>
              <a:rPr lang="ar-SA" dirty="0">
                <a:latin typeface="Calibri" panose="020F0502020204030204" pitchFamily="34" charset="0"/>
                <a:ea typeface="TimesTen-Roman"/>
                <a:cs typeface="Simplified Arabic" panose="02020603050405020304" pitchFamily="18" charset="-78"/>
              </a:rPr>
              <a:t> لقد استطاع الانسان بفعل التقدم العلمي والتكنولوجي ان يتحكم جزئيا في تكييف بيئته الداخلية فالتصميم المعماري الذي يراعي المتطلبات المناخية يسهم كثيرا في توفير الطاقة.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r>
              <a:rPr lang="ar-SA" dirty="0">
                <a:ea typeface="TimesTen-Roman"/>
                <a:cs typeface="Simplified Arabic" panose="02020603050405020304" pitchFamily="18" charset="-78"/>
              </a:rPr>
              <a:t> ان عملية تغير متطلبات </a:t>
            </a:r>
            <a:r>
              <a:rPr lang="ar-IQ" dirty="0">
                <a:ea typeface="TimesTen-Roman"/>
                <a:cs typeface="Simplified Arabic" panose="02020603050405020304" pitchFamily="18" charset="-78"/>
              </a:rPr>
              <a:t>الأسرة للوحدة السكنية تتطلب الانتقال الى وحدة سكنية أخرى. ان كلف الانتقال التي تحصل تعتبر جوهرية، فضلا عن الكلف العالية لنقل الأثاث والملابس ومتطلبات المنزل الأخرى، وهناك ايضا كلفة عالية مرتبطة بمغادرة مجاورات وحدة الجيرة القديمة مع ساكنيها ومدارسها واسواقها. </a:t>
            </a:r>
            <a:endParaRPr lang="en-US" dirty="0"/>
          </a:p>
        </p:txBody>
      </p:sp>
    </p:spTree>
    <p:extLst>
      <p:ext uri="{BB962C8B-B14F-4D97-AF65-F5344CB8AC3E}">
        <p14:creationId xmlns:p14="http://schemas.microsoft.com/office/powerpoint/2010/main" val="309284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21832-F7FC-40F5-86EE-A1C671D8DAFB}"/>
              </a:ext>
            </a:extLst>
          </p:cNvPr>
          <p:cNvSpPr/>
          <p:nvPr/>
        </p:nvSpPr>
        <p:spPr>
          <a:xfrm>
            <a:off x="256309" y="56923"/>
            <a:ext cx="11679382" cy="6744154"/>
          </a:xfrm>
          <a:prstGeom prst="rect">
            <a:avLst/>
          </a:prstGeom>
        </p:spPr>
        <p:txBody>
          <a:bodyPr wrap="square">
            <a:spAutoFit/>
          </a:bodyPr>
          <a:lstStyle/>
          <a:p>
            <a:pPr algn="just" rtl="1">
              <a:lnSpc>
                <a:spcPct val="107000"/>
              </a:lnSpc>
              <a:spcAft>
                <a:spcPts val="0"/>
              </a:spcAft>
            </a:pPr>
            <a:r>
              <a:rPr lang="ar-IQ" b="1" dirty="0">
                <a:solidFill>
                  <a:srgbClr val="C00000"/>
                </a:solidFill>
                <a:latin typeface="Calibri" panose="020F0502020204030204" pitchFamily="34" charset="0"/>
                <a:ea typeface="TimesTen-Roman"/>
                <a:cs typeface="Simplified Arabic" panose="02020603050405020304" pitchFamily="18" charset="-78"/>
              </a:rPr>
              <a:t>خامسا- الخصائص المعمارية: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تعكس العمارة والتراث أيا كانت حدودهما المكانية والزمانية القيم الاقتصادية والاجتماعية والثقافية والجمالية لأي مجتمع في العالم، وفق هذا يصف المعماري رفعت الجادرجي أن التراث بانه الرصيد والمخزون المتميز الذي يتميز بالثبات والاستمرارية معا، وبين القيمة الروحية والجمالية، فضلا عن كونه حقيقة مادية ملموسة فرضت قبولها واحترامها لكونها تسجيلا صادقا لثقافة المجتمع ووحدة منهجه وملامحه الإنسانية والفكرية.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تتميز الوحدات السكنية باختلاف عمرها الزمني بخصائص تمثل تاريخها وقيمتها المعنوية والروحية، لذلك ان المحافظة على هذه الخصائص هو بمثابة الجسر الذي يربطنا بالماضي ويعبر بنا الى الحاضر والمستقبل.</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u="dbl" dirty="0">
                <a:latin typeface="Calibri" panose="020F0502020204030204" pitchFamily="34" charset="0"/>
                <a:ea typeface="TimesTen-Roman"/>
                <a:cs typeface="Simplified Arabic" panose="02020603050405020304" pitchFamily="18" charset="-78"/>
              </a:rPr>
              <a:t>1-</a:t>
            </a:r>
            <a:r>
              <a:rPr lang="en-US" sz="2000" b="1" u="dbl" dirty="0">
                <a:latin typeface="Simplified Arabic" panose="02020603050405020304" pitchFamily="18" charset="-78"/>
                <a:ea typeface="TimesTen-Roman"/>
                <a:cs typeface="Arial" panose="020B0604020202020204" pitchFamily="34" charset="0"/>
              </a:rPr>
              <a:t>4 </a:t>
            </a:r>
            <a:r>
              <a:rPr lang="ar-IQ" sz="2000" b="1" u="dbl" dirty="0">
                <a:latin typeface="Calibri" panose="020F0502020204030204" pitchFamily="34" charset="0"/>
                <a:ea typeface="TimesTen-Roman"/>
                <a:cs typeface="Simplified Arabic" panose="02020603050405020304" pitchFamily="18" charset="-78"/>
              </a:rPr>
              <a:t>الوحدة </a:t>
            </a:r>
            <a:r>
              <a:rPr lang="ar-SA" sz="2000" b="1" u="dbl" dirty="0">
                <a:latin typeface="Calibri" panose="020F0502020204030204" pitchFamily="34" charset="0"/>
                <a:ea typeface="TimesTen-Roman"/>
                <a:cs typeface="Simplified Arabic" panose="02020603050405020304" pitchFamily="18" charset="-78"/>
              </a:rPr>
              <a:t>السكنية ودرجة الاشغال</a:t>
            </a:r>
            <a:r>
              <a:rPr lang="en-US" sz="2000" b="1" u="dbl" dirty="0">
                <a:latin typeface="Simplified Arabic" panose="02020603050405020304" pitchFamily="18" charset="-78"/>
                <a:ea typeface="TimesTen-Roman"/>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درجة الاشغال</a:t>
            </a:r>
            <a:r>
              <a:rPr lang="en-US" dirty="0">
                <a:latin typeface="Simplified Arabic" panose="02020603050405020304" pitchFamily="18" charset="-78"/>
                <a:ea typeface="TimesTen-Roman"/>
                <a:cs typeface="Arial" panose="020B0604020202020204" pitchFamily="34" charset="0"/>
              </a:rPr>
              <a:t>: </a:t>
            </a:r>
            <a:r>
              <a:rPr lang="ar-SA" dirty="0">
                <a:latin typeface="Calibri" panose="020F0502020204030204" pitchFamily="34" charset="0"/>
                <a:ea typeface="TimesTen-Roman"/>
                <a:cs typeface="Simplified Arabic" panose="02020603050405020304" pitchFamily="18" charset="-78"/>
              </a:rPr>
              <a:t>هي نوع من انواع الكثافات الاسكانية تشير الى عدد الاشخاص الشاغلين للفضاء.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تتباين عدد فضاءات الوحدة السكنية بمساحاتها باختلاف درجة الاشغال.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SA" dirty="0">
                <a:latin typeface="Calibri" panose="020F0502020204030204" pitchFamily="34" charset="0"/>
                <a:ea typeface="TimesTen-Roman"/>
                <a:cs typeface="Simplified Arabic" panose="02020603050405020304" pitchFamily="18" charset="-78"/>
              </a:rPr>
              <a:t>تتباين درجة الاشغال في الوحدة السكنية باختلاف حجوم الاسر</a:t>
            </a:r>
            <a:r>
              <a:rPr lang="ar-SA" sz="2000" dirty="0">
                <a:latin typeface="Calibri" panose="020F0502020204030204" pitchFamily="34" charset="0"/>
                <a:ea typeface="TimesTen-Roman"/>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en-US" sz="2000" b="1" dirty="0">
                <a:latin typeface="Simplified Arabic" panose="02020603050405020304" pitchFamily="18" charset="-78"/>
                <a:ea typeface="TimesTen-Roman"/>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u="dbl" dirty="0">
                <a:latin typeface="Calibri" panose="020F0502020204030204" pitchFamily="34" charset="0"/>
                <a:ea typeface="TimesTen-Roman"/>
                <a:cs typeface="Simplified Arabic" panose="02020603050405020304" pitchFamily="18" charset="-78"/>
              </a:rPr>
              <a:t>1-5 العوامل المؤثرة في اختيار مواقع الوحدات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en-US" b="1" dirty="0">
                <a:latin typeface="Simplified Arabic" panose="02020603050405020304" pitchFamily="18" charset="-78"/>
                <a:ea typeface="TimesTen-Roman"/>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مظاهر السطح (التضاريس)</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مصادر المياه</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طبيعة التربة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العوامل المناخية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التلوث في الموقع</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اسلوب الربط والمواصلات (سهول الوصول)</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العوامل التاريخية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العوامل الاجتماعية </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687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EAE28-F882-4B67-B51B-A80E1E0538F0}"/>
              </a:ext>
            </a:extLst>
          </p:cNvPr>
          <p:cNvSpPr/>
          <p:nvPr/>
        </p:nvSpPr>
        <p:spPr>
          <a:xfrm>
            <a:off x="290946" y="501468"/>
            <a:ext cx="11610108" cy="5855064"/>
          </a:xfrm>
          <a:prstGeom prst="rect">
            <a:avLst/>
          </a:prstGeom>
        </p:spPr>
        <p:txBody>
          <a:bodyPr wrap="square">
            <a:spAutoFit/>
          </a:bodyPr>
          <a:lstStyle/>
          <a:p>
            <a:pPr algn="just" rtl="1">
              <a:lnSpc>
                <a:spcPct val="107000"/>
              </a:lnSpc>
              <a:spcAft>
                <a:spcPts val="0"/>
              </a:spcAft>
            </a:pPr>
            <a:r>
              <a:rPr lang="ar-IQ" sz="2000" b="1" u="dbl" dirty="0">
                <a:latin typeface="Calibri" panose="020F0502020204030204" pitchFamily="34" charset="0"/>
                <a:ea typeface="TimesTen-Roman"/>
                <a:cs typeface="Simplified Arabic" panose="02020603050405020304" pitchFamily="18" charset="-78"/>
              </a:rPr>
              <a:t>1-6 العوامل المؤثرة في اختيار الوحدة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en-US" dirty="0">
                <a:latin typeface="Simplified Arabic" panose="02020603050405020304" pitchFamily="18" charset="-78"/>
                <a:ea typeface="TimesTen-Roman"/>
                <a:cs typeface="Arial" panose="020B0604020202020204" pitchFamily="34" charset="0"/>
              </a:rPr>
              <a:t>*</a:t>
            </a:r>
            <a:r>
              <a:rPr lang="ar-SA" dirty="0">
                <a:latin typeface="Calibri" panose="020F0502020204030204" pitchFamily="34" charset="0"/>
                <a:ea typeface="TimesTen-Roman"/>
                <a:cs typeface="Simplified Arabic" panose="02020603050405020304" pitchFamily="18" charset="-78"/>
              </a:rPr>
              <a:t>حجم الاسرة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en-US" dirty="0">
                <a:latin typeface="Simplified Arabic" panose="02020603050405020304" pitchFamily="18" charset="-78"/>
                <a:ea typeface="TimesTen-Roman"/>
                <a:cs typeface="Arial" panose="020B0604020202020204" pitchFamily="34" charset="0"/>
              </a:rPr>
              <a:t>*</a:t>
            </a:r>
            <a:r>
              <a:rPr lang="ar-SA" dirty="0">
                <a:latin typeface="Calibri" panose="020F0502020204030204" pitchFamily="34" charset="0"/>
                <a:ea typeface="TimesTen-Roman"/>
                <a:cs typeface="Simplified Arabic" panose="02020603050405020304" pitchFamily="18" charset="-78"/>
              </a:rPr>
              <a:t>دخل الاسرة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en-US" dirty="0">
                <a:latin typeface="Simplified Arabic" panose="02020603050405020304" pitchFamily="18" charset="-78"/>
                <a:ea typeface="TimesTen-Roman"/>
                <a:cs typeface="Arial" panose="020B0604020202020204" pitchFamily="34" charset="0"/>
              </a:rPr>
              <a:t>*</a:t>
            </a:r>
            <a:r>
              <a:rPr lang="ar-SA" dirty="0">
                <a:latin typeface="Calibri" panose="020F0502020204030204" pitchFamily="34" charset="0"/>
                <a:ea typeface="TimesTen-Roman"/>
                <a:cs typeface="Simplified Arabic" panose="02020603050405020304" pitchFamily="18" charset="-78"/>
              </a:rPr>
              <a:t>نمط الوحدة السكنية المطلوبة من قبل رب الاسرة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en-US" dirty="0">
                <a:latin typeface="Simplified Arabic" panose="02020603050405020304" pitchFamily="18" charset="-78"/>
                <a:ea typeface="TimesTen-Roman"/>
                <a:cs typeface="Arial" panose="020B0604020202020204" pitchFamily="34" charset="0"/>
              </a:rPr>
              <a:t>*</a:t>
            </a:r>
            <a:r>
              <a:rPr lang="ar-SA" dirty="0">
                <a:latin typeface="Calibri" panose="020F0502020204030204" pitchFamily="34" charset="0"/>
                <a:ea typeface="TimesTen-Roman"/>
                <a:cs typeface="Simplified Arabic" panose="02020603050405020304" pitchFamily="18" charset="-78"/>
              </a:rPr>
              <a:t>موقع الوحدة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457200" algn="just" rtl="1">
              <a:lnSpc>
                <a:spcPct val="107000"/>
              </a:lnSpc>
              <a:spcAft>
                <a:spcPts val="0"/>
              </a:spcAft>
            </a:pPr>
            <a:r>
              <a:rPr lang="en-US" dirty="0">
                <a:latin typeface="Simplified Arabic" panose="02020603050405020304" pitchFamily="18" charset="-78"/>
                <a:ea typeface="TimesTen-Roman"/>
                <a:cs typeface="Arial" panose="020B0604020202020204" pitchFamily="34" charset="0"/>
              </a:rPr>
              <a:t>* </a:t>
            </a:r>
            <a:r>
              <a:rPr lang="ar-SA" dirty="0">
                <a:latin typeface="Calibri" panose="020F0502020204030204" pitchFamily="34" charset="0"/>
                <a:ea typeface="TimesTen-Roman"/>
                <a:cs typeface="Simplified Arabic" panose="02020603050405020304" pitchFamily="18" charset="-78"/>
              </a:rPr>
              <a:t>قرب الوحدة السكنية من العائلة الام</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u="dbl" dirty="0">
                <a:latin typeface="Calibri" panose="020F0502020204030204" pitchFamily="34" charset="0"/>
                <a:ea typeface="TimesTen-Roman"/>
                <a:cs typeface="Simplified Arabic" panose="02020603050405020304" pitchFamily="18" charset="-78"/>
              </a:rPr>
              <a:t>1-7 الوحدة السكنية والاستهلاك السكني (الاندثار)</a:t>
            </a:r>
            <a:r>
              <a:rPr lang="ar-IQ" sz="2000" b="1" dirty="0">
                <a:latin typeface="Calibri" panose="020F0502020204030204" pitchFamily="34" charset="0"/>
                <a:ea typeface="TimesTen-Roman"/>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b="1"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الاستهلاك السكني يعني الحالة التي يصل إليها المسكن أو المبنى بشكل عام بحيث تؤدي به إلى الوصول الى ضعف القدرات الإنتاجية من حيث الإشغال أو الشكل أو التجانس الشكلي والوظيفي مع الأبنية المجاورة. وهو ناتج عن تأثيرات طبيعية وبشرية محصلتها </a:t>
            </a:r>
            <a:r>
              <a:rPr lang="ar-SA" dirty="0" err="1">
                <a:latin typeface="Calibri" panose="020F0502020204030204" pitchFamily="34" charset="0"/>
                <a:ea typeface="TimesTen-Roman"/>
                <a:cs typeface="Simplified Arabic" panose="02020603050405020304" pitchFamily="18" charset="-78"/>
              </a:rPr>
              <a:t>تهرؤ</a:t>
            </a:r>
            <a:r>
              <a:rPr lang="ar-SA" dirty="0">
                <a:latin typeface="Calibri" panose="020F0502020204030204" pitchFamily="34" charset="0"/>
                <a:ea typeface="TimesTen-Roman"/>
                <a:cs typeface="Simplified Arabic" panose="02020603050405020304" pitchFamily="18" charset="-78"/>
              </a:rPr>
              <a:t> المبنى. والاندثار لا يعني </a:t>
            </a:r>
            <a:r>
              <a:rPr lang="ar-SA" dirty="0" err="1">
                <a:latin typeface="Calibri" panose="020F0502020204030204" pitchFamily="34" charset="0"/>
                <a:ea typeface="TimesTen-Roman"/>
                <a:cs typeface="Simplified Arabic" panose="02020603050405020304" pitchFamily="18" charset="-78"/>
              </a:rPr>
              <a:t>التهرؤ</a:t>
            </a:r>
            <a:r>
              <a:rPr lang="ar-SA" dirty="0">
                <a:latin typeface="Calibri" panose="020F0502020204030204" pitchFamily="34" charset="0"/>
                <a:ea typeface="TimesTen-Roman"/>
                <a:cs typeface="Simplified Arabic" panose="02020603050405020304" pitchFamily="18" charset="-78"/>
              </a:rPr>
              <a:t> فقط، بل يتعدى ذلك وصولا إلى إزالة السمات المعمارية والعمرانية ذات المدلول الاجتماعي والاقتصادي والبيئي والروحي للإنسان.</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b="1" dirty="0">
                <a:solidFill>
                  <a:srgbClr val="C00000"/>
                </a:solidFill>
                <a:latin typeface="Calibri" panose="020F0502020204030204" pitchFamily="34" charset="0"/>
                <a:ea typeface="TimesTen-Roman"/>
                <a:cs typeface="Simplified Arabic" panose="02020603050405020304" pitchFamily="18" charset="-78"/>
              </a:rPr>
              <a:t>يعرف الاندثار: بأنه اضطراب شكلي يصيب هياكل المباني (الوحدات السكنية) والذي يحدث بفعل عوامل طبيعية وبشرية مقرونة بالإهمال المستمر والأخطاء الإنشائية والتصميمية وغياب استراتيجيات المعالجة الفنية اللذان يقودان بالتالي إلى تهدم وانهيار المباني وفقدان مميزاتها الأساسية</a:t>
            </a:r>
            <a:r>
              <a:rPr lang="ar-IQ" b="1" dirty="0">
                <a:solidFill>
                  <a:srgbClr val="C00000"/>
                </a:solidFill>
                <a:latin typeface="Calibri" panose="020F0502020204030204" pitchFamily="34" charset="0"/>
                <a:ea typeface="TimesTen-Roman"/>
                <a:cs typeface="Simplified Arabic" panose="02020603050405020304" pitchFamily="18" charset="-78"/>
              </a:rPr>
              <a:t>، </a:t>
            </a:r>
            <a:r>
              <a:rPr lang="ar-SA" b="1" dirty="0">
                <a:solidFill>
                  <a:srgbClr val="C00000"/>
                </a:solidFill>
                <a:latin typeface="Calibri" panose="020F0502020204030204" pitchFamily="34" charset="0"/>
                <a:ea typeface="TimesTen-Roman"/>
                <a:cs typeface="Simplified Arabic" panose="02020603050405020304" pitchFamily="18" charset="-78"/>
              </a:rPr>
              <a:t>وبالإمكان تمييز الوحدات السكنية التي تعاني من مشكلة الاندثار من خلال واقعها العمراني الرديء</a:t>
            </a:r>
            <a:r>
              <a:rPr lang="ar-SA" dirty="0">
                <a:latin typeface="Calibri" panose="020F0502020204030204" pitchFamily="34" charset="0"/>
                <a:ea typeface="TimesTen-Roman"/>
                <a:cs typeface="Simplified Arabic" panose="02020603050405020304" pitchFamily="18" charset="-78"/>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أو أنها تلك الوحدات التي يظهر فيها التلف والتآكل والتساقط لبعض أو مجموعة من أجزاء تركيبها المعماري وحسب درجة وشدة </a:t>
            </a:r>
            <a:r>
              <a:rPr lang="ar-SA" dirty="0" err="1">
                <a:latin typeface="Calibri" panose="020F0502020204030204" pitchFamily="34" charset="0"/>
                <a:ea typeface="TimesTen-Roman"/>
                <a:cs typeface="Simplified Arabic" panose="02020603050405020304" pitchFamily="18" charset="-78"/>
              </a:rPr>
              <a:t>التهرؤ</a:t>
            </a:r>
            <a:r>
              <a:rPr lang="ar-SA" dirty="0">
                <a:latin typeface="Calibri" panose="020F0502020204030204" pitchFamily="34" charset="0"/>
                <a:ea typeface="TimesTen-Roman"/>
                <a:cs typeface="Simplified Arabic" panose="02020603050405020304" pitchFamily="18" charset="-78"/>
              </a:rPr>
              <a:t>، والمخطط افي أدناه يوضح الإطار المفاهيمي للاندثار.</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605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B181B0-73F9-4522-AA59-01A363B9ACA7}"/>
              </a:ext>
            </a:extLst>
          </p:cNvPr>
          <p:cNvPicPr/>
          <p:nvPr/>
        </p:nvPicPr>
        <p:blipFill>
          <a:blip r:embed="rId2"/>
          <a:stretch>
            <a:fillRect/>
          </a:stretch>
        </p:blipFill>
        <p:spPr>
          <a:xfrm>
            <a:off x="1704109" y="122093"/>
            <a:ext cx="7834746" cy="6569652"/>
          </a:xfrm>
          <a:prstGeom prst="rect">
            <a:avLst/>
          </a:prstGeom>
        </p:spPr>
      </p:pic>
    </p:spTree>
    <p:extLst>
      <p:ext uri="{BB962C8B-B14F-4D97-AF65-F5344CB8AC3E}">
        <p14:creationId xmlns:p14="http://schemas.microsoft.com/office/powerpoint/2010/main" val="378661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46DD3-7115-4947-9BEC-479D70606A2D}"/>
              </a:ext>
            </a:extLst>
          </p:cNvPr>
          <p:cNvSpPr/>
          <p:nvPr/>
        </p:nvSpPr>
        <p:spPr>
          <a:xfrm>
            <a:off x="512617" y="13855"/>
            <a:ext cx="11637818" cy="981423"/>
          </a:xfrm>
          <a:prstGeom prst="rect">
            <a:avLst/>
          </a:prstGeom>
        </p:spPr>
        <p:txBody>
          <a:bodyPr wrap="square">
            <a:spAutoFit/>
          </a:bodyPr>
          <a:lstStyle/>
          <a:p>
            <a:pPr algn="just"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r>
              <a:rPr lang="ar-SA" b="1" u="dbl" dirty="0">
                <a:latin typeface="Calibri" panose="020F0502020204030204" pitchFamily="34" charset="0"/>
                <a:ea typeface="TimesTen-Roman"/>
                <a:cs typeface="Simplified Arabic" panose="02020603050405020304" pitchFamily="18" charset="-78"/>
              </a:rPr>
              <a:t>1-7-1عوامل اندثار الوحدات السكنية: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dirty="0">
                <a:latin typeface="Calibri" panose="020F0502020204030204" pitchFamily="34" charset="0"/>
                <a:ea typeface="TimesTen-Roman"/>
                <a:cs typeface="Simplified Arabic" panose="02020603050405020304" pitchFamily="18" charset="-78"/>
              </a:rPr>
              <a:t>هناك الكثير من العوامل والمسببات التي تؤدي إلى اندثار الأبنية بشكل عام والسكنية منها بشكل خاص، </a:t>
            </a:r>
            <a:r>
              <a:rPr lang="ar-SA" dirty="0">
                <a:solidFill>
                  <a:srgbClr val="FF0000"/>
                </a:solidFill>
                <a:latin typeface="Calibri" panose="020F0502020204030204" pitchFamily="34" charset="0"/>
                <a:ea typeface="TimesTen-Roman"/>
                <a:cs typeface="Simplified Arabic" panose="02020603050405020304" pitchFamily="18" charset="-78"/>
              </a:rPr>
              <a:t>ويزداد ذلك في المدن التقليدية التي تتميز أبنيتها بوجود سمة غالبة عليها إلا وهي استخدام المواد البنائية التي تمتاز بضعف مقاومتها للعوامل الخارجية (المناخ وفعل الأنسان).</a:t>
            </a:r>
            <a:r>
              <a:rPr lang="ar-SA" dirty="0">
                <a:latin typeface="Calibri" panose="020F0502020204030204" pitchFamily="34" charset="0"/>
                <a:ea typeface="TimesTen-Roman"/>
                <a:cs typeface="Simplified Arabic" panose="02020603050405020304" pitchFamily="18" charset="-78"/>
              </a:rPr>
              <a:t> ومن هذه العوامل:</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71D3451-1D12-4C28-B3D1-43AEA0047A61}"/>
              </a:ext>
            </a:extLst>
          </p:cNvPr>
          <p:cNvGrpSpPr/>
          <p:nvPr/>
        </p:nvGrpSpPr>
        <p:grpSpPr>
          <a:xfrm>
            <a:off x="2757055" y="1217035"/>
            <a:ext cx="5934507" cy="5239183"/>
            <a:chOff x="3500437" y="1217035"/>
            <a:chExt cx="5191125" cy="4389293"/>
          </a:xfrm>
        </p:grpSpPr>
        <p:pic>
          <p:nvPicPr>
            <p:cNvPr id="3" name="Picture 2">
              <a:extLst>
                <a:ext uri="{FF2B5EF4-FFF2-40B4-BE49-F238E27FC236}">
                  <a16:creationId xmlns:a16="http://schemas.microsoft.com/office/drawing/2014/main" id="{2F1A8BCE-B584-4F2A-BB85-599269F0BB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00437" y="1217035"/>
              <a:ext cx="5191125" cy="395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EB3CF1E5-762C-4983-B015-6B3A2926DABB}"/>
                </a:ext>
              </a:extLst>
            </p:cNvPr>
            <p:cNvSpPr/>
            <p:nvPr/>
          </p:nvSpPr>
          <p:spPr>
            <a:xfrm>
              <a:off x="4524094" y="5236996"/>
              <a:ext cx="3143809" cy="369332"/>
            </a:xfrm>
            <a:prstGeom prst="rect">
              <a:avLst/>
            </a:prstGeom>
          </p:spPr>
          <p:txBody>
            <a:bodyPr wrap="none">
              <a:spAutoFit/>
            </a:bodyPr>
            <a:lstStyle/>
            <a:p>
              <a:r>
                <a:rPr lang="ar-SA" dirty="0">
                  <a:ea typeface="TimesTen-Roman"/>
                  <a:cs typeface="Simplified Arabic" panose="02020603050405020304" pitchFamily="18" charset="-78"/>
                </a:rPr>
                <a:t>تأثير العناصر المناخية على جودة المبنى</a:t>
              </a:r>
              <a:endParaRPr lang="en-US" dirty="0"/>
            </a:p>
          </p:txBody>
        </p:sp>
      </p:grpSp>
    </p:spTree>
    <p:extLst>
      <p:ext uri="{BB962C8B-B14F-4D97-AF65-F5344CB8AC3E}">
        <p14:creationId xmlns:p14="http://schemas.microsoft.com/office/powerpoint/2010/main" val="31363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563AE4-A8DC-4416-A5BF-A93A0FEC5CF5}"/>
              </a:ext>
            </a:extLst>
          </p:cNvPr>
          <p:cNvSpPr/>
          <p:nvPr/>
        </p:nvSpPr>
        <p:spPr>
          <a:xfrm>
            <a:off x="5860472" y="0"/>
            <a:ext cx="6096000" cy="2147511"/>
          </a:xfrm>
          <a:prstGeom prst="rect">
            <a:avLst/>
          </a:prstGeom>
        </p:spPr>
        <p:txBody>
          <a:bodyPr>
            <a:spAutoFit/>
          </a:bodyPr>
          <a:lstStyle/>
          <a:p>
            <a:pPr algn="ctr" rtl="1">
              <a:lnSpc>
                <a:spcPct val="107000"/>
              </a:lnSpc>
              <a:spcAft>
                <a:spcPts val="0"/>
              </a:spcAft>
            </a:pPr>
            <a:r>
              <a:rPr lang="ar-IQ" dirty="0">
                <a:latin typeface="Calibri" panose="020F0502020204030204" pitchFamily="34" charset="0"/>
                <a:ea typeface="TimesTen-Roman"/>
                <a:cs typeface="Simplified Arabic" panose="02020603050405020304" pitchFamily="18"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mj-lt"/>
              <a:buAutoNum type="arabicPeriod"/>
            </a:pPr>
            <a:r>
              <a:rPr lang="ar-SA" b="1" u="dbl" dirty="0">
                <a:solidFill>
                  <a:srgbClr val="1F4E79"/>
                </a:solidFill>
                <a:latin typeface="Calibri" panose="020F0502020204030204" pitchFamily="34" charset="0"/>
                <a:ea typeface="TimesTen-Roman"/>
                <a:cs typeface="Simplified Arabic" panose="02020603050405020304" pitchFamily="18" charset="-78"/>
              </a:rPr>
              <a:t>العوامل المناخية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حرارة الهواء</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الرطوبة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مياه الامطار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pPr>
            <a:r>
              <a:rPr lang="ar-IQ" dirty="0">
                <a:latin typeface="Calibri" panose="020F0502020204030204" pitchFamily="34" charset="0"/>
                <a:ea typeface="TimesTen-Roman"/>
                <a:cs typeface="Simplified Arabic" panose="02020603050405020304" pitchFamily="18" charset="-78"/>
              </a:rPr>
              <a:t>الاشعاع الشمسي</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indent="-285750" algn="r" rtl="1">
              <a:buFont typeface="Arial" panose="020B0604020202020204" pitchFamily="34" charset="0"/>
              <a:buChar char="•"/>
            </a:pPr>
            <a:r>
              <a:rPr lang="ar-IQ" dirty="0">
                <a:ea typeface="TimesTen-Roman"/>
                <a:cs typeface="Simplified Arabic" panose="02020603050405020304" pitchFamily="18" charset="-78"/>
              </a:rPr>
              <a:t>الرياح</a:t>
            </a:r>
            <a:endParaRPr lang="en-US" dirty="0"/>
          </a:p>
        </p:txBody>
      </p:sp>
      <p:pic>
        <p:nvPicPr>
          <p:cNvPr id="3" name="Picture 2">
            <a:extLst>
              <a:ext uri="{FF2B5EF4-FFF2-40B4-BE49-F238E27FC236}">
                <a16:creationId xmlns:a16="http://schemas.microsoft.com/office/drawing/2014/main" id="{9FB4121A-AC9E-43CD-9968-ED1627D1FA57}"/>
              </a:ext>
            </a:extLst>
          </p:cNvPr>
          <p:cNvPicPr/>
          <p:nvPr/>
        </p:nvPicPr>
        <p:blipFill>
          <a:blip r:embed="rId2">
            <a:extLst>
              <a:ext uri="{28A0092B-C50C-407E-A947-70E740481C1C}">
                <a14:useLocalDpi xmlns:a14="http://schemas.microsoft.com/office/drawing/2010/main" val="0"/>
              </a:ext>
            </a:extLst>
          </a:blip>
          <a:stretch>
            <a:fillRect/>
          </a:stretch>
        </p:blipFill>
        <p:spPr>
          <a:xfrm>
            <a:off x="2666999" y="19050"/>
            <a:ext cx="5943600" cy="3486150"/>
          </a:xfrm>
          <a:prstGeom prst="rect">
            <a:avLst/>
          </a:prstGeom>
        </p:spPr>
      </p:pic>
      <p:pic>
        <p:nvPicPr>
          <p:cNvPr id="4" name="Picture 3">
            <a:extLst>
              <a:ext uri="{FF2B5EF4-FFF2-40B4-BE49-F238E27FC236}">
                <a16:creationId xmlns:a16="http://schemas.microsoft.com/office/drawing/2014/main" id="{AE856F94-A8FB-40B9-B1E6-13D863DB02E4}"/>
              </a:ext>
            </a:extLst>
          </p:cNvPr>
          <p:cNvPicPr/>
          <p:nvPr/>
        </p:nvPicPr>
        <p:blipFill rotWithShape="1">
          <a:blip r:embed="rId3"/>
          <a:srcRect l="1936" r="1585"/>
          <a:stretch/>
        </p:blipFill>
        <p:spPr bwMode="auto">
          <a:xfrm>
            <a:off x="6096000" y="3743325"/>
            <a:ext cx="2676525" cy="303847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D9B35C9-02A7-4AB7-BF0A-A9BEDDE428E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66999" y="3505200"/>
            <a:ext cx="2705100" cy="3276600"/>
          </a:xfrm>
          <a:prstGeom prst="rect">
            <a:avLst/>
          </a:prstGeom>
          <a:noFill/>
        </p:spPr>
      </p:pic>
    </p:spTree>
    <p:extLst>
      <p:ext uri="{BB962C8B-B14F-4D97-AF65-F5344CB8AC3E}">
        <p14:creationId xmlns:p14="http://schemas.microsoft.com/office/powerpoint/2010/main" val="25501072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TotalTime>
  <Words>688</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Simplified Arabic</vt:lpstr>
      <vt:lpstr>Symbol</vt:lpstr>
      <vt:lpstr>TimesNewRoman</vt:lpstr>
      <vt:lpstr>Wingdings 3</vt:lpstr>
      <vt:lpstr>Wisp</vt:lpstr>
      <vt:lpstr>الإسكان / الفصل الدراسي الأول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الإسكان / الفصل الدراسي الأول </dc:title>
  <dc:creator>nabil taha</dc:creator>
  <cp:lastModifiedBy>nabil taha</cp:lastModifiedBy>
  <cp:revision>14</cp:revision>
  <dcterms:created xsi:type="dcterms:W3CDTF">2018-12-18T18:24:49Z</dcterms:created>
  <dcterms:modified xsi:type="dcterms:W3CDTF">2018-12-18T19:22:04Z</dcterms:modified>
</cp:coreProperties>
</file>