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3" r:id="rId4"/>
    <p:sldId id="264" r:id="rId5"/>
    <p:sldId id="265" r:id="rId6"/>
    <p:sldId id="266" r:id="rId7"/>
    <p:sldId id="267" r:id="rId8"/>
    <p:sldId id="268"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7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12/18/2018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12/18/2018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12/18/2018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47800"/>
          </a:xfrm>
        </p:spPr>
        <p:txBody>
          <a:bodyPr>
            <a:normAutofit fontScale="90000"/>
          </a:bodyPr>
          <a:lstStyle/>
          <a:p>
            <a:r>
              <a:rPr lang="en-US" dirty="0">
                <a:solidFill>
                  <a:srgbClr val="FF0000"/>
                </a:solidFill>
                <a:latin typeface="Times New Roman" pitchFamily="18" charset="0"/>
                <a:cs typeface="Times New Roman" pitchFamily="18" charset="0"/>
              </a:rPr>
              <a:t>Pavement Structural Analysis</a:t>
            </a:r>
            <a:endParaRPr lang="ar-IQ" sz="48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609600" y="2438400"/>
            <a:ext cx="7434396" cy="1143000"/>
          </a:xfrm>
        </p:spPr>
        <p:txBody>
          <a:bodyPr>
            <a:noAutofit/>
          </a:bodyPr>
          <a:lstStyle/>
          <a:p>
            <a:r>
              <a:rPr lang="en-US" sz="1800" b="1" dirty="0">
                <a:solidFill>
                  <a:schemeClr val="tx1"/>
                </a:solidFill>
                <a:latin typeface="Times New Roman" pitchFamily="18" charset="0"/>
                <a:cs typeface="Times New Roman" pitchFamily="18" charset="0"/>
              </a:rPr>
              <a:t> </a:t>
            </a:r>
            <a:r>
              <a:rPr lang="en-US" sz="1800" b="1" dirty="0" smtClean="0">
                <a:solidFill>
                  <a:schemeClr val="tx1"/>
                </a:solidFill>
                <a:latin typeface="Times New Roman" pitchFamily="18" charset="0"/>
                <a:cs typeface="Times New Roman" pitchFamily="18" charset="0"/>
              </a:rPr>
              <a:t>3</a:t>
            </a:r>
            <a:r>
              <a:rPr lang="en-US" sz="1800" b="1" baseline="30000" dirty="0" smtClean="0">
                <a:solidFill>
                  <a:schemeClr val="tx1"/>
                </a:solidFill>
                <a:latin typeface="Times New Roman" pitchFamily="18" charset="0"/>
                <a:cs typeface="Times New Roman" pitchFamily="18" charset="0"/>
              </a:rPr>
              <a:t>rd</a:t>
            </a:r>
            <a:r>
              <a:rPr lang="en-US" sz="1800" b="1" dirty="0" smtClean="0">
                <a:solidFill>
                  <a:schemeClr val="tx1"/>
                </a:solidFill>
                <a:latin typeface="Times New Roman" pitchFamily="18" charset="0"/>
                <a:cs typeface="Times New Roman" pitchFamily="18" charset="0"/>
              </a:rPr>
              <a:t>  Stage</a:t>
            </a:r>
            <a:endParaRPr lang="en-US" sz="1800" b="1" dirty="0">
              <a:solidFill>
                <a:schemeClr val="tx1"/>
              </a:solidFill>
              <a:latin typeface="Times New Roman" pitchFamily="18" charset="0"/>
              <a:cs typeface="Times New Roman" pitchFamily="18" charset="0"/>
            </a:endParaRPr>
          </a:p>
          <a:p>
            <a:r>
              <a:rPr lang="en-US" sz="1800" b="1" dirty="0" smtClean="0">
                <a:solidFill>
                  <a:schemeClr val="tx1"/>
                </a:solidFill>
                <a:latin typeface="Times New Roman" pitchFamily="18" charset="0"/>
                <a:cs typeface="Times New Roman" pitchFamily="18" charset="0"/>
              </a:rPr>
              <a:t>Lecture </a:t>
            </a:r>
            <a:r>
              <a:rPr lang="en-US" sz="1800" b="1" dirty="0" smtClean="0">
                <a:solidFill>
                  <a:schemeClr val="tx1"/>
                </a:solidFill>
                <a:latin typeface="Times New Roman" pitchFamily="18" charset="0"/>
                <a:cs typeface="Times New Roman" pitchFamily="18" charset="0"/>
              </a:rPr>
              <a:t>4</a:t>
            </a:r>
            <a:endParaRPr lang="en-US" sz="1800" b="1" dirty="0" smtClean="0">
              <a:solidFill>
                <a:schemeClr val="tx1"/>
              </a:solidFill>
              <a:latin typeface="Times New Roman" pitchFamily="18" charset="0"/>
              <a:cs typeface="Times New Roman" pitchFamily="18" charset="0"/>
            </a:endParaRPr>
          </a:p>
          <a:p>
            <a:pPr rtl="0"/>
            <a:r>
              <a:rPr lang="en-US" sz="3200" b="1" dirty="0">
                <a:solidFill>
                  <a:schemeClr val="tx1"/>
                </a:solidFill>
                <a:latin typeface="Times New Roman" pitchFamily="18" charset="0"/>
                <a:cs typeface="Times New Roman" pitchFamily="18" charset="0"/>
              </a:rPr>
              <a:t>Lecture. </a:t>
            </a:r>
            <a:r>
              <a:rPr lang="en-US" sz="3200" b="1" dirty="0" smtClean="0">
                <a:solidFill>
                  <a:schemeClr val="tx1"/>
                </a:solidFill>
                <a:latin typeface="Times New Roman" pitchFamily="18" charset="0"/>
                <a:cs typeface="Times New Roman" pitchFamily="18" charset="0"/>
              </a:rPr>
              <a:t>Rana </a:t>
            </a:r>
            <a:r>
              <a:rPr lang="en-US" sz="3200" b="1" dirty="0">
                <a:solidFill>
                  <a:schemeClr val="tx1"/>
                </a:solidFill>
                <a:latin typeface="Times New Roman" pitchFamily="18" charset="0"/>
                <a:cs typeface="Times New Roman" pitchFamily="18" charset="0"/>
              </a:rPr>
              <a:t>Amir </a:t>
            </a:r>
            <a:r>
              <a:rPr lang="en-US" sz="3200" b="1" dirty="0" err="1" smtClean="0">
                <a:solidFill>
                  <a:schemeClr val="tx1"/>
                </a:solidFill>
                <a:latin typeface="Times New Roman" pitchFamily="18" charset="0"/>
                <a:cs typeface="Times New Roman" pitchFamily="18" charset="0"/>
              </a:rPr>
              <a:t>Yousif</a:t>
            </a:r>
            <a:endParaRPr lang="en-US" sz="3200" b="1" dirty="0" smtClean="0">
              <a:solidFill>
                <a:schemeClr val="tx1"/>
              </a:solidFill>
              <a:latin typeface="Times New Roman" pitchFamily="18" charset="0"/>
              <a:cs typeface="Times New Roman" pitchFamily="18" charset="0"/>
            </a:endParaRPr>
          </a:p>
          <a:p>
            <a:pPr rtl="0"/>
            <a:endParaRPr lang="en-US" sz="2800" b="1" dirty="0" smtClean="0">
              <a:solidFill>
                <a:srgbClr val="0070C0"/>
              </a:solidFill>
              <a:latin typeface="Times New Roman" pitchFamily="18" charset="0"/>
              <a:cs typeface="Times New Roman" pitchFamily="18" charset="0"/>
            </a:endParaRPr>
          </a:p>
          <a:p>
            <a:pPr rtl="0"/>
            <a:endParaRPr lang="en-US" sz="2800" b="1" dirty="0" smtClean="0">
              <a:solidFill>
                <a:srgbClr val="0070C0"/>
              </a:solidFill>
              <a:latin typeface="Times New Roman" pitchFamily="18" charset="0"/>
              <a:cs typeface="Times New Roman" pitchFamily="18" charset="0"/>
            </a:endParaRPr>
          </a:p>
          <a:p>
            <a:pPr rtl="0"/>
            <a:r>
              <a:rPr lang="en-US" sz="2800" b="1" dirty="0" smtClean="0">
                <a:solidFill>
                  <a:srgbClr val="92D050"/>
                </a:solidFill>
                <a:latin typeface="Times New Roman" pitchFamily="18" charset="0"/>
                <a:cs typeface="Times New Roman" pitchFamily="18" charset="0"/>
              </a:rPr>
              <a:t>Highway and Transportation Engineering</a:t>
            </a:r>
          </a:p>
          <a:p>
            <a:pPr rtl="0"/>
            <a:r>
              <a:rPr lang="en-US" sz="2800" b="1" dirty="0" smtClean="0">
                <a:solidFill>
                  <a:srgbClr val="92D050"/>
                </a:solidFill>
                <a:latin typeface="Times New Roman" pitchFamily="18" charset="0"/>
                <a:cs typeface="Times New Roman" pitchFamily="18" charset="0"/>
              </a:rPr>
              <a:t>Al-</a:t>
            </a:r>
            <a:r>
              <a:rPr lang="en-US" sz="2800" b="1" dirty="0" err="1" smtClean="0">
                <a:solidFill>
                  <a:srgbClr val="92D050"/>
                </a:solidFill>
                <a:latin typeface="Times New Roman" pitchFamily="18" charset="0"/>
                <a:cs typeface="Times New Roman" pitchFamily="18" charset="0"/>
              </a:rPr>
              <a:t>Mustansiriyah</a:t>
            </a:r>
            <a:r>
              <a:rPr lang="en-US" sz="2800" b="1" dirty="0" smtClean="0">
                <a:solidFill>
                  <a:srgbClr val="92D050"/>
                </a:solidFill>
                <a:latin typeface="Times New Roman" pitchFamily="18" charset="0"/>
                <a:cs typeface="Times New Roman" pitchFamily="18" charset="0"/>
              </a:rPr>
              <a:t> University</a:t>
            </a:r>
            <a:endParaRPr lang="en-US" sz="2800" b="1" dirty="0">
              <a:solidFill>
                <a:srgbClr val="92D050"/>
              </a:solidFill>
              <a:latin typeface="Times New Roman" pitchFamily="18" charset="0"/>
              <a:cs typeface="Times New Roman" pitchFamily="18" charset="0"/>
            </a:endParaRPr>
          </a:p>
          <a:p>
            <a:r>
              <a:rPr lang="en-US" b="1" dirty="0" smtClean="0">
                <a:solidFill>
                  <a:srgbClr val="92D050"/>
                </a:solidFill>
                <a:latin typeface="Times New Roman" pitchFamily="18" charset="0"/>
                <a:cs typeface="Times New Roman" pitchFamily="18" charset="0"/>
              </a:rPr>
              <a:t>2018-2019</a:t>
            </a:r>
            <a:endParaRPr lang="en-US" b="1" dirty="0">
              <a:solidFill>
                <a:srgbClr val="92D050"/>
              </a:solidFill>
              <a:latin typeface="Times New Roman" pitchFamily="18" charset="0"/>
              <a:cs typeface="Times New Roman" pitchFamily="18" charset="0"/>
            </a:endParaRPr>
          </a:p>
          <a:p>
            <a:endParaRPr lang="ar-IQ" sz="3200" b="1" dirty="0">
              <a:solidFill>
                <a:srgbClr val="0070C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100012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42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1)">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heel(1)">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fontScale="70000" lnSpcReduction="20000"/>
          </a:bodyPr>
          <a:lstStyle/>
          <a:p>
            <a:pPr marL="109728" indent="0" algn="just" rtl="0">
              <a:buNone/>
            </a:pPr>
            <a:r>
              <a:rPr lang="en-US" sz="3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References:</a:t>
            </a:r>
          </a:p>
          <a:p>
            <a:pPr algn="just" rtl="0"/>
            <a:endParaRPr lang="en-US" sz="2800" dirty="0">
              <a:latin typeface="Times New Roman" pitchFamily="18" charset="0"/>
              <a:cs typeface="Times New Roman" pitchFamily="18" charset="0"/>
            </a:endParaRPr>
          </a:p>
          <a:p>
            <a:pPr algn="just" rtl="0"/>
            <a:r>
              <a:rPr lang="en-US" sz="3400" dirty="0" smtClean="0">
                <a:latin typeface="Times New Roman" pitchFamily="18" charset="0"/>
                <a:cs typeface="Times New Roman" pitchFamily="18" charset="0"/>
              </a:rPr>
              <a:t>Nicholas </a:t>
            </a:r>
            <a:r>
              <a:rPr lang="en-US" sz="3400" dirty="0">
                <a:latin typeface="Times New Roman" pitchFamily="18" charset="0"/>
                <a:cs typeface="Times New Roman" pitchFamily="18" charset="0"/>
              </a:rPr>
              <a:t>J. Garber and Lester A. </a:t>
            </a:r>
            <a:r>
              <a:rPr lang="en-US" sz="3400" dirty="0" err="1">
                <a:latin typeface="Times New Roman" pitchFamily="18" charset="0"/>
                <a:cs typeface="Times New Roman" pitchFamily="18" charset="0"/>
              </a:rPr>
              <a:t>Hoel</a:t>
            </a:r>
            <a:r>
              <a:rPr lang="en-US" sz="3400" dirty="0">
                <a:latin typeface="Times New Roman" pitchFamily="18" charset="0"/>
                <a:cs typeface="Times New Roman" pitchFamily="18" charset="0"/>
              </a:rPr>
              <a:t>.”Traffic and Highway Engineering”, Fourth Edition.</a:t>
            </a:r>
          </a:p>
          <a:p>
            <a:pPr algn="just" rtl="0"/>
            <a:r>
              <a:rPr lang="en-US" sz="3400" dirty="0" smtClean="0">
                <a:latin typeface="Times New Roman" pitchFamily="18" charset="0"/>
                <a:cs typeface="Times New Roman" pitchFamily="18" charset="0"/>
              </a:rPr>
              <a:t>Yoder</a:t>
            </a:r>
            <a:r>
              <a:rPr lang="en-US" sz="3400" dirty="0">
                <a:latin typeface="Times New Roman" pitchFamily="18" charset="0"/>
                <a:cs typeface="Times New Roman" pitchFamily="18" charset="0"/>
              </a:rPr>
              <a:t>; E. J. and M. W. </a:t>
            </a:r>
            <a:r>
              <a:rPr lang="en-US" sz="3400" dirty="0" err="1">
                <a:latin typeface="Times New Roman" pitchFamily="18" charset="0"/>
                <a:cs typeface="Times New Roman" pitchFamily="18" charset="0"/>
              </a:rPr>
              <a:t>Witczak</a:t>
            </a:r>
            <a:r>
              <a:rPr lang="en-US" sz="3400" dirty="0">
                <a:latin typeface="Times New Roman" pitchFamily="18" charset="0"/>
                <a:cs typeface="Times New Roman" pitchFamily="18" charset="0"/>
              </a:rPr>
              <a:t>, “Principles of Pavement Design”, A Wiley- </a:t>
            </a:r>
            <a:r>
              <a:rPr lang="en-US" sz="3400" dirty="0" err="1">
                <a:latin typeface="Times New Roman" pitchFamily="18" charset="0"/>
                <a:cs typeface="Times New Roman" pitchFamily="18" charset="0"/>
              </a:rPr>
              <a:t>Interscience</a:t>
            </a:r>
            <a:r>
              <a:rPr lang="en-US" sz="3400" dirty="0">
                <a:latin typeface="Times New Roman" pitchFamily="18" charset="0"/>
                <a:cs typeface="Times New Roman" pitchFamily="18" charset="0"/>
              </a:rPr>
              <a:t> Publication, John Wiley &amp; Sons Inc., U.S.A., 1975.</a:t>
            </a:r>
          </a:p>
          <a:p>
            <a:pPr algn="just" rtl="0"/>
            <a:r>
              <a:rPr lang="en-US" sz="3400" dirty="0" err="1" smtClean="0">
                <a:latin typeface="Times New Roman" pitchFamily="18" charset="0"/>
                <a:cs typeface="Times New Roman" pitchFamily="18" charset="0"/>
              </a:rPr>
              <a:t>Yaug</a:t>
            </a:r>
            <a:r>
              <a:rPr lang="en-US" sz="3400" dirty="0" smtClean="0">
                <a:latin typeface="Times New Roman" pitchFamily="18" charset="0"/>
                <a:cs typeface="Times New Roman" pitchFamily="18" charset="0"/>
              </a:rPr>
              <a:t> </a:t>
            </a:r>
            <a:r>
              <a:rPr lang="en-US" sz="3400" dirty="0">
                <a:latin typeface="Times New Roman" pitchFamily="18" charset="0"/>
                <a:cs typeface="Times New Roman" pitchFamily="18" charset="0"/>
              </a:rPr>
              <a:t>H. Huang, “Pavement Analysis and Design”, </a:t>
            </a:r>
            <a:r>
              <a:rPr lang="en-US" sz="3400" dirty="0" err="1">
                <a:latin typeface="Times New Roman" pitchFamily="18" charset="0"/>
                <a:cs typeface="Times New Roman" pitchFamily="18" charset="0"/>
              </a:rPr>
              <a:t>Prentic</a:t>
            </a:r>
            <a:r>
              <a:rPr lang="en-US" sz="3400" dirty="0">
                <a:latin typeface="Times New Roman" pitchFamily="18" charset="0"/>
                <a:cs typeface="Times New Roman" pitchFamily="18" charset="0"/>
              </a:rPr>
              <a:t> Hall Inc., U.S.A., 1993.</a:t>
            </a:r>
          </a:p>
          <a:p>
            <a:pPr algn="just" rtl="0"/>
            <a:r>
              <a:rPr lang="en-US" sz="3400" dirty="0" smtClean="0">
                <a:latin typeface="Times New Roman" pitchFamily="18" charset="0"/>
                <a:cs typeface="Times New Roman" pitchFamily="18" charset="0"/>
              </a:rPr>
              <a:t>“</a:t>
            </a:r>
            <a:r>
              <a:rPr lang="en-US" sz="3400" dirty="0">
                <a:latin typeface="Times New Roman" pitchFamily="18" charset="0"/>
                <a:cs typeface="Times New Roman" pitchFamily="18" charset="0"/>
              </a:rPr>
              <a:t>AASHTO Guide for Design of Pavement Structures 1993”, AASHTO, American Association of State Highway and Transportation Officials, U.S.A., 1993.</a:t>
            </a:r>
          </a:p>
          <a:p>
            <a:pPr algn="just" rtl="0"/>
            <a:r>
              <a:rPr lang="en-US" sz="3400" dirty="0" smtClean="0">
                <a:latin typeface="Times New Roman" pitchFamily="18" charset="0"/>
                <a:cs typeface="Times New Roman" pitchFamily="18" charset="0"/>
              </a:rPr>
              <a:t>Oglesby </a:t>
            </a:r>
            <a:r>
              <a:rPr lang="en-US" sz="3400" dirty="0">
                <a:latin typeface="Times New Roman" pitchFamily="18" charset="0"/>
                <a:cs typeface="Times New Roman" pitchFamily="18" charset="0"/>
              </a:rPr>
              <a:t>Clarkson H., “Highway Engineering”, John Wiley &amp; Sons Inc., U.S.A</a:t>
            </a:r>
            <a:r>
              <a:rPr lang="en-US" sz="3400" dirty="0" smtClean="0">
                <a:latin typeface="Times New Roman" pitchFamily="18" charset="0"/>
                <a:cs typeface="Times New Roman" pitchFamily="18" charset="0"/>
              </a:rPr>
              <a:t>., 1975</a:t>
            </a:r>
            <a:r>
              <a:rPr lang="en-US" sz="3400" dirty="0">
                <a:latin typeface="Times New Roman" pitchFamily="18" charset="0"/>
                <a:cs typeface="Times New Roman" pitchFamily="18" charset="0"/>
              </a:rPr>
              <a:t>.</a:t>
            </a:r>
          </a:p>
        </p:txBody>
      </p:sp>
    </p:spTree>
    <p:extLst>
      <p:ext uri="{BB962C8B-B14F-4D97-AF65-F5344CB8AC3E}">
        <p14:creationId xmlns:p14="http://schemas.microsoft.com/office/powerpoint/2010/main" val="287948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864291"/>
          </a:xfrm>
        </p:spPr>
        <p:txBody>
          <a:bodyPr>
            <a:noAutofit/>
          </a:bodyPr>
          <a:lstStyle/>
          <a:p>
            <a:pPr marL="109728" indent="0" algn="just" rtl="0">
              <a:buNone/>
            </a:pPr>
            <a:r>
              <a:rPr lang="en-US" sz="1800" dirty="0">
                <a:latin typeface="Times New Roman" pitchFamily="18" charset="0"/>
                <a:cs typeface="Times New Roman" pitchFamily="18" charset="0"/>
              </a:rPr>
              <a:t>Rigid pavements can be classified into four types: </a:t>
            </a:r>
          </a:p>
          <a:p>
            <a:pPr marL="109728" indent="0" algn="just" rtl="0">
              <a:buNone/>
            </a:pPr>
            <a:r>
              <a:rPr lang="en-US" sz="1800" b="1" dirty="0">
                <a:latin typeface="Times New Roman" pitchFamily="18" charset="0"/>
                <a:cs typeface="Times New Roman" pitchFamily="18" charset="0"/>
              </a:rPr>
              <a:t>1. Jointed Plain Concrete Pavement: </a:t>
            </a:r>
            <a:r>
              <a:rPr lang="en-US" sz="1800" dirty="0">
                <a:latin typeface="Times New Roman" pitchFamily="18" charset="0"/>
                <a:cs typeface="Times New Roman" pitchFamily="18" charset="0"/>
              </a:rPr>
              <a:t>are plain cement concrete pavements constructed with closely spaced contraction joints. Dowel bars or aggregate interlocks are normally used for load transfer across joints. They normally have a joint spacing of 5 to 10m. </a:t>
            </a:r>
          </a:p>
          <a:p>
            <a:pPr marL="109728" indent="0" algn="just" rtl="0">
              <a:buNone/>
            </a:pPr>
            <a:r>
              <a:rPr lang="en-US" sz="1800" b="1" dirty="0">
                <a:latin typeface="Times New Roman" pitchFamily="18" charset="0"/>
                <a:cs typeface="Times New Roman" pitchFamily="18" charset="0"/>
              </a:rPr>
              <a:t>2. </a:t>
            </a:r>
            <a:r>
              <a:rPr lang="en-US" sz="1800" b="1" i="1" dirty="0">
                <a:latin typeface="Times New Roman" pitchFamily="18" charset="0"/>
                <a:cs typeface="Times New Roman" pitchFamily="18" charset="0"/>
              </a:rPr>
              <a:t>Jointed Reinforced Concrete Pavement: </a:t>
            </a:r>
            <a:r>
              <a:rPr lang="en-US" sz="1800" dirty="0">
                <a:latin typeface="Times New Roman" pitchFamily="18" charset="0"/>
                <a:cs typeface="Times New Roman" pitchFamily="18" charset="0"/>
              </a:rPr>
              <a:t>Although reinforcements do not improve the structural capacity significantly, they can drastically increase the joint spacing to 10 to 30m. Dowel bars are required for load transfer. Reinforcement's help to keep the slab together even after cracks. </a:t>
            </a:r>
          </a:p>
          <a:p>
            <a:pPr marL="109728" indent="0" algn="just" rtl="0">
              <a:buNone/>
            </a:pPr>
            <a:r>
              <a:rPr lang="en-US" sz="1800" b="1" dirty="0">
                <a:latin typeface="Times New Roman" pitchFamily="18" charset="0"/>
                <a:cs typeface="Times New Roman" pitchFamily="18" charset="0"/>
              </a:rPr>
              <a:t>3. </a:t>
            </a:r>
            <a:r>
              <a:rPr lang="en-US" sz="1800" b="1" i="1" dirty="0">
                <a:latin typeface="Times New Roman" pitchFamily="18" charset="0"/>
                <a:cs typeface="Times New Roman" pitchFamily="18" charset="0"/>
              </a:rPr>
              <a:t>Continuous Reinforced Concrete Pavement: </a:t>
            </a:r>
            <a:r>
              <a:rPr lang="en-US" sz="1800" dirty="0">
                <a:latin typeface="Times New Roman" pitchFamily="18" charset="0"/>
                <a:cs typeface="Times New Roman" pitchFamily="18" charset="0"/>
              </a:rPr>
              <a:t>Complete elimination of joints is achieved by reinforcement. </a:t>
            </a:r>
            <a:endParaRPr lang="en-US" sz="1800" dirty="0" smtClean="0">
              <a:latin typeface="Times New Roman" pitchFamily="18" charset="0"/>
              <a:cs typeface="Times New Roman" pitchFamily="18" charset="0"/>
            </a:endParaRPr>
          </a:p>
          <a:p>
            <a:pPr marL="109728" indent="0" algn="l" rtl="0">
              <a:buNone/>
            </a:pPr>
            <a:r>
              <a:rPr lang="en-US" sz="1800" b="1" i="1" dirty="0" smtClean="0">
                <a:latin typeface="Times New Roman" pitchFamily="18" charset="0"/>
                <a:cs typeface="Times New Roman" pitchFamily="18" charset="0"/>
              </a:rPr>
              <a:t>4</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Prestressed</a:t>
            </a:r>
            <a:r>
              <a:rPr lang="en-US" sz="1800" b="1" i="1" dirty="0">
                <a:latin typeface="Times New Roman" pitchFamily="18" charset="0"/>
                <a:cs typeface="Times New Roman" pitchFamily="18" charset="0"/>
              </a:rPr>
              <a:t> Concrete Pavements: </a:t>
            </a:r>
            <a:r>
              <a:rPr lang="en-US" sz="1800" dirty="0">
                <a:latin typeface="Times New Roman" pitchFamily="18" charset="0"/>
                <a:cs typeface="Times New Roman" pitchFamily="18" charset="0"/>
              </a:rPr>
              <a:t>Concrete is weak in tension but strong in compression. The thickness of concrete pavement required is governed by its modulus of rupture, which varies with the tensile strength of the concrete. The </a:t>
            </a:r>
            <a:r>
              <a:rPr lang="en-US" sz="1800" dirty="0" err="1">
                <a:latin typeface="Times New Roman" pitchFamily="18" charset="0"/>
                <a:cs typeface="Times New Roman" pitchFamily="18" charset="0"/>
              </a:rPr>
              <a:t>preapplication</a:t>
            </a:r>
            <a:r>
              <a:rPr lang="en-US" sz="1800" dirty="0">
                <a:latin typeface="Times New Roman" pitchFamily="18" charset="0"/>
                <a:cs typeface="Times New Roman" pitchFamily="18" charset="0"/>
              </a:rPr>
              <a:t> of a compressive stress to the concrete greatly reduces the tensile stress caused by the traffic loads and thus decreases the thickness of concrete required . The </a:t>
            </a:r>
            <a:r>
              <a:rPr lang="en-US" sz="1800" dirty="0" err="1">
                <a:latin typeface="Times New Roman" pitchFamily="18" charset="0"/>
                <a:cs typeface="Times New Roman" pitchFamily="18" charset="0"/>
              </a:rPr>
              <a:t>prestressed</a:t>
            </a:r>
            <a:r>
              <a:rPr lang="en-US" sz="1800" dirty="0">
                <a:latin typeface="Times New Roman" pitchFamily="18" charset="0"/>
                <a:cs typeface="Times New Roman" pitchFamily="18" charset="0"/>
              </a:rPr>
              <a:t> concrete pavements have less probability of cracking and fewer transverse joints and therefore result in less maintenance and longer pavement life. </a:t>
            </a:r>
          </a:p>
          <a:p>
            <a:pPr marL="109728" indent="0" algn="just" rtl="0">
              <a:buNone/>
            </a:pPr>
            <a:endParaRPr lang="en-US" sz="1800" dirty="0">
              <a:latin typeface="Times New Roman" pitchFamily="18" charset="0"/>
              <a:cs typeface="Times New Roman" pitchFamily="18" charset="0"/>
            </a:endParaRPr>
          </a:p>
        </p:txBody>
      </p:sp>
      <p:sp>
        <p:nvSpPr>
          <p:cNvPr id="3" name="Title 2"/>
          <p:cNvSpPr>
            <a:spLocks noGrp="1"/>
          </p:cNvSpPr>
          <p:nvPr>
            <p:ph type="title"/>
          </p:nvPr>
        </p:nvSpPr>
        <p:spPr>
          <a:xfrm>
            <a:off x="457200" y="304800"/>
            <a:ext cx="8305800" cy="609600"/>
          </a:xfrm>
        </p:spPr>
        <p:txBody>
          <a:bodyPr>
            <a:noAutofit/>
          </a:bodyPr>
          <a:lstStyle/>
          <a:p>
            <a:r>
              <a:rPr lang="en-US" sz="2800" dirty="0">
                <a:solidFill>
                  <a:srgbClr val="FF0000"/>
                </a:solidFill>
                <a:latin typeface="Times New Roman" pitchFamily="18" charset="0"/>
                <a:cs typeface="Times New Roman" pitchFamily="18" charset="0"/>
              </a:rPr>
              <a:t>Types of Rigid Pavements</a:t>
            </a:r>
            <a:endParaRPr lang="ar-IQ"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9301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61989"/>
            <a:ext cx="6553200" cy="517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0" y="5638800"/>
            <a:ext cx="4572000" cy="707886"/>
          </a:xfrm>
          <a:prstGeom prst="rect">
            <a:avLst/>
          </a:prstGeom>
        </p:spPr>
        <p:txBody>
          <a:bodyPr>
            <a:spAutoFit/>
          </a:bodyPr>
          <a:lstStyle/>
          <a:p>
            <a:pPr algn="ctr"/>
            <a:r>
              <a:rPr lang="en-US" sz="2000" b="1" dirty="0">
                <a:latin typeface="Times New Roman" pitchFamily="18" charset="0"/>
                <a:cs typeface="Times New Roman" pitchFamily="18" charset="0"/>
              </a:rPr>
              <a:t>Figure 1.7: Four types of concrete pavements (1 </a:t>
            </a:r>
            <a:r>
              <a:rPr lang="en-US" sz="2000" b="1" dirty="0" err="1">
                <a:latin typeface="Times New Roman" pitchFamily="18" charset="0"/>
                <a:cs typeface="Times New Roman" pitchFamily="18" charset="0"/>
              </a:rPr>
              <a:t>ft</a:t>
            </a:r>
            <a:r>
              <a:rPr lang="en-US" sz="2000" b="1" dirty="0">
                <a:latin typeface="Times New Roman" pitchFamily="18" charset="0"/>
                <a:cs typeface="Times New Roman" pitchFamily="18" charset="0"/>
              </a:rPr>
              <a:t> = 0 .305 m) . </a:t>
            </a:r>
            <a:endParaRPr lang="ar-IQ"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779586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noAutofit/>
          </a:bodyPr>
          <a:lstStyle/>
          <a:p>
            <a:pPr marL="109728" indent="0" algn="just" rtl="0">
              <a:buNone/>
            </a:pPr>
            <a:r>
              <a:rPr lang="en-US" sz="2400" dirty="0">
                <a:latin typeface="Times New Roman" pitchFamily="18" charset="0"/>
                <a:cs typeface="Times New Roman" pitchFamily="18" charset="0"/>
              </a:rPr>
              <a:t>Traditionally fatigue cracking has been considered as the major, or only criterion for rigid pavement design. The allowable number of load repetitions to cause fatigue cracking depends on the stress ratio between flexural tensile stress and concrete modulus of rupture. Of late, pumping is identified as an important failure criterion.</a:t>
            </a:r>
          </a:p>
          <a:p>
            <a:pPr marL="109728" indent="0" algn="just" rtl="0">
              <a:buNone/>
            </a:pPr>
            <a:endParaRPr lang="en-US" sz="2400" dirty="0" smtClean="0">
              <a:latin typeface="Times New Roman" pitchFamily="18" charset="0"/>
              <a:cs typeface="Times New Roman" pitchFamily="18" charset="0"/>
            </a:endParaRPr>
          </a:p>
          <a:p>
            <a:pPr marL="109728" indent="0" algn="just" rtl="0">
              <a:buNone/>
            </a:pPr>
            <a:r>
              <a:rPr lang="en-US" sz="2400" dirty="0" smtClean="0">
                <a:latin typeface="Times New Roman" pitchFamily="18" charset="0"/>
                <a:cs typeface="Times New Roman" pitchFamily="18" charset="0"/>
              </a:rPr>
              <a:t>Pumping </a:t>
            </a:r>
            <a:r>
              <a:rPr lang="en-US" sz="2400" dirty="0">
                <a:latin typeface="Times New Roman" pitchFamily="18" charset="0"/>
                <a:cs typeface="Times New Roman" pitchFamily="18" charset="0"/>
              </a:rPr>
              <a:t>is the ejection of soil slurry through the joints and cracks of cement concrete pavement, caused during the downward movement of slab under the heavy wheel loads. Other major types of distress in rigid pavements include faulting, </a:t>
            </a:r>
            <a:r>
              <a:rPr lang="en-US" sz="2400" dirty="0" err="1">
                <a:latin typeface="Times New Roman" pitchFamily="18" charset="0"/>
                <a:cs typeface="Times New Roman" pitchFamily="18" charset="0"/>
              </a:rPr>
              <a:t>spalling</a:t>
            </a:r>
            <a:r>
              <a:rPr lang="en-US" sz="2400" dirty="0">
                <a:latin typeface="Times New Roman" pitchFamily="18" charset="0"/>
                <a:cs typeface="Times New Roman" pitchFamily="18" charset="0"/>
              </a:rPr>
              <a:t>, and deterioration.</a:t>
            </a:r>
            <a:endParaRPr lang="ar-IQ" sz="2400" dirty="0">
              <a:latin typeface="Times New Roman" pitchFamily="18" charset="0"/>
              <a:cs typeface="Times New Roman" pitchFamily="18" charset="0"/>
            </a:endParaRPr>
          </a:p>
        </p:txBody>
      </p:sp>
      <p:sp>
        <p:nvSpPr>
          <p:cNvPr id="3" name="Title 2"/>
          <p:cNvSpPr>
            <a:spLocks noGrp="1"/>
          </p:cNvSpPr>
          <p:nvPr>
            <p:ph type="title"/>
          </p:nvPr>
        </p:nvSpPr>
        <p:spPr>
          <a:xfrm>
            <a:off x="533400" y="304800"/>
            <a:ext cx="8229600" cy="685800"/>
          </a:xfrm>
        </p:spPr>
        <p:txBody>
          <a:bodyPr>
            <a:normAutofit/>
          </a:bodyPr>
          <a:lstStyle/>
          <a:p>
            <a:r>
              <a:rPr lang="en-US" sz="2800" dirty="0">
                <a:solidFill>
                  <a:srgbClr val="FF0000"/>
                </a:solidFill>
                <a:latin typeface="Times New Roman" pitchFamily="18" charset="0"/>
                <a:cs typeface="Times New Roman" pitchFamily="18" charset="0"/>
              </a:rPr>
              <a:t>Failure criteria of rigid pavements </a:t>
            </a:r>
            <a:endParaRPr lang="ar-IQ"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3224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pPr marL="109728" indent="0" algn="just" rtl="0">
              <a:buNone/>
            </a:pPr>
            <a:r>
              <a:rPr lang="en-US" sz="24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1.3 Composite Pavements:</a:t>
            </a:r>
          </a:p>
          <a:p>
            <a:pPr marL="109728" indent="0" algn="just" rtl="0">
              <a:buNone/>
            </a:pPr>
            <a:r>
              <a:rPr lang="en-US" sz="2000" dirty="0">
                <a:latin typeface="Times New Roman" pitchFamily="18" charset="0"/>
                <a:cs typeface="Times New Roman" pitchFamily="18" charset="0"/>
              </a:rPr>
              <a:t>Composite pavement is composed of both HMA and PCC . The use of PCC as a bottom layer and HMA as a top layer results in an ideal pavement with the most desirable characteristics. The PCC provides a strong base and the HMA provides a smooth and non- reflective surface. However, this type of pavement is very expensive and is rarely used as a new construction. As of 2001, there are about 97,000 miles (155,000 km) of composite pavements in the United States, practically all of which are the rehabilitation of concrete pavements using asphalt overlays.</a:t>
            </a:r>
            <a:endParaRPr lang="ar-IQ" sz="20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581400"/>
            <a:ext cx="3962400" cy="264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4191000"/>
            <a:ext cx="3276600" cy="923330"/>
          </a:xfrm>
          <a:prstGeom prst="rect">
            <a:avLst/>
          </a:prstGeom>
        </p:spPr>
        <p:txBody>
          <a:bodyPr wrap="square">
            <a:spAutoFit/>
          </a:bodyPr>
          <a:lstStyle/>
          <a:p>
            <a:pPr algn="ctr"/>
            <a:r>
              <a:rPr lang="en-US" b="1" dirty="0">
                <a:latin typeface="Times New Roman" pitchFamily="18" charset="0"/>
                <a:cs typeface="Times New Roman" pitchFamily="18" charset="0"/>
              </a:rPr>
              <a:t>Figure 1.8: Two different cross-sections for composite pavements (1 in. = 25 .4 mm). </a:t>
            </a:r>
            <a:endParaRPr lang="ar-IQ" b="1" dirty="0">
              <a:latin typeface="Times New Roman" pitchFamily="18" charset="0"/>
              <a:cs typeface="Times New Roman" pitchFamily="18" charset="0"/>
            </a:endParaRPr>
          </a:p>
        </p:txBody>
      </p:sp>
    </p:spTree>
    <p:extLst>
      <p:ext uri="{BB962C8B-B14F-4D97-AF65-F5344CB8AC3E}">
        <p14:creationId xmlns:p14="http://schemas.microsoft.com/office/powerpoint/2010/main" val="197484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i="1" dirty="0">
                <a:solidFill>
                  <a:srgbClr val="FF0000"/>
                </a:solidFill>
                <a:latin typeface="Times New Roman" pitchFamily="18" charset="0"/>
                <a:cs typeface="Times New Roman" pitchFamily="18" charset="0"/>
              </a:rPr>
              <a:t>Difference between Flexible Pavements and Rigid Pavements:</a:t>
            </a:r>
            <a:endParaRPr lang="ar-IQ" sz="2800" i="1"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448550" cy="505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52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672193"/>
            <a:ext cx="69342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546" y="3380922"/>
            <a:ext cx="6257925" cy="284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74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705726"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4232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113</TotalTime>
  <Words>609</Words>
  <Application>Microsoft Office PowerPoint</Application>
  <PresentationFormat>On-screen Show (4:3)</PresentationFormat>
  <Paragraphs>31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Concourse</vt:lpstr>
      <vt:lpstr>Pavement Structural Analysis</vt:lpstr>
      <vt:lpstr>PowerPoint Presentation</vt:lpstr>
      <vt:lpstr>Types of Rigid Pavements</vt:lpstr>
      <vt:lpstr>PowerPoint Presentation</vt:lpstr>
      <vt:lpstr>Failure criteria of rigid pavements </vt:lpstr>
      <vt:lpstr>PowerPoint Presentation</vt:lpstr>
      <vt:lpstr>Difference between Flexible Pavements and Rigid Pavements: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Design of Highway</dc:title>
  <dc:creator>future</dc:creator>
  <cp:lastModifiedBy>future</cp:lastModifiedBy>
  <cp:revision>241</cp:revision>
  <dcterms:created xsi:type="dcterms:W3CDTF">2006-08-16T00:00:00Z</dcterms:created>
  <dcterms:modified xsi:type="dcterms:W3CDTF">2018-12-18T18:03:51Z</dcterms:modified>
</cp:coreProperties>
</file>