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3" r:id="rId4"/>
    <p:sldId id="264" r:id="rId5"/>
    <p:sldId id="265" r:id="rId6"/>
    <p:sldId id="266" r:id="rId7"/>
    <p:sldId id="268" r:id="rId8"/>
    <p:sldId id="267"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12/18/2018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12/18/2018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fontScale="90000"/>
          </a:bodyPr>
          <a:lstStyle/>
          <a:p>
            <a:r>
              <a:rPr lang="en-US" dirty="0">
                <a:solidFill>
                  <a:srgbClr val="FF0000"/>
                </a:solidFill>
                <a:latin typeface="Times New Roman" pitchFamily="18" charset="0"/>
                <a:cs typeface="Times New Roman" pitchFamily="18" charset="0"/>
              </a:rPr>
              <a:t>Pavement Structural Analysis</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3</a:t>
            </a:r>
            <a:r>
              <a:rPr lang="en-US" sz="1800" b="1" baseline="30000" dirty="0" smtClean="0">
                <a:solidFill>
                  <a:schemeClr val="tx1"/>
                </a:solidFill>
                <a:latin typeface="Times New Roman" pitchFamily="18" charset="0"/>
                <a:cs typeface="Times New Roman" pitchFamily="18" charset="0"/>
              </a:rPr>
              <a:t>rd</a:t>
            </a:r>
            <a:r>
              <a:rPr lang="en-US" sz="1800" b="1" dirty="0" smtClean="0">
                <a:solidFill>
                  <a:schemeClr val="tx1"/>
                </a:solidFill>
                <a:latin typeface="Times New Roman" pitchFamily="18" charset="0"/>
                <a:cs typeface="Times New Roman" pitchFamily="18" charset="0"/>
              </a:rPr>
              <a:t>  Stage</a:t>
            </a:r>
            <a:endParaRPr lang="en-US" sz="1800" b="1" dirty="0">
              <a:solidFill>
                <a:schemeClr val="tx1"/>
              </a:solidFill>
              <a:latin typeface="Times New Roman" pitchFamily="18" charset="0"/>
              <a:cs typeface="Times New Roman" pitchFamily="18" charset="0"/>
            </a:endParaRPr>
          </a:p>
          <a:p>
            <a:r>
              <a:rPr lang="en-US" sz="1800" b="1" dirty="0" smtClean="0">
                <a:solidFill>
                  <a:schemeClr val="tx1"/>
                </a:solidFill>
                <a:latin typeface="Times New Roman" pitchFamily="18" charset="0"/>
                <a:cs typeface="Times New Roman" pitchFamily="18" charset="0"/>
              </a:rPr>
              <a:t>Lecture1</a:t>
            </a: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dirty="0"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heel(1)">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heel(1)">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85000" lnSpcReduction="10000"/>
          </a:bodyPr>
          <a:lstStyle/>
          <a:p>
            <a:pPr marL="109728" indent="0" algn="just" rtl="0">
              <a:buNone/>
            </a:pPr>
            <a:r>
              <a:rPr lang="en-US" sz="2600" dirty="0">
                <a:latin typeface="Times New Roman" pitchFamily="18" charset="0"/>
                <a:cs typeface="Times New Roman" pitchFamily="18" charset="0"/>
              </a:rPr>
              <a:t>According to the Asphalt Institute (AI, 1987), full-depth asphalt pavements have the following advantages:</a:t>
            </a:r>
          </a:p>
          <a:p>
            <a:pPr marL="624078" indent="-514350" algn="just" rtl="0">
              <a:buFont typeface="+mj-lt"/>
              <a:buAutoNum type="arabicPeriod"/>
            </a:pPr>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have no permeable granular layers to entrap water and impair performance.</a:t>
            </a:r>
          </a:p>
          <a:p>
            <a:pPr marL="624078" indent="-514350" algn="just" rtl="0">
              <a:buFont typeface="+mj-lt"/>
              <a:buAutoNum type="arabicPeriod"/>
            </a:pPr>
            <a:r>
              <a:rPr lang="en-US" sz="2600" dirty="0" smtClean="0">
                <a:latin typeface="Times New Roman" pitchFamily="18" charset="0"/>
                <a:cs typeface="Times New Roman" pitchFamily="18" charset="0"/>
              </a:rPr>
              <a:t>Time </a:t>
            </a:r>
            <a:r>
              <a:rPr lang="en-US" sz="2600" dirty="0">
                <a:latin typeface="Times New Roman" pitchFamily="18" charset="0"/>
                <a:cs typeface="Times New Roman" pitchFamily="18" charset="0"/>
              </a:rPr>
              <a:t>required for construction is reduced. On widening projects, where adjacent traffic flow must usually be maintained, full-depth asphalt can be especially advantageous.</a:t>
            </a:r>
          </a:p>
          <a:p>
            <a:pPr marL="624078" indent="-514350" algn="just" rtl="0">
              <a:buFont typeface="+mj-lt"/>
              <a:buAutoNum type="arabicPeriod"/>
            </a:pPr>
            <a:r>
              <a:rPr lang="en-US" sz="2600" dirty="0" smtClean="0">
                <a:latin typeface="Times New Roman" pitchFamily="18" charset="0"/>
                <a:cs typeface="Times New Roman" pitchFamily="18" charset="0"/>
              </a:rPr>
              <a:t>When </a:t>
            </a:r>
            <a:r>
              <a:rPr lang="en-US" sz="2600" dirty="0">
                <a:latin typeface="Times New Roman" pitchFamily="18" charset="0"/>
                <a:cs typeface="Times New Roman" pitchFamily="18" charset="0"/>
              </a:rPr>
              <a:t>placed in a thick lift of 4 in . (102 mm) or more, construction seasons may be extended.</a:t>
            </a:r>
          </a:p>
          <a:p>
            <a:pPr marL="624078" indent="-514350" algn="just" rtl="0">
              <a:buFont typeface="+mj-lt"/>
              <a:buAutoNum type="arabicPeriod"/>
            </a:pPr>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provide and retain uniformity in the pavement structure.</a:t>
            </a:r>
          </a:p>
          <a:p>
            <a:pPr marL="624078" indent="-514350" algn="just" rtl="0">
              <a:buFont typeface="+mj-lt"/>
              <a:buAutoNum type="arabicPeriod"/>
            </a:pPr>
            <a:r>
              <a:rPr lang="en-US" sz="2600" smtClean="0">
                <a:latin typeface="Times New Roman" pitchFamily="18" charset="0"/>
                <a:cs typeface="Times New Roman" pitchFamily="18" charset="0"/>
              </a:rPr>
              <a:t>They </a:t>
            </a:r>
            <a:r>
              <a:rPr lang="en-US" sz="2600" dirty="0">
                <a:latin typeface="Times New Roman" pitchFamily="18" charset="0"/>
                <a:cs typeface="Times New Roman" pitchFamily="18" charset="0"/>
              </a:rPr>
              <a:t>are less affected by moisture or frost.</a:t>
            </a:r>
          </a:p>
          <a:p>
            <a:pPr marL="624078" indent="-514350" algn="just" rtl="0">
              <a:buFont typeface="+mj-lt"/>
              <a:buAutoNum type="arabicPeriod"/>
            </a:pPr>
            <a:r>
              <a:rPr lang="en-US" sz="2600" smtClean="0">
                <a:latin typeface="Times New Roman" pitchFamily="18" charset="0"/>
                <a:cs typeface="Times New Roman" pitchFamily="18" charset="0"/>
              </a:rPr>
              <a:t>According </a:t>
            </a:r>
            <a:r>
              <a:rPr lang="en-US" sz="2600" dirty="0">
                <a:latin typeface="Times New Roman" pitchFamily="18" charset="0"/>
                <a:cs typeface="Times New Roman" pitchFamily="18" charset="0"/>
              </a:rPr>
              <a:t>to limited studies, moisture contents do not build up in subgrades under full-depth asphalt pavement structures as they do under pavements with granular bases . Thus, there is little or no reduction in subgrade strength </a:t>
            </a:r>
            <a:r>
              <a:rPr lang="en-US" dirty="0"/>
              <a:t>.</a:t>
            </a:r>
            <a:endParaRPr lang="ar-IQ" dirty="0"/>
          </a:p>
        </p:txBody>
      </p:sp>
    </p:spTree>
    <p:extLst>
      <p:ext uri="{BB962C8B-B14F-4D97-AF65-F5344CB8AC3E}">
        <p14:creationId xmlns:p14="http://schemas.microsoft.com/office/powerpoint/2010/main" val="806928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70000" lnSpcReduction="20000"/>
          </a:bodyPr>
          <a:lstStyle/>
          <a:p>
            <a:pPr marL="109728" indent="0" algn="just" rtl="0">
              <a:buNone/>
            </a:pPr>
            <a:r>
              <a:rPr lang="en-US" sz="3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3400" dirty="0" smtClean="0">
                <a:latin typeface="Times New Roman" pitchFamily="18" charset="0"/>
                <a:cs typeface="Times New Roman" pitchFamily="18" charset="0"/>
              </a:rPr>
              <a:t>Nicholas </a:t>
            </a:r>
            <a:r>
              <a:rPr lang="en-US" sz="3400" dirty="0">
                <a:latin typeface="Times New Roman" pitchFamily="18" charset="0"/>
                <a:cs typeface="Times New Roman" pitchFamily="18" charset="0"/>
              </a:rPr>
              <a:t>J. Garber and Lester A. </a:t>
            </a:r>
            <a:r>
              <a:rPr lang="en-US" sz="3400" dirty="0" err="1">
                <a:latin typeface="Times New Roman" pitchFamily="18" charset="0"/>
                <a:cs typeface="Times New Roman" pitchFamily="18" charset="0"/>
              </a:rPr>
              <a:t>Hoel</a:t>
            </a:r>
            <a:r>
              <a:rPr lang="en-US" sz="3400" dirty="0">
                <a:latin typeface="Times New Roman" pitchFamily="18" charset="0"/>
                <a:cs typeface="Times New Roman" pitchFamily="18" charset="0"/>
              </a:rPr>
              <a:t>.”Traffic and Highway Engineering”, Fourth Edition.</a:t>
            </a:r>
          </a:p>
          <a:p>
            <a:pPr algn="just" rtl="0"/>
            <a:r>
              <a:rPr lang="en-US" sz="3400" dirty="0" smtClean="0">
                <a:latin typeface="Times New Roman" pitchFamily="18" charset="0"/>
                <a:cs typeface="Times New Roman" pitchFamily="18" charset="0"/>
              </a:rPr>
              <a:t>Yoder</a:t>
            </a:r>
            <a:r>
              <a:rPr lang="en-US" sz="3400" dirty="0">
                <a:latin typeface="Times New Roman" pitchFamily="18" charset="0"/>
                <a:cs typeface="Times New Roman" pitchFamily="18" charset="0"/>
              </a:rPr>
              <a:t>; E. J. and M. W. </a:t>
            </a:r>
            <a:r>
              <a:rPr lang="en-US" sz="3400" dirty="0" err="1">
                <a:latin typeface="Times New Roman" pitchFamily="18" charset="0"/>
                <a:cs typeface="Times New Roman" pitchFamily="18" charset="0"/>
              </a:rPr>
              <a:t>Witczak</a:t>
            </a:r>
            <a:r>
              <a:rPr lang="en-US" sz="3400" dirty="0">
                <a:latin typeface="Times New Roman" pitchFamily="18" charset="0"/>
                <a:cs typeface="Times New Roman" pitchFamily="18" charset="0"/>
              </a:rPr>
              <a:t>, “Principles of Pavement Design”, A Wiley- </a:t>
            </a:r>
            <a:r>
              <a:rPr lang="en-US" sz="3400" dirty="0" err="1">
                <a:latin typeface="Times New Roman" pitchFamily="18" charset="0"/>
                <a:cs typeface="Times New Roman" pitchFamily="18" charset="0"/>
              </a:rPr>
              <a:t>Interscience</a:t>
            </a:r>
            <a:r>
              <a:rPr lang="en-US" sz="3400" dirty="0">
                <a:latin typeface="Times New Roman" pitchFamily="18" charset="0"/>
                <a:cs typeface="Times New Roman" pitchFamily="18" charset="0"/>
              </a:rPr>
              <a:t> Publication, John Wiley &amp; Sons Inc., U.S.A., 1975.</a:t>
            </a:r>
          </a:p>
          <a:p>
            <a:pPr algn="just" rtl="0"/>
            <a:r>
              <a:rPr lang="en-US" sz="3400" dirty="0" err="1" smtClean="0">
                <a:latin typeface="Times New Roman" pitchFamily="18" charset="0"/>
                <a:cs typeface="Times New Roman" pitchFamily="18" charset="0"/>
              </a:rPr>
              <a:t>Yaug</a:t>
            </a:r>
            <a:r>
              <a:rPr lang="en-US" sz="3400" dirty="0" smtClean="0">
                <a:latin typeface="Times New Roman" pitchFamily="18" charset="0"/>
                <a:cs typeface="Times New Roman" pitchFamily="18" charset="0"/>
              </a:rPr>
              <a:t> </a:t>
            </a:r>
            <a:r>
              <a:rPr lang="en-US" sz="3400" dirty="0">
                <a:latin typeface="Times New Roman" pitchFamily="18" charset="0"/>
                <a:cs typeface="Times New Roman" pitchFamily="18" charset="0"/>
              </a:rPr>
              <a:t>H. Huang, “Pavement Analysis and Design”, </a:t>
            </a:r>
            <a:r>
              <a:rPr lang="en-US" sz="3400" dirty="0" err="1">
                <a:latin typeface="Times New Roman" pitchFamily="18" charset="0"/>
                <a:cs typeface="Times New Roman" pitchFamily="18" charset="0"/>
              </a:rPr>
              <a:t>Prentic</a:t>
            </a:r>
            <a:r>
              <a:rPr lang="en-US" sz="3400" dirty="0">
                <a:latin typeface="Times New Roman" pitchFamily="18" charset="0"/>
                <a:cs typeface="Times New Roman" pitchFamily="18" charset="0"/>
              </a:rPr>
              <a:t> Hall Inc., U.S.A., 1993.</a:t>
            </a:r>
          </a:p>
          <a:p>
            <a:pPr algn="just" rtl="0"/>
            <a:r>
              <a:rPr lang="en-US" sz="3400" dirty="0" smtClean="0">
                <a:latin typeface="Times New Roman" pitchFamily="18" charset="0"/>
                <a:cs typeface="Times New Roman" pitchFamily="18" charset="0"/>
              </a:rPr>
              <a:t>“</a:t>
            </a:r>
            <a:r>
              <a:rPr lang="en-US" sz="3400" dirty="0">
                <a:latin typeface="Times New Roman" pitchFamily="18" charset="0"/>
                <a:cs typeface="Times New Roman" pitchFamily="18" charset="0"/>
              </a:rPr>
              <a:t>AASHTO Guide for Design of Pavement Structures 1993”, AASHTO, American Association of State Highway and Transportation Officials, U.S.A., 1993.</a:t>
            </a:r>
          </a:p>
          <a:p>
            <a:pPr algn="just" rtl="0"/>
            <a:r>
              <a:rPr lang="en-US" sz="3400" dirty="0" smtClean="0">
                <a:latin typeface="Times New Roman" pitchFamily="18" charset="0"/>
                <a:cs typeface="Times New Roman" pitchFamily="18" charset="0"/>
              </a:rPr>
              <a:t>Oglesby </a:t>
            </a:r>
            <a:r>
              <a:rPr lang="en-US" sz="3400" dirty="0">
                <a:latin typeface="Times New Roman" pitchFamily="18" charset="0"/>
                <a:cs typeface="Times New Roman" pitchFamily="18" charset="0"/>
              </a:rPr>
              <a:t>Clarkson H., “Highway Engineering”, John Wiley &amp; Sons Inc., U.S.A</a:t>
            </a:r>
            <a:r>
              <a:rPr lang="en-US" sz="3400" dirty="0" smtClean="0">
                <a:latin typeface="Times New Roman" pitchFamily="18" charset="0"/>
                <a:cs typeface="Times New Roman" pitchFamily="18" charset="0"/>
              </a:rPr>
              <a:t>., 1975</a:t>
            </a:r>
            <a:r>
              <a:rPr lang="en-US" sz="3400" dirty="0">
                <a:latin typeface="Times New Roman" pitchFamily="18" charset="0"/>
                <a:cs typeface="Times New Roman" pitchFamily="18" charset="0"/>
              </a:rPr>
              <a:t>.</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marL="109728" indent="0" algn="just" rtl="0">
              <a:buNone/>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are three major types of pavements: flexible or asphalt pavements, rigid or concrete pavements, and composite pavements</a:t>
            </a:r>
            <a:r>
              <a:rPr lang="en-US" sz="2000" dirty="0" smtClean="0">
                <a:latin typeface="Times New Roman" pitchFamily="18" charset="0"/>
                <a:cs typeface="Times New Roman" pitchFamily="18" charset="0"/>
              </a:rPr>
              <a:t>.</a:t>
            </a:r>
          </a:p>
          <a:p>
            <a:pPr marL="109728" indent="0" algn="just" rtl="0">
              <a:buNone/>
            </a:pPr>
            <a:r>
              <a:rPr lang="en-US" sz="2000" b="1" i="1" dirty="0">
                <a:latin typeface="Times New Roman" pitchFamily="18" charset="0"/>
                <a:cs typeface="Times New Roman" pitchFamily="18" charset="0"/>
              </a:rPr>
              <a:t>1.1 Flexible Pavements: </a:t>
            </a:r>
            <a:endParaRPr lang="en-US" sz="2000" dirty="0">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Flexible pavement can be defined as the one consisting of a mixture of asphaltic or bituminous material and aggregates placed on a bed of compacted granular material of appropriate quality in layers over the subgrade. Water bound macadam roads and stabilized soil roads with or without asphaltic toppings are examples of flexible pavements. </a:t>
            </a:r>
          </a:p>
          <a:p>
            <a:pPr marL="109728" indent="0" algn="just" rtl="0">
              <a:buNone/>
            </a:pPr>
            <a:endParaRPr lang="en-US" sz="2000" dirty="0" smtClean="0">
              <a:latin typeface="Times New Roman" pitchFamily="18" charset="0"/>
              <a:cs typeface="Times New Roman" pitchFamily="18" charset="0"/>
            </a:endParaRPr>
          </a:p>
          <a:p>
            <a:pPr marL="109728" indent="0" algn="just" rtl="0">
              <a:buNone/>
            </a:pPr>
            <a:r>
              <a:rPr lang="en-US" sz="2000"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design of flexible pavement </a:t>
            </a:r>
            <a:r>
              <a:rPr lang="en-US" sz="2000" dirty="0">
                <a:latin typeface="Times New Roman" pitchFamily="18" charset="0"/>
                <a:cs typeface="Times New Roman" pitchFamily="18" charset="0"/>
              </a:rPr>
              <a:t>is based on the principle that for a load of any magnitude, the intensity of a load diminishes as the load is transmitted downwards from the surface by virtue of spreading over an increasingly larger area, by carrying it deep enough into the ground through successive layers of granular material. </a:t>
            </a:r>
            <a:endParaRPr lang="ar-IQ"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305800" cy="792162"/>
          </a:xfrm>
        </p:spPr>
        <p:txBody>
          <a:bodyPr>
            <a:noAutofit/>
          </a:bodyPr>
          <a:lstStyle/>
          <a:p>
            <a:r>
              <a:rPr lang="en-US" sz="2800" dirty="0">
                <a:solidFill>
                  <a:srgbClr val="FF0000"/>
                </a:solidFill>
                <a:latin typeface="Times New Roman" pitchFamily="18" charset="0"/>
                <a:cs typeface="Times New Roman" pitchFamily="18" charset="0"/>
              </a:rPr>
              <a:t>PAVEMENT TYPES</a:t>
            </a:r>
            <a:endParaRPr lang="ar-IQ"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9301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914400"/>
            <a:ext cx="7091362" cy="458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19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pPr marL="109728" indent="0" algn="just" rtl="0">
              <a:buNone/>
            </a:pPr>
            <a:r>
              <a:rPr lang="en-US" sz="2000" dirty="0">
                <a:latin typeface="Times New Roman" pitchFamily="18" charset="0"/>
                <a:cs typeface="Times New Roman" pitchFamily="18" charset="0"/>
              </a:rPr>
              <a:t>Thus for flexible pavement, there can be grading in the quality of materials used, </a:t>
            </a:r>
            <a:r>
              <a:rPr lang="en-US" sz="2000" dirty="0" smtClean="0">
                <a:latin typeface="Times New Roman" pitchFamily="18" charset="0"/>
                <a:cs typeface="Times New Roman" pitchFamily="18" charset="0"/>
              </a:rPr>
              <a:t>the materials </a:t>
            </a:r>
            <a:r>
              <a:rPr lang="en-US" sz="2000" dirty="0">
                <a:latin typeface="Times New Roman" pitchFamily="18" charset="0"/>
                <a:cs typeface="Times New Roman" pitchFamily="18" charset="0"/>
              </a:rPr>
              <a:t>with high degree of strength is used at or near the surface. Thus the </a:t>
            </a:r>
            <a:r>
              <a:rPr lang="en-US" sz="2000">
                <a:latin typeface="Times New Roman" pitchFamily="18" charset="0"/>
                <a:cs typeface="Times New Roman" pitchFamily="18" charset="0"/>
              </a:rPr>
              <a:t>strength </a:t>
            </a:r>
            <a:r>
              <a:rPr lang="en-US" sz="2000" smtClean="0">
                <a:latin typeface="Times New Roman" pitchFamily="18" charset="0"/>
                <a:cs typeface="Times New Roman" pitchFamily="18" charset="0"/>
              </a:rPr>
              <a:t>of subgrade </a:t>
            </a:r>
            <a:r>
              <a:rPr lang="en-US" sz="2000" dirty="0">
                <a:latin typeface="Times New Roman" pitchFamily="18" charset="0"/>
                <a:cs typeface="Times New Roman" pitchFamily="18" charset="0"/>
              </a:rPr>
              <a:t>primarily influences the thickness of the flexible pavement</a:t>
            </a:r>
            <a:r>
              <a:rPr lang="en-US" dirty="0"/>
              <a:t>.</a:t>
            </a:r>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2962947"/>
            <a:ext cx="3276600" cy="2628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962947"/>
            <a:ext cx="3631324" cy="2606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645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marL="109728" indent="0" algn="just" rtl="0">
              <a:buNone/>
            </a:pPr>
            <a:r>
              <a:rPr lang="en-US" sz="2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Types of Flexible Pavements </a:t>
            </a:r>
            <a:endPar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The following types of construction have been used in flexible pavement: </a:t>
            </a:r>
          </a:p>
          <a:p>
            <a:pPr algn="just" rtl="0"/>
            <a:r>
              <a:rPr lang="en-US" sz="2000" dirty="0" smtClean="0">
                <a:latin typeface="Times New Roman" pitchFamily="18" charset="0"/>
                <a:cs typeface="Times New Roman" pitchFamily="18" charset="0"/>
              </a:rPr>
              <a:t>Conventional </a:t>
            </a:r>
            <a:r>
              <a:rPr lang="en-US" sz="2000" dirty="0">
                <a:latin typeface="Times New Roman" pitchFamily="18" charset="0"/>
                <a:cs typeface="Times New Roman" pitchFamily="18" charset="0"/>
              </a:rPr>
              <a:t>layered flexible pavement, </a:t>
            </a:r>
          </a:p>
          <a:p>
            <a:pPr algn="just" rtl="0"/>
            <a:r>
              <a:rPr lang="en-US" sz="2000" dirty="0" smtClean="0">
                <a:latin typeface="Times New Roman" pitchFamily="18" charset="0"/>
                <a:cs typeface="Times New Roman" pitchFamily="18" charset="0"/>
              </a:rPr>
              <a:t>Full </a:t>
            </a:r>
            <a:r>
              <a:rPr lang="en-US" sz="2000" dirty="0">
                <a:latin typeface="Times New Roman" pitchFamily="18" charset="0"/>
                <a:cs typeface="Times New Roman" pitchFamily="18" charset="0"/>
              </a:rPr>
              <a:t>- depth asphalt pavement, and </a:t>
            </a:r>
          </a:p>
          <a:p>
            <a:pPr algn="just" rtl="0"/>
            <a:r>
              <a:rPr lang="en-US" sz="2000" dirty="0" smtClean="0">
                <a:latin typeface="Times New Roman" pitchFamily="18" charset="0"/>
                <a:cs typeface="Times New Roman" pitchFamily="18" charset="0"/>
              </a:rPr>
              <a:t>Contained </a:t>
            </a:r>
            <a:r>
              <a:rPr lang="en-US" sz="2000" dirty="0">
                <a:latin typeface="Times New Roman" pitchFamily="18" charset="0"/>
                <a:cs typeface="Times New Roman" pitchFamily="18" charset="0"/>
              </a:rPr>
              <a:t>rock asphalt mat (CRAM). </a:t>
            </a:r>
          </a:p>
          <a:p>
            <a:pPr marL="109728" indent="0" algn="just" rtl="0">
              <a:buNone/>
            </a:pPr>
            <a:endParaRPr lang="en-US" sz="2000" b="1" dirty="0" smtClean="0">
              <a:latin typeface="Times New Roman" pitchFamily="18" charset="0"/>
              <a:cs typeface="Times New Roman" pitchFamily="18" charset="0"/>
            </a:endParaRPr>
          </a:p>
          <a:p>
            <a:pPr marL="109728" indent="0" algn="just" rtl="0">
              <a:buNone/>
            </a:pPr>
            <a:r>
              <a:rPr lang="en-US" sz="2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Conventional </a:t>
            </a:r>
            <a:r>
              <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flexible pavements </a:t>
            </a:r>
            <a:r>
              <a:rPr lang="en-US" sz="2000" dirty="0">
                <a:latin typeface="Times New Roman" pitchFamily="18" charset="0"/>
                <a:cs typeface="Times New Roman" pitchFamily="18" charset="0"/>
              </a:rPr>
              <a:t>are layered systems with high quality expensive materials are placed in the top where stresses are high, and low quality cheap materials are placed in lower layers. </a:t>
            </a:r>
          </a:p>
          <a:p>
            <a:pPr marL="109728" indent="0" algn="just" rtl="0">
              <a:buNone/>
            </a:pPr>
            <a:r>
              <a:rPr lang="en-US" sz="2000" dirty="0">
                <a:latin typeface="Times New Roman" pitchFamily="18" charset="0"/>
                <a:cs typeface="Times New Roman" pitchFamily="18" charset="0"/>
              </a:rPr>
              <a:t>Figure 1.2 shows the cross section of a conventional flexible pavement. Starting from the top, the pavement consists of seal coat, surface course, tack coat, binder course, prime coat, base course, </a:t>
            </a:r>
            <a:r>
              <a:rPr lang="en-US" sz="2000" dirty="0" err="1">
                <a:latin typeface="Times New Roman" pitchFamily="18" charset="0"/>
                <a:cs typeface="Times New Roman" pitchFamily="18" charset="0"/>
              </a:rPr>
              <a:t>subbase</a:t>
            </a:r>
            <a:r>
              <a:rPr lang="en-US" sz="2000" dirty="0">
                <a:latin typeface="Times New Roman" pitchFamily="18" charset="0"/>
                <a:cs typeface="Times New Roman" pitchFamily="18" charset="0"/>
              </a:rPr>
              <a:t> course, compacted subgrade, and natural subgrade. The use of the various courses is based on either necessity or economy, and some of the courses may be omitted</a:t>
            </a:r>
            <a:r>
              <a:rPr lang="en-US" sz="2000" dirty="0"/>
              <a:t>. </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3045063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143000"/>
            <a:ext cx="825994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752600" y="5029200"/>
            <a:ext cx="5638800" cy="707886"/>
          </a:xfrm>
          <a:prstGeom prst="rect">
            <a:avLst/>
          </a:prstGeom>
        </p:spPr>
        <p:txBody>
          <a:bodyPr wrap="square">
            <a:spAutoFit/>
          </a:bodyPr>
          <a:lstStyle/>
          <a:p>
            <a:pPr algn="ctr"/>
            <a:r>
              <a:rPr lang="en-US" sz="2000" b="1" dirty="0">
                <a:latin typeface="Times New Roman" pitchFamily="18" charset="0"/>
                <a:cs typeface="Times New Roman" pitchFamily="18" charset="0"/>
              </a:rPr>
              <a:t>Figure 1.2: Typical cross section of a conventional flexible pavement (1 in. = 25 .4 mm). </a:t>
            </a:r>
          </a:p>
        </p:txBody>
      </p:sp>
    </p:spTree>
    <p:extLst>
      <p:ext uri="{BB962C8B-B14F-4D97-AF65-F5344CB8AC3E}">
        <p14:creationId xmlns:p14="http://schemas.microsoft.com/office/powerpoint/2010/main" val="220557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762000"/>
            <a:ext cx="8229600" cy="5245291"/>
          </a:xfrm>
        </p:spPr>
        <p:txBody>
          <a:bodyPr>
            <a:normAutofit/>
          </a:bodyPr>
          <a:lstStyle/>
          <a:p>
            <a:pPr marL="109728" indent="0" algn="just" rtl="0">
              <a:buNone/>
            </a:pPr>
            <a:r>
              <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Full - depth asphalt pavements : </a:t>
            </a:r>
          </a:p>
          <a:p>
            <a:pPr marL="109728" indent="0" algn="just" rtl="0">
              <a:buNone/>
            </a:pPr>
            <a:r>
              <a:rPr lang="en-US" sz="2000" dirty="0">
                <a:latin typeface="Times New Roman" pitchFamily="18" charset="0"/>
                <a:cs typeface="Times New Roman" pitchFamily="18" charset="0"/>
              </a:rPr>
              <a:t>Full-depth asphalt pavements are constructed by placing one or more layers of HMA directly on the subgrade or improved subgrade. This concept was conceived by the Asphalt Institute in 1960 and is generally considered the most cost-effective and dependable type of asphalt pavement for heavy traffic. This type of construction is quite popular in areas where local materials are not available. It is more convenient to purchase only one material, </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.e., HMA, rather than several materials from different sources, thus minimizing the administration and equipment costs . </a:t>
            </a:r>
            <a:endParaRPr lang="en-US" sz="2000" dirty="0" smtClean="0">
              <a:latin typeface="Times New Roman" pitchFamily="18" charset="0"/>
              <a:cs typeface="Times New Roman" pitchFamily="18" charset="0"/>
            </a:endParaRPr>
          </a:p>
          <a:p>
            <a:pPr marL="109728" indent="0" algn="just" rtl="0">
              <a:buNone/>
            </a:pPr>
            <a:endParaRPr lang="en-US" sz="2000" dirty="0">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Figure 1 .3 shows the typical cross section for a full-depth asphalt pavement. The asphalt base course in the full-depth construction is the same as the binder course in conventional pavement. As with conventional pavement, a tack coat must be applied between two asphalt layers to bind them together. </a:t>
            </a:r>
            <a:endParaRPr lang="en-US" sz="2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37684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90600"/>
            <a:ext cx="7786932"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362200" y="4283004"/>
            <a:ext cx="4572000" cy="1015663"/>
          </a:xfrm>
          <a:prstGeom prst="rect">
            <a:avLst/>
          </a:prstGeom>
        </p:spPr>
        <p:txBody>
          <a:bodyPr>
            <a:spAutoFit/>
          </a:bodyPr>
          <a:lstStyle/>
          <a:p>
            <a:pPr algn="ctr"/>
            <a:r>
              <a:rPr lang="en-US" sz="2000" b="1" dirty="0">
                <a:latin typeface="Times New Roman" pitchFamily="18" charset="0"/>
                <a:cs typeface="Times New Roman" pitchFamily="18" charset="0"/>
              </a:rPr>
              <a:t>Figure 1.3: Typical cross-section of a full-depth asphalt pavement (1 in . = 25 .4 mm). </a:t>
            </a:r>
            <a:endParaRPr lang="ar-IQ"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8725545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TotalTime>
  <Words>796</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Pavement Structural Analysis</vt:lpstr>
      <vt:lpstr>PowerPoint Presentation</vt:lpstr>
      <vt:lpstr>PAVEMENT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158</cp:revision>
  <dcterms:created xsi:type="dcterms:W3CDTF">2006-08-16T00:00:00Z</dcterms:created>
  <dcterms:modified xsi:type="dcterms:W3CDTF">2018-12-18T17:23:30Z</dcterms:modified>
</cp:coreProperties>
</file>