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72" r:id="rId4"/>
    <p:sldId id="273" r:id="rId5"/>
    <p:sldId id="274" r:id="rId6"/>
    <p:sldId id="275" r:id="rId7"/>
    <p:sldId id="276" r:id="rId8"/>
    <p:sldId id="277" r:id="rId9"/>
    <p:sldId id="278" r:id="rId10"/>
    <p:sldId id="279" r:id="rId11"/>
    <p:sldId id="280" r:id="rId12"/>
    <p:sldId id="281" r:id="rId13"/>
    <p:sldId id="282" r:id="rId14"/>
    <p:sldId id="28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47800"/>
          </a:xfrm>
        </p:spPr>
        <p:txBody>
          <a:bodyPr>
            <a:normAutofit/>
          </a:bodyPr>
          <a:lstStyle/>
          <a:p>
            <a:r>
              <a:rPr lang="en-US" sz="4800" dirty="0" smtClean="0">
                <a:solidFill>
                  <a:srgbClr val="FF0000"/>
                </a:solidFill>
                <a:latin typeface="Times New Roman" pitchFamily="18" charset="0"/>
                <a:cs typeface="Times New Roman" pitchFamily="18" charset="0"/>
              </a:rPr>
              <a:t>Asphalt Chemistry</a:t>
            </a:r>
            <a:endParaRPr lang="ar-IQ" sz="4800"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2438400"/>
            <a:ext cx="7434396" cy="1143000"/>
          </a:xfrm>
        </p:spPr>
        <p:txBody>
          <a:bodyPr>
            <a:noAutofit/>
          </a:bodyPr>
          <a:lstStyle/>
          <a:p>
            <a:r>
              <a:rPr lang="en-US" sz="1800" b="1" dirty="0" smtClean="0">
                <a:solidFill>
                  <a:schemeClr val="tx1"/>
                </a:solidFill>
                <a:latin typeface="Times New Roman" pitchFamily="18" charset="0"/>
                <a:cs typeface="Times New Roman" pitchFamily="18" charset="0"/>
              </a:rPr>
              <a:t>First </a:t>
            </a:r>
            <a:r>
              <a:rPr lang="en-US" sz="1800" b="1" dirty="0">
                <a:solidFill>
                  <a:schemeClr val="tx1"/>
                </a:solidFill>
                <a:latin typeface="Times New Roman" pitchFamily="18" charset="0"/>
                <a:cs typeface="Times New Roman" pitchFamily="18" charset="0"/>
              </a:rPr>
              <a:t>Stage</a:t>
            </a:r>
          </a:p>
          <a:p>
            <a:r>
              <a:rPr lang="en-US" sz="1800" b="1" dirty="0" smtClean="0">
                <a:solidFill>
                  <a:schemeClr val="tx1"/>
                </a:solidFill>
                <a:latin typeface="Times New Roman" pitchFamily="18" charset="0"/>
                <a:cs typeface="Times New Roman" pitchFamily="18" charset="0"/>
              </a:rPr>
              <a:t>Lecture 11</a:t>
            </a:r>
          </a:p>
          <a:p>
            <a:pPr rtl="0"/>
            <a:r>
              <a:rPr lang="en-US" sz="3200" b="1" dirty="0">
                <a:solidFill>
                  <a:schemeClr val="tx1"/>
                </a:solidFill>
                <a:latin typeface="Times New Roman" pitchFamily="18" charset="0"/>
                <a:cs typeface="Times New Roman" pitchFamily="18" charset="0"/>
              </a:rPr>
              <a:t>Lecture. </a:t>
            </a:r>
            <a:r>
              <a:rPr lang="en-US" sz="3200" b="1" dirty="0" smtClean="0">
                <a:solidFill>
                  <a:schemeClr val="tx1"/>
                </a:solidFill>
                <a:latin typeface="Times New Roman" pitchFamily="18" charset="0"/>
                <a:cs typeface="Times New Roman" pitchFamily="18" charset="0"/>
              </a:rPr>
              <a:t>Rana </a:t>
            </a:r>
            <a:r>
              <a:rPr lang="en-US" sz="3200" b="1" dirty="0">
                <a:solidFill>
                  <a:schemeClr val="tx1"/>
                </a:solidFill>
                <a:latin typeface="Times New Roman" pitchFamily="18" charset="0"/>
                <a:cs typeface="Times New Roman" pitchFamily="18" charset="0"/>
              </a:rPr>
              <a:t>Amir </a:t>
            </a:r>
            <a:r>
              <a:rPr lang="en-US" sz="3200" b="1" dirty="0" err="1" smtClean="0">
                <a:solidFill>
                  <a:schemeClr val="tx1"/>
                </a:solidFill>
                <a:latin typeface="Times New Roman" pitchFamily="18" charset="0"/>
                <a:cs typeface="Times New Roman" pitchFamily="18" charset="0"/>
              </a:rPr>
              <a:t>Yousif</a:t>
            </a:r>
            <a:endParaRPr lang="en-US" sz="3200" b="1" dirty="0" smtClean="0">
              <a:solidFill>
                <a:schemeClr val="tx1"/>
              </a:solidFill>
              <a:latin typeface="Times New Roman" pitchFamily="18" charset="0"/>
              <a:cs typeface="Times New Roman" pitchFamily="18" charset="0"/>
            </a:endParaRPr>
          </a:p>
          <a:p>
            <a:pPr rtl="0"/>
            <a:r>
              <a:rPr lang="en-US" sz="3200" b="1" dirty="0" smtClean="0">
                <a:solidFill>
                  <a:schemeClr val="tx1"/>
                </a:solidFill>
                <a:latin typeface="Times New Roman" pitchFamily="18" charset="0"/>
                <a:cs typeface="Times New Roman" pitchFamily="18" charset="0"/>
              </a:rPr>
              <a:t>Lecture. </a:t>
            </a:r>
            <a:r>
              <a:rPr lang="en-US" sz="3200" b="1" dirty="0" err="1" smtClean="0">
                <a:solidFill>
                  <a:schemeClr val="tx1"/>
                </a:solidFill>
                <a:latin typeface="Times New Roman" pitchFamily="18" charset="0"/>
                <a:cs typeface="Times New Roman" pitchFamily="18" charset="0"/>
              </a:rPr>
              <a:t>Sady</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Abd</a:t>
            </a:r>
            <a:r>
              <a:rPr lang="en-US" sz="3200" b="1" dirty="0" smtClean="0">
                <a:solidFill>
                  <a:schemeClr val="tx1"/>
                </a:solidFill>
                <a:latin typeface="Times New Roman" pitchFamily="18" charset="0"/>
                <a:cs typeface="Times New Roman" pitchFamily="18" charset="0"/>
              </a:rPr>
              <a:t> </a:t>
            </a:r>
            <a:r>
              <a:rPr lang="en-US" sz="3200" b="1" dirty="0" err="1" smtClean="0">
                <a:solidFill>
                  <a:schemeClr val="tx1"/>
                </a:solidFill>
                <a:latin typeface="Times New Roman" pitchFamily="18" charset="0"/>
                <a:cs typeface="Times New Roman" pitchFamily="18" charset="0"/>
              </a:rPr>
              <a:t>Tayeh</a:t>
            </a:r>
            <a:endParaRPr lang="en-US" sz="3200" b="1" dirty="0" smtClean="0">
              <a:solidFill>
                <a:schemeClr val="tx1"/>
              </a:solidFill>
              <a:latin typeface="Times New Roman" pitchFamily="18" charset="0"/>
              <a:cs typeface="Times New Roman" pitchFamily="18" charset="0"/>
            </a:endParaRPr>
          </a:p>
          <a:p>
            <a:pPr rtl="0"/>
            <a:endParaRPr lang="en-US" sz="2800" b="1" dirty="0" smtClean="0">
              <a:solidFill>
                <a:srgbClr val="0070C0"/>
              </a:solidFill>
              <a:latin typeface="Times New Roman" pitchFamily="18" charset="0"/>
              <a:cs typeface="Times New Roman" pitchFamily="18" charset="0"/>
            </a:endParaRPr>
          </a:p>
          <a:p>
            <a:pPr rtl="0"/>
            <a:r>
              <a:rPr lang="en-US" sz="2800" b="1" dirty="0" smtClean="0">
                <a:solidFill>
                  <a:srgbClr val="92D050"/>
                </a:solidFill>
                <a:latin typeface="Times New Roman" pitchFamily="18" charset="0"/>
                <a:cs typeface="Times New Roman" pitchFamily="18" charset="0"/>
              </a:rPr>
              <a:t>Highway and Transportation Engineering</a:t>
            </a:r>
          </a:p>
          <a:p>
            <a:pPr rtl="0"/>
            <a:r>
              <a:rPr lang="en-US" sz="2800" b="1" dirty="0" smtClean="0">
                <a:solidFill>
                  <a:srgbClr val="92D050"/>
                </a:solidFill>
                <a:latin typeface="Times New Roman" pitchFamily="18" charset="0"/>
                <a:cs typeface="Times New Roman" pitchFamily="18" charset="0"/>
              </a:rPr>
              <a:t>Al-</a:t>
            </a:r>
            <a:r>
              <a:rPr lang="en-US" sz="2800" b="1" dirty="0" err="1" smtClean="0">
                <a:solidFill>
                  <a:srgbClr val="92D050"/>
                </a:solidFill>
                <a:latin typeface="Times New Roman" pitchFamily="18" charset="0"/>
                <a:cs typeface="Times New Roman" pitchFamily="18" charset="0"/>
              </a:rPr>
              <a:t>Mustansiriyah</a:t>
            </a:r>
            <a:r>
              <a:rPr lang="en-US" sz="2800" b="1" dirty="0" smtClean="0">
                <a:solidFill>
                  <a:srgbClr val="92D050"/>
                </a:solidFill>
                <a:latin typeface="Times New Roman" pitchFamily="18" charset="0"/>
                <a:cs typeface="Times New Roman" pitchFamily="18" charset="0"/>
              </a:rPr>
              <a:t> University</a:t>
            </a:r>
            <a:endParaRPr lang="en-US" sz="2800" b="1" dirty="0">
              <a:solidFill>
                <a:srgbClr val="92D050"/>
              </a:solidFill>
              <a:latin typeface="Times New Roman" pitchFamily="18" charset="0"/>
              <a:cs typeface="Times New Roman" pitchFamily="18" charset="0"/>
            </a:endParaRPr>
          </a:p>
          <a:p>
            <a:r>
              <a:rPr lang="en-US" b="1" dirty="0" smtClean="0">
                <a:solidFill>
                  <a:srgbClr val="92D050"/>
                </a:solidFill>
                <a:latin typeface="Times New Roman" pitchFamily="18" charset="0"/>
                <a:cs typeface="Times New Roman" pitchFamily="18" charset="0"/>
              </a:rPr>
              <a:t>2018-2019</a:t>
            </a:r>
            <a:endParaRPr lang="en-US" b="1" dirty="0">
              <a:solidFill>
                <a:srgbClr val="92D050"/>
              </a:solidFill>
              <a:latin typeface="Times New Roman" pitchFamily="18" charset="0"/>
              <a:cs typeface="Times New Roman" pitchFamily="18" charset="0"/>
            </a:endParaRP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heel(1)">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heel(1)">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Adhesion and Moisture Damage. </a:t>
            </a:r>
            <a:endParaRPr lang="ar-IQ" sz="26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rtl="0"/>
            <a:r>
              <a:rPr lang="en-US" sz="2000" dirty="0" smtClean="0">
                <a:latin typeface="Times New Roman" pitchFamily="18" charset="0"/>
                <a:cs typeface="Times New Roman" pitchFamily="18" charset="0"/>
              </a:rPr>
              <a:t>Adhesion </a:t>
            </a:r>
            <a:r>
              <a:rPr lang="en-US" sz="2000" dirty="0">
                <a:latin typeface="Times New Roman" pitchFamily="18" charset="0"/>
                <a:cs typeface="Times New Roman" pitchFamily="18" charset="0"/>
              </a:rPr>
              <a:t>and moisture damage go together only to a point. </a:t>
            </a:r>
          </a:p>
          <a:p>
            <a:pPr algn="just" rtl="0"/>
            <a:r>
              <a:rPr lang="en-US" sz="2000" dirty="0" smtClean="0">
                <a:latin typeface="Times New Roman" pitchFamily="18" charset="0"/>
                <a:cs typeface="Times New Roman" pitchFamily="18" charset="0"/>
              </a:rPr>
              <a:t>By </a:t>
            </a:r>
            <a:r>
              <a:rPr lang="en-US" sz="2000" dirty="0">
                <a:latin typeface="Times New Roman" pitchFamily="18" charset="0"/>
                <a:cs typeface="Times New Roman" pitchFamily="18" charset="0"/>
              </a:rPr>
              <a:t>definition, it must involve both asphalt and aggregate. </a:t>
            </a:r>
          </a:p>
          <a:p>
            <a:pPr algn="just" rtl="0"/>
            <a:r>
              <a:rPr lang="en-US" sz="2000" dirty="0" smtClean="0">
                <a:latin typeface="Times New Roman" pitchFamily="18" charset="0"/>
                <a:cs typeface="Times New Roman" pitchFamily="18" charset="0"/>
              </a:rPr>
              <a:t>Adhesion </a:t>
            </a:r>
            <a:r>
              <a:rPr lang="en-US" sz="2000" dirty="0">
                <a:latin typeface="Times New Roman" pitchFamily="18" charset="0"/>
                <a:cs typeface="Times New Roman" pitchFamily="18" charset="0"/>
              </a:rPr>
              <a:t>of components in asphalt to aggregate appears to be governed as much at the molecular level as at the inter-molecular level. </a:t>
            </a:r>
          </a:p>
          <a:p>
            <a:pPr algn="just" rtl="0"/>
            <a:r>
              <a:rPr lang="en-US" sz="2000" dirty="0" smtClean="0">
                <a:latin typeface="Times New Roman" pitchFamily="18" charset="0"/>
                <a:cs typeface="Times New Roman" pitchFamily="18" charset="0"/>
              </a:rPr>
              <a:t>Specific </a:t>
            </a:r>
            <a:r>
              <a:rPr lang="en-US" sz="2000" dirty="0">
                <a:latin typeface="Times New Roman" pitchFamily="18" charset="0"/>
                <a:cs typeface="Times New Roman" pitchFamily="18" charset="0"/>
              </a:rPr>
              <a:t>functional groups (molecular types) seem to be very important. Certainly </a:t>
            </a:r>
            <a:r>
              <a:rPr lang="en-US" sz="2000" b="1" dirty="0">
                <a:latin typeface="Times New Roman" pitchFamily="18" charset="0"/>
                <a:cs typeface="Times New Roman" pitchFamily="18" charset="0"/>
              </a:rPr>
              <a:t>overall polarity</a:t>
            </a:r>
            <a:r>
              <a:rPr lang="en-US" sz="2000" dirty="0">
                <a:latin typeface="Times New Roman" pitchFamily="18" charset="0"/>
                <a:cs typeface="Times New Roman" pitchFamily="18" charset="0"/>
              </a:rPr>
              <a:t>, that is, separation of charge within the organic molecules, promotes attraction of polar asphalt components to the also polar surface of aggregate. </a:t>
            </a:r>
            <a:endParaRPr lang="en-US" sz="2000" dirty="0" smtClean="0">
              <a:latin typeface="Times New Roman" pitchFamily="18" charset="0"/>
              <a:cs typeface="Times New Roman" pitchFamily="18" charset="0"/>
            </a:endParaRPr>
          </a:p>
          <a:p>
            <a:pPr algn="just" rtl="0"/>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aggregates have positive sites, some negative, and some show variation in polarity with moisture content, temperature, etc. </a:t>
            </a:r>
          </a:p>
          <a:p>
            <a:pPr algn="just" rtl="0"/>
            <a:r>
              <a:rPr lang="en-US" sz="2000" dirty="0" smtClean="0">
                <a:latin typeface="Times New Roman" pitchFamily="18" charset="0"/>
                <a:cs typeface="Times New Roman" pitchFamily="18" charset="0"/>
              </a:rPr>
              <a:t>Adhesion </a:t>
            </a:r>
            <a:r>
              <a:rPr lang="en-US" sz="2000" dirty="0">
                <a:latin typeface="Times New Roman" pitchFamily="18" charset="0"/>
                <a:cs typeface="Times New Roman" pitchFamily="18" charset="0"/>
              </a:rPr>
              <a:t>arises because of the interaction of the </a:t>
            </a:r>
            <a:r>
              <a:rPr lang="en-US" sz="2000" dirty="0" err="1">
                <a:latin typeface="Times New Roman" pitchFamily="18" charset="0"/>
                <a:cs typeface="Times New Roman" pitchFamily="18" charset="0"/>
              </a:rPr>
              <a:t>polars</a:t>
            </a:r>
            <a:r>
              <a:rPr lang="en-US" sz="2000" dirty="0">
                <a:latin typeface="Times New Roman" pitchFamily="18" charset="0"/>
                <a:cs typeface="Times New Roman" pitchFamily="18" charset="0"/>
              </a:rPr>
              <a:t> in asphalt with the polar surface of an aggregate. </a:t>
            </a:r>
          </a:p>
          <a:p>
            <a:pPr algn="just" rtl="0"/>
            <a:r>
              <a:rPr lang="en-US" sz="2000" dirty="0" smtClean="0">
                <a:latin typeface="Times New Roman" pitchFamily="18" charset="0"/>
                <a:cs typeface="Times New Roman" pitchFamily="18" charset="0"/>
              </a:rPr>
              <a:t>But </a:t>
            </a:r>
            <a:r>
              <a:rPr lang="en-US" sz="2000" dirty="0">
                <a:latin typeface="Times New Roman" pitchFamily="18" charset="0"/>
                <a:cs typeface="Times New Roman" pitchFamily="18" charset="0"/>
              </a:rPr>
              <a:t>polarity alone in asphalt may not be sufficient to achieve good adhesion in pavement because asphalt is affected by its environment. </a:t>
            </a:r>
          </a:p>
          <a:p>
            <a:pPr algn="just" rtl="0"/>
            <a:endParaRPr lang="en-US" sz="2000" dirty="0">
              <a:latin typeface="Times New Roman" pitchFamily="18" charset="0"/>
              <a:cs typeface="Times New Roman" pitchFamily="18" charset="0"/>
            </a:endParaRPr>
          </a:p>
          <a:p>
            <a:pPr marL="109728" indent="0" algn="just" rtl="0">
              <a:buNone/>
            </a:pPr>
            <a:endPar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182236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algn="just" rtl="0"/>
            <a:r>
              <a:rPr lang="en-US" sz="2000" dirty="0" smtClean="0">
                <a:latin typeface="Times New Roman" pitchFamily="18" charset="0"/>
                <a:cs typeface="Times New Roman" pitchFamily="18" charset="0"/>
              </a:rPr>
              <a:t>Incorporation </a:t>
            </a:r>
            <a:r>
              <a:rPr lang="en-US" sz="2000" dirty="0">
                <a:latin typeface="Times New Roman" pitchFamily="18" charset="0"/>
                <a:cs typeface="Times New Roman" pitchFamily="18" charset="0"/>
              </a:rPr>
              <a:t>of water is measurable as are the effects of the invasion of water into the asphalt aggregate mixtures. </a:t>
            </a:r>
          </a:p>
          <a:p>
            <a:pPr algn="just" rtl="0"/>
            <a:r>
              <a:rPr lang="en-US" sz="2000" dirty="0" smtClean="0">
                <a:latin typeface="Times New Roman" pitchFamily="18" charset="0"/>
                <a:cs typeface="Times New Roman" pitchFamily="18" charset="0"/>
              </a:rPr>
              <a:t>Asphalt </a:t>
            </a:r>
            <a:r>
              <a:rPr lang="en-US" sz="2000" dirty="0">
                <a:latin typeface="Times New Roman" pitchFamily="18" charset="0"/>
                <a:cs typeface="Times New Roman" pitchFamily="18" charset="0"/>
              </a:rPr>
              <a:t>has the capability of incorporating and transporting water. </a:t>
            </a:r>
          </a:p>
          <a:p>
            <a:pPr algn="just" rtl="0"/>
            <a:r>
              <a:rPr lang="en-US" sz="2000" dirty="0" smtClean="0">
                <a:latin typeface="Times New Roman" pitchFamily="18" charset="0"/>
                <a:cs typeface="Times New Roman" pitchFamily="18" charset="0"/>
              </a:rPr>
              <a:t>At </a:t>
            </a:r>
            <a:r>
              <a:rPr lang="en-US" sz="2000" dirty="0">
                <a:latin typeface="Times New Roman" pitchFamily="18" charset="0"/>
                <a:cs typeface="Times New Roman" pitchFamily="18" charset="0"/>
              </a:rPr>
              <a:t>the molecular level in asphalt it has been observed that basic </a:t>
            </a:r>
            <a:r>
              <a:rPr lang="en-US" sz="2000" b="1" dirty="0">
                <a:latin typeface="Times New Roman" pitchFamily="18" charset="0"/>
                <a:cs typeface="Times New Roman" pitchFamily="18" charset="0"/>
              </a:rPr>
              <a:t>nitrogen compounds (pyridines) </a:t>
            </a:r>
            <a:r>
              <a:rPr lang="en-US" sz="2000" dirty="0">
                <a:latin typeface="Times New Roman" pitchFamily="18" charset="0"/>
                <a:cs typeface="Times New Roman" pitchFamily="18" charset="0"/>
              </a:rPr>
              <a:t>tend to adhere to aggregate surfaces tenaciously. </a:t>
            </a:r>
          </a:p>
          <a:p>
            <a:pPr algn="just" rtl="0"/>
            <a:r>
              <a:rPr lang="en-US" sz="2000" b="1" dirty="0" smtClean="0">
                <a:latin typeface="Times New Roman" pitchFamily="18" charset="0"/>
                <a:cs typeface="Times New Roman" pitchFamily="18" charset="0"/>
              </a:rPr>
              <a:t>Carboxylic </a:t>
            </a:r>
            <a:r>
              <a:rPr lang="en-US" sz="2000" b="1" dirty="0">
                <a:latin typeface="Times New Roman" pitchFamily="18" charset="0"/>
                <a:cs typeface="Times New Roman" pitchFamily="18" charset="0"/>
              </a:rPr>
              <a:t>acid salts</a:t>
            </a:r>
            <a:r>
              <a:rPr lang="en-US" sz="2000" dirty="0">
                <a:latin typeface="Times New Roman" pitchFamily="18" charset="0"/>
                <a:cs typeface="Times New Roman" pitchFamily="18" charset="0"/>
              </a:rPr>
              <a:t>, while quite polar, tend to be removed from aggregate more easily, but this varies with the type of salt. Monovalent </a:t>
            </a:r>
            <a:r>
              <a:rPr lang="en-US" sz="2000" dirty="0" err="1">
                <a:latin typeface="Times New Roman" pitchFamily="18" charset="0"/>
                <a:cs typeface="Times New Roman" pitchFamily="18" charset="0"/>
              </a:rPr>
              <a:t>cation</a:t>
            </a:r>
            <a:r>
              <a:rPr lang="en-US" sz="2000" dirty="0">
                <a:latin typeface="Times New Roman" pitchFamily="18" charset="0"/>
                <a:cs typeface="Times New Roman" pitchFamily="18" charset="0"/>
              </a:rPr>
              <a:t> salts, such as </a:t>
            </a:r>
            <a:r>
              <a:rPr lang="en-US" sz="2000" b="1" dirty="0">
                <a:latin typeface="Times New Roman" pitchFamily="18" charset="0"/>
                <a:cs typeface="Times New Roman" pitchFamily="18" charset="0"/>
              </a:rPr>
              <a:t>sodium or potassium</a:t>
            </a:r>
            <a:r>
              <a:rPr lang="en-US" sz="2000" dirty="0">
                <a:latin typeface="Times New Roman" pitchFamily="18" charset="0"/>
                <a:cs typeface="Times New Roman" pitchFamily="18" charset="0"/>
              </a:rPr>
              <a:t>, of acids tend to be removed from aggregate quite easily. </a:t>
            </a:r>
          </a:p>
          <a:p>
            <a:pPr algn="just" rtl="0"/>
            <a:r>
              <a:rPr lang="en-US" sz="2000" b="1" dirty="0" smtClean="0">
                <a:latin typeface="Times New Roman" pitchFamily="18" charset="0"/>
                <a:cs typeface="Times New Roman" pitchFamily="18" charset="0"/>
              </a:rPr>
              <a:t>Calcium </a:t>
            </a:r>
            <a:r>
              <a:rPr lang="en-US" sz="2000" b="1" dirty="0">
                <a:latin typeface="Times New Roman" pitchFamily="18" charset="0"/>
                <a:cs typeface="Times New Roman" pitchFamily="18" charset="0"/>
              </a:rPr>
              <a:t>or other divalent salts </a:t>
            </a:r>
            <a:r>
              <a:rPr lang="en-US" sz="2000" dirty="0">
                <a:latin typeface="Times New Roman" pitchFamily="18" charset="0"/>
                <a:cs typeface="Times New Roman" pitchFamily="18" charset="0"/>
              </a:rPr>
              <a:t>of acids are much more resistant to the action of water. </a:t>
            </a:r>
          </a:p>
          <a:p>
            <a:pPr algn="just" rtl="0"/>
            <a:r>
              <a:rPr lang="en-US" sz="2000" dirty="0" smtClean="0">
                <a:latin typeface="Times New Roman" pitchFamily="18" charset="0"/>
                <a:cs typeface="Times New Roman" pitchFamily="18" charset="0"/>
              </a:rPr>
              <a:t>Water</a:t>
            </a:r>
            <a:r>
              <a:rPr lang="en-US" sz="2000" dirty="0">
                <a:latin typeface="Times New Roman" pitchFamily="18" charset="0"/>
                <a:cs typeface="Times New Roman" pitchFamily="18" charset="0"/>
              </a:rPr>
              <a:t>, like aggregate, is a highly polar material and to some extent is transported into the asphalt by virtue of attraction of polar water molecules to polar asphalt components. Upon invasion into the asphalt, water will affect the mechanical properties, typically softening it. </a:t>
            </a:r>
          </a:p>
          <a:p>
            <a:pPr algn="just" rtl="0"/>
            <a:endParaRPr lang="en-US" sz="2000" dirty="0">
              <a:latin typeface="Times New Roman" pitchFamily="18" charset="0"/>
              <a:cs typeface="Times New Roman" pitchFamily="18" charset="0"/>
            </a:endParaRPr>
          </a:p>
          <a:p>
            <a:pPr marL="109728" indent="0" algn="just" rtl="0">
              <a:buNone/>
            </a:pPr>
            <a:endPar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387533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endParaRPr lang="ar-IQ" sz="2000" dirty="0"/>
          </a:p>
          <a:p>
            <a:pPr algn="just" rtl="0"/>
            <a:r>
              <a:rPr lang="en-US" sz="2000" dirty="0">
                <a:latin typeface="Times New Roman" pitchFamily="18" charset="0"/>
                <a:cs typeface="Times New Roman" pitchFamily="18" charset="0"/>
              </a:rPr>
              <a:t>From a chemical viewpoint, the action of water is somewhat like the dilution of asphalt with a low molecular weight solvent. This typically results in reduced strength and further results in rutting or other deformation. </a:t>
            </a:r>
          </a:p>
          <a:p>
            <a:pPr algn="just" rtl="0"/>
            <a:endParaRPr lang="ar-IQ" sz="2000" dirty="0">
              <a:latin typeface="Times New Roman" pitchFamily="18" charset="0"/>
              <a:cs typeface="Times New Roman" pitchFamily="18" charset="0"/>
            </a:endParaRPr>
          </a:p>
          <a:p>
            <a:pPr algn="just" rtl="0"/>
            <a:r>
              <a:rPr lang="en-US" sz="2000" dirty="0" smtClean="0">
                <a:latin typeface="Times New Roman" pitchFamily="18" charset="0"/>
                <a:cs typeface="Times New Roman" pitchFamily="18" charset="0"/>
              </a:rPr>
              <a:t>Aged </a:t>
            </a:r>
            <a:r>
              <a:rPr lang="en-US" sz="2000" dirty="0">
                <a:latin typeface="Times New Roman" pitchFamily="18" charset="0"/>
                <a:cs typeface="Times New Roman" pitchFamily="18" charset="0"/>
              </a:rPr>
              <a:t>or oxidized asphalts, which have greater amounts of </a:t>
            </a:r>
            <a:r>
              <a:rPr lang="en-US" sz="2000" dirty="0" err="1">
                <a:latin typeface="Times New Roman" pitchFamily="18" charset="0"/>
                <a:cs typeface="Times New Roman" pitchFamily="18" charset="0"/>
              </a:rPr>
              <a:t>polars</a:t>
            </a:r>
            <a:r>
              <a:rPr lang="en-US" sz="2000" dirty="0">
                <a:latin typeface="Times New Roman" pitchFamily="18" charset="0"/>
                <a:cs typeface="Times New Roman" pitchFamily="18" charset="0"/>
              </a:rPr>
              <a:t> (oxidation products), tend to incorporate water to a greater extent than new asphalts. This would be expected from polarity considerations. The probability of moisture invasion, from a chemical viewpoint, increases with pavement age. </a:t>
            </a:r>
          </a:p>
          <a:p>
            <a:pPr algn="just" rtl="0"/>
            <a:endParaRPr lang="en-US" sz="2000" dirty="0">
              <a:latin typeface="Times New Roman" pitchFamily="18" charset="0"/>
              <a:cs typeface="Times New Roman" pitchFamily="18" charset="0"/>
            </a:endParaRPr>
          </a:p>
          <a:p>
            <a:pPr marL="109728" indent="0" algn="just" rtl="0">
              <a:buNone/>
            </a:pPr>
            <a:endPar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94392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POTHOLES</a:t>
            </a:r>
            <a:r>
              <a:rPr lang="en-US" sz="2400" b="1" dirty="0"/>
              <a:t>: </a:t>
            </a:r>
            <a:endParaRPr lang="en-US" sz="2400" b="1" dirty="0" smtClean="0"/>
          </a:p>
          <a:p>
            <a:pPr marL="109728" indent="0" algn="just" rtl="0">
              <a:buNone/>
            </a:pPr>
            <a:r>
              <a:rPr lang="en-US" sz="2000" dirty="0">
                <a:latin typeface="Times New Roman" pitchFamily="18" charset="0"/>
                <a:cs typeface="Times New Roman" pitchFamily="18" charset="0"/>
              </a:rPr>
              <a:t>Bowl shaped holes of various sizes in the pavement surface with minimum plan dimension 150 mm. </a:t>
            </a:r>
          </a:p>
          <a:p>
            <a:pPr marL="109728" indent="0" algn="just" rtl="0">
              <a:buNone/>
            </a:pPr>
            <a:r>
              <a:rPr lang="en-US" sz="2000" dirty="0">
                <a:latin typeface="Times New Roman" pitchFamily="18" charset="0"/>
                <a:cs typeface="Times New Roman" pitchFamily="18" charset="0"/>
              </a:rPr>
              <a:t>Potholes are caused when moisture enters a crack in the pavement, then freezes and expands in cold temperatures. The expansion puts pressure on the crack, causing the asphalt to break away, resulting in a pothole. Vehicle traffic over the pothole can cause the edges to crumble, which increases the size. Some potholes will require repeated temporary patching until the street dries and permanent patching can be done. </a:t>
            </a:r>
            <a:endPar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2886" y="3396343"/>
            <a:ext cx="41910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9594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STRIPPING</a:t>
            </a:r>
            <a:r>
              <a:rPr lang="en-US" sz="2400" b="1" dirty="0" smtClean="0"/>
              <a:t>: </a:t>
            </a:r>
          </a:p>
          <a:p>
            <a:pPr marL="109728" indent="0" algn="just" rtl="0">
              <a:buNone/>
            </a:pPr>
            <a:r>
              <a:rPr lang="en-US" sz="2000" dirty="0">
                <a:latin typeface="Times New Roman" pitchFamily="18" charset="0"/>
                <a:cs typeface="Times New Roman" pitchFamily="18" charset="0"/>
              </a:rPr>
              <a:t>The loss of the adhesive bond between asphalt cement and aggregate, most often caused by the presence of water in asphalt concrete, which may result in raveling, loss of stability, and load carrying capacity of the HMA pavement or treated base. </a:t>
            </a:r>
            <a:endPar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2590800"/>
            <a:ext cx="4019550" cy="317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9861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109728" indent="0" algn="just" rtl="0">
              <a:buNone/>
            </a:pPr>
            <a:r>
              <a:rPr lang="en-US" sz="2800" dirty="0">
                <a:latin typeface="Times New Roman" pitchFamily="18" charset="0"/>
                <a:cs typeface="Times New Roman" pitchFamily="18" charset="0"/>
              </a:rPr>
              <a:t>References:</a:t>
            </a:r>
          </a:p>
          <a:p>
            <a:pPr algn="just" rtl="0"/>
            <a:endParaRPr lang="en-US" sz="2800" dirty="0">
              <a:latin typeface="Times New Roman" pitchFamily="18" charset="0"/>
              <a:cs typeface="Times New Roman" pitchFamily="18" charset="0"/>
            </a:endParaRPr>
          </a:p>
          <a:p>
            <a:pPr algn="just" rtl="0"/>
            <a:r>
              <a:rPr lang="en-US" sz="2800" dirty="0">
                <a:latin typeface="Times New Roman" pitchFamily="18" charset="0"/>
                <a:cs typeface="Times New Roman" pitchFamily="18" charset="0"/>
              </a:rPr>
              <a:t>Edwin J. Barth. ”Asphalt Science and Technology”, 1st Ed. ,1962.</a:t>
            </a:r>
          </a:p>
          <a:p>
            <a:pPr algn="just" rtl="0"/>
            <a:r>
              <a:rPr lang="en-US" sz="2800" dirty="0" smtClean="0">
                <a:latin typeface="Times New Roman" pitchFamily="18" charset="0"/>
                <a:cs typeface="Times New Roman" pitchFamily="18" charset="0"/>
              </a:rPr>
              <a:t>James </a:t>
            </a:r>
            <a:r>
              <a:rPr lang="en-US" sz="2800" dirty="0">
                <a:latin typeface="Times New Roman" pitchFamily="18" charset="0"/>
                <a:cs typeface="Times New Roman" pitchFamily="18" charset="0"/>
              </a:rPr>
              <a:t>Speight” Asphalt Materials Science and Technology”, 1st Edition   2015.</a:t>
            </a:r>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 Relationship with asphalt pavement </a:t>
            </a: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distresses</a:t>
            </a:r>
          </a:p>
          <a:p>
            <a:pPr marL="109728" indent="0" algn="just" rtl="0">
              <a:buNone/>
            </a:pPr>
            <a:endParaRPr lang="en-US"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marL="109728" indent="0" algn="just" rtl="0">
              <a:buNone/>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significant failure modes in asphalt pavement that may be related to materials are generally agreed to be</a:t>
            </a:r>
            <a:r>
              <a:rPr lang="en-US" sz="2400" dirty="0" smtClean="0">
                <a:latin typeface="Times New Roman" pitchFamily="18" charset="0"/>
                <a:cs typeface="Times New Roman" pitchFamily="18" charset="0"/>
              </a:rPr>
              <a:t>:</a:t>
            </a:r>
          </a:p>
          <a:p>
            <a:pPr marL="109728" indent="0" algn="just" rtl="0">
              <a:buNone/>
            </a:pP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marL="566928" indent="-457200" algn="just" rtl="0">
              <a:buFont typeface="+mj-lt"/>
              <a:buAutoNum type="arabicPeriod"/>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Permanent deformation </a:t>
            </a:r>
          </a:p>
          <a:p>
            <a:pPr marL="566928" indent="-457200" algn="just" rtl="0">
              <a:buFont typeface="+mj-lt"/>
              <a:buAutoNum type="arabicPeriod"/>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Rutting </a:t>
            </a:r>
          </a:p>
          <a:p>
            <a:pPr marL="566928" indent="-457200" algn="just" rtl="0">
              <a:buFont typeface="+mj-lt"/>
              <a:buAutoNum type="arabicPeriod"/>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Fatigue cracking </a:t>
            </a:r>
          </a:p>
          <a:p>
            <a:pPr marL="566928" indent="-457200" algn="just" rtl="0">
              <a:buFont typeface="+mj-lt"/>
              <a:buAutoNum type="arabicPeriod"/>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Low temperature cracking </a:t>
            </a:r>
          </a:p>
          <a:p>
            <a:pPr marL="566928" indent="-457200" algn="just" rtl="0">
              <a:buFont typeface="+mj-lt"/>
              <a:buAutoNum type="arabicPeriod"/>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Moisture damage </a:t>
            </a:r>
          </a:p>
          <a:p>
            <a:pPr marL="566928" indent="-457200" algn="just" rtl="0">
              <a:buFont typeface="+mj-lt"/>
              <a:buAutoNum type="arabicPeriod"/>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Total loss of adhesion </a:t>
            </a:r>
            <a:endParaRPr lang="en-US" sz="2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789916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685800"/>
            <a:ext cx="6775252"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066800" y="5029200"/>
            <a:ext cx="6553200" cy="1015663"/>
          </a:xfrm>
          <a:prstGeom prst="rect">
            <a:avLst/>
          </a:prstGeom>
        </p:spPr>
        <p:txBody>
          <a:bodyPr wrap="square">
            <a:spAutoFit/>
          </a:bodyPr>
          <a:lstStyle/>
          <a:p>
            <a:pPr algn="ctr"/>
            <a:r>
              <a:rPr lang="en-US" sz="2000" dirty="0" smtClean="0">
                <a:latin typeface="Times New Roman" pitchFamily="18" charset="0"/>
                <a:cs typeface="Times New Roman" pitchFamily="18" charset="0"/>
              </a:rPr>
              <a:t>Schematic illustration asphalt pavement performance with the effects of </a:t>
            </a:r>
          </a:p>
          <a:p>
            <a:pPr algn="ctr"/>
            <a:r>
              <a:rPr lang="en-US" sz="2000" dirty="0" smtClean="0">
                <a:latin typeface="Times New Roman" pitchFamily="18" charset="0"/>
                <a:cs typeface="Times New Roman" pitchFamily="18" charset="0"/>
              </a:rPr>
              <a:t>temperature, time, and oxidation </a:t>
            </a:r>
            <a:endParaRPr lang="ar-IQ" sz="2000" dirty="0">
              <a:latin typeface="Times New Roman" pitchFamily="18" charset="0"/>
              <a:cs typeface="Times New Roman" pitchFamily="18" charset="0"/>
            </a:endParaRPr>
          </a:p>
        </p:txBody>
      </p:sp>
    </p:spTree>
    <p:extLst>
      <p:ext uri="{BB962C8B-B14F-4D97-AF65-F5344CB8AC3E}">
        <p14:creationId xmlns:p14="http://schemas.microsoft.com/office/powerpoint/2010/main" val="414215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marL="109728" indent="0" algn="just" rtl="0">
              <a:buNone/>
            </a:pP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Aging</a:t>
            </a:r>
          </a:p>
          <a:p>
            <a:endParaRPr lang="ar-IQ" sz="2800" dirty="0"/>
          </a:p>
          <a:p>
            <a:pPr algn="just" rtl="0"/>
            <a:r>
              <a:rPr lang="en-US" sz="2400" dirty="0">
                <a:latin typeface="Times New Roman" pitchFamily="18" charset="0"/>
                <a:cs typeface="Times New Roman" pitchFamily="18" charset="0"/>
              </a:rPr>
              <a:t>Oxidation, or oxidative hardening, imparts permanent hardening in asphalt. </a:t>
            </a:r>
          </a:p>
          <a:p>
            <a:pPr algn="just" rtl="0"/>
            <a:r>
              <a:rPr lang="en-US" sz="2400" dirty="0" smtClean="0">
                <a:latin typeface="Times New Roman" pitchFamily="18" charset="0"/>
                <a:cs typeface="Times New Roman" pitchFamily="18" charset="0"/>
              </a:rPr>
              <a:t>while </a:t>
            </a:r>
            <a:r>
              <a:rPr lang="en-US" sz="2400" dirty="0">
                <a:latin typeface="Times New Roman" pitchFamily="18" charset="0"/>
                <a:cs typeface="Times New Roman" pitchFamily="18" charset="0"/>
              </a:rPr>
              <a:t>the hardening from reduced temperature and from molecular organization are reversible. </a:t>
            </a:r>
          </a:p>
          <a:p>
            <a:pPr algn="just" rtl="0"/>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hardening resulting from molecular organization can be reversed periodically by recycling pavement. </a:t>
            </a:r>
          </a:p>
          <a:p>
            <a:pPr algn="just" rtl="0"/>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events that lead to aging in a pavement are very slow because the driving forces for orientation (dipole of each molecule) are small and the whole medium is quite viscous at road service temperature. </a:t>
            </a:r>
          </a:p>
          <a:p>
            <a:pPr marL="109728" indent="0" algn="just" rtl="0">
              <a:buNone/>
            </a:pPr>
            <a:endParaRPr lang="en-US"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958562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fontScale="92500" lnSpcReduction="10000"/>
          </a:bodyPr>
          <a:lstStyle/>
          <a:p>
            <a:pPr marL="109728" indent="0" algn="just" rtl="0">
              <a:buNone/>
            </a:pPr>
            <a:r>
              <a:rPr lang="en-US"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Rutting and Permanent Deformation</a:t>
            </a:r>
            <a:r>
              <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p>
          <a:p>
            <a:pPr marL="109728" indent="0" algn="just" rtl="0">
              <a:buNone/>
            </a:pPr>
            <a:endParaRPr lang="en-US" sz="2000" dirty="0" smtClean="0">
              <a:latin typeface="Times New Roman" pitchFamily="18" charset="0"/>
              <a:cs typeface="Times New Roman" pitchFamily="18" charset="0"/>
            </a:endParaRPr>
          </a:p>
          <a:p>
            <a:pPr marL="109728" indent="0" algn="just" rtl="0">
              <a:buNone/>
            </a:pPr>
            <a:r>
              <a:rPr lang="en-US" sz="2000" dirty="0" smtClean="0">
                <a:latin typeface="Times New Roman" pitchFamily="18" charset="0"/>
                <a:cs typeface="Times New Roman" pitchFamily="18" charset="0"/>
              </a:rPr>
              <a:t>Consider </a:t>
            </a:r>
            <a:r>
              <a:rPr lang="en-US" sz="2000" dirty="0">
                <a:latin typeface="Times New Roman" pitchFamily="18" charset="0"/>
                <a:cs typeface="Times New Roman" pitchFamily="18" charset="0"/>
              </a:rPr>
              <a:t>asphalts G, K, and M. Their SEC plots are shown in Figure 3</a:t>
            </a:r>
            <a:r>
              <a:rPr lang="en-US" sz="2000" dirty="0" smtClean="0">
                <a:latin typeface="Times New Roman" pitchFamily="18" charset="0"/>
                <a:cs typeface="Times New Roman" pitchFamily="18" charset="0"/>
              </a:rPr>
              <a:t>.</a:t>
            </a:r>
          </a:p>
          <a:p>
            <a:pPr marL="109728" indent="0" algn="just" rtl="0">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rtl="0"/>
            <a:r>
              <a:rPr lang="en-US" sz="2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Asphalt </a:t>
            </a:r>
            <a:r>
              <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G</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is largely the dispersing phase, not much elastic in character. One would expect it to be very compatible as is observed in oxidation and compatibility index studies. Asphalt G is somewhat insensitive to oxidation. It does not harden well which makes it a material that will rut or deform, especially at higher temperatures. It has little of the compositional feature of large molecular size to give it elasticity. Asphalt G is mostly the non-associated material which does tend to organize and harden at low temperature. Therefore G would be expected to be very stiff (susceptible to cracking) at very low temperature. </a:t>
            </a:r>
            <a:endParaRPr lang="en-US" sz="2000" dirty="0" smtClean="0">
              <a:latin typeface="Times New Roman" pitchFamily="18" charset="0"/>
              <a:cs typeface="Times New Roman" pitchFamily="18" charset="0"/>
            </a:endParaRPr>
          </a:p>
          <a:p>
            <a:endParaRPr lang="ar-IQ" sz="2000" dirty="0"/>
          </a:p>
          <a:p>
            <a:pPr algn="just" rtl="0"/>
            <a:r>
              <a:rPr lang="en-US" sz="21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Asphalt K</a:t>
            </a:r>
            <a:r>
              <a:rPr lang="en-US" sz="2200" b="1" dirty="0">
                <a:latin typeface="Times New Roman" pitchFamily="18" charset="0"/>
                <a:cs typeface="Times New Roman" pitchFamily="18" charset="0"/>
              </a:rPr>
              <a:t> </a:t>
            </a:r>
            <a:r>
              <a:rPr lang="en-US" sz="2200" dirty="0">
                <a:latin typeface="Times New Roman" pitchFamily="18" charset="0"/>
                <a:cs typeface="Times New Roman" pitchFamily="18" charset="0"/>
              </a:rPr>
              <a:t>has a large amount of agglomerated material and would be expected to have a greater elastic modulus at high temperature than asphalt G and not have the propensity to rut; and this is also what is observed. </a:t>
            </a:r>
          </a:p>
          <a:p>
            <a:pPr algn="just" rtl="0"/>
            <a:endParaRPr lang="en-US" sz="2200" dirty="0">
              <a:latin typeface="Times New Roman" pitchFamily="18" charset="0"/>
              <a:cs typeface="Times New Roman" pitchFamily="18" charset="0"/>
            </a:endParaRPr>
          </a:p>
          <a:p>
            <a:pPr marL="109728" indent="0" algn="just" rtl="0">
              <a:buNone/>
            </a:pPr>
            <a:endPar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036225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a:bodyPr>
          <a:lstStyle/>
          <a:p>
            <a:pPr algn="just" rtl="0"/>
            <a:r>
              <a:rPr lang="en-US" sz="2000" b="1" dirty="0" smtClean="0">
                <a:solidFill>
                  <a:srgbClr val="FF0000"/>
                </a:solidFill>
                <a:latin typeface="Times New Roman" pitchFamily="18" charset="0"/>
                <a:cs typeface="Times New Roman" pitchFamily="18" charset="0"/>
              </a:rPr>
              <a:t>Asphalt </a:t>
            </a:r>
            <a:r>
              <a:rPr lang="en-US" sz="2000" b="1" dirty="0">
                <a:solidFill>
                  <a:srgbClr val="FF0000"/>
                </a:solidFill>
                <a:latin typeface="Times New Roman" pitchFamily="18" charset="0"/>
                <a:cs typeface="Times New Roman" pitchFamily="18" charset="0"/>
              </a:rPr>
              <a:t>M</a:t>
            </a:r>
            <a:r>
              <a:rPr lang="en-US" sz="2000" dirty="0">
                <a:solidFill>
                  <a:srgbClr val="FF0000"/>
                </a:solidFill>
                <a:latin typeface="Times New Roman" pitchFamily="18" charset="0"/>
                <a:cs typeface="Times New Roman" pitchFamily="18" charset="0"/>
              </a:rPr>
              <a:t>,</a:t>
            </a:r>
            <a:r>
              <a:rPr lang="en-US" sz="2000" dirty="0">
                <a:latin typeface="Times New Roman" pitchFamily="18" charset="0"/>
                <a:cs typeface="Times New Roman" pitchFamily="18" charset="0"/>
              </a:rPr>
              <a:t> with its truly high molecular weight, should and does behave somewhat like asphalt K at high temperature. Asphalt M is also a more homogeneous material than K or G. This feature should impart a relatively low temperature susceptibility to M, and this likewise is observed. </a:t>
            </a:r>
          </a:p>
          <a:p>
            <a:pPr algn="just" rtl="0"/>
            <a:endParaRPr lang="en-US" sz="2200" dirty="0">
              <a:latin typeface="Times New Roman" pitchFamily="18" charset="0"/>
              <a:cs typeface="Times New Roman" pitchFamily="18" charset="0"/>
            </a:endParaRPr>
          </a:p>
          <a:p>
            <a:pPr marL="109728" indent="0" algn="just" rtl="0">
              <a:buNone/>
            </a:pPr>
            <a:endPar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86000"/>
            <a:ext cx="779145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8762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457200" y="609600"/>
            <a:ext cx="8229600" cy="5397691"/>
          </a:xfrm>
        </p:spPr>
        <p:txBody>
          <a:bodyPr>
            <a:normAutofit fontScale="85000" lnSpcReduction="20000"/>
          </a:bodyPr>
          <a:lstStyle/>
          <a:p>
            <a:pPr marL="109728" indent="0" algn="just" rtl="0">
              <a:buNone/>
            </a:pPr>
            <a:r>
              <a:rPr lang="en-US"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Thermal and Fatigue Cracking. </a:t>
            </a:r>
            <a:endParaRPr lang="en-US"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ar-IQ" sz="2000" dirty="0"/>
          </a:p>
          <a:p>
            <a:pPr algn="just" rtl="0"/>
            <a:r>
              <a:rPr lang="en-US" sz="2400" dirty="0">
                <a:latin typeface="Times New Roman" pitchFamily="18" charset="0"/>
                <a:cs typeface="Times New Roman" pitchFamily="18" charset="0"/>
              </a:rPr>
              <a:t>If the molecular network (agglomerate, micelle, colloid, or whatever term is preferred) becomes too rigid, the ability of an asphalt to deform elastically will be lost. </a:t>
            </a:r>
          </a:p>
          <a:p>
            <a:pPr algn="just" rtl="0"/>
            <a:r>
              <a:rPr lang="en-US" sz="2400" dirty="0" smtClean="0">
                <a:latin typeface="Times New Roman" pitchFamily="18" charset="0"/>
                <a:cs typeface="Times New Roman" pitchFamily="18" charset="0"/>
              </a:rPr>
              <a:t>Instead</a:t>
            </a:r>
            <a:r>
              <a:rPr lang="en-US" sz="2400" dirty="0">
                <a:latin typeface="Times New Roman" pitchFamily="18" charset="0"/>
                <a:cs typeface="Times New Roman" pitchFamily="18" charset="0"/>
              </a:rPr>
              <a:t>, the asphalt fractures and likely will be separated to a point that healing cannot occur. </a:t>
            </a:r>
          </a:p>
          <a:p>
            <a:pPr algn="just" rtl="0"/>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constant working of very rigid matrix will eventually suffer fatigue and crack. </a:t>
            </a:r>
          </a:p>
          <a:p>
            <a:pPr algn="just" rtl="0"/>
            <a:r>
              <a:rPr lang="en-US" sz="2400" dirty="0" smtClean="0">
                <a:latin typeface="Times New Roman" pitchFamily="18" charset="0"/>
                <a:cs typeface="Times New Roman" pitchFamily="18" charset="0"/>
              </a:rPr>
              <a:t>At </a:t>
            </a:r>
            <a:r>
              <a:rPr lang="en-US" sz="2400" dirty="0">
                <a:latin typeface="Times New Roman" pitchFamily="18" charset="0"/>
                <a:cs typeface="Times New Roman" pitchFamily="18" charset="0"/>
              </a:rPr>
              <a:t>low temperature, the more neutral materials begin to organize into a more structured form. Now, the asphalt is quite brittle and subject to cracking under stress. </a:t>
            </a:r>
          </a:p>
          <a:p>
            <a:pPr algn="just" rtl="0"/>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make matters worse, some cements shrink significantly at low temperature as a result of the organization of low polarity and nonpolar components. </a:t>
            </a:r>
          </a:p>
          <a:p>
            <a:pPr algn="just" rtl="0"/>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more linear aliphatic materials show the most pronounced tendency to shrink with decreasing temperature. </a:t>
            </a:r>
          </a:p>
          <a:p>
            <a:pPr algn="just" rtl="0"/>
            <a:r>
              <a:rPr lang="en-US" sz="2400" dirty="0" smtClean="0">
                <a:latin typeface="Times New Roman" pitchFamily="18" charset="0"/>
                <a:cs typeface="Times New Roman" pitchFamily="18" charset="0"/>
              </a:rPr>
              <a:t>related </a:t>
            </a:r>
            <a:r>
              <a:rPr lang="en-US" sz="2400" dirty="0">
                <a:latin typeface="Times New Roman" pitchFamily="18" charset="0"/>
                <a:cs typeface="Times New Roman" pitchFamily="18" charset="0"/>
              </a:rPr>
              <a:t>to the compositional feature of </a:t>
            </a:r>
            <a:r>
              <a:rPr lang="en-US" sz="2400" b="1" dirty="0">
                <a:latin typeface="Times New Roman" pitchFamily="18" charset="0"/>
                <a:cs typeface="Times New Roman" pitchFamily="18" charset="0"/>
              </a:rPr>
              <a:t>aliphatic/aromatic </a:t>
            </a:r>
            <a:r>
              <a:rPr lang="en-US" sz="2400" dirty="0">
                <a:latin typeface="Times New Roman" pitchFamily="18" charset="0"/>
                <a:cs typeface="Times New Roman" pitchFamily="18" charset="0"/>
              </a:rPr>
              <a:t>ratio when all other characteristics are equal.</a:t>
            </a:r>
            <a:r>
              <a:rPr lang="en-US" sz="2000" dirty="0"/>
              <a:t> </a:t>
            </a:r>
          </a:p>
          <a:p>
            <a:pPr marL="109728" indent="0" algn="just" rtl="0">
              <a:buNone/>
            </a:pPr>
            <a:endParaRPr lang="en-US" sz="2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81635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731" y="914400"/>
            <a:ext cx="7652539"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8417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184</TotalTime>
  <Words>1139</Words>
  <Application>Microsoft Office PowerPoint</Application>
  <PresentationFormat>On-screen Show (4:3)</PresentationFormat>
  <Paragraphs>71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Asphalt Chemistry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370</cp:revision>
  <dcterms:created xsi:type="dcterms:W3CDTF">2006-08-16T00:00:00Z</dcterms:created>
  <dcterms:modified xsi:type="dcterms:W3CDTF">2018-12-17T11:51:13Z</dcterms:modified>
</cp:coreProperties>
</file>