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72" r:id="rId4"/>
    <p:sldId id="274" r:id="rId5"/>
    <p:sldId id="273" r:id="rId6"/>
    <p:sldId id="275" r:id="rId7"/>
    <p:sldId id="276" r:id="rId8"/>
    <p:sldId id="27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47800"/>
          </a:xfrm>
        </p:spPr>
        <p:txBody>
          <a:bodyPr>
            <a:normAutofit/>
          </a:bodyPr>
          <a:lstStyle/>
          <a:p>
            <a:r>
              <a:rPr lang="en-US" sz="4800" dirty="0" smtClean="0">
                <a:solidFill>
                  <a:srgbClr val="FF0000"/>
                </a:solidFill>
                <a:latin typeface="Times New Roman" pitchFamily="18" charset="0"/>
                <a:cs typeface="Times New Roman" pitchFamily="18" charset="0"/>
              </a:rPr>
              <a:t>Asphalt Chemistry</a:t>
            </a:r>
            <a:endParaRPr lang="ar-IQ" sz="4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2438400"/>
            <a:ext cx="7434396" cy="1143000"/>
          </a:xfrm>
        </p:spPr>
        <p:txBody>
          <a:bodyPr>
            <a:noAutofit/>
          </a:bodyPr>
          <a:lstStyle/>
          <a:p>
            <a:r>
              <a:rPr lang="en-US" sz="1800" b="1" dirty="0" smtClean="0">
                <a:solidFill>
                  <a:schemeClr val="tx1"/>
                </a:solidFill>
                <a:latin typeface="Times New Roman" pitchFamily="18" charset="0"/>
                <a:cs typeface="Times New Roman" pitchFamily="18" charset="0"/>
              </a:rPr>
              <a:t>First </a:t>
            </a:r>
            <a:r>
              <a:rPr lang="en-US" sz="1800" b="1" dirty="0">
                <a:solidFill>
                  <a:schemeClr val="tx1"/>
                </a:solidFill>
                <a:latin typeface="Times New Roman" pitchFamily="18" charset="0"/>
                <a:cs typeface="Times New Roman" pitchFamily="18" charset="0"/>
              </a:rPr>
              <a:t>Stage</a:t>
            </a:r>
          </a:p>
          <a:p>
            <a:r>
              <a:rPr lang="en-US" sz="1800" b="1" dirty="0" smtClean="0">
                <a:solidFill>
                  <a:schemeClr val="tx1"/>
                </a:solidFill>
                <a:latin typeface="Times New Roman" pitchFamily="18" charset="0"/>
                <a:cs typeface="Times New Roman" pitchFamily="18" charset="0"/>
              </a:rPr>
              <a:t>Lecture 10</a:t>
            </a:r>
          </a:p>
          <a:p>
            <a:pPr rtl="0"/>
            <a:r>
              <a:rPr lang="en-US" sz="3200" b="1" dirty="0">
                <a:solidFill>
                  <a:schemeClr val="tx1"/>
                </a:solidFill>
                <a:latin typeface="Times New Roman" pitchFamily="18" charset="0"/>
                <a:cs typeface="Times New Roman" pitchFamily="18" charset="0"/>
              </a:rPr>
              <a:t>Lecture. </a:t>
            </a:r>
            <a:r>
              <a:rPr lang="en-US" sz="3200" b="1" dirty="0" smtClean="0">
                <a:solidFill>
                  <a:schemeClr val="tx1"/>
                </a:solidFill>
                <a:latin typeface="Times New Roman" pitchFamily="18" charset="0"/>
                <a:cs typeface="Times New Roman" pitchFamily="18" charset="0"/>
              </a:rPr>
              <a:t>Rana </a:t>
            </a:r>
            <a:r>
              <a:rPr lang="en-US" sz="3200" b="1" dirty="0">
                <a:solidFill>
                  <a:schemeClr val="tx1"/>
                </a:solidFill>
                <a:latin typeface="Times New Roman" pitchFamily="18" charset="0"/>
                <a:cs typeface="Times New Roman" pitchFamily="18" charset="0"/>
              </a:rPr>
              <a:t>Amir </a:t>
            </a:r>
            <a:r>
              <a:rPr lang="en-US" sz="3200" b="1" dirty="0" err="1" smtClean="0">
                <a:solidFill>
                  <a:schemeClr val="tx1"/>
                </a:solidFill>
                <a:latin typeface="Times New Roman" pitchFamily="18" charset="0"/>
                <a:cs typeface="Times New Roman" pitchFamily="18" charset="0"/>
              </a:rPr>
              <a:t>Yousif</a:t>
            </a:r>
            <a:endParaRPr lang="en-US" sz="3200" b="1" dirty="0" smtClean="0">
              <a:solidFill>
                <a:schemeClr val="tx1"/>
              </a:solidFill>
              <a:latin typeface="Times New Roman" pitchFamily="18" charset="0"/>
              <a:cs typeface="Times New Roman" pitchFamily="18" charset="0"/>
            </a:endParaRPr>
          </a:p>
          <a:p>
            <a:pPr rtl="0"/>
            <a:r>
              <a:rPr lang="en-US" sz="3200" b="1" dirty="0" smtClean="0">
                <a:solidFill>
                  <a:schemeClr val="tx1"/>
                </a:solidFill>
                <a:latin typeface="Times New Roman" pitchFamily="18" charset="0"/>
                <a:cs typeface="Times New Roman" pitchFamily="18" charset="0"/>
              </a:rPr>
              <a:t>Lecture. </a:t>
            </a:r>
            <a:r>
              <a:rPr lang="en-US" sz="3200" b="1" dirty="0" err="1" smtClean="0">
                <a:solidFill>
                  <a:schemeClr val="tx1"/>
                </a:solidFill>
                <a:latin typeface="Times New Roman" pitchFamily="18" charset="0"/>
                <a:cs typeface="Times New Roman" pitchFamily="18" charset="0"/>
              </a:rPr>
              <a:t>Sady</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Abd</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Tayeh</a:t>
            </a:r>
            <a:endParaRPr lang="en-US" sz="3200" b="1" dirty="0" smtClean="0">
              <a:solidFill>
                <a:schemeClr val="tx1"/>
              </a:solidFill>
              <a:latin typeface="Times New Roman" pitchFamily="18" charset="0"/>
              <a:cs typeface="Times New Roman" pitchFamily="18" charset="0"/>
            </a:endParaRPr>
          </a:p>
          <a:p>
            <a:pPr rtl="0"/>
            <a:endParaRPr lang="en-US" sz="2800" b="1" dirty="0" smtClean="0">
              <a:solidFill>
                <a:srgbClr val="0070C0"/>
              </a:solidFill>
              <a:latin typeface="Times New Roman" pitchFamily="18" charset="0"/>
              <a:cs typeface="Times New Roman" pitchFamily="18" charset="0"/>
            </a:endParaRPr>
          </a:p>
          <a:p>
            <a:pPr rtl="0"/>
            <a:r>
              <a:rPr lang="en-US" sz="2800" b="1" dirty="0" smtClean="0">
                <a:solidFill>
                  <a:srgbClr val="92D050"/>
                </a:solidFill>
                <a:latin typeface="Times New Roman" pitchFamily="18" charset="0"/>
                <a:cs typeface="Times New Roman" pitchFamily="18" charset="0"/>
              </a:rPr>
              <a:t>Highway and Transportation Engineering</a:t>
            </a:r>
          </a:p>
          <a:p>
            <a:pPr rtl="0"/>
            <a:r>
              <a:rPr lang="en-US" sz="2800" b="1" dirty="0" smtClean="0">
                <a:solidFill>
                  <a:srgbClr val="92D050"/>
                </a:solidFill>
                <a:latin typeface="Times New Roman" pitchFamily="18" charset="0"/>
                <a:cs typeface="Times New Roman" pitchFamily="18" charset="0"/>
              </a:rPr>
              <a:t>Al-</a:t>
            </a:r>
            <a:r>
              <a:rPr lang="en-US" sz="2800" b="1" dirty="0" err="1" smtClean="0">
                <a:solidFill>
                  <a:srgbClr val="92D050"/>
                </a:solidFill>
                <a:latin typeface="Times New Roman" pitchFamily="18" charset="0"/>
                <a:cs typeface="Times New Roman" pitchFamily="18" charset="0"/>
              </a:rPr>
              <a:t>Mustansiriyah</a:t>
            </a:r>
            <a:r>
              <a:rPr lang="en-US" sz="2800" b="1" dirty="0" smtClean="0">
                <a:solidFill>
                  <a:srgbClr val="92D050"/>
                </a:solidFill>
                <a:latin typeface="Times New Roman" pitchFamily="18" charset="0"/>
                <a:cs typeface="Times New Roman" pitchFamily="18" charset="0"/>
              </a:rPr>
              <a:t> University</a:t>
            </a:r>
            <a:endParaRPr lang="en-US" sz="2800" b="1" dirty="0">
              <a:solidFill>
                <a:srgbClr val="92D050"/>
              </a:solidFill>
              <a:latin typeface="Times New Roman" pitchFamily="18" charset="0"/>
              <a:cs typeface="Times New Roman" pitchFamily="18" charset="0"/>
            </a:endParaRPr>
          </a:p>
          <a:p>
            <a:r>
              <a:rPr lang="en-US" b="1" dirty="0" smtClean="0">
                <a:solidFill>
                  <a:srgbClr val="92D050"/>
                </a:solidFill>
                <a:latin typeface="Times New Roman" pitchFamily="18" charset="0"/>
                <a:cs typeface="Times New Roman" pitchFamily="18" charset="0"/>
              </a:rPr>
              <a:t>2018-2019</a:t>
            </a:r>
            <a:endParaRPr lang="en-US" b="1" dirty="0">
              <a:solidFill>
                <a:srgbClr val="92D050"/>
              </a:solidFill>
              <a:latin typeface="Times New Roman" pitchFamily="18" charset="0"/>
              <a:cs typeface="Times New Roman" pitchFamily="18" charset="0"/>
            </a:endParaRP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heel(1)">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109728" indent="0" algn="just" rtl="0">
              <a:buNone/>
            </a:pPr>
            <a:r>
              <a:rPr lang="en-US" sz="2800" dirty="0">
                <a:latin typeface="Times New Roman" pitchFamily="18" charset="0"/>
                <a:cs typeface="Times New Roman" pitchFamily="18" charset="0"/>
              </a:rPr>
              <a:t>References:</a:t>
            </a:r>
          </a:p>
          <a:p>
            <a:pPr algn="just" rtl="0"/>
            <a:endParaRPr lang="en-US" sz="2800" dirty="0">
              <a:latin typeface="Times New Roman" pitchFamily="18" charset="0"/>
              <a:cs typeface="Times New Roman" pitchFamily="18" charset="0"/>
            </a:endParaRPr>
          </a:p>
          <a:p>
            <a:pPr algn="just" rtl="0"/>
            <a:r>
              <a:rPr lang="en-US" sz="2800" dirty="0">
                <a:latin typeface="Times New Roman" pitchFamily="18" charset="0"/>
                <a:cs typeface="Times New Roman" pitchFamily="18" charset="0"/>
              </a:rPr>
              <a:t>Edwin J. Barth. ”Asphalt Science and Technology”, 1st Ed. ,1962.</a:t>
            </a:r>
          </a:p>
          <a:p>
            <a:pPr algn="just" rtl="0"/>
            <a:r>
              <a:rPr lang="en-US" sz="2800" dirty="0" smtClean="0">
                <a:latin typeface="Times New Roman" pitchFamily="18" charset="0"/>
                <a:cs typeface="Times New Roman" pitchFamily="18" charset="0"/>
              </a:rPr>
              <a:t>James </a:t>
            </a:r>
            <a:r>
              <a:rPr lang="en-US" sz="2800" dirty="0">
                <a:latin typeface="Times New Roman" pitchFamily="18" charset="0"/>
                <a:cs typeface="Times New Roman" pitchFamily="18" charset="0"/>
              </a:rPr>
              <a:t>Speight” Asphalt Materials Science and Technology”, 1st Edition   2015.</a:t>
            </a:r>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Relationship between Chemical Composition</a:t>
            </a:r>
          </a:p>
          <a:p>
            <a:pPr marL="109728" indent="0" algn="ctr" rtl="0">
              <a:buNone/>
            </a:pPr>
            <a:r>
              <a:rPr lang="en-US"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and asphalt </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performance</a:t>
            </a:r>
          </a:p>
          <a:p>
            <a:pPr marL="109728" indent="0" algn="just" rtl="0">
              <a:buNone/>
            </a:pPr>
            <a:r>
              <a:rPr lang="en-US" sz="2000" dirty="0">
                <a:latin typeface="Times New Roman" pitchFamily="18" charset="0"/>
                <a:cs typeface="Times New Roman" pitchFamily="18" charset="0"/>
              </a:rPr>
              <a:t>The performance of asphalt as a binder in HMA pavements is determined by its physical properties which in turn are determined directly by chemical composition. An understanding of the chemical factors affecting physical properties is fundamental to an understanding of the factors that control asphalt performance</a:t>
            </a:r>
            <a:r>
              <a:rPr lang="en-US" sz="2000" dirty="0" smtClean="0">
                <a:latin typeface="Times New Roman" pitchFamily="18" charset="0"/>
                <a:cs typeface="Times New Roman" pitchFamily="18" charset="0"/>
              </a:rPr>
              <a:t>.</a:t>
            </a:r>
          </a:p>
          <a:p>
            <a:pPr marL="109728" indent="0" algn="just" rtl="0">
              <a:buNone/>
            </a:pPr>
            <a:r>
              <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Elemental Composition and Molecular Structure</a:t>
            </a:r>
          </a:p>
          <a:p>
            <a:pPr algn="just" rtl="0"/>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Carbon and hydrogen</a:t>
            </a:r>
            <a:r>
              <a:rPr lang="en-US" sz="2000" dirty="0">
                <a:latin typeface="Times New Roman" pitchFamily="18" charset="0"/>
                <a:cs typeface="Times New Roman" pitchFamily="18" charset="0"/>
              </a:rPr>
              <a:t>: are the principal elements present in asphalt cement molecules.</a:t>
            </a:r>
          </a:p>
          <a:p>
            <a:pPr algn="just" rtl="0"/>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Sulfur</a:t>
            </a:r>
            <a:r>
              <a:rPr lang="en-US" sz="2000" dirty="0">
                <a:latin typeface="Times New Roman" pitchFamily="18" charset="0"/>
                <a:cs typeface="Times New Roman" pitchFamily="18" charset="0"/>
              </a:rPr>
              <a:t>: is the next most abundant element.</a:t>
            </a:r>
          </a:p>
          <a:p>
            <a:pPr algn="just" rtl="0"/>
            <a:r>
              <a:rPr lang="en-US" sz="2000" b="1" dirty="0" smtClean="0">
                <a:latin typeface="Times New Roman" pitchFamily="18" charset="0"/>
                <a:cs typeface="Times New Roman" pitchFamily="18" charset="0"/>
              </a:rPr>
              <a:t>Nitrogen </a:t>
            </a:r>
            <a:r>
              <a:rPr lang="en-US" sz="2000" b="1" dirty="0">
                <a:latin typeface="Times New Roman" pitchFamily="18" charset="0"/>
                <a:cs typeface="Times New Roman" pitchFamily="18" charset="0"/>
              </a:rPr>
              <a:t>and oxygen</a:t>
            </a:r>
            <a:r>
              <a:rPr lang="en-US" sz="2000" dirty="0">
                <a:latin typeface="Times New Roman" pitchFamily="18" charset="0"/>
                <a:cs typeface="Times New Roman" pitchFamily="18" charset="0"/>
              </a:rPr>
              <a:t>: are usually present in very small amounts.</a:t>
            </a:r>
          </a:p>
          <a:p>
            <a:pPr algn="just" rtl="0"/>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Heavy metals such as vanadium and nickel</a:t>
            </a:r>
            <a:r>
              <a:rPr lang="en-US" sz="2000" dirty="0">
                <a:latin typeface="Times New Roman" pitchFamily="18" charset="0"/>
                <a:cs typeface="Times New Roman" pitchFamily="18" charset="0"/>
              </a:rPr>
              <a:t>: may also be present in trace amounts.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789916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066800"/>
            <a:ext cx="82296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9454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Heteroatoms: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they are chemical atoms consisting sulfur, nitrogen and oxygen.</a:t>
            </a:r>
          </a:p>
          <a:p>
            <a:pPr algn="just" rtl="0"/>
            <a:r>
              <a:rPr lang="en-US" sz="2000" dirty="0" smtClean="0">
                <a:latin typeface="Times New Roman" pitchFamily="18" charset="0"/>
                <a:cs typeface="Times New Roman" pitchFamily="18" charset="0"/>
              </a:rPr>
              <a:t>Most </a:t>
            </a:r>
            <a:r>
              <a:rPr lang="en-US" sz="2000" dirty="0">
                <a:latin typeface="Times New Roman" pitchFamily="18" charset="0"/>
                <a:cs typeface="Times New Roman" pitchFamily="18" charset="0"/>
              </a:rPr>
              <a:t>asphalt molecules consisting of carbon and hydrogen contain one or more of the heteroatoms </a:t>
            </a:r>
            <a:r>
              <a:rPr lang="ar-IQ" sz="2000" dirty="0">
                <a:latin typeface="Times New Roman" pitchFamily="18" charset="0"/>
                <a:cs typeface="Times New Roman" pitchFamily="18" charset="0"/>
              </a:rPr>
              <a:t>ذرات غير متجانسة .</a:t>
            </a:r>
          </a:p>
          <a:p>
            <a:pPr algn="just" rtl="0"/>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type of molecular structure is more important than the total amount of </a:t>
            </a:r>
            <a:r>
              <a:rPr lang="en-US" sz="2000" dirty="0" smtClean="0">
                <a:latin typeface="Times New Roman" pitchFamily="18" charset="0"/>
                <a:cs typeface="Times New Roman" pitchFamily="18" charset="0"/>
              </a:rPr>
              <a:t>each element.</a:t>
            </a:r>
          </a:p>
          <a:p>
            <a:pPr marL="109728" indent="0" algn="just" rtl="0">
              <a:buNone/>
            </a:pPr>
            <a:endParaRPr lang="en-US" sz="2000" dirty="0" smtClean="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r>
              <a:rPr lang="en-US" sz="2000" dirty="0" smtClean="0">
                <a:latin typeface="Times New Roman" pitchFamily="18" charset="0"/>
                <a:cs typeface="Times New Roman" pitchFamily="18" charset="0"/>
              </a:rPr>
              <a:t>Asphalt </a:t>
            </a:r>
            <a:r>
              <a:rPr lang="en-US" sz="2000" dirty="0">
                <a:latin typeface="Times New Roman" pitchFamily="18" charset="0"/>
                <a:cs typeface="Times New Roman" pitchFamily="18" charset="0"/>
              </a:rPr>
              <a:t>cements contain a combination of the following three arrangements by </a:t>
            </a:r>
            <a:r>
              <a:rPr lang="en-US" sz="2000" dirty="0" smtClean="0">
                <a:latin typeface="Times New Roman" pitchFamily="18" charset="0"/>
                <a:cs typeface="Times New Roman" pitchFamily="18" charset="0"/>
              </a:rPr>
              <a:t>which the </a:t>
            </a:r>
            <a:r>
              <a:rPr lang="en-US" sz="2000" dirty="0">
                <a:latin typeface="Times New Roman" pitchFamily="18" charset="0"/>
                <a:cs typeface="Times New Roman" pitchFamily="18" charset="0"/>
              </a:rPr>
              <a:t>carbon atoms are linked with each other</a:t>
            </a:r>
            <a:r>
              <a:rPr lang="en-US" sz="2000" dirty="0" smtClean="0"/>
              <a:t>:</a:t>
            </a:r>
          </a:p>
          <a:p>
            <a:pPr marL="566928" indent="-457200" algn="just" rtl="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Straight or branched chains. Such asphalt cements are generally called</a:t>
            </a:r>
          </a:p>
          <a:p>
            <a:pPr marL="109728" indent="0" algn="just" rtl="0">
              <a:buNone/>
            </a:pP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aliphatic</a:t>
            </a:r>
            <a:r>
              <a:rPr lang="en-US" sz="2000" dirty="0">
                <a:latin typeface="Times New Roman" pitchFamily="18" charset="0"/>
                <a:cs typeface="Times New Roman" pitchFamily="18" charset="0"/>
              </a:rPr>
              <a:t>" or "</a:t>
            </a:r>
            <a:r>
              <a:rPr lang="en-US" sz="2000" b="1" dirty="0">
                <a:latin typeface="Times New Roman" pitchFamily="18" charset="0"/>
                <a:cs typeface="Times New Roman" pitchFamily="18" charset="0"/>
              </a:rPr>
              <a:t>paraffinic</a:t>
            </a:r>
            <a:r>
              <a:rPr lang="en-US" sz="2000" dirty="0">
                <a:latin typeface="Times New Roman" pitchFamily="18" charset="0"/>
                <a:cs typeface="Times New Roman" pitchFamily="18" charset="0"/>
              </a:rPr>
              <a:t>" types</a:t>
            </a:r>
            <a:r>
              <a:rPr lang="en-US" sz="2000" dirty="0" smtClean="0"/>
              <a:t>.</a:t>
            </a:r>
          </a:p>
          <a:p>
            <a:pPr marL="109728" indent="0" algn="just" rtl="0">
              <a:buNone/>
            </a:pPr>
            <a:endParaRPr lang="en-US" sz="2000" dirty="0">
              <a:latin typeface="Times New Roman" pitchFamily="18" charset="0"/>
              <a:cs typeface="Times New Roman" pitchFamily="18" charset="0"/>
            </a:endParaRPr>
          </a:p>
          <a:p>
            <a:pPr marL="109728" indent="0" algn="just" rtl="0">
              <a:buNone/>
            </a:pPr>
            <a:endParaRPr lang="en-US" sz="2000" dirty="0" smtClean="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4876800"/>
            <a:ext cx="3228975"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815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000" dirty="0" smtClean="0">
                <a:solidFill>
                  <a:schemeClr val="accent1"/>
                </a:solidFill>
                <a:latin typeface="Times New Roman" pitchFamily="18" charset="0"/>
                <a:cs typeface="Times New Roman" pitchFamily="18" charset="0"/>
              </a:rPr>
              <a:t>2</a:t>
            </a:r>
            <a:r>
              <a:rPr lang="en-US" sz="2000" dirty="0" smtClean="0">
                <a:latin typeface="Times New Roman" pitchFamily="18" charset="0"/>
                <a:cs typeface="Times New Roman" pitchFamily="18" charset="0"/>
              </a:rPr>
              <a:t>. Simple </a:t>
            </a:r>
            <a:r>
              <a:rPr lang="en-US" sz="2000" dirty="0">
                <a:latin typeface="Times New Roman" pitchFamily="18" charset="0"/>
                <a:cs typeface="Times New Roman" pitchFamily="18" charset="0"/>
              </a:rPr>
              <a:t>or complex saturated rings. "</a:t>
            </a:r>
            <a:r>
              <a:rPr lang="en-US" sz="2000" b="1" dirty="0">
                <a:latin typeface="Times New Roman" pitchFamily="18" charset="0"/>
                <a:cs typeface="Times New Roman" pitchFamily="18" charset="0"/>
              </a:rPr>
              <a:t>Saturated</a:t>
            </a:r>
            <a:r>
              <a:rPr lang="en-US" sz="2000" dirty="0">
                <a:latin typeface="Times New Roman" pitchFamily="18" charset="0"/>
                <a:cs typeface="Times New Roman" pitchFamily="18" charset="0"/>
              </a:rPr>
              <a:t>" means the highest </a:t>
            </a:r>
            <a:r>
              <a:rPr lang="en-US" sz="2000" dirty="0" smtClean="0">
                <a:latin typeface="Times New Roman" pitchFamily="18" charset="0"/>
                <a:cs typeface="Times New Roman" pitchFamily="18" charset="0"/>
              </a:rPr>
              <a:t>possible hydrogen/carbon </a:t>
            </a:r>
            <a:r>
              <a:rPr lang="en-US" sz="2000" dirty="0">
                <a:latin typeface="Times New Roman" pitchFamily="18" charset="0"/>
                <a:cs typeface="Times New Roman" pitchFamily="18" charset="0"/>
              </a:rPr>
              <a:t>ratio in the asphalt molecules. These asphalt cements are usually referred </a:t>
            </a:r>
            <a:r>
              <a:rPr lang="en-US" sz="2000" dirty="0" smtClean="0">
                <a:latin typeface="Times New Roman" pitchFamily="18" charset="0"/>
                <a:cs typeface="Times New Roman" pitchFamily="18" charset="0"/>
              </a:rPr>
              <a:t>to as </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naphthenic</a:t>
            </a:r>
            <a:r>
              <a:rPr lang="en-US" sz="2000" dirty="0">
                <a:latin typeface="Times New Roman" pitchFamily="18" charset="0"/>
                <a:cs typeface="Times New Roman" pitchFamily="18" charset="0"/>
              </a:rPr>
              <a:t>" types.</a:t>
            </a:r>
            <a:endParaRPr lang="en-US" sz="2000" dirty="0" smtClean="0">
              <a:latin typeface="Times New Roman" pitchFamily="18" charset="0"/>
              <a:cs typeface="Times New Roman" pitchFamily="18" charset="0"/>
            </a:endParaRPr>
          </a:p>
          <a:p>
            <a:pPr marL="109728" indent="0" algn="just" rtl="0">
              <a:buNone/>
            </a:pPr>
            <a:endParaRPr lang="en-US" sz="2000" dirty="0" smtClean="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endParaRPr lang="en-US" sz="2000" dirty="0" smtClean="0">
              <a:latin typeface="Times New Roman" pitchFamily="18" charset="0"/>
              <a:cs typeface="Times New Roman" pitchFamily="18" charset="0"/>
            </a:endParaRPr>
          </a:p>
          <a:p>
            <a:pPr marL="109728" indent="0" algn="just" rtl="0">
              <a:buNone/>
            </a:pPr>
            <a:r>
              <a:rPr lang="en-US" sz="2000" dirty="0">
                <a:solidFill>
                  <a:schemeClr val="accent1"/>
                </a:solidFill>
                <a:latin typeface="Times New Roman" pitchFamily="18" charset="0"/>
                <a:cs typeface="Times New Roman" pitchFamily="18" charset="0"/>
              </a:rPr>
              <a:t>3. </a:t>
            </a:r>
            <a:r>
              <a:rPr lang="en-US" sz="2000" dirty="0" smtClean="0">
                <a:latin typeface="Times New Roman" pitchFamily="18" charset="0"/>
                <a:cs typeface="Times New Roman" pitchFamily="18" charset="0"/>
              </a:rPr>
              <a:t>One </a:t>
            </a:r>
            <a:r>
              <a:rPr lang="en-US" sz="2000" dirty="0">
                <a:latin typeface="Times New Roman" pitchFamily="18" charset="0"/>
                <a:cs typeface="Times New Roman" pitchFamily="18" charset="0"/>
              </a:rPr>
              <a:t>or more stable six-carbon condensed, unsaturated ring structures. </a:t>
            </a:r>
            <a:r>
              <a:rPr lang="en-US" sz="2000" dirty="0" smtClean="0">
                <a:latin typeface="Times New Roman" pitchFamily="18" charset="0"/>
                <a:cs typeface="Times New Roman" pitchFamily="18" charset="0"/>
              </a:rPr>
              <a:t>These asphalt </a:t>
            </a:r>
            <a:r>
              <a:rPr lang="en-US" sz="2000" dirty="0">
                <a:latin typeface="Times New Roman" pitchFamily="18" charset="0"/>
                <a:cs typeface="Times New Roman" pitchFamily="18" charset="0"/>
              </a:rPr>
              <a:t>cements are called "</a:t>
            </a:r>
            <a:r>
              <a:rPr lang="en-US" sz="2000" b="1" dirty="0">
                <a:latin typeface="Times New Roman" pitchFamily="18" charset="0"/>
                <a:cs typeface="Times New Roman" pitchFamily="18" charset="0"/>
              </a:rPr>
              <a:t>aromatic</a:t>
            </a:r>
            <a:r>
              <a:rPr lang="en-US" sz="2000" dirty="0">
                <a:latin typeface="Times New Roman" pitchFamily="18" charset="0"/>
                <a:cs typeface="Times New Roman" pitchFamily="18" charset="0"/>
              </a:rPr>
              <a:t>" types. </a:t>
            </a:r>
            <a:r>
              <a:rPr lang="en-US" sz="2000" b="1" dirty="0">
                <a:latin typeface="Times New Roman" pitchFamily="18" charset="0"/>
                <a:cs typeface="Times New Roman" pitchFamily="18" charset="0"/>
              </a:rPr>
              <a:t>Benzene </a:t>
            </a:r>
            <a:r>
              <a:rPr lang="en-US" sz="2000" dirty="0">
                <a:latin typeface="Times New Roman" pitchFamily="18" charset="0"/>
                <a:cs typeface="Times New Roman" pitchFamily="18" charset="0"/>
              </a:rPr>
              <a:t>and </a:t>
            </a:r>
            <a:r>
              <a:rPr lang="en-US" sz="2000" b="1" dirty="0">
                <a:latin typeface="Times New Roman" pitchFamily="18" charset="0"/>
                <a:cs typeface="Times New Roman" pitchFamily="18" charset="0"/>
              </a:rPr>
              <a:t>naphthalene </a:t>
            </a:r>
            <a:r>
              <a:rPr lang="en-US" sz="2000" dirty="0">
                <a:latin typeface="Times New Roman" pitchFamily="18" charset="0"/>
                <a:cs typeface="Times New Roman" pitchFamily="18" charset="0"/>
              </a:rPr>
              <a:t>have </a:t>
            </a:r>
            <a:r>
              <a:rPr lang="en-US" sz="2000" dirty="0" smtClean="0">
                <a:latin typeface="Times New Roman" pitchFamily="18" charset="0"/>
                <a:cs typeface="Times New Roman" pitchFamily="18" charset="0"/>
              </a:rPr>
              <a:t>such structures</a:t>
            </a:r>
            <a:r>
              <a:rPr lang="en-US"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endParaRPr lang="en-US" sz="2000" dirty="0" smtClean="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0825" y="1752600"/>
            <a:ext cx="356235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5449" y="3733800"/>
            <a:ext cx="4714875"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5729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400" b="1" dirty="0">
                <a:solidFill>
                  <a:srgbClr val="FF0000"/>
                </a:solidFill>
                <a:latin typeface="Times New Roman" pitchFamily="18" charset="0"/>
                <a:cs typeface="Times New Roman" pitchFamily="18" charset="0"/>
              </a:rPr>
              <a:t>Functional or Polar Groups</a:t>
            </a:r>
            <a:r>
              <a:rPr lang="en-US" sz="2000" b="1" dirty="0" smtClean="0">
                <a:solidFill>
                  <a:srgbClr val="FF0000"/>
                </a:solidFill>
                <a:latin typeface="Times New Roman" pitchFamily="18" charset="0"/>
                <a:cs typeface="Times New Roman" pitchFamily="18" charset="0"/>
              </a:rPr>
              <a:t> : </a:t>
            </a:r>
          </a:p>
          <a:p>
            <a:pPr marL="109728" indent="0" algn="just" rtl="0">
              <a:buNone/>
            </a:pPr>
            <a:endParaRPr lang="en-US" sz="2000" dirty="0" smtClean="0">
              <a:latin typeface="Times New Roman" pitchFamily="18" charset="0"/>
              <a:cs typeface="Times New Roman" pitchFamily="18" charset="0"/>
            </a:endParaRPr>
          </a:p>
          <a:p>
            <a:pPr marL="109728" indent="0" algn="just" rtl="0">
              <a:buNone/>
            </a:pPr>
            <a:r>
              <a:rPr lang="en-US" sz="2000" dirty="0" smtClean="0">
                <a:latin typeface="Times New Roman" pitchFamily="18" charset="0"/>
                <a:cs typeface="Times New Roman" pitchFamily="18" charset="0"/>
              </a:rPr>
              <a:t>Heteroatoms </a:t>
            </a:r>
            <a:r>
              <a:rPr lang="en-US" sz="2000" dirty="0">
                <a:latin typeface="Times New Roman" pitchFamily="18" charset="0"/>
                <a:cs typeface="Times New Roman" pitchFamily="18" charset="0"/>
              </a:rPr>
              <a:t>(sulfur, nitrogen and oxygen) are attached to carbon atoms in </a:t>
            </a:r>
            <a:r>
              <a:rPr lang="en-US" sz="2000" dirty="0" smtClean="0">
                <a:latin typeface="Times New Roman" pitchFamily="18" charset="0"/>
                <a:cs typeface="Times New Roman" pitchFamily="18" charset="0"/>
              </a:rPr>
              <a:t>asphalt molecules </a:t>
            </a:r>
            <a:r>
              <a:rPr lang="en-US" sz="2000" dirty="0">
                <a:latin typeface="Times New Roman" pitchFamily="18" charset="0"/>
                <a:cs typeface="Times New Roman" pitchFamily="18" charset="0"/>
              </a:rPr>
              <a:t>in different configurations and in form of different compounds.</a:t>
            </a:r>
          </a:p>
          <a:p>
            <a:pPr algn="just" rtl="0"/>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configurations (molecules) are polar because there is an imbalance </a:t>
            </a:r>
            <a:r>
              <a:rPr lang="en-US" sz="2000" dirty="0" smtClean="0">
                <a:latin typeface="Times New Roman" pitchFamily="18" charset="0"/>
                <a:cs typeface="Times New Roman" pitchFamily="18" charset="0"/>
              </a:rPr>
              <a:t>of electrochemical </a:t>
            </a:r>
            <a:r>
              <a:rPr lang="en-US" sz="2000" dirty="0">
                <a:latin typeface="Times New Roman" pitchFamily="18" charset="0"/>
                <a:cs typeface="Times New Roman" pitchFamily="18" charset="0"/>
              </a:rPr>
              <a:t>forces within the molecule which produces a dipole.</a:t>
            </a:r>
          </a:p>
          <a:p>
            <a:pPr algn="just" rtl="0"/>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configurations of heteroatoms thus impart functionality and polarity </a:t>
            </a:r>
            <a:r>
              <a:rPr lang="en-US" sz="2000" dirty="0" smtClean="0">
                <a:latin typeface="Times New Roman" pitchFamily="18" charset="0"/>
                <a:cs typeface="Times New Roman" pitchFamily="18" charset="0"/>
              </a:rPr>
              <a:t>to asphalt </a:t>
            </a:r>
            <a:r>
              <a:rPr lang="en-US" sz="2000" dirty="0">
                <a:latin typeface="Times New Roman" pitchFamily="18" charset="0"/>
                <a:cs typeface="Times New Roman" pitchFamily="18" charset="0"/>
              </a:rPr>
              <a:t>molecules and are therefore called </a:t>
            </a:r>
            <a:r>
              <a:rPr lang="en-US" sz="2000" b="1" dirty="0">
                <a:latin typeface="Times New Roman" pitchFamily="18" charset="0"/>
                <a:cs typeface="Times New Roman" pitchFamily="18" charset="0"/>
              </a:rPr>
              <a:t>functional or polar groups</a:t>
            </a:r>
            <a:r>
              <a:rPr lang="en-US" sz="2000" dirty="0">
                <a:latin typeface="Times New Roman" pitchFamily="18" charset="0"/>
                <a:cs typeface="Times New Roman" pitchFamily="18" charset="0"/>
              </a:rPr>
              <a:t>.</a:t>
            </a:r>
          </a:p>
          <a:p>
            <a:pPr algn="just" rtl="0"/>
            <a:r>
              <a:rPr lang="en-US" sz="2000" dirty="0" smtClean="0">
                <a:latin typeface="Times New Roman" pitchFamily="18" charset="0"/>
                <a:cs typeface="Times New Roman" pitchFamily="18" charset="0"/>
              </a:rPr>
              <a:t>Functionality </a:t>
            </a:r>
            <a:r>
              <a:rPr lang="en-US" sz="2000" dirty="0">
                <a:latin typeface="Times New Roman" pitchFamily="18" charset="0"/>
                <a:cs typeface="Times New Roman" pitchFamily="18" charset="0"/>
              </a:rPr>
              <a:t>(presence of function groups) relates to how the asphalt </a:t>
            </a:r>
            <a:r>
              <a:rPr lang="en-US" sz="2000" dirty="0" smtClean="0">
                <a:latin typeface="Times New Roman" pitchFamily="18" charset="0"/>
                <a:cs typeface="Times New Roman" pitchFamily="18" charset="0"/>
              </a:rPr>
              <a:t>molecules interact </a:t>
            </a:r>
            <a:r>
              <a:rPr lang="en-US" sz="2000" dirty="0">
                <a:latin typeface="Times New Roman" pitchFamily="18" charset="0"/>
                <a:cs typeface="Times New Roman" pitchFamily="18" charset="0"/>
              </a:rPr>
              <a:t>with each other or with surfaces and/or molecules of other materials.</a:t>
            </a:r>
            <a:endParaRPr lang="en-US" sz="2000" dirty="0">
              <a:latin typeface="Times New Roman" pitchFamily="18" charset="0"/>
              <a:cs typeface="Times New Roman" pitchFamily="18" charset="0"/>
            </a:endParaRPr>
          </a:p>
          <a:p>
            <a:pPr algn="just" rtl="0"/>
            <a:endParaRPr lang="en-US" sz="2000" dirty="0" smtClean="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702139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400" b="1" dirty="0">
                <a:solidFill>
                  <a:srgbClr val="FF0000"/>
                </a:solidFill>
                <a:latin typeface="Times New Roman" pitchFamily="18" charset="0"/>
                <a:cs typeface="Times New Roman" pitchFamily="18" charset="0"/>
              </a:rPr>
              <a:t>Non-polar </a:t>
            </a:r>
            <a:r>
              <a:rPr lang="en-US" sz="2400" b="1" dirty="0" smtClean="0">
                <a:solidFill>
                  <a:srgbClr val="FF0000"/>
                </a:solidFill>
                <a:latin typeface="Times New Roman" pitchFamily="18" charset="0"/>
                <a:cs typeface="Times New Roman" pitchFamily="18" charset="0"/>
              </a:rPr>
              <a:t>components:</a:t>
            </a:r>
            <a:endParaRPr lang="en-US" sz="2000" dirty="0" smtClean="0">
              <a:latin typeface="Times New Roman" pitchFamily="18" charset="0"/>
              <a:cs typeface="Times New Roman" pitchFamily="18" charset="0"/>
            </a:endParaRPr>
          </a:p>
          <a:p>
            <a:pPr marL="109728" indent="0" algn="just" rtl="0">
              <a:buNone/>
            </a:pPr>
            <a:r>
              <a:rPr lang="en-US" sz="2000" dirty="0">
                <a:latin typeface="Times New Roman" pitchFamily="18" charset="0"/>
                <a:cs typeface="Times New Roman" pitchFamily="18" charset="0"/>
              </a:rPr>
              <a:t>Also, the non-polar components of asphalt cement, which act as solvents or dispersants for the polar or functional groups, play a major role in determining the effect that the polar groups will have on the physical and aging properties of the asphalt cement.</a:t>
            </a:r>
            <a:endParaRPr lang="en-US" sz="2000" dirty="0" smtClean="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8300" y="2438400"/>
            <a:ext cx="5867400" cy="378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4171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168</TotalTime>
  <Words>476</Words>
  <Application>Microsoft Office PowerPoint</Application>
  <PresentationFormat>On-screen Show (4:3)</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Asphalt Chemistry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334</cp:revision>
  <dcterms:created xsi:type="dcterms:W3CDTF">2006-08-16T00:00:00Z</dcterms:created>
  <dcterms:modified xsi:type="dcterms:W3CDTF">2018-12-17T11:27:03Z</dcterms:modified>
</cp:coreProperties>
</file>