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47800"/>
          </a:xfrm>
        </p:spPr>
        <p:txBody>
          <a:bodyPr>
            <a:normAutofit/>
          </a:bodyPr>
          <a:lstStyle/>
          <a:p>
            <a:r>
              <a:rPr lang="en-US" sz="4800" dirty="0" smtClean="0">
                <a:solidFill>
                  <a:srgbClr val="FF0000"/>
                </a:solidFill>
                <a:latin typeface="Times New Roman" pitchFamily="18" charset="0"/>
                <a:cs typeface="Times New Roman" pitchFamily="18" charset="0"/>
              </a:rPr>
              <a:t>Asphalt Chemistry</a:t>
            </a:r>
            <a:endParaRPr lang="ar-IQ" sz="4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smtClean="0">
                <a:solidFill>
                  <a:schemeClr val="tx1"/>
                </a:solidFill>
                <a:latin typeface="Times New Roman" pitchFamily="18" charset="0"/>
                <a:cs typeface="Times New Roman" pitchFamily="18" charset="0"/>
              </a:rPr>
              <a:t>First </a:t>
            </a:r>
            <a:r>
              <a:rPr lang="en-US" sz="1800" b="1" dirty="0">
                <a:solidFill>
                  <a:schemeClr val="tx1"/>
                </a:solidFill>
                <a:latin typeface="Times New Roman" pitchFamily="18" charset="0"/>
                <a:cs typeface="Times New Roman" pitchFamily="18" charset="0"/>
              </a:rPr>
              <a:t>Stage</a:t>
            </a:r>
          </a:p>
          <a:p>
            <a:r>
              <a:rPr lang="en-US" sz="1800" b="1" dirty="0" smtClean="0">
                <a:solidFill>
                  <a:schemeClr val="tx1"/>
                </a:solidFill>
                <a:latin typeface="Times New Roman" pitchFamily="18" charset="0"/>
                <a:cs typeface="Times New Roman" pitchFamily="18" charset="0"/>
              </a:rPr>
              <a:t>Lecture 6</a:t>
            </a:r>
          </a:p>
          <a:p>
            <a:pPr rtl="0"/>
            <a:r>
              <a:rPr lang="en-US" sz="3200" b="1" dirty="0">
                <a:solidFill>
                  <a:schemeClr val="tx1"/>
                </a:solidFill>
                <a:latin typeface="Times New Roman" pitchFamily="18" charset="0"/>
                <a:cs typeface="Times New Roman" pitchFamily="18" charset="0"/>
              </a:rPr>
              <a:t>Lecture. </a:t>
            </a:r>
            <a:r>
              <a:rPr lang="en-US" sz="3200" b="1" dirty="0" smtClean="0">
                <a:solidFill>
                  <a:schemeClr val="tx1"/>
                </a:solidFill>
                <a:latin typeface="Times New Roman" pitchFamily="18" charset="0"/>
                <a:cs typeface="Times New Roman" pitchFamily="18" charset="0"/>
              </a:rPr>
              <a:t>Rana </a:t>
            </a:r>
            <a:r>
              <a:rPr lang="en-US" sz="3200" b="1" dirty="0">
                <a:solidFill>
                  <a:schemeClr val="tx1"/>
                </a:solidFill>
                <a:latin typeface="Times New Roman" pitchFamily="18" charset="0"/>
                <a:cs typeface="Times New Roman" pitchFamily="18" charset="0"/>
              </a:rPr>
              <a:t>Amir </a:t>
            </a:r>
            <a:r>
              <a:rPr lang="en-US" sz="3200" b="1" dirty="0" err="1" smtClean="0">
                <a:solidFill>
                  <a:schemeClr val="tx1"/>
                </a:solidFill>
                <a:latin typeface="Times New Roman" pitchFamily="18" charset="0"/>
                <a:cs typeface="Times New Roman" pitchFamily="18" charset="0"/>
              </a:rPr>
              <a:t>Yousif</a:t>
            </a:r>
            <a:endParaRPr lang="en-US" sz="3200" b="1" dirty="0" smtClean="0">
              <a:solidFill>
                <a:schemeClr val="tx1"/>
              </a:solidFill>
              <a:latin typeface="Times New Roman" pitchFamily="18" charset="0"/>
              <a:cs typeface="Times New Roman" pitchFamily="18" charset="0"/>
            </a:endParaRPr>
          </a:p>
          <a:p>
            <a:pPr rtl="0"/>
            <a:r>
              <a:rPr lang="en-US" sz="3200" b="1" dirty="0" smtClean="0">
                <a:solidFill>
                  <a:schemeClr val="tx1"/>
                </a:solidFill>
                <a:latin typeface="Times New Roman" pitchFamily="18" charset="0"/>
                <a:cs typeface="Times New Roman" pitchFamily="18" charset="0"/>
              </a:rPr>
              <a:t>Lecture. </a:t>
            </a:r>
            <a:r>
              <a:rPr lang="en-US" sz="3200" b="1" dirty="0" err="1" smtClean="0">
                <a:solidFill>
                  <a:schemeClr val="tx1"/>
                </a:solidFill>
                <a:latin typeface="Times New Roman" pitchFamily="18" charset="0"/>
                <a:cs typeface="Times New Roman" pitchFamily="18" charset="0"/>
              </a:rPr>
              <a:t>Sady</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Abd</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Tayeh</a:t>
            </a:r>
            <a:endParaRPr lang="en-US" sz="3200" b="1" dirty="0" smtClean="0">
              <a:solidFill>
                <a:schemeClr val="tx1"/>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r>
              <a:rPr lang="en-US" sz="2800" b="1" dirty="0" smtClean="0">
                <a:solidFill>
                  <a:srgbClr val="92D050"/>
                </a:solidFill>
                <a:latin typeface="Times New Roman" pitchFamily="18" charset="0"/>
                <a:cs typeface="Times New Roman" pitchFamily="18" charset="0"/>
              </a:rPr>
              <a:t>Highway and Transportation Engineering</a:t>
            </a:r>
          </a:p>
          <a:p>
            <a:pPr rtl="0"/>
            <a:r>
              <a:rPr lang="en-US" sz="2800" b="1" dirty="0" smtClean="0">
                <a:solidFill>
                  <a:srgbClr val="92D050"/>
                </a:solidFill>
                <a:latin typeface="Times New Roman" pitchFamily="18" charset="0"/>
                <a:cs typeface="Times New Roman" pitchFamily="18" charset="0"/>
              </a:rPr>
              <a:t>Al-</a:t>
            </a:r>
            <a:r>
              <a:rPr lang="en-US" sz="2800" b="1" dirty="0" err="1" smtClean="0">
                <a:solidFill>
                  <a:srgbClr val="92D050"/>
                </a:solidFill>
                <a:latin typeface="Times New Roman" pitchFamily="18" charset="0"/>
                <a:cs typeface="Times New Roman" pitchFamily="18" charset="0"/>
              </a:rPr>
              <a:t>Mustansiriyah</a:t>
            </a:r>
            <a:r>
              <a:rPr lang="en-US" sz="2800" b="1" dirty="0" smtClean="0">
                <a:solidFill>
                  <a:srgbClr val="92D050"/>
                </a:solidFill>
                <a:latin typeface="Times New Roman" pitchFamily="18" charset="0"/>
                <a:cs typeface="Times New Roman" pitchFamily="18" charset="0"/>
              </a:rPr>
              <a:t> University</a:t>
            </a:r>
            <a:endParaRPr lang="en-US" sz="2800" b="1" dirty="0">
              <a:solidFill>
                <a:srgbClr val="92D050"/>
              </a:solidFill>
              <a:latin typeface="Times New Roman" pitchFamily="18" charset="0"/>
              <a:cs typeface="Times New Roman" pitchFamily="18" charset="0"/>
            </a:endParaRPr>
          </a:p>
          <a:p>
            <a:r>
              <a:rPr lang="en-US" b="1" smtClean="0">
                <a:solidFill>
                  <a:srgbClr val="92D050"/>
                </a:solidFill>
                <a:latin typeface="Times New Roman" pitchFamily="18" charset="0"/>
                <a:cs typeface="Times New Roman" pitchFamily="18" charset="0"/>
              </a:rPr>
              <a:t>2018-2019</a:t>
            </a:r>
            <a:endParaRPr lang="en-US" b="1" dirty="0">
              <a:solidFill>
                <a:srgbClr val="92D050"/>
              </a:solidFill>
              <a:latin typeface="Times New Roman" pitchFamily="18" charset="0"/>
              <a:cs typeface="Times New Roman" pitchFamily="18" charset="0"/>
            </a:endParaRP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1600" dirty="0">
                <a:latin typeface="Times New Roman" pitchFamily="18" charset="0"/>
                <a:cs typeface="Times New Roman" pitchFamily="18" charset="0"/>
              </a:rPr>
              <a:t>Carboxylic acid anhydrides (typically called anhydrides) may be formed upon oxidation when two benzyl carbons are present on adjacent aromatic rings. An example is </a:t>
            </a:r>
            <a:r>
              <a:rPr lang="en-US" sz="1600" dirty="0">
                <a:solidFill>
                  <a:srgbClr val="FF0000"/>
                </a:solidFill>
                <a:latin typeface="Times New Roman" pitchFamily="18" charset="0"/>
                <a:cs typeface="Times New Roman" pitchFamily="18" charset="0"/>
              </a:rPr>
              <a:t>Structure 12. </a:t>
            </a:r>
            <a:r>
              <a:rPr lang="en-US" sz="1600" dirty="0" smtClean="0">
                <a:solidFill>
                  <a:srgbClr val="FF0000"/>
                </a:solidFill>
                <a:latin typeface="Times New Roman" pitchFamily="18" charset="0"/>
                <a:cs typeface="Times New Roman" pitchFamily="18" charset="0"/>
              </a:rPr>
              <a:t>.</a:t>
            </a:r>
            <a:endParaRPr lang="en-US" sz="1600" dirty="0">
              <a:solidFill>
                <a:srgbClr val="FF0000"/>
              </a:solidFill>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ctr" rtl="0">
              <a:buNone/>
            </a:pP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ctr" rtl="0">
              <a:buNone/>
            </a:pP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Anhydrides</a:t>
            </a:r>
          </a:p>
          <a:p>
            <a:pPr marL="109728" indent="0" algn="just" rtl="0">
              <a:buNone/>
            </a:pPr>
            <a:r>
              <a:rPr lang="en-US" sz="1600" dirty="0">
                <a:latin typeface="Times New Roman" pitchFamily="18" charset="0"/>
                <a:cs typeface="Times New Roman" pitchFamily="18" charset="0"/>
              </a:rPr>
              <a:t>Another type of oxygen containing molecule which may be present in asphalt is </a:t>
            </a:r>
            <a:r>
              <a:rPr lang="en-US" sz="1600" dirty="0" smtClean="0">
                <a:latin typeface="Times New Roman" pitchFamily="18" charset="0"/>
                <a:cs typeface="Times New Roman" pitchFamily="18" charset="0"/>
              </a:rPr>
              <a:t>a class </a:t>
            </a:r>
            <a:r>
              <a:rPr lang="en-US" sz="1600" dirty="0">
                <a:latin typeface="Times New Roman" pitchFamily="18" charset="0"/>
                <a:cs typeface="Times New Roman" pitchFamily="18" charset="0"/>
              </a:rPr>
              <a:t>known as phenols where oxygen is attached directly to an aromatic </a:t>
            </a:r>
            <a:r>
              <a:rPr lang="en-US" sz="1600" dirty="0" smtClean="0">
                <a:latin typeface="Times New Roman" pitchFamily="18" charset="0"/>
                <a:cs typeface="Times New Roman" pitchFamily="18" charset="0"/>
              </a:rPr>
              <a:t>ring. This </a:t>
            </a:r>
            <a:r>
              <a:rPr lang="en-US" sz="1600" dirty="0">
                <a:latin typeface="Times New Roman" pitchFamily="18" charset="0"/>
                <a:cs typeface="Times New Roman" pitchFamily="18" charset="0"/>
              </a:rPr>
              <a:t>class is illustrated by </a:t>
            </a:r>
            <a:r>
              <a:rPr lang="en-US" sz="1600" dirty="0">
                <a:solidFill>
                  <a:srgbClr val="FF0000"/>
                </a:solidFill>
                <a:latin typeface="Times New Roman" pitchFamily="18" charset="0"/>
                <a:cs typeface="Times New Roman" pitchFamily="18" charset="0"/>
              </a:rPr>
              <a:t>Structure 13</a:t>
            </a:r>
            <a:r>
              <a:rPr lang="en-US" sz="1600" dirty="0" smtClean="0">
                <a:latin typeface="Times New Roman" pitchFamily="18" charset="0"/>
                <a:cs typeface="Times New Roman" pitchFamily="18" charset="0"/>
              </a:rPr>
              <a:t>. </a:t>
            </a:r>
            <a:endParaRPr lang="ar-IQ" sz="1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399" y="1295400"/>
            <a:ext cx="2466975"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061" y="4178754"/>
            <a:ext cx="3295650"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02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109728" indent="0" algn="just" rtl="0">
              <a:buNone/>
            </a:pPr>
            <a:r>
              <a:rPr lang="en-US" sz="2800" dirty="0">
                <a:latin typeface="Times New Roman" pitchFamily="18" charset="0"/>
                <a:cs typeface="Times New Roman" pitchFamily="18" charset="0"/>
              </a:rPr>
              <a:t>References:</a:t>
            </a:r>
          </a:p>
          <a:p>
            <a:pPr algn="just" rtl="0"/>
            <a:endParaRPr lang="en-US" sz="2800" dirty="0">
              <a:latin typeface="Times New Roman" pitchFamily="18" charset="0"/>
              <a:cs typeface="Times New Roman" pitchFamily="18" charset="0"/>
            </a:endParaRPr>
          </a:p>
          <a:p>
            <a:pPr algn="just" rtl="0"/>
            <a:r>
              <a:rPr lang="en-US" sz="2800" dirty="0">
                <a:latin typeface="Times New Roman" pitchFamily="18" charset="0"/>
                <a:cs typeface="Times New Roman" pitchFamily="18" charset="0"/>
              </a:rPr>
              <a:t>Edwin J. Barth. ”Asphalt Science and Technology”, 1st Ed. ,1962.</a:t>
            </a:r>
          </a:p>
          <a:p>
            <a:pPr algn="just" rtl="0"/>
            <a:r>
              <a:rPr lang="en-US" sz="2800" dirty="0" smtClean="0">
                <a:latin typeface="Times New Roman" pitchFamily="18" charset="0"/>
                <a:cs typeface="Times New Roman" pitchFamily="18" charset="0"/>
              </a:rPr>
              <a:t>James </a:t>
            </a:r>
            <a:r>
              <a:rPr lang="en-US" sz="2800" dirty="0">
                <a:latin typeface="Times New Roman" pitchFamily="18" charset="0"/>
                <a:cs typeface="Times New Roman" pitchFamily="18" charset="0"/>
              </a:rPr>
              <a:t>Speight” Asphalt Materials Science and Technology”, 1st Edition   2015.</a:t>
            </a:r>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a:bodyPr>
          <a:lstStyle/>
          <a:p>
            <a:r>
              <a:rPr lang="en-US" sz="2000" dirty="0">
                <a:solidFill>
                  <a:srgbClr val="FF0000"/>
                </a:solidFill>
                <a:latin typeface="Times New Roman"/>
              </a:rPr>
              <a:t>CHEMISTRY LEVELS </a:t>
            </a:r>
            <a:endParaRPr lang="ar-IQ" sz="2000" dirty="0">
              <a:solidFill>
                <a:srgbClr val="FF0000"/>
              </a:solidFill>
              <a:latin typeface="Times New Roman" pitchFamily="18" charset="0"/>
              <a:cs typeface="Times New Roman" pitchFamily="18" charset="0"/>
            </a:endParaRPr>
          </a:p>
        </p:txBody>
      </p:sp>
      <p:sp>
        <p:nvSpPr>
          <p:cNvPr id="2" name="Rectangle 1"/>
          <p:cNvSpPr/>
          <p:nvPr/>
        </p:nvSpPr>
        <p:spPr>
          <a:xfrm>
            <a:off x="609600" y="1143000"/>
            <a:ext cx="7543800" cy="4401205"/>
          </a:xfrm>
          <a:prstGeom prst="rect">
            <a:avLst/>
          </a:prstGeom>
        </p:spPr>
        <p:txBody>
          <a:bodyPr wrap="square">
            <a:spAutoFit/>
          </a:bodyPr>
          <a:lstStyle/>
          <a:p>
            <a:pPr algn="just"/>
            <a:r>
              <a:rPr lang="en-US" sz="2000" dirty="0">
                <a:latin typeface="Times New Roman" pitchFamily="18" charset="0"/>
                <a:cs typeface="Times New Roman" pitchFamily="18" charset="0"/>
              </a:rPr>
              <a:t>It is convenient to divide the chemistry of petroleum asphalt into two parts. The first part is </a:t>
            </a:r>
            <a:r>
              <a:rPr lang="en-US" sz="2000" b="1" dirty="0">
                <a:latin typeface="Times New Roman" pitchFamily="18" charset="0"/>
                <a:cs typeface="Times New Roman" pitchFamily="18" charset="0"/>
              </a:rPr>
              <a:t>the chemistry at the molecular level </a:t>
            </a:r>
            <a:r>
              <a:rPr lang="en-US" sz="2000" dirty="0">
                <a:latin typeface="Times New Roman" pitchFamily="18" charset="0"/>
                <a:cs typeface="Times New Roman" pitchFamily="18" charset="0"/>
              </a:rPr>
              <a:t>and the second part is </a:t>
            </a:r>
            <a:r>
              <a:rPr lang="en-US" sz="2000" b="1" dirty="0">
                <a:latin typeface="Times New Roman" pitchFamily="18" charset="0"/>
                <a:cs typeface="Times New Roman" pitchFamily="18" charset="0"/>
              </a:rPr>
              <a:t>the chemistry of interaction among all molecular species </a:t>
            </a:r>
            <a:r>
              <a:rPr lang="en-US" sz="2000" dirty="0">
                <a:latin typeface="Times New Roman" pitchFamily="18" charset="0"/>
                <a:cs typeface="Times New Roman" pitchFamily="18" charset="0"/>
              </a:rPr>
              <a:t>in asphalt. Much of the physical nature of asphalt can best be described, in terms of composition, as an assembly or matrix of molecular species (</a:t>
            </a:r>
            <a:r>
              <a:rPr lang="en-US" sz="2000" b="1" dirty="0">
                <a:latin typeface="Times New Roman" pitchFamily="18" charset="0"/>
                <a:cs typeface="Times New Roman" pitchFamily="18" charset="0"/>
              </a:rPr>
              <a:t>building blocks</a:t>
            </a:r>
            <a:r>
              <a:rPr lang="en-US" sz="2000" dirty="0">
                <a:latin typeface="Times New Roman" pitchFamily="18" charset="0"/>
                <a:cs typeface="Times New Roman" pitchFamily="18" charset="0"/>
              </a:rPr>
              <a:t>) into large multi-molecular units within the asphalt. Numerous techniques exist to examine asphalt at both the molecular and intermolecular levels. In the following subsection the chemistry of asphalt at the molecular level is reviewed without reference to experimental methods. This is to illustrate what types of "building blocks" are present. The chemistry of interaction among asphalt molecules is reviewed in the second subsection with reference to some of the techniques being used currently in the SHRP program. </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223885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sz="1600" b="1" dirty="0">
                <a:solidFill>
                  <a:srgbClr val="FF0000"/>
                </a:solidFill>
                <a:effectLst>
                  <a:outerShdw blurRad="38100" dist="38100" dir="2700000" algn="tl">
                    <a:srgbClr val="000000">
                      <a:alpha val="43137"/>
                    </a:srgbClr>
                  </a:outerShdw>
                </a:effectLst>
                <a:latin typeface="Times New Roman" pitchFamily="18" charset="0"/>
                <a:ea typeface="+mj-ea"/>
                <a:cs typeface="Times New Roman" pitchFamily="18" charset="0"/>
              </a:rPr>
              <a:t>1.1. Typical Species in Virgin Asphalt. </a:t>
            </a:r>
          </a:p>
          <a:p>
            <a:pPr marL="109728" indent="0" algn="just" rtl="0">
              <a:buNone/>
            </a:pPr>
            <a:r>
              <a:rPr lang="en-US" sz="1600" dirty="0">
                <a:latin typeface="Times New Roman" pitchFamily="18" charset="0"/>
                <a:cs typeface="Times New Roman" pitchFamily="18" charset="0"/>
              </a:rPr>
              <a:t>At the molecular level most of the total mass of neat (tank) asphalt is a mixture of a wide variety of high boiling hydrocarbons. Some are aliphatic (waxy materials), some are aromatic (more like air-blown asphalts) and some molecules have both aliphatic and aromatic carbon. Examples </a:t>
            </a:r>
            <a:r>
              <a:rPr lang="en-US" sz="1600" dirty="0" smtClean="0">
                <a:latin typeface="Times New Roman" pitchFamily="18" charset="0"/>
                <a:cs typeface="Times New Roman" pitchFamily="18" charset="0"/>
              </a:rPr>
              <a:t>of such </a:t>
            </a:r>
            <a:r>
              <a:rPr lang="en-US" sz="1600" dirty="0">
                <a:latin typeface="Times New Roman" pitchFamily="18" charset="0"/>
                <a:cs typeface="Times New Roman" pitchFamily="18" charset="0"/>
              </a:rPr>
              <a:t>molecular fragments are shown in Structures 1 (aliphatic type) and 2 (aromatic type).</a:t>
            </a:r>
            <a:r>
              <a:rPr lang="en-US" dirty="0">
                <a:latin typeface="Times New Roman" pitchFamily="18" charset="0"/>
                <a:cs typeface="Times New Roman" pitchFamily="18" charset="0"/>
              </a:rPr>
              <a:t> </a:t>
            </a:r>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rtl="0"/>
            <a:r>
              <a:rPr lang="en-US" sz="1800" dirty="0">
                <a:solidFill>
                  <a:srgbClr val="FF0000"/>
                </a:solidFill>
                <a:effectLst/>
                <a:latin typeface="Times New Roman" pitchFamily="18" charset="0"/>
                <a:cs typeface="Times New Roman" pitchFamily="18" charset="0"/>
              </a:rPr>
              <a:t>1. Molecular </a:t>
            </a:r>
            <a:r>
              <a:rPr lang="en-US" sz="1800" dirty="0" smtClean="0">
                <a:solidFill>
                  <a:srgbClr val="FF0000"/>
                </a:solidFill>
                <a:effectLst/>
                <a:latin typeface="Times New Roman" pitchFamily="18" charset="0"/>
                <a:cs typeface="Times New Roman" pitchFamily="18" charset="0"/>
              </a:rPr>
              <a:t>Level                                                   </a:t>
            </a: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US" sz="1800" b="0" dirty="0" smtClean="0">
                <a:effectLst>
                  <a:outerShdw blurRad="38100" dist="38100" dir="2700000" algn="tl">
                    <a:srgbClr val="000000">
                      <a:alpha val="43137"/>
                    </a:srgbClr>
                  </a:outerShdw>
                </a:effectLst>
                <a:latin typeface="Times New Roman" pitchFamily="18" charset="0"/>
                <a:cs typeface="Times New Roman" pitchFamily="18" charset="0"/>
              </a:rPr>
              <a:t>Extensive </a:t>
            </a:r>
            <a:r>
              <a:rPr lang="en-US" sz="1800" b="0" dirty="0">
                <a:effectLst>
                  <a:outerShdw blurRad="38100" dist="38100" dir="2700000" algn="tl">
                    <a:srgbClr val="000000">
                      <a:alpha val="43137"/>
                    </a:srgbClr>
                  </a:outerShdw>
                </a:effectLst>
                <a:latin typeface="Times New Roman" pitchFamily="18" charset="0"/>
                <a:cs typeface="Times New Roman" pitchFamily="18" charset="0"/>
              </a:rPr>
              <a:t>research on petroleum composition at the molecular level has been done by many workers for many years. At this point, much of it is essentially textbook material but worth reviewing here</a:t>
            </a:r>
            <a:r>
              <a:rPr lang="en-US" sz="1800" b="0" dirty="0">
                <a:effectLst/>
                <a:latin typeface="Times New Roman" pitchFamily="18" charset="0"/>
                <a:cs typeface="Times New Roman" pitchFamily="18" charset="0"/>
              </a:rPr>
              <a:t>. </a:t>
            </a:r>
            <a:endParaRPr lang="ar-IQ" sz="1800" b="0" dirty="0">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124200"/>
            <a:ext cx="6105525"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3595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marL="109728" indent="0" algn="just" rtl="0">
              <a:buNone/>
            </a:pPr>
            <a:r>
              <a:rPr lang="en-US" sz="1600" dirty="0">
                <a:solidFill>
                  <a:srgbClr val="FF0000"/>
                </a:solidFill>
                <a:latin typeface="Times New Roman" pitchFamily="18" charset="0"/>
                <a:cs typeface="Times New Roman" pitchFamily="18" charset="0"/>
              </a:rPr>
              <a:t>Structure 2 </a:t>
            </a:r>
            <a:r>
              <a:rPr lang="en-US" sz="1600" dirty="0">
                <a:latin typeface="Times New Roman" pitchFamily="18" charset="0"/>
                <a:cs typeface="Times New Roman" pitchFamily="18" charset="0"/>
              </a:rPr>
              <a:t>is more commonly represented by Structure 3. Both structures 1 and 3 are only representative molecular fragments of larger molecules that make up asphalts. Structure 1 is shown as a straight chain of carbon atoms, but typically in asphalt there are numerous combinations of aliphatic carbon chains which have one or more branches. </a:t>
            </a: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r>
              <a:rPr lang="en-US" sz="1600" dirty="0">
                <a:solidFill>
                  <a:srgbClr val="FF0000"/>
                </a:solidFill>
                <a:latin typeface="Times New Roman" pitchFamily="18" charset="0"/>
                <a:cs typeface="Times New Roman" pitchFamily="18" charset="0"/>
              </a:rPr>
              <a:t>Structure 4</a:t>
            </a:r>
            <a:r>
              <a:rPr lang="en-US" sz="1600" dirty="0">
                <a:latin typeface="Times New Roman" pitchFamily="18" charset="0"/>
                <a:cs typeface="Times New Roman" pitchFamily="18" charset="0"/>
              </a:rPr>
              <a:t> shows a molecule which is a mixture of aliphatic and aromatic carbon.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447799"/>
            <a:ext cx="2438400"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8362" y="4229100"/>
            <a:ext cx="4562475"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9466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304800"/>
            <a:ext cx="8229600" cy="5702491"/>
          </a:xfrm>
        </p:spPr>
        <p:txBody>
          <a:bodyPr>
            <a:normAutofit/>
          </a:bodyPr>
          <a:lstStyle/>
          <a:p>
            <a:pPr marL="109728" indent="0" algn="just" rtl="0">
              <a:buNone/>
            </a:pPr>
            <a:r>
              <a:rPr lang="en-US" sz="1600" dirty="0">
                <a:latin typeface="Times New Roman" pitchFamily="18" charset="0"/>
                <a:cs typeface="Times New Roman" pitchFamily="18" charset="0"/>
              </a:rPr>
              <a:t>While the major mass of asphalt is hydrocarbon, a large proportion of molecules also contain one or more heteroatoms; nitrogen, sulfur, oxygen and metals. Nitrogen, in the form of a pyridine is shown in </a:t>
            </a:r>
            <a:r>
              <a:rPr lang="en-US" sz="1600" dirty="0">
                <a:solidFill>
                  <a:srgbClr val="FF0000"/>
                </a:solidFill>
                <a:latin typeface="Times New Roman" pitchFamily="18" charset="0"/>
                <a:cs typeface="Times New Roman" pitchFamily="18" charset="0"/>
              </a:rPr>
              <a:t>Structure 5.</a:t>
            </a:r>
            <a:r>
              <a:rPr lang="en-US" sz="1600" dirty="0"/>
              <a:t> </a:t>
            </a: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r>
              <a:rPr lang="en-US" sz="1600" dirty="0">
                <a:latin typeface="Times New Roman" pitchFamily="18" charset="0"/>
                <a:cs typeface="Times New Roman" pitchFamily="18" charset="0"/>
              </a:rPr>
              <a:t>Sulfur, as a </a:t>
            </a:r>
            <a:r>
              <a:rPr lang="en-US" sz="1600" dirty="0" err="1">
                <a:latin typeface="Times New Roman" pitchFamily="18" charset="0"/>
                <a:cs typeface="Times New Roman" pitchFamily="18" charset="0"/>
              </a:rPr>
              <a:t>benzothiophene</a:t>
            </a:r>
            <a:r>
              <a:rPr lang="en-US" sz="1600" dirty="0">
                <a:latin typeface="Times New Roman" pitchFamily="18" charset="0"/>
                <a:cs typeface="Times New Roman" pitchFamily="18" charset="0"/>
              </a:rPr>
              <a:t>, is shown in </a:t>
            </a:r>
            <a:r>
              <a:rPr lang="en-US" sz="1600" dirty="0">
                <a:solidFill>
                  <a:srgbClr val="FF0000"/>
                </a:solidFill>
                <a:latin typeface="Times New Roman" pitchFamily="18" charset="0"/>
                <a:cs typeface="Times New Roman" pitchFamily="18" charset="0"/>
              </a:rPr>
              <a:t>Structure 6. Structure 6 </a:t>
            </a:r>
            <a:r>
              <a:rPr lang="en-US" sz="1600" dirty="0">
                <a:latin typeface="Times New Roman" pitchFamily="18" charset="0"/>
                <a:cs typeface="Times New Roman" pitchFamily="18" charset="0"/>
              </a:rPr>
              <a:t>on the right is </a:t>
            </a:r>
            <a:r>
              <a:rPr lang="en-US" sz="1600" dirty="0" smtClean="0">
                <a:latin typeface="Times New Roman" pitchFamily="18" charset="0"/>
                <a:cs typeface="Times New Roman" pitchFamily="18" charset="0"/>
              </a:rPr>
              <a:t>a shorthand </a:t>
            </a:r>
            <a:r>
              <a:rPr lang="en-US" sz="1600" dirty="0">
                <a:latin typeface="Times New Roman" pitchFamily="18" charset="0"/>
                <a:cs typeface="Times New Roman" pitchFamily="18" charset="0"/>
              </a:rPr>
              <a:t>notation of the one to the left. These are identical molecular fragments.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066800"/>
            <a:ext cx="3190875"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3181" y="3352800"/>
            <a:ext cx="4733925"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855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304800"/>
            <a:ext cx="8229600" cy="5702491"/>
          </a:xfrm>
        </p:spPr>
        <p:txBody>
          <a:bodyPr>
            <a:normAutofit/>
          </a:bodyPr>
          <a:lstStyle/>
          <a:p>
            <a:pPr marL="109728" indent="0" algn="just" rtl="0">
              <a:buNone/>
            </a:pPr>
            <a:r>
              <a:rPr lang="en-US" sz="1600" dirty="0">
                <a:latin typeface="Times New Roman" pitchFamily="18" charset="0"/>
                <a:cs typeface="Times New Roman" pitchFamily="18" charset="0"/>
              </a:rPr>
              <a:t>Both sulfur and nitrogen may appear in any of a variety of sites within </a:t>
            </a:r>
            <a:r>
              <a:rPr lang="en-US" sz="1600" dirty="0" smtClean="0">
                <a:latin typeface="Times New Roman" pitchFamily="18" charset="0"/>
                <a:cs typeface="Times New Roman" pitchFamily="18" charset="0"/>
              </a:rPr>
              <a:t>molecules. Hence</a:t>
            </a:r>
            <a:r>
              <a:rPr lang="en-US" sz="1600" dirty="0">
                <a:latin typeface="Times New Roman" pitchFamily="18" charset="0"/>
                <a:cs typeface="Times New Roman" pitchFamily="18" charset="0"/>
              </a:rPr>
              <a:t>, it is easy to see that tens of thousands of different molecular species </a:t>
            </a:r>
            <a:r>
              <a:rPr lang="en-US" sz="1600" dirty="0" smtClean="0">
                <a:latin typeface="Times New Roman" pitchFamily="18" charset="0"/>
                <a:cs typeface="Times New Roman" pitchFamily="18" charset="0"/>
              </a:rPr>
              <a:t>may be </a:t>
            </a:r>
            <a:r>
              <a:rPr lang="en-US" sz="1600" dirty="0">
                <a:latin typeface="Times New Roman" pitchFamily="18" charset="0"/>
                <a:cs typeface="Times New Roman" pitchFamily="18" charset="0"/>
              </a:rPr>
              <a:t>present in asphalt considering that every different arrangement of </a:t>
            </a:r>
            <a:r>
              <a:rPr lang="en-US" sz="1600" dirty="0" smtClean="0">
                <a:latin typeface="Times New Roman" pitchFamily="18" charset="0"/>
                <a:cs typeface="Times New Roman" pitchFamily="18" charset="0"/>
              </a:rPr>
              <a:t>elements constitutes </a:t>
            </a:r>
            <a:r>
              <a:rPr lang="en-US" sz="1600" dirty="0">
                <a:latin typeface="Times New Roman" pitchFamily="18" charset="0"/>
                <a:cs typeface="Times New Roman" pitchFamily="18" charset="0"/>
              </a:rPr>
              <a:t>a different molecule. It also follows that any definition of </a:t>
            </a:r>
            <a:r>
              <a:rPr lang="en-US" sz="1600" dirty="0" smtClean="0">
                <a:latin typeface="Times New Roman" pitchFamily="18" charset="0"/>
                <a:cs typeface="Times New Roman" pitchFamily="18" charset="0"/>
              </a:rPr>
              <a:t>properties based </a:t>
            </a:r>
            <a:r>
              <a:rPr lang="en-US" sz="1600" dirty="0">
                <a:latin typeface="Times New Roman" pitchFamily="18" charset="0"/>
                <a:cs typeface="Times New Roman" pitchFamily="18" charset="0"/>
              </a:rPr>
              <a:t>on specific molecular species would be a monumental task. It is much </a:t>
            </a:r>
            <a:r>
              <a:rPr lang="en-US" sz="1600" dirty="0" smtClean="0">
                <a:latin typeface="Times New Roman" pitchFamily="18" charset="0"/>
                <a:cs typeface="Times New Roman" pitchFamily="18" charset="0"/>
              </a:rPr>
              <a:t>more effective </a:t>
            </a:r>
            <a:r>
              <a:rPr lang="en-US" sz="1600" dirty="0">
                <a:latin typeface="Times New Roman" pitchFamily="18" charset="0"/>
                <a:cs typeface="Times New Roman" pitchFamily="18" charset="0"/>
              </a:rPr>
              <a:t>to classify the chemistry in terms of the molecular types.</a:t>
            </a: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2497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1600" b="1" dirty="0">
                <a:solidFill>
                  <a:srgbClr val="FF0000"/>
                </a:solidFill>
                <a:effectLst>
                  <a:outerShdw blurRad="38100" dist="38100" dir="2700000" algn="tl">
                    <a:srgbClr val="000000">
                      <a:alpha val="43137"/>
                    </a:srgbClr>
                  </a:outerShdw>
                </a:effectLst>
                <a:latin typeface="Times New Roman" pitchFamily="18" charset="0"/>
                <a:ea typeface="+mj-ea"/>
                <a:cs typeface="Times New Roman" pitchFamily="18" charset="0"/>
              </a:rPr>
              <a:t>1.2. Oxidation to Form New </a:t>
            </a:r>
            <a:r>
              <a:rPr lang="en-US" sz="1600" b="1" dirty="0" smtClean="0">
                <a:solidFill>
                  <a:srgbClr val="FF0000"/>
                </a:solidFill>
                <a:effectLst>
                  <a:outerShdw blurRad="38100" dist="38100" dir="2700000" algn="tl">
                    <a:srgbClr val="000000">
                      <a:alpha val="43137"/>
                    </a:srgbClr>
                  </a:outerShdw>
                </a:effectLst>
                <a:latin typeface="Times New Roman" pitchFamily="18" charset="0"/>
                <a:ea typeface="+mj-ea"/>
                <a:cs typeface="Times New Roman" pitchFamily="18" charset="0"/>
              </a:rPr>
              <a:t>Molecules</a:t>
            </a:r>
          </a:p>
          <a:p>
            <a:pPr marL="109728" indent="0" algn="just" rtl="0">
              <a:buNone/>
            </a:pPr>
            <a:r>
              <a:rPr lang="en-US" sz="1600" dirty="0">
                <a:latin typeface="Times New Roman" pitchFamily="18" charset="0"/>
                <a:cs typeface="Times New Roman" pitchFamily="18" charset="0"/>
              </a:rPr>
              <a:t>Certain types of carbon in asphalt are susceptible to oxidation. An </a:t>
            </a:r>
            <a:r>
              <a:rPr lang="en-US" sz="1600" dirty="0" smtClean="0">
                <a:latin typeface="Times New Roman" pitchFamily="18" charset="0"/>
                <a:cs typeface="Times New Roman" pitchFamily="18" charset="0"/>
              </a:rPr>
              <a:t>aliphatic carbon </a:t>
            </a:r>
            <a:r>
              <a:rPr lang="en-US" sz="1600" dirty="0">
                <a:latin typeface="Times New Roman" pitchFamily="18" charset="0"/>
                <a:cs typeface="Times New Roman" pitchFamily="18" charset="0"/>
              </a:rPr>
              <a:t>next to an aromatic ring is known as a benzyl carbon and is an example </a:t>
            </a:r>
            <a:r>
              <a:rPr lang="en-US" sz="1600" dirty="0" smtClean="0">
                <a:latin typeface="Times New Roman" pitchFamily="18" charset="0"/>
                <a:cs typeface="Times New Roman" pitchFamily="18" charset="0"/>
              </a:rPr>
              <a:t>of a </a:t>
            </a:r>
            <a:r>
              <a:rPr lang="en-US" sz="1600" dirty="0">
                <a:latin typeface="Times New Roman" pitchFamily="18" charset="0"/>
                <a:cs typeface="Times New Roman" pitchFamily="18" charset="0"/>
              </a:rPr>
              <a:t>readily </a:t>
            </a:r>
            <a:r>
              <a:rPr lang="en-US" sz="1600" dirty="0" err="1">
                <a:latin typeface="Times New Roman" pitchFamily="18" charset="0"/>
                <a:cs typeface="Times New Roman" pitchFamily="18" charset="0"/>
              </a:rPr>
              <a:t>oxidizable</a:t>
            </a:r>
            <a:r>
              <a:rPr lang="en-US" sz="1600" dirty="0">
                <a:latin typeface="Times New Roman" pitchFamily="18" charset="0"/>
                <a:cs typeface="Times New Roman" pitchFamily="18" charset="0"/>
              </a:rPr>
              <a:t> site. </a:t>
            </a:r>
            <a:r>
              <a:rPr lang="en-US" sz="1600" dirty="0">
                <a:solidFill>
                  <a:srgbClr val="FF0000"/>
                </a:solidFill>
                <a:latin typeface="Times New Roman" pitchFamily="18" charset="0"/>
                <a:cs typeface="Times New Roman" pitchFamily="18" charset="0"/>
              </a:rPr>
              <a:t>Structure 7</a:t>
            </a:r>
            <a:r>
              <a:rPr lang="en-US" sz="1600" dirty="0">
                <a:latin typeface="Times New Roman" pitchFamily="18" charset="0"/>
                <a:cs typeface="Times New Roman" pitchFamily="18" charset="0"/>
              </a:rPr>
              <a:t> is an example of a molecular </a:t>
            </a:r>
            <a:r>
              <a:rPr lang="en-US" sz="1600" dirty="0" smtClean="0">
                <a:latin typeface="Times New Roman" pitchFamily="18" charset="0"/>
                <a:cs typeface="Times New Roman" pitchFamily="18" charset="0"/>
              </a:rPr>
              <a:t>fragment showing </a:t>
            </a:r>
            <a:r>
              <a:rPr lang="en-US" sz="1600" dirty="0">
                <a:latin typeface="Times New Roman" pitchFamily="18" charset="0"/>
                <a:cs typeface="Times New Roman" pitchFamily="18" charset="0"/>
              </a:rPr>
              <a:t>a benzyl carbon in bold type (adjacent to the aromatic ring</a:t>
            </a:r>
            <a:r>
              <a:rPr lang="en-US" sz="1600" dirty="0" smtClean="0">
                <a:latin typeface="Times New Roman" pitchFamily="18" charset="0"/>
                <a:cs typeface="Times New Roman" pitchFamily="18" charset="0"/>
              </a:rPr>
              <a:t>).</a:t>
            </a: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r>
              <a:rPr lang="en-US" sz="1600" dirty="0" smtClean="0">
                <a:latin typeface="Times New Roman" pitchFamily="18" charset="0"/>
                <a:cs typeface="Times New Roman" pitchFamily="18" charset="0"/>
              </a:rPr>
              <a:t>Sites </a:t>
            </a:r>
            <a:r>
              <a:rPr lang="en-US" sz="1600" dirty="0">
                <a:latin typeface="Times New Roman" pitchFamily="18" charset="0"/>
                <a:cs typeface="Times New Roman" pitchFamily="18" charset="0"/>
              </a:rPr>
              <a:t>such as these oxidize to form ketones as shown in </a:t>
            </a:r>
            <a:r>
              <a:rPr lang="en-US" sz="1600" dirty="0">
                <a:solidFill>
                  <a:srgbClr val="FF0000"/>
                </a:solidFill>
                <a:latin typeface="Times New Roman" pitchFamily="18" charset="0"/>
                <a:cs typeface="Times New Roman" pitchFamily="18" charset="0"/>
              </a:rPr>
              <a:t>Structure 8</a:t>
            </a:r>
            <a:r>
              <a:rPr lang="en-US" sz="1600" dirty="0">
                <a:latin typeface="Times New Roman" pitchFamily="18" charset="0"/>
                <a:cs typeface="Times New Roman" pitchFamily="18" charset="0"/>
              </a:rPr>
              <a:t>. </a:t>
            </a:r>
            <a:endParaRPr lang="ar-IQ" sz="16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998436"/>
            <a:ext cx="321945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5125" y="3886200"/>
            <a:ext cx="2895600"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6503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ctr"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Ketones </a:t>
            </a: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just" rtl="0">
              <a:buNone/>
            </a:pPr>
            <a:r>
              <a:rPr lang="en-US" sz="1600" dirty="0">
                <a:latin typeface="Times New Roman" pitchFamily="18" charset="0"/>
                <a:cs typeface="Times New Roman" pitchFamily="18" charset="0"/>
              </a:rPr>
              <a:t>More severe oxidation may result in formation of carboxylic acids and loss </a:t>
            </a:r>
            <a:r>
              <a:rPr lang="en-US" sz="1600" dirty="0" smtClean="0">
                <a:latin typeface="Times New Roman" pitchFamily="18" charset="0"/>
                <a:cs typeface="Times New Roman" pitchFamily="18" charset="0"/>
              </a:rPr>
              <a:t>of part </a:t>
            </a:r>
            <a:r>
              <a:rPr lang="en-US" sz="1600" dirty="0">
                <a:latin typeface="Times New Roman" pitchFamily="18" charset="0"/>
                <a:cs typeface="Times New Roman" pitchFamily="18" charset="0"/>
              </a:rPr>
              <a:t>of the molecule such as shown by both versions of </a:t>
            </a:r>
            <a:r>
              <a:rPr lang="en-US" sz="1600" dirty="0">
                <a:solidFill>
                  <a:srgbClr val="FF0000"/>
                </a:solidFill>
                <a:latin typeface="Times New Roman" pitchFamily="18" charset="0"/>
                <a:cs typeface="Times New Roman" pitchFamily="18" charset="0"/>
              </a:rPr>
              <a:t>Structure 9.</a:t>
            </a: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just" rtl="0">
              <a:buNone/>
            </a:pPr>
            <a:endParaRPr lang="en-US" sz="1600" dirty="0">
              <a:latin typeface="Times New Roman" pitchFamily="18" charset="0"/>
              <a:cs typeface="Times New Roman" pitchFamily="18" charset="0"/>
            </a:endParaRPr>
          </a:p>
          <a:p>
            <a:pPr marL="109728" indent="0" algn="just" rtl="0">
              <a:buNone/>
            </a:pPr>
            <a:endParaRPr lang="en-US" sz="1600" dirty="0" smtClean="0">
              <a:latin typeface="Times New Roman" pitchFamily="18" charset="0"/>
              <a:cs typeface="Times New Roman" pitchFamily="18" charset="0"/>
            </a:endParaRPr>
          </a:p>
          <a:p>
            <a:pPr marL="109728" indent="0" algn="ctr" rtl="0">
              <a:buNone/>
            </a:pPr>
            <a:r>
              <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Carboxylic </a:t>
            </a: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acids </a:t>
            </a:r>
          </a:p>
          <a:p>
            <a:pPr marL="109728" indent="0" algn="just" rtl="0">
              <a:buNone/>
            </a:pPr>
            <a:r>
              <a:rPr lang="en-US" sz="1600" dirty="0">
                <a:latin typeface="Times New Roman" pitchFamily="18" charset="0"/>
                <a:cs typeface="Times New Roman" pitchFamily="18" charset="0"/>
              </a:rPr>
              <a:t>Carboxylic acids, whether present in the original crude or formed upon oxidation, may be converted to sodium (Na) salts </a:t>
            </a:r>
            <a:r>
              <a:rPr lang="en-US" sz="1600" dirty="0">
                <a:solidFill>
                  <a:srgbClr val="FF0000"/>
                </a:solidFill>
                <a:latin typeface="Times New Roman" pitchFamily="18" charset="0"/>
                <a:cs typeface="Times New Roman" pitchFamily="18" charset="0"/>
              </a:rPr>
              <a:t>(Structure 10) </a:t>
            </a:r>
            <a:r>
              <a:rPr lang="en-US" sz="1600" dirty="0">
                <a:latin typeface="Times New Roman" pitchFamily="18" charset="0"/>
                <a:cs typeface="Times New Roman" pitchFamily="18" charset="0"/>
              </a:rPr>
              <a:t>or calcium (</a:t>
            </a:r>
            <a:r>
              <a:rPr lang="en-US" sz="1600" dirty="0" err="1">
                <a:latin typeface="Times New Roman" pitchFamily="18" charset="0"/>
                <a:cs typeface="Times New Roman" pitchFamily="18" charset="0"/>
              </a:rPr>
              <a:t>Ca</a:t>
            </a:r>
            <a:r>
              <a:rPr lang="en-US" sz="1600" dirty="0">
                <a:latin typeface="Times New Roman" pitchFamily="18" charset="0"/>
                <a:cs typeface="Times New Roman" pitchFamily="18" charset="0"/>
              </a:rPr>
              <a:t>) salts </a:t>
            </a:r>
            <a:r>
              <a:rPr lang="en-US" sz="1600" dirty="0">
                <a:solidFill>
                  <a:srgbClr val="FF0000"/>
                </a:solidFill>
                <a:latin typeface="Times New Roman" pitchFamily="18" charset="0"/>
                <a:cs typeface="Times New Roman" pitchFamily="18" charset="0"/>
              </a:rPr>
              <a:t>(Structure 11) </a:t>
            </a:r>
            <a:r>
              <a:rPr lang="en-US" sz="1600" dirty="0">
                <a:latin typeface="Times New Roman" pitchFamily="18" charset="0"/>
                <a:cs typeface="Times New Roman" pitchFamily="18" charset="0"/>
              </a:rPr>
              <a:t>by appropriate reaction with sodium or calcium inorganic compounds. </a:t>
            </a:r>
            <a:endParaRPr lang="ar-IQ" sz="16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54483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4267200"/>
            <a:ext cx="6434138" cy="1752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5562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105</TotalTime>
  <Words>753</Words>
  <Application>Microsoft Office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Asphalt Chemistry</vt:lpstr>
      <vt:lpstr>PowerPoint Presentation</vt:lpstr>
      <vt:lpstr>CHEMISTRY LEVELS </vt:lpstr>
      <vt:lpstr>1. Molecular Level                                                    Extensive research on petroleum composition at the molecular level has been done by many workers for many years. At this point, much of it is essentially textbook material but worth reviewing here.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206</cp:revision>
  <dcterms:created xsi:type="dcterms:W3CDTF">2006-08-16T00:00:00Z</dcterms:created>
  <dcterms:modified xsi:type="dcterms:W3CDTF">2018-12-17T11:05:44Z</dcterms:modified>
</cp:coreProperties>
</file>