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6" r:id="rId4"/>
    <p:sldId id="267" r:id="rId5"/>
    <p:sldId id="268" r:id="rId6"/>
    <p:sldId id="269" r:id="rId7"/>
    <p:sldId id="270" r:id="rId8"/>
    <p:sldId id="27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47800"/>
          </a:xfrm>
        </p:spPr>
        <p:txBody>
          <a:bodyPr>
            <a:normAutofit/>
          </a:bodyPr>
          <a:lstStyle/>
          <a:p>
            <a:r>
              <a:rPr lang="en-US" sz="4800" dirty="0" smtClean="0">
                <a:solidFill>
                  <a:srgbClr val="FF0000"/>
                </a:solidFill>
                <a:latin typeface="Times New Roman" pitchFamily="18" charset="0"/>
                <a:cs typeface="Times New Roman" pitchFamily="18" charset="0"/>
              </a:rPr>
              <a:t>Asphalt Chemistry</a:t>
            </a:r>
            <a:endParaRPr lang="ar-IQ" sz="4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smtClean="0">
                <a:solidFill>
                  <a:schemeClr val="tx1"/>
                </a:solidFill>
                <a:latin typeface="Times New Roman" pitchFamily="18" charset="0"/>
                <a:cs typeface="Times New Roman" pitchFamily="18" charset="0"/>
              </a:rPr>
              <a:t>First </a:t>
            </a:r>
            <a:r>
              <a:rPr lang="en-US" sz="1800" b="1" dirty="0">
                <a:solidFill>
                  <a:schemeClr val="tx1"/>
                </a:solidFill>
                <a:latin typeface="Times New Roman" pitchFamily="18" charset="0"/>
                <a:cs typeface="Times New Roman" pitchFamily="18" charset="0"/>
              </a:rPr>
              <a:t>Stage</a:t>
            </a:r>
          </a:p>
          <a:p>
            <a:r>
              <a:rPr lang="en-US" sz="1800" b="1" dirty="0" smtClean="0">
                <a:solidFill>
                  <a:schemeClr val="tx1"/>
                </a:solidFill>
                <a:latin typeface="Times New Roman" pitchFamily="18" charset="0"/>
                <a:cs typeface="Times New Roman" pitchFamily="18" charset="0"/>
              </a:rPr>
              <a:t>Lecture 7</a:t>
            </a:r>
          </a:p>
          <a:p>
            <a:pPr rtl="0"/>
            <a:r>
              <a:rPr lang="en-US" sz="3200" b="1" dirty="0">
                <a:solidFill>
                  <a:schemeClr val="tx1"/>
                </a:solidFill>
                <a:latin typeface="Times New Roman" pitchFamily="18" charset="0"/>
                <a:cs typeface="Times New Roman" pitchFamily="18" charset="0"/>
              </a:rPr>
              <a:t>Lecture. </a:t>
            </a:r>
            <a:r>
              <a:rPr lang="en-US" sz="3200" b="1" dirty="0" smtClean="0">
                <a:solidFill>
                  <a:schemeClr val="tx1"/>
                </a:solidFill>
                <a:latin typeface="Times New Roman" pitchFamily="18" charset="0"/>
                <a:cs typeface="Times New Roman" pitchFamily="18" charset="0"/>
              </a:rPr>
              <a:t>Rana </a:t>
            </a:r>
            <a:r>
              <a:rPr lang="en-US" sz="3200" b="1" dirty="0">
                <a:solidFill>
                  <a:schemeClr val="tx1"/>
                </a:solidFill>
                <a:latin typeface="Times New Roman" pitchFamily="18" charset="0"/>
                <a:cs typeface="Times New Roman" pitchFamily="18" charset="0"/>
              </a:rPr>
              <a:t>Amir </a:t>
            </a:r>
            <a:r>
              <a:rPr lang="en-US" sz="3200" b="1" dirty="0" err="1" smtClean="0">
                <a:solidFill>
                  <a:schemeClr val="tx1"/>
                </a:solidFill>
                <a:latin typeface="Times New Roman" pitchFamily="18" charset="0"/>
                <a:cs typeface="Times New Roman" pitchFamily="18" charset="0"/>
              </a:rPr>
              <a:t>Yousif</a:t>
            </a:r>
            <a:endParaRPr lang="en-US" sz="3200" b="1" dirty="0" smtClean="0">
              <a:solidFill>
                <a:schemeClr val="tx1"/>
              </a:solidFill>
              <a:latin typeface="Times New Roman" pitchFamily="18" charset="0"/>
              <a:cs typeface="Times New Roman" pitchFamily="18" charset="0"/>
            </a:endParaRPr>
          </a:p>
          <a:p>
            <a:pPr rtl="0"/>
            <a:r>
              <a:rPr lang="en-US" sz="3200" b="1" dirty="0" smtClean="0">
                <a:solidFill>
                  <a:schemeClr val="tx1"/>
                </a:solidFill>
                <a:latin typeface="Times New Roman" pitchFamily="18" charset="0"/>
                <a:cs typeface="Times New Roman" pitchFamily="18" charset="0"/>
              </a:rPr>
              <a:t>Lecture. </a:t>
            </a:r>
            <a:r>
              <a:rPr lang="en-US" sz="3200" b="1" dirty="0" err="1" smtClean="0">
                <a:solidFill>
                  <a:schemeClr val="tx1"/>
                </a:solidFill>
                <a:latin typeface="Times New Roman" pitchFamily="18" charset="0"/>
                <a:cs typeface="Times New Roman" pitchFamily="18" charset="0"/>
              </a:rPr>
              <a:t>Sady</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Abd</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Tayeh</a:t>
            </a:r>
            <a:endParaRPr lang="en-US" sz="3200" b="1" dirty="0" smtClean="0">
              <a:solidFill>
                <a:schemeClr val="tx1"/>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r>
              <a:rPr lang="en-US" sz="2800" b="1" dirty="0" smtClean="0">
                <a:solidFill>
                  <a:srgbClr val="92D050"/>
                </a:solidFill>
                <a:latin typeface="Times New Roman" pitchFamily="18" charset="0"/>
                <a:cs typeface="Times New Roman" pitchFamily="18" charset="0"/>
              </a:rPr>
              <a:t>Highway and Transportation Engineering</a:t>
            </a:r>
          </a:p>
          <a:p>
            <a:pPr rtl="0"/>
            <a:r>
              <a:rPr lang="en-US" sz="2800" b="1" dirty="0" smtClean="0">
                <a:solidFill>
                  <a:srgbClr val="92D050"/>
                </a:solidFill>
                <a:latin typeface="Times New Roman" pitchFamily="18" charset="0"/>
                <a:cs typeface="Times New Roman" pitchFamily="18" charset="0"/>
              </a:rPr>
              <a:t>Al-</a:t>
            </a:r>
            <a:r>
              <a:rPr lang="en-US" sz="2800" b="1" dirty="0" err="1" smtClean="0">
                <a:solidFill>
                  <a:srgbClr val="92D050"/>
                </a:solidFill>
                <a:latin typeface="Times New Roman" pitchFamily="18" charset="0"/>
                <a:cs typeface="Times New Roman" pitchFamily="18" charset="0"/>
              </a:rPr>
              <a:t>Mustansiriyah</a:t>
            </a:r>
            <a:r>
              <a:rPr lang="en-US" sz="2800" b="1" dirty="0" smtClean="0">
                <a:solidFill>
                  <a:srgbClr val="92D050"/>
                </a:solidFill>
                <a:latin typeface="Times New Roman" pitchFamily="18" charset="0"/>
                <a:cs typeface="Times New Roman" pitchFamily="18" charset="0"/>
              </a:rPr>
              <a:t> University</a:t>
            </a:r>
            <a:endParaRPr lang="en-US" sz="2800" b="1" dirty="0">
              <a:solidFill>
                <a:srgbClr val="92D050"/>
              </a:solidFill>
              <a:latin typeface="Times New Roman" pitchFamily="18" charset="0"/>
              <a:cs typeface="Times New Roman" pitchFamily="18" charset="0"/>
            </a:endParaRPr>
          </a:p>
          <a:p>
            <a:r>
              <a:rPr lang="en-US" b="1" smtClean="0">
                <a:solidFill>
                  <a:srgbClr val="92D050"/>
                </a:solidFill>
                <a:latin typeface="Times New Roman" pitchFamily="18" charset="0"/>
                <a:cs typeface="Times New Roman" pitchFamily="18" charset="0"/>
              </a:rPr>
              <a:t>2018-2019</a:t>
            </a:r>
            <a:endParaRPr lang="en-US" b="1" dirty="0">
              <a:solidFill>
                <a:srgbClr val="92D050"/>
              </a:solidFill>
              <a:latin typeface="Times New Roman" pitchFamily="18" charset="0"/>
              <a:cs typeface="Times New Roman" pitchFamily="18" charset="0"/>
            </a:endParaRP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109728" indent="0" algn="just" rtl="0">
              <a:buNone/>
            </a:pPr>
            <a:r>
              <a:rPr lang="en-US" sz="2800" dirty="0">
                <a:latin typeface="Times New Roman" pitchFamily="18" charset="0"/>
                <a:cs typeface="Times New Roman" pitchFamily="18" charset="0"/>
              </a:rPr>
              <a:t>References:</a:t>
            </a:r>
          </a:p>
          <a:p>
            <a:pPr algn="just" rtl="0"/>
            <a:endParaRPr lang="en-US" sz="2800" dirty="0">
              <a:latin typeface="Times New Roman" pitchFamily="18" charset="0"/>
              <a:cs typeface="Times New Roman" pitchFamily="18" charset="0"/>
            </a:endParaRPr>
          </a:p>
          <a:p>
            <a:pPr algn="just" rtl="0"/>
            <a:r>
              <a:rPr lang="en-US" sz="2800" dirty="0">
                <a:latin typeface="Times New Roman" pitchFamily="18" charset="0"/>
                <a:cs typeface="Times New Roman" pitchFamily="18" charset="0"/>
              </a:rPr>
              <a:t>Edwin J. Barth. ”Asphalt Science and Technology”, 1st Ed. ,1962.</a:t>
            </a:r>
          </a:p>
          <a:p>
            <a:pPr algn="just" rtl="0"/>
            <a:r>
              <a:rPr lang="en-US" sz="2800" dirty="0" smtClean="0">
                <a:latin typeface="Times New Roman" pitchFamily="18" charset="0"/>
                <a:cs typeface="Times New Roman" pitchFamily="18" charset="0"/>
              </a:rPr>
              <a:t>James </a:t>
            </a:r>
            <a:r>
              <a:rPr lang="en-US" sz="2800" dirty="0">
                <a:latin typeface="Times New Roman" pitchFamily="18" charset="0"/>
                <a:cs typeface="Times New Roman" pitchFamily="18" charset="0"/>
              </a:rPr>
              <a:t>Speight” Asphalt Materials Science and Technology”, 1st Edition   2015.</a:t>
            </a:r>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ctr"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Phenols </a:t>
            </a:r>
          </a:p>
          <a:p>
            <a:pPr marL="109728" indent="0" algn="just" rtl="0">
              <a:buNone/>
            </a:pPr>
            <a:r>
              <a:rPr lang="en-US" sz="1600" dirty="0">
                <a:latin typeface="Times New Roman" pitchFamily="18" charset="0"/>
                <a:cs typeface="Times New Roman" pitchFamily="18" charset="0"/>
              </a:rPr>
              <a:t>Again numerous variations, or isomers, containing the basic phenol unit may exist. In addition to isomeric combinations of all molecular types shown above, homologs of each also typically exist. An example of a homologous series is shown by </a:t>
            </a:r>
            <a:r>
              <a:rPr lang="en-US" sz="1600" dirty="0">
                <a:solidFill>
                  <a:srgbClr val="FF0000"/>
                </a:solidFill>
                <a:latin typeface="Times New Roman" pitchFamily="18" charset="0"/>
                <a:cs typeface="Times New Roman" pitchFamily="18" charset="0"/>
              </a:rPr>
              <a:t>Structures 14, 15, and 16</a:t>
            </a:r>
            <a:r>
              <a:rPr lang="en-US" sz="1600" dirty="0">
                <a:latin typeface="Times New Roman" pitchFamily="18" charset="0"/>
                <a:cs typeface="Times New Roman" pitchFamily="18" charset="0"/>
              </a:rPr>
              <a:t>. .</a:t>
            </a: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3650" y="2133600"/>
            <a:ext cx="4742284"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02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ctr"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Homologous series </a:t>
            </a:r>
          </a:p>
          <a:p>
            <a:pPr marL="109728" indent="0" algn="just" rtl="0">
              <a:buNone/>
            </a:pPr>
            <a:r>
              <a:rPr lang="en-US" sz="1600" dirty="0">
                <a:latin typeface="Times New Roman" pitchFamily="18" charset="0"/>
                <a:cs typeface="Times New Roman" pitchFamily="18" charset="0"/>
              </a:rPr>
              <a:t>In the above case, each varies only by one aliphatic carbon. Each is a </a:t>
            </a:r>
            <a:r>
              <a:rPr lang="en-US" sz="1600" dirty="0" smtClean="0">
                <a:latin typeface="Times New Roman" pitchFamily="18" charset="0"/>
                <a:cs typeface="Times New Roman" pitchFamily="18" charset="0"/>
              </a:rPr>
              <a:t>unique molecule</a:t>
            </a:r>
            <a:r>
              <a:rPr lang="en-US" sz="1600" dirty="0">
                <a:latin typeface="Times New Roman" pitchFamily="18" charset="0"/>
                <a:cs typeface="Times New Roman" pitchFamily="18" charset="0"/>
              </a:rPr>
              <a:t>, although the properties among all of these will be quite </a:t>
            </a:r>
            <a:r>
              <a:rPr lang="en-US" sz="1600" dirty="0" smtClean="0">
                <a:latin typeface="Times New Roman" pitchFamily="18" charset="0"/>
                <a:cs typeface="Times New Roman" pitchFamily="18" charset="0"/>
              </a:rPr>
              <a:t>similar. Another </a:t>
            </a:r>
            <a:r>
              <a:rPr lang="en-US" sz="1600" dirty="0">
                <a:latin typeface="Times New Roman" pitchFamily="18" charset="0"/>
                <a:cs typeface="Times New Roman" pitchFamily="18" charset="0"/>
              </a:rPr>
              <a:t>important class of compounds typically found in aged asphalts </a:t>
            </a:r>
            <a:r>
              <a:rPr lang="en-US" sz="1600" dirty="0" smtClean="0">
                <a:latin typeface="Times New Roman" pitchFamily="18" charset="0"/>
                <a:cs typeface="Times New Roman" pitchFamily="18" charset="0"/>
              </a:rPr>
              <a:t>is quinolones </a:t>
            </a:r>
            <a:r>
              <a:rPr lang="en-US" sz="1600" dirty="0">
                <a:latin typeface="Times New Roman" pitchFamily="18" charset="0"/>
                <a:cs typeface="Times New Roman" pitchFamily="18" charset="0"/>
              </a:rPr>
              <a:t>as shown in </a:t>
            </a:r>
            <a:r>
              <a:rPr lang="en-US" sz="1600" dirty="0">
                <a:solidFill>
                  <a:srgbClr val="FF0000"/>
                </a:solidFill>
                <a:latin typeface="Times New Roman" pitchFamily="18" charset="0"/>
                <a:cs typeface="Times New Roman" pitchFamily="18" charset="0"/>
              </a:rPr>
              <a:t>Structure 17.</a:t>
            </a:r>
            <a:endParaRPr lang="en-US" sz="1600" dirty="0" smtClean="0">
              <a:solidFill>
                <a:srgbClr val="FF0000"/>
              </a:solidFill>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ctr"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Quinolones</a:t>
            </a:r>
          </a:p>
          <a:p>
            <a:pPr marL="109728" indent="0" algn="just" rtl="0">
              <a:buNone/>
            </a:pPr>
            <a:r>
              <a:rPr lang="en-US" sz="1600" dirty="0">
                <a:latin typeface="Times New Roman" pitchFamily="18" charset="0"/>
                <a:cs typeface="Times New Roman" pitchFamily="18" charset="0"/>
              </a:rPr>
              <a:t>Many sulfur compounds are also susceptible to oxidation and typically </a:t>
            </a:r>
            <a:r>
              <a:rPr lang="en-US" sz="1600" dirty="0" smtClean="0">
                <a:latin typeface="Times New Roman" pitchFamily="18" charset="0"/>
                <a:cs typeface="Times New Roman" pitchFamily="18" charset="0"/>
              </a:rPr>
              <a:t>form </a:t>
            </a:r>
            <a:r>
              <a:rPr lang="en-US" sz="1600" dirty="0" err="1" smtClean="0">
                <a:latin typeface="Times New Roman" pitchFamily="18" charset="0"/>
                <a:cs typeface="Times New Roman" pitchFamily="18" charset="0"/>
              </a:rPr>
              <a:t>sulfoxides</a:t>
            </a:r>
            <a:r>
              <a:rPr lang="en-US" sz="1600" dirty="0">
                <a:latin typeface="Times New Roman" pitchFamily="18" charset="0"/>
                <a:cs typeface="Times New Roman" pitchFamily="18" charset="0"/>
              </a:rPr>
              <a:t>. A </a:t>
            </a:r>
            <a:r>
              <a:rPr lang="en-US" sz="1600" dirty="0" err="1">
                <a:latin typeface="Times New Roman" pitchFamily="18" charset="0"/>
                <a:cs typeface="Times New Roman" pitchFamily="18" charset="0"/>
              </a:rPr>
              <a:t>sulfoxide</a:t>
            </a:r>
            <a:r>
              <a:rPr lang="en-US" sz="1600" dirty="0">
                <a:latin typeface="Times New Roman" pitchFamily="18" charset="0"/>
                <a:cs typeface="Times New Roman" pitchFamily="18" charset="0"/>
              </a:rPr>
              <a:t> containing fragment is shown in </a:t>
            </a:r>
            <a:r>
              <a:rPr lang="en-US" sz="1600" dirty="0">
                <a:solidFill>
                  <a:srgbClr val="FF0000"/>
                </a:solidFill>
                <a:latin typeface="Times New Roman" pitchFamily="18" charset="0"/>
                <a:cs typeface="Times New Roman" pitchFamily="18" charset="0"/>
              </a:rPr>
              <a:t>Structure 18.</a:t>
            </a:r>
          </a:p>
          <a:p>
            <a:pPr marL="109728" indent="0" algn="just" rtl="0">
              <a:buNone/>
            </a:pPr>
            <a:endParaRPr lang="en-US" sz="2400" dirty="0">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1981200"/>
            <a:ext cx="1895475"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8962" y="4495800"/>
            <a:ext cx="2886075"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3206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ctr" rtl="0">
              <a:buNone/>
            </a:pPr>
            <a:r>
              <a:rPr lang="en-US" sz="24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Sulfoxides</a:t>
            </a: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just" rtl="0">
              <a:buNone/>
            </a:pPr>
            <a:r>
              <a:rPr lang="en-US" sz="1600" dirty="0">
                <a:solidFill>
                  <a:srgbClr val="FF0000"/>
                </a:solidFill>
                <a:latin typeface="Times New Roman" pitchFamily="18" charset="0"/>
                <a:cs typeface="Times New Roman" pitchFamily="18" charset="0"/>
              </a:rPr>
              <a:t>1.3. Metals. </a:t>
            </a:r>
            <a:r>
              <a:rPr lang="en-US" sz="1600" dirty="0">
                <a:latin typeface="Times New Roman" pitchFamily="18" charset="0"/>
                <a:cs typeface="Times New Roman" pitchFamily="18" charset="0"/>
              </a:rPr>
              <a:t>There are also metals present in asphalts, again in varying amounts </a:t>
            </a:r>
            <a:r>
              <a:rPr lang="en-US" sz="1600" dirty="0" smtClean="0">
                <a:latin typeface="Times New Roman" pitchFamily="18" charset="0"/>
                <a:cs typeface="Times New Roman" pitchFamily="18" charset="0"/>
              </a:rPr>
              <a:t>and distributions</a:t>
            </a:r>
            <a:r>
              <a:rPr lang="en-US" sz="1600" dirty="0">
                <a:latin typeface="Times New Roman" pitchFamily="18" charset="0"/>
                <a:cs typeface="Times New Roman" pitchFamily="18" charset="0"/>
              </a:rPr>
              <a:t>. The most common metals are vanadium, nickel, and iron </a:t>
            </a:r>
            <a:r>
              <a:rPr lang="en-US" sz="1600" dirty="0" smtClean="0">
                <a:latin typeface="Times New Roman" pitchFamily="18" charset="0"/>
                <a:cs typeface="Times New Roman" pitchFamily="18" charset="0"/>
              </a:rPr>
              <a:t>although  there </a:t>
            </a:r>
            <a:r>
              <a:rPr lang="en-US" sz="1600" dirty="0">
                <a:latin typeface="Times New Roman" pitchFamily="18" charset="0"/>
                <a:cs typeface="Times New Roman" pitchFamily="18" charset="0"/>
              </a:rPr>
              <a:t>metals may also be present. Typically metals are present as </a:t>
            </a:r>
            <a:r>
              <a:rPr lang="en-US" sz="1600" dirty="0" err="1" smtClean="0">
                <a:latin typeface="Times New Roman" pitchFamily="18" charset="0"/>
                <a:cs typeface="Times New Roman" pitchFamily="18" charset="0"/>
              </a:rPr>
              <a:t>organo</a:t>
            </a:r>
            <a:r>
              <a:rPr lang="en-US" sz="1600" dirty="0" smtClean="0">
                <a:latin typeface="Times New Roman" pitchFamily="18" charset="0"/>
                <a:cs typeface="Times New Roman" pitchFamily="18" charset="0"/>
              </a:rPr>
              <a:t>-metallic materials</a:t>
            </a:r>
            <a:r>
              <a:rPr lang="en-US" sz="1600" dirty="0">
                <a:latin typeface="Times New Roman" pitchFamily="18" charset="0"/>
                <a:cs typeface="Times New Roman" pitchFamily="18" charset="0"/>
              </a:rPr>
              <a:t>, specifically as </a:t>
            </a:r>
            <a:r>
              <a:rPr lang="en-US" sz="1600" dirty="0" err="1">
                <a:latin typeface="Times New Roman" pitchFamily="18" charset="0"/>
                <a:cs typeface="Times New Roman" pitchFamily="18" charset="0"/>
              </a:rPr>
              <a:t>porphyrins</a:t>
            </a:r>
            <a:r>
              <a:rPr lang="en-US" sz="1600" dirty="0">
                <a:latin typeface="Times New Roman" pitchFamily="18" charset="0"/>
                <a:cs typeface="Times New Roman" pitchFamily="18" charset="0"/>
              </a:rPr>
              <a:t>. An example is shown by </a:t>
            </a:r>
            <a:r>
              <a:rPr lang="en-US" sz="1600" dirty="0">
                <a:solidFill>
                  <a:srgbClr val="FF0000"/>
                </a:solidFill>
                <a:latin typeface="Times New Roman" pitchFamily="18" charset="0"/>
                <a:cs typeface="Times New Roman" pitchFamily="18" charset="0"/>
              </a:rPr>
              <a:t>Structure 19</a:t>
            </a:r>
            <a:r>
              <a:rPr lang="en-US" sz="1600" dirty="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ctr" rtl="0">
              <a:buNone/>
            </a:pP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ctr" rtl="0">
              <a:buNone/>
            </a:pP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just" rtl="0">
              <a:buNone/>
            </a:pPr>
            <a:r>
              <a:rPr lang="en-US" sz="1600" dirty="0">
                <a:latin typeface="Times New Roman" pitchFamily="18" charset="0"/>
                <a:cs typeface="Times New Roman" pitchFamily="18" charset="0"/>
              </a:rPr>
              <a:t>By now it is obvious that hundreds of thousands of unique molecules may be found in any given asphalt. Further, the second, third and so forth asphalts will contain hundreds of thousands of different molecules.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3238" y="2238375"/>
            <a:ext cx="305752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784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endParaRPr lang="ar-IQ" sz="1600" dirty="0"/>
          </a:p>
          <a:p>
            <a:pPr marL="109728" indent="0" algn="just" rtl="0">
              <a:buNone/>
            </a:pPr>
            <a:r>
              <a:rPr lang="en-US" sz="1700" dirty="0">
                <a:solidFill>
                  <a:srgbClr val="FF0000"/>
                </a:solidFill>
                <a:latin typeface="Times New Roman" pitchFamily="18" charset="0"/>
                <a:cs typeface="Times New Roman" pitchFamily="18" charset="0"/>
              </a:rPr>
              <a:t>1.4. Polarity</a:t>
            </a:r>
            <a:r>
              <a:rPr lang="en-US" sz="1700" dirty="0">
                <a:latin typeface="Times New Roman" pitchFamily="18" charset="0"/>
                <a:cs typeface="Times New Roman" pitchFamily="18" charset="0"/>
              </a:rPr>
              <a:t>. All of the naturally occurring heteroatoms, nitrogen, sulfur, oxygen, and metals contribute to polarity within these molecules. Likewise, oxidation products formed upon aging are polar and further contribute to the polarity of the entire system. Polarity, which is the separation of charge within a molecule, can be seen by the following example. The dipole moment (separation of charge) of pyridine (C5H5 N) is 2.19 </a:t>
            </a:r>
            <a:r>
              <a:rPr lang="en-US" sz="1700" dirty="0" err="1">
                <a:latin typeface="Times New Roman" pitchFamily="18" charset="0"/>
                <a:cs typeface="Times New Roman" pitchFamily="18" charset="0"/>
              </a:rPr>
              <a:t>debyes</a:t>
            </a:r>
            <a:r>
              <a:rPr lang="en-US" sz="1700" dirty="0">
                <a:latin typeface="Times New Roman" pitchFamily="18" charset="0"/>
                <a:cs typeface="Times New Roman" pitchFamily="18" charset="0"/>
              </a:rPr>
              <a:t> (in the gas phase) whereas the dipole moment of benzene (C6H 6) is zero. Benzene is the all carbon analog of pyridine. </a:t>
            </a:r>
          </a:p>
          <a:p>
            <a:pPr marL="109728" indent="0" algn="just" rtl="0">
              <a:buNone/>
            </a:pPr>
            <a:r>
              <a:rPr lang="en-US" sz="1700" dirty="0">
                <a:latin typeface="Times New Roman" pitchFamily="18" charset="0"/>
                <a:cs typeface="Times New Roman" pitchFamily="18" charset="0"/>
              </a:rPr>
              <a:t>Polarity also exists in all other heteroatom containing species. Polarity is important in asphalt because it tends to cause molecules to organize themselves into preferred orientations. Historically, these have been referred to as formations of micelles, colloids, etc., although these terms have been misused. A more current understanding of molecular orientation within asphalts is given in the following Subsection. </a:t>
            </a:r>
          </a:p>
          <a:p>
            <a:pPr marL="109728" indent="0" algn="just" rtl="0">
              <a:buNone/>
            </a:pPr>
            <a:endParaRPr lang="en-US" sz="1700" dirty="0">
              <a:latin typeface="Times New Roman" pitchFamily="18" charset="0"/>
              <a:cs typeface="Times New Roman" pitchFamily="18" charset="0"/>
            </a:endParaRPr>
          </a:p>
        </p:txBody>
      </p:sp>
    </p:spTree>
    <p:extLst>
      <p:ext uri="{BB962C8B-B14F-4D97-AF65-F5344CB8AC3E}">
        <p14:creationId xmlns:p14="http://schemas.microsoft.com/office/powerpoint/2010/main" val="225972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l" rtl="0">
              <a:buNone/>
            </a:pPr>
            <a:r>
              <a:rPr lang="en-US" sz="2100" b="1" dirty="0" smtClean="0">
                <a:solidFill>
                  <a:srgbClr val="FF0000"/>
                </a:solidFill>
                <a:latin typeface="Times New Roman" pitchFamily="18" charset="0"/>
                <a:cs typeface="Times New Roman" pitchFamily="18" charset="0"/>
              </a:rPr>
              <a:t>2</a:t>
            </a:r>
            <a:r>
              <a:rPr lang="en-US" sz="2100" b="1" dirty="0">
                <a:solidFill>
                  <a:srgbClr val="FF0000"/>
                </a:solidFill>
                <a:latin typeface="Times New Roman" pitchFamily="18" charset="0"/>
                <a:cs typeface="Times New Roman" pitchFamily="18" charset="0"/>
              </a:rPr>
              <a:t>. Intermolecular Level </a:t>
            </a:r>
            <a:endParaRPr lang="en-US" sz="2100" dirty="0">
              <a:solidFill>
                <a:srgbClr val="FF0000"/>
              </a:solidFill>
              <a:latin typeface="Times New Roman" pitchFamily="18" charset="0"/>
              <a:cs typeface="Times New Roman" pitchFamily="18" charset="0"/>
            </a:endParaRPr>
          </a:p>
          <a:p>
            <a:pPr marL="109728" indent="0" algn="just" rtl="0">
              <a:buNone/>
            </a:pPr>
            <a:r>
              <a:rPr lang="en-US" sz="1700" dirty="0">
                <a:latin typeface="Times New Roman" pitchFamily="18" charset="0"/>
                <a:cs typeface="Times New Roman" pitchFamily="18" charset="0"/>
              </a:rPr>
              <a:t>At the intermolecular level, polar molecules including those in asphalt, have another behavioral characteristic. This is attraction of one polar molecule for another as a result of their separated charges, or dipoles. Figure 1 illustrates this schematically. </a:t>
            </a:r>
            <a:endParaRPr lang="en-US" sz="1700" dirty="0" smtClean="0">
              <a:latin typeface="Times New Roman" pitchFamily="18" charset="0"/>
              <a:cs typeface="Times New Roman" pitchFamily="18" charset="0"/>
            </a:endParaRPr>
          </a:p>
          <a:p>
            <a:pPr marL="109728" indent="0" algn="just" rtl="0">
              <a:buNone/>
            </a:pPr>
            <a:endParaRPr lang="en-US" sz="1700" dirty="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endParaRPr lang="en-US" sz="1700" dirty="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endParaRPr lang="en-US" sz="1700" dirty="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r>
              <a:rPr lang="en-US" sz="1700" dirty="0">
                <a:latin typeface="Times New Roman" pitchFamily="18" charset="0"/>
                <a:cs typeface="Times New Roman" pitchFamily="18" charset="0"/>
              </a:rPr>
              <a:t>In part A the polar molecules are randomized, but in part B the molecules are well oriented with respect to each other. Part B represents a more stable thermodynamic state. It is important to note here that it makes little difference which of the many polar molecules shown earlier is involved. Any one of the many types of polar molecules may fill the molecular schematics shown in </a:t>
            </a:r>
            <a:r>
              <a:rPr lang="en-US" sz="1700" dirty="0">
                <a:solidFill>
                  <a:srgbClr val="FF0000"/>
                </a:solidFill>
                <a:latin typeface="Times New Roman" pitchFamily="18" charset="0"/>
                <a:cs typeface="Times New Roman" pitchFamily="18" charset="0"/>
              </a:rPr>
              <a:t>Figure 1A or B. </a:t>
            </a:r>
            <a:r>
              <a:rPr lang="en-US" sz="1700" dirty="0">
                <a:latin typeface="Times New Roman" pitchFamily="18" charset="0"/>
                <a:cs typeface="Times New Roman" pitchFamily="18" charset="0"/>
              </a:rPr>
              <a:t>The primary requirement is that some sort of charge separation is present in the molecules.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806" y="1828800"/>
            <a:ext cx="5857875"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157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1700" dirty="0">
                <a:latin typeface="Times New Roman" pitchFamily="18" charset="0"/>
                <a:cs typeface="Times New Roman" pitchFamily="18" charset="0"/>
              </a:rPr>
              <a:t>It is obvious that a multi-molecular </a:t>
            </a:r>
            <a:r>
              <a:rPr lang="en-US" sz="1700" dirty="0" smtClean="0">
                <a:latin typeface="Times New Roman" pitchFamily="18" charset="0"/>
                <a:cs typeface="Times New Roman" pitchFamily="18" charset="0"/>
              </a:rPr>
              <a:t>structure may </a:t>
            </a:r>
            <a:r>
              <a:rPr lang="en-US" sz="1700" dirty="0">
                <a:latin typeface="Times New Roman" pitchFamily="18" charset="0"/>
                <a:cs typeface="Times New Roman" pitchFamily="18" charset="0"/>
              </a:rPr>
              <a:t>form as illustrated schematically in Figure 2, although the individual </a:t>
            </a:r>
            <a:r>
              <a:rPr lang="en-US" sz="1700" dirty="0" smtClean="0">
                <a:latin typeface="Times New Roman" pitchFamily="18" charset="0"/>
                <a:cs typeface="Times New Roman" pitchFamily="18" charset="0"/>
              </a:rPr>
              <a:t>molecular components </a:t>
            </a:r>
            <a:r>
              <a:rPr lang="en-US" sz="1700" dirty="0">
                <a:latin typeface="Times New Roman" pitchFamily="18" charset="0"/>
                <a:cs typeface="Times New Roman" pitchFamily="18" charset="0"/>
              </a:rPr>
              <a:t>will vary from one to the next so that no specific regularity exists within </a:t>
            </a:r>
            <a:r>
              <a:rPr lang="en-US" sz="1700" dirty="0" smtClean="0">
                <a:latin typeface="Times New Roman" pitchFamily="18" charset="0"/>
                <a:cs typeface="Times New Roman" pitchFamily="18" charset="0"/>
              </a:rPr>
              <a:t>the organized </a:t>
            </a:r>
            <a:r>
              <a:rPr lang="en-US" sz="1700" dirty="0">
                <a:latin typeface="Times New Roman" pitchFamily="18" charset="0"/>
                <a:cs typeface="Times New Roman" pitchFamily="18" charset="0"/>
              </a:rPr>
              <a:t>zone (see note I).. </a:t>
            </a:r>
            <a:endParaRPr lang="en-US" sz="1700" dirty="0" smtClean="0">
              <a:latin typeface="Times New Roman" pitchFamily="18" charset="0"/>
              <a:cs typeface="Times New Roman" pitchFamily="18" charset="0"/>
            </a:endParaRPr>
          </a:p>
          <a:p>
            <a:pPr marL="109728" indent="0" algn="just" rtl="0">
              <a:buNone/>
            </a:pPr>
            <a:endParaRPr lang="en-US" sz="1700" dirty="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endParaRPr lang="en-US" sz="1700" dirty="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endParaRPr lang="en-US" sz="1700" dirty="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a:p>
            <a:pPr marL="109728" indent="0" algn="just" rtl="0">
              <a:buNone/>
            </a:pPr>
            <a:endParaRPr lang="en-US" sz="1700" dirty="0" smtClean="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447800"/>
            <a:ext cx="462915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88579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TotalTime>
  <Words>641</Words>
  <Application>Microsoft Office PowerPoint</Application>
  <PresentationFormat>On-screen Show (4:3)</PresentationFormat>
  <Paragraphs>57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Asphalt Chemistry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240</cp:revision>
  <dcterms:created xsi:type="dcterms:W3CDTF">2006-08-16T00:00:00Z</dcterms:created>
  <dcterms:modified xsi:type="dcterms:W3CDTF">2018-12-17T11:06:07Z</dcterms:modified>
</cp:coreProperties>
</file>