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10"/>
  </p:notesMasterIdLst>
  <p:sldIdLst>
    <p:sldId id="267" r:id="rId3"/>
    <p:sldId id="292" r:id="rId4"/>
    <p:sldId id="279" r:id="rId5"/>
    <p:sldId id="278" r:id="rId6"/>
    <p:sldId id="293" r:id="rId7"/>
    <p:sldId id="277" r:id="rId8"/>
    <p:sldId id="275"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1047C-C5A2-463A-82B1-43346B78EB67}" type="datetimeFigureOut">
              <a:rPr lang="en-US" smtClean="0"/>
              <a:t>12/19/2018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7E5B0-8563-4C71-A7A3-62E3F18BB66E}" type="slidenum">
              <a:rPr lang="en-US" smtClean="0"/>
              <a:t>‹#›</a:t>
            </a:fld>
            <a:endParaRPr lang="en-US"/>
          </a:p>
        </p:txBody>
      </p:sp>
    </p:spTree>
    <p:extLst>
      <p:ext uri="{BB962C8B-B14F-4D97-AF65-F5344CB8AC3E}">
        <p14:creationId xmlns:p14="http://schemas.microsoft.com/office/powerpoint/2010/main" val="393909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01498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38011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984767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92689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339354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9299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98551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8" name="Footer Placeholder 7"/>
          <p:cNvSpPr>
            <a:spLocks noGrp="1"/>
          </p:cNvSpPr>
          <p:nvPr>
            <p:ph type="ftr" sz="quarter" idx="11"/>
          </p:nvPr>
        </p:nvSpPr>
        <p:spPr/>
        <p:txBody>
          <a:bodyPr/>
          <a:lstStyle/>
          <a:p>
            <a:endParaRPr lang="ar-IQ">
              <a:solidFill>
                <a:prstClr val="black">
                  <a:tint val="75000"/>
                </a:prstClr>
              </a:solidFill>
            </a:endParaRPr>
          </a:p>
        </p:txBody>
      </p:sp>
      <p:sp>
        <p:nvSpPr>
          <p:cNvPr id="9" name="Slide Number Placeholder 8"/>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880206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4" name="Footer Placeholder 3"/>
          <p:cNvSpPr>
            <a:spLocks noGrp="1"/>
          </p:cNvSpPr>
          <p:nvPr>
            <p:ph type="ftr" sz="quarter" idx="11"/>
          </p:nvPr>
        </p:nvSpPr>
        <p:spPr/>
        <p:txBody>
          <a:bodyPr/>
          <a:lstStyle/>
          <a:p>
            <a:endParaRPr lang="ar-IQ">
              <a:solidFill>
                <a:prstClr val="black">
                  <a:tint val="75000"/>
                </a:prstClr>
              </a:solidFill>
            </a:endParaRPr>
          </a:p>
        </p:txBody>
      </p:sp>
      <p:sp>
        <p:nvSpPr>
          <p:cNvPr id="5" name="Slide Number Placeholder 4"/>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21142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3" name="Footer Placeholder 2"/>
          <p:cNvSpPr>
            <a:spLocks noGrp="1"/>
          </p:cNvSpPr>
          <p:nvPr>
            <p:ph type="ftr" sz="quarter" idx="11"/>
          </p:nvPr>
        </p:nvSpPr>
        <p:spPr/>
        <p:txBody>
          <a:bodyPr/>
          <a:lstStyle/>
          <a:p>
            <a:endParaRPr lang="ar-IQ">
              <a:solidFill>
                <a:prstClr val="black">
                  <a:tint val="75000"/>
                </a:prstClr>
              </a:solidFill>
            </a:endParaRPr>
          </a:p>
        </p:txBody>
      </p:sp>
      <p:sp>
        <p:nvSpPr>
          <p:cNvPr id="4" name="Slide Number Placeholder 3"/>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31993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071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62600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678563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152088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3281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FCF68-C004-409F-B231-DEB963944621}"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60045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13FCF68-C004-409F-B231-DEB963944621}"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40817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13FCF68-C004-409F-B231-DEB963944621}" type="datetimeFigureOut">
              <a:rPr lang="ar-IQ" smtClean="0"/>
              <a:t>11/04/1440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46337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13FCF68-C004-409F-B231-DEB963944621}" type="datetimeFigureOut">
              <a:rPr lang="ar-IQ" smtClean="0"/>
              <a:t>11/04/1440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67545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FCF68-C004-409F-B231-DEB963944621}" type="datetimeFigureOut">
              <a:rPr lang="ar-IQ" smtClean="0"/>
              <a:t>11/04/1440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58143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90080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28401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3FCF68-C004-409F-B231-DEB963944621}" type="datetimeFigureOut">
              <a:rPr lang="ar-IQ" smtClean="0"/>
              <a:t>11/04/1440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336FDD-355E-45DF-A406-B0784B50742C}" type="slidenum">
              <a:rPr lang="ar-IQ" smtClean="0"/>
              <a:t>‹#›</a:t>
            </a:fld>
            <a:endParaRPr lang="ar-IQ"/>
          </a:p>
        </p:txBody>
      </p:sp>
    </p:spTree>
    <p:extLst>
      <p:ext uri="{BB962C8B-B14F-4D97-AF65-F5344CB8AC3E}">
        <p14:creationId xmlns:p14="http://schemas.microsoft.com/office/powerpoint/2010/main" val="53924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E800E6-28B5-4B86-A3CD-D641A9EC578D}" type="datetimeFigureOut">
              <a:rPr lang="ar-IQ" smtClean="0">
                <a:solidFill>
                  <a:prstClr val="black">
                    <a:tint val="75000"/>
                  </a:prstClr>
                </a:solidFill>
              </a:rPr>
              <a:pPr/>
              <a:t>11/04/1440</a:t>
            </a:fld>
            <a:endParaRPr lang="ar-IQ">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4692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1000"/>
            <a:lum/>
          </a:blip>
          <a:srcRect/>
          <a:stretch>
            <a:fillRect l="-5000" r="-5000"/>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468649" y="476672"/>
            <a:ext cx="777240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ysClr val="windowText" lastClr="000000"/>
                </a:solidFill>
                <a:effectLst/>
                <a:uLnTx/>
                <a:uFillTx/>
                <a:latin typeface="Georgia"/>
                <a:ea typeface="+mj-ea"/>
                <a:cs typeface="+mj-cs"/>
              </a:rPr>
              <a:t>GLASS</a:t>
            </a:r>
            <a:endParaRPr kumimoji="0" lang="ar-IQ" sz="9600" b="1" i="0" u="none" strike="noStrike" kern="1200" cap="none" spc="0" normalizeH="0" baseline="0" noProof="0" dirty="0">
              <a:ln>
                <a:noFill/>
              </a:ln>
              <a:solidFill>
                <a:sysClr val="windowText" lastClr="000000"/>
              </a:solidFill>
              <a:effectLst/>
              <a:uLnTx/>
              <a:uFillTx/>
              <a:latin typeface="Georgia"/>
              <a:ea typeface="+mj-ea"/>
              <a:cs typeface="Arial"/>
            </a:endParaRPr>
          </a:p>
        </p:txBody>
      </p:sp>
      <p:sp>
        <p:nvSpPr>
          <p:cNvPr id="5" name="Subtitle 2"/>
          <p:cNvSpPr txBox="1">
            <a:spLocks/>
          </p:cNvSpPr>
          <p:nvPr/>
        </p:nvSpPr>
        <p:spPr>
          <a:xfrm>
            <a:off x="1092111" y="2276872"/>
            <a:ext cx="6544816" cy="1752600"/>
          </a:xfrm>
          <a:prstGeom prst="rect">
            <a:avLst/>
          </a:prstGeom>
        </p:spPr>
        <p:txBody>
          <a:bodyPr vert="horz" lIns="91440" tIns="45720" rIns="91440" bIns="45720" rtlCol="1">
            <a:normAutofit/>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en-US" sz="3500" b="1" i="0" u="none" strike="noStrike" kern="1200" cap="none" spc="0" normalizeH="0" baseline="0" noProof="0" dirty="0" smtClean="0">
                <a:ln>
                  <a:noFill/>
                </a:ln>
                <a:solidFill>
                  <a:srgbClr val="FF0000"/>
                </a:solidFill>
                <a:effectLst/>
                <a:uLnTx/>
                <a:uFillTx/>
                <a:latin typeface="Georgia"/>
                <a:ea typeface="+mn-ea"/>
                <a:cs typeface="+mn-cs"/>
              </a:rPr>
              <a:t>LECTURE </a:t>
            </a:r>
            <a:r>
              <a:rPr kumimoji="0" lang="en-US" sz="4000" b="1" i="0" u="none" strike="noStrike" kern="1200" cap="none" spc="0" normalizeH="0" baseline="0" noProof="0" dirty="0" smtClean="0">
                <a:ln>
                  <a:noFill/>
                </a:ln>
                <a:solidFill>
                  <a:srgbClr val="FF0000"/>
                </a:solidFill>
                <a:effectLst/>
                <a:uLnTx/>
                <a:uFillTx/>
                <a:latin typeface="Georgia"/>
                <a:ea typeface="+mn-ea"/>
                <a:cs typeface="+mn-cs"/>
              </a:rPr>
              <a:t>7</a:t>
            </a:r>
            <a:endParaRPr kumimoji="0" lang="en-US" sz="4000" b="1" i="0" u="none" strike="noStrike" kern="1200" cap="none" spc="0" normalizeH="0" baseline="0" noProof="0" dirty="0" smtClean="0">
              <a:ln>
                <a:noFill/>
              </a:ln>
              <a:solidFill>
                <a:srgbClr val="FF0000"/>
              </a:solidFill>
              <a:effectLst/>
              <a:uLnTx/>
              <a:uFillTx/>
              <a:latin typeface="Georgia"/>
              <a:ea typeface="+mn-ea"/>
              <a:cs typeface="+mn-cs"/>
            </a:endParaRPr>
          </a:p>
          <a:p>
            <a:pPr lvl="0">
              <a:lnSpc>
                <a:spcPct val="115000"/>
              </a:lnSpc>
              <a:spcAft>
                <a:spcPts val="1000"/>
              </a:spcAft>
            </a:pPr>
            <a:r>
              <a:rPr lang="en-US" sz="4800" b="1" dirty="0">
                <a:solidFill>
                  <a:srgbClr val="4F81BD"/>
                </a:solidFill>
                <a:latin typeface="Times New Roman"/>
                <a:ea typeface="Times New Roman"/>
              </a:rPr>
              <a:t>Heat treatment of Glass</a:t>
            </a:r>
            <a:endParaRPr kumimoji="0" lang="ar-IQ" sz="3200" b="0" i="0" u="none" strike="noStrike" kern="1200" cap="none" spc="0" normalizeH="0" baseline="0" noProof="0" dirty="0">
              <a:ln>
                <a:noFill/>
              </a:ln>
              <a:solidFill>
                <a:sysClr val="windowText" lastClr="000000">
                  <a:tint val="75000"/>
                </a:sysClr>
              </a:solidFill>
              <a:effectLst/>
              <a:uLnTx/>
              <a:uFillTx/>
              <a:latin typeface="Georgia"/>
              <a:ea typeface="+mn-ea"/>
              <a:cs typeface="Times New Roman"/>
            </a:endParaRPr>
          </a:p>
        </p:txBody>
      </p:sp>
      <p:sp>
        <p:nvSpPr>
          <p:cNvPr id="6" name="TextBox 5"/>
          <p:cNvSpPr txBox="1"/>
          <p:nvPr/>
        </p:nvSpPr>
        <p:spPr>
          <a:xfrm>
            <a:off x="1042481" y="4029472"/>
            <a:ext cx="6624736" cy="1138773"/>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9BBB59">
                    <a:lumMod val="50000"/>
                  </a:srgbClr>
                </a:solidFill>
                <a:effectLst/>
                <a:uLnTx/>
                <a:uFillTx/>
              </a:rPr>
              <a:t>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rgbClr val="9BBB59">
                    <a:lumMod val="50000"/>
                  </a:srgbClr>
                </a:solidFill>
                <a:effectLst/>
                <a:uLnTx/>
                <a:uFillTx/>
              </a:rPr>
              <a:t>Asst. Lect. </a:t>
            </a:r>
            <a:r>
              <a:rPr kumimoji="0" lang="en-US" sz="3600" b="1" i="0" u="none" strike="noStrike" kern="0" cap="none" spc="0" normalizeH="0" baseline="0" noProof="0" dirty="0" err="1" smtClean="0">
                <a:ln>
                  <a:noFill/>
                </a:ln>
                <a:solidFill>
                  <a:srgbClr val="9BBB59">
                    <a:lumMod val="50000"/>
                  </a:srgbClr>
                </a:solidFill>
                <a:effectLst/>
                <a:uLnTx/>
                <a:uFillTx/>
              </a:rPr>
              <a:t>Shireen</a:t>
            </a:r>
            <a:r>
              <a:rPr kumimoji="0" lang="en-US" sz="3600" b="1" i="0" u="none" strike="noStrike" kern="0" cap="none" spc="0" normalizeH="0" baseline="0" noProof="0" dirty="0" smtClean="0">
                <a:ln>
                  <a:noFill/>
                </a:ln>
                <a:solidFill>
                  <a:srgbClr val="9BBB59">
                    <a:lumMod val="50000"/>
                  </a:srgbClr>
                </a:solidFill>
                <a:effectLst/>
                <a:uLnTx/>
                <a:uFillTx/>
              </a:rPr>
              <a:t> </a:t>
            </a:r>
            <a:r>
              <a:rPr kumimoji="0" lang="en-US" sz="3600" b="1" i="0" u="none" strike="noStrike" kern="0" cap="none" spc="0" normalizeH="0" baseline="0" noProof="0" dirty="0" err="1" smtClean="0">
                <a:ln>
                  <a:noFill/>
                </a:ln>
                <a:solidFill>
                  <a:srgbClr val="9BBB59">
                    <a:lumMod val="50000"/>
                  </a:srgbClr>
                </a:solidFill>
                <a:effectLst/>
                <a:uLnTx/>
                <a:uFillTx/>
              </a:rPr>
              <a:t>Hasan</a:t>
            </a:r>
            <a:endParaRPr kumimoji="0" lang="ar-IQ" sz="3600" b="1" i="0" u="none" strike="noStrike" kern="0" cap="none" spc="0" normalizeH="0" baseline="0" noProof="0" dirty="0">
              <a:ln>
                <a:noFill/>
              </a:ln>
              <a:solidFill>
                <a:srgbClr val="9BBB59">
                  <a:lumMod val="50000"/>
                </a:srgbClr>
              </a:solidFill>
              <a:effectLst/>
              <a:uLnTx/>
              <a:uFillTx/>
            </a:endParaRPr>
          </a:p>
        </p:txBody>
      </p:sp>
    </p:spTree>
    <p:extLst>
      <p:ext uri="{BB962C8B-B14F-4D97-AF65-F5344CB8AC3E}">
        <p14:creationId xmlns:p14="http://schemas.microsoft.com/office/powerpoint/2010/main" val="11793153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Heat treatment of Glass</a:t>
            </a:r>
          </a:p>
        </p:txBody>
      </p:sp>
      <p:sp>
        <p:nvSpPr>
          <p:cNvPr id="3" name="Content Placeholder 2"/>
          <p:cNvSpPr>
            <a:spLocks noGrp="1"/>
          </p:cNvSpPr>
          <p:nvPr>
            <p:ph idx="1"/>
          </p:nvPr>
        </p:nvSpPr>
        <p:spPr/>
        <p:txBody>
          <a:bodyPr>
            <a:normAutofit lnSpcReduction="10000"/>
          </a:bodyPr>
          <a:lstStyle/>
          <a:p>
            <a:pPr algn="just" rtl="0">
              <a:lnSpc>
                <a:spcPct val="150000"/>
              </a:lnSpc>
              <a:spcAft>
                <a:spcPts val="1000"/>
              </a:spcAft>
            </a:pPr>
            <a:r>
              <a:rPr lang="en-US" dirty="0">
                <a:latin typeface="Times New Roman"/>
                <a:ea typeface="Times New Roman"/>
                <a:cs typeface="Arial"/>
              </a:rPr>
              <a:t> Rapid cooling of the melt is necessary to obtain a glass (avoid crystallization). This rapid cooling will generate </a:t>
            </a:r>
            <a:r>
              <a:rPr lang="en-US" b="1" dirty="0">
                <a:latin typeface="Times New Roman"/>
                <a:ea typeface="Times New Roman"/>
                <a:cs typeface="Arial"/>
              </a:rPr>
              <a:t>constraints </a:t>
            </a:r>
            <a:r>
              <a:rPr lang="en-US" dirty="0">
                <a:latin typeface="Times New Roman"/>
                <a:ea typeface="Times New Roman"/>
                <a:cs typeface="Arial"/>
              </a:rPr>
              <a:t>within the glass, which will are detrimental for the mechanical properties. These constraints can be </a:t>
            </a:r>
            <a:r>
              <a:rPr lang="en-US" b="1" dirty="0">
                <a:latin typeface="Times New Roman"/>
                <a:ea typeface="Times New Roman"/>
                <a:cs typeface="Arial"/>
              </a:rPr>
              <a:t>relaxed by careful thermal treatment.</a:t>
            </a:r>
            <a:endParaRPr lang="en-US" sz="1800" dirty="0">
              <a:ea typeface="Calibri"/>
              <a:cs typeface="Arial"/>
            </a:endParaRPr>
          </a:p>
          <a:p>
            <a:endParaRPr lang="en-US" dirty="0"/>
          </a:p>
        </p:txBody>
      </p:sp>
    </p:spTree>
    <p:extLst>
      <p:ext uri="{BB962C8B-B14F-4D97-AF65-F5344CB8AC3E}">
        <p14:creationId xmlns:p14="http://schemas.microsoft.com/office/powerpoint/2010/main" val="1045719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1331640" y="332656"/>
            <a:ext cx="2294218"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a:latin typeface="Times New Roman"/>
                <a:ea typeface="Times New Roman"/>
              </a:rPr>
              <a:t>6-1 annealing of glass</a:t>
            </a:r>
            <a:endParaRPr lang="en-US" dirty="0"/>
          </a:p>
        </p:txBody>
      </p:sp>
      <p:sp>
        <p:nvSpPr>
          <p:cNvPr id="5" name="Rectangle 4"/>
          <p:cNvSpPr/>
          <p:nvPr/>
        </p:nvSpPr>
        <p:spPr>
          <a:xfrm>
            <a:off x="-1" y="1052736"/>
            <a:ext cx="9396535" cy="532209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0">
              <a:lnSpc>
                <a:spcPct val="150000"/>
              </a:lnSpc>
              <a:spcAft>
                <a:spcPts val="1000"/>
              </a:spcAft>
            </a:pPr>
            <a:r>
              <a:rPr lang="en-US" sz="2800" dirty="0">
                <a:latin typeface="Times New Roman"/>
                <a:ea typeface="Times New Roman"/>
                <a:cs typeface="Arial"/>
              </a:rPr>
              <a:t>Glass products sometimes have induced residual stress unlike metal products if cooling is not done at a sufficiently low rate. In order to release the internal stresses the temperature of glass melt is held steady over a long period time. This process is known as </a:t>
            </a:r>
            <a:r>
              <a:rPr lang="en-US" sz="2800" b="1" i="1" u="sng" dirty="0">
                <a:latin typeface="Times New Roman"/>
                <a:ea typeface="Times New Roman"/>
                <a:cs typeface="Arial"/>
              </a:rPr>
              <a:t>annealing</a:t>
            </a:r>
            <a:r>
              <a:rPr lang="en-US" sz="2800" b="1" u="sng" dirty="0">
                <a:latin typeface="Times New Roman"/>
                <a:ea typeface="Times New Roman"/>
                <a:cs typeface="Arial"/>
              </a:rPr>
              <a:t>.</a:t>
            </a:r>
            <a:endParaRPr lang="en-US" sz="2800" dirty="0">
              <a:ea typeface="Calibri"/>
              <a:cs typeface="Arial"/>
            </a:endParaRPr>
          </a:p>
          <a:p>
            <a:pPr algn="just" rtl="0">
              <a:lnSpc>
                <a:spcPct val="150000"/>
              </a:lnSpc>
              <a:spcAft>
                <a:spcPts val="1000"/>
              </a:spcAft>
            </a:pPr>
            <a:r>
              <a:rPr lang="en-US" sz="2800" dirty="0">
                <a:latin typeface="Times New Roman"/>
                <a:ea typeface="Times New Roman"/>
                <a:cs typeface="Arial"/>
              </a:rPr>
              <a:t>Annealing is a process of controlled cooling and heating of a material to remove residual stresses. The process may be carried out in a thermally insulated chamber known as a </a:t>
            </a:r>
            <a:r>
              <a:rPr lang="en-US" sz="2800" b="1" i="1" u="sng" dirty="0" err="1">
                <a:latin typeface="Times New Roman"/>
                <a:ea typeface="Times New Roman"/>
                <a:cs typeface="Arial"/>
              </a:rPr>
              <a:t>lehr</a:t>
            </a:r>
            <a:r>
              <a:rPr lang="en-US" sz="2800" b="1" u="sng" dirty="0">
                <a:latin typeface="Times New Roman"/>
                <a:ea typeface="Times New Roman"/>
                <a:cs typeface="Arial"/>
              </a:rPr>
              <a:t>.</a:t>
            </a:r>
            <a:endParaRPr lang="en-US" sz="2800" dirty="0">
              <a:ea typeface="Calibri"/>
              <a:cs typeface="Arial"/>
            </a:endParaRPr>
          </a:p>
        </p:txBody>
      </p:sp>
    </p:spTree>
    <p:extLst>
      <p:ext uri="{BB962C8B-B14F-4D97-AF65-F5344CB8AC3E}">
        <p14:creationId xmlns:p14="http://schemas.microsoft.com/office/powerpoint/2010/main" val="204595053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231570" y="620688"/>
            <a:ext cx="8712968" cy="526297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rtl="0">
              <a:lnSpc>
                <a:spcPct val="150000"/>
              </a:lnSpc>
              <a:spcAft>
                <a:spcPts val="1000"/>
              </a:spcAft>
            </a:pPr>
            <a:r>
              <a:rPr lang="en-US" sz="2800" dirty="0">
                <a:latin typeface="Times New Roman"/>
                <a:ea typeface="Times New Roman"/>
                <a:cs typeface="Arial"/>
              </a:rPr>
              <a:t>Glass contracts as it cools down because of its </a:t>
            </a:r>
            <a:r>
              <a:rPr lang="en-US" sz="2800" u="sng" dirty="0">
                <a:latin typeface="Times New Roman"/>
                <a:ea typeface="Times New Roman"/>
                <a:cs typeface="Arial"/>
              </a:rPr>
              <a:t>low thermal conductivity.</a:t>
            </a:r>
            <a:r>
              <a:rPr lang="en-US" sz="2800" dirty="0">
                <a:latin typeface="Times New Roman"/>
                <a:ea typeface="Times New Roman"/>
                <a:cs typeface="Arial"/>
              </a:rPr>
              <a:t> Moreover, when there is large amount of stress developed inside the glass, it will </a:t>
            </a:r>
            <a:r>
              <a:rPr lang="en-US" sz="2800" u="sng" dirty="0">
                <a:latin typeface="Times New Roman"/>
                <a:ea typeface="Times New Roman"/>
                <a:cs typeface="Arial"/>
              </a:rPr>
              <a:t>break automatically</a:t>
            </a:r>
            <a:r>
              <a:rPr lang="en-US" sz="2800" dirty="0">
                <a:latin typeface="Times New Roman"/>
                <a:ea typeface="Times New Roman"/>
                <a:cs typeface="Arial"/>
              </a:rPr>
              <a:t> to relieve the stress. Therefore slowing down the cooling rate will enable less temperature difference throughout the bulk of material and that will cause less stress. Temperature variation may cause crack or shatter of glass in the absence of annealing process.</a:t>
            </a:r>
            <a:endParaRPr lang="en-US" sz="2800" dirty="0">
              <a:ea typeface="Calibri"/>
              <a:cs typeface="Arial"/>
            </a:endParaRPr>
          </a:p>
        </p:txBody>
      </p:sp>
    </p:spTree>
    <p:extLst>
      <p:ext uri="{BB962C8B-B14F-4D97-AF65-F5344CB8AC3E}">
        <p14:creationId xmlns:p14="http://schemas.microsoft.com/office/powerpoint/2010/main" val="327286090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980728"/>
            <a:ext cx="7861561" cy="450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2711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1226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2000"/>
            <a:lum/>
          </a:blip>
          <a:srcRect/>
          <a:stretch>
            <a:fillRect l="-5000" r="-5000"/>
          </a:stretch>
        </a:blipFill>
        <a:effectLst/>
      </p:bgPr>
    </p:bg>
    <p:spTree>
      <p:nvGrpSpPr>
        <p:cNvPr id="1" name=""/>
        <p:cNvGrpSpPr/>
        <p:nvPr/>
      </p:nvGrpSpPr>
      <p:grpSpPr>
        <a:xfrm>
          <a:off x="0" y="0"/>
          <a:ext cx="0" cy="0"/>
          <a:chOff x="0" y="0"/>
          <a:chExt cx="0" cy="0"/>
        </a:xfrm>
      </p:grpSpPr>
      <p:sp>
        <p:nvSpPr>
          <p:cNvPr id="4" name="TextBox 3"/>
          <p:cNvSpPr txBox="1"/>
          <p:nvPr/>
        </p:nvSpPr>
        <p:spPr>
          <a:xfrm>
            <a:off x="611560" y="2413686"/>
            <a:ext cx="7416824" cy="1569660"/>
          </a:xfrm>
          <a:prstGeom prst="rect">
            <a:avLst/>
          </a:prstGeom>
          <a:noFill/>
        </p:spPr>
        <p:txBody>
          <a:bodyPr wrap="square" rtlCol="1">
            <a:spAutoFit/>
          </a:bodyPr>
          <a:lstStyle/>
          <a:p>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rgbClr val="4F81BD">
                      <a:satMod val="175000"/>
                      <a:alpha val="40000"/>
                    </a:srgbClr>
                  </a:glow>
                  <a:outerShdw blurRad="50800" algn="tl" rotWithShape="0">
                    <a:srgbClr val="000000"/>
                  </a:outerShdw>
                </a:effectLst>
              </a:rPr>
              <a:t>Thank You </a:t>
            </a:r>
            <a:endParaRPr lang="ar-IQ" sz="9600" dirty="0">
              <a:solidFill>
                <a:prstClr val="black"/>
              </a:solidFill>
              <a:effectLst>
                <a:glow rad="101600">
                  <a:srgbClr val="4F81BD">
                    <a:satMod val="175000"/>
                    <a:alpha val="40000"/>
                  </a:srgbClr>
                </a:glow>
                <a:outerShdw blurRad="50800" algn="tl" rotWithShape="0">
                  <a:srgbClr val="000000"/>
                </a:outerShdw>
              </a:effectLst>
            </a:endParaRPr>
          </a:p>
        </p:txBody>
      </p:sp>
    </p:spTree>
    <p:extLst>
      <p:ext uri="{BB962C8B-B14F-4D97-AF65-F5344CB8AC3E}">
        <p14:creationId xmlns:p14="http://schemas.microsoft.com/office/powerpoint/2010/main" val="1064225399"/>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1837</TotalTime>
  <Words>226</Words>
  <Application>Microsoft Office PowerPoint</Application>
  <PresentationFormat>On-screen Show (4:3)</PresentationFormat>
  <Paragraphs>12</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1_Office Theme</vt:lpstr>
      <vt:lpstr>PowerPoint Presentation</vt:lpstr>
      <vt:lpstr>Heat treatment of Glass</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Maher</cp:lastModifiedBy>
  <cp:revision>113</cp:revision>
  <dcterms:created xsi:type="dcterms:W3CDTF">2018-10-10T07:15:33Z</dcterms:created>
  <dcterms:modified xsi:type="dcterms:W3CDTF">2018-12-19T18:00:53Z</dcterms:modified>
</cp:coreProperties>
</file>