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20"/>
  </p:notesMasterIdLst>
  <p:sldIdLst>
    <p:sldId id="267" r:id="rId3"/>
    <p:sldId id="276" r:id="rId4"/>
    <p:sldId id="277" r:id="rId5"/>
    <p:sldId id="279" r:id="rId6"/>
    <p:sldId id="278" r:id="rId7"/>
    <p:sldId id="280" r:id="rId8"/>
    <p:sldId id="281" r:id="rId9"/>
    <p:sldId id="282" r:id="rId10"/>
    <p:sldId id="283" r:id="rId11"/>
    <p:sldId id="284" r:id="rId12"/>
    <p:sldId id="285" r:id="rId13"/>
    <p:sldId id="286" r:id="rId14"/>
    <p:sldId id="287" r:id="rId15"/>
    <p:sldId id="288" r:id="rId16"/>
    <p:sldId id="289" r:id="rId17"/>
    <p:sldId id="290" r:id="rId18"/>
    <p:sldId id="275" r:id="rId1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5" d="100"/>
          <a:sy n="65" d="100"/>
        </p:scale>
        <p:origin x="-58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41047C-C5A2-463A-82B1-43346B78EB67}" type="datetimeFigureOut">
              <a:rPr lang="en-US" smtClean="0"/>
              <a:t>12/19/2018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7E5B0-8563-4C71-A7A3-62E3F18BB66E}" type="slidenum">
              <a:rPr lang="en-US" smtClean="0"/>
              <a:t>‹#›</a:t>
            </a:fld>
            <a:endParaRPr lang="en-US"/>
          </a:p>
        </p:txBody>
      </p:sp>
    </p:spTree>
    <p:extLst>
      <p:ext uri="{BB962C8B-B14F-4D97-AF65-F5344CB8AC3E}">
        <p14:creationId xmlns:p14="http://schemas.microsoft.com/office/powerpoint/2010/main" val="3939098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7E5B0-8563-4C71-A7A3-62E3F18BB66E}" type="slidenum">
              <a:rPr lang="en-US" smtClean="0"/>
              <a:t>10</a:t>
            </a:fld>
            <a:endParaRPr lang="en-US"/>
          </a:p>
        </p:txBody>
      </p:sp>
    </p:spTree>
    <p:extLst>
      <p:ext uri="{BB962C8B-B14F-4D97-AF65-F5344CB8AC3E}">
        <p14:creationId xmlns:p14="http://schemas.microsoft.com/office/powerpoint/2010/main" val="4000939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213FCF68-C004-409F-B231-DEB963944621}" type="datetimeFigureOut">
              <a:rPr lang="ar-IQ" smtClean="0"/>
              <a:t>11/04/1440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A336FDD-355E-45DF-A406-B0784B50742C}" type="slidenum">
              <a:rPr lang="ar-IQ" smtClean="0"/>
              <a:t>‹#›</a:t>
            </a:fld>
            <a:endParaRPr lang="ar-IQ"/>
          </a:p>
        </p:txBody>
      </p:sp>
    </p:spTree>
    <p:extLst>
      <p:ext uri="{BB962C8B-B14F-4D97-AF65-F5344CB8AC3E}">
        <p14:creationId xmlns:p14="http://schemas.microsoft.com/office/powerpoint/2010/main" val="1014986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213FCF68-C004-409F-B231-DEB963944621}" type="datetimeFigureOut">
              <a:rPr lang="ar-IQ" smtClean="0"/>
              <a:t>11/04/1440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A336FDD-355E-45DF-A406-B0784B50742C}" type="slidenum">
              <a:rPr lang="ar-IQ" smtClean="0"/>
              <a:t>‹#›</a:t>
            </a:fld>
            <a:endParaRPr lang="ar-IQ"/>
          </a:p>
        </p:txBody>
      </p:sp>
    </p:spTree>
    <p:extLst>
      <p:ext uri="{BB962C8B-B14F-4D97-AF65-F5344CB8AC3E}">
        <p14:creationId xmlns:p14="http://schemas.microsoft.com/office/powerpoint/2010/main" val="2380119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213FCF68-C004-409F-B231-DEB963944621}" type="datetimeFigureOut">
              <a:rPr lang="ar-IQ" smtClean="0"/>
              <a:t>11/04/1440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A336FDD-355E-45DF-A406-B0784B50742C}" type="slidenum">
              <a:rPr lang="ar-IQ" smtClean="0"/>
              <a:t>‹#›</a:t>
            </a:fld>
            <a:endParaRPr lang="ar-IQ"/>
          </a:p>
        </p:txBody>
      </p:sp>
    </p:spTree>
    <p:extLst>
      <p:ext uri="{BB962C8B-B14F-4D97-AF65-F5344CB8AC3E}">
        <p14:creationId xmlns:p14="http://schemas.microsoft.com/office/powerpoint/2010/main" val="1984767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AEE800E6-28B5-4B86-A3CD-D641A9EC578D}" type="datetimeFigureOut">
              <a:rPr lang="ar-IQ" smtClean="0">
                <a:solidFill>
                  <a:prstClr val="black">
                    <a:tint val="75000"/>
                  </a:prstClr>
                </a:solidFill>
              </a:rPr>
              <a:pPr/>
              <a:t>11/04/1440</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595E05AC-74BB-46B0-9B83-391CB8CC0DBC}"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26895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AEE800E6-28B5-4B86-A3CD-D641A9EC578D}" type="datetimeFigureOut">
              <a:rPr lang="ar-IQ" smtClean="0">
                <a:solidFill>
                  <a:prstClr val="black">
                    <a:tint val="75000"/>
                  </a:prstClr>
                </a:solidFill>
              </a:rPr>
              <a:pPr/>
              <a:t>11/04/1440</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595E05AC-74BB-46B0-9B83-391CB8CC0DBC}"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39354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E800E6-28B5-4B86-A3CD-D641A9EC578D}" type="datetimeFigureOut">
              <a:rPr lang="ar-IQ" smtClean="0">
                <a:solidFill>
                  <a:prstClr val="black">
                    <a:tint val="75000"/>
                  </a:prstClr>
                </a:solidFill>
              </a:rPr>
              <a:pPr/>
              <a:t>11/04/1440</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595E05AC-74BB-46B0-9B83-391CB8CC0DBC}"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92999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AEE800E6-28B5-4B86-A3CD-D641A9EC578D}" type="datetimeFigureOut">
              <a:rPr lang="ar-IQ" smtClean="0">
                <a:solidFill>
                  <a:prstClr val="black">
                    <a:tint val="75000"/>
                  </a:prstClr>
                </a:solidFill>
              </a:rPr>
              <a:pPr/>
              <a:t>11/04/1440</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595E05AC-74BB-46B0-9B83-391CB8CC0DBC}"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85515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AEE800E6-28B5-4B86-A3CD-D641A9EC578D}" type="datetimeFigureOut">
              <a:rPr lang="ar-IQ" smtClean="0">
                <a:solidFill>
                  <a:prstClr val="black">
                    <a:tint val="75000"/>
                  </a:prstClr>
                </a:solidFill>
              </a:rPr>
              <a:pPr/>
              <a:t>11/04/1440</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fld id="{595E05AC-74BB-46B0-9B83-391CB8CC0DBC}"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80206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AEE800E6-28B5-4B86-A3CD-D641A9EC578D}" type="datetimeFigureOut">
              <a:rPr lang="ar-IQ" smtClean="0">
                <a:solidFill>
                  <a:prstClr val="black">
                    <a:tint val="75000"/>
                  </a:prstClr>
                </a:solidFill>
              </a:rPr>
              <a:pPr/>
              <a:t>11/04/1440</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fld id="{595E05AC-74BB-46B0-9B83-391CB8CC0DBC}"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21142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E800E6-28B5-4B86-A3CD-D641A9EC578D}" type="datetimeFigureOut">
              <a:rPr lang="ar-IQ" smtClean="0">
                <a:solidFill>
                  <a:prstClr val="black">
                    <a:tint val="75000"/>
                  </a:prstClr>
                </a:solidFill>
              </a:rPr>
              <a:pPr/>
              <a:t>11/04/1440</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fld id="{595E05AC-74BB-46B0-9B83-391CB8CC0DBC}"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31993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E800E6-28B5-4B86-A3CD-D641A9EC578D}" type="datetimeFigureOut">
              <a:rPr lang="ar-IQ" smtClean="0">
                <a:solidFill>
                  <a:prstClr val="black">
                    <a:tint val="75000"/>
                  </a:prstClr>
                </a:solidFill>
              </a:rPr>
              <a:pPr/>
              <a:t>11/04/1440</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595E05AC-74BB-46B0-9B83-391CB8CC0DBC}"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0710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213FCF68-C004-409F-B231-DEB963944621}" type="datetimeFigureOut">
              <a:rPr lang="ar-IQ" smtClean="0"/>
              <a:t>11/04/1440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A336FDD-355E-45DF-A406-B0784B50742C}" type="slidenum">
              <a:rPr lang="ar-IQ" smtClean="0"/>
              <a:t>‹#›</a:t>
            </a:fld>
            <a:endParaRPr lang="ar-IQ"/>
          </a:p>
        </p:txBody>
      </p:sp>
    </p:spTree>
    <p:extLst>
      <p:ext uri="{BB962C8B-B14F-4D97-AF65-F5344CB8AC3E}">
        <p14:creationId xmlns:p14="http://schemas.microsoft.com/office/powerpoint/2010/main" val="4626004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E800E6-28B5-4B86-A3CD-D641A9EC578D}" type="datetimeFigureOut">
              <a:rPr lang="ar-IQ" smtClean="0">
                <a:solidFill>
                  <a:prstClr val="black">
                    <a:tint val="75000"/>
                  </a:prstClr>
                </a:solidFill>
              </a:rPr>
              <a:pPr/>
              <a:t>11/04/1440</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595E05AC-74BB-46B0-9B83-391CB8CC0DBC}"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78563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AEE800E6-28B5-4B86-A3CD-D641A9EC578D}" type="datetimeFigureOut">
              <a:rPr lang="ar-IQ" smtClean="0">
                <a:solidFill>
                  <a:prstClr val="black">
                    <a:tint val="75000"/>
                  </a:prstClr>
                </a:solidFill>
              </a:rPr>
              <a:pPr/>
              <a:t>11/04/1440</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595E05AC-74BB-46B0-9B83-391CB8CC0DBC}"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52088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AEE800E6-28B5-4B86-A3CD-D641A9EC578D}" type="datetimeFigureOut">
              <a:rPr lang="ar-IQ" smtClean="0">
                <a:solidFill>
                  <a:prstClr val="black">
                    <a:tint val="75000"/>
                  </a:prstClr>
                </a:solidFill>
              </a:rPr>
              <a:pPr/>
              <a:t>11/04/1440</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595E05AC-74BB-46B0-9B83-391CB8CC0DBC}"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32810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3FCF68-C004-409F-B231-DEB963944621}" type="datetimeFigureOut">
              <a:rPr lang="ar-IQ" smtClean="0"/>
              <a:t>11/04/1440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A336FDD-355E-45DF-A406-B0784B50742C}" type="slidenum">
              <a:rPr lang="ar-IQ" smtClean="0"/>
              <a:t>‹#›</a:t>
            </a:fld>
            <a:endParaRPr lang="ar-IQ"/>
          </a:p>
        </p:txBody>
      </p:sp>
    </p:spTree>
    <p:extLst>
      <p:ext uri="{BB962C8B-B14F-4D97-AF65-F5344CB8AC3E}">
        <p14:creationId xmlns:p14="http://schemas.microsoft.com/office/powerpoint/2010/main" val="1600456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213FCF68-C004-409F-B231-DEB963944621}" type="datetimeFigureOut">
              <a:rPr lang="ar-IQ" smtClean="0"/>
              <a:t>11/04/1440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A336FDD-355E-45DF-A406-B0784B50742C}" type="slidenum">
              <a:rPr lang="ar-IQ" smtClean="0"/>
              <a:t>‹#›</a:t>
            </a:fld>
            <a:endParaRPr lang="ar-IQ"/>
          </a:p>
        </p:txBody>
      </p:sp>
    </p:spTree>
    <p:extLst>
      <p:ext uri="{BB962C8B-B14F-4D97-AF65-F5344CB8AC3E}">
        <p14:creationId xmlns:p14="http://schemas.microsoft.com/office/powerpoint/2010/main" val="2408174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213FCF68-C004-409F-B231-DEB963944621}" type="datetimeFigureOut">
              <a:rPr lang="ar-IQ" smtClean="0"/>
              <a:t>11/04/1440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3A336FDD-355E-45DF-A406-B0784B50742C}" type="slidenum">
              <a:rPr lang="ar-IQ" smtClean="0"/>
              <a:t>‹#›</a:t>
            </a:fld>
            <a:endParaRPr lang="ar-IQ"/>
          </a:p>
        </p:txBody>
      </p:sp>
    </p:spTree>
    <p:extLst>
      <p:ext uri="{BB962C8B-B14F-4D97-AF65-F5344CB8AC3E}">
        <p14:creationId xmlns:p14="http://schemas.microsoft.com/office/powerpoint/2010/main" val="3463374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213FCF68-C004-409F-B231-DEB963944621}" type="datetimeFigureOut">
              <a:rPr lang="ar-IQ" smtClean="0"/>
              <a:t>11/04/1440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3A336FDD-355E-45DF-A406-B0784B50742C}" type="slidenum">
              <a:rPr lang="ar-IQ" smtClean="0"/>
              <a:t>‹#›</a:t>
            </a:fld>
            <a:endParaRPr lang="ar-IQ"/>
          </a:p>
        </p:txBody>
      </p:sp>
    </p:spTree>
    <p:extLst>
      <p:ext uri="{BB962C8B-B14F-4D97-AF65-F5344CB8AC3E}">
        <p14:creationId xmlns:p14="http://schemas.microsoft.com/office/powerpoint/2010/main" val="67545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3FCF68-C004-409F-B231-DEB963944621}" type="datetimeFigureOut">
              <a:rPr lang="ar-IQ" smtClean="0"/>
              <a:t>11/04/1440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3A336FDD-355E-45DF-A406-B0784B50742C}" type="slidenum">
              <a:rPr lang="ar-IQ" smtClean="0"/>
              <a:t>‹#›</a:t>
            </a:fld>
            <a:endParaRPr lang="ar-IQ"/>
          </a:p>
        </p:txBody>
      </p:sp>
    </p:spTree>
    <p:extLst>
      <p:ext uri="{BB962C8B-B14F-4D97-AF65-F5344CB8AC3E}">
        <p14:creationId xmlns:p14="http://schemas.microsoft.com/office/powerpoint/2010/main" val="3581430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3FCF68-C004-409F-B231-DEB963944621}" type="datetimeFigureOut">
              <a:rPr lang="ar-IQ" smtClean="0"/>
              <a:t>11/04/1440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A336FDD-355E-45DF-A406-B0784B50742C}" type="slidenum">
              <a:rPr lang="ar-IQ" smtClean="0"/>
              <a:t>‹#›</a:t>
            </a:fld>
            <a:endParaRPr lang="ar-IQ"/>
          </a:p>
        </p:txBody>
      </p:sp>
    </p:spTree>
    <p:extLst>
      <p:ext uri="{BB962C8B-B14F-4D97-AF65-F5344CB8AC3E}">
        <p14:creationId xmlns:p14="http://schemas.microsoft.com/office/powerpoint/2010/main" val="3900809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3FCF68-C004-409F-B231-DEB963944621}" type="datetimeFigureOut">
              <a:rPr lang="ar-IQ" smtClean="0"/>
              <a:t>11/04/1440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A336FDD-355E-45DF-A406-B0784B50742C}" type="slidenum">
              <a:rPr lang="ar-IQ" smtClean="0"/>
              <a:t>‹#›</a:t>
            </a:fld>
            <a:endParaRPr lang="ar-IQ"/>
          </a:p>
        </p:txBody>
      </p:sp>
    </p:spTree>
    <p:extLst>
      <p:ext uri="{BB962C8B-B14F-4D97-AF65-F5344CB8AC3E}">
        <p14:creationId xmlns:p14="http://schemas.microsoft.com/office/powerpoint/2010/main" val="4284010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13FCF68-C004-409F-B231-DEB963944621}" type="datetimeFigureOut">
              <a:rPr lang="ar-IQ" smtClean="0"/>
              <a:t>11/04/1440</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A336FDD-355E-45DF-A406-B0784B50742C}" type="slidenum">
              <a:rPr lang="ar-IQ" smtClean="0"/>
              <a:t>‹#›</a:t>
            </a:fld>
            <a:endParaRPr lang="ar-IQ"/>
          </a:p>
        </p:txBody>
      </p:sp>
    </p:spTree>
    <p:extLst>
      <p:ext uri="{BB962C8B-B14F-4D97-AF65-F5344CB8AC3E}">
        <p14:creationId xmlns:p14="http://schemas.microsoft.com/office/powerpoint/2010/main" val="539242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EE800E6-28B5-4B86-A3CD-D641A9EC578D}" type="datetimeFigureOut">
              <a:rPr lang="ar-IQ" smtClean="0">
                <a:solidFill>
                  <a:prstClr val="black">
                    <a:tint val="75000"/>
                  </a:prstClr>
                </a:solidFill>
              </a:rPr>
              <a:pPr/>
              <a:t>11/04/1440</a:t>
            </a:fld>
            <a:endParaRPr lang="ar-IQ">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95E05AC-74BB-46B0-9B83-391CB8CC0DBC}"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46929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l="-5000" r="-5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68649" y="476672"/>
            <a:ext cx="7772400" cy="1470025"/>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9600" b="1" i="0" u="none" strike="noStrike" kern="1200" cap="none" spc="0" normalizeH="0" baseline="0" noProof="0" dirty="0" smtClean="0">
                <a:ln>
                  <a:noFill/>
                </a:ln>
                <a:solidFill>
                  <a:sysClr val="windowText" lastClr="000000"/>
                </a:solidFill>
                <a:effectLst/>
                <a:uLnTx/>
                <a:uFillTx/>
                <a:latin typeface="Georgia"/>
                <a:ea typeface="+mj-ea"/>
                <a:cs typeface="+mj-cs"/>
              </a:rPr>
              <a:t>GLASS</a:t>
            </a:r>
            <a:endParaRPr kumimoji="0" lang="ar-IQ" sz="9600" b="1" i="0" u="none" strike="noStrike" kern="1200" cap="none" spc="0" normalizeH="0" baseline="0" noProof="0" dirty="0">
              <a:ln>
                <a:noFill/>
              </a:ln>
              <a:solidFill>
                <a:sysClr val="windowText" lastClr="000000"/>
              </a:solidFill>
              <a:effectLst/>
              <a:uLnTx/>
              <a:uFillTx/>
              <a:latin typeface="Georgia"/>
              <a:ea typeface="+mj-ea"/>
              <a:cs typeface="Arial"/>
            </a:endParaRPr>
          </a:p>
        </p:txBody>
      </p:sp>
      <p:sp>
        <p:nvSpPr>
          <p:cNvPr id="5" name="Subtitle 2"/>
          <p:cNvSpPr txBox="1">
            <a:spLocks/>
          </p:cNvSpPr>
          <p:nvPr/>
        </p:nvSpPr>
        <p:spPr>
          <a:xfrm>
            <a:off x="1092111" y="2276872"/>
            <a:ext cx="6544816" cy="1752600"/>
          </a:xfrm>
          <a:prstGeom prst="rect">
            <a:avLst/>
          </a:prstGeom>
        </p:spPr>
        <p:txBody>
          <a:bodyPr vert="horz" lIns="91440" tIns="45720" rIns="91440" bIns="45720" rtlCol="1">
            <a:norm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en-US" sz="3500" b="1" i="0" u="none" strike="noStrike" kern="1200" cap="none" spc="0" normalizeH="0" baseline="0" noProof="0" smtClean="0">
                <a:ln>
                  <a:noFill/>
                </a:ln>
                <a:solidFill>
                  <a:srgbClr val="FF0000"/>
                </a:solidFill>
                <a:effectLst/>
                <a:uLnTx/>
                <a:uFillTx/>
                <a:latin typeface="Georgia"/>
                <a:ea typeface="+mn-ea"/>
                <a:cs typeface="+mn-cs"/>
              </a:rPr>
              <a:t>LECTURE </a:t>
            </a:r>
            <a:r>
              <a:rPr kumimoji="0" lang="en-US" sz="4000" b="1" i="0" u="none" strike="noStrike" kern="1200" cap="none" spc="0" normalizeH="0" baseline="0" noProof="0" smtClean="0">
                <a:ln>
                  <a:noFill/>
                </a:ln>
                <a:solidFill>
                  <a:srgbClr val="FF0000"/>
                </a:solidFill>
                <a:effectLst/>
                <a:uLnTx/>
                <a:uFillTx/>
                <a:latin typeface="Georgia"/>
                <a:ea typeface="+mn-ea"/>
                <a:cs typeface="+mn-cs"/>
              </a:rPr>
              <a:t>6</a:t>
            </a:r>
            <a:endParaRPr kumimoji="0" lang="en-US" sz="4000" b="1" i="0" u="none" strike="noStrike" kern="1200" cap="none" spc="0" normalizeH="0" baseline="0" noProof="0" dirty="0" smtClean="0">
              <a:ln>
                <a:noFill/>
              </a:ln>
              <a:solidFill>
                <a:srgbClr val="FF0000"/>
              </a:solidFill>
              <a:effectLst/>
              <a:uLnTx/>
              <a:uFillTx/>
              <a:latin typeface="Georgia"/>
              <a:ea typeface="+mn-ea"/>
              <a:cs typeface="+mn-cs"/>
            </a:endParaRPr>
          </a:p>
          <a:p>
            <a:pPr lvl="0">
              <a:lnSpc>
                <a:spcPct val="115000"/>
              </a:lnSpc>
              <a:spcAft>
                <a:spcPts val="1000"/>
              </a:spcAft>
            </a:pPr>
            <a:r>
              <a:rPr lang="en-US" sz="4800" b="1" dirty="0">
                <a:solidFill>
                  <a:srgbClr val="4F81BD"/>
                </a:solidFill>
                <a:latin typeface="Times New Roman"/>
                <a:ea typeface="Times New Roman"/>
              </a:rPr>
              <a:t>Glass Forming</a:t>
            </a:r>
            <a:endParaRPr kumimoji="0" lang="ar-IQ" sz="3200" b="0" i="0" u="none" strike="noStrike" kern="1200" cap="none" spc="0" normalizeH="0" baseline="0" noProof="0" dirty="0">
              <a:ln>
                <a:noFill/>
              </a:ln>
              <a:solidFill>
                <a:sysClr val="windowText" lastClr="000000">
                  <a:tint val="75000"/>
                </a:sysClr>
              </a:solidFill>
              <a:effectLst/>
              <a:uLnTx/>
              <a:uFillTx/>
              <a:latin typeface="Georgia"/>
              <a:ea typeface="+mn-ea"/>
              <a:cs typeface="Times New Roman"/>
            </a:endParaRPr>
          </a:p>
        </p:txBody>
      </p:sp>
      <p:sp>
        <p:nvSpPr>
          <p:cNvPr id="6" name="TextBox 5"/>
          <p:cNvSpPr txBox="1"/>
          <p:nvPr/>
        </p:nvSpPr>
        <p:spPr>
          <a:xfrm>
            <a:off x="1042481" y="4029472"/>
            <a:ext cx="6624736" cy="1138773"/>
          </a:xfrm>
          <a:prstGeom prst="rect">
            <a:avLst/>
          </a:prstGeom>
          <a:noFill/>
        </p:spPr>
        <p:txBody>
          <a:bodyPr wrap="square" rtlCol="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9BBB59">
                    <a:lumMod val="50000"/>
                  </a:srgbClr>
                </a:solidFill>
                <a:effectLst/>
                <a:uLnTx/>
                <a:uFillTx/>
              </a:rPr>
              <a:t>By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rgbClr val="9BBB59">
                    <a:lumMod val="50000"/>
                  </a:srgbClr>
                </a:solidFill>
                <a:effectLst/>
                <a:uLnTx/>
                <a:uFillTx/>
              </a:rPr>
              <a:t>Asst. Lect. </a:t>
            </a:r>
            <a:r>
              <a:rPr kumimoji="0" lang="en-US" sz="3600" b="1" i="0" u="none" strike="noStrike" kern="0" cap="none" spc="0" normalizeH="0" baseline="0" noProof="0" dirty="0" err="1" smtClean="0">
                <a:ln>
                  <a:noFill/>
                </a:ln>
                <a:solidFill>
                  <a:srgbClr val="9BBB59">
                    <a:lumMod val="50000"/>
                  </a:srgbClr>
                </a:solidFill>
                <a:effectLst/>
                <a:uLnTx/>
                <a:uFillTx/>
              </a:rPr>
              <a:t>Shireen</a:t>
            </a:r>
            <a:r>
              <a:rPr kumimoji="0" lang="en-US" sz="3600" b="1" i="0" u="none" strike="noStrike" kern="0" cap="none" spc="0" normalizeH="0" baseline="0" noProof="0" dirty="0" smtClean="0">
                <a:ln>
                  <a:noFill/>
                </a:ln>
                <a:solidFill>
                  <a:srgbClr val="9BBB59">
                    <a:lumMod val="50000"/>
                  </a:srgbClr>
                </a:solidFill>
                <a:effectLst/>
                <a:uLnTx/>
                <a:uFillTx/>
              </a:rPr>
              <a:t> </a:t>
            </a:r>
            <a:r>
              <a:rPr kumimoji="0" lang="en-US" sz="3600" b="1" i="0" u="none" strike="noStrike" kern="0" cap="none" spc="0" normalizeH="0" baseline="0" noProof="0" dirty="0" err="1" smtClean="0">
                <a:ln>
                  <a:noFill/>
                </a:ln>
                <a:solidFill>
                  <a:srgbClr val="9BBB59">
                    <a:lumMod val="50000"/>
                  </a:srgbClr>
                </a:solidFill>
                <a:effectLst/>
                <a:uLnTx/>
                <a:uFillTx/>
              </a:rPr>
              <a:t>Hasan</a:t>
            </a:r>
            <a:endParaRPr kumimoji="0" lang="ar-IQ" sz="3600" b="1" i="0" u="none" strike="noStrike" kern="0" cap="none" spc="0" normalizeH="0" baseline="0" noProof="0" dirty="0">
              <a:ln>
                <a:noFill/>
              </a:ln>
              <a:solidFill>
                <a:srgbClr val="9BBB59">
                  <a:lumMod val="50000"/>
                </a:srgbClr>
              </a:solidFill>
              <a:effectLst/>
              <a:uLnTx/>
              <a:uFillTx/>
            </a:endParaRPr>
          </a:p>
        </p:txBody>
      </p:sp>
    </p:spTree>
    <p:extLst>
      <p:ext uri="{BB962C8B-B14F-4D97-AF65-F5344CB8AC3E}">
        <p14:creationId xmlns:p14="http://schemas.microsoft.com/office/powerpoint/2010/main" val="11793153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539552" y="188640"/>
            <a:ext cx="7912679" cy="646331"/>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spcAft>
                <a:spcPts val="1500"/>
              </a:spcAft>
            </a:pPr>
            <a:r>
              <a:rPr lang="en-US" sz="3600" b="1" kern="1400" spc="25" dirty="0">
                <a:solidFill>
                  <a:srgbClr val="000000"/>
                </a:solidFill>
                <a:latin typeface="Cambria"/>
                <a:ea typeface="Times New Roman"/>
                <a:cs typeface="Times New Roman"/>
              </a:rPr>
              <a:t>B- Shaping of Flat and Tubular Glass</a:t>
            </a:r>
            <a:endParaRPr lang="en-US" sz="3600" kern="1400" spc="25" dirty="0">
              <a:solidFill>
                <a:srgbClr val="17365D"/>
              </a:solidFill>
              <a:effectLst/>
              <a:latin typeface="Cambria"/>
              <a:ea typeface="Times New Roman"/>
              <a:cs typeface="Times New Roman"/>
            </a:endParaRPr>
          </a:p>
        </p:txBody>
      </p:sp>
      <p:sp>
        <p:nvSpPr>
          <p:cNvPr id="3" name="Rectangle 2"/>
          <p:cNvSpPr/>
          <p:nvPr/>
        </p:nvSpPr>
        <p:spPr>
          <a:xfrm>
            <a:off x="251520" y="1628800"/>
            <a:ext cx="7848872" cy="3929281"/>
          </a:xfrm>
          <a:prstGeom prst="rect">
            <a:avLst/>
          </a:prstGeom>
          <a:solidFill>
            <a:schemeClr val="accent6">
              <a:lumMod val="20000"/>
              <a:lumOff val="80000"/>
            </a:schemeClr>
          </a:solidFill>
        </p:spPr>
        <p:txBody>
          <a:bodyPr wrap="square">
            <a:spAutoFit/>
          </a:bodyPr>
          <a:lstStyle/>
          <a:p>
            <a:pPr algn="l" rtl="0">
              <a:lnSpc>
                <a:spcPct val="115000"/>
              </a:lnSpc>
              <a:spcAft>
                <a:spcPts val="1000"/>
              </a:spcAft>
              <a:tabLst>
                <a:tab pos="1270000" algn="l"/>
              </a:tabLst>
            </a:pPr>
            <a:r>
              <a:rPr lang="en-US" sz="3200" dirty="0">
                <a:latin typeface="Times New Roman"/>
                <a:ea typeface="Times New Roman"/>
                <a:cs typeface="Arial"/>
              </a:rPr>
              <a:t>Processes for producing flat glass such as sheet and plate glass</a:t>
            </a:r>
            <a:r>
              <a:rPr lang="ar-IQ" sz="3200" dirty="0">
                <a:latin typeface="Times New Roman"/>
                <a:ea typeface="Times New Roman"/>
              </a:rPr>
              <a:t>:</a:t>
            </a:r>
            <a:endParaRPr lang="en-US" sz="3200" dirty="0">
              <a:ea typeface="Calibri"/>
              <a:cs typeface="Arial"/>
            </a:endParaRPr>
          </a:p>
          <a:p>
            <a:pPr algn="l" rtl="0">
              <a:lnSpc>
                <a:spcPct val="115000"/>
              </a:lnSpc>
              <a:spcAft>
                <a:spcPts val="1000"/>
              </a:spcAft>
              <a:tabLst>
                <a:tab pos="1270000" algn="l"/>
              </a:tabLst>
            </a:pPr>
            <a:r>
              <a:rPr lang="en-US" sz="3200" b="1" dirty="0">
                <a:latin typeface="Times New Roman"/>
                <a:ea typeface="Times New Roman"/>
                <a:cs typeface="Arial"/>
              </a:rPr>
              <a:t>B1- Rolling of flat plate</a:t>
            </a:r>
            <a:endParaRPr lang="en-US" sz="3200" dirty="0">
              <a:ea typeface="Calibri"/>
              <a:cs typeface="Arial"/>
            </a:endParaRPr>
          </a:p>
          <a:p>
            <a:pPr algn="l" rtl="0">
              <a:lnSpc>
                <a:spcPct val="115000"/>
              </a:lnSpc>
              <a:spcAft>
                <a:spcPts val="1000"/>
              </a:spcAft>
              <a:tabLst>
                <a:tab pos="1270000" algn="l"/>
              </a:tabLst>
            </a:pPr>
            <a:r>
              <a:rPr lang="en-US" sz="3200" b="1" dirty="0">
                <a:latin typeface="Times New Roman"/>
                <a:ea typeface="Times New Roman"/>
                <a:cs typeface="Arial"/>
              </a:rPr>
              <a:t>B2- Float process</a:t>
            </a:r>
            <a:endParaRPr lang="en-US" sz="3200" dirty="0">
              <a:ea typeface="Calibri"/>
              <a:cs typeface="Arial"/>
            </a:endParaRPr>
          </a:p>
          <a:p>
            <a:pPr algn="l" rtl="0">
              <a:lnSpc>
                <a:spcPct val="115000"/>
              </a:lnSpc>
              <a:spcAft>
                <a:spcPts val="1000"/>
              </a:spcAft>
              <a:tabLst>
                <a:tab pos="1270000" algn="l"/>
              </a:tabLst>
            </a:pPr>
            <a:r>
              <a:rPr lang="ar-IQ" sz="3200" dirty="0">
                <a:ea typeface="Times New Roman"/>
                <a:cs typeface="Times New Roman"/>
              </a:rPr>
              <a:t>•</a:t>
            </a:r>
            <a:r>
              <a:rPr lang="en-US" sz="3200" dirty="0">
                <a:latin typeface="Times New Roman"/>
                <a:ea typeface="Times New Roman"/>
                <a:cs typeface="Arial"/>
              </a:rPr>
              <a:t>Process for producing glass tubes:</a:t>
            </a:r>
            <a:endParaRPr lang="en-US" sz="3200" dirty="0">
              <a:ea typeface="Calibri"/>
              <a:cs typeface="Arial"/>
            </a:endParaRPr>
          </a:p>
          <a:p>
            <a:pPr algn="l"/>
            <a:r>
              <a:rPr lang="en-US" sz="3200" b="1" dirty="0">
                <a:latin typeface="Times New Roman"/>
                <a:ea typeface="Times New Roman"/>
              </a:rPr>
              <a:t>B3- Danner process</a:t>
            </a:r>
            <a:endParaRPr lang="en-US" sz="3200" dirty="0"/>
          </a:p>
        </p:txBody>
      </p:sp>
    </p:spTree>
    <p:extLst>
      <p:ext uri="{BB962C8B-B14F-4D97-AF65-F5344CB8AC3E}">
        <p14:creationId xmlns:p14="http://schemas.microsoft.com/office/powerpoint/2010/main" val="28920955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673602" y="260648"/>
            <a:ext cx="7642813" cy="61042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rtl="0">
              <a:lnSpc>
                <a:spcPct val="115000"/>
              </a:lnSpc>
              <a:spcBef>
                <a:spcPts val="1000"/>
              </a:spcBef>
              <a:spcAft>
                <a:spcPts val="0"/>
              </a:spcAft>
            </a:pPr>
            <a:r>
              <a:rPr lang="en-US" sz="3200" b="1" dirty="0">
                <a:solidFill>
                  <a:srgbClr val="000000"/>
                </a:solidFill>
                <a:latin typeface="Cambria"/>
                <a:ea typeface="Times New Roman"/>
                <a:cs typeface="Times New Roman"/>
              </a:rPr>
              <a:t>B1- Rolling of Flat Plate</a:t>
            </a:r>
            <a:endParaRPr lang="en-US" sz="3200" b="1" dirty="0">
              <a:solidFill>
                <a:srgbClr val="4F81BD"/>
              </a:solidFill>
              <a:effectLst/>
              <a:latin typeface="Cambria"/>
              <a:ea typeface="Times New Roman"/>
              <a:cs typeface="Times New Roman"/>
            </a:endParaRPr>
          </a:p>
        </p:txBody>
      </p:sp>
      <p:sp>
        <p:nvSpPr>
          <p:cNvPr id="3" name="Rectangle 2"/>
          <p:cNvSpPr/>
          <p:nvPr/>
        </p:nvSpPr>
        <p:spPr>
          <a:xfrm>
            <a:off x="323528" y="1552485"/>
            <a:ext cx="8640960" cy="181588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r>
              <a:rPr lang="en-US" sz="2800" dirty="0">
                <a:latin typeface="Times New Roman"/>
                <a:ea typeface="Times New Roman"/>
              </a:rPr>
              <a:t>Starting glass from melting furnace is squeezed through opposing rolls whose gap determines sheet thickness followed by grinding and polishing for parallelism and smoothness</a:t>
            </a:r>
            <a:endParaRPr lang="en-US" sz="2800" dirty="0"/>
          </a:p>
        </p:txBody>
      </p:sp>
      <p:pic>
        <p:nvPicPr>
          <p:cNvPr id="7" name="Picture 6"/>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971600" y="4077072"/>
            <a:ext cx="7776864" cy="2552700"/>
          </a:xfrm>
          <a:prstGeom prst="rect">
            <a:avLst/>
          </a:prstGeom>
          <a:ln w="12700">
            <a:solidFill>
              <a:sysClr val="windowText" lastClr="000000"/>
            </a:solidFill>
          </a:ln>
        </p:spPr>
      </p:pic>
    </p:spTree>
    <p:extLst>
      <p:ext uri="{BB962C8B-B14F-4D97-AF65-F5344CB8AC3E}">
        <p14:creationId xmlns:p14="http://schemas.microsoft.com/office/powerpoint/2010/main" val="25799635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467544" y="120935"/>
            <a:ext cx="7632848"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3600" b="1" dirty="0">
                <a:solidFill>
                  <a:srgbClr val="000000"/>
                </a:solidFill>
                <a:ea typeface="Times New Roman"/>
                <a:cs typeface="Arial"/>
              </a:rPr>
              <a:t>B2- Float Process</a:t>
            </a:r>
            <a:endParaRPr lang="en-US" sz="3600" b="1" dirty="0"/>
          </a:p>
        </p:txBody>
      </p:sp>
      <p:sp>
        <p:nvSpPr>
          <p:cNvPr id="3" name="Rectangle 2"/>
          <p:cNvSpPr/>
          <p:nvPr/>
        </p:nvSpPr>
        <p:spPr>
          <a:xfrm>
            <a:off x="179512" y="934849"/>
            <a:ext cx="8712968" cy="206210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r>
              <a:rPr lang="en-US" sz="3200" dirty="0">
                <a:latin typeface="Times New Roman"/>
                <a:ea typeface="Times New Roman"/>
                <a:cs typeface="Arial"/>
              </a:rPr>
              <a:t> Molten glass flows onto the surface of a molten tin bath</a:t>
            </a:r>
            <a:r>
              <a:rPr lang="ar-IQ" sz="3200" dirty="0">
                <a:latin typeface="Times New Roman"/>
                <a:ea typeface="Times New Roman"/>
              </a:rPr>
              <a:t>, </a:t>
            </a:r>
            <a:r>
              <a:rPr lang="en-US" sz="3200" dirty="0">
                <a:latin typeface="Times New Roman"/>
                <a:ea typeface="Times New Roman"/>
                <a:cs typeface="Arial"/>
              </a:rPr>
              <a:t>where it spreads evenly across the surface, achieving a uniform thickness and smoothness - no grinding or polishing is needed</a:t>
            </a:r>
            <a:endParaRPr lang="en-US" sz="3200" dirty="0"/>
          </a:p>
        </p:txBody>
      </p:sp>
      <p:pic>
        <p:nvPicPr>
          <p:cNvPr id="5" name="Picture 4"/>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7200"/>
                    </a14:imgEffect>
                  </a14:imgLayer>
                </a14:imgProps>
              </a:ext>
            </a:extLst>
          </a:blip>
          <a:stretch>
            <a:fillRect/>
          </a:stretch>
        </p:blipFill>
        <p:spPr>
          <a:xfrm>
            <a:off x="323528" y="3284984"/>
            <a:ext cx="8424936" cy="3263900"/>
          </a:xfrm>
          <a:prstGeom prst="rect">
            <a:avLst/>
          </a:prstGeom>
          <a:ln w="12700">
            <a:solidFill>
              <a:sysClr val="windowText" lastClr="000000"/>
            </a:solidFill>
          </a:ln>
        </p:spPr>
      </p:pic>
    </p:spTree>
    <p:extLst>
      <p:ext uri="{BB962C8B-B14F-4D97-AF65-F5344CB8AC3E}">
        <p14:creationId xmlns:p14="http://schemas.microsoft.com/office/powerpoint/2010/main" val="3040065267"/>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467544" y="190932"/>
            <a:ext cx="7560840" cy="6104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0">
              <a:lnSpc>
                <a:spcPct val="115000"/>
              </a:lnSpc>
              <a:spcBef>
                <a:spcPts val="1000"/>
              </a:spcBef>
              <a:spcAft>
                <a:spcPts val="0"/>
              </a:spcAft>
            </a:pPr>
            <a:r>
              <a:rPr lang="en-US" sz="3200" b="1" dirty="0">
                <a:solidFill>
                  <a:srgbClr val="000000"/>
                </a:solidFill>
                <a:latin typeface="Cambria"/>
                <a:ea typeface="Times New Roman"/>
                <a:cs typeface="Times New Roman"/>
              </a:rPr>
              <a:t>B3- Danner Process</a:t>
            </a:r>
            <a:endParaRPr lang="en-US" sz="3200" b="1" dirty="0">
              <a:solidFill>
                <a:srgbClr val="4F81BD"/>
              </a:solidFill>
              <a:effectLst/>
              <a:latin typeface="Cambria"/>
              <a:ea typeface="Times New Roman"/>
              <a:cs typeface="Times New Roman"/>
            </a:endParaRPr>
          </a:p>
        </p:txBody>
      </p:sp>
      <p:sp>
        <p:nvSpPr>
          <p:cNvPr id="3" name="Rectangle 2"/>
          <p:cNvSpPr/>
          <p:nvPr/>
        </p:nvSpPr>
        <p:spPr>
          <a:xfrm>
            <a:off x="179512" y="1052736"/>
            <a:ext cx="8712968" cy="108337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rtl="0">
              <a:lnSpc>
                <a:spcPct val="115000"/>
              </a:lnSpc>
              <a:spcAft>
                <a:spcPts val="1000"/>
              </a:spcAft>
              <a:tabLst>
                <a:tab pos="1270000" algn="l"/>
              </a:tabLst>
            </a:pPr>
            <a:r>
              <a:rPr lang="en-US" sz="2800" dirty="0">
                <a:latin typeface="Times New Roman"/>
                <a:ea typeface="Times New Roman"/>
                <a:cs typeface="Arial"/>
              </a:rPr>
              <a:t>Molten glass flows around a rotating hollow mandrel through which air is blown while the glass is drawn</a:t>
            </a:r>
            <a:endParaRPr lang="en-US" sz="2800" dirty="0">
              <a:ea typeface="Calibri"/>
              <a:cs typeface="Arial"/>
            </a:endParaRPr>
          </a:p>
        </p:txBody>
      </p:sp>
      <p:pic>
        <p:nvPicPr>
          <p:cNvPr id="7" name="Picture 6"/>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87624" y="2492896"/>
            <a:ext cx="6413500" cy="3162300"/>
          </a:xfrm>
          <a:prstGeom prst="rect">
            <a:avLst/>
          </a:prstGeom>
        </p:spPr>
      </p:pic>
    </p:spTree>
    <p:extLst>
      <p:ext uri="{BB962C8B-B14F-4D97-AF65-F5344CB8AC3E}">
        <p14:creationId xmlns:p14="http://schemas.microsoft.com/office/powerpoint/2010/main" val="1798894696"/>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539552" y="182584"/>
            <a:ext cx="8208912" cy="646331"/>
          </a:xfrm>
          <a:prstGeom prst="rect">
            <a:avLst/>
          </a:prstGeom>
          <a:solidFill>
            <a:schemeClr val="tx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spcAft>
                <a:spcPts val="1500"/>
              </a:spcAft>
            </a:pPr>
            <a:r>
              <a:rPr lang="en-US" sz="3600" b="1" kern="1400" spc="25" dirty="0">
                <a:solidFill>
                  <a:srgbClr val="000000"/>
                </a:solidFill>
                <a:latin typeface="Cambria"/>
                <a:ea typeface="Times New Roman"/>
                <a:cs typeface="Times New Roman"/>
              </a:rPr>
              <a:t>C- Forming of Glass Fibers</a:t>
            </a:r>
            <a:endParaRPr lang="en-US" sz="3600" kern="1400" spc="25" dirty="0">
              <a:solidFill>
                <a:srgbClr val="17365D"/>
              </a:solidFill>
              <a:effectLst/>
              <a:latin typeface="Cambria"/>
              <a:ea typeface="Times New Roman"/>
              <a:cs typeface="Times New Roman"/>
            </a:endParaRPr>
          </a:p>
        </p:txBody>
      </p:sp>
      <p:sp>
        <p:nvSpPr>
          <p:cNvPr id="3" name="Rectangle 2"/>
          <p:cNvSpPr/>
          <p:nvPr/>
        </p:nvSpPr>
        <p:spPr>
          <a:xfrm>
            <a:off x="395536" y="1052736"/>
            <a:ext cx="8352928" cy="55320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rtl="0">
              <a:lnSpc>
                <a:spcPct val="150000"/>
              </a:lnSpc>
              <a:spcAft>
                <a:spcPts val="1000"/>
              </a:spcAft>
              <a:tabLst>
                <a:tab pos="1270000" algn="l"/>
              </a:tabLst>
            </a:pPr>
            <a:r>
              <a:rPr lang="en-US" sz="2400" dirty="0">
                <a:latin typeface="Times New Roman"/>
                <a:ea typeface="Times New Roman"/>
                <a:cs typeface="Arial"/>
              </a:rPr>
              <a:t>Glass fiber products can be divided into two categories, with different production methods for each:</a:t>
            </a:r>
            <a:endParaRPr lang="en-US" sz="2400" dirty="0">
              <a:ea typeface="Calibri"/>
              <a:cs typeface="Arial"/>
            </a:endParaRPr>
          </a:p>
          <a:p>
            <a:pPr algn="just" rtl="0">
              <a:lnSpc>
                <a:spcPct val="150000"/>
              </a:lnSpc>
              <a:spcAft>
                <a:spcPts val="1000"/>
              </a:spcAft>
              <a:tabLst>
                <a:tab pos="1270000" algn="l"/>
              </a:tabLst>
            </a:pPr>
            <a:r>
              <a:rPr lang="en-US" sz="2400" dirty="0">
                <a:latin typeface="Times New Roman"/>
                <a:ea typeface="Times New Roman"/>
                <a:cs typeface="Arial"/>
              </a:rPr>
              <a:t>1. Fibrous glass for thermal insulation, acoustical insulation, and air filtration, in which the fibers are in a random, wool-like condition</a:t>
            </a:r>
            <a:endParaRPr lang="en-US" sz="2400" dirty="0">
              <a:ea typeface="Calibri"/>
              <a:cs typeface="Arial"/>
            </a:endParaRPr>
          </a:p>
          <a:p>
            <a:pPr algn="just" rtl="0">
              <a:lnSpc>
                <a:spcPct val="150000"/>
              </a:lnSpc>
              <a:spcAft>
                <a:spcPts val="1000"/>
              </a:spcAft>
              <a:tabLst>
                <a:tab pos="1270000" algn="l"/>
              </a:tabLst>
            </a:pPr>
            <a:r>
              <a:rPr lang="en-US" sz="2400" b="1" dirty="0">
                <a:latin typeface="Times New Roman"/>
                <a:ea typeface="Times New Roman"/>
                <a:cs typeface="Arial"/>
              </a:rPr>
              <a:t>C1- Produced by </a:t>
            </a:r>
            <a:r>
              <a:rPr lang="en-US" sz="2400" b="1" i="1" dirty="0">
                <a:latin typeface="Times New Roman"/>
                <a:ea typeface="Times New Roman"/>
                <a:cs typeface="Arial"/>
              </a:rPr>
              <a:t>centrifugal spraying</a:t>
            </a:r>
            <a:endParaRPr lang="en-US" sz="2400" dirty="0">
              <a:ea typeface="Calibri"/>
              <a:cs typeface="Arial"/>
            </a:endParaRPr>
          </a:p>
          <a:p>
            <a:pPr algn="just" rtl="0">
              <a:lnSpc>
                <a:spcPct val="150000"/>
              </a:lnSpc>
              <a:spcAft>
                <a:spcPts val="1000"/>
              </a:spcAft>
              <a:tabLst>
                <a:tab pos="1270000" algn="l"/>
              </a:tabLst>
            </a:pPr>
            <a:r>
              <a:rPr lang="en-US" sz="2400" dirty="0">
                <a:latin typeface="Times New Roman"/>
                <a:ea typeface="Times New Roman"/>
                <a:cs typeface="Arial"/>
              </a:rPr>
              <a:t>2. Long continuous filaments suitable for fiber reinforced plastics, yarns, fabrics, and fiber optics</a:t>
            </a:r>
            <a:endParaRPr lang="en-US" sz="2400" dirty="0">
              <a:ea typeface="Calibri"/>
              <a:cs typeface="Arial"/>
            </a:endParaRPr>
          </a:p>
          <a:p>
            <a:pPr algn="just" rtl="0">
              <a:lnSpc>
                <a:spcPct val="150000"/>
              </a:lnSpc>
              <a:spcAft>
                <a:spcPts val="1000"/>
              </a:spcAft>
              <a:tabLst>
                <a:tab pos="1270000" algn="l"/>
              </a:tabLst>
            </a:pPr>
            <a:r>
              <a:rPr lang="en-US" sz="2400" b="1" dirty="0">
                <a:latin typeface="Times New Roman"/>
                <a:ea typeface="Times New Roman"/>
                <a:cs typeface="Arial"/>
              </a:rPr>
              <a:t>C2- Produced by </a:t>
            </a:r>
            <a:r>
              <a:rPr lang="en-US" sz="2400" b="1" i="1" dirty="0">
                <a:latin typeface="Times New Roman"/>
                <a:ea typeface="Times New Roman"/>
                <a:cs typeface="Arial"/>
              </a:rPr>
              <a:t>drawing</a:t>
            </a:r>
            <a:endParaRPr lang="en-US" sz="2400" dirty="0">
              <a:ea typeface="Calibri"/>
              <a:cs typeface="Arial"/>
            </a:endParaRPr>
          </a:p>
        </p:txBody>
      </p:sp>
    </p:spTree>
    <p:extLst>
      <p:ext uri="{BB962C8B-B14F-4D97-AF65-F5344CB8AC3E}">
        <p14:creationId xmlns:p14="http://schemas.microsoft.com/office/powerpoint/2010/main" val="18652189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76672"/>
            <a:ext cx="8352928" cy="545599"/>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rtl="0">
              <a:lnSpc>
                <a:spcPct val="115000"/>
              </a:lnSpc>
              <a:spcBef>
                <a:spcPts val="1000"/>
              </a:spcBef>
              <a:spcAft>
                <a:spcPts val="0"/>
              </a:spcAft>
            </a:pPr>
            <a:r>
              <a:rPr lang="en-US" sz="2800" b="1" dirty="0">
                <a:latin typeface="Cambria"/>
                <a:ea typeface="Times New Roman"/>
                <a:cs typeface="Times New Roman"/>
              </a:rPr>
              <a:t>C1- Centrifugal Spraying</a:t>
            </a:r>
            <a:endParaRPr lang="en-US" sz="2800" b="1" dirty="0">
              <a:effectLst/>
              <a:latin typeface="Cambria"/>
              <a:ea typeface="Times New Roman"/>
              <a:cs typeface="Times New Roman"/>
            </a:endParaRPr>
          </a:p>
        </p:txBody>
      </p:sp>
      <p:sp>
        <p:nvSpPr>
          <p:cNvPr id="3" name="Rectangle 2"/>
          <p:cNvSpPr/>
          <p:nvPr/>
        </p:nvSpPr>
        <p:spPr>
          <a:xfrm>
            <a:off x="179512" y="1268760"/>
            <a:ext cx="8784976" cy="5268173"/>
          </a:xfrm>
          <a:prstGeom prst="rect">
            <a:avLst/>
          </a:prstGeom>
          <a:solidFill>
            <a:schemeClr val="accent4">
              <a:lumMod val="40000"/>
              <a:lumOff val="60000"/>
            </a:schemeClr>
          </a:solidFill>
        </p:spPr>
        <p:txBody>
          <a:bodyPr wrap="square">
            <a:spAutoFit/>
          </a:bodyPr>
          <a:lstStyle/>
          <a:p>
            <a:pPr algn="l" rtl="0">
              <a:lnSpc>
                <a:spcPct val="115000"/>
              </a:lnSpc>
              <a:spcAft>
                <a:spcPts val="1000"/>
              </a:spcAft>
            </a:pPr>
            <a:endParaRPr lang="en-US" sz="3200" dirty="0">
              <a:ea typeface="Calibri"/>
              <a:cs typeface="Arial"/>
            </a:endParaRPr>
          </a:p>
          <a:p>
            <a:pPr algn="just" rtl="0">
              <a:lnSpc>
                <a:spcPct val="150000"/>
              </a:lnSpc>
              <a:spcAft>
                <a:spcPts val="1000"/>
              </a:spcAft>
              <a:tabLst>
                <a:tab pos="1270000" algn="l"/>
              </a:tabLst>
            </a:pPr>
            <a:r>
              <a:rPr lang="en-US" sz="3200" dirty="0">
                <a:latin typeface="Times New Roman"/>
                <a:ea typeface="Times New Roman"/>
                <a:cs typeface="Arial"/>
              </a:rPr>
              <a:t>• In a typical process for making glass wool, molten glass flows into a rotating bowl with many small orifices around its periphery</a:t>
            </a:r>
            <a:endParaRPr lang="en-US" sz="3200" dirty="0">
              <a:ea typeface="Calibri"/>
              <a:cs typeface="Arial"/>
            </a:endParaRPr>
          </a:p>
          <a:p>
            <a:pPr algn="just" rtl="0">
              <a:lnSpc>
                <a:spcPct val="150000"/>
              </a:lnSpc>
              <a:spcAft>
                <a:spcPts val="1000"/>
              </a:spcAft>
              <a:tabLst>
                <a:tab pos="1270000" algn="l"/>
              </a:tabLst>
            </a:pPr>
            <a:r>
              <a:rPr lang="en-US" sz="3200" dirty="0">
                <a:latin typeface="Times New Roman"/>
                <a:ea typeface="Times New Roman"/>
                <a:cs typeface="Arial"/>
              </a:rPr>
              <a:t>•Centrifugal force causes the glass to flow through the holes to become a fibrous mass suitable for thermal and acoustical insulation</a:t>
            </a:r>
            <a:endParaRPr lang="en-US" sz="3200" dirty="0">
              <a:ea typeface="Calibri"/>
              <a:cs typeface="Arial"/>
            </a:endParaRPr>
          </a:p>
        </p:txBody>
      </p:sp>
    </p:spTree>
    <p:extLst>
      <p:ext uri="{BB962C8B-B14F-4D97-AF65-F5344CB8AC3E}">
        <p14:creationId xmlns:p14="http://schemas.microsoft.com/office/powerpoint/2010/main" val="3696608360"/>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27783" y="241077"/>
            <a:ext cx="4503733" cy="67518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l" rtl="0">
              <a:lnSpc>
                <a:spcPct val="115000"/>
              </a:lnSpc>
              <a:spcBef>
                <a:spcPts val="1000"/>
              </a:spcBef>
              <a:spcAft>
                <a:spcPts val="0"/>
              </a:spcAft>
            </a:pPr>
            <a:r>
              <a:rPr lang="en-US" sz="3600" b="1" dirty="0">
                <a:solidFill>
                  <a:srgbClr val="000000"/>
                </a:solidFill>
                <a:latin typeface="Cambria"/>
                <a:ea typeface="Times New Roman"/>
                <a:cs typeface="Times New Roman"/>
              </a:rPr>
              <a:t>C2- Drawing of Glass</a:t>
            </a:r>
            <a:endParaRPr lang="en-US" sz="3600" b="1" dirty="0">
              <a:solidFill>
                <a:srgbClr val="4F81BD"/>
              </a:solidFill>
              <a:effectLst/>
              <a:latin typeface="Cambria"/>
              <a:ea typeface="Times New Roman"/>
              <a:cs typeface="Times New Roman"/>
            </a:endParaRPr>
          </a:p>
        </p:txBody>
      </p:sp>
      <p:sp>
        <p:nvSpPr>
          <p:cNvPr id="3" name="Rectangle 2"/>
          <p:cNvSpPr/>
          <p:nvPr/>
        </p:nvSpPr>
        <p:spPr>
          <a:xfrm>
            <a:off x="46094" y="1166409"/>
            <a:ext cx="4355977" cy="539121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0">
              <a:lnSpc>
                <a:spcPct val="150000"/>
              </a:lnSpc>
              <a:spcAft>
                <a:spcPts val="1000"/>
              </a:spcAft>
              <a:tabLst>
                <a:tab pos="1270000" algn="l"/>
              </a:tabLst>
            </a:pPr>
            <a:r>
              <a:rPr lang="en-US" sz="2800" dirty="0">
                <a:latin typeface="Times New Roman"/>
                <a:ea typeface="Times New Roman"/>
                <a:cs typeface="Arial"/>
              </a:rPr>
              <a:t>Continuous glass fibers of small diameter (lower limit is about</a:t>
            </a:r>
            <a:endParaRPr lang="en-US" sz="2800" dirty="0">
              <a:ea typeface="Calibri"/>
              <a:cs typeface="Arial"/>
            </a:endParaRPr>
          </a:p>
          <a:p>
            <a:pPr algn="just" rtl="0">
              <a:lnSpc>
                <a:spcPct val="150000"/>
              </a:lnSpc>
              <a:spcAft>
                <a:spcPts val="1000"/>
              </a:spcAft>
              <a:tabLst>
                <a:tab pos="1270000" algn="l"/>
              </a:tabLst>
            </a:pPr>
            <a:r>
              <a:rPr lang="en-US" sz="2800" dirty="0">
                <a:latin typeface="Times New Roman"/>
                <a:ea typeface="Times New Roman"/>
                <a:cs typeface="Arial"/>
              </a:rPr>
              <a:t>0.0025 mm) are produced by drawing (pulling) strands of molten glass through small orifices in a heated plate made of a platinum alloy</a:t>
            </a:r>
            <a:endParaRPr lang="en-US" sz="2800" dirty="0">
              <a:ea typeface="Calibri"/>
              <a:cs typeface="Arial"/>
            </a:endParaRPr>
          </a:p>
        </p:txBody>
      </p:sp>
      <p:pic>
        <p:nvPicPr>
          <p:cNvPr id="7" name="Picture 6"/>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4475949" y="116632"/>
            <a:ext cx="4672415" cy="6420647"/>
          </a:xfrm>
          <a:prstGeom prst="rect">
            <a:avLst/>
          </a:prstGeom>
          <a:ln w="19050">
            <a:solidFill>
              <a:sysClr val="windowText" lastClr="000000"/>
            </a:solidFill>
          </a:ln>
        </p:spPr>
      </p:pic>
    </p:spTree>
    <p:extLst>
      <p:ext uri="{BB962C8B-B14F-4D97-AF65-F5344CB8AC3E}">
        <p14:creationId xmlns:p14="http://schemas.microsoft.com/office/powerpoint/2010/main" val="298397272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5000" r="-5000"/>
          </a:stretch>
        </a:blipFill>
        <a:effectLst/>
      </p:bgPr>
    </p:bg>
    <p:spTree>
      <p:nvGrpSpPr>
        <p:cNvPr id="1" name=""/>
        <p:cNvGrpSpPr/>
        <p:nvPr/>
      </p:nvGrpSpPr>
      <p:grpSpPr>
        <a:xfrm>
          <a:off x="0" y="0"/>
          <a:ext cx="0" cy="0"/>
          <a:chOff x="0" y="0"/>
          <a:chExt cx="0" cy="0"/>
        </a:xfrm>
      </p:grpSpPr>
      <p:sp>
        <p:nvSpPr>
          <p:cNvPr id="4" name="TextBox 3"/>
          <p:cNvSpPr txBox="1"/>
          <p:nvPr/>
        </p:nvSpPr>
        <p:spPr>
          <a:xfrm>
            <a:off x="611560" y="2413686"/>
            <a:ext cx="7416824" cy="1569660"/>
          </a:xfrm>
          <a:prstGeom prst="rect">
            <a:avLst/>
          </a:prstGeom>
          <a:noFill/>
        </p:spPr>
        <p:txBody>
          <a:bodyPr wrap="square" rtlCol="1">
            <a:spAutoFit/>
          </a:bodyPr>
          <a:lstStyle/>
          <a:p>
            <a:r>
              <a:rPr lang="en-US" sz="9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rgbClr val="4F81BD">
                      <a:satMod val="175000"/>
                      <a:alpha val="40000"/>
                    </a:srgbClr>
                  </a:glow>
                  <a:outerShdw blurRad="50800" algn="tl" rotWithShape="0">
                    <a:srgbClr val="000000"/>
                  </a:outerShdw>
                </a:effectLst>
              </a:rPr>
              <a:t>Thank You </a:t>
            </a:r>
            <a:endParaRPr lang="ar-IQ" sz="9600" dirty="0">
              <a:solidFill>
                <a:prstClr val="black"/>
              </a:solidFill>
              <a:effectLst>
                <a:glow rad="101600">
                  <a:srgbClr val="4F81BD">
                    <a:satMod val="175000"/>
                    <a:alpha val="40000"/>
                  </a:srgbClr>
                </a:glow>
                <a:outerShdw blurRad="50800" algn="tl" rotWithShape="0">
                  <a:srgbClr val="000000"/>
                </a:outerShdw>
              </a:effectLst>
            </a:endParaRPr>
          </a:p>
        </p:txBody>
      </p:sp>
    </p:spTree>
    <p:extLst>
      <p:ext uri="{BB962C8B-B14F-4D97-AF65-F5344CB8AC3E}">
        <p14:creationId xmlns:p14="http://schemas.microsoft.com/office/powerpoint/2010/main" val="106422539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ectangle 4"/>
          <p:cNvSpPr/>
          <p:nvPr/>
        </p:nvSpPr>
        <p:spPr>
          <a:xfrm>
            <a:off x="71051" y="848974"/>
            <a:ext cx="9036496" cy="2677656"/>
          </a:xfrm>
          <a:prstGeom prst="rect">
            <a:avLst/>
          </a:prstGeom>
          <a:solidFill>
            <a:schemeClr val="accent6">
              <a:lumMod val="20000"/>
              <a:lumOff val="80000"/>
            </a:schemeClr>
          </a:solidFill>
        </p:spPr>
        <p:txBody>
          <a:bodyPr wrap="square">
            <a:spAutoFit/>
          </a:bodyPr>
          <a:lstStyle/>
          <a:p>
            <a:pPr algn="just" rtl="0">
              <a:lnSpc>
                <a:spcPct val="150000"/>
              </a:lnSpc>
            </a:pPr>
            <a:r>
              <a:rPr lang="en-US" sz="2800" dirty="0" smtClean="0">
                <a:latin typeface="Times New Roman"/>
                <a:ea typeface="Calibri"/>
              </a:rPr>
              <a:t> </a:t>
            </a:r>
            <a:r>
              <a:rPr lang="en-US" sz="2800" dirty="0">
                <a:latin typeface="Times New Roman"/>
                <a:ea typeface="Times New Roman"/>
              </a:rPr>
              <a:t>Glass forming is an intermediate stage in glass manufacturing process. It comes in between glass melting and annealing. Manufacturing of almost all commercial glass comprises of different stages. </a:t>
            </a:r>
            <a:endParaRPr lang="en-US" sz="2800" dirty="0"/>
          </a:p>
        </p:txBody>
      </p:sp>
      <p:sp>
        <p:nvSpPr>
          <p:cNvPr id="2" name="Rectangle 1"/>
          <p:cNvSpPr/>
          <p:nvPr/>
        </p:nvSpPr>
        <p:spPr>
          <a:xfrm>
            <a:off x="71051" y="3776162"/>
            <a:ext cx="9036496" cy="2677656"/>
          </a:xfrm>
          <a:prstGeom prst="rect">
            <a:avLst/>
          </a:prstGeom>
          <a:solidFill>
            <a:schemeClr val="accent3">
              <a:lumMod val="20000"/>
              <a:lumOff val="80000"/>
            </a:schemeClr>
          </a:solidFill>
        </p:spPr>
        <p:txBody>
          <a:bodyPr wrap="square">
            <a:spAutoFit/>
          </a:bodyPr>
          <a:lstStyle/>
          <a:p>
            <a:pPr algn="just" rtl="0">
              <a:lnSpc>
                <a:spcPct val="150000"/>
              </a:lnSpc>
            </a:pPr>
            <a:r>
              <a:rPr lang="en-US" sz="2800" dirty="0">
                <a:latin typeface="Times New Roman"/>
                <a:ea typeface="Times New Roman"/>
              </a:rPr>
              <a:t>In forming stage of glass manufacturing, viscosity of molten glass changes gradually with temperature. Glass forming permits molten glass to be shaped into flat sheets and filaments by controlling the viscosity. </a:t>
            </a:r>
            <a:endParaRPr lang="en-US" sz="2800" dirty="0"/>
          </a:p>
        </p:txBody>
      </p:sp>
      <p:sp>
        <p:nvSpPr>
          <p:cNvPr id="3" name="Rectangle 2"/>
          <p:cNvSpPr/>
          <p:nvPr/>
        </p:nvSpPr>
        <p:spPr>
          <a:xfrm>
            <a:off x="1625614" y="44281"/>
            <a:ext cx="2929007" cy="646331"/>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sz="3600" dirty="0">
                <a:solidFill>
                  <a:prstClr val="black"/>
                </a:solidFill>
                <a:latin typeface="Times New Roman"/>
                <a:ea typeface="Times New Roman"/>
              </a:rPr>
              <a:t>Glass forming </a:t>
            </a:r>
            <a:endParaRPr lang="en-US" sz="3600" dirty="0"/>
          </a:p>
        </p:txBody>
      </p:sp>
    </p:spTree>
    <p:extLst>
      <p:ext uri="{BB962C8B-B14F-4D97-AF65-F5344CB8AC3E}">
        <p14:creationId xmlns:p14="http://schemas.microsoft.com/office/powerpoint/2010/main" val="280134208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Rectangle 2"/>
          <p:cNvSpPr/>
          <p:nvPr/>
        </p:nvSpPr>
        <p:spPr>
          <a:xfrm>
            <a:off x="20747" y="37728"/>
            <a:ext cx="9123253" cy="2862322"/>
          </a:xfrm>
          <a:prstGeom prst="rect">
            <a:avLst/>
          </a:prstGeom>
          <a:solidFill>
            <a:schemeClr val="accent6">
              <a:lumMod val="20000"/>
              <a:lumOff val="80000"/>
            </a:schemeClr>
          </a:solidFill>
        </p:spPr>
        <p:txBody>
          <a:bodyPr wrap="square">
            <a:spAutoFit/>
          </a:bodyPr>
          <a:lstStyle/>
          <a:p>
            <a:pPr algn="just" rtl="0">
              <a:lnSpc>
                <a:spcPct val="150000"/>
              </a:lnSpc>
              <a:spcAft>
                <a:spcPts val="1000"/>
              </a:spcAft>
            </a:pPr>
            <a:r>
              <a:rPr lang="en-US" sz="2400" dirty="0">
                <a:latin typeface="Times New Roman" pitchFamily="18" charset="0"/>
                <a:ea typeface="Times New Roman"/>
                <a:cs typeface="Times New Roman" pitchFamily="18" charset="0"/>
              </a:rPr>
              <a:t>Depending upon the applications, there are different processes of forming the glass. </a:t>
            </a:r>
            <a:r>
              <a:rPr lang="en-US" sz="2400" dirty="0" smtClean="0">
                <a:latin typeface="Times New Roman" pitchFamily="18" charset="0"/>
                <a:ea typeface="Times New Roman"/>
                <a:cs typeface="Times New Roman" pitchFamily="18" charset="0"/>
              </a:rPr>
              <a:t>The </a:t>
            </a:r>
            <a:r>
              <a:rPr lang="en-US" sz="2400" dirty="0">
                <a:latin typeface="Times New Roman" pitchFamily="18" charset="0"/>
                <a:ea typeface="Times New Roman"/>
                <a:cs typeface="Times New Roman" pitchFamily="18" charset="0"/>
              </a:rPr>
              <a:t>most common type of glass forming process can be categorized as: Blowing, rolling, stretching and casting. Methods for shaping glass are quite different from those used for traditional and new ceramics. </a:t>
            </a:r>
            <a:endParaRPr lang="en-US" sz="2400" dirty="0">
              <a:latin typeface="Times New Roman" pitchFamily="18" charset="0"/>
              <a:cs typeface="Times New Roman" pitchFamily="18" charset="0"/>
            </a:endParaRPr>
          </a:p>
        </p:txBody>
      </p:sp>
      <p:sp>
        <p:nvSpPr>
          <p:cNvPr id="5" name="Rectangle 4"/>
          <p:cNvSpPr/>
          <p:nvPr/>
        </p:nvSpPr>
        <p:spPr>
          <a:xfrm>
            <a:off x="35496" y="2960652"/>
            <a:ext cx="9108504" cy="370870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0">
              <a:lnSpc>
                <a:spcPct val="150000"/>
              </a:lnSpc>
              <a:spcAft>
                <a:spcPts val="1000"/>
              </a:spcAft>
            </a:pPr>
            <a:r>
              <a:rPr lang="en-US" sz="2400" dirty="0" smtClean="0">
                <a:latin typeface="Times New Roman"/>
                <a:ea typeface="Times New Roman"/>
                <a:cs typeface="Arial"/>
              </a:rPr>
              <a:t>So the Shaping </a:t>
            </a:r>
            <a:r>
              <a:rPr lang="en-US" sz="2400" dirty="0">
                <a:latin typeface="Times New Roman"/>
                <a:ea typeface="Times New Roman"/>
                <a:cs typeface="Arial"/>
              </a:rPr>
              <a:t>processes to fabricate </a:t>
            </a:r>
            <a:r>
              <a:rPr lang="en-US" sz="2400" dirty="0" smtClean="0">
                <a:latin typeface="Times New Roman"/>
                <a:ea typeface="Times New Roman"/>
                <a:cs typeface="Arial"/>
              </a:rPr>
              <a:t>the glass </a:t>
            </a:r>
            <a:r>
              <a:rPr lang="en-US" sz="2400" dirty="0">
                <a:latin typeface="Times New Roman"/>
                <a:ea typeface="Times New Roman"/>
                <a:cs typeface="Arial"/>
              </a:rPr>
              <a:t>products can be grouped into three categories</a:t>
            </a:r>
            <a:r>
              <a:rPr lang="ar-IQ" sz="2400" dirty="0" smtClean="0">
                <a:latin typeface="Times New Roman"/>
                <a:ea typeface="Times New Roman"/>
              </a:rPr>
              <a:t>:</a:t>
            </a:r>
            <a:endParaRPr lang="en-US" sz="2400" dirty="0">
              <a:ea typeface="Calibri"/>
              <a:cs typeface="Arial"/>
            </a:endParaRPr>
          </a:p>
          <a:p>
            <a:pPr algn="just" rtl="0">
              <a:lnSpc>
                <a:spcPct val="115000"/>
              </a:lnSpc>
              <a:spcAft>
                <a:spcPts val="1000"/>
              </a:spcAft>
              <a:tabLst>
                <a:tab pos="1270000" algn="l"/>
              </a:tabLst>
            </a:pPr>
            <a:r>
              <a:rPr lang="en-US" sz="2400" b="1" dirty="0">
                <a:latin typeface="Times New Roman"/>
                <a:ea typeface="Times New Roman"/>
                <a:cs typeface="Arial"/>
              </a:rPr>
              <a:t>A-</a:t>
            </a:r>
            <a:r>
              <a:rPr lang="en-US" sz="2400" dirty="0">
                <a:latin typeface="Times New Roman"/>
                <a:ea typeface="Times New Roman"/>
                <a:cs typeface="Arial"/>
              </a:rPr>
              <a:t> </a:t>
            </a:r>
            <a:r>
              <a:rPr lang="en-US" sz="2400" u="sng" dirty="0">
                <a:latin typeface="Times New Roman"/>
                <a:ea typeface="Times New Roman"/>
                <a:cs typeface="Arial"/>
              </a:rPr>
              <a:t>Discrete processes</a:t>
            </a:r>
            <a:r>
              <a:rPr lang="en-US" sz="2400" dirty="0">
                <a:latin typeface="Times New Roman"/>
                <a:ea typeface="Times New Roman"/>
                <a:cs typeface="Arial"/>
              </a:rPr>
              <a:t> for piece ware (bottles, jars, plates, light bulbs).</a:t>
            </a:r>
            <a:endParaRPr lang="en-US" sz="2400" dirty="0">
              <a:ea typeface="Calibri"/>
              <a:cs typeface="Arial"/>
            </a:endParaRPr>
          </a:p>
          <a:p>
            <a:pPr algn="just" rtl="0">
              <a:lnSpc>
                <a:spcPct val="115000"/>
              </a:lnSpc>
              <a:spcAft>
                <a:spcPts val="1000"/>
              </a:spcAft>
              <a:tabLst>
                <a:tab pos="1270000" algn="l"/>
              </a:tabLst>
            </a:pPr>
            <a:r>
              <a:rPr lang="en-US" sz="2400" b="1" dirty="0">
                <a:latin typeface="Times New Roman"/>
                <a:ea typeface="Times New Roman"/>
                <a:cs typeface="Arial"/>
              </a:rPr>
              <a:t>B-</a:t>
            </a:r>
            <a:r>
              <a:rPr lang="en-US" sz="2400" dirty="0">
                <a:latin typeface="Times New Roman"/>
                <a:ea typeface="Times New Roman"/>
                <a:cs typeface="Arial"/>
              </a:rPr>
              <a:t> </a:t>
            </a:r>
            <a:r>
              <a:rPr lang="en-US" sz="2400" u="sng" dirty="0">
                <a:latin typeface="Times New Roman"/>
                <a:ea typeface="Times New Roman"/>
                <a:cs typeface="Arial"/>
              </a:rPr>
              <a:t>Continuous processes</a:t>
            </a:r>
            <a:r>
              <a:rPr lang="en-US" sz="2400" dirty="0">
                <a:latin typeface="Times New Roman"/>
                <a:ea typeface="Times New Roman"/>
                <a:cs typeface="Arial"/>
              </a:rPr>
              <a:t> for making flat glass (sheet and plate glass) and tubing (laboratory ware fluorescent lights).</a:t>
            </a:r>
            <a:endParaRPr lang="en-US" sz="2400" dirty="0">
              <a:ea typeface="Calibri"/>
              <a:cs typeface="Arial"/>
            </a:endParaRPr>
          </a:p>
          <a:p>
            <a:pPr algn="just" rtl="0">
              <a:lnSpc>
                <a:spcPct val="115000"/>
              </a:lnSpc>
              <a:spcAft>
                <a:spcPts val="1000"/>
              </a:spcAft>
              <a:tabLst>
                <a:tab pos="1270000" algn="l"/>
              </a:tabLst>
            </a:pPr>
            <a:r>
              <a:rPr lang="en-US" sz="2400" b="1" dirty="0">
                <a:latin typeface="Times New Roman"/>
                <a:ea typeface="Times New Roman"/>
                <a:cs typeface="Arial"/>
              </a:rPr>
              <a:t>C-</a:t>
            </a:r>
            <a:r>
              <a:rPr lang="en-US" sz="2400" dirty="0">
                <a:latin typeface="Times New Roman"/>
                <a:ea typeface="Times New Roman"/>
                <a:cs typeface="Arial"/>
              </a:rPr>
              <a:t> </a:t>
            </a:r>
            <a:r>
              <a:rPr lang="en-US" sz="2400" u="sng" dirty="0">
                <a:latin typeface="Times New Roman"/>
                <a:ea typeface="Times New Roman"/>
                <a:cs typeface="Arial"/>
              </a:rPr>
              <a:t>Fiber-making processes</a:t>
            </a:r>
            <a:r>
              <a:rPr lang="en-US" sz="2400" dirty="0">
                <a:latin typeface="Times New Roman"/>
                <a:ea typeface="Times New Roman"/>
                <a:cs typeface="Arial"/>
              </a:rPr>
              <a:t> to produce fibers (for insulation and fiber optics).</a:t>
            </a:r>
            <a:endParaRPr lang="en-US" sz="2400" dirty="0">
              <a:ea typeface="Calibri"/>
              <a:cs typeface="Arial"/>
            </a:endParaRPr>
          </a:p>
        </p:txBody>
      </p:sp>
    </p:spTree>
    <p:extLst>
      <p:ext uri="{BB962C8B-B14F-4D97-AF65-F5344CB8AC3E}">
        <p14:creationId xmlns:p14="http://schemas.microsoft.com/office/powerpoint/2010/main" val="1661226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168656" y="0"/>
            <a:ext cx="4321889"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spcAft>
                <a:spcPts val="1500"/>
              </a:spcAft>
            </a:pPr>
            <a:r>
              <a:rPr lang="en-US" sz="2800" b="1" kern="1400" spc="25" dirty="0">
                <a:solidFill>
                  <a:srgbClr val="000000"/>
                </a:solidFill>
                <a:latin typeface="Cambria"/>
                <a:ea typeface="Times New Roman"/>
                <a:cs typeface="Times New Roman"/>
              </a:rPr>
              <a:t>A- Shaping of Piece Ware</a:t>
            </a:r>
            <a:endParaRPr lang="en-US" sz="2800" kern="1400" spc="25" dirty="0">
              <a:solidFill>
                <a:srgbClr val="17365D"/>
              </a:solidFill>
              <a:effectLst/>
              <a:latin typeface="Cambria"/>
              <a:ea typeface="Times New Roman"/>
              <a:cs typeface="Times New Roman"/>
            </a:endParaRPr>
          </a:p>
        </p:txBody>
      </p:sp>
      <p:sp>
        <p:nvSpPr>
          <p:cNvPr id="3" name="Rectangle 2"/>
          <p:cNvSpPr/>
          <p:nvPr/>
        </p:nvSpPr>
        <p:spPr>
          <a:xfrm>
            <a:off x="-27703" y="625912"/>
            <a:ext cx="9036496" cy="1938992"/>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rtl="0"/>
            <a:r>
              <a:rPr lang="en-US" sz="2400" dirty="0">
                <a:latin typeface="Times New Roman"/>
                <a:ea typeface="Times New Roman"/>
              </a:rPr>
              <a:t> Ancient methods of hand-working glass included glass blowing. Handicraft methods are still used today for making glassware items of high value in small quantities. However, most modern glass shaping processes are highly mechanized technologies for producing discrete pieces such as jars, bottles, and light bulbs in high quantities.</a:t>
            </a:r>
            <a:endParaRPr lang="en-US" sz="2400" dirty="0"/>
          </a:p>
        </p:txBody>
      </p:sp>
      <p:sp>
        <p:nvSpPr>
          <p:cNvPr id="7" name="Rectangle 6"/>
          <p:cNvSpPr/>
          <p:nvPr/>
        </p:nvSpPr>
        <p:spPr>
          <a:xfrm>
            <a:off x="0" y="2758972"/>
            <a:ext cx="9143999" cy="219547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rtl="0">
              <a:spcAft>
                <a:spcPts val="1000"/>
              </a:spcAft>
              <a:tabLst>
                <a:tab pos="1270000" algn="l"/>
              </a:tabLst>
            </a:pPr>
            <a:r>
              <a:rPr lang="en-US" sz="2400" b="1" dirty="0">
                <a:latin typeface="Times New Roman"/>
                <a:ea typeface="Times New Roman"/>
                <a:cs typeface="Arial"/>
              </a:rPr>
              <a:t>A1- Spinning </a:t>
            </a:r>
            <a:r>
              <a:rPr lang="en-US" sz="2400" dirty="0">
                <a:latin typeface="Times New Roman"/>
                <a:ea typeface="Times New Roman"/>
                <a:cs typeface="Arial"/>
              </a:rPr>
              <a:t>–similar to centrifugal casting of metals</a:t>
            </a:r>
            <a:endParaRPr lang="en-US" sz="2400" dirty="0">
              <a:ea typeface="Calibri"/>
              <a:cs typeface="Arial"/>
            </a:endParaRPr>
          </a:p>
          <a:p>
            <a:pPr algn="just" rtl="0">
              <a:spcAft>
                <a:spcPts val="1000"/>
              </a:spcAft>
              <a:tabLst>
                <a:tab pos="1270000" algn="l"/>
              </a:tabLst>
            </a:pPr>
            <a:r>
              <a:rPr lang="en-US" sz="2400" b="1" dirty="0">
                <a:latin typeface="Times New Roman"/>
                <a:ea typeface="Times New Roman"/>
                <a:cs typeface="Arial"/>
              </a:rPr>
              <a:t>A2- Pressing</a:t>
            </a:r>
            <a:r>
              <a:rPr lang="en-US" sz="2400" dirty="0">
                <a:latin typeface="Times New Roman"/>
                <a:ea typeface="Times New Roman"/>
                <a:cs typeface="Arial"/>
              </a:rPr>
              <a:t> –for mass production of flat products such as dishes, bake ware, and TV tube faceplates</a:t>
            </a:r>
            <a:endParaRPr lang="en-US" sz="2400" dirty="0">
              <a:ea typeface="Calibri"/>
              <a:cs typeface="Arial"/>
            </a:endParaRPr>
          </a:p>
          <a:p>
            <a:pPr algn="just" rtl="0">
              <a:spcAft>
                <a:spcPts val="1000"/>
              </a:spcAft>
              <a:tabLst>
                <a:tab pos="1270000" algn="l"/>
              </a:tabLst>
            </a:pPr>
            <a:r>
              <a:rPr lang="en-US" sz="2400" b="1" dirty="0">
                <a:latin typeface="Times New Roman"/>
                <a:ea typeface="Times New Roman"/>
                <a:cs typeface="Arial"/>
              </a:rPr>
              <a:t>A3</a:t>
            </a:r>
            <a:r>
              <a:rPr lang="en-US" sz="2400" dirty="0">
                <a:latin typeface="Times New Roman"/>
                <a:ea typeface="Times New Roman"/>
                <a:cs typeface="Arial"/>
              </a:rPr>
              <a:t>- </a:t>
            </a:r>
            <a:r>
              <a:rPr lang="en-US" sz="2400" b="1" dirty="0">
                <a:latin typeface="Times New Roman"/>
                <a:ea typeface="Times New Roman"/>
                <a:cs typeface="Arial"/>
              </a:rPr>
              <a:t>Press-and-blow</a:t>
            </a:r>
            <a:r>
              <a:rPr lang="en-US" sz="2400" dirty="0">
                <a:latin typeface="Times New Roman"/>
                <a:ea typeface="Times New Roman"/>
                <a:cs typeface="Arial"/>
              </a:rPr>
              <a:t> –for production of wide-mouth containers such as jars</a:t>
            </a:r>
            <a:endParaRPr lang="en-US" sz="2400" dirty="0">
              <a:ea typeface="Calibri"/>
              <a:cs typeface="Arial"/>
            </a:endParaRPr>
          </a:p>
        </p:txBody>
      </p:sp>
      <p:sp>
        <p:nvSpPr>
          <p:cNvPr id="8" name="Rectangle 7"/>
          <p:cNvSpPr/>
          <p:nvPr/>
        </p:nvSpPr>
        <p:spPr>
          <a:xfrm>
            <a:off x="1" y="4819409"/>
            <a:ext cx="9008792" cy="169790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rtl="0">
              <a:spcAft>
                <a:spcPts val="1000"/>
              </a:spcAft>
              <a:tabLst>
                <a:tab pos="1270000" algn="l"/>
              </a:tabLst>
            </a:pPr>
            <a:r>
              <a:rPr lang="en-US" sz="2400" b="1" dirty="0">
                <a:latin typeface="Times New Roman"/>
                <a:ea typeface="Times New Roman"/>
                <a:cs typeface="Arial"/>
              </a:rPr>
              <a:t>A4</a:t>
            </a:r>
            <a:r>
              <a:rPr lang="en-US" sz="2400" dirty="0">
                <a:latin typeface="Times New Roman"/>
                <a:ea typeface="Times New Roman"/>
                <a:cs typeface="Arial"/>
              </a:rPr>
              <a:t>- </a:t>
            </a:r>
            <a:r>
              <a:rPr lang="en-US" sz="2400" b="1" dirty="0">
                <a:latin typeface="Times New Roman"/>
                <a:ea typeface="Times New Roman"/>
                <a:cs typeface="Arial"/>
              </a:rPr>
              <a:t>Blow-and-blow</a:t>
            </a:r>
            <a:r>
              <a:rPr lang="en-US" sz="2400" dirty="0">
                <a:latin typeface="Times New Roman"/>
                <a:ea typeface="Times New Roman"/>
                <a:cs typeface="Arial"/>
              </a:rPr>
              <a:t> - for production of smaller-mouth containers such as beverage bottles and incandescent light bulbs</a:t>
            </a:r>
            <a:endParaRPr lang="en-US" sz="2400" dirty="0">
              <a:ea typeface="Calibri"/>
              <a:cs typeface="Arial"/>
            </a:endParaRPr>
          </a:p>
          <a:p>
            <a:pPr algn="just" rtl="0">
              <a:spcAft>
                <a:spcPts val="1000"/>
              </a:spcAft>
              <a:tabLst>
                <a:tab pos="1270000" algn="l"/>
              </a:tabLst>
            </a:pPr>
            <a:r>
              <a:rPr lang="en-US" sz="2400" b="1" dirty="0">
                <a:latin typeface="Times New Roman"/>
                <a:ea typeface="Times New Roman"/>
                <a:cs typeface="Arial"/>
              </a:rPr>
              <a:t>A5</a:t>
            </a:r>
            <a:r>
              <a:rPr lang="en-US" sz="2400" dirty="0">
                <a:latin typeface="Times New Roman"/>
                <a:ea typeface="Times New Roman"/>
                <a:cs typeface="Arial"/>
              </a:rPr>
              <a:t>- </a:t>
            </a:r>
            <a:r>
              <a:rPr lang="en-US" sz="2400" b="1" dirty="0">
                <a:latin typeface="Times New Roman"/>
                <a:ea typeface="Times New Roman"/>
                <a:cs typeface="Arial"/>
              </a:rPr>
              <a:t>Casting</a:t>
            </a:r>
            <a:r>
              <a:rPr lang="en-US" sz="2400" dirty="0">
                <a:latin typeface="Times New Roman"/>
                <a:ea typeface="Times New Roman"/>
                <a:cs typeface="Arial"/>
              </a:rPr>
              <a:t> –for large items such as large astronomical lenses that must cool very slowly to avoid cracking</a:t>
            </a:r>
            <a:endParaRPr lang="en-US" sz="2400" dirty="0">
              <a:ea typeface="Calibri"/>
              <a:cs typeface="Arial"/>
            </a:endParaRPr>
          </a:p>
        </p:txBody>
      </p:sp>
    </p:spTree>
    <p:extLst>
      <p:ext uri="{BB962C8B-B14F-4D97-AF65-F5344CB8AC3E}">
        <p14:creationId xmlns:p14="http://schemas.microsoft.com/office/powerpoint/2010/main" val="20459505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Rectangle 4"/>
          <p:cNvSpPr/>
          <p:nvPr/>
        </p:nvSpPr>
        <p:spPr>
          <a:xfrm>
            <a:off x="899592" y="154532"/>
            <a:ext cx="612068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3200" b="1" dirty="0">
                <a:solidFill>
                  <a:srgbClr val="000000"/>
                </a:solidFill>
                <a:ea typeface="Times New Roman"/>
                <a:cs typeface="Arial"/>
              </a:rPr>
              <a:t>A1- Spinning</a:t>
            </a:r>
            <a:endParaRPr lang="en-US" sz="3200" b="1" dirty="0"/>
          </a:p>
        </p:txBody>
      </p:sp>
      <p:sp>
        <p:nvSpPr>
          <p:cNvPr id="6" name="Rectangle 5"/>
          <p:cNvSpPr/>
          <p:nvPr/>
        </p:nvSpPr>
        <p:spPr>
          <a:xfrm>
            <a:off x="107504" y="740504"/>
            <a:ext cx="8928992" cy="247247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rtl="0">
              <a:lnSpc>
                <a:spcPct val="115000"/>
              </a:lnSpc>
              <a:spcAft>
                <a:spcPts val="1000"/>
              </a:spcAft>
              <a:tabLst>
                <a:tab pos="1270000" algn="l"/>
              </a:tabLst>
            </a:pPr>
            <a:r>
              <a:rPr lang="en-US" sz="2400" dirty="0">
                <a:latin typeface="Times New Roman"/>
                <a:ea typeface="Times New Roman"/>
                <a:cs typeface="Arial"/>
              </a:rPr>
              <a:t>Glass parts such as back sections of cathode ray tubes for TVs and computer monitors are manufacturing as following:</a:t>
            </a:r>
            <a:endParaRPr lang="en-US" sz="2400" dirty="0">
              <a:ea typeface="Calibri"/>
              <a:cs typeface="Arial"/>
            </a:endParaRPr>
          </a:p>
          <a:p>
            <a:pPr algn="just" rtl="0">
              <a:lnSpc>
                <a:spcPct val="115000"/>
              </a:lnSpc>
              <a:spcAft>
                <a:spcPts val="1000"/>
              </a:spcAft>
              <a:tabLst>
                <a:tab pos="1270000" algn="l"/>
              </a:tabLst>
            </a:pPr>
            <a:r>
              <a:rPr lang="en-US" sz="2400" dirty="0">
                <a:latin typeface="Times New Roman"/>
                <a:ea typeface="Times New Roman"/>
                <a:cs typeface="Arial"/>
              </a:rPr>
              <a:t>(1) Gob of glass dropped into mold; and</a:t>
            </a:r>
            <a:endParaRPr lang="en-US" sz="2400" dirty="0">
              <a:ea typeface="Calibri"/>
              <a:cs typeface="Arial"/>
            </a:endParaRPr>
          </a:p>
          <a:p>
            <a:pPr algn="just" rtl="0">
              <a:lnSpc>
                <a:spcPct val="115000"/>
              </a:lnSpc>
              <a:spcAft>
                <a:spcPts val="1000"/>
              </a:spcAft>
              <a:tabLst>
                <a:tab pos="1270000" algn="l"/>
              </a:tabLst>
            </a:pPr>
            <a:r>
              <a:rPr lang="en-US" sz="2400" dirty="0">
                <a:latin typeface="Times New Roman"/>
                <a:ea typeface="Times New Roman"/>
                <a:cs typeface="Arial"/>
              </a:rPr>
              <a:t>(2) Rotation of mold to cause spreading of molten glass on mold Surface.</a:t>
            </a:r>
            <a:endParaRPr lang="en-US" sz="2400" dirty="0">
              <a:ea typeface="Calibri"/>
              <a:cs typeface="Arial"/>
            </a:endParaRPr>
          </a:p>
        </p:txBody>
      </p:sp>
      <p:pic>
        <p:nvPicPr>
          <p:cNvPr id="7" name="Picture 6"/>
          <p:cNvPicPr/>
          <p:nvPr/>
        </p:nvPicPr>
        <p:blipFill>
          <a:blip r:embed="rId3"/>
          <a:stretch>
            <a:fillRect/>
          </a:stretch>
        </p:blipFill>
        <p:spPr>
          <a:xfrm>
            <a:off x="1871803" y="3204333"/>
            <a:ext cx="4559300" cy="3596640"/>
          </a:xfrm>
          <a:prstGeom prst="rect">
            <a:avLst/>
          </a:prstGeom>
          <a:ln w="12700">
            <a:solidFill>
              <a:sysClr val="windowText" lastClr="000000"/>
            </a:solidFill>
          </a:ln>
        </p:spPr>
      </p:pic>
    </p:spTree>
    <p:extLst>
      <p:ext uri="{BB962C8B-B14F-4D97-AF65-F5344CB8AC3E}">
        <p14:creationId xmlns:p14="http://schemas.microsoft.com/office/powerpoint/2010/main" val="327286090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0" y="1124744"/>
            <a:ext cx="8964488" cy="204774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rtl="0">
              <a:lnSpc>
                <a:spcPct val="115000"/>
              </a:lnSpc>
              <a:spcAft>
                <a:spcPts val="1000"/>
              </a:spcAft>
            </a:pPr>
            <a:r>
              <a:rPr lang="en-US" sz="2400" dirty="0">
                <a:ea typeface="Calibri"/>
                <a:cs typeface="Arial"/>
              </a:rPr>
              <a:t> </a:t>
            </a:r>
            <a:r>
              <a:rPr lang="en-US" sz="2400" dirty="0" smtClean="0">
                <a:ea typeface="Calibri"/>
                <a:cs typeface="Arial"/>
              </a:rPr>
              <a:t> </a:t>
            </a:r>
            <a:r>
              <a:rPr lang="en-US" sz="2400" dirty="0" smtClean="0">
                <a:latin typeface="Times New Roman"/>
                <a:ea typeface="Times New Roman"/>
                <a:cs typeface="Arial"/>
              </a:rPr>
              <a:t>(</a:t>
            </a:r>
            <a:r>
              <a:rPr lang="en-US" sz="2400" dirty="0">
                <a:latin typeface="Times New Roman"/>
                <a:ea typeface="Times New Roman"/>
                <a:cs typeface="Arial"/>
              </a:rPr>
              <a:t>1) Glass gob is fed into mold from furnace; </a:t>
            </a:r>
            <a:endParaRPr lang="en-US" sz="2400" dirty="0">
              <a:ea typeface="Calibri"/>
              <a:cs typeface="Arial"/>
            </a:endParaRPr>
          </a:p>
          <a:p>
            <a:pPr algn="l" rtl="0">
              <a:lnSpc>
                <a:spcPct val="115000"/>
              </a:lnSpc>
              <a:spcAft>
                <a:spcPts val="1000"/>
              </a:spcAft>
            </a:pPr>
            <a:r>
              <a:rPr lang="en-US" sz="2400" dirty="0">
                <a:latin typeface="Times New Roman"/>
                <a:ea typeface="Times New Roman"/>
                <a:cs typeface="Arial"/>
              </a:rPr>
              <a:t>(2) Pressing into shape by plunger; and</a:t>
            </a:r>
            <a:endParaRPr lang="en-US" sz="2400" dirty="0">
              <a:ea typeface="Calibri"/>
              <a:cs typeface="Arial"/>
            </a:endParaRPr>
          </a:p>
          <a:p>
            <a:pPr algn="l" rtl="0">
              <a:lnSpc>
                <a:spcPct val="115000"/>
              </a:lnSpc>
              <a:spcAft>
                <a:spcPts val="1000"/>
              </a:spcAft>
            </a:pPr>
            <a:r>
              <a:rPr lang="en-US" sz="2400" dirty="0">
                <a:latin typeface="Times New Roman"/>
                <a:ea typeface="Times New Roman"/>
                <a:cs typeface="Arial"/>
              </a:rPr>
              <a:t> (3) Plunger is retracted and finished product is removed symbols V and F indicate motion (velocity) and applied force.</a:t>
            </a:r>
            <a:endParaRPr lang="en-US" sz="2400" dirty="0">
              <a:ea typeface="Calibri"/>
              <a:cs typeface="Aria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331234"/>
            <a:ext cx="5657850" cy="348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59632" y="228825"/>
            <a:ext cx="4824536" cy="67518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rtl="0">
              <a:lnSpc>
                <a:spcPct val="115000"/>
              </a:lnSpc>
              <a:spcBef>
                <a:spcPts val="1000"/>
              </a:spcBef>
            </a:pPr>
            <a:r>
              <a:rPr lang="en-US" sz="3600" b="1" dirty="0">
                <a:solidFill>
                  <a:srgbClr val="000000"/>
                </a:solidFill>
                <a:latin typeface="Cambria"/>
                <a:ea typeface="Times New Roman"/>
                <a:cs typeface="Times New Roman"/>
              </a:rPr>
              <a:t>A2- Pressing</a:t>
            </a:r>
            <a:endParaRPr lang="en-US" sz="3600" b="1" dirty="0">
              <a:solidFill>
                <a:srgbClr val="4F81BD"/>
              </a:solidFill>
              <a:latin typeface="Cambria"/>
              <a:ea typeface="Times New Roman"/>
              <a:cs typeface="Times New Roman"/>
            </a:endParaRPr>
          </a:p>
        </p:txBody>
      </p:sp>
    </p:spTree>
    <p:extLst>
      <p:ext uri="{BB962C8B-B14F-4D97-AF65-F5344CB8AC3E}">
        <p14:creationId xmlns:p14="http://schemas.microsoft.com/office/powerpoint/2010/main" val="85386476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467544" y="188640"/>
            <a:ext cx="7128792" cy="61042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rtl="0">
              <a:lnSpc>
                <a:spcPct val="115000"/>
              </a:lnSpc>
              <a:spcBef>
                <a:spcPts val="1000"/>
              </a:spcBef>
              <a:spcAft>
                <a:spcPts val="0"/>
              </a:spcAft>
            </a:pPr>
            <a:r>
              <a:rPr lang="en-US" sz="3200" b="1" dirty="0">
                <a:solidFill>
                  <a:srgbClr val="000000"/>
                </a:solidFill>
                <a:latin typeface="Cambria"/>
                <a:ea typeface="Times New Roman"/>
                <a:cs typeface="Times New Roman"/>
              </a:rPr>
              <a:t>A3- Press-and-blow</a:t>
            </a:r>
            <a:endParaRPr lang="en-US" sz="3200" b="1" dirty="0">
              <a:solidFill>
                <a:srgbClr val="4F81BD"/>
              </a:solidFill>
              <a:effectLst/>
              <a:latin typeface="Cambria"/>
              <a:ea typeface="Times New Roman"/>
              <a:cs typeface="Times New Roman"/>
            </a:endParaRPr>
          </a:p>
        </p:txBody>
      </p:sp>
      <p:sp>
        <p:nvSpPr>
          <p:cNvPr id="3" name="Rectangle 2"/>
          <p:cNvSpPr/>
          <p:nvPr/>
        </p:nvSpPr>
        <p:spPr>
          <a:xfrm>
            <a:off x="179512" y="908720"/>
            <a:ext cx="8784976" cy="20204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rtl="0">
              <a:lnSpc>
                <a:spcPct val="115000"/>
              </a:lnSpc>
              <a:spcAft>
                <a:spcPts val="1000"/>
              </a:spcAft>
              <a:tabLst>
                <a:tab pos="1270000" algn="l"/>
              </a:tabLst>
            </a:pPr>
            <a:r>
              <a:rPr lang="en-US" sz="2400" dirty="0">
                <a:latin typeface="Times New Roman"/>
                <a:ea typeface="Times New Roman"/>
                <a:cs typeface="Arial"/>
              </a:rPr>
              <a:t>(1) Molten gob is fed into mold cavity; </a:t>
            </a:r>
            <a:endParaRPr lang="en-US" sz="2400" dirty="0">
              <a:ea typeface="Calibri"/>
              <a:cs typeface="Arial"/>
            </a:endParaRPr>
          </a:p>
          <a:p>
            <a:pPr algn="just" rtl="0">
              <a:lnSpc>
                <a:spcPct val="115000"/>
              </a:lnSpc>
              <a:spcAft>
                <a:spcPts val="1000"/>
              </a:spcAft>
              <a:tabLst>
                <a:tab pos="1270000" algn="l"/>
              </a:tabLst>
            </a:pPr>
            <a:r>
              <a:rPr lang="en-US" sz="2400" dirty="0">
                <a:latin typeface="Times New Roman"/>
                <a:ea typeface="Times New Roman"/>
                <a:cs typeface="Arial"/>
              </a:rPr>
              <a:t>(2) Pressing to form a </a:t>
            </a:r>
            <a:r>
              <a:rPr lang="en-US" sz="2400" dirty="0" err="1">
                <a:latin typeface="Times New Roman"/>
                <a:ea typeface="Times New Roman"/>
                <a:cs typeface="Arial"/>
              </a:rPr>
              <a:t>parison</a:t>
            </a:r>
            <a:r>
              <a:rPr lang="en-US" sz="2400" dirty="0">
                <a:latin typeface="Times New Roman"/>
                <a:ea typeface="Times New Roman"/>
                <a:cs typeface="Arial"/>
              </a:rPr>
              <a:t>;</a:t>
            </a:r>
            <a:endParaRPr lang="en-US" sz="2400" dirty="0">
              <a:ea typeface="Calibri"/>
              <a:cs typeface="Arial"/>
            </a:endParaRPr>
          </a:p>
          <a:p>
            <a:pPr algn="just" rtl="0">
              <a:lnSpc>
                <a:spcPct val="115000"/>
              </a:lnSpc>
              <a:spcAft>
                <a:spcPts val="1000"/>
              </a:spcAft>
              <a:tabLst>
                <a:tab pos="1270000" algn="l"/>
              </a:tabLst>
            </a:pPr>
            <a:r>
              <a:rPr lang="en-US" sz="2400" dirty="0">
                <a:latin typeface="Times New Roman"/>
                <a:ea typeface="Times New Roman"/>
                <a:cs typeface="Arial"/>
              </a:rPr>
              <a:t>(3) The partially formed </a:t>
            </a:r>
            <a:r>
              <a:rPr lang="en-US" sz="2400" dirty="0" err="1">
                <a:latin typeface="Times New Roman"/>
                <a:ea typeface="Times New Roman"/>
                <a:cs typeface="Arial"/>
              </a:rPr>
              <a:t>parison</a:t>
            </a:r>
            <a:r>
              <a:rPr lang="en-US" sz="2400" dirty="0">
                <a:latin typeface="Times New Roman"/>
                <a:ea typeface="Times New Roman"/>
                <a:cs typeface="Arial"/>
              </a:rPr>
              <a:t>, held in a neck ring, is transferred to the blow mold</a:t>
            </a:r>
            <a:r>
              <a:rPr lang="ar-IQ" sz="2400" dirty="0">
                <a:latin typeface="Times New Roman"/>
                <a:ea typeface="Times New Roman"/>
              </a:rPr>
              <a:t>, </a:t>
            </a:r>
            <a:r>
              <a:rPr lang="en-US" sz="2400" dirty="0">
                <a:latin typeface="Times New Roman"/>
                <a:ea typeface="Times New Roman"/>
                <a:cs typeface="Arial"/>
              </a:rPr>
              <a:t>and (4) blown into final shape</a:t>
            </a:r>
            <a:endParaRPr lang="en-US" sz="2400" dirty="0">
              <a:ea typeface="Calibri"/>
              <a:cs typeface="Arial"/>
            </a:endParaRPr>
          </a:p>
        </p:txBody>
      </p:sp>
      <p:pic>
        <p:nvPicPr>
          <p:cNvPr id="7" name="Picture 6"/>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79512" y="3102694"/>
            <a:ext cx="8640960" cy="3566666"/>
          </a:xfrm>
          <a:prstGeom prst="rect">
            <a:avLst/>
          </a:prstGeom>
          <a:ln w="12700">
            <a:solidFill>
              <a:sysClr val="windowText" lastClr="000000"/>
            </a:solidFill>
          </a:ln>
        </p:spPr>
      </p:pic>
    </p:spTree>
    <p:extLst>
      <p:ext uri="{BB962C8B-B14F-4D97-AF65-F5344CB8AC3E}">
        <p14:creationId xmlns:p14="http://schemas.microsoft.com/office/powerpoint/2010/main" val="286657805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33284" y="59856"/>
            <a:ext cx="6984776" cy="54559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rtl="0">
              <a:lnSpc>
                <a:spcPct val="115000"/>
              </a:lnSpc>
              <a:spcBef>
                <a:spcPts val="1000"/>
              </a:spcBef>
              <a:spcAft>
                <a:spcPts val="0"/>
              </a:spcAft>
            </a:pPr>
            <a:r>
              <a:rPr lang="en-US" sz="2800" b="1" dirty="0">
                <a:solidFill>
                  <a:srgbClr val="000000"/>
                </a:solidFill>
                <a:latin typeface="Cambria"/>
                <a:ea typeface="Times New Roman"/>
                <a:cs typeface="Times New Roman"/>
              </a:rPr>
              <a:t>A4- Blow-and-blow</a:t>
            </a:r>
            <a:endParaRPr lang="en-US" sz="2800" b="1" dirty="0">
              <a:solidFill>
                <a:srgbClr val="4F81BD"/>
              </a:solidFill>
              <a:effectLst/>
              <a:latin typeface="Cambria"/>
              <a:ea typeface="Times New Roman"/>
              <a:cs typeface="Times New Roman"/>
            </a:endParaRPr>
          </a:p>
        </p:txBody>
      </p:sp>
      <p:sp>
        <p:nvSpPr>
          <p:cNvPr id="3" name="Rectangle 2"/>
          <p:cNvSpPr/>
          <p:nvPr/>
        </p:nvSpPr>
        <p:spPr>
          <a:xfrm>
            <a:off x="251520" y="692696"/>
            <a:ext cx="8712968" cy="295465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rtl="0">
              <a:lnSpc>
                <a:spcPct val="115000"/>
              </a:lnSpc>
              <a:spcAft>
                <a:spcPts val="1000"/>
              </a:spcAft>
              <a:tabLst>
                <a:tab pos="1270000" algn="l"/>
              </a:tabLst>
            </a:pPr>
            <a:r>
              <a:rPr lang="en-US" sz="2800" dirty="0">
                <a:latin typeface="Times New Roman"/>
                <a:ea typeface="Times New Roman"/>
                <a:cs typeface="Arial"/>
              </a:rPr>
              <a:t>(1) Gob is fed into inverted mold cavity; </a:t>
            </a:r>
            <a:endParaRPr lang="en-US" sz="2800" dirty="0">
              <a:ea typeface="Calibri"/>
              <a:cs typeface="Arial"/>
            </a:endParaRPr>
          </a:p>
          <a:p>
            <a:pPr algn="just" rtl="0">
              <a:lnSpc>
                <a:spcPct val="115000"/>
              </a:lnSpc>
              <a:spcAft>
                <a:spcPts val="1000"/>
              </a:spcAft>
              <a:tabLst>
                <a:tab pos="1270000" algn="l"/>
              </a:tabLst>
            </a:pPr>
            <a:r>
              <a:rPr lang="en-US" sz="2800" dirty="0">
                <a:latin typeface="Times New Roman"/>
                <a:ea typeface="Times New Roman"/>
                <a:cs typeface="Arial"/>
              </a:rPr>
              <a:t>(2) Mold is covered;</a:t>
            </a:r>
            <a:endParaRPr lang="en-US" sz="2800" dirty="0">
              <a:ea typeface="Calibri"/>
              <a:cs typeface="Arial"/>
            </a:endParaRPr>
          </a:p>
          <a:p>
            <a:pPr algn="just" rtl="0">
              <a:lnSpc>
                <a:spcPct val="115000"/>
              </a:lnSpc>
              <a:spcAft>
                <a:spcPts val="1000"/>
              </a:spcAft>
              <a:tabLst>
                <a:tab pos="1270000" algn="l"/>
              </a:tabLst>
            </a:pPr>
            <a:r>
              <a:rPr lang="en-US" sz="2800" dirty="0">
                <a:latin typeface="Times New Roman"/>
                <a:ea typeface="Times New Roman"/>
                <a:cs typeface="Arial"/>
              </a:rPr>
              <a:t>(3) First blowing step</a:t>
            </a:r>
            <a:r>
              <a:rPr lang="ar-IQ" sz="2800" dirty="0">
                <a:latin typeface="Times New Roman"/>
                <a:ea typeface="Times New Roman"/>
              </a:rPr>
              <a:t>;</a:t>
            </a:r>
            <a:endParaRPr lang="en-US" sz="2800" dirty="0">
              <a:ea typeface="Calibri"/>
              <a:cs typeface="Arial"/>
            </a:endParaRPr>
          </a:p>
          <a:p>
            <a:pPr algn="just" rtl="0">
              <a:lnSpc>
                <a:spcPct val="115000"/>
              </a:lnSpc>
              <a:spcAft>
                <a:spcPts val="1000"/>
              </a:spcAft>
              <a:tabLst>
                <a:tab pos="1270000" algn="l"/>
              </a:tabLst>
            </a:pPr>
            <a:r>
              <a:rPr lang="en-US" sz="2800" dirty="0">
                <a:latin typeface="Times New Roman"/>
                <a:ea typeface="Times New Roman"/>
                <a:cs typeface="Arial"/>
              </a:rPr>
              <a:t>(4) Partially formed piece is reoriented and transferred to second blow mold, and </a:t>
            </a:r>
            <a:r>
              <a:rPr lang="en-US" sz="2800" dirty="0" smtClean="0">
                <a:latin typeface="Times New Roman"/>
                <a:ea typeface="Times New Roman"/>
                <a:cs typeface="Arial"/>
              </a:rPr>
              <a:t>(</a:t>
            </a:r>
            <a:r>
              <a:rPr lang="en-US" sz="2800" dirty="0">
                <a:latin typeface="Times New Roman"/>
                <a:ea typeface="Times New Roman"/>
                <a:cs typeface="Arial"/>
              </a:rPr>
              <a:t>5) Blown to final shape.</a:t>
            </a:r>
            <a:endParaRPr lang="en-US" sz="2800" dirty="0">
              <a:ea typeface="Calibri"/>
              <a:cs typeface="Aria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284" y="3717032"/>
            <a:ext cx="8731204" cy="2812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633424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Rectangle 1"/>
          <p:cNvSpPr/>
          <p:nvPr/>
        </p:nvSpPr>
        <p:spPr>
          <a:xfrm>
            <a:off x="827584" y="328300"/>
            <a:ext cx="6696744"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3200" b="1" dirty="0"/>
              <a:t>A5- Casting</a:t>
            </a:r>
          </a:p>
        </p:txBody>
      </p:sp>
      <p:sp>
        <p:nvSpPr>
          <p:cNvPr id="3" name="Rectangle 2"/>
          <p:cNvSpPr/>
          <p:nvPr/>
        </p:nvSpPr>
        <p:spPr>
          <a:xfrm>
            <a:off x="179512" y="1456657"/>
            <a:ext cx="8635599" cy="45694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l">
              <a:lnSpc>
                <a:spcPct val="115000"/>
              </a:lnSpc>
              <a:spcAft>
                <a:spcPts val="1000"/>
              </a:spcAft>
              <a:tabLst>
                <a:tab pos="1270000" algn="l"/>
              </a:tabLst>
            </a:pPr>
            <a:r>
              <a:rPr lang="en-US" sz="2800" dirty="0" smtClean="0">
                <a:latin typeface="Times New Roman"/>
                <a:ea typeface="Times New Roman"/>
                <a:cs typeface="Arial"/>
              </a:rPr>
              <a:t>If </a:t>
            </a:r>
            <a:r>
              <a:rPr lang="en-US" sz="2800" dirty="0">
                <a:latin typeface="Times New Roman"/>
                <a:ea typeface="Times New Roman"/>
                <a:cs typeface="Arial"/>
              </a:rPr>
              <a:t>molten glass is sufficiently fluid, it can be poured into a mold</a:t>
            </a:r>
            <a:endParaRPr lang="en-US" sz="2800" dirty="0">
              <a:ea typeface="Calibri"/>
              <a:cs typeface="Arial"/>
            </a:endParaRPr>
          </a:p>
          <a:p>
            <a:pPr algn="l" rtl="0">
              <a:lnSpc>
                <a:spcPct val="115000"/>
              </a:lnSpc>
              <a:spcAft>
                <a:spcPts val="1000"/>
              </a:spcAft>
              <a:tabLst>
                <a:tab pos="1270000" algn="l"/>
              </a:tabLst>
            </a:pPr>
            <a:r>
              <a:rPr lang="ar-IQ" sz="2800" dirty="0">
                <a:ea typeface="Times New Roman"/>
                <a:cs typeface="Times New Roman"/>
              </a:rPr>
              <a:t>•</a:t>
            </a:r>
            <a:r>
              <a:rPr lang="en-US" sz="2800" dirty="0">
                <a:latin typeface="Times New Roman"/>
                <a:ea typeface="Times New Roman"/>
                <a:cs typeface="Arial"/>
              </a:rPr>
              <a:t>Relatively massive objects, such as astronomical lenses and mirrors, are made by this method</a:t>
            </a:r>
            <a:endParaRPr lang="en-US" sz="2800" dirty="0">
              <a:ea typeface="Calibri"/>
              <a:cs typeface="Arial"/>
            </a:endParaRPr>
          </a:p>
          <a:p>
            <a:pPr algn="l" rtl="0">
              <a:lnSpc>
                <a:spcPct val="115000"/>
              </a:lnSpc>
              <a:spcAft>
                <a:spcPts val="1000"/>
              </a:spcAft>
              <a:tabLst>
                <a:tab pos="1270000" algn="l"/>
              </a:tabLst>
            </a:pPr>
            <a:r>
              <a:rPr lang="ar-IQ" sz="2800" dirty="0">
                <a:ea typeface="Times New Roman"/>
                <a:cs typeface="Times New Roman"/>
              </a:rPr>
              <a:t>•</a:t>
            </a:r>
            <a:r>
              <a:rPr lang="en-US" sz="2800" dirty="0">
                <a:latin typeface="Times New Roman"/>
                <a:ea typeface="Times New Roman"/>
                <a:cs typeface="Arial"/>
              </a:rPr>
              <a:t>After cooling and solidifying, the piece must be finished by lapping and polishing</a:t>
            </a:r>
            <a:endParaRPr lang="en-US" sz="2800" dirty="0">
              <a:ea typeface="Calibri"/>
              <a:cs typeface="Arial"/>
            </a:endParaRPr>
          </a:p>
          <a:p>
            <a:pPr algn="l" rtl="0">
              <a:lnSpc>
                <a:spcPct val="115000"/>
              </a:lnSpc>
              <a:spcAft>
                <a:spcPts val="1000"/>
              </a:spcAft>
              <a:tabLst>
                <a:tab pos="1270000" algn="l"/>
              </a:tabLst>
            </a:pPr>
            <a:r>
              <a:rPr lang="ar-IQ" sz="2800" dirty="0">
                <a:ea typeface="Times New Roman"/>
                <a:cs typeface="Times New Roman"/>
              </a:rPr>
              <a:t>•</a:t>
            </a:r>
            <a:r>
              <a:rPr lang="en-US" sz="2800" dirty="0">
                <a:latin typeface="Times New Roman"/>
                <a:ea typeface="Times New Roman"/>
                <a:cs typeface="Arial"/>
              </a:rPr>
              <a:t>Casting of glass is not often used except for special jobs</a:t>
            </a:r>
            <a:endParaRPr lang="en-US" sz="2800" dirty="0">
              <a:ea typeface="Calibri"/>
              <a:cs typeface="Arial"/>
            </a:endParaRPr>
          </a:p>
          <a:p>
            <a:pPr algn="l" rtl="0">
              <a:lnSpc>
                <a:spcPct val="115000"/>
              </a:lnSpc>
              <a:spcAft>
                <a:spcPts val="1000"/>
              </a:spcAft>
              <a:tabLst>
                <a:tab pos="1270000" algn="l"/>
              </a:tabLst>
            </a:pPr>
            <a:r>
              <a:rPr lang="ar-IQ" sz="2800" dirty="0">
                <a:ea typeface="Times New Roman"/>
                <a:cs typeface="Times New Roman"/>
              </a:rPr>
              <a:t>•</a:t>
            </a:r>
            <a:r>
              <a:rPr lang="en-US" sz="2800" dirty="0">
                <a:latin typeface="Times New Roman"/>
                <a:ea typeface="Times New Roman"/>
                <a:cs typeface="Arial"/>
              </a:rPr>
              <a:t>Smaller lenses are usually made by pressing.</a:t>
            </a:r>
            <a:endParaRPr lang="en-US" sz="2800" dirty="0">
              <a:ea typeface="Calibri"/>
              <a:cs typeface="Arial"/>
            </a:endParaRPr>
          </a:p>
        </p:txBody>
      </p:sp>
    </p:spTree>
    <p:extLst>
      <p:ext uri="{BB962C8B-B14F-4D97-AF65-F5344CB8AC3E}">
        <p14:creationId xmlns:p14="http://schemas.microsoft.com/office/powerpoint/2010/main" val="875366897"/>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1759</TotalTime>
  <Words>846</Words>
  <Application>Microsoft Office PowerPoint</Application>
  <PresentationFormat>On-screen Show (4:3)</PresentationFormat>
  <Paragraphs>70</Paragraphs>
  <Slides>17</Slides>
  <Notes>1</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ahmed</dc:creator>
  <cp:lastModifiedBy>Maher</cp:lastModifiedBy>
  <cp:revision>109</cp:revision>
  <dcterms:created xsi:type="dcterms:W3CDTF">2018-10-10T07:15:33Z</dcterms:created>
  <dcterms:modified xsi:type="dcterms:W3CDTF">2018-12-19T17:54:48Z</dcterms:modified>
</cp:coreProperties>
</file>