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25"/>
  </p:notesMasterIdLst>
  <p:sldIdLst>
    <p:sldId id="267"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75"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41047C-C5A2-463A-82B1-43346B78EB67}" type="datetimeFigureOut">
              <a:rPr lang="en-US" smtClean="0"/>
              <a:t>12/4/2018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57E5B0-8563-4C71-A7A3-62E3F18BB66E}" type="slidenum">
              <a:rPr lang="en-US" smtClean="0"/>
              <a:t>‹#›</a:t>
            </a:fld>
            <a:endParaRPr lang="en-US"/>
          </a:p>
        </p:txBody>
      </p:sp>
    </p:spTree>
    <p:extLst>
      <p:ext uri="{BB962C8B-B14F-4D97-AF65-F5344CB8AC3E}">
        <p14:creationId xmlns:p14="http://schemas.microsoft.com/office/powerpoint/2010/main" val="393909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57E5B0-8563-4C71-A7A3-62E3F18BB66E}" type="slidenum">
              <a:rPr lang="en-US" smtClean="0"/>
              <a:t>10</a:t>
            </a:fld>
            <a:endParaRPr lang="en-US"/>
          </a:p>
        </p:txBody>
      </p:sp>
    </p:spTree>
    <p:extLst>
      <p:ext uri="{BB962C8B-B14F-4D97-AF65-F5344CB8AC3E}">
        <p14:creationId xmlns:p14="http://schemas.microsoft.com/office/powerpoint/2010/main" val="400093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01498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238011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984767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92689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339354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09299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985515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8" name="Footer Placeholder 7"/>
          <p:cNvSpPr>
            <a:spLocks noGrp="1"/>
          </p:cNvSpPr>
          <p:nvPr>
            <p:ph type="ftr" sz="quarter" idx="11"/>
          </p:nvPr>
        </p:nvSpPr>
        <p:spPr/>
        <p:txBody>
          <a:bodyPr/>
          <a:lstStyle/>
          <a:p>
            <a:endParaRPr lang="ar-IQ">
              <a:solidFill>
                <a:prstClr val="black">
                  <a:tint val="75000"/>
                </a:prstClr>
              </a:solidFill>
            </a:endParaRPr>
          </a:p>
        </p:txBody>
      </p:sp>
      <p:sp>
        <p:nvSpPr>
          <p:cNvPr id="9" name="Slide Number Placeholder 8"/>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880206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4" name="Footer Placeholder 3"/>
          <p:cNvSpPr>
            <a:spLocks noGrp="1"/>
          </p:cNvSpPr>
          <p:nvPr>
            <p:ph type="ftr" sz="quarter" idx="11"/>
          </p:nvPr>
        </p:nvSpPr>
        <p:spPr/>
        <p:txBody>
          <a:bodyPr/>
          <a:lstStyle/>
          <a:p>
            <a:endParaRPr lang="ar-IQ">
              <a:solidFill>
                <a:prstClr val="black">
                  <a:tint val="75000"/>
                </a:prstClr>
              </a:solidFill>
            </a:endParaRPr>
          </a:p>
        </p:txBody>
      </p:sp>
      <p:sp>
        <p:nvSpPr>
          <p:cNvPr id="5" name="Slide Number Placeholder 4"/>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721142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3" name="Footer Placeholder 2"/>
          <p:cNvSpPr>
            <a:spLocks noGrp="1"/>
          </p:cNvSpPr>
          <p:nvPr>
            <p:ph type="ftr" sz="quarter" idx="11"/>
          </p:nvPr>
        </p:nvSpPr>
        <p:spPr/>
        <p:txBody>
          <a:bodyPr/>
          <a:lstStyle/>
          <a:p>
            <a:endParaRPr lang="ar-IQ">
              <a:solidFill>
                <a:prstClr val="black">
                  <a:tint val="75000"/>
                </a:prstClr>
              </a:solidFill>
            </a:endParaRPr>
          </a:p>
        </p:txBody>
      </p:sp>
      <p:sp>
        <p:nvSpPr>
          <p:cNvPr id="4" name="Slide Number Placeholder 3"/>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31993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4071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462600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678563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1520880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32810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FCF68-C004-409F-B231-DEB963944621}"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600456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13FCF68-C004-409F-B231-DEB963944621}" type="datetimeFigureOut">
              <a:rPr lang="ar-IQ" smtClean="0"/>
              <a:t>26/03/1440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240817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13FCF68-C004-409F-B231-DEB963944621}" type="datetimeFigureOut">
              <a:rPr lang="ar-IQ" smtClean="0"/>
              <a:t>26/03/1440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46337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13FCF68-C004-409F-B231-DEB963944621}" type="datetimeFigureOut">
              <a:rPr lang="ar-IQ" smtClean="0"/>
              <a:t>26/03/1440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67545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FCF68-C004-409F-B231-DEB963944621}" type="datetimeFigureOut">
              <a:rPr lang="ar-IQ" smtClean="0"/>
              <a:t>26/03/1440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58143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FCF68-C004-409F-B231-DEB963944621}" type="datetimeFigureOut">
              <a:rPr lang="ar-IQ" smtClean="0"/>
              <a:t>26/03/1440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900809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FCF68-C004-409F-B231-DEB963944621}" type="datetimeFigureOut">
              <a:rPr lang="ar-IQ" smtClean="0"/>
              <a:t>26/03/1440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4284010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13FCF68-C004-409F-B231-DEB963944621}" type="datetimeFigureOut">
              <a:rPr lang="ar-IQ" smtClean="0"/>
              <a:t>26/03/1440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336FDD-355E-45DF-A406-B0784B50742C}" type="slidenum">
              <a:rPr lang="ar-IQ" smtClean="0"/>
              <a:t>‹#›</a:t>
            </a:fld>
            <a:endParaRPr lang="ar-IQ"/>
          </a:p>
        </p:txBody>
      </p:sp>
    </p:spTree>
    <p:extLst>
      <p:ext uri="{BB962C8B-B14F-4D97-AF65-F5344CB8AC3E}">
        <p14:creationId xmlns:p14="http://schemas.microsoft.com/office/powerpoint/2010/main" val="539242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EE800E6-28B5-4B86-A3CD-D641A9EC578D}" type="datetimeFigureOut">
              <a:rPr lang="ar-IQ" smtClean="0">
                <a:solidFill>
                  <a:prstClr val="black">
                    <a:tint val="75000"/>
                  </a:prstClr>
                </a:solidFill>
              </a:rPr>
              <a:pPr/>
              <a:t>26/03/1440</a:t>
            </a:fld>
            <a:endParaRPr lang="ar-IQ">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44692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68649" y="476672"/>
            <a:ext cx="7772400"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a:noFill/>
                </a:ln>
                <a:solidFill>
                  <a:sysClr val="windowText" lastClr="000000"/>
                </a:solidFill>
                <a:effectLst/>
                <a:uLnTx/>
                <a:uFillTx/>
                <a:latin typeface="Georgia"/>
                <a:ea typeface="+mj-ea"/>
                <a:cs typeface="+mj-cs"/>
              </a:rPr>
              <a:t>GLASS</a:t>
            </a:r>
            <a:endParaRPr kumimoji="0" lang="ar-IQ" sz="9600" b="1" i="0" u="none" strike="noStrike" kern="1200" cap="none" spc="0" normalizeH="0" baseline="0" noProof="0" dirty="0">
              <a:ln>
                <a:noFill/>
              </a:ln>
              <a:solidFill>
                <a:sysClr val="windowText" lastClr="000000"/>
              </a:solidFill>
              <a:effectLst/>
              <a:uLnTx/>
              <a:uFillTx/>
              <a:latin typeface="Georgia"/>
              <a:ea typeface="+mj-ea"/>
              <a:cs typeface="Arial"/>
            </a:endParaRPr>
          </a:p>
        </p:txBody>
      </p:sp>
      <p:sp>
        <p:nvSpPr>
          <p:cNvPr id="5" name="Subtitle 2"/>
          <p:cNvSpPr txBox="1">
            <a:spLocks/>
          </p:cNvSpPr>
          <p:nvPr/>
        </p:nvSpPr>
        <p:spPr>
          <a:xfrm>
            <a:off x="1092111" y="2276872"/>
            <a:ext cx="6544816" cy="1752600"/>
          </a:xfrm>
          <a:prstGeom prst="rect">
            <a:avLst/>
          </a:prstGeom>
        </p:spPr>
        <p:txBody>
          <a:bodyPr vert="horz" lIns="91440" tIns="45720" rIns="91440" bIns="45720" rtlCol="1">
            <a:normAutofit/>
          </a:bodyPr>
          <a:lstStyle>
            <a:lvl1pPr marL="0" indent="0" algn="ctr" defTabSz="914400" rtl="1"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1"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1"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en-US" sz="3500" b="1" i="0" u="none" strike="noStrike" kern="1200" cap="none" spc="0" normalizeH="0" baseline="0" noProof="0" dirty="0" smtClean="0">
                <a:ln>
                  <a:noFill/>
                </a:ln>
                <a:solidFill>
                  <a:srgbClr val="FF0000"/>
                </a:solidFill>
                <a:effectLst/>
                <a:uLnTx/>
                <a:uFillTx/>
                <a:latin typeface="Georgia"/>
                <a:ea typeface="+mn-ea"/>
                <a:cs typeface="+mn-cs"/>
              </a:rPr>
              <a:t>LECTURE </a:t>
            </a:r>
            <a:r>
              <a:rPr kumimoji="0" lang="en-US" sz="4000" b="1" i="0" u="none" strike="noStrike" kern="1200" cap="none" spc="0" normalizeH="0" baseline="0" noProof="0" dirty="0" smtClean="0">
                <a:ln>
                  <a:noFill/>
                </a:ln>
                <a:solidFill>
                  <a:srgbClr val="FF0000"/>
                </a:solidFill>
                <a:effectLst/>
                <a:uLnTx/>
                <a:uFillTx/>
                <a:latin typeface="Georgia"/>
                <a:ea typeface="+mn-ea"/>
                <a:cs typeface="+mn-cs"/>
              </a:rPr>
              <a:t>5</a:t>
            </a:r>
          </a:p>
          <a:p>
            <a:pPr lvl="0">
              <a:lnSpc>
                <a:spcPct val="115000"/>
              </a:lnSpc>
              <a:spcAft>
                <a:spcPts val="1000"/>
              </a:spcAft>
            </a:pPr>
            <a:r>
              <a:rPr lang="en-US" sz="4800" b="1" dirty="0">
                <a:solidFill>
                  <a:srgbClr val="4F81BD"/>
                </a:solidFill>
                <a:latin typeface="Times New Roman"/>
                <a:ea typeface="Times New Roman"/>
              </a:rPr>
              <a:t>Melting process of Glass</a:t>
            </a:r>
            <a:endParaRPr kumimoji="0" lang="ar-IQ" sz="3200" b="0" i="0" u="none" strike="noStrike" kern="1200" cap="none" spc="0" normalizeH="0" baseline="0" noProof="0" dirty="0">
              <a:ln>
                <a:noFill/>
              </a:ln>
              <a:solidFill>
                <a:sysClr val="windowText" lastClr="000000">
                  <a:tint val="75000"/>
                </a:sysClr>
              </a:solidFill>
              <a:effectLst/>
              <a:uLnTx/>
              <a:uFillTx/>
              <a:latin typeface="Georgia"/>
              <a:ea typeface="+mn-ea"/>
              <a:cs typeface="Times New Roman"/>
            </a:endParaRPr>
          </a:p>
        </p:txBody>
      </p:sp>
      <p:sp>
        <p:nvSpPr>
          <p:cNvPr id="6" name="TextBox 5"/>
          <p:cNvSpPr txBox="1"/>
          <p:nvPr/>
        </p:nvSpPr>
        <p:spPr>
          <a:xfrm>
            <a:off x="1042481" y="4029472"/>
            <a:ext cx="6624736" cy="1138773"/>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9BBB59">
                    <a:lumMod val="50000"/>
                  </a:srgbClr>
                </a:solidFill>
                <a:effectLst/>
                <a:uLnTx/>
                <a:uFillTx/>
              </a:rPr>
              <a:t>By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smtClean="0">
                <a:ln>
                  <a:noFill/>
                </a:ln>
                <a:solidFill>
                  <a:srgbClr val="9BBB59">
                    <a:lumMod val="50000"/>
                  </a:srgbClr>
                </a:solidFill>
                <a:effectLst/>
                <a:uLnTx/>
                <a:uFillTx/>
              </a:rPr>
              <a:t>Asst. Lect. </a:t>
            </a:r>
            <a:r>
              <a:rPr kumimoji="0" lang="en-US" sz="3600" b="1" i="0" u="none" strike="noStrike" kern="0" cap="none" spc="0" normalizeH="0" baseline="0" noProof="0" dirty="0" err="1" smtClean="0">
                <a:ln>
                  <a:noFill/>
                </a:ln>
                <a:solidFill>
                  <a:srgbClr val="9BBB59">
                    <a:lumMod val="50000"/>
                  </a:srgbClr>
                </a:solidFill>
                <a:effectLst/>
                <a:uLnTx/>
                <a:uFillTx/>
              </a:rPr>
              <a:t>Shireen</a:t>
            </a:r>
            <a:r>
              <a:rPr kumimoji="0" lang="en-US" sz="3600" b="1" i="0" u="none" strike="noStrike" kern="0" cap="none" spc="0" normalizeH="0" baseline="0" noProof="0" dirty="0" smtClean="0">
                <a:ln>
                  <a:noFill/>
                </a:ln>
                <a:solidFill>
                  <a:srgbClr val="9BBB59">
                    <a:lumMod val="50000"/>
                  </a:srgbClr>
                </a:solidFill>
                <a:effectLst/>
                <a:uLnTx/>
                <a:uFillTx/>
              </a:rPr>
              <a:t> </a:t>
            </a:r>
            <a:r>
              <a:rPr kumimoji="0" lang="en-US" sz="3600" b="1" i="0" u="none" strike="noStrike" kern="0" cap="none" spc="0" normalizeH="0" baseline="0" noProof="0" dirty="0" err="1" smtClean="0">
                <a:ln>
                  <a:noFill/>
                </a:ln>
                <a:solidFill>
                  <a:srgbClr val="9BBB59">
                    <a:lumMod val="50000"/>
                  </a:srgbClr>
                </a:solidFill>
                <a:effectLst/>
                <a:uLnTx/>
                <a:uFillTx/>
              </a:rPr>
              <a:t>Hasan</a:t>
            </a:r>
            <a:endParaRPr kumimoji="0" lang="ar-IQ" sz="3600" b="1" i="0" u="none" strike="noStrike" kern="0" cap="none" spc="0" normalizeH="0" baseline="0" noProof="0" dirty="0">
              <a:ln>
                <a:noFill/>
              </a:ln>
              <a:solidFill>
                <a:srgbClr val="9BBB59">
                  <a:lumMod val="50000"/>
                </a:srgbClr>
              </a:solidFill>
              <a:effectLst/>
              <a:uLnTx/>
              <a:uFillTx/>
            </a:endParaRPr>
          </a:p>
        </p:txBody>
      </p:sp>
    </p:spTree>
    <p:extLst>
      <p:ext uri="{BB962C8B-B14F-4D97-AF65-F5344CB8AC3E}">
        <p14:creationId xmlns:p14="http://schemas.microsoft.com/office/powerpoint/2010/main" val="11793153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3000" y="188640"/>
            <a:ext cx="9001000" cy="3416320"/>
          </a:xfrm>
          <a:prstGeom prst="rect">
            <a:avLst/>
          </a:prstGeom>
          <a:solidFill>
            <a:schemeClr val="accent1">
              <a:lumMod val="20000"/>
              <a:lumOff val="80000"/>
            </a:schemeClr>
          </a:solidFill>
        </p:spPr>
        <p:txBody>
          <a:bodyPr wrap="square">
            <a:spAutoFit/>
          </a:bodyPr>
          <a:lstStyle/>
          <a:p>
            <a:pPr algn="just" rtl="0">
              <a:lnSpc>
                <a:spcPct val="150000"/>
              </a:lnSpc>
            </a:pPr>
            <a:r>
              <a:rPr lang="en-US" sz="2400" b="1" dirty="0">
                <a:latin typeface="Times New Roman"/>
                <a:ea typeface="Times New Roman"/>
              </a:rPr>
              <a:t>The choice of batch component</a:t>
            </a:r>
            <a:r>
              <a:rPr lang="en-US" sz="2400" dirty="0">
                <a:latin typeface="Times New Roman"/>
                <a:ea typeface="Times New Roman"/>
              </a:rPr>
              <a:t> is also important in controlling batch- free time. Many batch components can be supplied from a variety of raw materials. Changes in </a:t>
            </a:r>
            <a:r>
              <a:rPr lang="en-US" sz="2400" u="sng" dirty="0">
                <a:solidFill>
                  <a:srgbClr val="FF0000"/>
                </a:solidFill>
                <a:latin typeface="Times New Roman"/>
                <a:ea typeface="Times New Roman"/>
              </a:rPr>
              <a:t>particle size </a:t>
            </a:r>
            <a:r>
              <a:rPr lang="en-US" sz="2400" dirty="0">
                <a:latin typeface="Times New Roman"/>
                <a:ea typeface="Times New Roman"/>
              </a:rPr>
              <a:t>can seriously affect the batch free time for melts. While </a:t>
            </a:r>
            <a:r>
              <a:rPr lang="en-US" sz="2400" u="sng" dirty="0">
                <a:solidFill>
                  <a:srgbClr val="FF0000"/>
                </a:solidFill>
                <a:latin typeface="Times New Roman"/>
                <a:ea typeface="Times New Roman"/>
              </a:rPr>
              <a:t>fine particles </a:t>
            </a:r>
            <a:r>
              <a:rPr lang="en-US" sz="2400" dirty="0">
                <a:latin typeface="Times New Roman"/>
                <a:ea typeface="Times New Roman"/>
              </a:rPr>
              <a:t>melt more rapidly, they can also agglomerate to form large, porous particles, which effectively prevent penetration of the viscous liquid to the particle surface. </a:t>
            </a:r>
            <a:endParaRPr lang="en-US" sz="2400" dirty="0"/>
          </a:p>
        </p:txBody>
      </p:sp>
      <p:sp>
        <p:nvSpPr>
          <p:cNvPr id="5" name="Rectangle 4"/>
          <p:cNvSpPr/>
          <p:nvPr/>
        </p:nvSpPr>
        <p:spPr>
          <a:xfrm>
            <a:off x="0" y="3764939"/>
            <a:ext cx="9109520" cy="1200329"/>
          </a:xfrm>
          <a:prstGeom prst="rect">
            <a:avLst/>
          </a:prstGeom>
          <a:solidFill>
            <a:schemeClr val="tx2">
              <a:lumMod val="20000"/>
              <a:lumOff val="80000"/>
            </a:schemeClr>
          </a:solidFill>
        </p:spPr>
        <p:txBody>
          <a:bodyPr wrap="square">
            <a:spAutoFit/>
          </a:bodyPr>
          <a:lstStyle/>
          <a:p>
            <a:pPr algn="l" rtl="0">
              <a:lnSpc>
                <a:spcPct val="150000"/>
              </a:lnSpc>
            </a:pPr>
            <a:r>
              <a:rPr lang="en-US" sz="2400" dirty="0">
                <a:latin typeface="Times New Roman"/>
                <a:ea typeface="Times New Roman"/>
              </a:rPr>
              <a:t>Since these </a:t>
            </a:r>
            <a:r>
              <a:rPr lang="en-US" sz="2400" b="1" dirty="0">
                <a:latin typeface="Times New Roman"/>
                <a:ea typeface="Times New Roman"/>
              </a:rPr>
              <a:t>agglomerations</a:t>
            </a:r>
            <a:r>
              <a:rPr lang="en-US" sz="2400" dirty="0">
                <a:latin typeface="Times New Roman"/>
                <a:ea typeface="Times New Roman"/>
              </a:rPr>
              <a:t> have a low bulk density, they can float to the surface of the melt, which significantly slows the dissolution process. </a:t>
            </a:r>
            <a:endParaRPr lang="en-US" sz="2400" dirty="0"/>
          </a:p>
        </p:txBody>
      </p:sp>
      <p:sp>
        <p:nvSpPr>
          <p:cNvPr id="6" name="Rectangle 5"/>
          <p:cNvSpPr/>
          <p:nvPr/>
        </p:nvSpPr>
        <p:spPr>
          <a:xfrm>
            <a:off x="143000" y="5157192"/>
            <a:ext cx="8966520" cy="1200329"/>
          </a:xfrm>
          <a:prstGeom prst="rect">
            <a:avLst/>
          </a:prstGeom>
          <a:solidFill>
            <a:schemeClr val="tx2">
              <a:lumMod val="40000"/>
              <a:lumOff val="60000"/>
            </a:schemeClr>
          </a:solidFill>
        </p:spPr>
        <p:txBody>
          <a:bodyPr wrap="square">
            <a:spAutoFit/>
          </a:bodyPr>
          <a:lstStyle/>
          <a:p>
            <a:pPr algn="l">
              <a:lnSpc>
                <a:spcPct val="150000"/>
              </a:lnSpc>
            </a:pPr>
            <a:r>
              <a:rPr lang="en-US" sz="2400" dirty="0">
                <a:latin typeface="Times New Roman"/>
                <a:ea typeface="Times New Roman"/>
              </a:rPr>
              <a:t>Escape of gasses is inhibited when very fine particles are used, since the channels between the particles are reduced in size. </a:t>
            </a:r>
            <a:endParaRPr lang="en-US" sz="2400" dirty="0"/>
          </a:p>
        </p:txBody>
      </p:sp>
    </p:spTree>
    <p:extLst>
      <p:ext uri="{BB962C8B-B14F-4D97-AF65-F5344CB8AC3E}">
        <p14:creationId xmlns:p14="http://schemas.microsoft.com/office/powerpoint/2010/main" val="28920955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88640"/>
            <a:ext cx="4060727" cy="752065"/>
          </a:xfrm>
          <a:prstGeom prst="rect">
            <a:avLst/>
          </a:prstGeom>
          <a:solidFill>
            <a:schemeClr val="accent3">
              <a:lumMod val="20000"/>
              <a:lumOff val="80000"/>
            </a:schemeClr>
          </a:solidFill>
          <a:effectLst>
            <a:glow rad="228600">
              <a:schemeClr val="accent1">
                <a:satMod val="175000"/>
                <a:alpha val="40000"/>
              </a:schemeClr>
            </a:glow>
          </a:effectLst>
        </p:spPr>
        <p:style>
          <a:lnRef idx="2">
            <a:schemeClr val="accent2"/>
          </a:lnRef>
          <a:fillRef idx="1">
            <a:schemeClr val="lt1"/>
          </a:fillRef>
          <a:effectRef idx="0">
            <a:schemeClr val="accent2"/>
          </a:effectRef>
          <a:fontRef idx="minor">
            <a:schemeClr val="dk1"/>
          </a:fontRef>
        </p:style>
        <p:txBody>
          <a:bodyPr wrap="none">
            <a:spAutoFit/>
          </a:bodyPr>
          <a:lstStyle/>
          <a:p>
            <a:pPr algn="l">
              <a:lnSpc>
                <a:spcPct val="150000"/>
              </a:lnSpc>
              <a:spcAft>
                <a:spcPts val="1000"/>
              </a:spcAft>
            </a:pPr>
            <a:r>
              <a:rPr lang="en-US" sz="3200" b="1" dirty="0">
                <a:latin typeface="Times New Roman"/>
                <a:ea typeface="Times New Roman"/>
                <a:cs typeface="Arial"/>
              </a:rPr>
              <a:t>3- Melting accelerants</a:t>
            </a:r>
            <a:endParaRPr lang="en-US" sz="3200" dirty="0">
              <a:ea typeface="Calibri"/>
              <a:cs typeface="Arial"/>
            </a:endParaRPr>
          </a:p>
        </p:txBody>
      </p:sp>
      <p:sp>
        <p:nvSpPr>
          <p:cNvPr id="5" name="Rectangle 4"/>
          <p:cNvSpPr/>
          <p:nvPr/>
        </p:nvSpPr>
        <p:spPr>
          <a:xfrm>
            <a:off x="179512" y="1340768"/>
            <a:ext cx="8784976" cy="2862322"/>
          </a:xfrm>
          <a:prstGeom prst="rect">
            <a:avLst/>
          </a:prstGeom>
          <a:solidFill>
            <a:schemeClr val="accent2">
              <a:lumMod val="40000"/>
              <a:lumOff val="60000"/>
            </a:schemeClr>
          </a:solidFill>
        </p:spPr>
        <p:txBody>
          <a:bodyPr wrap="square">
            <a:spAutoFit/>
          </a:bodyPr>
          <a:lstStyle/>
          <a:p>
            <a:pPr algn="l" rtl="0">
              <a:lnSpc>
                <a:spcPct val="150000"/>
              </a:lnSpc>
            </a:pPr>
            <a:r>
              <a:rPr lang="en-US" sz="2400" dirty="0">
                <a:latin typeface="Times New Roman"/>
                <a:ea typeface="Times New Roman"/>
              </a:rPr>
              <a:t> The most important methods for accelerating the melting process are based on changes in </a:t>
            </a:r>
            <a:r>
              <a:rPr lang="en-US" sz="2400" b="1" u="sng" dirty="0">
                <a:latin typeface="Times New Roman"/>
                <a:ea typeface="Times New Roman"/>
              </a:rPr>
              <a:t>the batch raw materials</a:t>
            </a:r>
            <a:r>
              <a:rPr lang="en-US" sz="2400" dirty="0">
                <a:latin typeface="Times New Roman"/>
                <a:ea typeface="Times New Roman"/>
              </a:rPr>
              <a:t>.    Replacement of a small portion of </a:t>
            </a:r>
            <a:r>
              <a:rPr lang="en-US" sz="2400" u="sng" dirty="0">
                <a:latin typeface="Times New Roman"/>
                <a:ea typeface="Times New Roman"/>
              </a:rPr>
              <a:t>sodium carbonate </a:t>
            </a:r>
            <a:r>
              <a:rPr lang="en-US" sz="2400" dirty="0">
                <a:latin typeface="Times New Roman"/>
                <a:ea typeface="Times New Roman"/>
              </a:rPr>
              <a:t>by </a:t>
            </a:r>
            <a:r>
              <a:rPr lang="en-US" sz="2400" u="sng" dirty="0">
                <a:latin typeface="Times New Roman"/>
                <a:ea typeface="Times New Roman"/>
              </a:rPr>
              <a:t>sodium sulfate</a:t>
            </a:r>
            <a:r>
              <a:rPr lang="en-US" sz="2400" dirty="0">
                <a:latin typeface="Times New Roman"/>
                <a:ea typeface="Times New Roman"/>
              </a:rPr>
              <a:t>, for example, speeds the dissolution of sand by forming additional lower melting eutectic mixtures. </a:t>
            </a:r>
            <a:endParaRPr lang="en-US" sz="2400" dirty="0"/>
          </a:p>
        </p:txBody>
      </p:sp>
      <p:sp>
        <p:nvSpPr>
          <p:cNvPr id="6" name="Rectangle 5"/>
          <p:cNvSpPr/>
          <p:nvPr/>
        </p:nvSpPr>
        <p:spPr>
          <a:xfrm>
            <a:off x="179512" y="4437112"/>
            <a:ext cx="8780623" cy="1754326"/>
          </a:xfrm>
          <a:prstGeom prst="rect">
            <a:avLst/>
          </a:prstGeom>
          <a:solidFill>
            <a:schemeClr val="accent5">
              <a:lumMod val="20000"/>
              <a:lumOff val="80000"/>
            </a:schemeClr>
          </a:solidFill>
        </p:spPr>
        <p:txBody>
          <a:bodyPr wrap="square">
            <a:spAutoFit/>
          </a:bodyPr>
          <a:lstStyle/>
          <a:p>
            <a:pPr algn="just" rtl="0">
              <a:lnSpc>
                <a:spcPct val="150000"/>
              </a:lnSpc>
            </a:pPr>
            <a:r>
              <a:rPr lang="en-US" sz="2400" b="1" dirty="0">
                <a:solidFill>
                  <a:srgbClr val="FF0000"/>
                </a:solidFill>
                <a:latin typeface="Times New Roman"/>
                <a:ea typeface="Times New Roman"/>
              </a:rPr>
              <a:t>The release of SO</a:t>
            </a:r>
            <a:r>
              <a:rPr lang="en-US" sz="2400" b="1" baseline="-25000" dirty="0">
                <a:solidFill>
                  <a:srgbClr val="FF0000"/>
                </a:solidFill>
                <a:latin typeface="Times New Roman"/>
                <a:ea typeface="Times New Roman"/>
              </a:rPr>
              <a:t>3</a:t>
            </a:r>
            <a:r>
              <a:rPr lang="en-US" sz="2400" b="1" dirty="0">
                <a:solidFill>
                  <a:srgbClr val="FF0000"/>
                </a:solidFill>
                <a:latin typeface="Times New Roman"/>
                <a:ea typeface="Times New Roman"/>
              </a:rPr>
              <a:t> </a:t>
            </a:r>
            <a:r>
              <a:rPr lang="en-US" sz="2400" dirty="0">
                <a:latin typeface="Times New Roman"/>
                <a:ea typeface="Times New Roman"/>
              </a:rPr>
              <a:t>creates a vigorous stirring effect which aids in homogenization of the melt, and improves the contact between silica particles and the surrounding liquid.</a:t>
            </a:r>
            <a:endParaRPr lang="en-US" sz="2400" dirty="0"/>
          </a:p>
        </p:txBody>
      </p:sp>
    </p:spTree>
    <p:extLst>
      <p:ext uri="{BB962C8B-B14F-4D97-AF65-F5344CB8AC3E}">
        <p14:creationId xmlns:p14="http://schemas.microsoft.com/office/powerpoint/2010/main" val="257996357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4" name="Rectangle 3"/>
          <p:cNvSpPr/>
          <p:nvPr/>
        </p:nvSpPr>
        <p:spPr>
          <a:xfrm>
            <a:off x="251520" y="1844824"/>
            <a:ext cx="8424936" cy="3323987"/>
          </a:xfrm>
          <a:prstGeom prst="rect">
            <a:avLst/>
          </a:prstGeom>
          <a:solidFill>
            <a:schemeClr val="accent3">
              <a:lumMod val="20000"/>
              <a:lumOff val="80000"/>
            </a:schemeClr>
          </a:solidFill>
          <a:effectLst>
            <a:glow rad="139700">
              <a:schemeClr val="accent1">
                <a:satMod val="175000"/>
                <a:alpha val="40000"/>
              </a:schemeClr>
            </a:glow>
          </a:effectLst>
        </p:spPr>
        <p:txBody>
          <a:bodyPr wrap="square">
            <a:spAutoFit/>
          </a:bodyPr>
          <a:lstStyle/>
          <a:p>
            <a:pPr algn="just" rtl="0">
              <a:lnSpc>
                <a:spcPct val="150000"/>
              </a:lnSpc>
            </a:pPr>
            <a:r>
              <a:rPr lang="en-US" sz="2800" dirty="0">
                <a:latin typeface="Times New Roman"/>
                <a:ea typeface="Times New Roman"/>
              </a:rPr>
              <a:t>Other melting accelerants are also based on replacement of some of the </a:t>
            </a:r>
            <a:r>
              <a:rPr lang="en-US" sz="2800" b="1" dirty="0">
                <a:latin typeface="Times New Roman"/>
                <a:ea typeface="Times New Roman"/>
              </a:rPr>
              <a:t>sodium carbonate </a:t>
            </a:r>
            <a:r>
              <a:rPr lang="en-US" sz="2800" dirty="0">
                <a:latin typeface="Times New Roman"/>
                <a:ea typeface="Times New Roman"/>
              </a:rPr>
              <a:t>by more easily melted compounds such as </a:t>
            </a:r>
            <a:r>
              <a:rPr lang="en-US" sz="2800" b="1" dirty="0" err="1">
                <a:solidFill>
                  <a:srgbClr val="FF0000"/>
                </a:solidFill>
                <a:latin typeface="Times New Roman"/>
                <a:ea typeface="Times New Roman"/>
              </a:rPr>
              <a:t>NaOH</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NaF</a:t>
            </a:r>
            <a:r>
              <a:rPr lang="en-US" sz="2800" b="1" dirty="0">
                <a:solidFill>
                  <a:srgbClr val="FF0000"/>
                </a:solidFill>
                <a:latin typeface="Times New Roman"/>
                <a:ea typeface="Times New Roman"/>
              </a:rPr>
              <a:t>, or </a:t>
            </a:r>
            <a:r>
              <a:rPr lang="en-US" sz="2800" b="1" dirty="0" err="1">
                <a:solidFill>
                  <a:srgbClr val="FF0000"/>
                </a:solidFill>
                <a:latin typeface="Times New Roman"/>
                <a:ea typeface="Times New Roman"/>
              </a:rPr>
              <a:t>NACl</a:t>
            </a:r>
            <a:r>
              <a:rPr lang="en-US" sz="2800" dirty="0">
                <a:latin typeface="Times New Roman"/>
                <a:ea typeface="Times New Roman"/>
              </a:rPr>
              <a:t>, all of which form very fluid liquids upon melting. The use of the </a:t>
            </a:r>
            <a:r>
              <a:rPr lang="en-US" sz="2800" b="1" dirty="0">
                <a:latin typeface="Times New Roman"/>
                <a:ea typeface="Times New Roman"/>
              </a:rPr>
              <a:t>halide</a:t>
            </a:r>
            <a:r>
              <a:rPr lang="en-US" sz="2800" dirty="0">
                <a:latin typeface="Times New Roman"/>
                <a:ea typeface="Times New Roman"/>
              </a:rPr>
              <a:t> will still result in a shorter batch –free time.</a:t>
            </a:r>
            <a:endParaRPr lang="en-US" sz="2800" dirty="0"/>
          </a:p>
        </p:txBody>
      </p:sp>
    </p:spTree>
    <p:extLst>
      <p:ext uri="{BB962C8B-B14F-4D97-AF65-F5344CB8AC3E}">
        <p14:creationId xmlns:p14="http://schemas.microsoft.com/office/powerpoint/2010/main" val="3040065267"/>
      </p:ext>
    </p:extLst>
  </p:cSld>
  <p:clrMapOvr>
    <a:masterClrMapping/>
  </p:clrMapOvr>
  <mc:AlternateContent xmlns:mc="http://schemas.openxmlformats.org/markup-compatibility/2006">
    <mc:Choice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260648"/>
            <a:ext cx="5587620" cy="587148"/>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none">
            <a:spAutoFit/>
          </a:bodyPr>
          <a:lstStyle/>
          <a:p>
            <a:pPr algn="l">
              <a:lnSpc>
                <a:spcPct val="150000"/>
              </a:lnSpc>
              <a:spcAft>
                <a:spcPts val="1000"/>
              </a:spcAft>
            </a:pPr>
            <a:r>
              <a:rPr lang="en-US" sz="2400" b="1" dirty="0">
                <a:latin typeface="Times New Roman"/>
                <a:ea typeface="Times New Roman"/>
                <a:cs typeface="Arial"/>
              </a:rPr>
              <a:t>4- volatilization of component from melts</a:t>
            </a:r>
            <a:endParaRPr lang="en-US" sz="2400" dirty="0">
              <a:ea typeface="Calibri"/>
              <a:cs typeface="Arial"/>
            </a:endParaRPr>
          </a:p>
        </p:txBody>
      </p:sp>
      <p:sp>
        <p:nvSpPr>
          <p:cNvPr id="5" name="Rectangle 4"/>
          <p:cNvSpPr/>
          <p:nvPr/>
        </p:nvSpPr>
        <p:spPr>
          <a:xfrm>
            <a:off x="0" y="1052736"/>
            <a:ext cx="9144000" cy="2308324"/>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p:spPr>
        <p:txBody>
          <a:bodyPr wrap="square">
            <a:spAutoFit/>
          </a:bodyPr>
          <a:lstStyle/>
          <a:p>
            <a:pPr algn="just" rtl="0">
              <a:lnSpc>
                <a:spcPct val="150000"/>
              </a:lnSpc>
            </a:pPr>
            <a:r>
              <a:rPr lang="en-US" sz="2400" dirty="0">
                <a:latin typeface="Times New Roman"/>
                <a:ea typeface="Times New Roman"/>
              </a:rPr>
              <a:t>A large number of the components of glasses are quite volatile at elevated temperatures. Loss of these components can significantly alter the composition of the glass obtained after prolonged melting, as compared to that obtained for short melting times. </a:t>
            </a:r>
            <a:endParaRPr lang="en-US" sz="2400" dirty="0"/>
          </a:p>
        </p:txBody>
      </p:sp>
      <p:sp>
        <p:nvSpPr>
          <p:cNvPr id="6" name="Rectangle 5"/>
          <p:cNvSpPr/>
          <p:nvPr/>
        </p:nvSpPr>
        <p:spPr>
          <a:xfrm>
            <a:off x="22540" y="3789040"/>
            <a:ext cx="8941947" cy="1754326"/>
          </a:xfrm>
          <a:prstGeom prst="rect">
            <a:avLst/>
          </a:prstGeom>
          <a:solidFill>
            <a:schemeClr val="accent4">
              <a:lumMod val="40000"/>
              <a:lumOff val="60000"/>
            </a:schemeClr>
          </a:solidFill>
        </p:spPr>
        <p:txBody>
          <a:bodyPr wrap="square">
            <a:spAutoFit/>
          </a:bodyPr>
          <a:lstStyle/>
          <a:p>
            <a:pPr algn="just" rtl="0">
              <a:lnSpc>
                <a:spcPct val="150000"/>
              </a:lnSpc>
            </a:pPr>
            <a:r>
              <a:rPr lang="en-US" sz="2400" b="1" dirty="0">
                <a:latin typeface="Times New Roman"/>
                <a:ea typeface="Times New Roman"/>
              </a:rPr>
              <a:t>Volatilization losses </a:t>
            </a:r>
            <a:r>
              <a:rPr lang="en-US" sz="2400" dirty="0">
                <a:latin typeface="Times New Roman"/>
                <a:ea typeface="Times New Roman"/>
              </a:rPr>
              <a:t>are particularly significant for </a:t>
            </a:r>
            <a:r>
              <a:rPr lang="en-US" sz="2400" b="1" dirty="0">
                <a:solidFill>
                  <a:srgbClr val="FF0000"/>
                </a:solidFill>
                <a:latin typeface="Times New Roman"/>
                <a:ea typeface="Times New Roman"/>
              </a:rPr>
              <a:t>alkali oxides</a:t>
            </a:r>
            <a:r>
              <a:rPr lang="en-US" sz="2400" dirty="0">
                <a:solidFill>
                  <a:srgbClr val="FF0000"/>
                </a:solidFill>
                <a:latin typeface="Times New Roman"/>
                <a:ea typeface="Times New Roman"/>
              </a:rPr>
              <a:t>, </a:t>
            </a:r>
            <a:r>
              <a:rPr lang="en-US" sz="2400" b="1" dirty="0">
                <a:solidFill>
                  <a:srgbClr val="FF0000"/>
                </a:solidFill>
                <a:latin typeface="Times New Roman"/>
                <a:ea typeface="Times New Roman"/>
              </a:rPr>
              <a:t>lead</a:t>
            </a:r>
            <a:r>
              <a:rPr lang="en-US" sz="2400" dirty="0">
                <a:solidFill>
                  <a:srgbClr val="FF0000"/>
                </a:solidFill>
                <a:latin typeface="Times New Roman"/>
                <a:ea typeface="Times New Roman"/>
              </a:rPr>
              <a:t>, </a:t>
            </a:r>
            <a:r>
              <a:rPr lang="en-US" sz="2400" b="1" dirty="0">
                <a:solidFill>
                  <a:srgbClr val="FF0000"/>
                </a:solidFill>
                <a:latin typeface="Times New Roman"/>
                <a:ea typeface="Times New Roman"/>
              </a:rPr>
              <a:t>boron, phosphorus, halides </a:t>
            </a:r>
            <a:r>
              <a:rPr lang="en-US" sz="2400" dirty="0">
                <a:latin typeface="Times New Roman"/>
                <a:ea typeface="Times New Roman"/>
              </a:rPr>
              <a:t>and other components which have high vapor pressures at high temperatures. </a:t>
            </a:r>
            <a:endParaRPr lang="en-US" sz="2400" dirty="0"/>
          </a:p>
        </p:txBody>
      </p:sp>
    </p:spTree>
    <p:extLst>
      <p:ext uri="{BB962C8B-B14F-4D97-AF65-F5344CB8AC3E}">
        <p14:creationId xmlns:p14="http://schemas.microsoft.com/office/powerpoint/2010/main" val="1798894696"/>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Rectangle 4"/>
          <p:cNvSpPr/>
          <p:nvPr/>
        </p:nvSpPr>
        <p:spPr>
          <a:xfrm>
            <a:off x="179512" y="188640"/>
            <a:ext cx="3247940" cy="55643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w="28575">
            <a:solidFill>
              <a:srgbClr val="FF0000"/>
            </a:solidFill>
          </a:ln>
          <a:effectLst>
            <a:glow rad="228600">
              <a:schemeClr val="accent3">
                <a:satMod val="175000"/>
                <a:alpha val="40000"/>
              </a:schemeClr>
            </a:glow>
          </a:effectLst>
        </p:spPr>
        <p:txBody>
          <a:bodyPr wrap="none">
            <a:spAutoFit/>
          </a:bodyPr>
          <a:lstStyle/>
          <a:p>
            <a:pPr algn="l" rtl="0">
              <a:lnSpc>
                <a:spcPct val="115000"/>
              </a:lnSpc>
              <a:spcAft>
                <a:spcPts val="0"/>
              </a:spcAft>
            </a:pPr>
            <a:r>
              <a:rPr lang="en-US" sz="2800" b="1" dirty="0">
                <a:latin typeface="Times New Roman"/>
                <a:ea typeface="Calibri"/>
                <a:cs typeface="Arial"/>
              </a:rPr>
              <a:t>5-Melting reactions </a:t>
            </a:r>
            <a:endParaRPr lang="en-US" sz="2800" dirty="0">
              <a:ea typeface="Calibri"/>
              <a:cs typeface="Arial"/>
            </a:endParaRPr>
          </a:p>
        </p:txBody>
      </p:sp>
      <p:sp>
        <p:nvSpPr>
          <p:cNvPr id="6" name="Rectangle 5"/>
          <p:cNvSpPr/>
          <p:nvPr/>
        </p:nvSpPr>
        <p:spPr>
          <a:xfrm>
            <a:off x="0" y="809668"/>
            <a:ext cx="8712968" cy="2308324"/>
          </a:xfrm>
          <a:prstGeom prst="rect">
            <a:avLst/>
          </a:prstGeom>
          <a:solidFill>
            <a:schemeClr val="accent3">
              <a:lumMod val="40000"/>
              <a:lumOff val="60000"/>
            </a:schemeClr>
          </a:solidFill>
        </p:spPr>
        <p:txBody>
          <a:bodyPr wrap="square">
            <a:spAutoFit/>
          </a:bodyPr>
          <a:lstStyle/>
          <a:p>
            <a:pPr algn="just" rtl="0">
              <a:lnSpc>
                <a:spcPct val="150000"/>
              </a:lnSpc>
              <a:spcAft>
                <a:spcPts val="1570"/>
              </a:spcAft>
            </a:pPr>
            <a:r>
              <a:rPr lang="en-US" sz="2400" dirty="0">
                <a:latin typeface="Times New Roman"/>
                <a:ea typeface="Calibri"/>
                <a:cs typeface="Arial"/>
              </a:rPr>
              <a:t>1- </a:t>
            </a:r>
            <a:r>
              <a:rPr lang="en-US" sz="2400" b="1" dirty="0">
                <a:latin typeface="Times New Roman"/>
                <a:ea typeface="Calibri"/>
                <a:cs typeface="Arial"/>
              </a:rPr>
              <a:t>De-hydration </a:t>
            </a:r>
            <a:r>
              <a:rPr lang="en-US" sz="2400" dirty="0">
                <a:latin typeface="Times New Roman"/>
                <a:ea typeface="Calibri"/>
                <a:cs typeface="Arial"/>
              </a:rPr>
              <a:t>of some raw materials and water evaporation. It</a:t>
            </a:r>
            <a:r>
              <a:rPr lang="en-US" sz="2400" b="1" dirty="0">
                <a:latin typeface="Times New Roman"/>
                <a:ea typeface="Calibri"/>
                <a:cs typeface="Arial"/>
              </a:rPr>
              <a:t> </a:t>
            </a:r>
            <a:r>
              <a:rPr lang="en-US" sz="2400" dirty="0">
                <a:latin typeface="Times New Roman"/>
                <a:ea typeface="Calibri"/>
                <a:cs typeface="Arial"/>
              </a:rPr>
              <a:t>Takes place at ± 100°C for physically bonded water. Dehydration (water evaporation) is very energy intensive, and it is represents an important part of the total energy consumption.</a:t>
            </a:r>
            <a:endParaRPr lang="en-US" sz="2400" dirty="0">
              <a:ea typeface="Calibri"/>
              <a:cs typeface="Arial"/>
            </a:endParaRPr>
          </a:p>
        </p:txBody>
      </p:sp>
      <p:sp>
        <p:nvSpPr>
          <p:cNvPr id="7" name="Rectangle 6"/>
          <p:cNvSpPr/>
          <p:nvPr/>
        </p:nvSpPr>
        <p:spPr>
          <a:xfrm>
            <a:off x="49138" y="3501008"/>
            <a:ext cx="8677761" cy="1141146"/>
          </a:xfrm>
          <a:prstGeom prst="rect">
            <a:avLst/>
          </a:prstGeom>
          <a:solidFill>
            <a:schemeClr val="accent5">
              <a:lumMod val="40000"/>
              <a:lumOff val="60000"/>
            </a:schemeClr>
          </a:solidFill>
        </p:spPr>
        <p:txBody>
          <a:bodyPr wrap="square">
            <a:spAutoFit/>
          </a:bodyPr>
          <a:lstStyle/>
          <a:p>
            <a:pPr algn="just" rtl="0">
              <a:lnSpc>
                <a:spcPct val="150000"/>
              </a:lnSpc>
              <a:spcAft>
                <a:spcPts val="1570"/>
              </a:spcAft>
            </a:pPr>
            <a:r>
              <a:rPr lang="en-US" sz="2400" dirty="0">
                <a:latin typeface="Times New Roman"/>
                <a:ea typeface="Calibri"/>
                <a:cs typeface="Arial"/>
              </a:rPr>
              <a:t>2- </a:t>
            </a:r>
            <a:r>
              <a:rPr lang="en-US" sz="2400" b="1" dirty="0">
                <a:latin typeface="Times New Roman"/>
                <a:ea typeface="Calibri"/>
                <a:cs typeface="Arial"/>
              </a:rPr>
              <a:t>Solid state reactions between individual raw materials</a:t>
            </a:r>
            <a:r>
              <a:rPr lang="en-US" sz="2400" dirty="0">
                <a:latin typeface="Times New Roman"/>
                <a:ea typeface="Calibri"/>
                <a:cs typeface="Arial"/>
              </a:rPr>
              <a:t>. It can be divided into two routes: </a:t>
            </a:r>
            <a:r>
              <a:rPr lang="en-US" sz="2400" dirty="0">
                <a:solidFill>
                  <a:srgbClr val="FF0000"/>
                </a:solidFill>
                <a:latin typeface="Times New Roman"/>
                <a:ea typeface="Calibri"/>
                <a:cs typeface="Arial"/>
              </a:rPr>
              <a:t>the carbonate route </a:t>
            </a:r>
            <a:r>
              <a:rPr lang="en-US" sz="2400" dirty="0">
                <a:latin typeface="Times New Roman"/>
                <a:ea typeface="Calibri"/>
                <a:cs typeface="Arial"/>
              </a:rPr>
              <a:t>and </a:t>
            </a:r>
            <a:r>
              <a:rPr lang="en-US" sz="2400" dirty="0">
                <a:solidFill>
                  <a:srgbClr val="FF0000"/>
                </a:solidFill>
                <a:latin typeface="Times New Roman"/>
                <a:ea typeface="Calibri"/>
                <a:cs typeface="Arial"/>
              </a:rPr>
              <a:t>the silicate route </a:t>
            </a:r>
            <a:endParaRPr lang="en-US" sz="2400" dirty="0">
              <a:solidFill>
                <a:srgbClr val="FF0000"/>
              </a:solidFill>
              <a:ea typeface="Calibri"/>
              <a:cs typeface="Arial"/>
            </a:endParaRPr>
          </a:p>
        </p:txBody>
      </p:sp>
    </p:spTree>
    <p:extLst>
      <p:ext uri="{BB962C8B-B14F-4D97-AF65-F5344CB8AC3E}">
        <p14:creationId xmlns:p14="http://schemas.microsoft.com/office/powerpoint/2010/main" val="186521894"/>
      </p:ext>
    </p:extLst>
  </p:cSld>
  <p:clrMapOvr>
    <a:masterClrMapping/>
  </p:clrMapOvr>
  <mc:AlternateContent xmlns:mc="http://schemas.openxmlformats.org/markup-compatibility/2006">
    <mc:Choice xmlns:p14="http://schemas.microsoft.com/office/powerpoint/2010/main" Requires="p14">
      <p:transition spd="slow" p14:dur="2000">
        <p14:ferris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305" y="34220"/>
            <a:ext cx="9013078" cy="3970318"/>
          </a:xfrm>
          <a:prstGeom prst="rect">
            <a:avLst/>
          </a:prstGeom>
          <a:solidFill>
            <a:schemeClr val="accent2">
              <a:lumMod val="20000"/>
              <a:lumOff val="80000"/>
            </a:schemeClr>
          </a:solidFill>
        </p:spPr>
        <p:txBody>
          <a:bodyPr wrap="square">
            <a:spAutoFit/>
          </a:bodyPr>
          <a:lstStyle/>
          <a:p>
            <a:pPr algn="just" rtl="0">
              <a:lnSpc>
                <a:spcPct val="150000"/>
              </a:lnSpc>
              <a:spcAft>
                <a:spcPts val="1570"/>
              </a:spcAft>
            </a:pPr>
            <a:r>
              <a:rPr lang="en-US" sz="2400" dirty="0">
                <a:latin typeface="Times New Roman"/>
                <a:ea typeface="Calibri"/>
                <a:cs typeface="Arial"/>
              </a:rPr>
              <a:t> </a:t>
            </a:r>
            <a:r>
              <a:rPr lang="en-US" sz="2400" b="1" u="sng" dirty="0">
                <a:latin typeface="Times New Roman"/>
                <a:ea typeface="Calibri"/>
                <a:cs typeface="Arial"/>
              </a:rPr>
              <a:t>The carbonate route</a:t>
            </a:r>
            <a:r>
              <a:rPr lang="en-US" sz="2400" b="1" dirty="0">
                <a:latin typeface="Times New Roman"/>
                <a:ea typeface="Calibri"/>
                <a:cs typeface="Arial"/>
              </a:rPr>
              <a:t> (path) </a:t>
            </a:r>
            <a:r>
              <a:rPr lang="en-US" sz="2400" dirty="0">
                <a:latin typeface="Times New Roman"/>
                <a:ea typeface="Calibri"/>
                <a:cs typeface="Arial"/>
              </a:rPr>
              <a:t>is characterized by reactive dissolution of </a:t>
            </a:r>
            <a:r>
              <a:rPr lang="en-US" sz="2400" b="1" dirty="0">
                <a:solidFill>
                  <a:srgbClr val="FF0000"/>
                </a:solidFill>
                <a:latin typeface="Times New Roman"/>
                <a:ea typeface="Calibri"/>
                <a:cs typeface="Arial"/>
              </a:rPr>
              <a:t>silica sand </a:t>
            </a:r>
            <a:r>
              <a:rPr lang="en-US" sz="2400" dirty="0">
                <a:latin typeface="Times New Roman"/>
                <a:ea typeface="Calibri"/>
                <a:cs typeface="Arial"/>
              </a:rPr>
              <a:t>with a binary melt phase of </a:t>
            </a:r>
            <a:r>
              <a:rPr lang="en-US" sz="2400" dirty="0">
                <a:solidFill>
                  <a:srgbClr val="FF0000"/>
                </a:solidFill>
                <a:latin typeface="Times New Roman"/>
                <a:ea typeface="Calibri"/>
                <a:cs typeface="Arial"/>
              </a:rPr>
              <a:t>soda ash</a:t>
            </a:r>
            <a:r>
              <a:rPr lang="en-US" sz="2400" dirty="0">
                <a:latin typeface="Times New Roman"/>
                <a:ea typeface="Calibri"/>
                <a:cs typeface="Arial"/>
              </a:rPr>
              <a:t> and </a:t>
            </a:r>
            <a:r>
              <a:rPr lang="en-US" sz="2400" dirty="0">
                <a:solidFill>
                  <a:srgbClr val="FF0000"/>
                </a:solidFill>
                <a:latin typeface="Times New Roman"/>
                <a:ea typeface="Calibri"/>
                <a:cs typeface="Arial"/>
              </a:rPr>
              <a:t>limestone</a:t>
            </a:r>
            <a:r>
              <a:rPr lang="en-US" sz="2400" dirty="0">
                <a:latin typeface="Times New Roman"/>
                <a:ea typeface="Calibri"/>
                <a:cs typeface="Arial"/>
              </a:rPr>
              <a:t> below about </a:t>
            </a:r>
            <a:r>
              <a:rPr lang="en-US" sz="2400" b="1" dirty="0">
                <a:solidFill>
                  <a:srgbClr val="00B050"/>
                </a:solidFill>
                <a:latin typeface="Times New Roman"/>
                <a:ea typeface="Calibri"/>
                <a:cs typeface="Arial"/>
              </a:rPr>
              <a:t>900°C</a:t>
            </a:r>
            <a:r>
              <a:rPr lang="en-US" sz="2400" dirty="0">
                <a:latin typeface="Times New Roman"/>
                <a:ea typeface="Calibri"/>
                <a:cs typeface="Arial"/>
              </a:rPr>
              <a:t>. Soda ash and limestone, in contact with each other, may form a double carbonate by a solid state reaction forming the species Na</a:t>
            </a:r>
            <a:r>
              <a:rPr lang="en-US" sz="2400" baseline="-25000" dirty="0">
                <a:latin typeface="Times New Roman"/>
                <a:ea typeface="Calibri"/>
                <a:cs typeface="Arial"/>
              </a:rPr>
              <a:t>2</a:t>
            </a:r>
            <a:r>
              <a:rPr lang="en-US" sz="2400" dirty="0">
                <a:latin typeface="Times New Roman"/>
                <a:ea typeface="Calibri"/>
                <a:cs typeface="Arial"/>
              </a:rPr>
              <a:t>Ca(CO</a:t>
            </a:r>
            <a:r>
              <a:rPr lang="en-US" sz="2400" baseline="-25000" dirty="0">
                <a:latin typeface="Times New Roman"/>
                <a:ea typeface="Calibri"/>
                <a:cs typeface="Arial"/>
              </a:rPr>
              <a:t>3</a:t>
            </a:r>
            <a:r>
              <a:rPr lang="en-US" sz="2400" dirty="0">
                <a:latin typeface="Times New Roman"/>
                <a:ea typeface="Calibri"/>
                <a:cs typeface="Arial"/>
              </a:rPr>
              <a:t>)</a:t>
            </a:r>
            <a:r>
              <a:rPr lang="en-US" sz="2400" baseline="-25000" dirty="0">
                <a:latin typeface="Times New Roman"/>
                <a:ea typeface="Calibri"/>
                <a:cs typeface="Arial"/>
              </a:rPr>
              <a:t>2</a:t>
            </a:r>
            <a:r>
              <a:rPr lang="en-US" sz="2400" dirty="0">
                <a:latin typeface="Times New Roman"/>
                <a:ea typeface="Calibri"/>
                <a:cs typeface="Arial"/>
              </a:rPr>
              <a:t>. At about 820°C, this intermediate reaction product starts to melt and becomes suddenly more reactive (better contact) towards silica sand grains. </a:t>
            </a:r>
            <a:endParaRPr lang="en-US" sz="2400" dirty="0">
              <a:ea typeface="Calibri"/>
              <a:cs typeface="Arial"/>
            </a:endParaRPr>
          </a:p>
        </p:txBody>
      </p:sp>
      <p:sp>
        <p:nvSpPr>
          <p:cNvPr id="5" name="Rectangle 4"/>
          <p:cNvSpPr/>
          <p:nvPr/>
        </p:nvSpPr>
        <p:spPr>
          <a:xfrm>
            <a:off x="22153" y="4221088"/>
            <a:ext cx="9057382" cy="2308324"/>
          </a:xfrm>
          <a:prstGeom prst="rect">
            <a:avLst/>
          </a:prstGeom>
          <a:solidFill>
            <a:schemeClr val="accent4">
              <a:lumMod val="20000"/>
              <a:lumOff val="80000"/>
            </a:schemeClr>
          </a:solidFill>
        </p:spPr>
        <p:txBody>
          <a:bodyPr wrap="square">
            <a:spAutoFit/>
          </a:bodyPr>
          <a:lstStyle/>
          <a:p>
            <a:pPr algn="just" rtl="0">
              <a:lnSpc>
                <a:spcPct val="150000"/>
              </a:lnSpc>
              <a:spcAft>
                <a:spcPts val="1570"/>
              </a:spcAft>
            </a:pPr>
            <a:r>
              <a:rPr lang="en-US" sz="2400" b="1" u="sng" dirty="0">
                <a:latin typeface="Times New Roman"/>
                <a:ea typeface="Calibri"/>
                <a:cs typeface="Arial"/>
              </a:rPr>
              <a:t>The silica/silicate route</a:t>
            </a:r>
            <a:r>
              <a:rPr lang="en-US" sz="2400" b="1" dirty="0">
                <a:latin typeface="Times New Roman"/>
                <a:ea typeface="Calibri"/>
                <a:cs typeface="Arial"/>
              </a:rPr>
              <a:t> </a:t>
            </a:r>
            <a:r>
              <a:rPr lang="en-US" sz="2400" dirty="0">
                <a:latin typeface="Times New Roman"/>
                <a:ea typeface="Calibri"/>
                <a:cs typeface="Arial"/>
              </a:rPr>
              <a:t>is based on eutectic melting</a:t>
            </a:r>
            <a:r>
              <a:rPr lang="en-US" sz="2400" b="1" dirty="0">
                <a:latin typeface="Times New Roman"/>
                <a:ea typeface="Calibri"/>
                <a:cs typeface="Arial"/>
              </a:rPr>
              <a:t> </a:t>
            </a:r>
            <a:r>
              <a:rPr lang="en-US" sz="2400" dirty="0">
                <a:latin typeface="Times New Roman"/>
                <a:ea typeface="Calibri"/>
                <a:cs typeface="Arial"/>
              </a:rPr>
              <a:t>of a mixture of components, including the sodium </a:t>
            </a:r>
            <a:r>
              <a:rPr lang="en-US" sz="2400" dirty="0" err="1">
                <a:latin typeface="Times New Roman"/>
                <a:ea typeface="Calibri"/>
                <a:cs typeface="Arial"/>
              </a:rPr>
              <a:t>disilicate</a:t>
            </a:r>
            <a:r>
              <a:rPr lang="en-US" sz="2400" dirty="0">
                <a:latin typeface="Times New Roman"/>
                <a:ea typeface="Calibri"/>
                <a:cs typeface="Arial"/>
              </a:rPr>
              <a:t> phase, formed by solid state reactions between sand and soda. The </a:t>
            </a:r>
            <a:r>
              <a:rPr lang="en-US" sz="2400" b="1" dirty="0">
                <a:latin typeface="Times New Roman"/>
                <a:ea typeface="Calibri"/>
                <a:cs typeface="Arial"/>
              </a:rPr>
              <a:t>eutectic melting </a:t>
            </a:r>
            <a:r>
              <a:rPr lang="en-US" sz="2400" dirty="0">
                <a:latin typeface="Times New Roman"/>
                <a:ea typeface="Calibri"/>
                <a:cs typeface="Arial"/>
              </a:rPr>
              <a:t>of SiO2 and Na2O·2SiO2 takes place at 799°C and silicate rich melts are formed. </a:t>
            </a:r>
            <a:endParaRPr lang="en-US" sz="2400" dirty="0">
              <a:ea typeface="Calibri"/>
              <a:cs typeface="Arial"/>
            </a:endParaRPr>
          </a:p>
        </p:txBody>
      </p:sp>
    </p:spTree>
    <p:extLst>
      <p:ext uri="{BB962C8B-B14F-4D97-AF65-F5344CB8AC3E}">
        <p14:creationId xmlns:p14="http://schemas.microsoft.com/office/powerpoint/2010/main" val="3696608360"/>
      </p:ext>
    </p:extLst>
  </p:cSld>
  <p:clrMapOvr>
    <a:masterClrMapping/>
  </p:clrMapOvr>
  <mc:AlternateContent xmlns:mc="http://schemas.openxmlformats.org/markup-compatibility/2006">
    <mc:Choice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526" y="116632"/>
            <a:ext cx="9026969" cy="3621504"/>
          </a:xfrm>
          <a:prstGeom prst="rect">
            <a:avLst/>
          </a:prstGeom>
          <a:solidFill>
            <a:schemeClr val="bg1">
              <a:lumMod val="85000"/>
            </a:schemeClr>
          </a:solidFill>
        </p:spPr>
        <p:txBody>
          <a:bodyPr wrap="square">
            <a:spAutoFit/>
          </a:bodyPr>
          <a:lstStyle/>
          <a:p>
            <a:pPr algn="just" rtl="0">
              <a:lnSpc>
                <a:spcPct val="150000"/>
              </a:lnSpc>
              <a:spcAft>
                <a:spcPts val="1570"/>
              </a:spcAft>
            </a:pPr>
            <a:r>
              <a:rPr lang="en-US" sz="2400" dirty="0">
                <a:latin typeface="Times New Roman" pitchFamily="18" charset="0"/>
                <a:ea typeface="Calibri"/>
                <a:cs typeface="Times New Roman" pitchFamily="18" charset="0"/>
              </a:rPr>
              <a:t>3- </a:t>
            </a:r>
            <a:r>
              <a:rPr lang="en-US" sz="2400" b="1" dirty="0">
                <a:latin typeface="Times New Roman" pitchFamily="18" charset="0"/>
                <a:ea typeface="Calibri"/>
                <a:cs typeface="Times New Roman" pitchFamily="18" charset="0"/>
              </a:rPr>
              <a:t>Formation of primary melt phases </a:t>
            </a:r>
            <a:r>
              <a:rPr lang="en-US" sz="2400" dirty="0">
                <a:latin typeface="Times New Roman" pitchFamily="18" charset="0"/>
                <a:ea typeface="Calibri"/>
                <a:cs typeface="Times New Roman" pitchFamily="18" charset="0"/>
              </a:rPr>
              <a:t>and melting of alkali rich carbonates. (typically in the temperature range: 700-900°C) </a:t>
            </a:r>
          </a:p>
          <a:p>
            <a:pPr algn="just" rtl="0">
              <a:lnSpc>
                <a:spcPct val="150000"/>
              </a:lnSpc>
            </a:pPr>
            <a:r>
              <a:rPr lang="en-US" sz="2400" dirty="0">
                <a:latin typeface="Times New Roman" pitchFamily="18" charset="0"/>
                <a:ea typeface="Calibri"/>
                <a:cs typeface="Times New Roman" pitchFamily="18" charset="0"/>
              </a:rPr>
              <a:t>4- </a:t>
            </a:r>
            <a:r>
              <a:rPr lang="en-US" sz="2400" b="1" dirty="0">
                <a:latin typeface="Times New Roman" pitchFamily="18" charset="0"/>
                <a:ea typeface="Calibri"/>
                <a:cs typeface="Times New Roman" pitchFamily="18" charset="0"/>
              </a:rPr>
              <a:t>Dissociation </a:t>
            </a:r>
            <a:r>
              <a:rPr lang="en-US" sz="2400" dirty="0">
                <a:latin typeface="Times New Roman" pitchFamily="18" charset="0"/>
                <a:ea typeface="Calibri"/>
                <a:cs typeface="Times New Roman" pitchFamily="18" charset="0"/>
              </a:rPr>
              <a:t>or </a:t>
            </a:r>
            <a:r>
              <a:rPr lang="en-US" sz="2400" b="1" dirty="0">
                <a:latin typeface="Times New Roman" pitchFamily="18" charset="0"/>
                <a:ea typeface="Calibri"/>
                <a:cs typeface="Times New Roman" pitchFamily="18" charset="0"/>
              </a:rPr>
              <a:t>decomposition </a:t>
            </a:r>
            <a:r>
              <a:rPr lang="en-US" sz="2400" dirty="0">
                <a:latin typeface="Times New Roman" pitchFamily="18" charset="0"/>
                <a:ea typeface="Calibri"/>
                <a:cs typeface="Times New Roman" pitchFamily="18" charset="0"/>
              </a:rPr>
              <a:t>reactions of </a:t>
            </a:r>
            <a:r>
              <a:rPr lang="en-US" sz="2400" dirty="0" err="1">
                <a:latin typeface="Times New Roman" pitchFamily="18" charset="0"/>
                <a:ea typeface="Calibri"/>
                <a:cs typeface="Times New Roman" pitchFamily="18" charset="0"/>
              </a:rPr>
              <a:t>Ca</a:t>
            </a:r>
            <a:r>
              <a:rPr lang="en-US" sz="2400" dirty="0">
                <a:latin typeface="Times New Roman" pitchFamily="18" charset="0"/>
                <a:ea typeface="Calibri"/>
                <a:cs typeface="Times New Roman" pitchFamily="18" charset="0"/>
              </a:rPr>
              <a:t>- and Mg- containing carbonates (e.g. limestone and dolomite), resulting in development of CO2-gas. (Temperature range 500-1000°C) (Na2CO3 will not decompose spontaneously, but reacts with sand or limestone). </a:t>
            </a:r>
            <a:endParaRPr lang="en-US" sz="2400" dirty="0">
              <a:latin typeface="Times New Roman" pitchFamily="18" charset="0"/>
              <a:cs typeface="Times New Roman" pitchFamily="18" charset="0"/>
            </a:endParaRPr>
          </a:p>
        </p:txBody>
      </p:sp>
      <p:sp>
        <p:nvSpPr>
          <p:cNvPr id="6" name="Rectangle 5"/>
          <p:cNvSpPr/>
          <p:nvPr/>
        </p:nvSpPr>
        <p:spPr>
          <a:xfrm>
            <a:off x="107504" y="3738136"/>
            <a:ext cx="8928991" cy="2862322"/>
          </a:xfrm>
          <a:prstGeom prst="rect">
            <a:avLst/>
          </a:prstGeom>
          <a:solidFill>
            <a:schemeClr val="accent6">
              <a:lumMod val="20000"/>
              <a:lumOff val="80000"/>
            </a:schemeClr>
          </a:solidFill>
        </p:spPr>
        <p:txBody>
          <a:bodyPr wrap="square">
            <a:spAutoFit/>
          </a:bodyPr>
          <a:lstStyle/>
          <a:p>
            <a:pPr algn="just" rtl="0">
              <a:lnSpc>
                <a:spcPct val="150000"/>
              </a:lnSpc>
            </a:pPr>
            <a:r>
              <a:rPr lang="en-US" sz="2400" dirty="0">
                <a:latin typeface="Times New Roman"/>
                <a:ea typeface="Calibri"/>
              </a:rPr>
              <a:t>5-</a:t>
            </a:r>
            <a:r>
              <a:rPr lang="en-US" sz="2400" b="1" dirty="0">
                <a:latin typeface="Times New Roman"/>
                <a:ea typeface="Calibri"/>
              </a:rPr>
              <a:t>Dissolving of the SiO2 </a:t>
            </a:r>
            <a:r>
              <a:rPr lang="en-US" sz="2400" dirty="0">
                <a:latin typeface="Times New Roman"/>
                <a:ea typeface="Calibri"/>
              </a:rPr>
              <a:t>in the alkali rich carbonate melt phases, typically above 1000°C. Sand reacts between about 750-1000°C with sodium silicates or soda to form liquid sodium silicates (associated with the release of CO2-gas when limestone or soda or dolomite is reacting with sand) </a:t>
            </a:r>
            <a:endParaRPr lang="en-US" sz="2400" dirty="0"/>
          </a:p>
        </p:txBody>
      </p:sp>
    </p:spTree>
    <p:extLst>
      <p:ext uri="{BB962C8B-B14F-4D97-AF65-F5344CB8AC3E}">
        <p14:creationId xmlns:p14="http://schemas.microsoft.com/office/powerpoint/2010/main" val="298397272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9000" t="-4000" b="-2000"/>
          </a:stretch>
        </a:blipFill>
        <a:effectLst/>
      </p:bgPr>
    </p:bg>
    <p:spTree>
      <p:nvGrpSpPr>
        <p:cNvPr id="1" name=""/>
        <p:cNvGrpSpPr/>
        <p:nvPr/>
      </p:nvGrpSpPr>
      <p:grpSpPr>
        <a:xfrm>
          <a:off x="0" y="0"/>
          <a:ext cx="0" cy="0"/>
          <a:chOff x="0" y="0"/>
          <a:chExt cx="0" cy="0"/>
        </a:xfrm>
      </p:grpSpPr>
      <p:sp>
        <p:nvSpPr>
          <p:cNvPr id="4" name="Rectangle 3"/>
          <p:cNvSpPr/>
          <p:nvPr/>
        </p:nvSpPr>
        <p:spPr>
          <a:xfrm>
            <a:off x="179512" y="476672"/>
            <a:ext cx="8496944" cy="4252446"/>
          </a:xfrm>
          <a:prstGeom prst="rect">
            <a:avLst/>
          </a:prstGeom>
          <a:solidFill>
            <a:schemeClr val="accent2">
              <a:lumMod val="20000"/>
              <a:lumOff val="80000"/>
            </a:schemeClr>
          </a:solidFill>
          <a:effectLst>
            <a:glow rad="228600">
              <a:schemeClr val="accent3">
                <a:satMod val="175000"/>
                <a:alpha val="40000"/>
              </a:schemeClr>
            </a:glow>
          </a:effectLst>
        </p:spPr>
        <p:txBody>
          <a:bodyPr wrap="square">
            <a:spAutoFit/>
          </a:bodyPr>
          <a:lstStyle/>
          <a:p>
            <a:pPr algn="just" rtl="0">
              <a:lnSpc>
                <a:spcPct val="150000"/>
              </a:lnSpc>
              <a:spcAft>
                <a:spcPts val="2170"/>
              </a:spcAft>
            </a:pPr>
            <a:r>
              <a:rPr lang="en-US" sz="2400" dirty="0">
                <a:latin typeface="Times New Roman" pitchFamily="18" charset="0"/>
                <a:ea typeface="Calibri"/>
                <a:cs typeface="Times New Roman" pitchFamily="18" charset="0"/>
              </a:rPr>
              <a:t>•</a:t>
            </a:r>
            <a:r>
              <a:rPr lang="en-US" sz="2400" b="1" dirty="0">
                <a:latin typeface="Times New Roman" pitchFamily="18" charset="0"/>
                <a:ea typeface="Calibri"/>
                <a:cs typeface="Times New Roman" pitchFamily="18" charset="0"/>
              </a:rPr>
              <a:t>Sand dissolution is a critical step </a:t>
            </a:r>
            <a:r>
              <a:rPr lang="en-US" sz="2400" dirty="0">
                <a:latin typeface="Times New Roman" pitchFamily="18" charset="0"/>
                <a:ea typeface="Calibri"/>
                <a:cs typeface="Times New Roman" pitchFamily="18" charset="0"/>
              </a:rPr>
              <a:t>in industrial melting process. It is highly dependent on the </a:t>
            </a:r>
            <a:r>
              <a:rPr lang="en-US" sz="2400" b="1" dirty="0">
                <a:latin typeface="Times New Roman" pitchFamily="18" charset="0"/>
                <a:ea typeface="Calibri"/>
                <a:cs typeface="Times New Roman" pitchFamily="18" charset="0"/>
              </a:rPr>
              <a:t>initial grain size distribution </a:t>
            </a:r>
            <a:r>
              <a:rPr lang="en-US" sz="2400" dirty="0">
                <a:latin typeface="Times New Roman" pitchFamily="18" charset="0"/>
                <a:ea typeface="Calibri"/>
                <a:cs typeface="Times New Roman" pitchFamily="18" charset="0"/>
              </a:rPr>
              <a:t>of the sand grains in the batch, as well as the presence of aggressive molten phases (e.g. alkaline phases).</a:t>
            </a:r>
          </a:p>
          <a:p>
            <a:pPr algn="just" rtl="0">
              <a:lnSpc>
                <a:spcPct val="150000"/>
              </a:lnSpc>
            </a:pPr>
            <a:r>
              <a:rPr lang="en-US" sz="2400" dirty="0">
                <a:latin typeface="Times New Roman" pitchFamily="18" charset="0"/>
                <a:ea typeface="Calibri"/>
                <a:cs typeface="Times New Roman" pitchFamily="18" charset="0"/>
              </a:rPr>
              <a:t>•Sand grains react with other batch components or dissolve in the obtained melt in most glass melting processes. The optimum grain size depends on the glass type.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8416966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375" y="0"/>
            <a:ext cx="4458208" cy="55643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2"/>
          </a:lnRef>
          <a:fillRef idx="1">
            <a:schemeClr val="lt1"/>
          </a:fillRef>
          <a:effectRef idx="0">
            <a:schemeClr val="accent2"/>
          </a:effectRef>
          <a:fontRef idx="minor">
            <a:schemeClr val="dk1"/>
          </a:fontRef>
        </p:style>
        <p:txBody>
          <a:bodyPr wrap="none">
            <a:spAutoFit/>
          </a:bodyPr>
          <a:lstStyle/>
          <a:p>
            <a:pPr algn="just" rtl="0">
              <a:lnSpc>
                <a:spcPct val="115000"/>
              </a:lnSpc>
              <a:spcAft>
                <a:spcPts val="1000"/>
              </a:spcAft>
            </a:pPr>
            <a:r>
              <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ea typeface="Calibri"/>
                <a:cs typeface="Arial"/>
              </a:rPr>
              <a:t>5- The fining </a:t>
            </a: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a:ea typeface="Calibri"/>
                <a:cs typeface="Arial"/>
              </a:rPr>
              <a:t>Process</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a typeface="Calibri"/>
              <a:cs typeface="Arial"/>
            </a:endParaRPr>
          </a:p>
        </p:txBody>
      </p:sp>
      <p:sp>
        <p:nvSpPr>
          <p:cNvPr id="5" name="Rectangle 4"/>
          <p:cNvSpPr/>
          <p:nvPr/>
        </p:nvSpPr>
        <p:spPr>
          <a:xfrm>
            <a:off x="35536" y="580251"/>
            <a:ext cx="9144000" cy="2308324"/>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6200000" scaled="1"/>
            <a:tileRect/>
          </a:gradFill>
        </p:spPr>
        <p:txBody>
          <a:bodyPr wrap="square">
            <a:spAutoFit/>
          </a:bodyPr>
          <a:lstStyle/>
          <a:p>
            <a:pPr algn="just" rtl="0">
              <a:lnSpc>
                <a:spcPct val="150000"/>
              </a:lnSpc>
            </a:pPr>
            <a:r>
              <a:rPr lang="en-US" sz="2400" dirty="0">
                <a:latin typeface="Times New Roman"/>
                <a:ea typeface="Calibri"/>
              </a:rPr>
              <a:t>Bubbles in the final product are undesirable, because they diminish the optical quality and decrease the strength of the glass product. Therefore, the bubbles must be removed from the melt. This is done during the so-called </a:t>
            </a:r>
            <a:r>
              <a:rPr lang="en-US" sz="2400" b="1" dirty="0">
                <a:latin typeface="Times New Roman"/>
                <a:ea typeface="Calibri"/>
              </a:rPr>
              <a:t>fining process</a:t>
            </a:r>
            <a:r>
              <a:rPr lang="en-US" sz="2400" dirty="0">
                <a:latin typeface="Times New Roman"/>
                <a:ea typeface="Calibri"/>
              </a:rPr>
              <a:t>. </a:t>
            </a:r>
            <a:endParaRPr lang="en-US" sz="2400" dirty="0"/>
          </a:p>
        </p:txBody>
      </p:sp>
      <p:sp>
        <p:nvSpPr>
          <p:cNvPr id="6" name="Rectangle 5"/>
          <p:cNvSpPr/>
          <p:nvPr/>
        </p:nvSpPr>
        <p:spPr>
          <a:xfrm>
            <a:off x="44374" y="2888575"/>
            <a:ext cx="8920113" cy="1754326"/>
          </a:xfrm>
          <a:prstGeom prst="rect">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lin ang="16200000" scaled="1"/>
            <a:tileRect/>
          </a:gradFill>
        </p:spPr>
        <p:txBody>
          <a:bodyPr wrap="square">
            <a:spAutoFit/>
          </a:bodyPr>
          <a:lstStyle/>
          <a:p>
            <a:pPr algn="just" rtl="0">
              <a:lnSpc>
                <a:spcPct val="150000"/>
              </a:lnSpc>
            </a:pPr>
            <a:r>
              <a:rPr lang="en-US" sz="2400" dirty="0">
                <a:latin typeface="Times New Roman"/>
                <a:ea typeface="Calibri"/>
              </a:rPr>
              <a:t>even in a melt which previously seemed plain, </a:t>
            </a:r>
            <a:r>
              <a:rPr lang="en-US" sz="2400" b="1" dirty="0">
                <a:latin typeface="Times New Roman"/>
                <a:ea typeface="Calibri"/>
              </a:rPr>
              <a:t>bubbles</a:t>
            </a:r>
            <a:r>
              <a:rPr lang="en-US" sz="2400" dirty="0">
                <a:latin typeface="Times New Roman"/>
                <a:ea typeface="Calibri"/>
              </a:rPr>
              <a:t> can appear. This is called </a:t>
            </a:r>
            <a:r>
              <a:rPr lang="en-US" sz="2400" b="1" dirty="0" err="1">
                <a:latin typeface="Times New Roman"/>
                <a:ea typeface="Calibri"/>
              </a:rPr>
              <a:t>reboil</a:t>
            </a:r>
            <a:r>
              <a:rPr lang="en-US" sz="2400" dirty="0">
                <a:latin typeface="Times New Roman"/>
                <a:ea typeface="Calibri"/>
              </a:rPr>
              <a:t>. The origin of </a:t>
            </a:r>
            <a:r>
              <a:rPr lang="en-US" sz="2400" dirty="0" err="1">
                <a:latin typeface="Times New Roman"/>
                <a:ea typeface="Calibri"/>
              </a:rPr>
              <a:t>reboil</a:t>
            </a:r>
            <a:r>
              <a:rPr lang="en-US" sz="2400" dirty="0">
                <a:latin typeface="Times New Roman"/>
                <a:ea typeface="Calibri"/>
              </a:rPr>
              <a:t> bubbles lies in in homogeneities in the melt or a sudden increases in temperature. </a:t>
            </a:r>
            <a:endParaRPr lang="en-US" sz="2400" dirty="0"/>
          </a:p>
        </p:txBody>
      </p:sp>
      <p:sp>
        <p:nvSpPr>
          <p:cNvPr id="7" name="Rectangle 6"/>
          <p:cNvSpPr/>
          <p:nvPr/>
        </p:nvSpPr>
        <p:spPr>
          <a:xfrm>
            <a:off x="44395" y="4549676"/>
            <a:ext cx="8928952" cy="2308324"/>
          </a:xfrm>
          <a:prstGeom prst="rect">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0" scaled="1"/>
            <a:tileRect/>
          </a:gradFill>
        </p:spPr>
        <p:txBody>
          <a:bodyPr wrap="square">
            <a:spAutoFit/>
          </a:bodyPr>
          <a:lstStyle/>
          <a:p>
            <a:pPr algn="just" rtl="0">
              <a:lnSpc>
                <a:spcPct val="150000"/>
              </a:lnSpc>
              <a:spcAft>
                <a:spcPts val="1000"/>
              </a:spcAft>
            </a:pPr>
            <a:r>
              <a:rPr lang="en-US" sz="2400" dirty="0">
                <a:latin typeface="Times New Roman"/>
                <a:ea typeface="Calibri"/>
                <a:cs typeface="Arial"/>
              </a:rPr>
              <a:t>In order to prevent </a:t>
            </a:r>
            <a:r>
              <a:rPr lang="en-US" sz="2400" b="1" dirty="0" err="1">
                <a:latin typeface="Times New Roman"/>
                <a:ea typeface="Calibri"/>
                <a:cs typeface="Arial"/>
              </a:rPr>
              <a:t>reboil</a:t>
            </a:r>
            <a:r>
              <a:rPr lang="en-US" sz="2400" dirty="0">
                <a:latin typeface="Times New Roman"/>
                <a:ea typeface="Calibri"/>
                <a:cs typeface="Arial"/>
              </a:rPr>
              <a:t>, not only the bubbles should be removed during the fining process, but also as much of the physically and chemically dissolved gases as is possible. This will lower the chance of </a:t>
            </a:r>
            <a:r>
              <a:rPr lang="en-US" sz="2400" dirty="0" err="1">
                <a:solidFill>
                  <a:srgbClr val="00B050"/>
                </a:solidFill>
                <a:latin typeface="Times New Roman"/>
                <a:ea typeface="Calibri"/>
                <a:cs typeface="Arial"/>
              </a:rPr>
              <a:t>supersaturation</a:t>
            </a:r>
            <a:r>
              <a:rPr lang="en-US" sz="2400" dirty="0">
                <a:solidFill>
                  <a:srgbClr val="00B050"/>
                </a:solidFill>
                <a:latin typeface="Times New Roman"/>
                <a:ea typeface="Calibri"/>
                <a:cs typeface="Arial"/>
              </a:rPr>
              <a:t>.</a:t>
            </a:r>
            <a:endParaRPr lang="en-US" sz="2400" dirty="0">
              <a:solidFill>
                <a:srgbClr val="00B050"/>
              </a:solidFill>
              <a:ea typeface="Calibri"/>
              <a:cs typeface="Arial"/>
            </a:endParaRPr>
          </a:p>
        </p:txBody>
      </p:sp>
    </p:spTree>
    <p:extLst>
      <p:ext uri="{BB962C8B-B14F-4D97-AF65-F5344CB8AC3E}">
        <p14:creationId xmlns:p14="http://schemas.microsoft.com/office/powerpoint/2010/main" val="28814132"/>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2406"/>
            <a:ext cx="9144000" cy="738664"/>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0" scaled="1"/>
            <a:tileRect/>
          </a:gradFill>
        </p:spPr>
        <p:style>
          <a:lnRef idx="2">
            <a:schemeClr val="accent1"/>
          </a:lnRef>
          <a:fillRef idx="1">
            <a:schemeClr val="lt1"/>
          </a:fillRef>
          <a:effectRef idx="0">
            <a:schemeClr val="accent1"/>
          </a:effectRef>
          <a:fontRef idx="minor">
            <a:schemeClr val="dk1"/>
          </a:fontRef>
        </p:style>
        <p:txBody>
          <a:bodyPr wrap="square">
            <a:spAutoFit/>
          </a:bodyPr>
          <a:lstStyle/>
          <a:p>
            <a:pPr algn="just" rtl="0">
              <a:lnSpc>
                <a:spcPct val="150000"/>
              </a:lnSpc>
              <a:spcAft>
                <a:spcPts val="1000"/>
              </a:spcAft>
            </a:pPr>
            <a:r>
              <a:rPr lang="en-US" sz="2800" b="1" dirty="0">
                <a:latin typeface="Times New Roman"/>
                <a:ea typeface="Calibri"/>
                <a:cs typeface="Arial"/>
              </a:rPr>
              <a:t>The fining process can be divided into two stages:</a:t>
            </a:r>
            <a:endParaRPr lang="en-US" sz="2800" b="1" dirty="0">
              <a:ea typeface="Calibri"/>
              <a:cs typeface="Arial"/>
            </a:endParaRPr>
          </a:p>
        </p:txBody>
      </p:sp>
      <p:sp>
        <p:nvSpPr>
          <p:cNvPr id="5" name="Rectangle 4"/>
          <p:cNvSpPr/>
          <p:nvPr/>
        </p:nvSpPr>
        <p:spPr>
          <a:xfrm>
            <a:off x="0" y="908720"/>
            <a:ext cx="9144000" cy="3416320"/>
          </a:xfrm>
          <a:prstGeom prst="rect">
            <a:avLst/>
          </a:prstGeom>
          <a:solidFill>
            <a:schemeClr val="tx2">
              <a:lumMod val="20000"/>
              <a:lumOff val="80000"/>
            </a:schemeClr>
          </a:solidFill>
        </p:spPr>
        <p:txBody>
          <a:bodyPr wrap="square">
            <a:spAutoFit/>
          </a:bodyPr>
          <a:lstStyle/>
          <a:p>
            <a:pPr algn="just" rtl="0">
              <a:lnSpc>
                <a:spcPct val="150000"/>
              </a:lnSpc>
              <a:spcAft>
                <a:spcPts val="1000"/>
              </a:spcAft>
            </a:pPr>
            <a:r>
              <a:rPr lang="en-US" sz="2400" dirty="0">
                <a:latin typeface="Times New Roman"/>
                <a:ea typeface="Calibri"/>
                <a:cs typeface="Arial"/>
              </a:rPr>
              <a:t>- </a:t>
            </a:r>
            <a:r>
              <a:rPr lang="en-US" sz="2400" b="1" dirty="0">
                <a:latin typeface="Times New Roman"/>
                <a:ea typeface="Calibri"/>
                <a:cs typeface="Arial"/>
              </a:rPr>
              <a:t>The first stage</a:t>
            </a:r>
            <a:r>
              <a:rPr lang="en-US" sz="2400" dirty="0">
                <a:latin typeface="Times New Roman"/>
                <a:ea typeface="Calibri"/>
                <a:cs typeface="Arial"/>
              </a:rPr>
              <a:t>, or </a:t>
            </a:r>
            <a:r>
              <a:rPr lang="en-US" sz="2400" b="1" dirty="0">
                <a:latin typeface="Times New Roman"/>
                <a:ea typeface="Calibri"/>
                <a:cs typeface="Arial"/>
              </a:rPr>
              <a:t>primary fining</a:t>
            </a:r>
            <a:r>
              <a:rPr lang="en-US" sz="2400" dirty="0">
                <a:latin typeface="Times New Roman"/>
                <a:ea typeface="Calibri"/>
                <a:cs typeface="Arial"/>
              </a:rPr>
              <a:t>, occurs at high temperatures. Because the chemical solubility of most gases decreases, gases are released in the melt. Especially if chemical fining agents are added to the batch, large amounts of fining gas will be generated. The melt becomes supersaturated with these gases. The gases diffuse to existing bubbles or form new ones.</a:t>
            </a:r>
            <a:endParaRPr lang="en-US" sz="2400" dirty="0">
              <a:ea typeface="Calibri"/>
              <a:cs typeface="Arial"/>
            </a:endParaRPr>
          </a:p>
        </p:txBody>
      </p:sp>
      <p:sp>
        <p:nvSpPr>
          <p:cNvPr id="6" name="Rectangle 5"/>
          <p:cNvSpPr/>
          <p:nvPr/>
        </p:nvSpPr>
        <p:spPr>
          <a:xfrm>
            <a:off x="0" y="4345449"/>
            <a:ext cx="8964488" cy="2308324"/>
          </a:xfrm>
          <a:prstGeom prst="rect">
            <a:avLst/>
          </a:prstGeom>
          <a:solidFill>
            <a:schemeClr val="accent2">
              <a:lumMod val="20000"/>
              <a:lumOff val="80000"/>
            </a:schemeClr>
          </a:solidFill>
        </p:spPr>
        <p:txBody>
          <a:bodyPr wrap="square">
            <a:spAutoFit/>
          </a:bodyPr>
          <a:lstStyle/>
          <a:p>
            <a:pPr algn="just" rtl="0">
              <a:lnSpc>
                <a:spcPct val="150000"/>
              </a:lnSpc>
            </a:pPr>
            <a:r>
              <a:rPr lang="en-US" sz="2400" dirty="0">
                <a:latin typeface="Times New Roman"/>
                <a:ea typeface="Calibri"/>
              </a:rPr>
              <a:t> During this stage, small bubbles grow by taking up fining gases from the melt. Other gases, initially present in the bubble, will be diluted</a:t>
            </a:r>
            <a:r>
              <a:rPr lang="en-US" sz="2400" dirty="0" smtClean="0">
                <a:latin typeface="Times New Roman"/>
                <a:ea typeface="Calibri"/>
              </a:rPr>
              <a:t>.</a:t>
            </a:r>
            <a:r>
              <a:rPr lang="en-US" sz="2400" dirty="0">
                <a:latin typeface="Times New Roman"/>
                <a:ea typeface="Calibri"/>
              </a:rPr>
              <a:t> This enhances the driving force for transport of these gases into the bubbles. </a:t>
            </a:r>
            <a:r>
              <a:rPr lang="en-US" sz="2400" dirty="0" smtClean="0">
                <a:latin typeface="Times New Roman"/>
                <a:ea typeface="Calibri"/>
              </a:rPr>
              <a:t> </a:t>
            </a:r>
            <a:endParaRPr lang="en-US" sz="2400" dirty="0"/>
          </a:p>
        </p:txBody>
      </p:sp>
    </p:spTree>
    <p:extLst>
      <p:ext uri="{BB962C8B-B14F-4D97-AF65-F5344CB8AC3E}">
        <p14:creationId xmlns:p14="http://schemas.microsoft.com/office/powerpoint/2010/main" val="2251121555"/>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709597" y="45840"/>
            <a:ext cx="6051080" cy="985591"/>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none">
            <a:spAutoFit/>
          </a:bodyPr>
          <a:lstStyle/>
          <a:p>
            <a:pPr algn="just">
              <a:lnSpc>
                <a:spcPct val="150000"/>
              </a:lnSpc>
              <a:spcAft>
                <a:spcPts val="0"/>
              </a:spcAft>
            </a:pPr>
            <a:r>
              <a:rPr lang="en-US" sz="4400" b="1" dirty="0">
                <a:solidFill>
                  <a:srgbClr val="000000"/>
                </a:solidFill>
                <a:latin typeface="Times New Roman"/>
                <a:ea typeface="Calibri"/>
              </a:rPr>
              <a:t>Melting process of Glass</a:t>
            </a:r>
            <a:endParaRPr lang="en-US" sz="4400" dirty="0">
              <a:solidFill>
                <a:srgbClr val="000000"/>
              </a:solidFill>
              <a:effectLst/>
              <a:latin typeface="Arial"/>
              <a:ea typeface="Calibri"/>
            </a:endParaRPr>
          </a:p>
        </p:txBody>
      </p:sp>
      <p:sp>
        <p:nvSpPr>
          <p:cNvPr id="5" name="Rectangle 4"/>
          <p:cNvSpPr/>
          <p:nvPr/>
        </p:nvSpPr>
        <p:spPr>
          <a:xfrm>
            <a:off x="323528" y="1298655"/>
            <a:ext cx="8280920" cy="4616648"/>
          </a:xfrm>
          <a:prstGeom prst="rect">
            <a:avLst/>
          </a:prstGeom>
          <a:solidFill>
            <a:schemeClr val="accent6">
              <a:lumMod val="20000"/>
              <a:lumOff val="80000"/>
            </a:schemeClr>
          </a:solidFill>
        </p:spPr>
        <p:txBody>
          <a:bodyPr wrap="square">
            <a:spAutoFit/>
          </a:bodyPr>
          <a:lstStyle/>
          <a:p>
            <a:pPr algn="just" rtl="0">
              <a:lnSpc>
                <a:spcPct val="150000"/>
              </a:lnSpc>
            </a:pPr>
            <a:r>
              <a:rPr lang="en-US" sz="2800" dirty="0" smtClean="0">
                <a:latin typeface="Times New Roman"/>
                <a:ea typeface="Calibri"/>
              </a:rPr>
              <a:t> The </a:t>
            </a:r>
            <a:r>
              <a:rPr lang="en-US" sz="2800" dirty="0">
                <a:latin typeface="Times New Roman"/>
                <a:ea typeface="Calibri"/>
              </a:rPr>
              <a:t>batch is introduced in the furnace at high temperature, and the energy provided to the batch is used to convert the batch into a glass melt. The </a:t>
            </a:r>
            <a:r>
              <a:rPr lang="en-US" sz="2800" b="1" dirty="0">
                <a:latin typeface="Times New Roman"/>
                <a:ea typeface="Calibri"/>
              </a:rPr>
              <a:t>batch-to-melt conversion </a:t>
            </a:r>
            <a:r>
              <a:rPr lang="en-US" sz="2800" dirty="0">
                <a:latin typeface="Times New Roman"/>
                <a:ea typeface="Calibri"/>
              </a:rPr>
              <a:t>implies a series of chemical reactions (</a:t>
            </a:r>
            <a:r>
              <a:rPr lang="en-US" sz="2800" dirty="0" err="1">
                <a:latin typeface="Times New Roman"/>
                <a:ea typeface="Calibri"/>
              </a:rPr>
              <a:t>decarbonation</a:t>
            </a:r>
            <a:r>
              <a:rPr lang="en-US" sz="2800" dirty="0">
                <a:latin typeface="Times New Roman"/>
                <a:ea typeface="Calibri"/>
              </a:rPr>
              <a:t>, dehydration, solid-state reactions, formation of low-melting eutectics, dissolutions) </a:t>
            </a:r>
            <a:endParaRPr lang="en-US" sz="2800" dirty="0"/>
          </a:p>
        </p:txBody>
      </p:sp>
    </p:spTree>
    <p:extLst>
      <p:ext uri="{BB962C8B-B14F-4D97-AF65-F5344CB8AC3E}">
        <p14:creationId xmlns:p14="http://schemas.microsoft.com/office/powerpoint/2010/main" val="280134208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4" name="Rectangle 3"/>
          <p:cNvSpPr/>
          <p:nvPr/>
        </p:nvSpPr>
        <p:spPr>
          <a:xfrm>
            <a:off x="251520" y="476672"/>
            <a:ext cx="8676456" cy="5262979"/>
          </a:xfrm>
          <a:prstGeom prst="rect">
            <a:avLst/>
          </a:prstGeom>
          <a:solidFill>
            <a:schemeClr val="accent3">
              <a:lumMod val="40000"/>
              <a:lumOff val="60000"/>
            </a:schemeClr>
          </a:solidFill>
        </p:spPr>
        <p:txBody>
          <a:bodyPr wrap="square">
            <a:spAutoFit/>
          </a:bodyPr>
          <a:lstStyle/>
          <a:p>
            <a:pPr algn="just" rtl="0">
              <a:lnSpc>
                <a:spcPct val="150000"/>
              </a:lnSpc>
              <a:spcAft>
                <a:spcPts val="1000"/>
              </a:spcAft>
            </a:pPr>
            <a:r>
              <a:rPr lang="en-US" sz="2800" dirty="0" smtClean="0">
                <a:latin typeface="Times New Roman"/>
                <a:ea typeface="Calibri"/>
                <a:cs typeface="Arial"/>
              </a:rPr>
              <a:t>This </a:t>
            </a:r>
            <a:r>
              <a:rPr lang="en-US" sz="2800" dirty="0">
                <a:latin typeface="Times New Roman"/>
                <a:ea typeface="Calibri"/>
                <a:cs typeface="Arial"/>
              </a:rPr>
              <a:t>the fining of glass melts effect is even more significant because the surface area of the bubbles increases during bubble growth. The increased bubble ascension rate </a:t>
            </a:r>
            <a:r>
              <a:rPr lang="en-US" sz="2800" b="1" dirty="0">
                <a:latin typeface="Times New Roman"/>
                <a:ea typeface="Calibri"/>
                <a:cs typeface="Arial"/>
              </a:rPr>
              <a:t>provides</a:t>
            </a:r>
            <a:r>
              <a:rPr lang="en-US" sz="2800" dirty="0">
                <a:latin typeface="Times New Roman"/>
                <a:ea typeface="Calibri"/>
                <a:cs typeface="Arial"/>
              </a:rPr>
              <a:t> for a fast replacement of the melt at the surface of the bubble. As a matter of fact, chemical fining agents </a:t>
            </a:r>
            <a:r>
              <a:rPr lang="en-US" sz="2800" b="1" dirty="0">
                <a:latin typeface="Times New Roman"/>
                <a:ea typeface="Calibri"/>
                <a:cs typeface="Arial"/>
              </a:rPr>
              <a:t>aid the degassing of the glass melt at high temperatures</a:t>
            </a:r>
            <a:r>
              <a:rPr lang="en-US" sz="2800" dirty="0">
                <a:latin typeface="Times New Roman"/>
                <a:ea typeface="Calibri"/>
                <a:cs typeface="Arial"/>
              </a:rPr>
              <a:t> because of the low melt viscosity and high gas diffusivities.</a:t>
            </a:r>
            <a:endParaRPr lang="en-US" sz="2800" dirty="0">
              <a:ea typeface="Calibri"/>
              <a:cs typeface="Arial"/>
            </a:endParaRPr>
          </a:p>
        </p:txBody>
      </p:sp>
    </p:spTree>
    <p:extLst>
      <p:ext uri="{BB962C8B-B14F-4D97-AF65-F5344CB8AC3E}">
        <p14:creationId xmlns:p14="http://schemas.microsoft.com/office/powerpoint/2010/main" val="3140628187"/>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60648"/>
            <a:ext cx="8892480" cy="1754326"/>
          </a:xfrm>
          <a:prstGeom prst="rect">
            <a:avLst/>
          </a:prstGeom>
          <a:solidFill>
            <a:schemeClr val="accent2">
              <a:lumMod val="40000"/>
              <a:lumOff val="60000"/>
            </a:schemeClr>
          </a:solidFill>
        </p:spPr>
        <p:txBody>
          <a:bodyPr wrap="square">
            <a:spAutoFit/>
          </a:bodyPr>
          <a:lstStyle/>
          <a:p>
            <a:pPr algn="l" rtl="0">
              <a:lnSpc>
                <a:spcPct val="150000"/>
              </a:lnSpc>
            </a:pPr>
            <a:r>
              <a:rPr lang="en-US" sz="2400" dirty="0">
                <a:latin typeface="Times New Roman"/>
                <a:ea typeface="Calibri"/>
              </a:rPr>
              <a:t>- </a:t>
            </a:r>
            <a:r>
              <a:rPr lang="en-US" sz="2400" b="1" dirty="0">
                <a:latin typeface="Times New Roman"/>
                <a:ea typeface="Calibri"/>
              </a:rPr>
              <a:t>The second stage, or "refining</a:t>
            </a:r>
            <a:r>
              <a:rPr lang="en-US" sz="2400" dirty="0">
                <a:latin typeface="Times New Roman"/>
                <a:ea typeface="Calibri"/>
              </a:rPr>
              <a:t>", takes place at lower temperatures, at the end of the glass tank (also called "refiner"). The remaining bubbles predominantly contain fining gases. </a:t>
            </a:r>
            <a:endParaRPr lang="en-US" sz="2400" dirty="0"/>
          </a:p>
        </p:txBody>
      </p:sp>
      <p:sp>
        <p:nvSpPr>
          <p:cNvPr id="5" name="Rectangle 4"/>
          <p:cNvSpPr/>
          <p:nvPr/>
        </p:nvSpPr>
        <p:spPr>
          <a:xfrm>
            <a:off x="0" y="2041616"/>
            <a:ext cx="9144000" cy="1754326"/>
          </a:xfrm>
          <a:prstGeom prst="rect">
            <a:avLst/>
          </a:prstGeom>
          <a:solidFill>
            <a:schemeClr val="accent4">
              <a:lumMod val="20000"/>
              <a:lumOff val="80000"/>
            </a:schemeClr>
          </a:solidFill>
        </p:spPr>
        <p:txBody>
          <a:bodyPr wrap="square">
            <a:spAutoFit/>
          </a:bodyPr>
          <a:lstStyle/>
          <a:p>
            <a:pPr algn="just" rtl="0">
              <a:lnSpc>
                <a:spcPct val="150000"/>
              </a:lnSpc>
            </a:pPr>
            <a:r>
              <a:rPr lang="en-US" sz="2400" dirty="0">
                <a:latin typeface="Times New Roman"/>
                <a:ea typeface="Calibri"/>
              </a:rPr>
              <a:t>Since the chemical solubility of these gases increase at decreasing temperature, the fining agents react with the fining gases from the bubbles. </a:t>
            </a:r>
            <a:endParaRPr lang="en-US" sz="2400" dirty="0"/>
          </a:p>
        </p:txBody>
      </p:sp>
      <p:sp>
        <p:nvSpPr>
          <p:cNvPr id="6" name="Rectangle 5"/>
          <p:cNvSpPr/>
          <p:nvPr/>
        </p:nvSpPr>
        <p:spPr>
          <a:xfrm>
            <a:off x="-5222" y="3791221"/>
            <a:ext cx="9144000" cy="2862322"/>
          </a:xfrm>
          <a:prstGeom prst="rect">
            <a:avLst/>
          </a:prstGeom>
          <a:solidFill>
            <a:schemeClr val="accent5">
              <a:lumMod val="40000"/>
              <a:lumOff val="60000"/>
            </a:schemeClr>
          </a:solidFill>
        </p:spPr>
        <p:txBody>
          <a:bodyPr wrap="square">
            <a:spAutoFit/>
          </a:bodyPr>
          <a:lstStyle/>
          <a:p>
            <a:pPr algn="just" rtl="0">
              <a:lnSpc>
                <a:spcPct val="150000"/>
              </a:lnSpc>
              <a:spcAft>
                <a:spcPts val="1000"/>
              </a:spcAft>
            </a:pPr>
            <a:r>
              <a:rPr lang="en-US" sz="2400" dirty="0">
                <a:latin typeface="Times New Roman"/>
                <a:ea typeface="Calibri"/>
                <a:cs typeface="Arial"/>
              </a:rPr>
              <a:t>The partial pressures of the other gases in the bubbles increase. The melt contains hardly any gases at this point of the fining process, and may be able to take up the gases. The bubbles shrink and may even disappear </a:t>
            </a:r>
            <a:r>
              <a:rPr lang="en-US" sz="2400" dirty="0" smtClean="0">
                <a:latin typeface="Times New Roman"/>
                <a:ea typeface="Calibri"/>
                <a:cs typeface="Arial"/>
              </a:rPr>
              <a:t>completely. So</a:t>
            </a:r>
            <a:r>
              <a:rPr lang="en-US" sz="2400" dirty="0">
                <a:latin typeface="Times New Roman"/>
                <a:ea typeface="Calibri"/>
                <a:cs typeface="Arial"/>
              </a:rPr>
              <a:t>, at low temperatures, the chemical fining agents enhance the </a:t>
            </a:r>
            <a:r>
              <a:rPr lang="en-US" sz="2400" dirty="0" err="1">
                <a:latin typeface="Times New Roman"/>
                <a:ea typeface="Calibri"/>
                <a:cs typeface="Arial"/>
              </a:rPr>
              <a:t>resorption</a:t>
            </a:r>
            <a:r>
              <a:rPr lang="en-US" sz="2400" dirty="0">
                <a:latin typeface="Times New Roman"/>
                <a:ea typeface="Calibri"/>
                <a:cs typeface="Arial"/>
              </a:rPr>
              <a:t> of small bubbles.</a:t>
            </a:r>
            <a:endParaRPr lang="en-US" sz="2400" dirty="0">
              <a:ea typeface="Calibri"/>
              <a:cs typeface="Arial"/>
            </a:endParaRPr>
          </a:p>
        </p:txBody>
      </p:sp>
    </p:spTree>
    <p:extLst>
      <p:ext uri="{BB962C8B-B14F-4D97-AF65-F5344CB8AC3E}">
        <p14:creationId xmlns:p14="http://schemas.microsoft.com/office/powerpoint/2010/main" val="3669282642"/>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2000"/>
            <a:lum/>
          </a:blip>
          <a:srcRect/>
          <a:stretch>
            <a:fillRect l="-5000" r="-5000"/>
          </a:stretch>
        </a:blipFill>
        <a:effectLst/>
      </p:bgPr>
    </p:bg>
    <p:spTree>
      <p:nvGrpSpPr>
        <p:cNvPr id="1" name=""/>
        <p:cNvGrpSpPr/>
        <p:nvPr/>
      </p:nvGrpSpPr>
      <p:grpSpPr>
        <a:xfrm>
          <a:off x="0" y="0"/>
          <a:ext cx="0" cy="0"/>
          <a:chOff x="0" y="0"/>
          <a:chExt cx="0" cy="0"/>
        </a:xfrm>
      </p:grpSpPr>
      <p:sp>
        <p:nvSpPr>
          <p:cNvPr id="4" name="TextBox 3"/>
          <p:cNvSpPr txBox="1"/>
          <p:nvPr/>
        </p:nvSpPr>
        <p:spPr>
          <a:xfrm>
            <a:off x="611560" y="2413686"/>
            <a:ext cx="7416824" cy="1569660"/>
          </a:xfrm>
          <a:prstGeom prst="rect">
            <a:avLst/>
          </a:prstGeom>
          <a:noFill/>
        </p:spPr>
        <p:txBody>
          <a:bodyPr wrap="square" rtlCol="1">
            <a:spAutoFit/>
          </a:bodyPr>
          <a:lstStyle/>
          <a:p>
            <a:r>
              <a:rPr lang="en-US"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rgbClr val="4F81BD">
                      <a:satMod val="175000"/>
                      <a:alpha val="40000"/>
                    </a:srgbClr>
                  </a:glow>
                  <a:outerShdw blurRad="50800" algn="tl" rotWithShape="0">
                    <a:srgbClr val="000000"/>
                  </a:outerShdw>
                </a:effectLst>
              </a:rPr>
              <a:t>Thank You </a:t>
            </a:r>
            <a:endParaRPr lang="ar-IQ" sz="9600" dirty="0">
              <a:solidFill>
                <a:prstClr val="black"/>
              </a:solidFill>
              <a:effectLst>
                <a:glow rad="101600">
                  <a:srgbClr val="4F81BD">
                    <a:satMod val="175000"/>
                    <a:alpha val="40000"/>
                  </a:srgbClr>
                </a:glow>
                <a:outerShdw blurRad="50800" algn="tl" rotWithShape="0">
                  <a:srgbClr val="000000"/>
                </a:outerShdw>
              </a:effectLst>
            </a:endParaRPr>
          </a:p>
        </p:txBody>
      </p:sp>
    </p:spTree>
    <p:extLst>
      <p:ext uri="{BB962C8B-B14F-4D97-AF65-F5344CB8AC3E}">
        <p14:creationId xmlns:p14="http://schemas.microsoft.com/office/powerpoint/2010/main" val="106422539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4" name="Picture 3"/>
          <p:cNvPicPr/>
          <p:nvPr/>
        </p:nvPicPr>
        <p:blipFill>
          <a:blip r:embed="rId3"/>
          <a:stretch>
            <a:fillRect/>
          </a:stretch>
        </p:blipFill>
        <p:spPr>
          <a:xfrm>
            <a:off x="107504" y="404664"/>
            <a:ext cx="8784976" cy="6120680"/>
          </a:xfrm>
          <a:prstGeom prst="rect">
            <a:avLst/>
          </a:prstGeom>
        </p:spPr>
      </p:pic>
    </p:spTree>
    <p:extLst>
      <p:ext uri="{BB962C8B-B14F-4D97-AF65-F5344CB8AC3E}">
        <p14:creationId xmlns:p14="http://schemas.microsoft.com/office/powerpoint/2010/main" val="16612266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 name="Picture 3"/>
          <p:cNvPicPr/>
          <p:nvPr/>
        </p:nvPicPr>
        <p:blipFill>
          <a:blip r:embed="rId3"/>
          <a:stretch>
            <a:fillRect/>
          </a:stretch>
        </p:blipFill>
        <p:spPr>
          <a:xfrm>
            <a:off x="323528" y="188640"/>
            <a:ext cx="8424936" cy="6408712"/>
          </a:xfrm>
          <a:prstGeom prst="rect">
            <a:avLst/>
          </a:prstGeom>
        </p:spPr>
      </p:pic>
    </p:spTree>
    <p:extLst>
      <p:ext uri="{BB962C8B-B14F-4D97-AF65-F5344CB8AC3E}">
        <p14:creationId xmlns:p14="http://schemas.microsoft.com/office/powerpoint/2010/main" val="327286090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313986"/>
            <a:ext cx="3493264" cy="584775"/>
          </a:xfrm>
          <a:prstGeom prst="rect">
            <a:avLst/>
          </a:prstGeom>
          <a:effectLst>
            <a:glow rad="635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a:ea typeface="Times New Roman"/>
              </a:rPr>
              <a:t>1-  Release of gases</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107504" y="1052736"/>
            <a:ext cx="8640960" cy="1695144"/>
          </a:xfrm>
          <a:prstGeom prst="rect">
            <a:avLst/>
          </a:prstGeom>
          <a:solidFill>
            <a:schemeClr val="accent5">
              <a:lumMod val="20000"/>
              <a:lumOff val="80000"/>
            </a:schemeClr>
          </a:solidFill>
          <a:effectLst>
            <a:glow rad="101600">
              <a:schemeClr val="accent2">
                <a:satMod val="175000"/>
                <a:alpha val="40000"/>
              </a:schemeClr>
            </a:glow>
          </a:effectLst>
        </p:spPr>
        <p:txBody>
          <a:bodyPr wrap="square">
            <a:spAutoFit/>
          </a:bodyPr>
          <a:lstStyle/>
          <a:p>
            <a:pPr algn="l">
              <a:lnSpc>
                <a:spcPct val="150000"/>
              </a:lnSpc>
            </a:pPr>
            <a:r>
              <a:rPr lang="en-US" sz="2400" dirty="0">
                <a:latin typeface="Times New Roman"/>
                <a:ea typeface="Times New Roman"/>
              </a:rPr>
              <a:t> Initial heating of a glass forming batch usually results in the release of some moisture, which may have been absorbed on the particles or combined as water of hydration or as hydroxyl. </a:t>
            </a:r>
            <a:endParaRPr lang="en-US" sz="2400" dirty="0"/>
          </a:p>
        </p:txBody>
      </p:sp>
      <p:sp>
        <p:nvSpPr>
          <p:cNvPr id="6" name="Rectangle 5"/>
          <p:cNvSpPr/>
          <p:nvPr/>
        </p:nvSpPr>
        <p:spPr>
          <a:xfrm>
            <a:off x="107504" y="3444114"/>
            <a:ext cx="8784976" cy="2308324"/>
          </a:xfrm>
          <a:prstGeom prst="rect">
            <a:avLst/>
          </a:prstGeom>
          <a:solidFill>
            <a:schemeClr val="accent1">
              <a:lumMod val="20000"/>
              <a:lumOff val="80000"/>
            </a:schemeClr>
          </a:solidFill>
        </p:spPr>
        <p:txBody>
          <a:bodyPr wrap="square">
            <a:spAutoFit/>
          </a:bodyPr>
          <a:lstStyle/>
          <a:p>
            <a:pPr algn="l">
              <a:lnSpc>
                <a:spcPct val="150000"/>
              </a:lnSpc>
            </a:pPr>
            <a:r>
              <a:rPr lang="en-US" sz="2400" dirty="0" smtClean="0">
                <a:latin typeface="Times New Roman"/>
                <a:ea typeface="Times New Roman"/>
              </a:rPr>
              <a:t> The </a:t>
            </a:r>
            <a:r>
              <a:rPr lang="en-US" sz="2400" dirty="0">
                <a:latin typeface="Times New Roman"/>
                <a:ea typeface="Times New Roman"/>
              </a:rPr>
              <a:t>temperature at which this water is released will depend upon the </a:t>
            </a:r>
            <a:r>
              <a:rPr lang="en-US" sz="2400" u="sng" dirty="0">
                <a:latin typeface="Times New Roman"/>
                <a:ea typeface="Times New Roman"/>
              </a:rPr>
              <a:t>nature of its bonding to the materials</a:t>
            </a:r>
            <a:r>
              <a:rPr lang="en-US" sz="2400" dirty="0">
                <a:latin typeface="Times New Roman"/>
                <a:ea typeface="Times New Roman"/>
              </a:rPr>
              <a:t>, i.e., </a:t>
            </a:r>
            <a:r>
              <a:rPr lang="en-US" sz="2400" b="1" dirty="0">
                <a:latin typeface="Times New Roman"/>
                <a:ea typeface="Times New Roman"/>
              </a:rPr>
              <a:t>physical</a:t>
            </a:r>
            <a:r>
              <a:rPr lang="en-US" sz="2400" dirty="0">
                <a:latin typeface="Times New Roman"/>
                <a:ea typeface="Times New Roman"/>
              </a:rPr>
              <a:t> or </a:t>
            </a:r>
            <a:r>
              <a:rPr lang="en-US" sz="2400" b="1" dirty="0">
                <a:latin typeface="Times New Roman"/>
                <a:ea typeface="Times New Roman"/>
              </a:rPr>
              <a:t>chemical</a:t>
            </a:r>
            <a:r>
              <a:rPr lang="en-US" sz="2400" dirty="0">
                <a:latin typeface="Times New Roman"/>
                <a:ea typeface="Times New Roman"/>
              </a:rPr>
              <a:t> and </a:t>
            </a:r>
            <a:r>
              <a:rPr lang="en-US" sz="2400" u="sng" dirty="0">
                <a:latin typeface="Times New Roman"/>
                <a:ea typeface="Times New Roman"/>
              </a:rPr>
              <a:t>the strength of these bonds</a:t>
            </a:r>
            <a:r>
              <a:rPr lang="en-US" sz="2400" dirty="0">
                <a:latin typeface="Times New Roman"/>
                <a:ea typeface="Times New Roman"/>
              </a:rPr>
              <a:t>. Removal of this water carries heat from the batch and increases the cost of processing. </a:t>
            </a:r>
            <a:endParaRPr lang="en-US" sz="2400" dirty="0"/>
          </a:p>
        </p:txBody>
      </p:sp>
    </p:spTree>
    <p:extLst>
      <p:ext uri="{BB962C8B-B14F-4D97-AF65-F5344CB8AC3E}">
        <p14:creationId xmlns:p14="http://schemas.microsoft.com/office/powerpoint/2010/main" val="204595053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78480"/>
            <a:ext cx="8820472" cy="3970318"/>
          </a:xfrm>
          <a:prstGeom prst="rect">
            <a:avLst/>
          </a:prstGeom>
          <a:solidFill>
            <a:schemeClr val="accent2">
              <a:lumMod val="20000"/>
              <a:lumOff val="80000"/>
            </a:schemeClr>
          </a:solidFill>
        </p:spPr>
        <p:txBody>
          <a:bodyPr wrap="square">
            <a:spAutoFit/>
          </a:bodyPr>
          <a:lstStyle/>
          <a:p>
            <a:pPr algn="just" rtl="0">
              <a:lnSpc>
                <a:spcPct val="150000"/>
              </a:lnSpc>
            </a:pPr>
            <a:r>
              <a:rPr lang="en-US" sz="2400" dirty="0">
                <a:latin typeface="Times New Roman"/>
                <a:ea typeface="Times New Roman"/>
                <a:cs typeface="Arial"/>
              </a:rPr>
              <a:t> </a:t>
            </a:r>
            <a:r>
              <a:rPr lang="en-US" sz="2400" b="1" dirty="0">
                <a:latin typeface="Times New Roman"/>
                <a:ea typeface="Times New Roman"/>
                <a:cs typeface="Arial"/>
              </a:rPr>
              <a:t>Gas</a:t>
            </a:r>
            <a:r>
              <a:rPr lang="en-US" sz="2400" dirty="0">
                <a:latin typeface="Times New Roman"/>
                <a:ea typeface="Times New Roman"/>
                <a:cs typeface="Arial"/>
              </a:rPr>
              <a:t> is released during the decomposition of </a:t>
            </a:r>
            <a:r>
              <a:rPr lang="en-US" sz="2400" b="1" dirty="0">
                <a:latin typeface="Times New Roman"/>
                <a:ea typeface="Times New Roman"/>
                <a:cs typeface="Arial"/>
              </a:rPr>
              <a:t>carbonates</a:t>
            </a:r>
            <a:r>
              <a:rPr lang="en-US" sz="2400" dirty="0">
                <a:latin typeface="Times New Roman"/>
                <a:ea typeface="Times New Roman"/>
                <a:cs typeface="Arial"/>
              </a:rPr>
              <a:t>, </a:t>
            </a:r>
            <a:r>
              <a:rPr lang="en-US" sz="2400" b="1" dirty="0">
                <a:latin typeface="Times New Roman"/>
                <a:ea typeface="Times New Roman"/>
                <a:cs typeface="Arial"/>
              </a:rPr>
              <a:t>sulfates</a:t>
            </a:r>
            <a:r>
              <a:rPr lang="en-US" sz="2400" dirty="0">
                <a:latin typeface="Times New Roman"/>
                <a:ea typeface="Times New Roman"/>
                <a:cs typeface="Arial"/>
              </a:rPr>
              <a:t> and </a:t>
            </a:r>
            <a:r>
              <a:rPr lang="en-US" sz="2400" b="1" dirty="0">
                <a:latin typeface="Times New Roman"/>
                <a:ea typeface="Times New Roman"/>
                <a:cs typeface="Arial"/>
              </a:rPr>
              <a:t>nitrates</a:t>
            </a:r>
            <a:r>
              <a:rPr lang="en-US" sz="2400" dirty="0">
                <a:latin typeface="Times New Roman"/>
                <a:ea typeface="Times New Roman"/>
                <a:cs typeface="Arial"/>
              </a:rPr>
              <a:t>. The gases released expand to volumes much greater than that of the starting batch, resulting in considerable mixing and stirring action, which aids in homogenization of the melt. The creation of so much gas, however, also leads to the formation of an extremely large number of bubbles, which must be removed from the melt before processing is completed. </a:t>
            </a:r>
            <a:endParaRPr lang="en-US" sz="2400" dirty="0"/>
          </a:p>
        </p:txBody>
      </p:sp>
      <p:sp>
        <p:nvSpPr>
          <p:cNvPr id="5" name="Rectangle 4"/>
          <p:cNvSpPr/>
          <p:nvPr/>
        </p:nvSpPr>
        <p:spPr>
          <a:xfrm>
            <a:off x="0" y="4336026"/>
            <a:ext cx="8999984" cy="224914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glow rad="228600">
              <a:schemeClr val="accent2">
                <a:satMod val="175000"/>
                <a:alpha val="40000"/>
              </a:schemeClr>
            </a:glow>
          </a:effectLst>
        </p:spPr>
        <p:txBody>
          <a:bodyPr wrap="square">
            <a:spAutoFit/>
          </a:bodyPr>
          <a:lstStyle/>
          <a:p>
            <a:pPr algn="just" rtl="0">
              <a:lnSpc>
                <a:spcPct val="150000"/>
              </a:lnSpc>
            </a:pPr>
            <a:r>
              <a:rPr lang="en-US" sz="2400" dirty="0">
                <a:latin typeface="Times New Roman"/>
                <a:ea typeface="Times New Roman"/>
              </a:rPr>
              <a:t>The rapid formation of a liquid can entrap a portion of the air which initially occupies the space between particles and result in bubble formation. Rapid heating of such a melt can lead to expansion of these bubbles and foaming of the melt.</a:t>
            </a:r>
            <a:endParaRPr lang="en-US" sz="2400" dirty="0"/>
          </a:p>
        </p:txBody>
      </p:sp>
    </p:spTree>
    <p:extLst>
      <p:ext uri="{BB962C8B-B14F-4D97-AF65-F5344CB8AC3E}">
        <p14:creationId xmlns:p14="http://schemas.microsoft.com/office/powerpoint/2010/main" val="853864764"/>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6632"/>
            <a:ext cx="4557658" cy="66954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l">
              <a:lnSpc>
                <a:spcPct val="150000"/>
              </a:lnSpc>
              <a:spcAft>
                <a:spcPts val="1000"/>
              </a:spcAft>
            </a:pPr>
            <a:r>
              <a:rPr lang="en-US" sz="2800" b="1" dirty="0">
                <a:latin typeface="Times New Roman"/>
                <a:ea typeface="Times New Roman"/>
                <a:cs typeface="Arial"/>
              </a:rPr>
              <a:t>2- Formation of liquid phase</a:t>
            </a:r>
            <a:endParaRPr lang="en-US" sz="2800" dirty="0">
              <a:ea typeface="Calibri"/>
              <a:cs typeface="Arial"/>
            </a:endParaRPr>
          </a:p>
        </p:txBody>
      </p:sp>
      <p:sp>
        <p:nvSpPr>
          <p:cNvPr id="5" name="Rectangle 4"/>
          <p:cNvSpPr/>
          <p:nvPr/>
        </p:nvSpPr>
        <p:spPr>
          <a:xfrm>
            <a:off x="0" y="1052736"/>
            <a:ext cx="9144000" cy="1695144"/>
          </a:xfrm>
          <a:prstGeom prst="rect">
            <a:avLst/>
          </a:prstGeom>
          <a:solidFill>
            <a:schemeClr val="accent1">
              <a:lumMod val="20000"/>
              <a:lumOff val="80000"/>
            </a:schemeClr>
          </a:solidFill>
        </p:spPr>
        <p:txBody>
          <a:bodyPr wrap="square">
            <a:spAutoFit/>
          </a:bodyPr>
          <a:lstStyle/>
          <a:p>
            <a:pPr algn="just" rtl="0">
              <a:lnSpc>
                <a:spcPct val="150000"/>
              </a:lnSpc>
            </a:pPr>
            <a:r>
              <a:rPr lang="en-US" sz="2400" dirty="0">
                <a:latin typeface="Times New Roman"/>
                <a:ea typeface="Times New Roman"/>
              </a:rPr>
              <a:t> Liquid phases are formed by the direct melting of batch components, by melting of decomposition products, and by melting of eutectic mixture formed from the batch components.</a:t>
            </a:r>
            <a:endParaRPr lang="en-US" sz="2400" dirty="0"/>
          </a:p>
        </p:txBody>
      </p:sp>
      <p:sp>
        <p:nvSpPr>
          <p:cNvPr id="6" name="Rectangle 5"/>
          <p:cNvSpPr/>
          <p:nvPr/>
        </p:nvSpPr>
        <p:spPr>
          <a:xfrm>
            <a:off x="107504" y="2998229"/>
            <a:ext cx="8496944" cy="3416320"/>
          </a:xfrm>
          <a:prstGeom prst="rect">
            <a:avLst/>
          </a:prstGeom>
          <a:solidFill>
            <a:schemeClr val="accent3">
              <a:lumMod val="20000"/>
              <a:lumOff val="80000"/>
            </a:schemeClr>
          </a:solidFill>
          <a:effectLst>
            <a:glow rad="139700">
              <a:schemeClr val="accent4">
                <a:satMod val="175000"/>
                <a:alpha val="40000"/>
              </a:schemeClr>
            </a:glow>
          </a:effectLst>
        </p:spPr>
        <p:txBody>
          <a:bodyPr wrap="square">
            <a:spAutoFit/>
          </a:bodyPr>
          <a:lstStyle/>
          <a:p>
            <a:pPr algn="just" rtl="0">
              <a:lnSpc>
                <a:spcPct val="150000"/>
              </a:lnSpc>
              <a:spcAft>
                <a:spcPts val="1000"/>
              </a:spcAft>
            </a:pPr>
            <a:r>
              <a:rPr lang="en-US" sz="2400" dirty="0">
                <a:latin typeface="Times New Roman"/>
                <a:ea typeface="Times New Roman"/>
                <a:cs typeface="Arial"/>
              </a:rPr>
              <a:t>As the temperature increase, the rates of dissolution of refractory particles such as </a:t>
            </a:r>
            <a:r>
              <a:rPr lang="en-US" sz="2400" b="1" dirty="0">
                <a:latin typeface="Times New Roman"/>
                <a:ea typeface="Times New Roman"/>
                <a:cs typeface="Arial"/>
              </a:rPr>
              <a:t>sand</a:t>
            </a:r>
            <a:r>
              <a:rPr lang="en-US" sz="2400" dirty="0">
                <a:latin typeface="Times New Roman"/>
                <a:ea typeface="Times New Roman"/>
                <a:cs typeface="Arial"/>
              </a:rPr>
              <a:t>, </a:t>
            </a:r>
            <a:r>
              <a:rPr lang="en-US" sz="2400" b="1" dirty="0">
                <a:latin typeface="Times New Roman"/>
                <a:ea typeface="Times New Roman"/>
                <a:cs typeface="Arial"/>
              </a:rPr>
              <a:t>alumina</a:t>
            </a:r>
            <a:r>
              <a:rPr lang="en-US" sz="2400" dirty="0">
                <a:latin typeface="Times New Roman"/>
                <a:ea typeface="Times New Roman"/>
                <a:cs typeface="Arial"/>
              </a:rPr>
              <a:t> and </a:t>
            </a:r>
            <a:r>
              <a:rPr lang="en-US" sz="2400" b="1" dirty="0">
                <a:latin typeface="Times New Roman"/>
                <a:ea typeface="Times New Roman"/>
                <a:cs typeface="Arial"/>
              </a:rPr>
              <a:t>feldspars</a:t>
            </a:r>
            <a:r>
              <a:rPr lang="en-US" sz="2400" dirty="0">
                <a:latin typeface="Times New Roman"/>
                <a:ea typeface="Times New Roman"/>
                <a:cs typeface="Arial"/>
              </a:rPr>
              <a:t> increase. The increase in concentration of these components causes a rapid increase in viscosity, and the release of additional gases as the solubility of CO, and other gases decrease with increasing silica concentration in the melt.</a:t>
            </a:r>
            <a:endParaRPr lang="en-US" sz="2400" dirty="0">
              <a:ea typeface="Calibri"/>
              <a:cs typeface="Arial"/>
            </a:endParaRPr>
          </a:p>
        </p:txBody>
      </p:sp>
    </p:spTree>
    <p:extLst>
      <p:ext uri="{BB962C8B-B14F-4D97-AF65-F5344CB8AC3E}">
        <p14:creationId xmlns:p14="http://schemas.microsoft.com/office/powerpoint/2010/main" val="286657805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60648"/>
            <a:ext cx="9144000" cy="2308324"/>
          </a:xfrm>
          <a:prstGeom prst="rect">
            <a:avLst/>
          </a:prstGeom>
        </p:spPr>
        <p:txBody>
          <a:bodyPr wrap="square">
            <a:spAutoFit/>
          </a:bodyPr>
          <a:lstStyle/>
          <a:p>
            <a:pPr algn="just" rtl="0">
              <a:lnSpc>
                <a:spcPct val="150000"/>
              </a:lnSpc>
            </a:pPr>
            <a:r>
              <a:rPr lang="en-US" sz="2400" dirty="0">
                <a:latin typeface="Times New Roman"/>
                <a:ea typeface="Times New Roman"/>
              </a:rPr>
              <a:t>Since the viscosity increase rapidly as the silica content of the liquid increases, the temperature must be increased even further to keep the melt fluid enough for thorough mixing between liquid and remaining solid. </a:t>
            </a:r>
            <a:endParaRPr lang="en-US" sz="2400" dirty="0"/>
          </a:p>
        </p:txBody>
      </p:sp>
      <p:sp>
        <p:nvSpPr>
          <p:cNvPr id="5" name="Rectangle 4"/>
          <p:cNvSpPr/>
          <p:nvPr/>
        </p:nvSpPr>
        <p:spPr>
          <a:xfrm>
            <a:off x="0" y="2568972"/>
            <a:ext cx="9036496" cy="2308324"/>
          </a:xfrm>
          <a:prstGeom prst="rect">
            <a:avLst/>
          </a:prstGeom>
          <a:solidFill>
            <a:schemeClr val="bg2">
              <a:lumMod val="90000"/>
            </a:schemeClr>
          </a:solidFill>
        </p:spPr>
        <p:txBody>
          <a:bodyPr wrap="square">
            <a:spAutoFit/>
          </a:bodyPr>
          <a:lstStyle/>
          <a:p>
            <a:pPr algn="just" rtl="0">
              <a:lnSpc>
                <a:spcPct val="150000"/>
              </a:lnSpc>
            </a:pPr>
            <a:r>
              <a:rPr lang="en-US" sz="2400" dirty="0">
                <a:latin typeface="Times New Roman"/>
                <a:ea typeface="Times New Roman"/>
              </a:rPr>
              <a:t>The </a:t>
            </a:r>
            <a:r>
              <a:rPr lang="en-US" sz="2400" b="1" dirty="0">
                <a:latin typeface="Times New Roman"/>
                <a:ea typeface="Times New Roman"/>
              </a:rPr>
              <a:t>final stage</a:t>
            </a:r>
            <a:r>
              <a:rPr lang="en-US" sz="2400" dirty="0">
                <a:latin typeface="Times New Roman"/>
                <a:ea typeface="Times New Roman"/>
              </a:rPr>
              <a:t> of the melting process, in which the remaining silica and other refractory components are completely dissolved and the melt becomes homogeneous, occurs much more slowly due to the high viscosity of the melt. </a:t>
            </a:r>
            <a:endParaRPr lang="en-US" sz="2400" dirty="0"/>
          </a:p>
        </p:txBody>
      </p:sp>
      <p:sp>
        <p:nvSpPr>
          <p:cNvPr id="6" name="Rectangle 5"/>
          <p:cNvSpPr/>
          <p:nvPr/>
        </p:nvSpPr>
        <p:spPr>
          <a:xfrm>
            <a:off x="32068" y="4797152"/>
            <a:ext cx="9036496" cy="1754326"/>
          </a:xfrm>
          <a:prstGeom prst="rect">
            <a:avLst/>
          </a:prstGeom>
        </p:spPr>
        <p:txBody>
          <a:bodyPr wrap="square">
            <a:spAutoFit/>
          </a:bodyPr>
          <a:lstStyle/>
          <a:p>
            <a:pPr algn="l">
              <a:lnSpc>
                <a:spcPct val="150000"/>
              </a:lnSpc>
            </a:pPr>
            <a:r>
              <a:rPr lang="en-US" sz="2400" dirty="0">
                <a:latin typeface="Times New Roman"/>
                <a:ea typeface="Times New Roman"/>
              </a:rPr>
              <a:t> The time required to completely dissolve the original batch is known as </a:t>
            </a:r>
            <a:r>
              <a:rPr lang="en-US" sz="2400" b="1" dirty="0">
                <a:latin typeface="Times New Roman"/>
                <a:ea typeface="Times New Roman"/>
              </a:rPr>
              <a:t>the batch –free time</a:t>
            </a:r>
            <a:r>
              <a:rPr lang="en-US" sz="2400" dirty="0">
                <a:latin typeface="Times New Roman"/>
                <a:ea typeface="Times New Roman"/>
              </a:rPr>
              <a:t>. the exact time for melting all of the batch component is difficult. </a:t>
            </a:r>
            <a:endParaRPr lang="en-US" sz="2400" dirty="0"/>
          </a:p>
        </p:txBody>
      </p:sp>
    </p:spTree>
    <p:extLst>
      <p:ext uri="{BB962C8B-B14F-4D97-AF65-F5344CB8AC3E}">
        <p14:creationId xmlns:p14="http://schemas.microsoft.com/office/powerpoint/2010/main" val="293633424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60648"/>
            <a:ext cx="8964488" cy="2308324"/>
          </a:xfrm>
          <a:prstGeom prst="rect">
            <a:avLst/>
          </a:prstGeom>
        </p:spPr>
        <p:txBody>
          <a:bodyPr wrap="square">
            <a:spAutoFit/>
          </a:bodyPr>
          <a:lstStyle/>
          <a:p>
            <a:pPr algn="just" rtl="0">
              <a:lnSpc>
                <a:spcPct val="150000"/>
              </a:lnSpc>
            </a:pPr>
            <a:r>
              <a:rPr lang="en-US" sz="2400" dirty="0">
                <a:latin typeface="Times New Roman"/>
                <a:ea typeface="Times New Roman"/>
              </a:rPr>
              <a:t>Other factors include overall </a:t>
            </a:r>
            <a:r>
              <a:rPr lang="en-US" sz="2400" b="1" dirty="0">
                <a:latin typeface="Times New Roman"/>
                <a:ea typeface="Times New Roman"/>
              </a:rPr>
              <a:t>glass composition</a:t>
            </a:r>
            <a:r>
              <a:rPr lang="en-US" sz="2400" dirty="0">
                <a:latin typeface="Times New Roman"/>
                <a:ea typeface="Times New Roman"/>
              </a:rPr>
              <a:t>, </a:t>
            </a:r>
            <a:r>
              <a:rPr lang="en-US" sz="2400" b="1" dirty="0">
                <a:latin typeface="Times New Roman"/>
                <a:ea typeface="Times New Roman"/>
              </a:rPr>
              <a:t>specific batch components </a:t>
            </a:r>
            <a:r>
              <a:rPr lang="en-US" sz="2400" dirty="0">
                <a:latin typeface="Times New Roman"/>
                <a:ea typeface="Times New Roman"/>
              </a:rPr>
              <a:t>used to obtain that composition, batch homogeneity, grain size of batch components, and the </a:t>
            </a:r>
            <a:r>
              <a:rPr lang="en-US" sz="2400" b="1" dirty="0">
                <a:latin typeface="Times New Roman"/>
                <a:ea typeface="Times New Roman"/>
              </a:rPr>
              <a:t>grain size</a:t>
            </a:r>
            <a:r>
              <a:rPr lang="en-US" sz="2400" dirty="0">
                <a:latin typeface="Times New Roman"/>
                <a:ea typeface="Times New Roman"/>
              </a:rPr>
              <a:t> and amount of cullet added to the batch.</a:t>
            </a:r>
            <a:endParaRPr lang="en-US" sz="2400" dirty="0"/>
          </a:p>
        </p:txBody>
      </p:sp>
      <p:sp>
        <p:nvSpPr>
          <p:cNvPr id="5" name="Rectangle 4"/>
          <p:cNvSpPr/>
          <p:nvPr/>
        </p:nvSpPr>
        <p:spPr>
          <a:xfrm>
            <a:off x="108012" y="3356992"/>
            <a:ext cx="8748464" cy="2308324"/>
          </a:xfrm>
          <a:prstGeom prst="rect">
            <a:avLst/>
          </a:prstGeom>
          <a:solidFill>
            <a:schemeClr val="accent2">
              <a:lumMod val="20000"/>
              <a:lumOff val="80000"/>
            </a:schemeClr>
          </a:solidFill>
          <a:effectLst>
            <a:glow rad="139700">
              <a:schemeClr val="accent5">
                <a:satMod val="175000"/>
                <a:alpha val="40000"/>
              </a:schemeClr>
            </a:glow>
          </a:effectLst>
        </p:spPr>
        <p:txBody>
          <a:bodyPr wrap="square">
            <a:spAutoFit/>
          </a:bodyPr>
          <a:lstStyle/>
          <a:p>
            <a:pPr algn="just" rtl="0">
              <a:lnSpc>
                <a:spcPct val="150000"/>
              </a:lnSpc>
            </a:pPr>
            <a:r>
              <a:rPr lang="en-US" sz="2400" dirty="0">
                <a:latin typeface="Times New Roman"/>
                <a:ea typeface="Times New Roman"/>
                <a:cs typeface="Arial"/>
              </a:rPr>
              <a:t> The use of </a:t>
            </a:r>
            <a:r>
              <a:rPr lang="en-US" sz="2400" b="1" dirty="0">
                <a:latin typeface="Times New Roman"/>
                <a:ea typeface="Times New Roman"/>
                <a:cs typeface="Arial"/>
              </a:rPr>
              <a:t>cullet</a:t>
            </a:r>
            <a:r>
              <a:rPr lang="en-US" sz="2400" dirty="0">
                <a:latin typeface="Times New Roman"/>
                <a:ea typeface="Times New Roman"/>
                <a:cs typeface="Arial"/>
              </a:rPr>
              <a:t> or </a:t>
            </a:r>
            <a:r>
              <a:rPr lang="en-US" sz="2400" b="1" dirty="0">
                <a:latin typeface="Times New Roman"/>
                <a:ea typeface="Times New Roman"/>
                <a:cs typeface="Arial"/>
              </a:rPr>
              <a:t>scrap</a:t>
            </a:r>
            <a:r>
              <a:rPr lang="en-US" sz="2400" dirty="0">
                <a:latin typeface="Times New Roman"/>
                <a:ea typeface="Times New Roman"/>
                <a:cs typeface="Arial"/>
              </a:rPr>
              <a:t> glass, not only reduces waste, but also aids in reducing batch free time by both reducing the amount or refractory material in the batch , and by providing additional liquid throughout the melting process.</a:t>
            </a:r>
            <a:endParaRPr lang="en-US" sz="2400" dirty="0"/>
          </a:p>
        </p:txBody>
      </p:sp>
    </p:spTree>
    <p:extLst>
      <p:ext uri="{BB962C8B-B14F-4D97-AF65-F5344CB8AC3E}">
        <p14:creationId xmlns:p14="http://schemas.microsoft.com/office/powerpoint/2010/main" val="875366897"/>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1603</TotalTime>
  <Words>1732</Words>
  <Application>Microsoft Office PowerPoint</Application>
  <PresentationFormat>On-screen Show (4:3)</PresentationFormat>
  <Paragraphs>53</Paragraphs>
  <Slides>22</Slides>
  <Notes>1</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Maher</cp:lastModifiedBy>
  <cp:revision>92</cp:revision>
  <dcterms:created xsi:type="dcterms:W3CDTF">2018-10-10T07:15:33Z</dcterms:created>
  <dcterms:modified xsi:type="dcterms:W3CDTF">2018-12-05T10:22:48Z</dcterms:modified>
</cp:coreProperties>
</file>