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7"/>
  </p:notesMasterIdLst>
  <p:sldIdLst>
    <p:sldId id="267"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1" r:id="rId18"/>
    <p:sldId id="292" r:id="rId19"/>
    <p:sldId id="293" r:id="rId20"/>
    <p:sldId id="294" r:id="rId21"/>
    <p:sldId id="295" r:id="rId22"/>
    <p:sldId id="296" r:id="rId23"/>
    <p:sldId id="297" r:id="rId24"/>
    <p:sldId id="298" r:id="rId25"/>
    <p:sldId id="275" r:id="rId2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1047C-C5A2-463A-82B1-43346B78EB67}" type="datetimeFigureOut">
              <a:rPr lang="en-US" smtClean="0"/>
              <a:t>11/28/2018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7E5B0-8563-4C71-A7A3-62E3F18BB66E}" type="slidenum">
              <a:rPr lang="en-US" smtClean="0"/>
              <a:t>‹#›</a:t>
            </a:fld>
            <a:endParaRPr lang="en-US"/>
          </a:p>
        </p:txBody>
      </p:sp>
    </p:spTree>
    <p:extLst>
      <p:ext uri="{BB962C8B-B14F-4D97-AF65-F5344CB8AC3E}">
        <p14:creationId xmlns:p14="http://schemas.microsoft.com/office/powerpoint/2010/main" val="393909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7E5B0-8563-4C71-A7A3-62E3F18BB66E}" type="slidenum">
              <a:rPr lang="en-US" smtClean="0"/>
              <a:t>21</a:t>
            </a:fld>
            <a:endParaRPr lang="en-US"/>
          </a:p>
        </p:txBody>
      </p:sp>
    </p:spTree>
    <p:extLst>
      <p:ext uri="{BB962C8B-B14F-4D97-AF65-F5344CB8AC3E}">
        <p14:creationId xmlns:p14="http://schemas.microsoft.com/office/powerpoint/2010/main" val="367747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20/03/1440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101498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20/03/1440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238011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20/03/1440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198476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6895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9354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92999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5515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80206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21142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1993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71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20/03/1440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462600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8563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52088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328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FCF68-C004-409F-B231-DEB963944621}" type="datetimeFigureOut">
              <a:rPr lang="ar-IQ" smtClean="0"/>
              <a:t>20/03/1440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160045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13FCF68-C004-409F-B231-DEB963944621}" type="datetimeFigureOut">
              <a:rPr lang="ar-IQ" smtClean="0"/>
              <a:t>20/03/1440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240817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13FCF68-C004-409F-B231-DEB963944621}" type="datetimeFigureOut">
              <a:rPr lang="ar-IQ" smtClean="0"/>
              <a:t>20/03/1440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346337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13FCF68-C004-409F-B231-DEB963944621}" type="datetimeFigureOut">
              <a:rPr lang="ar-IQ" smtClean="0"/>
              <a:t>20/03/1440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67545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CF68-C004-409F-B231-DEB963944621}" type="datetimeFigureOut">
              <a:rPr lang="ar-IQ" smtClean="0"/>
              <a:t>20/03/1440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358143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FCF68-C004-409F-B231-DEB963944621}" type="datetimeFigureOut">
              <a:rPr lang="ar-IQ" smtClean="0"/>
              <a:t>20/03/1440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390080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FCF68-C004-409F-B231-DEB963944621}" type="datetimeFigureOut">
              <a:rPr lang="ar-IQ" smtClean="0"/>
              <a:t>20/03/1440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428401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13FCF68-C004-409F-B231-DEB963944621}" type="datetimeFigureOut">
              <a:rPr lang="ar-IQ" smtClean="0"/>
              <a:t>20/03/1440</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336FDD-355E-45DF-A406-B0784B50742C}" type="slidenum">
              <a:rPr lang="ar-IQ" smtClean="0"/>
              <a:t>‹#›</a:t>
            </a:fld>
            <a:endParaRPr lang="ar-IQ"/>
          </a:p>
        </p:txBody>
      </p:sp>
    </p:spTree>
    <p:extLst>
      <p:ext uri="{BB962C8B-B14F-4D97-AF65-F5344CB8AC3E}">
        <p14:creationId xmlns:p14="http://schemas.microsoft.com/office/powerpoint/2010/main" val="53924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EE800E6-28B5-4B86-A3CD-D641A9EC578D}" type="datetimeFigureOut">
              <a:rPr lang="ar-IQ" smtClean="0">
                <a:solidFill>
                  <a:prstClr val="black">
                    <a:tint val="75000"/>
                  </a:prstClr>
                </a:solidFill>
              </a:rPr>
              <a:pPr/>
              <a:t>20/03/1440</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692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1000" r="-11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68649" y="476672"/>
            <a:ext cx="7772400" cy="147002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a:noFill/>
                </a:ln>
                <a:solidFill>
                  <a:sysClr val="windowText" lastClr="000000"/>
                </a:solidFill>
                <a:effectLst/>
                <a:uLnTx/>
                <a:uFillTx/>
                <a:latin typeface="Georgia"/>
                <a:ea typeface="+mj-ea"/>
                <a:cs typeface="+mj-cs"/>
              </a:rPr>
              <a:t>GLASS</a:t>
            </a:r>
            <a:endParaRPr kumimoji="0" lang="ar-IQ" sz="9600" b="1" i="0" u="none" strike="noStrike" kern="1200" cap="none" spc="0" normalizeH="0" baseline="0" noProof="0" dirty="0">
              <a:ln>
                <a:noFill/>
              </a:ln>
              <a:solidFill>
                <a:sysClr val="windowText" lastClr="000000"/>
              </a:solidFill>
              <a:effectLst/>
              <a:uLnTx/>
              <a:uFillTx/>
              <a:latin typeface="Georgia"/>
              <a:ea typeface="+mj-ea"/>
              <a:cs typeface="Arial"/>
            </a:endParaRPr>
          </a:p>
        </p:txBody>
      </p:sp>
      <p:sp>
        <p:nvSpPr>
          <p:cNvPr id="5" name="Subtitle 2"/>
          <p:cNvSpPr txBox="1">
            <a:spLocks/>
          </p:cNvSpPr>
          <p:nvPr/>
        </p:nvSpPr>
        <p:spPr>
          <a:xfrm>
            <a:off x="1092111" y="2276872"/>
            <a:ext cx="6544816" cy="1752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500" b="1" i="0" u="none" strike="noStrike" kern="1200" cap="none" spc="0" normalizeH="0" baseline="0" noProof="0" dirty="0" smtClean="0">
                <a:ln>
                  <a:noFill/>
                </a:ln>
                <a:solidFill>
                  <a:srgbClr val="FF0000"/>
                </a:solidFill>
                <a:effectLst/>
                <a:uLnTx/>
                <a:uFillTx/>
                <a:latin typeface="Georgia"/>
                <a:ea typeface="+mn-ea"/>
                <a:cs typeface="+mn-cs"/>
              </a:rPr>
              <a:t>LECTURE </a:t>
            </a:r>
            <a:r>
              <a:rPr kumimoji="0" lang="en-US" sz="4000" b="1" i="0" u="none" strike="noStrike" kern="1200" cap="none" spc="0" normalizeH="0" baseline="0" noProof="0" dirty="0" smtClean="0">
                <a:ln>
                  <a:noFill/>
                </a:ln>
                <a:solidFill>
                  <a:srgbClr val="FF0000"/>
                </a:solidFill>
                <a:effectLst/>
                <a:uLnTx/>
                <a:uFillTx/>
                <a:latin typeface="Georgia"/>
                <a:ea typeface="+mn-ea"/>
                <a:cs typeface="+mn-cs"/>
              </a:rPr>
              <a:t>4</a:t>
            </a:r>
            <a:endParaRPr kumimoji="0" lang="en-US" sz="4000" b="1" i="0" u="none" strike="noStrike" kern="1200" cap="none" spc="0" normalizeH="0" baseline="0" noProof="0" dirty="0" smtClean="0">
              <a:ln>
                <a:noFill/>
              </a:ln>
              <a:solidFill>
                <a:srgbClr val="FF0000"/>
              </a:solidFill>
              <a:effectLst/>
              <a:uLnTx/>
              <a:uFillTx/>
              <a:latin typeface="Georgia"/>
              <a:ea typeface="+mn-ea"/>
              <a:cs typeface="+mn-cs"/>
            </a:endParaRPr>
          </a:p>
          <a:p>
            <a:pPr lvl="0">
              <a:lnSpc>
                <a:spcPct val="115000"/>
              </a:lnSpc>
              <a:spcAft>
                <a:spcPts val="1000"/>
              </a:spcAft>
            </a:pPr>
            <a:r>
              <a:rPr lang="en-US" sz="4800" b="1" dirty="0">
                <a:solidFill>
                  <a:srgbClr val="4F81BD"/>
                </a:solidFill>
                <a:latin typeface="Times New Roman"/>
                <a:ea typeface="Times New Roman"/>
              </a:rPr>
              <a:t>Glass melt</a:t>
            </a:r>
            <a:endParaRPr kumimoji="0" lang="ar-IQ" sz="3200" b="0" i="0" u="none" strike="noStrike" kern="1200" cap="none" spc="0" normalizeH="0" baseline="0" noProof="0" dirty="0">
              <a:ln>
                <a:noFill/>
              </a:ln>
              <a:solidFill>
                <a:sysClr val="windowText" lastClr="000000">
                  <a:tint val="75000"/>
                </a:sysClr>
              </a:solidFill>
              <a:effectLst/>
              <a:uLnTx/>
              <a:uFillTx/>
              <a:latin typeface="Georgia"/>
              <a:ea typeface="+mn-ea"/>
              <a:cs typeface="Times New Roman"/>
            </a:endParaRPr>
          </a:p>
        </p:txBody>
      </p:sp>
      <p:sp>
        <p:nvSpPr>
          <p:cNvPr id="6" name="TextBox 5"/>
          <p:cNvSpPr txBox="1"/>
          <p:nvPr/>
        </p:nvSpPr>
        <p:spPr>
          <a:xfrm>
            <a:off x="1042481" y="4029472"/>
            <a:ext cx="6624736" cy="1138773"/>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9BBB59">
                    <a:lumMod val="50000"/>
                  </a:srgbClr>
                </a:solidFill>
                <a:effectLst/>
                <a:uLnTx/>
                <a:uFillTx/>
              </a:rPr>
              <a:t>By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9BBB59">
                    <a:lumMod val="50000"/>
                  </a:srgbClr>
                </a:solidFill>
                <a:effectLst/>
                <a:uLnTx/>
                <a:uFillTx/>
              </a:rPr>
              <a:t>Asst. Lect. </a:t>
            </a:r>
            <a:r>
              <a:rPr kumimoji="0" lang="en-US" sz="3600" b="1" i="0" u="none" strike="noStrike" kern="0" cap="none" spc="0" normalizeH="0" baseline="0" noProof="0" dirty="0" err="1" smtClean="0">
                <a:ln>
                  <a:noFill/>
                </a:ln>
                <a:solidFill>
                  <a:srgbClr val="9BBB59">
                    <a:lumMod val="50000"/>
                  </a:srgbClr>
                </a:solidFill>
                <a:effectLst/>
                <a:uLnTx/>
                <a:uFillTx/>
              </a:rPr>
              <a:t>Shireen</a:t>
            </a:r>
            <a:r>
              <a:rPr kumimoji="0" lang="en-US" sz="3600" b="1" i="0" u="none" strike="noStrike" kern="0" cap="none" spc="0" normalizeH="0" baseline="0" noProof="0" dirty="0" smtClean="0">
                <a:ln>
                  <a:noFill/>
                </a:ln>
                <a:solidFill>
                  <a:srgbClr val="9BBB59">
                    <a:lumMod val="50000"/>
                  </a:srgbClr>
                </a:solidFill>
                <a:effectLst/>
                <a:uLnTx/>
                <a:uFillTx/>
              </a:rPr>
              <a:t> </a:t>
            </a:r>
            <a:r>
              <a:rPr kumimoji="0" lang="en-US" sz="3600" b="1" i="0" u="none" strike="noStrike" kern="0" cap="none" spc="0" normalizeH="0" baseline="0" noProof="0" dirty="0" err="1" smtClean="0">
                <a:ln>
                  <a:noFill/>
                </a:ln>
                <a:solidFill>
                  <a:srgbClr val="9BBB59">
                    <a:lumMod val="50000"/>
                  </a:srgbClr>
                </a:solidFill>
                <a:effectLst/>
                <a:uLnTx/>
                <a:uFillTx/>
              </a:rPr>
              <a:t>Hasan</a:t>
            </a:r>
            <a:endParaRPr kumimoji="0" lang="ar-IQ" sz="3600" b="1" i="0" u="none" strike="noStrike" kern="0" cap="none" spc="0" normalizeH="0" baseline="0" noProof="0" dirty="0">
              <a:ln>
                <a:noFill/>
              </a:ln>
              <a:solidFill>
                <a:srgbClr val="9BBB59">
                  <a:lumMod val="50000"/>
                </a:srgbClr>
              </a:solidFill>
              <a:effectLst/>
              <a:uLnTx/>
              <a:uFillTx/>
            </a:endParaRPr>
          </a:p>
        </p:txBody>
      </p:sp>
    </p:spTree>
    <p:extLst>
      <p:ext uri="{BB962C8B-B14F-4D97-AF65-F5344CB8AC3E}">
        <p14:creationId xmlns:p14="http://schemas.microsoft.com/office/powerpoint/2010/main" val="11793153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07504" y="188640"/>
            <a:ext cx="8568952" cy="6552728"/>
          </a:xfrm>
          <a:prstGeom prst="rect">
            <a:avLst/>
          </a:prstGeom>
        </p:spPr>
      </p:pic>
    </p:spTree>
    <p:extLst>
      <p:ext uri="{BB962C8B-B14F-4D97-AF65-F5344CB8AC3E}">
        <p14:creationId xmlns:p14="http://schemas.microsoft.com/office/powerpoint/2010/main" val="4156422731"/>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79512" y="116632"/>
            <a:ext cx="8784976" cy="6480720"/>
          </a:xfrm>
          <a:prstGeom prst="rect">
            <a:avLst/>
          </a:prstGeom>
          <a:ln w="3175">
            <a:solidFill>
              <a:sysClr val="windowText" lastClr="000000"/>
            </a:solidFill>
          </a:ln>
        </p:spPr>
      </p:pic>
    </p:spTree>
    <p:extLst>
      <p:ext uri="{BB962C8B-B14F-4D97-AF65-F5344CB8AC3E}">
        <p14:creationId xmlns:p14="http://schemas.microsoft.com/office/powerpoint/2010/main" val="1998985966"/>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9218" y="260648"/>
            <a:ext cx="397479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0"/>
              </a:spcAft>
            </a:pPr>
            <a:r>
              <a:rPr lang="en-US" sz="2400" b="1" i="1" dirty="0">
                <a:solidFill>
                  <a:srgbClr val="000000"/>
                </a:solidFill>
                <a:latin typeface="Times New Roman"/>
                <a:ea typeface="Calibri"/>
              </a:rPr>
              <a:t>3- Regenerative furnaces</a:t>
            </a:r>
            <a:endParaRPr lang="en-US" sz="2400" i="1" dirty="0">
              <a:solidFill>
                <a:srgbClr val="000000"/>
              </a:solidFill>
              <a:effectLst/>
              <a:latin typeface="Arial"/>
              <a:ea typeface="Calibri"/>
            </a:endParaRPr>
          </a:p>
        </p:txBody>
      </p:sp>
      <p:sp>
        <p:nvSpPr>
          <p:cNvPr id="5" name="Rectangle 4"/>
          <p:cNvSpPr/>
          <p:nvPr/>
        </p:nvSpPr>
        <p:spPr>
          <a:xfrm>
            <a:off x="107504" y="950673"/>
            <a:ext cx="8604448" cy="2492990"/>
          </a:xfrm>
          <a:prstGeom prst="rect">
            <a:avLst/>
          </a:prstGeom>
          <a:solidFill>
            <a:schemeClr val="accent2">
              <a:lumMod val="20000"/>
              <a:lumOff val="80000"/>
            </a:schemeClr>
          </a:solidFill>
        </p:spPr>
        <p:txBody>
          <a:bodyPr wrap="square">
            <a:spAutoFit/>
          </a:bodyPr>
          <a:lstStyle/>
          <a:p>
            <a:pPr algn="l">
              <a:spcAft>
                <a:spcPts val="1565"/>
              </a:spcAft>
            </a:pPr>
            <a:r>
              <a:rPr lang="en-US" sz="2600" dirty="0">
                <a:solidFill>
                  <a:srgbClr val="000000"/>
                </a:solidFill>
                <a:latin typeface="Times New Roman"/>
                <a:ea typeface="Calibri"/>
              </a:rPr>
              <a:t>A regenerator consists of a </a:t>
            </a:r>
            <a:r>
              <a:rPr lang="en-US" sz="2600" b="1" dirty="0">
                <a:solidFill>
                  <a:srgbClr val="000000"/>
                </a:solidFill>
                <a:latin typeface="Times New Roman"/>
                <a:ea typeface="Calibri"/>
              </a:rPr>
              <a:t>regenerator chamber </a:t>
            </a:r>
            <a:r>
              <a:rPr lang="en-US" sz="2600" dirty="0">
                <a:solidFill>
                  <a:srgbClr val="000000"/>
                </a:solidFill>
                <a:latin typeface="Times New Roman"/>
                <a:ea typeface="Calibri"/>
              </a:rPr>
              <a:t>in which a </a:t>
            </a:r>
            <a:r>
              <a:rPr lang="en-US" sz="2600" b="1" dirty="0" err="1">
                <a:solidFill>
                  <a:srgbClr val="000000"/>
                </a:solidFill>
                <a:latin typeface="Times New Roman"/>
                <a:ea typeface="Calibri"/>
              </a:rPr>
              <a:t>checkerwork</a:t>
            </a:r>
            <a:r>
              <a:rPr lang="en-US" sz="2600" b="1" dirty="0">
                <a:solidFill>
                  <a:srgbClr val="000000"/>
                </a:solidFill>
                <a:latin typeface="Times New Roman"/>
                <a:ea typeface="Calibri"/>
              </a:rPr>
              <a:t> </a:t>
            </a:r>
            <a:r>
              <a:rPr lang="en-US" sz="2600" dirty="0">
                <a:solidFill>
                  <a:srgbClr val="000000"/>
                </a:solidFill>
                <a:latin typeface="Times New Roman"/>
                <a:ea typeface="Calibri"/>
              </a:rPr>
              <a:t>(or just </a:t>
            </a:r>
            <a:r>
              <a:rPr lang="en-US" sz="2600" b="1" dirty="0">
                <a:solidFill>
                  <a:srgbClr val="000000"/>
                </a:solidFill>
                <a:latin typeface="Times New Roman"/>
                <a:ea typeface="Calibri"/>
              </a:rPr>
              <a:t>checkers</a:t>
            </a:r>
            <a:r>
              <a:rPr lang="en-US" sz="2600" dirty="0">
                <a:solidFill>
                  <a:srgbClr val="000000"/>
                </a:solidFill>
                <a:latin typeface="Times New Roman"/>
                <a:ea typeface="Calibri"/>
              </a:rPr>
              <a:t>) of </a:t>
            </a:r>
            <a:r>
              <a:rPr lang="en-US" sz="2600" b="1" dirty="0">
                <a:solidFill>
                  <a:srgbClr val="000000"/>
                </a:solidFill>
                <a:latin typeface="Times New Roman"/>
                <a:ea typeface="Calibri"/>
              </a:rPr>
              <a:t>refractory bricks </a:t>
            </a:r>
            <a:r>
              <a:rPr lang="en-US" sz="2600" dirty="0">
                <a:solidFill>
                  <a:srgbClr val="000000"/>
                </a:solidFill>
                <a:latin typeface="Times New Roman"/>
                <a:ea typeface="Calibri"/>
              </a:rPr>
              <a:t>has been stacked. In one cycle the checker is heated up by flue gases, subsequently in the following stage (20-30 minutes) the heat is transferred to combustion air. These furnaces are provided with 2 or more (an even number) regenerators.</a:t>
            </a:r>
            <a:endParaRPr lang="en-US" sz="2600" dirty="0">
              <a:solidFill>
                <a:srgbClr val="000000"/>
              </a:solidFill>
              <a:effectLst/>
              <a:latin typeface="Arial"/>
              <a:ea typeface="Calibri"/>
            </a:endParaRPr>
          </a:p>
        </p:txBody>
      </p:sp>
      <p:sp>
        <p:nvSpPr>
          <p:cNvPr id="6" name="Rectangle 5"/>
          <p:cNvSpPr/>
          <p:nvPr/>
        </p:nvSpPr>
        <p:spPr>
          <a:xfrm>
            <a:off x="0" y="4005064"/>
            <a:ext cx="9036496" cy="2092881"/>
          </a:xfrm>
          <a:prstGeom prst="rect">
            <a:avLst/>
          </a:prstGeom>
          <a:solidFill>
            <a:schemeClr val="accent5">
              <a:lumMod val="20000"/>
              <a:lumOff val="80000"/>
            </a:schemeClr>
          </a:solidFill>
        </p:spPr>
        <p:txBody>
          <a:bodyPr wrap="square">
            <a:spAutoFit/>
          </a:bodyPr>
          <a:lstStyle/>
          <a:p>
            <a:pPr algn="l"/>
            <a:r>
              <a:rPr lang="en-US" sz="2600" dirty="0">
                <a:latin typeface="Times New Roman"/>
                <a:ea typeface="Calibri"/>
              </a:rPr>
              <a:t>In principle the optimum </a:t>
            </a:r>
            <a:r>
              <a:rPr lang="en-US" sz="2600" b="1" dirty="0">
                <a:latin typeface="Times New Roman"/>
                <a:ea typeface="Calibri"/>
              </a:rPr>
              <a:t>half-cycle time </a:t>
            </a:r>
            <a:r>
              <a:rPr lang="en-US" sz="2600" dirty="0">
                <a:latin typeface="Times New Roman"/>
                <a:ea typeface="Calibri"/>
              </a:rPr>
              <a:t>depends on the pull of the melting tank (</a:t>
            </a:r>
            <a:r>
              <a:rPr lang="en-US" sz="2600" b="1" dirty="0">
                <a:latin typeface="Times New Roman"/>
                <a:ea typeface="Calibri"/>
              </a:rPr>
              <a:t>thermal load</a:t>
            </a:r>
            <a:r>
              <a:rPr lang="en-US" sz="2600" dirty="0">
                <a:latin typeface="Times New Roman"/>
                <a:ea typeface="Calibri"/>
              </a:rPr>
              <a:t>). During the </a:t>
            </a:r>
            <a:r>
              <a:rPr lang="en-US" sz="2600" b="1" dirty="0">
                <a:latin typeface="Times New Roman"/>
                <a:ea typeface="Calibri"/>
              </a:rPr>
              <a:t>burner reversal</a:t>
            </a:r>
            <a:r>
              <a:rPr lang="en-US" sz="2600" dirty="0">
                <a:latin typeface="Times New Roman"/>
                <a:ea typeface="Calibri"/>
              </a:rPr>
              <a:t>, lasting about 30 - 60 seconds, there are no flames within the furnace. The reversal period (no-firing interval) should be as short as possible to avoid too much cooling down of the furnace. </a:t>
            </a:r>
            <a:endParaRPr lang="en-US" sz="2600" dirty="0"/>
          </a:p>
        </p:txBody>
      </p:sp>
    </p:spTree>
    <p:extLst>
      <p:ext uri="{BB962C8B-B14F-4D97-AF65-F5344CB8AC3E}">
        <p14:creationId xmlns:p14="http://schemas.microsoft.com/office/powerpoint/2010/main" val="2874104484"/>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96871" y="384236"/>
            <a:ext cx="8964488" cy="6048672"/>
          </a:xfrm>
          <a:prstGeom prst="rect">
            <a:avLst/>
          </a:prstGeom>
          <a:ln w="12700">
            <a:solidFill>
              <a:schemeClr val="tx1"/>
            </a:solidFill>
          </a:ln>
        </p:spPr>
      </p:pic>
    </p:spTree>
    <p:extLst>
      <p:ext uri="{BB962C8B-B14F-4D97-AF65-F5344CB8AC3E}">
        <p14:creationId xmlns:p14="http://schemas.microsoft.com/office/powerpoint/2010/main" val="119573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535490" cy="66075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just">
              <a:lnSpc>
                <a:spcPct val="150000"/>
              </a:lnSpc>
              <a:spcAft>
                <a:spcPts val="0"/>
              </a:spcAft>
            </a:pPr>
            <a:r>
              <a:rPr lang="en-US" sz="2800" b="1" i="1" dirty="0">
                <a:solidFill>
                  <a:srgbClr val="000000"/>
                </a:solidFill>
                <a:latin typeface="Times New Roman"/>
                <a:ea typeface="Calibri"/>
              </a:rPr>
              <a:t>4- Cross-fired regenerative furnaces</a:t>
            </a:r>
            <a:endParaRPr lang="en-US" sz="2800" dirty="0">
              <a:solidFill>
                <a:srgbClr val="000000"/>
              </a:solidFill>
              <a:effectLst/>
              <a:latin typeface="Arial"/>
              <a:ea typeface="Calibri"/>
            </a:endParaRPr>
          </a:p>
        </p:txBody>
      </p:sp>
      <p:sp>
        <p:nvSpPr>
          <p:cNvPr id="5" name="Rectangle 4"/>
          <p:cNvSpPr/>
          <p:nvPr/>
        </p:nvSpPr>
        <p:spPr>
          <a:xfrm>
            <a:off x="107504" y="908720"/>
            <a:ext cx="8640960" cy="1200329"/>
          </a:xfrm>
          <a:prstGeom prst="rect">
            <a:avLst/>
          </a:prstGeom>
          <a:solidFill>
            <a:schemeClr val="accent1">
              <a:lumMod val="20000"/>
              <a:lumOff val="80000"/>
            </a:schemeClr>
          </a:solidFill>
        </p:spPr>
        <p:txBody>
          <a:bodyPr wrap="square">
            <a:spAutoFit/>
          </a:bodyPr>
          <a:lstStyle/>
          <a:p>
            <a:pPr algn="l"/>
            <a:r>
              <a:rPr lang="en-US" sz="2400" dirty="0">
                <a:latin typeface="Times New Roman"/>
                <a:ea typeface="Calibri"/>
              </a:rPr>
              <a:t>The regenerators are placed on the </a:t>
            </a:r>
            <a:r>
              <a:rPr lang="en-US" sz="2400" b="1" dirty="0">
                <a:latin typeface="Times New Roman"/>
                <a:ea typeface="Calibri"/>
              </a:rPr>
              <a:t>side of the furnace. </a:t>
            </a:r>
            <a:r>
              <a:rPr lang="en-US" sz="2400" dirty="0">
                <a:latin typeface="Times New Roman"/>
                <a:ea typeface="Calibri"/>
              </a:rPr>
              <a:t>The furnace can be equipped on both sides with </a:t>
            </a:r>
            <a:r>
              <a:rPr lang="en-US" sz="2400" b="1" dirty="0">
                <a:latin typeface="Times New Roman"/>
                <a:ea typeface="Calibri"/>
              </a:rPr>
              <a:t>4 up to 8 burner ports (per side) </a:t>
            </a:r>
            <a:r>
              <a:rPr lang="en-US" sz="2400" dirty="0">
                <a:latin typeface="Times New Roman"/>
                <a:ea typeface="Calibri"/>
              </a:rPr>
              <a:t>depending on furnace size. </a:t>
            </a:r>
            <a:endParaRPr lang="en-US" sz="2400" dirty="0"/>
          </a:p>
        </p:txBody>
      </p:sp>
      <p:sp>
        <p:nvSpPr>
          <p:cNvPr id="6" name="Rectangle 5"/>
          <p:cNvSpPr/>
          <p:nvPr/>
        </p:nvSpPr>
        <p:spPr>
          <a:xfrm>
            <a:off x="107504" y="2228671"/>
            <a:ext cx="8784976" cy="1200329"/>
          </a:xfrm>
          <a:prstGeom prst="rect">
            <a:avLst/>
          </a:prstGeom>
          <a:solidFill>
            <a:schemeClr val="accent2">
              <a:lumMod val="20000"/>
              <a:lumOff val="80000"/>
            </a:schemeClr>
          </a:solidFill>
        </p:spPr>
        <p:txBody>
          <a:bodyPr wrap="square">
            <a:spAutoFit/>
          </a:bodyPr>
          <a:lstStyle/>
          <a:p>
            <a:pPr algn="l"/>
            <a:r>
              <a:rPr lang="en-US" sz="2400" dirty="0">
                <a:latin typeface="Times New Roman"/>
                <a:ea typeface="Calibri"/>
              </a:rPr>
              <a:t>The </a:t>
            </a:r>
            <a:r>
              <a:rPr lang="en-US" sz="2400" b="1" dirty="0">
                <a:latin typeface="Times New Roman"/>
                <a:ea typeface="Calibri"/>
              </a:rPr>
              <a:t>profile of heating </a:t>
            </a:r>
            <a:r>
              <a:rPr lang="en-US" sz="2400" dirty="0">
                <a:latin typeface="Times New Roman"/>
                <a:ea typeface="Calibri"/>
              </a:rPr>
              <a:t>(fuel distribution among the burners located along the sidewalls) determines location and size of the hot spot area (primary fining zone) in the glass melt. </a:t>
            </a:r>
            <a:endParaRPr lang="en-US" sz="2400" dirty="0"/>
          </a:p>
        </p:txBody>
      </p:sp>
      <p:pic>
        <p:nvPicPr>
          <p:cNvPr id="7" name="Picture 6"/>
          <p:cNvPicPr/>
          <p:nvPr/>
        </p:nvPicPr>
        <p:blipFill>
          <a:blip r:embed="rId2"/>
          <a:stretch>
            <a:fillRect/>
          </a:stretch>
        </p:blipFill>
        <p:spPr>
          <a:xfrm>
            <a:off x="107505" y="3861048"/>
            <a:ext cx="8640960" cy="2438400"/>
          </a:xfrm>
          <a:prstGeom prst="rect">
            <a:avLst/>
          </a:prstGeom>
          <a:ln w="9525">
            <a:solidFill>
              <a:sysClr val="windowText" lastClr="000000"/>
            </a:solidFill>
          </a:ln>
        </p:spPr>
      </p:pic>
    </p:spTree>
    <p:extLst>
      <p:ext uri="{BB962C8B-B14F-4D97-AF65-F5344CB8AC3E}">
        <p14:creationId xmlns:p14="http://schemas.microsoft.com/office/powerpoint/2010/main" val="162369830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8352928"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800" b="1" i="1" dirty="0">
                <a:latin typeface="Times New Roman"/>
                <a:ea typeface="Calibri"/>
              </a:rPr>
              <a:t>5- End port-fired (or U-flame) regenerative furnaces</a:t>
            </a:r>
            <a:endParaRPr lang="en-US" sz="2800" dirty="0"/>
          </a:p>
        </p:txBody>
      </p:sp>
      <p:sp>
        <p:nvSpPr>
          <p:cNvPr id="5" name="Rectangle 4"/>
          <p:cNvSpPr/>
          <p:nvPr/>
        </p:nvSpPr>
        <p:spPr>
          <a:xfrm>
            <a:off x="254171" y="980728"/>
            <a:ext cx="8640960" cy="2677656"/>
          </a:xfrm>
          <a:prstGeom prst="rect">
            <a:avLst/>
          </a:prstGeom>
          <a:solidFill>
            <a:schemeClr val="accent2">
              <a:lumMod val="20000"/>
              <a:lumOff val="80000"/>
            </a:schemeClr>
          </a:solidFill>
        </p:spPr>
        <p:txBody>
          <a:bodyPr wrap="square">
            <a:spAutoFit/>
          </a:bodyPr>
          <a:lstStyle/>
          <a:p>
            <a:pPr algn="l"/>
            <a:r>
              <a:rPr lang="en-US" sz="2400" dirty="0">
                <a:latin typeface="Times New Roman"/>
                <a:ea typeface="Calibri"/>
                <a:cs typeface="Arial"/>
              </a:rPr>
              <a:t> Burners (2 to 4 burners at each port) and the regenerator chambers are connected </a:t>
            </a:r>
            <a:r>
              <a:rPr lang="en-US" sz="2400" b="1" dirty="0">
                <a:latin typeface="Times New Roman"/>
                <a:ea typeface="Calibri"/>
                <a:cs typeface="Arial"/>
              </a:rPr>
              <a:t>at the back wall side </a:t>
            </a:r>
            <a:r>
              <a:rPr lang="en-US" sz="2400" dirty="0">
                <a:latin typeface="Times New Roman"/>
                <a:ea typeface="Calibri"/>
                <a:cs typeface="Arial"/>
              </a:rPr>
              <a:t>of the superstructure. The combustion of fuel &amp; preheated air from one regenerator chamber takes place: flames starting from the burner nozzles and extending almost over the length of the furnace. Less structural heat losses compared to cross fired regenerative furnaces (combustion gases have longer residence time) </a:t>
            </a:r>
            <a:endParaRPr lang="en-US" sz="2400" dirty="0"/>
          </a:p>
        </p:txBody>
      </p:sp>
      <p:pic>
        <p:nvPicPr>
          <p:cNvPr id="6" name="Picture 5"/>
          <p:cNvPicPr/>
          <p:nvPr/>
        </p:nvPicPr>
        <p:blipFill>
          <a:blip r:embed="rId2"/>
          <a:stretch>
            <a:fillRect/>
          </a:stretch>
        </p:blipFill>
        <p:spPr>
          <a:xfrm>
            <a:off x="254171" y="3861048"/>
            <a:ext cx="8350277" cy="2743200"/>
          </a:xfrm>
          <a:prstGeom prst="rect">
            <a:avLst/>
          </a:prstGeom>
          <a:ln w="12700">
            <a:solidFill>
              <a:sysClr val="windowText" lastClr="000000"/>
            </a:solidFill>
          </a:ln>
        </p:spPr>
      </p:pic>
    </p:spTree>
    <p:extLst>
      <p:ext uri="{BB962C8B-B14F-4D97-AF65-F5344CB8AC3E}">
        <p14:creationId xmlns:p14="http://schemas.microsoft.com/office/powerpoint/2010/main" val="368641921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51520" y="404664"/>
            <a:ext cx="8640960" cy="5904656"/>
          </a:xfrm>
          <a:prstGeom prst="rect">
            <a:avLst/>
          </a:prstGeom>
          <a:ln w="12700">
            <a:solidFill>
              <a:sysClr val="windowText" lastClr="000000"/>
            </a:solidFill>
          </a:ln>
        </p:spPr>
      </p:pic>
    </p:spTree>
    <p:extLst>
      <p:ext uri="{BB962C8B-B14F-4D97-AF65-F5344CB8AC3E}">
        <p14:creationId xmlns:p14="http://schemas.microsoft.com/office/powerpoint/2010/main" val="296277228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88640"/>
            <a:ext cx="4021271"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spcAft>
                <a:spcPts val="0"/>
              </a:spcAft>
            </a:pPr>
            <a:r>
              <a:rPr lang="en-US" sz="2800" b="1" i="1" dirty="0">
                <a:solidFill>
                  <a:srgbClr val="000000"/>
                </a:solidFill>
                <a:latin typeface="Times New Roman"/>
                <a:ea typeface="Calibri"/>
              </a:rPr>
              <a:t>6- Recuperative furnaces</a:t>
            </a:r>
            <a:endParaRPr lang="en-US" sz="2800" dirty="0">
              <a:solidFill>
                <a:srgbClr val="000000"/>
              </a:solidFill>
              <a:effectLst/>
              <a:latin typeface="Arial"/>
              <a:ea typeface="Calibri"/>
            </a:endParaRPr>
          </a:p>
        </p:txBody>
      </p:sp>
      <p:sp>
        <p:nvSpPr>
          <p:cNvPr id="5" name="Rectangle 4"/>
          <p:cNvSpPr/>
          <p:nvPr/>
        </p:nvSpPr>
        <p:spPr>
          <a:xfrm>
            <a:off x="251520" y="1268759"/>
            <a:ext cx="8604448" cy="1200329"/>
          </a:xfrm>
          <a:prstGeom prst="rect">
            <a:avLst/>
          </a:prstGeom>
          <a:solidFill>
            <a:schemeClr val="tx2">
              <a:lumMod val="20000"/>
              <a:lumOff val="80000"/>
            </a:schemeClr>
          </a:solidFill>
        </p:spPr>
        <p:txBody>
          <a:bodyPr wrap="square">
            <a:spAutoFit/>
          </a:bodyPr>
          <a:lstStyle/>
          <a:p>
            <a:pPr algn="l"/>
            <a:r>
              <a:rPr lang="en-US" sz="2400" dirty="0" err="1">
                <a:latin typeface="Times New Roman"/>
                <a:ea typeface="Calibri"/>
              </a:rPr>
              <a:t>Recuperators</a:t>
            </a:r>
            <a:r>
              <a:rPr lang="en-US" sz="2400" dirty="0">
                <a:latin typeface="Times New Roman"/>
                <a:ea typeface="Calibri"/>
              </a:rPr>
              <a:t> are used to pre-heat the combustion air. The hot flue gases are send through the </a:t>
            </a:r>
            <a:r>
              <a:rPr lang="en-US" sz="2400" dirty="0" err="1">
                <a:latin typeface="Times New Roman"/>
                <a:ea typeface="Calibri"/>
              </a:rPr>
              <a:t>recuperator</a:t>
            </a:r>
            <a:r>
              <a:rPr lang="en-US" sz="2400" dirty="0">
                <a:latin typeface="Times New Roman"/>
                <a:ea typeface="Calibri"/>
              </a:rPr>
              <a:t> to heat the combustion air</a:t>
            </a:r>
            <a:r>
              <a:rPr lang="en-US" sz="2400" dirty="0" smtClean="0">
                <a:latin typeface="Times New Roman"/>
                <a:ea typeface="Calibri"/>
              </a:rPr>
              <a:t>. </a:t>
            </a:r>
            <a:r>
              <a:rPr lang="en-US" sz="2400" dirty="0" err="1" smtClean="0">
                <a:latin typeface="Times New Roman"/>
                <a:ea typeface="Calibri"/>
              </a:rPr>
              <a:t>Jh</a:t>
            </a:r>
            <a:r>
              <a:rPr lang="en-US" sz="2400" dirty="0" smtClean="0">
                <a:latin typeface="Times New Roman"/>
                <a:ea typeface="Calibri"/>
              </a:rPr>
              <a:t>       </a:t>
            </a:r>
            <a:endParaRPr lang="en-US" sz="2400" dirty="0"/>
          </a:p>
        </p:txBody>
      </p:sp>
      <p:pic>
        <p:nvPicPr>
          <p:cNvPr id="6" name="Picture 5"/>
          <p:cNvPicPr/>
          <p:nvPr/>
        </p:nvPicPr>
        <p:blipFill>
          <a:blip r:embed="rId2"/>
          <a:stretch>
            <a:fillRect/>
          </a:stretch>
        </p:blipFill>
        <p:spPr>
          <a:xfrm>
            <a:off x="611560" y="2708920"/>
            <a:ext cx="7992888" cy="3827780"/>
          </a:xfrm>
          <a:prstGeom prst="rect">
            <a:avLst/>
          </a:prstGeom>
          <a:ln w="6350">
            <a:solidFill>
              <a:sysClr val="windowText" lastClr="000000"/>
            </a:solidFill>
          </a:ln>
        </p:spPr>
      </p:pic>
    </p:spTree>
    <p:extLst>
      <p:ext uri="{BB962C8B-B14F-4D97-AF65-F5344CB8AC3E}">
        <p14:creationId xmlns:p14="http://schemas.microsoft.com/office/powerpoint/2010/main" val="2596299103"/>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712968" cy="2308324"/>
          </a:xfrm>
          <a:prstGeom prst="rect">
            <a:avLst/>
          </a:prstGeom>
          <a:solidFill>
            <a:schemeClr val="accent1">
              <a:lumMod val="20000"/>
              <a:lumOff val="80000"/>
            </a:schemeClr>
          </a:solidFill>
        </p:spPr>
        <p:txBody>
          <a:bodyPr wrap="square">
            <a:spAutoFit/>
          </a:bodyPr>
          <a:lstStyle/>
          <a:p>
            <a:pPr algn="l"/>
            <a:r>
              <a:rPr lang="en-US" sz="2400" dirty="0" err="1">
                <a:latin typeface="Times New Roman"/>
                <a:ea typeface="Calibri"/>
              </a:rPr>
              <a:t>Recuperator</a:t>
            </a:r>
            <a:r>
              <a:rPr lang="en-US" sz="2400" dirty="0">
                <a:latin typeface="Times New Roman"/>
                <a:ea typeface="Calibri"/>
              </a:rPr>
              <a:t>: </a:t>
            </a:r>
            <a:r>
              <a:rPr lang="en-US" sz="2400" b="1" dirty="0">
                <a:latin typeface="Times New Roman"/>
                <a:ea typeface="Calibri"/>
              </a:rPr>
              <a:t>heat exchanger </a:t>
            </a:r>
            <a:r>
              <a:rPr lang="en-US" sz="2400" dirty="0">
                <a:latin typeface="Times New Roman"/>
                <a:ea typeface="Calibri"/>
              </a:rPr>
              <a:t>in which heat is transferred from the flue gases to the combustion air in co-current or in counter-current flow. </a:t>
            </a:r>
            <a:r>
              <a:rPr lang="en-US" sz="2400" b="1" dirty="0">
                <a:latin typeface="Times New Roman"/>
                <a:ea typeface="Calibri"/>
              </a:rPr>
              <a:t>Recuperative furnaces </a:t>
            </a:r>
            <a:r>
              <a:rPr lang="en-US" sz="2400" dirty="0">
                <a:latin typeface="Times New Roman"/>
                <a:ea typeface="Calibri"/>
              </a:rPr>
              <a:t>are provided with one or two </a:t>
            </a:r>
            <a:r>
              <a:rPr lang="en-US" sz="2400" dirty="0" err="1">
                <a:latin typeface="Times New Roman"/>
                <a:ea typeface="Calibri"/>
              </a:rPr>
              <a:t>recuperators</a:t>
            </a:r>
            <a:r>
              <a:rPr lang="en-US" sz="2400" dirty="0">
                <a:latin typeface="Times New Roman"/>
                <a:ea typeface="Calibri"/>
              </a:rPr>
              <a:t>. Most </a:t>
            </a:r>
            <a:r>
              <a:rPr lang="en-US" sz="2400" dirty="0" err="1">
                <a:latin typeface="Times New Roman"/>
                <a:ea typeface="Calibri"/>
              </a:rPr>
              <a:t>recuperators</a:t>
            </a:r>
            <a:r>
              <a:rPr lang="en-US" sz="2400" dirty="0">
                <a:latin typeface="Times New Roman"/>
                <a:ea typeface="Calibri"/>
              </a:rPr>
              <a:t> are made from high temperature resistant steels, like chrome nickel steel (or chromium-nickel-aluminum steels).</a:t>
            </a:r>
            <a:endParaRPr lang="en-US" sz="2400" dirty="0"/>
          </a:p>
        </p:txBody>
      </p:sp>
      <p:sp>
        <p:nvSpPr>
          <p:cNvPr id="5" name="Rectangle 4"/>
          <p:cNvSpPr/>
          <p:nvPr/>
        </p:nvSpPr>
        <p:spPr>
          <a:xfrm>
            <a:off x="395536" y="2780928"/>
            <a:ext cx="8496944" cy="1200329"/>
          </a:xfrm>
          <a:prstGeom prst="rect">
            <a:avLst/>
          </a:prstGeom>
          <a:solidFill>
            <a:schemeClr val="accent2">
              <a:lumMod val="20000"/>
              <a:lumOff val="80000"/>
            </a:schemeClr>
          </a:solidFill>
        </p:spPr>
        <p:txBody>
          <a:bodyPr wrap="square">
            <a:spAutoFit/>
          </a:bodyPr>
          <a:lstStyle/>
          <a:p>
            <a:pPr algn="l">
              <a:spcAft>
                <a:spcPts val="0"/>
              </a:spcAft>
            </a:pPr>
            <a:r>
              <a:rPr lang="en-US" sz="2400" dirty="0">
                <a:solidFill>
                  <a:srgbClr val="000000"/>
                </a:solidFill>
                <a:latin typeface="Times New Roman"/>
                <a:ea typeface="Calibri"/>
              </a:rPr>
              <a:t>Because heat transmission in this type of </a:t>
            </a:r>
            <a:r>
              <a:rPr lang="en-US" sz="2400" dirty="0" err="1">
                <a:solidFill>
                  <a:srgbClr val="000000"/>
                </a:solidFill>
                <a:latin typeface="Times New Roman"/>
                <a:ea typeface="Calibri"/>
              </a:rPr>
              <a:t>recuperators</a:t>
            </a:r>
            <a:r>
              <a:rPr lang="en-US" sz="2400" dirty="0">
                <a:solidFill>
                  <a:srgbClr val="000000"/>
                </a:solidFill>
                <a:latin typeface="Times New Roman"/>
                <a:ea typeface="Calibri"/>
              </a:rPr>
              <a:t> is based mainly on radiation, these heat exchangers are called </a:t>
            </a:r>
            <a:r>
              <a:rPr lang="en-US" sz="2400" b="1" dirty="0">
                <a:solidFill>
                  <a:srgbClr val="000000"/>
                </a:solidFill>
                <a:latin typeface="Times New Roman"/>
                <a:ea typeface="Calibri"/>
              </a:rPr>
              <a:t>radiation </a:t>
            </a:r>
            <a:r>
              <a:rPr lang="en-US" sz="2400" b="1" dirty="0" err="1">
                <a:solidFill>
                  <a:srgbClr val="000000"/>
                </a:solidFill>
                <a:latin typeface="Times New Roman"/>
                <a:ea typeface="Calibri"/>
              </a:rPr>
              <a:t>recuperators</a:t>
            </a:r>
            <a:r>
              <a:rPr lang="en-US" sz="2400" b="1" dirty="0">
                <a:solidFill>
                  <a:srgbClr val="000000"/>
                </a:solidFill>
                <a:latin typeface="Times New Roman"/>
                <a:ea typeface="Calibri"/>
              </a:rPr>
              <a:t>.</a:t>
            </a:r>
            <a:endParaRPr lang="en-US" sz="2400" dirty="0">
              <a:solidFill>
                <a:srgbClr val="000000"/>
              </a:solidFill>
              <a:effectLst/>
              <a:latin typeface="Arial"/>
              <a:ea typeface="Calibri"/>
            </a:endParaRPr>
          </a:p>
        </p:txBody>
      </p:sp>
    </p:spTree>
    <p:extLst>
      <p:ext uri="{BB962C8B-B14F-4D97-AF65-F5344CB8AC3E}">
        <p14:creationId xmlns:p14="http://schemas.microsoft.com/office/powerpoint/2010/main" val="486140662"/>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83568" y="476672"/>
            <a:ext cx="7416824" cy="5904656"/>
          </a:xfrm>
          <a:prstGeom prst="rect">
            <a:avLst/>
          </a:prstGeom>
          <a:ln w="12700">
            <a:solidFill>
              <a:sysClr val="windowText" lastClr="000000"/>
            </a:solidFill>
          </a:ln>
        </p:spPr>
      </p:pic>
    </p:spTree>
    <p:extLst>
      <p:ext uri="{BB962C8B-B14F-4D97-AF65-F5344CB8AC3E}">
        <p14:creationId xmlns:p14="http://schemas.microsoft.com/office/powerpoint/2010/main" val="3949244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2021707" cy="587148"/>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l">
              <a:lnSpc>
                <a:spcPct val="150000"/>
              </a:lnSpc>
              <a:spcAft>
                <a:spcPts val="1000"/>
              </a:spcAft>
            </a:pPr>
            <a:r>
              <a:rPr lang="en-US" sz="2400" b="1" dirty="0">
                <a:latin typeface="Times New Roman"/>
                <a:ea typeface="Times New Roman"/>
                <a:cs typeface="Arial"/>
              </a:rPr>
              <a:t>4.2 Glass </a:t>
            </a:r>
            <a:r>
              <a:rPr lang="en-US" sz="2400" b="1" dirty="0" smtClean="0">
                <a:latin typeface="Times New Roman"/>
                <a:ea typeface="Times New Roman"/>
                <a:cs typeface="Arial"/>
              </a:rPr>
              <a:t>melt</a:t>
            </a:r>
            <a:endParaRPr lang="en-US" sz="2400" dirty="0">
              <a:ea typeface="Calibri"/>
              <a:cs typeface="Arial"/>
            </a:endParaRPr>
          </a:p>
        </p:txBody>
      </p:sp>
      <p:sp>
        <p:nvSpPr>
          <p:cNvPr id="5" name="Rectangle 4"/>
          <p:cNvSpPr/>
          <p:nvPr/>
        </p:nvSpPr>
        <p:spPr>
          <a:xfrm>
            <a:off x="179512" y="908720"/>
            <a:ext cx="8784976" cy="1695144"/>
          </a:xfrm>
          <a:prstGeom prst="rect">
            <a:avLst/>
          </a:prstGeom>
          <a:solidFill>
            <a:schemeClr val="accent2">
              <a:lumMod val="20000"/>
              <a:lumOff val="80000"/>
            </a:schemeClr>
          </a:solidFill>
        </p:spPr>
        <p:txBody>
          <a:bodyPr wrap="square">
            <a:spAutoFit/>
          </a:bodyPr>
          <a:lstStyle/>
          <a:p>
            <a:pPr algn="just" rtl="0">
              <a:lnSpc>
                <a:spcPct val="150000"/>
              </a:lnSpc>
            </a:pPr>
            <a:r>
              <a:rPr lang="en-US" sz="2400" dirty="0">
                <a:latin typeface="Times New Roman"/>
                <a:ea typeface="Calibri"/>
              </a:rPr>
              <a:t>In Previous lectures, the preparation of the batch has been described, from the selection of the raw materials and their structures to the charging of the batch in the furnace. </a:t>
            </a:r>
            <a:endParaRPr lang="en-US" sz="2400" dirty="0"/>
          </a:p>
        </p:txBody>
      </p:sp>
      <p:sp>
        <p:nvSpPr>
          <p:cNvPr id="6" name="Rectangle 5"/>
          <p:cNvSpPr/>
          <p:nvPr/>
        </p:nvSpPr>
        <p:spPr>
          <a:xfrm>
            <a:off x="60968" y="3068960"/>
            <a:ext cx="8759504" cy="2862322"/>
          </a:xfrm>
          <a:prstGeom prst="rect">
            <a:avLst/>
          </a:prstGeom>
          <a:solidFill>
            <a:schemeClr val="accent3">
              <a:lumMod val="20000"/>
              <a:lumOff val="80000"/>
            </a:schemeClr>
          </a:solidFill>
        </p:spPr>
        <p:txBody>
          <a:bodyPr wrap="square">
            <a:spAutoFit/>
          </a:bodyPr>
          <a:lstStyle/>
          <a:p>
            <a:pPr algn="just" rtl="0">
              <a:lnSpc>
                <a:spcPct val="150000"/>
              </a:lnSpc>
              <a:spcAft>
                <a:spcPts val="0"/>
              </a:spcAft>
            </a:pPr>
            <a:r>
              <a:rPr lang="en-US" sz="2400" dirty="0">
                <a:solidFill>
                  <a:srgbClr val="000000"/>
                </a:solidFill>
                <a:latin typeface="Times New Roman"/>
                <a:ea typeface="Calibri"/>
              </a:rPr>
              <a:t>The modern glass container factories are three-part operations: </a:t>
            </a:r>
            <a:r>
              <a:rPr lang="en-US" sz="2400" b="1" dirty="0">
                <a:solidFill>
                  <a:srgbClr val="000000"/>
                </a:solidFill>
                <a:latin typeface="Times New Roman"/>
                <a:ea typeface="Calibri"/>
              </a:rPr>
              <a:t>the batch house</a:t>
            </a:r>
            <a:r>
              <a:rPr lang="en-US" sz="2400" dirty="0">
                <a:solidFill>
                  <a:srgbClr val="000000"/>
                </a:solidFill>
                <a:latin typeface="Times New Roman"/>
                <a:ea typeface="Calibri"/>
              </a:rPr>
              <a:t>, </a:t>
            </a:r>
            <a:r>
              <a:rPr lang="en-US" sz="2400" b="1" dirty="0">
                <a:solidFill>
                  <a:srgbClr val="000000"/>
                </a:solidFill>
                <a:latin typeface="Times New Roman"/>
                <a:ea typeface="Calibri"/>
              </a:rPr>
              <a:t>the hot end</a:t>
            </a:r>
            <a:r>
              <a:rPr lang="en-US" sz="2400" dirty="0">
                <a:solidFill>
                  <a:srgbClr val="000000"/>
                </a:solidFill>
                <a:latin typeface="Times New Roman"/>
                <a:ea typeface="Calibri"/>
              </a:rPr>
              <a:t>, and </a:t>
            </a:r>
            <a:r>
              <a:rPr lang="en-US" sz="2400" b="1" dirty="0">
                <a:solidFill>
                  <a:srgbClr val="000000"/>
                </a:solidFill>
                <a:latin typeface="Times New Roman"/>
                <a:ea typeface="Calibri"/>
              </a:rPr>
              <a:t>the cold end</a:t>
            </a:r>
            <a:r>
              <a:rPr lang="en-US" sz="2400" dirty="0">
                <a:solidFill>
                  <a:srgbClr val="000000"/>
                </a:solidFill>
                <a:latin typeface="Times New Roman"/>
                <a:ea typeface="Calibri"/>
              </a:rPr>
              <a:t>. The batch house handles the raw materials; the hot end handles the manufacture proper, annealing ovens, and forming machines; and the cold end handles the product-inspection and packaging </a:t>
            </a:r>
            <a:r>
              <a:rPr lang="en-US" sz="2400" dirty="0" smtClean="0">
                <a:solidFill>
                  <a:srgbClr val="000000"/>
                </a:solidFill>
                <a:latin typeface="Times New Roman"/>
                <a:ea typeface="Calibri"/>
              </a:rPr>
              <a:t>equipment.</a:t>
            </a:r>
            <a:endParaRPr lang="en-US" sz="2400" dirty="0">
              <a:solidFill>
                <a:srgbClr val="000000"/>
              </a:solidFill>
              <a:effectLst/>
              <a:latin typeface="Arial"/>
              <a:ea typeface="Calibri"/>
            </a:endParaRPr>
          </a:p>
        </p:txBody>
      </p:sp>
    </p:spTree>
    <p:extLst>
      <p:ext uri="{BB962C8B-B14F-4D97-AF65-F5344CB8AC3E}">
        <p14:creationId xmlns:p14="http://schemas.microsoft.com/office/powerpoint/2010/main" val="1247469042"/>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93" y="116632"/>
            <a:ext cx="3727302" cy="49834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
              <a:lnSpc>
                <a:spcPct val="150000"/>
              </a:lnSpc>
              <a:spcAft>
                <a:spcPts val="0"/>
              </a:spcAft>
            </a:pPr>
            <a:r>
              <a:rPr lang="en-US" sz="2000" b="1" i="1" dirty="0">
                <a:solidFill>
                  <a:srgbClr val="000000"/>
                </a:solidFill>
                <a:latin typeface="Times New Roman"/>
                <a:ea typeface="Calibri"/>
              </a:rPr>
              <a:t>Recuperative furnaces characters</a:t>
            </a:r>
            <a:endParaRPr lang="en-US" sz="2000" dirty="0">
              <a:solidFill>
                <a:srgbClr val="000000"/>
              </a:solidFill>
              <a:effectLst/>
              <a:latin typeface="Arial"/>
              <a:ea typeface="Calibri"/>
            </a:endParaRPr>
          </a:p>
        </p:txBody>
      </p:sp>
      <p:sp>
        <p:nvSpPr>
          <p:cNvPr id="8" name="Rectangle 7"/>
          <p:cNvSpPr/>
          <p:nvPr/>
        </p:nvSpPr>
        <p:spPr>
          <a:xfrm>
            <a:off x="188241" y="908720"/>
            <a:ext cx="8640960" cy="5693866"/>
          </a:xfrm>
          <a:prstGeom prst="rect">
            <a:avLst/>
          </a:prstGeom>
          <a:solidFill>
            <a:schemeClr val="accent3">
              <a:lumMod val="20000"/>
              <a:lumOff val="80000"/>
            </a:schemeClr>
          </a:solidFill>
        </p:spPr>
        <p:txBody>
          <a:bodyPr wrap="square">
            <a:spAutoFit/>
          </a:bodyPr>
          <a:lstStyle/>
          <a:p>
            <a:pPr lvl="0" algn="l" rtl="0"/>
            <a:r>
              <a:rPr lang="en-US" sz="2800" dirty="0" smtClean="0">
                <a:latin typeface="Times New Roman" pitchFamily="18" charset="0"/>
                <a:cs typeface="Times New Roman" pitchFamily="18" charset="0"/>
              </a:rPr>
              <a:t>A-Investment </a:t>
            </a:r>
            <a:r>
              <a:rPr lang="en-US" sz="2800" dirty="0">
                <a:latin typeface="Times New Roman" pitchFamily="18" charset="0"/>
                <a:cs typeface="Times New Roman" pitchFamily="18" charset="0"/>
              </a:rPr>
              <a:t>costs are relatively low </a:t>
            </a:r>
          </a:p>
          <a:p>
            <a:pPr lvl="0" algn="l"/>
            <a:r>
              <a:rPr lang="en-US" sz="2800" dirty="0" smtClean="0">
                <a:latin typeface="Times New Roman" pitchFamily="18" charset="0"/>
                <a:cs typeface="Times New Roman" pitchFamily="18" charset="0"/>
              </a:rPr>
              <a:t>B- No </a:t>
            </a:r>
            <a:r>
              <a:rPr lang="en-US" sz="2800" dirty="0">
                <a:latin typeface="Times New Roman" pitchFamily="18" charset="0"/>
                <a:cs typeface="Times New Roman" pitchFamily="18" charset="0"/>
              </a:rPr>
              <a:t>cycle</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(firing reversal) system, therefore continuous process conditions </a:t>
            </a:r>
          </a:p>
          <a:p>
            <a:pPr lvl="0" algn="l"/>
            <a:r>
              <a:rPr lang="en-US" sz="2800" dirty="0" smtClean="0">
                <a:latin typeface="Times New Roman" pitchFamily="18" charset="0"/>
                <a:cs typeface="Times New Roman" pitchFamily="18" charset="0"/>
              </a:rPr>
              <a:t>C- Controllable </a:t>
            </a:r>
            <a:r>
              <a:rPr lang="en-US" sz="2800" dirty="0">
                <a:latin typeface="Times New Roman" pitchFamily="18" charset="0"/>
                <a:cs typeface="Times New Roman" pitchFamily="18" charset="0"/>
              </a:rPr>
              <a:t>temperature profile along the length, due to the large number of burners which might be controlled independently (5-15 burners per side) </a:t>
            </a:r>
          </a:p>
          <a:p>
            <a:pPr lvl="0" algn="l"/>
            <a:r>
              <a:rPr lang="en-US" sz="2800" dirty="0" smtClean="0">
                <a:latin typeface="Times New Roman" pitchFamily="18" charset="0"/>
                <a:cs typeface="Times New Roman" pitchFamily="18" charset="0"/>
              </a:rPr>
              <a:t>D- The </a:t>
            </a:r>
            <a:r>
              <a:rPr lang="en-US" sz="2800" dirty="0">
                <a:latin typeface="Times New Roman" pitchFamily="18" charset="0"/>
                <a:cs typeface="Times New Roman" pitchFamily="18" charset="0"/>
              </a:rPr>
              <a:t>furnace is easily accessible (also for an end-port fired regenerative furnace the side-walls can easily provided with peepholes) </a:t>
            </a:r>
          </a:p>
          <a:p>
            <a:pPr lvl="0" algn="l"/>
            <a:r>
              <a:rPr lang="en-US" sz="2800" dirty="0" smtClean="0">
                <a:latin typeface="Times New Roman" pitchFamily="18" charset="0"/>
                <a:cs typeface="Times New Roman" pitchFamily="18" charset="0"/>
              </a:rPr>
              <a:t>E- The </a:t>
            </a:r>
            <a:r>
              <a:rPr lang="en-US" sz="2800" dirty="0">
                <a:latin typeface="Times New Roman" pitchFamily="18" charset="0"/>
                <a:cs typeface="Times New Roman" pitchFamily="18" charset="0"/>
              </a:rPr>
              <a:t>combustion chamber has a relatively simple construction and it can be sealed reasonably well (no large burner port), But: preheating of the combustion air is less efficient than for regenerative furnaces </a:t>
            </a:r>
          </a:p>
        </p:txBody>
      </p:sp>
    </p:spTree>
    <p:extLst>
      <p:ext uri="{BB962C8B-B14F-4D97-AF65-F5344CB8AC3E}">
        <p14:creationId xmlns:p14="http://schemas.microsoft.com/office/powerpoint/2010/main" val="2280122250"/>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5" y="116632"/>
            <a:ext cx="5245347"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i="1" dirty="0">
                <a:latin typeface="Times New Roman"/>
                <a:ea typeface="Calibri"/>
              </a:rPr>
              <a:t>7- Oxygen-fuel fired furnaces (Oxy-fuel</a:t>
            </a:r>
            <a:endParaRPr lang="en-US" sz="2400" dirty="0"/>
          </a:p>
        </p:txBody>
      </p:sp>
      <p:sp>
        <p:nvSpPr>
          <p:cNvPr id="5" name="Rectangle 4"/>
          <p:cNvSpPr/>
          <p:nvPr/>
        </p:nvSpPr>
        <p:spPr>
          <a:xfrm>
            <a:off x="107504" y="764704"/>
            <a:ext cx="8784976" cy="1569660"/>
          </a:xfrm>
          <a:prstGeom prst="rect">
            <a:avLst/>
          </a:prstGeom>
          <a:solidFill>
            <a:schemeClr val="accent1">
              <a:lumMod val="20000"/>
              <a:lumOff val="80000"/>
            </a:schemeClr>
          </a:solidFill>
        </p:spPr>
        <p:txBody>
          <a:bodyPr wrap="square">
            <a:spAutoFit/>
          </a:bodyPr>
          <a:lstStyle/>
          <a:p>
            <a:pPr algn="l"/>
            <a:r>
              <a:rPr lang="en-US" sz="2400" dirty="0">
                <a:latin typeface="Times New Roman"/>
                <a:ea typeface="Calibri"/>
              </a:rPr>
              <a:t>The fuel is fired without nitrogen in the applied oxidant (pure oxygen) (lower volumes of flue gases, less diluted). In general, oxy-fuel glass furnaces have the same basic design as recuperative glass </a:t>
            </a:r>
            <a:r>
              <a:rPr lang="en-US" sz="2400" dirty="0" err="1">
                <a:latin typeface="Times New Roman"/>
                <a:ea typeface="Calibri"/>
              </a:rPr>
              <a:t>melters</a:t>
            </a:r>
            <a:r>
              <a:rPr lang="en-US" sz="2400" dirty="0">
                <a:latin typeface="Times New Roman"/>
                <a:ea typeface="Calibri"/>
              </a:rPr>
              <a:t>, with multiple lateral burners and a limited number of exhaust port(s). </a:t>
            </a:r>
            <a:endParaRPr lang="en-US" sz="2400" dirty="0"/>
          </a:p>
        </p:txBody>
      </p:sp>
      <p:sp>
        <p:nvSpPr>
          <p:cNvPr id="6" name="Rectangle 5"/>
          <p:cNvSpPr/>
          <p:nvPr/>
        </p:nvSpPr>
        <p:spPr>
          <a:xfrm>
            <a:off x="179512" y="2334364"/>
            <a:ext cx="8640960" cy="4442242"/>
          </a:xfrm>
          <a:prstGeom prst="rect">
            <a:avLst/>
          </a:prstGeom>
        </p:spPr>
        <p:txBody>
          <a:bodyPr wrap="square">
            <a:spAutoFit/>
          </a:bodyPr>
          <a:lstStyle/>
          <a:p>
            <a:pPr algn="just" rtl="0">
              <a:lnSpc>
                <a:spcPct val="150000"/>
              </a:lnSpc>
              <a:spcAft>
                <a:spcPts val="1570"/>
              </a:spcAft>
            </a:pPr>
            <a:r>
              <a:rPr lang="en-US" sz="2400" b="1" dirty="0">
                <a:latin typeface="Times New Roman"/>
                <a:ea typeface="Calibri"/>
                <a:cs typeface="Arial"/>
              </a:rPr>
              <a:t>Advantages: </a:t>
            </a:r>
            <a:endParaRPr lang="en-US" sz="2400" dirty="0">
              <a:ea typeface="Calibri"/>
              <a:cs typeface="Arial"/>
            </a:endParaRPr>
          </a:p>
          <a:p>
            <a:pPr marL="342900" lvl="0" indent="-342900" algn="just" rtl="0">
              <a:lnSpc>
                <a:spcPct val="150000"/>
              </a:lnSpc>
              <a:spcAft>
                <a:spcPts val="1570"/>
              </a:spcAft>
              <a:buFont typeface="+mj-lt"/>
              <a:buAutoNum type="arabicPeriod"/>
            </a:pPr>
            <a:r>
              <a:rPr lang="en-US" sz="2400" dirty="0">
                <a:latin typeface="Times New Roman"/>
                <a:ea typeface="Calibri"/>
                <a:cs typeface="Arial"/>
              </a:rPr>
              <a:t>cheaper furnace designs </a:t>
            </a:r>
            <a:endParaRPr lang="en-US" sz="2400" dirty="0">
              <a:ea typeface="Calibri"/>
              <a:cs typeface="Arial"/>
            </a:endParaRPr>
          </a:p>
          <a:p>
            <a:pPr marL="342900" lvl="0" indent="-342900" algn="just" rtl="0">
              <a:lnSpc>
                <a:spcPct val="150000"/>
              </a:lnSpc>
              <a:spcAft>
                <a:spcPts val="1570"/>
              </a:spcAft>
              <a:buFont typeface="+mj-lt"/>
              <a:buAutoNum type="arabicPeriod"/>
            </a:pPr>
            <a:r>
              <a:rPr lang="en-US" sz="2400" dirty="0">
                <a:latin typeface="Times New Roman"/>
                <a:ea typeface="Calibri"/>
                <a:cs typeface="Arial"/>
              </a:rPr>
              <a:t>lower specific </a:t>
            </a:r>
            <a:r>
              <a:rPr lang="en-US" sz="2400" dirty="0" err="1">
                <a:latin typeface="Times New Roman"/>
                <a:ea typeface="Calibri"/>
                <a:cs typeface="Arial"/>
              </a:rPr>
              <a:t>NOx</a:t>
            </a:r>
            <a:r>
              <a:rPr lang="en-US" sz="2400" dirty="0">
                <a:latin typeface="Times New Roman"/>
                <a:ea typeface="Calibri"/>
                <a:cs typeface="Arial"/>
              </a:rPr>
              <a:t> emissions (in kg </a:t>
            </a:r>
            <a:r>
              <a:rPr lang="en-US" sz="2400" dirty="0" err="1">
                <a:latin typeface="Times New Roman"/>
                <a:ea typeface="Calibri"/>
                <a:cs typeface="Arial"/>
              </a:rPr>
              <a:t>NOx</a:t>
            </a:r>
            <a:r>
              <a:rPr lang="en-US" sz="2400" dirty="0">
                <a:latin typeface="Times New Roman"/>
                <a:ea typeface="Calibri"/>
                <a:cs typeface="Arial"/>
              </a:rPr>
              <a:t>/ton molten glass); </a:t>
            </a:r>
            <a:endParaRPr lang="en-US" sz="2400" dirty="0">
              <a:ea typeface="Calibri"/>
              <a:cs typeface="Arial"/>
            </a:endParaRPr>
          </a:p>
          <a:p>
            <a:pPr marL="342900" lvl="0" indent="-342900" algn="just" rtl="0">
              <a:lnSpc>
                <a:spcPct val="150000"/>
              </a:lnSpc>
              <a:spcAft>
                <a:spcPts val="1570"/>
              </a:spcAft>
              <a:buFont typeface="+mj-lt"/>
              <a:buAutoNum type="arabicPeriod"/>
            </a:pPr>
            <a:r>
              <a:rPr lang="en-US" sz="2400" dirty="0">
                <a:latin typeface="Times New Roman"/>
                <a:ea typeface="Calibri"/>
                <a:cs typeface="Arial"/>
              </a:rPr>
              <a:t>smaller flue gas volumes </a:t>
            </a:r>
            <a:endParaRPr lang="en-US" sz="2400" dirty="0">
              <a:ea typeface="Calibri"/>
              <a:cs typeface="Arial"/>
            </a:endParaRPr>
          </a:p>
          <a:p>
            <a:pPr marL="342900" lvl="0" indent="-342900" algn="just" rtl="0">
              <a:lnSpc>
                <a:spcPct val="150000"/>
              </a:lnSpc>
              <a:spcAft>
                <a:spcPts val="1570"/>
              </a:spcAft>
              <a:buFont typeface="+mj-lt"/>
              <a:buAutoNum type="arabicPeriod"/>
            </a:pPr>
            <a:r>
              <a:rPr lang="en-US" sz="2400" dirty="0">
                <a:latin typeface="Times New Roman"/>
                <a:ea typeface="Calibri"/>
                <a:cs typeface="Arial"/>
              </a:rPr>
              <a:t>smaller footprints for furnace system </a:t>
            </a:r>
            <a:endParaRPr lang="en-US" sz="2400" dirty="0">
              <a:ea typeface="Calibri"/>
              <a:cs typeface="Arial"/>
            </a:endParaRPr>
          </a:p>
          <a:p>
            <a:pPr marL="342900" lvl="0" indent="-342900" algn="just" rtl="0">
              <a:lnSpc>
                <a:spcPct val="150000"/>
              </a:lnSpc>
              <a:spcAft>
                <a:spcPts val="1570"/>
              </a:spcAft>
              <a:buFont typeface="+mj-lt"/>
              <a:buAutoNum type="arabicPeriod"/>
            </a:pPr>
            <a:r>
              <a:rPr lang="en-US" sz="2400" dirty="0">
                <a:latin typeface="Times New Roman"/>
                <a:ea typeface="Calibri"/>
                <a:cs typeface="Arial"/>
              </a:rPr>
              <a:t>reduction in fuel consumption </a:t>
            </a:r>
            <a:endParaRPr lang="en-US" sz="2400" dirty="0">
              <a:ea typeface="Calibri"/>
              <a:cs typeface="Arial"/>
            </a:endParaRPr>
          </a:p>
        </p:txBody>
      </p:sp>
    </p:spTree>
    <p:extLst>
      <p:ext uri="{BB962C8B-B14F-4D97-AF65-F5344CB8AC3E}">
        <p14:creationId xmlns:p14="http://schemas.microsoft.com/office/powerpoint/2010/main" val="133967059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280920" cy="2105513"/>
          </a:xfrm>
          <a:prstGeom prst="rect">
            <a:avLst/>
          </a:prstGeom>
        </p:spPr>
        <p:txBody>
          <a:bodyPr wrap="square">
            <a:spAutoFit/>
          </a:bodyPr>
          <a:lstStyle/>
          <a:p>
            <a:pPr algn="just" rtl="0">
              <a:lnSpc>
                <a:spcPct val="150000"/>
              </a:lnSpc>
              <a:spcAft>
                <a:spcPts val="1570"/>
              </a:spcAft>
            </a:pPr>
            <a:r>
              <a:rPr lang="en-US" sz="2400" b="1" dirty="0">
                <a:latin typeface="Times New Roman"/>
                <a:ea typeface="Calibri"/>
                <a:cs typeface="Arial"/>
              </a:rPr>
              <a:t>Drawbacks </a:t>
            </a:r>
            <a:endParaRPr lang="en-US" sz="2400" dirty="0">
              <a:ea typeface="Calibri"/>
              <a:cs typeface="Arial"/>
            </a:endParaRPr>
          </a:p>
          <a:p>
            <a:pPr marL="342900" lvl="0" indent="-342900" algn="just" rtl="0">
              <a:lnSpc>
                <a:spcPct val="150000"/>
              </a:lnSpc>
              <a:spcAft>
                <a:spcPts val="1570"/>
              </a:spcAft>
              <a:buFont typeface="+mj-lt"/>
              <a:buAutoNum type="arabicPeriod"/>
            </a:pPr>
            <a:r>
              <a:rPr lang="en-US" sz="2400" dirty="0">
                <a:latin typeface="Times New Roman"/>
                <a:ea typeface="Calibri"/>
                <a:cs typeface="Arial"/>
              </a:rPr>
              <a:t>oxygen costs may exceed the reduction in fuel costs </a:t>
            </a:r>
            <a:endParaRPr lang="en-US" sz="2400" dirty="0">
              <a:ea typeface="Calibri"/>
              <a:cs typeface="Arial"/>
            </a:endParaRPr>
          </a:p>
          <a:p>
            <a:pPr marL="342900" lvl="0" indent="-342900" algn="just" rtl="0">
              <a:lnSpc>
                <a:spcPct val="150000"/>
              </a:lnSpc>
              <a:spcAft>
                <a:spcPts val="1570"/>
              </a:spcAft>
              <a:buFont typeface="+mj-lt"/>
              <a:buAutoNum type="arabicPeriod"/>
            </a:pPr>
            <a:r>
              <a:rPr lang="en-US" sz="2400" dirty="0">
                <a:latin typeface="Times New Roman"/>
                <a:ea typeface="Calibri"/>
                <a:cs typeface="Arial"/>
              </a:rPr>
              <a:t>oxygen-firing require higher refractory quality superstructures</a:t>
            </a:r>
            <a:endParaRPr lang="en-US" sz="2400" dirty="0">
              <a:ea typeface="Calibri"/>
              <a:cs typeface="Arial"/>
            </a:endParaRPr>
          </a:p>
        </p:txBody>
      </p:sp>
      <p:pic>
        <p:nvPicPr>
          <p:cNvPr id="5" name="Picture 4"/>
          <p:cNvPicPr/>
          <p:nvPr/>
        </p:nvPicPr>
        <p:blipFill>
          <a:blip r:embed="rId2"/>
          <a:stretch>
            <a:fillRect/>
          </a:stretch>
        </p:blipFill>
        <p:spPr>
          <a:xfrm>
            <a:off x="179512" y="2780928"/>
            <a:ext cx="8712968" cy="3721100"/>
          </a:xfrm>
          <a:prstGeom prst="rect">
            <a:avLst/>
          </a:prstGeom>
          <a:ln>
            <a:solidFill>
              <a:schemeClr val="tx1"/>
            </a:solidFill>
          </a:ln>
        </p:spPr>
      </p:pic>
    </p:spTree>
    <p:extLst>
      <p:ext uri="{BB962C8B-B14F-4D97-AF65-F5344CB8AC3E}">
        <p14:creationId xmlns:p14="http://schemas.microsoft.com/office/powerpoint/2010/main" val="128797822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3013774" cy="58714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l" rtl="0">
              <a:lnSpc>
                <a:spcPct val="150000"/>
              </a:lnSpc>
              <a:spcAft>
                <a:spcPts val="0"/>
              </a:spcAft>
            </a:pPr>
            <a:r>
              <a:rPr lang="en-US" sz="2400" b="1" i="1" dirty="0">
                <a:latin typeface="Times New Roman"/>
                <a:ea typeface="Calibri"/>
                <a:cs typeface="Arial"/>
              </a:rPr>
              <a:t>8- All-electric melting </a:t>
            </a:r>
            <a:endParaRPr lang="en-US" sz="2400" dirty="0">
              <a:ea typeface="Calibri"/>
              <a:cs typeface="Arial"/>
            </a:endParaRPr>
          </a:p>
        </p:txBody>
      </p:sp>
      <p:sp>
        <p:nvSpPr>
          <p:cNvPr id="5" name="Rectangle 4"/>
          <p:cNvSpPr/>
          <p:nvPr/>
        </p:nvSpPr>
        <p:spPr>
          <a:xfrm>
            <a:off x="12118" y="1124744"/>
            <a:ext cx="8712968" cy="1695144"/>
          </a:xfrm>
          <a:prstGeom prst="rect">
            <a:avLst/>
          </a:prstGeom>
          <a:solidFill>
            <a:schemeClr val="accent3">
              <a:lumMod val="20000"/>
              <a:lumOff val="80000"/>
            </a:schemeClr>
          </a:solidFill>
        </p:spPr>
        <p:txBody>
          <a:bodyPr wrap="square">
            <a:spAutoFit/>
          </a:bodyPr>
          <a:lstStyle/>
          <a:p>
            <a:pPr algn="l" rtl="0">
              <a:lnSpc>
                <a:spcPct val="150000"/>
              </a:lnSpc>
              <a:spcAft>
                <a:spcPts val="775"/>
              </a:spcAft>
            </a:pPr>
            <a:r>
              <a:rPr lang="en-US" sz="2400" dirty="0">
                <a:latin typeface="Times New Roman"/>
                <a:ea typeface="Calibri"/>
                <a:cs typeface="Arial"/>
              </a:rPr>
              <a:t>The heating is not provided by combustion systems, but by electric energy provided by electrodes plunging in the melt. Below is an example of an all-electric furnace with top electrodes (</a:t>
            </a:r>
            <a:r>
              <a:rPr lang="en-US" sz="2400" dirty="0" err="1">
                <a:latin typeface="Times New Roman"/>
                <a:ea typeface="Calibri"/>
                <a:cs typeface="Arial"/>
              </a:rPr>
              <a:t>Sorg</a:t>
            </a:r>
            <a:r>
              <a:rPr lang="en-US" sz="2400" dirty="0">
                <a:latin typeface="Times New Roman"/>
                <a:ea typeface="Calibri"/>
                <a:cs typeface="Arial"/>
              </a:rPr>
              <a:t>) </a:t>
            </a:r>
            <a:endParaRPr lang="en-US" sz="2400" dirty="0">
              <a:ea typeface="Calibri"/>
              <a:cs typeface="Arial"/>
            </a:endParaRPr>
          </a:p>
        </p:txBody>
      </p:sp>
      <p:pic>
        <p:nvPicPr>
          <p:cNvPr id="6" name="Picture 5"/>
          <p:cNvPicPr/>
          <p:nvPr/>
        </p:nvPicPr>
        <p:blipFill>
          <a:blip r:embed="rId2"/>
          <a:stretch>
            <a:fillRect/>
          </a:stretch>
        </p:blipFill>
        <p:spPr>
          <a:xfrm>
            <a:off x="467544" y="3284984"/>
            <a:ext cx="7776864" cy="2824981"/>
          </a:xfrm>
          <a:prstGeom prst="rect">
            <a:avLst/>
          </a:prstGeom>
        </p:spPr>
      </p:pic>
    </p:spTree>
    <p:extLst>
      <p:ext uri="{BB962C8B-B14F-4D97-AF65-F5344CB8AC3E}">
        <p14:creationId xmlns:p14="http://schemas.microsoft.com/office/powerpoint/2010/main" val="39257105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5000" r="-5000"/>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2413686"/>
            <a:ext cx="7416824" cy="1569660"/>
          </a:xfrm>
          <a:prstGeom prst="rect">
            <a:avLst/>
          </a:prstGeom>
          <a:noFill/>
        </p:spPr>
        <p:txBody>
          <a:bodyPr wrap="square" rtlCol="1">
            <a:spAutoFit/>
          </a:bodyPr>
          <a:lstStyle/>
          <a:p>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4F81BD">
                      <a:satMod val="175000"/>
                      <a:alpha val="40000"/>
                    </a:srgbClr>
                  </a:glow>
                  <a:outerShdw blurRad="50800" algn="tl" rotWithShape="0">
                    <a:srgbClr val="000000"/>
                  </a:outerShdw>
                </a:effectLst>
              </a:rPr>
              <a:t>Thank You </a:t>
            </a:r>
            <a:endParaRPr lang="ar-IQ" sz="9600" dirty="0">
              <a:solidFill>
                <a:prstClr val="black"/>
              </a:solidFill>
              <a:effectLst>
                <a:glow rad="101600">
                  <a:srgbClr val="4F81BD">
                    <a:satMod val="175000"/>
                    <a:alpha val="40000"/>
                  </a:srgbClr>
                </a:glow>
                <a:outerShdw blurRad="50800" algn="tl" rotWithShape="0">
                  <a:srgbClr val="000000"/>
                </a:outerShdw>
              </a:effectLst>
            </a:endParaRPr>
          </a:p>
        </p:txBody>
      </p:sp>
    </p:spTree>
    <p:extLst>
      <p:ext uri="{BB962C8B-B14F-4D97-AF65-F5344CB8AC3E}">
        <p14:creationId xmlns:p14="http://schemas.microsoft.com/office/powerpoint/2010/main" val="106422539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15048"/>
            <a:ext cx="2731838" cy="57958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just">
              <a:lnSpc>
                <a:spcPct val="150000"/>
              </a:lnSpc>
              <a:spcAft>
                <a:spcPts val="0"/>
              </a:spcAft>
            </a:pPr>
            <a:r>
              <a:rPr lang="en-US" sz="2400" b="1" dirty="0">
                <a:solidFill>
                  <a:srgbClr val="000000"/>
                </a:solidFill>
                <a:latin typeface="Times New Roman"/>
                <a:ea typeface="Calibri"/>
              </a:rPr>
              <a:t>4.2.1 Furnace types</a:t>
            </a:r>
            <a:endParaRPr lang="en-US" sz="2400" dirty="0">
              <a:solidFill>
                <a:srgbClr val="000000"/>
              </a:solidFill>
              <a:effectLst/>
              <a:latin typeface="Arial"/>
              <a:ea typeface="Calibri"/>
            </a:endParaRPr>
          </a:p>
        </p:txBody>
      </p:sp>
      <p:sp>
        <p:nvSpPr>
          <p:cNvPr id="5" name="Rectangle 4"/>
          <p:cNvSpPr/>
          <p:nvPr/>
        </p:nvSpPr>
        <p:spPr>
          <a:xfrm>
            <a:off x="11261" y="842742"/>
            <a:ext cx="8964488" cy="707886"/>
          </a:xfrm>
          <a:prstGeom prst="rect">
            <a:avLst/>
          </a:prstGeom>
          <a:solidFill>
            <a:schemeClr val="accent3">
              <a:lumMod val="20000"/>
              <a:lumOff val="80000"/>
            </a:schemeClr>
          </a:solidFill>
        </p:spPr>
        <p:txBody>
          <a:bodyPr wrap="square">
            <a:spAutoFit/>
          </a:bodyPr>
          <a:lstStyle/>
          <a:p>
            <a:pPr algn="l"/>
            <a:r>
              <a:rPr lang="en-US" sz="2000" dirty="0">
                <a:latin typeface="Times New Roman"/>
                <a:ea typeface="Calibri"/>
              </a:rPr>
              <a:t>Different furnace types and designs exist, depending on the quantity of glass to be produced, the type of glass production, plus economic (and logistic) factors. </a:t>
            </a:r>
            <a:endParaRPr lang="en-US" sz="2000" dirty="0"/>
          </a:p>
        </p:txBody>
      </p:sp>
      <p:sp>
        <p:nvSpPr>
          <p:cNvPr id="7" name="Rectangle 6"/>
          <p:cNvSpPr/>
          <p:nvPr/>
        </p:nvSpPr>
        <p:spPr>
          <a:xfrm>
            <a:off x="338200" y="1805322"/>
            <a:ext cx="4155305"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000" b="1" dirty="0">
                <a:latin typeface="Times New Roman"/>
                <a:ea typeface="Calibri"/>
              </a:rPr>
              <a:t>The main types of furnaces include: </a:t>
            </a:r>
            <a:endParaRPr lang="en-US" sz="2000" dirty="0"/>
          </a:p>
        </p:txBody>
      </p:sp>
      <p:sp>
        <p:nvSpPr>
          <p:cNvPr id="8" name="Rectangle 7"/>
          <p:cNvSpPr/>
          <p:nvPr/>
        </p:nvSpPr>
        <p:spPr>
          <a:xfrm>
            <a:off x="338200" y="2564904"/>
            <a:ext cx="8338256" cy="3888432"/>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l" rtl="0"/>
            <a:r>
              <a:rPr lang="en-US" sz="2800" dirty="0" smtClean="0">
                <a:latin typeface="Times New Roman" pitchFamily="18" charset="0"/>
                <a:cs typeface="Times New Roman" pitchFamily="18" charset="0"/>
              </a:rPr>
              <a:t>1-Pot </a:t>
            </a:r>
            <a:r>
              <a:rPr lang="en-US" sz="2800" dirty="0">
                <a:latin typeface="Times New Roman" pitchFamily="18" charset="0"/>
                <a:cs typeface="Times New Roman" pitchFamily="18" charset="0"/>
              </a:rPr>
              <a:t>furnaces (discontinuous).</a:t>
            </a:r>
          </a:p>
          <a:p>
            <a:pPr lvl="0" algn="l"/>
            <a:r>
              <a:rPr lang="en-US" sz="2800" dirty="0" smtClean="0">
                <a:latin typeface="Times New Roman" pitchFamily="18" charset="0"/>
                <a:cs typeface="Times New Roman" pitchFamily="18" charset="0"/>
              </a:rPr>
              <a:t>2-Day </a:t>
            </a:r>
            <a:r>
              <a:rPr lang="en-US" sz="2800" dirty="0">
                <a:latin typeface="Times New Roman" pitchFamily="18" charset="0"/>
                <a:cs typeface="Times New Roman" pitchFamily="18" charset="0"/>
              </a:rPr>
              <a:t>tanks (semi-continuous). </a:t>
            </a:r>
          </a:p>
          <a:p>
            <a:pPr lvl="0" algn="l"/>
            <a:r>
              <a:rPr lang="en-US" sz="2800" dirty="0" smtClean="0">
                <a:latin typeface="Times New Roman" pitchFamily="18" charset="0"/>
                <a:cs typeface="Times New Roman" pitchFamily="18" charset="0"/>
              </a:rPr>
              <a:t>3-Recuperative </a:t>
            </a:r>
            <a:r>
              <a:rPr lang="en-US" sz="2800" dirty="0">
                <a:latin typeface="Times New Roman" pitchFamily="18" charset="0"/>
                <a:cs typeface="Times New Roman" pitchFamily="18" charset="0"/>
              </a:rPr>
              <a:t>/ unit type </a:t>
            </a:r>
            <a:r>
              <a:rPr lang="en-US" sz="2800" dirty="0" err="1">
                <a:latin typeface="Times New Roman" pitchFamily="18" charset="0"/>
                <a:cs typeface="Times New Roman" pitchFamily="18" charset="0"/>
              </a:rPr>
              <a:t>melters</a:t>
            </a:r>
            <a:r>
              <a:rPr lang="en-US" sz="2800" dirty="0">
                <a:latin typeface="Times New Roman" pitchFamily="18" charset="0"/>
                <a:cs typeface="Times New Roman" pitchFamily="18" charset="0"/>
              </a:rPr>
              <a:t>.  </a:t>
            </a:r>
          </a:p>
          <a:p>
            <a:pPr lvl="0" algn="l"/>
            <a:r>
              <a:rPr lang="en-US" sz="2800" dirty="0" smtClean="0">
                <a:latin typeface="Times New Roman" pitchFamily="18" charset="0"/>
                <a:cs typeface="Times New Roman" pitchFamily="18" charset="0"/>
              </a:rPr>
              <a:t>4-Cross-fired </a:t>
            </a:r>
            <a:r>
              <a:rPr lang="en-US" sz="2800" dirty="0">
                <a:latin typeface="Times New Roman" pitchFamily="18" charset="0"/>
                <a:cs typeface="Times New Roman" pitchFamily="18" charset="0"/>
              </a:rPr>
              <a:t>regenerative furnaces.</a:t>
            </a:r>
          </a:p>
          <a:p>
            <a:pPr lvl="0" algn="l"/>
            <a:r>
              <a:rPr lang="en-US" sz="2800" dirty="0" smtClean="0">
                <a:latin typeface="Times New Roman" pitchFamily="18" charset="0"/>
                <a:cs typeface="Times New Roman" pitchFamily="18" charset="0"/>
              </a:rPr>
              <a:t>5-End-port </a:t>
            </a:r>
            <a:r>
              <a:rPr lang="en-US" sz="2800" dirty="0">
                <a:latin typeface="Times New Roman" pitchFamily="18" charset="0"/>
                <a:cs typeface="Times New Roman" pitchFamily="18" charset="0"/>
              </a:rPr>
              <a:t>fired regenerative furnaces.</a:t>
            </a:r>
          </a:p>
          <a:p>
            <a:pPr lvl="0" algn="l"/>
            <a:r>
              <a:rPr lang="en-US" sz="2800" dirty="0" smtClean="0">
                <a:latin typeface="Times New Roman" pitchFamily="18" charset="0"/>
                <a:cs typeface="Times New Roman" pitchFamily="18" charset="0"/>
              </a:rPr>
              <a:t>6-Oxygen-fired </a:t>
            </a:r>
            <a:r>
              <a:rPr lang="en-US" sz="2800" dirty="0">
                <a:latin typeface="Times New Roman" pitchFamily="18" charset="0"/>
                <a:cs typeface="Times New Roman" pitchFamily="18" charset="0"/>
              </a:rPr>
              <a:t>unit </a:t>
            </a:r>
            <a:r>
              <a:rPr lang="en-US" sz="2800" dirty="0" err="1">
                <a:latin typeface="Times New Roman" pitchFamily="18" charset="0"/>
                <a:cs typeface="Times New Roman" pitchFamily="18" charset="0"/>
              </a:rPr>
              <a:t>melters</a:t>
            </a:r>
            <a:r>
              <a:rPr lang="en-US" sz="2800" dirty="0">
                <a:latin typeface="Times New Roman" pitchFamily="18" charset="0"/>
                <a:cs typeface="Times New Roman" pitchFamily="18" charset="0"/>
              </a:rPr>
              <a:t>. </a:t>
            </a:r>
          </a:p>
          <a:p>
            <a:pPr lvl="0" algn="l"/>
            <a:r>
              <a:rPr lang="en-US" sz="2800" dirty="0" smtClean="0">
                <a:latin typeface="Times New Roman" pitchFamily="18" charset="0"/>
                <a:cs typeface="Times New Roman" pitchFamily="18" charset="0"/>
              </a:rPr>
              <a:t>7-Special </a:t>
            </a:r>
            <a:r>
              <a:rPr lang="en-US" sz="2800" dirty="0">
                <a:latin typeface="Times New Roman" pitchFamily="18" charset="0"/>
                <a:cs typeface="Times New Roman" pitchFamily="18" charset="0"/>
              </a:rPr>
              <a:t>(segmented) </a:t>
            </a:r>
            <a:r>
              <a:rPr lang="en-US" sz="2800" dirty="0" err="1">
                <a:latin typeface="Times New Roman" pitchFamily="18" charset="0"/>
                <a:cs typeface="Times New Roman" pitchFamily="18" charset="0"/>
              </a:rPr>
              <a:t>melter</a:t>
            </a:r>
            <a:r>
              <a:rPr lang="en-US" sz="2800" dirty="0">
                <a:latin typeface="Times New Roman" pitchFamily="18" charset="0"/>
                <a:cs typeface="Times New Roman" pitchFamily="18" charset="0"/>
              </a:rPr>
              <a:t>.</a:t>
            </a:r>
          </a:p>
          <a:p>
            <a:pPr lvl="0" algn="l"/>
            <a:r>
              <a:rPr lang="en-US" sz="2800" dirty="0" smtClean="0">
                <a:latin typeface="Times New Roman" pitchFamily="18" charset="0"/>
                <a:cs typeface="Times New Roman" pitchFamily="18" charset="0"/>
              </a:rPr>
              <a:t>8-All-electric </a:t>
            </a:r>
            <a:r>
              <a:rPr lang="en-US" sz="2800" dirty="0">
                <a:latin typeface="Times New Roman" pitchFamily="18" charset="0"/>
                <a:cs typeface="Times New Roman" pitchFamily="18" charset="0"/>
              </a:rPr>
              <a:t>furnaces.</a:t>
            </a:r>
          </a:p>
        </p:txBody>
      </p:sp>
    </p:spTree>
    <p:extLst>
      <p:ext uri="{BB962C8B-B14F-4D97-AF65-F5344CB8AC3E}">
        <p14:creationId xmlns:p14="http://schemas.microsoft.com/office/powerpoint/2010/main" val="5127154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88640"/>
            <a:ext cx="8208912" cy="58714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rtl="0">
              <a:lnSpc>
                <a:spcPct val="150000"/>
              </a:lnSpc>
              <a:spcAft>
                <a:spcPts val="0"/>
              </a:spcAft>
            </a:pPr>
            <a:r>
              <a:rPr lang="en-US" sz="2400" b="1" i="1" dirty="0">
                <a:latin typeface="Times New Roman"/>
                <a:ea typeface="Calibri"/>
                <a:cs typeface="Arial"/>
              </a:rPr>
              <a:t>1- Discontinuous furnace (day tanks and pot furnaces) </a:t>
            </a:r>
            <a:endParaRPr lang="en-US" sz="2400" dirty="0">
              <a:ea typeface="Calibri"/>
              <a:cs typeface="Arial"/>
            </a:endParaRPr>
          </a:p>
        </p:txBody>
      </p:sp>
      <p:sp>
        <p:nvSpPr>
          <p:cNvPr id="5" name="Rectangle 4"/>
          <p:cNvSpPr/>
          <p:nvPr/>
        </p:nvSpPr>
        <p:spPr>
          <a:xfrm>
            <a:off x="395536" y="1196752"/>
            <a:ext cx="8208912" cy="1141146"/>
          </a:xfrm>
          <a:prstGeom prst="rect">
            <a:avLst/>
          </a:prstGeom>
          <a:solidFill>
            <a:schemeClr val="bg1">
              <a:lumMod val="95000"/>
            </a:schemeClr>
          </a:solidFill>
        </p:spPr>
        <p:txBody>
          <a:bodyPr wrap="square">
            <a:spAutoFit/>
          </a:bodyPr>
          <a:lstStyle/>
          <a:p>
            <a:pPr algn="l">
              <a:lnSpc>
                <a:spcPct val="150000"/>
              </a:lnSpc>
            </a:pPr>
            <a:r>
              <a:rPr lang="en-US" sz="2400" dirty="0">
                <a:latin typeface="Times New Roman"/>
                <a:ea typeface="Calibri"/>
              </a:rPr>
              <a:t>The following actions take place (generally in a one-day cycle) within discontinuous melting furnaces: </a:t>
            </a:r>
            <a:endParaRPr lang="en-US" sz="2400" dirty="0"/>
          </a:p>
        </p:txBody>
      </p:sp>
      <p:sp>
        <p:nvSpPr>
          <p:cNvPr id="6" name="Rectangle 5"/>
          <p:cNvSpPr/>
          <p:nvPr/>
        </p:nvSpPr>
        <p:spPr>
          <a:xfrm>
            <a:off x="256702" y="2924944"/>
            <a:ext cx="8352928" cy="2862322"/>
          </a:xfrm>
          <a:prstGeom prst="rect">
            <a:avLst/>
          </a:prstGeom>
          <a:solidFill>
            <a:schemeClr val="accent3">
              <a:lumMod val="20000"/>
              <a:lumOff val="80000"/>
            </a:schemeClr>
          </a:solidFill>
        </p:spPr>
        <p:txBody>
          <a:bodyPr wrap="square">
            <a:spAutoFit/>
          </a:bodyPr>
          <a:lstStyle/>
          <a:p>
            <a:pPr algn="l">
              <a:lnSpc>
                <a:spcPct val="150000"/>
              </a:lnSpc>
            </a:pPr>
            <a:r>
              <a:rPr lang="en-US" sz="2400" dirty="0">
                <a:latin typeface="Times New Roman"/>
                <a:ea typeface="Calibri"/>
              </a:rPr>
              <a:t>Melting tank or pot is charged with mixed raw material batch. This batch is heated to the desired temperature. The glass is melted, fined, homogenized and subsequently cooled down to the working temperature to allow forming by the craftsman or semi-automatic machines taking portions (gobs) of glass from the glass melt pot. </a:t>
            </a:r>
            <a:endParaRPr lang="en-US" sz="2400" dirty="0"/>
          </a:p>
        </p:txBody>
      </p:sp>
    </p:spTree>
    <p:extLst>
      <p:ext uri="{BB962C8B-B14F-4D97-AF65-F5344CB8AC3E}">
        <p14:creationId xmlns:p14="http://schemas.microsoft.com/office/powerpoint/2010/main" val="398278085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381756" cy="577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319664"/>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332656"/>
            <a:ext cx="3983783" cy="587148"/>
          </a:xfrm>
          <a:prstGeom prst="rect">
            <a:avLst/>
          </a:prstGeom>
          <a:effectLst>
            <a:innerShdw blurRad="63500" dist="50800" dir="108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none">
            <a:spAutoFit/>
          </a:bodyPr>
          <a:lstStyle/>
          <a:p>
            <a:pPr algn="just" rtl="0">
              <a:lnSpc>
                <a:spcPct val="150000"/>
              </a:lnSpc>
              <a:spcAft>
                <a:spcPts val="0"/>
              </a:spcAft>
            </a:pPr>
            <a:r>
              <a:rPr lang="en-US" sz="2400" b="1" i="1" dirty="0">
                <a:latin typeface="Times New Roman"/>
                <a:ea typeface="Calibri"/>
                <a:cs typeface="Arial"/>
              </a:rPr>
              <a:t>2- Continuous glass furnaces </a:t>
            </a:r>
            <a:endParaRPr lang="en-US" sz="2400" dirty="0">
              <a:ea typeface="Calibri"/>
              <a:cs typeface="Arial"/>
            </a:endParaRPr>
          </a:p>
        </p:txBody>
      </p:sp>
      <p:sp>
        <p:nvSpPr>
          <p:cNvPr id="5" name="Rectangle 4"/>
          <p:cNvSpPr/>
          <p:nvPr/>
        </p:nvSpPr>
        <p:spPr>
          <a:xfrm>
            <a:off x="6079" y="1169388"/>
            <a:ext cx="8964488" cy="830997"/>
          </a:xfrm>
          <a:prstGeom prst="rect">
            <a:avLst/>
          </a:prstGeom>
          <a:solidFill>
            <a:schemeClr val="bg2">
              <a:lumMod val="75000"/>
            </a:schemeClr>
          </a:solidFill>
        </p:spPr>
        <p:txBody>
          <a:bodyPr wrap="square">
            <a:spAutoFit/>
          </a:bodyPr>
          <a:lstStyle/>
          <a:p>
            <a:pPr algn="l"/>
            <a:r>
              <a:rPr lang="en-US" sz="2400" dirty="0">
                <a:latin typeface="Times New Roman"/>
                <a:ea typeface="Calibri"/>
              </a:rPr>
              <a:t>Usual synonyms for a continuous furnace are </a:t>
            </a:r>
            <a:r>
              <a:rPr lang="en-US" sz="2400" b="1" dirty="0">
                <a:latin typeface="Times New Roman"/>
                <a:ea typeface="Calibri"/>
              </a:rPr>
              <a:t>glass-melting tank </a:t>
            </a:r>
            <a:r>
              <a:rPr lang="en-US" sz="2400" dirty="0">
                <a:latin typeface="Times New Roman"/>
                <a:ea typeface="Calibri"/>
              </a:rPr>
              <a:t>or </a:t>
            </a:r>
            <a:r>
              <a:rPr lang="en-US" sz="2400" b="1" dirty="0">
                <a:latin typeface="Times New Roman"/>
                <a:ea typeface="Calibri"/>
              </a:rPr>
              <a:t>tank furnace</a:t>
            </a:r>
            <a:r>
              <a:rPr lang="en-US" sz="2400" dirty="0">
                <a:latin typeface="Times New Roman"/>
                <a:ea typeface="Calibri"/>
              </a:rPr>
              <a:t>. </a:t>
            </a:r>
            <a:endParaRPr lang="en-US" sz="2400" dirty="0"/>
          </a:p>
        </p:txBody>
      </p:sp>
      <p:sp>
        <p:nvSpPr>
          <p:cNvPr id="6" name="Rectangle 5"/>
          <p:cNvSpPr/>
          <p:nvPr/>
        </p:nvSpPr>
        <p:spPr>
          <a:xfrm>
            <a:off x="228183" y="2141944"/>
            <a:ext cx="8742384" cy="4637167"/>
          </a:xfrm>
          <a:prstGeom prst="rect">
            <a:avLst/>
          </a:prstGeom>
          <a:solidFill>
            <a:schemeClr val="tx2">
              <a:lumMod val="20000"/>
              <a:lumOff val="80000"/>
            </a:schemeClr>
          </a:solidFill>
        </p:spPr>
        <p:txBody>
          <a:bodyPr wrap="square">
            <a:spAutoFit/>
          </a:bodyPr>
          <a:lstStyle/>
          <a:p>
            <a:pPr algn="just" rtl="0">
              <a:lnSpc>
                <a:spcPct val="150000"/>
              </a:lnSpc>
              <a:spcAft>
                <a:spcPts val="1570"/>
              </a:spcAft>
            </a:pPr>
            <a:r>
              <a:rPr lang="en-US" sz="2400" b="1" dirty="0">
                <a:latin typeface="Times New Roman"/>
                <a:ea typeface="Calibri"/>
                <a:cs typeface="Arial"/>
              </a:rPr>
              <a:t>These furnaces are applied for </a:t>
            </a:r>
            <a:endParaRPr lang="en-US" sz="2400" dirty="0">
              <a:ea typeface="Calibri"/>
              <a:cs typeface="Arial"/>
            </a:endParaRPr>
          </a:p>
          <a:p>
            <a:pPr marL="342900" lvl="0" indent="-342900" algn="just" rtl="0">
              <a:lnSpc>
                <a:spcPct val="150000"/>
              </a:lnSpc>
              <a:spcAft>
                <a:spcPts val="885"/>
              </a:spcAft>
              <a:buFont typeface="+mj-lt"/>
              <a:buAutoNum type="arabicPeriod"/>
            </a:pPr>
            <a:r>
              <a:rPr lang="en-US" sz="2400" dirty="0">
                <a:latin typeface="Times New Roman"/>
                <a:ea typeface="Calibri"/>
                <a:cs typeface="Arial"/>
              </a:rPr>
              <a:t>Container glass production </a:t>
            </a:r>
            <a:endParaRPr lang="en-US" sz="2400" dirty="0">
              <a:ea typeface="Calibri"/>
              <a:cs typeface="Arial"/>
            </a:endParaRPr>
          </a:p>
          <a:p>
            <a:pPr marL="342900" lvl="0" indent="-342900" algn="just" rtl="0">
              <a:lnSpc>
                <a:spcPct val="150000"/>
              </a:lnSpc>
              <a:spcAft>
                <a:spcPts val="885"/>
              </a:spcAft>
              <a:buFont typeface="+mj-lt"/>
              <a:buAutoNum type="arabicPeriod"/>
            </a:pPr>
            <a:r>
              <a:rPr lang="en-US" sz="2400" dirty="0">
                <a:latin typeface="Times New Roman"/>
                <a:ea typeface="Calibri"/>
                <a:cs typeface="Arial"/>
              </a:rPr>
              <a:t>Flat glass (Float &amp; Rolled) production </a:t>
            </a:r>
            <a:endParaRPr lang="en-US" sz="2400" dirty="0">
              <a:ea typeface="Calibri"/>
              <a:cs typeface="Arial"/>
            </a:endParaRPr>
          </a:p>
          <a:p>
            <a:pPr marL="342900" lvl="0" indent="-342900" algn="just" rtl="0">
              <a:lnSpc>
                <a:spcPct val="150000"/>
              </a:lnSpc>
              <a:spcAft>
                <a:spcPts val="885"/>
              </a:spcAft>
              <a:buFont typeface="+mj-lt"/>
              <a:buAutoNum type="arabicPeriod"/>
            </a:pPr>
            <a:r>
              <a:rPr lang="en-US" sz="2400" dirty="0">
                <a:latin typeface="Times New Roman"/>
                <a:ea typeface="Calibri"/>
                <a:cs typeface="Arial"/>
              </a:rPr>
              <a:t>Most tableware glass production </a:t>
            </a:r>
            <a:endParaRPr lang="en-US" sz="2400" dirty="0">
              <a:ea typeface="Calibri"/>
              <a:cs typeface="Arial"/>
            </a:endParaRPr>
          </a:p>
          <a:p>
            <a:pPr marL="342900" lvl="0" indent="-342900" algn="just" rtl="0">
              <a:lnSpc>
                <a:spcPct val="150000"/>
              </a:lnSpc>
              <a:spcAft>
                <a:spcPts val="885"/>
              </a:spcAft>
              <a:buFont typeface="+mj-lt"/>
              <a:buAutoNum type="arabicPeriod"/>
            </a:pPr>
            <a:r>
              <a:rPr lang="en-US" sz="2400" dirty="0">
                <a:latin typeface="Times New Roman"/>
                <a:ea typeface="Calibri"/>
                <a:cs typeface="Arial"/>
              </a:rPr>
              <a:t>Fiber &amp; glass wool production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latin typeface="Times New Roman"/>
                <a:ea typeface="Calibri"/>
                <a:cs typeface="Arial"/>
              </a:rPr>
              <a:t>Most specialty glass production (tubes, display glass, glass-ceramics, lighting bulbs, . .).</a:t>
            </a:r>
            <a:endParaRPr lang="en-US" sz="2400" dirty="0">
              <a:ea typeface="Calibri"/>
              <a:cs typeface="Arial"/>
            </a:endParaRPr>
          </a:p>
        </p:txBody>
      </p:sp>
    </p:spTree>
    <p:extLst>
      <p:ext uri="{BB962C8B-B14F-4D97-AF65-F5344CB8AC3E}">
        <p14:creationId xmlns:p14="http://schemas.microsoft.com/office/powerpoint/2010/main" val="973954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3" y="260648"/>
            <a:ext cx="8424934" cy="2539157"/>
          </a:xfrm>
          <a:prstGeom prst="rect">
            <a:avLst/>
          </a:prstGeom>
          <a:solidFill>
            <a:schemeClr val="accent3">
              <a:lumMod val="20000"/>
              <a:lumOff val="80000"/>
            </a:schemeClr>
          </a:solidFill>
        </p:spPr>
        <p:txBody>
          <a:bodyPr wrap="square">
            <a:spAutoFit/>
          </a:bodyPr>
          <a:lstStyle/>
          <a:p>
            <a:pPr algn="just" rtl="0">
              <a:lnSpc>
                <a:spcPct val="150000"/>
              </a:lnSpc>
              <a:spcAft>
                <a:spcPts val="0"/>
              </a:spcAft>
            </a:pPr>
            <a:r>
              <a:rPr lang="en-US" sz="2400" b="1" dirty="0">
                <a:latin typeface="Times New Roman" pitchFamily="18" charset="0"/>
                <a:ea typeface="Calibri"/>
                <a:cs typeface="Times New Roman" pitchFamily="18" charset="0"/>
              </a:rPr>
              <a:t>These furnaces not applied for</a:t>
            </a:r>
            <a:r>
              <a:rPr lang="en-US" sz="2400" i="1" dirty="0">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885"/>
              </a:spcAft>
              <a:buFont typeface="+mj-lt"/>
              <a:buAutoNum type="arabicPeriod"/>
            </a:pPr>
            <a:r>
              <a:rPr lang="en-US" sz="2400" i="1" dirty="0">
                <a:latin typeface="Times New Roman" pitchFamily="18" charset="0"/>
                <a:ea typeface="Calibri"/>
                <a:cs typeface="Times New Roman" pitchFamily="18" charset="0"/>
              </a:rPr>
              <a:t>Most hand-made glass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885"/>
              </a:spcAft>
              <a:buFont typeface="+mj-lt"/>
              <a:buAutoNum type="arabicPeriod"/>
            </a:pPr>
            <a:r>
              <a:rPr lang="en-US" sz="2400" i="1" dirty="0">
                <a:latin typeface="Times New Roman" pitchFamily="18" charset="0"/>
                <a:ea typeface="Calibri"/>
                <a:cs typeface="Times New Roman" pitchFamily="18" charset="0"/>
              </a:rPr>
              <a:t>Vitreous silica </a:t>
            </a:r>
            <a:endParaRPr lang="en-US" sz="2400" dirty="0" smtClean="0">
              <a:latin typeface="Times New Roman" pitchFamily="18" charset="0"/>
              <a:ea typeface="Calibri"/>
              <a:cs typeface="Times New Roman" pitchFamily="18" charset="0"/>
            </a:endParaRPr>
          </a:p>
          <a:p>
            <a:pPr marL="342900" lvl="0" indent="-342900" algn="just" rtl="0">
              <a:lnSpc>
                <a:spcPct val="150000"/>
              </a:lnSpc>
              <a:spcAft>
                <a:spcPts val="885"/>
              </a:spcAft>
              <a:buFont typeface="+mj-lt"/>
              <a:buAutoNum type="arabicPeriod"/>
            </a:pPr>
            <a:r>
              <a:rPr lang="en-US" sz="2400" i="1" dirty="0" smtClean="0">
                <a:latin typeface="Times New Roman" pitchFamily="18" charset="0"/>
                <a:ea typeface="Calibri"/>
                <a:cs typeface="Times New Roman" pitchFamily="18" charset="0"/>
              </a:rPr>
              <a:t>Optical </a:t>
            </a:r>
            <a:r>
              <a:rPr lang="en-US" sz="2400" i="1" dirty="0">
                <a:latin typeface="Times New Roman" pitchFamily="18" charset="0"/>
                <a:ea typeface="Calibri"/>
                <a:cs typeface="Times New Roman" pitchFamily="18" charset="0"/>
              </a:rPr>
              <a:t>glass fibers </a:t>
            </a:r>
            <a:endParaRPr lang="en-US" sz="2400" dirty="0">
              <a:latin typeface="Times New Roman" pitchFamily="18" charset="0"/>
              <a:cs typeface="Times New Roman" pitchFamily="18" charset="0"/>
            </a:endParaRPr>
          </a:p>
        </p:txBody>
      </p:sp>
      <p:sp>
        <p:nvSpPr>
          <p:cNvPr id="5" name="Rectangle 4"/>
          <p:cNvSpPr/>
          <p:nvPr/>
        </p:nvSpPr>
        <p:spPr>
          <a:xfrm>
            <a:off x="179512" y="2852936"/>
            <a:ext cx="8424935" cy="3826689"/>
          </a:xfrm>
          <a:prstGeom prst="rect">
            <a:avLst/>
          </a:prstGeom>
          <a:solidFill>
            <a:schemeClr val="accent1">
              <a:lumMod val="20000"/>
              <a:lumOff val="80000"/>
            </a:schemeClr>
          </a:solidFill>
        </p:spPr>
        <p:txBody>
          <a:bodyPr wrap="square">
            <a:spAutoFit/>
          </a:bodyPr>
          <a:lstStyle/>
          <a:p>
            <a:pPr algn="just" rtl="0">
              <a:lnSpc>
                <a:spcPct val="150000"/>
              </a:lnSpc>
              <a:spcAft>
                <a:spcPts val="0"/>
              </a:spcAft>
            </a:pPr>
            <a:r>
              <a:rPr lang="en-US" sz="2400" b="1" dirty="0">
                <a:latin typeface="Times New Roman"/>
                <a:ea typeface="Calibri"/>
                <a:cs typeface="Arial"/>
              </a:rPr>
              <a:t>Continuous glass furnaces characteristics </a:t>
            </a:r>
            <a:endParaRPr lang="en-US" sz="2400" dirty="0">
              <a:ea typeface="Calibri"/>
              <a:cs typeface="Arial"/>
            </a:endParaRPr>
          </a:p>
          <a:p>
            <a:pPr marL="342900" lvl="0" indent="-342900" algn="just" rtl="0">
              <a:lnSpc>
                <a:spcPct val="150000"/>
              </a:lnSpc>
              <a:spcAft>
                <a:spcPts val="1570"/>
              </a:spcAft>
              <a:buFont typeface="+mj-lt"/>
              <a:buAutoNum type="arabicPeriod"/>
            </a:pPr>
            <a:r>
              <a:rPr lang="en-US" sz="2400" dirty="0">
                <a:latin typeface="Times New Roman"/>
                <a:ea typeface="Calibri"/>
                <a:cs typeface="Arial"/>
              </a:rPr>
              <a:t>Tank of refractory material, </a:t>
            </a:r>
            <a:r>
              <a:rPr lang="en-US" sz="2400" b="1" dirty="0">
                <a:latin typeface="Times New Roman"/>
                <a:ea typeface="Calibri"/>
                <a:cs typeface="Arial"/>
              </a:rPr>
              <a:t>continuously charged </a:t>
            </a:r>
            <a:r>
              <a:rPr lang="en-US" sz="2400" dirty="0">
                <a:latin typeface="Times New Roman"/>
                <a:ea typeface="Calibri"/>
                <a:cs typeface="Arial"/>
              </a:rPr>
              <a:t>with mixed batch </a:t>
            </a:r>
            <a:endParaRPr lang="en-US" sz="2400" dirty="0">
              <a:ea typeface="Calibri"/>
              <a:cs typeface="Arial"/>
            </a:endParaRPr>
          </a:p>
          <a:p>
            <a:pPr marL="342900" lvl="0" indent="-342900" algn="just" rtl="0">
              <a:lnSpc>
                <a:spcPct val="150000"/>
              </a:lnSpc>
              <a:spcAft>
                <a:spcPts val="1570"/>
              </a:spcAft>
              <a:buFont typeface="+mj-lt"/>
              <a:buAutoNum type="arabicPeriod"/>
            </a:pPr>
            <a:r>
              <a:rPr lang="en-US" sz="2400" dirty="0">
                <a:latin typeface="Times New Roman"/>
                <a:ea typeface="Calibri"/>
                <a:cs typeface="Arial"/>
              </a:rPr>
              <a:t>All basis process steps in </a:t>
            </a:r>
            <a:r>
              <a:rPr lang="en-US" sz="2400" b="1" dirty="0">
                <a:latin typeface="Times New Roman"/>
                <a:ea typeface="Calibri"/>
                <a:cs typeface="Arial"/>
              </a:rPr>
              <a:t>different zones </a:t>
            </a:r>
            <a:r>
              <a:rPr lang="en-US" sz="2400" dirty="0">
                <a:latin typeface="Times New Roman"/>
                <a:ea typeface="Calibri"/>
                <a:cs typeface="Arial"/>
              </a:rPr>
              <a:t>or sections of furnace </a:t>
            </a:r>
            <a:endParaRPr lang="en-US" sz="2400" dirty="0" smtClean="0">
              <a:latin typeface="Times New Roman"/>
              <a:ea typeface="Calibri"/>
              <a:cs typeface="Arial"/>
            </a:endParaRPr>
          </a:p>
          <a:p>
            <a:pPr marL="342900" lvl="0" indent="-342900" algn="just" rtl="0">
              <a:lnSpc>
                <a:spcPct val="150000"/>
              </a:lnSpc>
              <a:spcAft>
                <a:spcPts val="1570"/>
              </a:spcAft>
              <a:buFont typeface="+mj-lt"/>
              <a:buAutoNum type="arabicPeriod"/>
            </a:pPr>
            <a:r>
              <a:rPr lang="en-US" sz="2400" dirty="0">
                <a:latin typeface="Times New Roman"/>
                <a:ea typeface="Calibri"/>
                <a:cs typeface="Arial"/>
              </a:rPr>
              <a:t>These furnace types are suitable for the </a:t>
            </a:r>
            <a:r>
              <a:rPr lang="en-US" sz="2400" b="1" dirty="0">
                <a:latin typeface="Times New Roman"/>
                <a:ea typeface="Calibri"/>
                <a:cs typeface="Arial"/>
              </a:rPr>
              <a:t>mass production </a:t>
            </a:r>
            <a:r>
              <a:rPr lang="en-US" sz="2400" dirty="0">
                <a:latin typeface="Times New Roman"/>
                <a:ea typeface="Calibri"/>
                <a:cs typeface="Arial"/>
              </a:rPr>
              <a:t>of glass </a:t>
            </a:r>
            <a:endParaRPr lang="en-US" sz="2400" dirty="0">
              <a:ea typeface="Calibri"/>
              <a:cs typeface="Arial"/>
            </a:endParaRPr>
          </a:p>
        </p:txBody>
      </p:sp>
    </p:spTree>
    <p:extLst>
      <p:ext uri="{BB962C8B-B14F-4D97-AF65-F5344CB8AC3E}">
        <p14:creationId xmlns:p14="http://schemas.microsoft.com/office/powerpoint/2010/main" val="184641306"/>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124744"/>
            <a:ext cx="7992888" cy="4380686"/>
          </a:xfrm>
          <a:prstGeom prst="rect">
            <a:avLst/>
          </a:prstGeom>
          <a:solidFill>
            <a:schemeClr val="accent1">
              <a:lumMod val="20000"/>
              <a:lumOff val="80000"/>
            </a:schemeClr>
          </a:solidFill>
        </p:spPr>
        <p:txBody>
          <a:bodyPr wrap="square">
            <a:spAutoFit/>
          </a:bodyPr>
          <a:lstStyle/>
          <a:p>
            <a:pPr lvl="0" algn="just" rtl="0">
              <a:lnSpc>
                <a:spcPct val="150000"/>
              </a:lnSpc>
              <a:spcAft>
                <a:spcPts val="1570"/>
              </a:spcAft>
            </a:pPr>
            <a:r>
              <a:rPr lang="en-US" sz="2400" dirty="0" smtClean="0">
                <a:latin typeface="Times New Roman" pitchFamily="18" charset="0"/>
                <a:ea typeface="Calibri"/>
                <a:cs typeface="Times New Roman" pitchFamily="18" charset="0"/>
              </a:rPr>
              <a:t>4. The </a:t>
            </a:r>
            <a:r>
              <a:rPr lang="en-US" sz="2400" dirty="0">
                <a:latin typeface="Times New Roman" pitchFamily="18" charset="0"/>
                <a:ea typeface="Calibri"/>
                <a:cs typeface="Times New Roman" pitchFamily="18" charset="0"/>
              </a:rPr>
              <a:t>furnace melting capacity (</a:t>
            </a:r>
            <a:r>
              <a:rPr lang="en-US" sz="2400" b="1" dirty="0">
                <a:latin typeface="Times New Roman" pitchFamily="18" charset="0"/>
                <a:ea typeface="Calibri"/>
                <a:cs typeface="Times New Roman" pitchFamily="18" charset="0"/>
              </a:rPr>
              <a:t>glass pull</a:t>
            </a:r>
            <a:r>
              <a:rPr lang="en-US" sz="2400" dirty="0">
                <a:latin typeface="Times New Roman" pitchFamily="18" charset="0"/>
                <a:ea typeface="Calibri"/>
                <a:cs typeface="Times New Roman" pitchFamily="18" charset="0"/>
              </a:rPr>
              <a:t>) usually is expressed in the number of (metric) tons of glass melted per day (24 hours). Depending on the furnace and type of glass produced, the pull can vary from ~ 20 tons per day (TPD) up to &gt; 700 TPD </a:t>
            </a:r>
          </a:p>
          <a:p>
            <a:pPr lvl="0" algn="just" rtl="0">
              <a:lnSpc>
                <a:spcPct val="150000"/>
              </a:lnSpc>
              <a:spcAft>
                <a:spcPts val="1565"/>
              </a:spcAft>
            </a:pPr>
            <a:r>
              <a:rPr lang="en-US" sz="2400" dirty="0" smtClean="0">
                <a:latin typeface="Times New Roman" pitchFamily="18" charset="0"/>
                <a:ea typeface="Calibri"/>
                <a:cs typeface="Times New Roman" pitchFamily="18" charset="0"/>
              </a:rPr>
              <a:t>5. Extra </a:t>
            </a:r>
            <a:r>
              <a:rPr lang="en-US" sz="2400" dirty="0">
                <a:latin typeface="Times New Roman" pitchFamily="18" charset="0"/>
                <a:ea typeface="Calibri"/>
                <a:cs typeface="Times New Roman" pitchFamily="18" charset="0"/>
              </a:rPr>
              <a:t>mixing by the application of </a:t>
            </a:r>
            <a:r>
              <a:rPr lang="en-US" sz="2400" b="1" dirty="0">
                <a:latin typeface="Times New Roman" pitchFamily="18" charset="0"/>
                <a:ea typeface="Calibri"/>
                <a:cs typeface="Times New Roman" pitchFamily="18" charset="0"/>
              </a:rPr>
              <a:t>bubbling or electrodes </a:t>
            </a:r>
            <a:endParaRPr lang="en-US" sz="2400" dirty="0" smtClean="0">
              <a:latin typeface="Times New Roman" pitchFamily="18" charset="0"/>
              <a:ea typeface="Calibri"/>
              <a:cs typeface="Times New Roman" pitchFamily="18" charset="0"/>
            </a:endParaRPr>
          </a:p>
          <a:p>
            <a:pPr lvl="0" algn="just" rtl="0">
              <a:lnSpc>
                <a:spcPct val="150000"/>
              </a:lnSpc>
              <a:spcAft>
                <a:spcPts val="1565"/>
              </a:spcAft>
            </a:pPr>
            <a:r>
              <a:rPr lang="en-US" sz="2400" dirty="0" smtClean="0">
                <a:latin typeface="Times New Roman" pitchFamily="18" charset="0"/>
                <a:ea typeface="Calibri"/>
                <a:cs typeface="Times New Roman" pitchFamily="18" charset="0"/>
              </a:rPr>
              <a:t>6. Possibility </a:t>
            </a:r>
            <a:r>
              <a:rPr lang="en-US" sz="2400" dirty="0">
                <a:latin typeface="Times New Roman" pitchFamily="18" charset="0"/>
                <a:ea typeface="Calibri"/>
                <a:cs typeface="Times New Roman" pitchFamily="18" charset="0"/>
              </a:rPr>
              <a:t>to </a:t>
            </a:r>
            <a:r>
              <a:rPr lang="en-US" sz="2400" b="1" dirty="0">
                <a:latin typeface="Times New Roman" pitchFamily="18" charset="0"/>
                <a:ea typeface="Calibri"/>
                <a:cs typeface="Times New Roman" pitchFamily="18" charset="0"/>
              </a:rPr>
              <a:t>boost </a:t>
            </a:r>
            <a:r>
              <a:rPr lang="en-US" sz="2400" dirty="0">
                <a:latin typeface="Times New Roman" pitchFamily="18" charset="0"/>
                <a:ea typeface="Calibri"/>
                <a:cs typeface="Times New Roman" pitchFamily="18" charset="0"/>
              </a:rPr>
              <a:t>energy input using </a:t>
            </a:r>
            <a:r>
              <a:rPr lang="en-US" sz="2400" b="1" dirty="0">
                <a:latin typeface="Times New Roman" pitchFamily="18" charset="0"/>
                <a:ea typeface="Calibri"/>
                <a:cs typeface="Times New Roman" pitchFamily="18" charset="0"/>
              </a:rPr>
              <a:t>electrodes </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66256750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7193"/>
            <a:ext cx="4143122" cy="587148"/>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just" rtl="0">
              <a:lnSpc>
                <a:spcPct val="150000"/>
              </a:lnSpc>
              <a:spcAft>
                <a:spcPts val="0"/>
              </a:spcAft>
            </a:pPr>
            <a:r>
              <a:rPr lang="en-US" sz="2400" b="1" dirty="0">
                <a:latin typeface="Times New Roman"/>
                <a:ea typeface="Calibri"/>
                <a:cs typeface="Arial"/>
              </a:rPr>
              <a:t>A melting furnace consists of: </a:t>
            </a:r>
            <a:endParaRPr lang="en-US" sz="2400" dirty="0">
              <a:ea typeface="Calibri"/>
              <a:cs typeface="Arial"/>
            </a:endParaRPr>
          </a:p>
        </p:txBody>
      </p:sp>
      <p:sp>
        <p:nvSpPr>
          <p:cNvPr id="6" name="Rectangle 5"/>
          <p:cNvSpPr/>
          <p:nvPr/>
        </p:nvSpPr>
        <p:spPr>
          <a:xfrm>
            <a:off x="251520" y="1032308"/>
            <a:ext cx="8798276" cy="5550237"/>
          </a:xfrm>
          <a:prstGeom prst="rect">
            <a:avLst/>
          </a:prstGeom>
          <a:solidFill>
            <a:schemeClr val="accent4">
              <a:lumMod val="20000"/>
              <a:lumOff val="80000"/>
            </a:schemeClr>
          </a:solidFill>
        </p:spPr>
        <p:txBody>
          <a:bodyPr wrap="square">
            <a:spAutoFit/>
          </a:bodyPr>
          <a:lstStyle/>
          <a:p>
            <a:pPr marL="342900" lvl="0" indent="-342900" algn="just" rtl="0">
              <a:lnSpc>
                <a:spcPct val="150000"/>
              </a:lnSpc>
              <a:spcAft>
                <a:spcPts val="1570"/>
              </a:spcAft>
              <a:buFont typeface="+mj-lt"/>
              <a:buAutoNum type="alphaLcPeriod"/>
            </a:pPr>
            <a:r>
              <a:rPr lang="en-US" sz="2400" b="1" dirty="0">
                <a:latin typeface="Times New Roman" pitchFamily="18" charset="0"/>
                <a:ea typeface="Calibri"/>
                <a:cs typeface="Times New Roman" pitchFamily="18" charset="0"/>
              </a:rPr>
              <a:t>Melting tank </a:t>
            </a:r>
            <a:r>
              <a:rPr lang="en-US" sz="2400" dirty="0">
                <a:latin typeface="Times New Roman" pitchFamily="18" charset="0"/>
                <a:ea typeface="Calibri"/>
                <a:cs typeface="Times New Roman" pitchFamily="18" charset="0"/>
              </a:rPr>
              <a:t>(glass melt bath) </a:t>
            </a:r>
          </a:p>
          <a:p>
            <a:pPr marL="342900" lvl="0" indent="-342900" algn="just" rtl="0">
              <a:lnSpc>
                <a:spcPct val="150000"/>
              </a:lnSpc>
              <a:spcAft>
                <a:spcPts val="1570"/>
              </a:spcAft>
              <a:buFont typeface="+mj-lt"/>
              <a:buAutoNum type="alphaLcPeriod"/>
            </a:pPr>
            <a:r>
              <a:rPr lang="en-US" sz="2400" b="1" dirty="0">
                <a:latin typeface="Times New Roman" pitchFamily="18" charset="0"/>
                <a:ea typeface="Calibri"/>
                <a:cs typeface="Times New Roman" pitchFamily="18" charset="0"/>
              </a:rPr>
              <a:t>Superstructur</a:t>
            </a:r>
            <a:r>
              <a:rPr lang="en-US" sz="2400" dirty="0">
                <a:latin typeface="Times New Roman" pitchFamily="18" charset="0"/>
                <a:ea typeface="Calibri"/>
                <a:cs typeface="Times New Roman" pitchFamily="18" charset="0"/>
              </a:rPr>
              <a:t>e (combustion chamber) </a:t>
            </a:r>
          </a:p>
          <a:p>
            <a:pPr marL="342900" lvl="0" indent="-342900" algn="just" rtl="0">
              <a:lnSpc>
                <a:spcPct val="150000"/>
              </a:lnSpc>
              <a:spcAft>
                <a:spcPts val="1570"/>
              </a:spcAft>
              <a:buFont typeface="+mj-lt"/>
              <a:buAutoNum type="alphaLcPeriod"/>
            </a:pPr>
            <a:r>
              <a:rPr lang="en-US" sz="2400" b="1" dirty="0">
                <a:latin typeface="Times New Roman" pitchFamily="18" charset="0"/>
                <a:ea typeface="Calibri"/>
                <a:cs typeface="Times New Roman" pitchFamily="18" charset="0"/>
              </a:rPr>
              <a:t>Throat </a:t>
            </a:r>
            <a:r>
              <a:rPr lang="en-US" sz="2400" dirty="0">
                <a:latin typeface="Times New Roman" pitchFamily="18" charset="0"/>
                <a:ea typeface="Calibri"/>
                <a:cs typeface="Times New Roman" pitchFamily="18" charset="0"/>
              </a:rPr>
              <a:t>as connection between the melting end and the riser that brings the molten glass in the </a:t>
            </a:r>
            <a:r>
              <a:rPr lang="en-US" sz="2400" b="1" dirty="0">
                <a:latin typeface="Times New Roman" pitchFamily="18" charset="0"/>
                <a:ea typeface="Calibri"/>
                <a:cs typeface="Times New Roman" pitchFamily="18" charset="0"/>
              </a:rPr>
              <a:t>refiner, working end or distributor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1570"/>
              </a:spcAft>
              <a:buFont typeface="+mj-lt"/>
              <a:buAutoNum type="alphaLcPeriod"/>
            </a:pPr>
            <a:r>
              <a:rPr lang="en-US" sz="2400" b="1" dirty="0">
                <a:latin typeface="Times New Roman" pitchFamily="18" charset="0"/>
                <a:ea typeface="Calibri"/>
                <a:cs typeface="Times New Roman" pitchFamily="18" charset="0"/>
              </a:rPr>
              <a:t>Neck </a:t>
            </a:r>
            <a:r>
              <a:rPr lang="en-US" sz="2400" dirty="0">
                <a:latin typeface="Times New Roman" pitchFamily="18" charset="0"/>
                <a:ea typeface="Calibri"/>
                <a:cs typeface="Times New Roman" pitchFamily="18" charset="0"/>
              </a:rPr>
              <a:t>in case of float glass production, between the melting end and working end </a:t>
            </a:r>
          </a:p>
          <a:p>
            <a:pPr marL="342900" lvl="0" indent="-342900" algn="just" rtl="0">
              <a:lnSpc>
                <a:spcPct val="150000"/>
              </a:lnSpc>
              <a:spcAft>
                <a:spcPts val="1570"/>
              </a:spcAft>
              <a:buFont typeface="+mj-lt"/>
              <a:buAutoNum type="alphaLcPeriod"/>
            </a:pPr>
            <a:r>
              <a:rPr lang="en-US" sz="2400" b="1" dirty="0">
                <a:latin typeface="Times New Roman" pitchFamily="18" charset="0"/>
                <a:ea typeface="Calibri"/>
                <a:cs typeface="Times New Roman" pitchFamily="18" charset="0"/>
              </a:rPr>
              <a:t>Working chamber </a:t>
            </a:r>
            <a:r>
              <a:rPr lang="en-US" sz="2400" dirty="0">
                <a:latin typeface="Times New Roman" pitchFamily="18" charset="0"/>
                <a:ea typeface="Calibri"/>
                <a:cs typeface="Times New Roman" pitchFamily="18" charset="0"/>
              </a:rPr>
              <a:t>(working end, gathering end, nose, </a:t>
            </a:r>
            <a:r>
              <a:rPr lang="en-US" sz="2400" dirty="0" smtClean="0">
                <a:latin typeface="Times New Roman" pitchFamily="18" charset="0"/>
                <a:ea typeface="Calibri"/>
                <a:cs typeface="Times New Roman" pitchFamily="18" charset="0"/>
              </a:rPr>
              <a:t>refiner)</a:t>
            </a:r>
          </a:p>
          <a:p>
            <a:pPr marL="342900" lvl="0" indent="-342900" algn="just" rtl="0">
              <a:lnSpc>
                <a:spcPct val="150000"/>
              </a:lnSpc>
              <a:spcAft>
                <a:spcPts val="1570"/>
              </a:spcAft>
              <a:buFont typeface="+mj-lt"/>
              <a:buAutoNum type="alphaLcPeriod"/>
            </a:pPr>
            <a:r>
              <a:rPr lang="en-US" sz="2400" b="1" dirty="0" smtClean="0">
                <a:latin typeface="Times New Roman" pitchFamily="18" charset="0"/>
                <a:ea typeface="Calibri"/>
                <a:cs typeface="Times New Roman" pitchFamily="18" charset="0"/>
              </a:rPr>
              <a:t>Heat </a:t>
            </a:r>
            <a:r>
              <a:rPr lang="en-US" sz="2400" b="1" dirty="0">
                <a:latin typeface="Times New Roman" pitchFamily="18" charset="0"/>
                <a:ea typeface="Calibri"/>
                <a:cs typeface="Times New Roman" pitchFamily="18" charset="0"/>
              </a:rPr>
              <a:t>exchangers</a:t>
            </a:r>
            <a:r>
              <a:rPr lang="en-US" sz="2400" dirty="0">
                <a:latin typeface="Times New Roman" pitchFamily="18" charset="0"/>
                <a:ea typeface="Calibri"/>
                <a:cs typeface="Times New Roman" pitchFamily="18" charset="0"/>
              </a:rPr>
              <a:t>: regenerators or </a:t>
            </a:r>
            <a:r>
              <a:rPr lang="en-US" sz="2400" dirty="0" err="1">
                <a:latin typeface="Times New Roman" pitchFamily="18" charset="0"/>
                <a:ea typeface="Calibri"/>
                <a:cs typeface="Times New Roman" pitchFamily="18" charset="0"/>
              </a:rPr>
              <a:t>recuperators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59737822"/>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1170</Words>
  <Application>Microsoft Office PowerPoint</Application>
  <PresentationFormat>On-screen Show (4:3)</PresentationFormat>
  <Paragraphs>81</Paragraphs>
  <Slides>24</Slides>
  <Notes>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Maher</cp:lastModifiedBy>
  <cp:revision>78</cp:revision>
  <dcterms:created xsi:type="dcterms:W3CDTF">2018-10-10T07:15:33Z</dcterms:created>
  <dcterms:modified xsi:type="dcterms:W3CDTF">2018-11-28T20:00:16Z</dcterms:modified>
</cp:coreProperties>
</file>