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20"/>
  </p:notesMasterIdLst>
  <p:sldIdLst>
    <p:sldId id="267" r:id="rId3"/>
    <p:sldId id="276" r:id="rId4"/>
    <p:sldId id="287" r:id="rId5"/>
    <p:sldId id="277" r:id="rId6"/>
    <p:sldId id="278" r:id="rId7"/>
    <p:sldId id="279" r:id="rId8"/>
    <p:sldId id="288" r:id="rId9"/>
    <p:sldId id="280" r:id="rId10"/>
    <p:sldId id="281" r:id="rId11"/>
    <p:sldId id="289" r:id="rId12"/>
    <p:sldId id="290" r:id="rId13"/>
    <p:sldId id="282" r:id="rId14"/>
    <p:sldId id="283" r:id="rId15"/>
    <p:sldId id="284" r:id="rId16"/>
    <p:sldId id="285" r:id="rId17"/>
    <p:sldId id="286" r:id="rId18"/>
    <p:sldId id="275"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1047C-C5A2-463A-82B1-43346B78EB67}" type="datetimeFigureOut">
              <a:rPr lang="en-US" smtClean="0"/>
              <a:t>11/21/2018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7E5B0-8563-4C71-A7A3-62E3F18BB66E}" type="slidenum">
              <a:rPr lang="en-US" smtClean="0"/>
              <a:t>‹#›</a:t>
            </a:fld>
            <a:endParaRPr lang="en-US"/>
          </a:p>
        </p:txBody>
      </p:sp>
    </p:spTree>
    <p:extLst>
      <p:ext uri="{BB962C8B-B14F-4D97-AF65-F5344CB8AC3E}">
        <p14:creationId xmlns:p14="http://schemas.microsoft.com/office/powerpoint/2010/main" val="393909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01498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38011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984767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92689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339354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9299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98551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8" name="Footer Placeholder 7"/>
          <p:cNvSpPr>
            <a:spLocks noGrp="1"/>
          </p:cNvSpPr>
          <p:nvPr>
            <p:ph type="ftr" sz="quarter" idx="11"/>
          </p:nvPr>
        </p:nvSpPr>
        <p:spPr/>
        <p:txBody>
          <a:bodyPr/>
          <a:lstStyle/>
          <a:p>
            <a:endParaRPr lang="ar-IQ">
              <a:solidFill>
                <a:prstClr val="black">
                  <a:tint val="75000"/>
                </a:prstClr>
              </a:solidFill>
            </a:endParaRPr>
          </a:p>
        </p:txBody>
      </p:sp>
      <p:sp>
        <p:nvSpPr>
          <p:cNvPr id="9" name="Slide Number Placeholder 8"/>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880206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4" name="Footer Placeholder 3"/>
          <p:cNvSpPr>
            <a:spLocks noGrp="1"/>
          </p:cNvSpPr>
          <p:nvPr>
            <p:ph type="ftr" sz="quarter" idx="11"/>
          </p:nvPr>
        </p:nvSpPr>
        <p:spPr/>
        <p:txBody>
          <a:bodyPr/>
          <a:lstStyle/>
          <a:p>
            <a:endParaRPr lang="ar-IQ">
              <a:solidFill>
                <a:prstClr val="black">
                  <a:tint val="75000"/>
                </a:prstClr>
              </a:solidFill>
            </a:endParaRPr>
          </a:p>
        </p:txBody>
      </p:sp>
      <p:sp>
        <p:nvSpPr>
          <p:cNvPr id="5" name="Slide Number Placeholder 4"/>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721142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3" name="Footer Placeholder 2"/>
          <p:cNvSpPr>
            <a:spLocks noGrp="1"/>
          </p:cNvSpPr>
          <p:nvPr>
            <p:ph type="ftr" sz="quarter" idx="11"/>
          </p:nvPr>
        </p:nvSpPr>
        <p:spPr/>
        <p:txBody>
          <a:bodyPr/>
          <a:lstStyle/>
          <a:p>
            <a:endParaRPr lang="ar-IQ">
              <a:solidFill>
                <a:prstClr val="black">
                  <a:tint val="75000"/>
                </a:prstClr>
              </a:solidFill>
            </a:endParaRPr>
          </a:p>
        </p:txBody>
      </p:sp>
      <p:sp>
        <p:nvSpPr>
          <p:cNvPr id="4" name="Slide Number Placeholder 3"/>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31993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071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13FCF68-C004-409F-B231-DEB963944621}" type="datetimeFigureOut">
              <a:rPr lang="ar-IQ" smtClean="0"/>
              <a:t>13/03/1440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62600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6" name="Footer Placeholder 5"/>
          <p:cNvSpPr>
            <a:spLocks noGrp="1"/>
          </p:cNvSpPr>
          <p:nvPr>
            <p:ph type="ftr" sz="quarter" idx="11"/>
          </p:nvPr>
        </p:nvSpPr>
        <p:spPr/>
        <p:txBody>
          <a:bodyPr/>
          <a:lstStyle/>
          <a:p>
            <a:endParaRPr lang="ar-IQ">
              <a:solidFill>
                <a:prstClr val="black">
                  <a:tint val="75000"/>
                </a:prstClr>
              </a:solidFill>
            </a:endParaRPr>
          </a:p>
        </p:txBody>
      </p:sp>
      <p:sp>
        <p:nvSpPr>
          <p:cNvPr id="7" name="Slide Number Placeholder 6"/>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678563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152088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p>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73281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FCF68-C004-409F-B231-DEB963944621}" type="datetimeFigureOut">
              <a:rPr lang="ar-IQ" smtClean="0"/>
              <a:t>13/03/1440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160045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13FCF68-C004-409F-B231-DEB963944621}" type="datetimeFigureOut">
              <a:rPr lang="ar-IQ" smtClean="0"/>
              <a:t>13/03/1440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240817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13FCF68-C004-409F-B231-DEB963944621}" type="datetimeFigureOut">
              <a:rPr lang="ar-IQ" smtClean="0"/>
              <a:t>13/03/1440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46337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13FCF68-C004-409F-B231-DEB963944621}" type="datetimeFigureOut">
              <a:rPr lang="ar-IQ" smtClean="0"/>
              <a:t>13/03/1440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67545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FCF68-C004-409F-B231-DEB963944621}" type="datetimeFigureOut">
              <a:rPr lang="ar-IQ" smtClean="0"/>
              <a:t>13/03/1440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58143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13/03/1440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390080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FCF68-C004-409F-B231-DEB963944621}" type="datetimeFigureOut">
              <a:rPr lang="ar-IQ" smtClean="0"/>
              <a:t>13/03/1440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A336FDD-355E-45DF-A406-B0784B50742C}" type="slidenum">
              <a:rPr lang="ar-IQ" smtClean="0"/>
              <a:t>‹#›</a:t>
            </a:fld>
            <a:endParaRPr lang="ar-IQ"/>
          </a:p>
        </p:txBody>
      </p:sp>
    </p:spTree>
    <p:extLst>
      <p:ext uri="{BB962C8B-B14F-4D97-AF65-F5344CB8AC3E}">
        <p14:creationId xmlns:p14="http://schemas.microsoft.com/office/powerpoint/2010/main" val="428401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3FCF68-C004-409F-B231-DEB963944621}" type="datetimeFigureOut">
              <a:rPr lang="ar-IQ" smtClean="0"/>
              <a:t>13/03/1440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336FDD-355E-45DF-A406-B0784B50742C}" type="slidenum">
              <a:rPr lang="ar-IQ" smtClean="0"/>
              <a:t>‹#›</a:t>
            </a:fld>
            <a:endParaRPr lang="ar-IQ"/>
          </a:p>
        </p:txBody>
      </p:sp>
    </p:spTree>
    <p:extLst>
      <p:ext uri="{BB962C8B-B14F-4D97-AF65-F5344CB8AC3E}">
        <p14:creationId xmlns:p14="http://schemas.microsoft.com/office/powerpoint/2010/main" val="53924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EE800E6-28B5-4B86-A3CD-D641A9EC578D}" type="datetimeFigureOut">
              <a:rPr lang="ar-IQ" smtClean="0">
                <a:solidFill>
                  <a:prstClr val="black">
                    <a:tint val="75000"/>
                  </a:prstClr>
                </a:solidFill>
              </a:rPr>
              <a:pPr/>
              <a:t>13/03/1440</a:t>
            </a:fld>
            <a:endParaRPr lang="ar-IQ">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5E05AC-74BB-46B0-9B83-391CB8CC0DBC}"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44692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11000" r="-11000"/>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468649" y="476672"/>
            <a:ext cx="7772400" cy="1470025"/>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smtClean="0">
                <a:ln>
                  <a:noFill/>
                </a:ln>
                <a:solidFill>
                  <a:sysClr val="windowText" lastClr="000000"/>
                </a:solidFill>
                <a:effectLst/>
                <a:uLnTx/>
                <a:uFillTx/>
                <a:latin typeface="Georgia"/>
                <a:ea typeface="+mj-ea"/>
                <a:cs typeface="+mj-cs"/>
              </a:rPr>
              <a:t>GLASS</a:t>
            </a:r>
            <a:endParaRPr kumimoji="0" lang="ar-IQ" sz="9600" b="1" i="0" u="none" strike="noStrike" kern="1200" cap="none" spc="0" normalizeH="0" baseline="0" noProof="0" dirty="0">
              <a:ln>
                <a:noFill/>
              </a:ln>
              <a:solidFill>
                <a:sysClr val="windowText" lastClr="000000"/>
              </a:solidFill>
              <a:effectLst/>
              <a:uLnTx/>
              <a:uFillTx/>
              <a:latin typeface="Georgia"/>
              <a:ea typeface="+mj-ea"/>
              <a:cs typeface="Arial"/>
            </a:endParaRPr>
          </a:p>
        </p:txBody>
      </p:sp>
      <p:sp>
        <p:nvSpPr>
          <p:cNvPr id="5" name="Subtitle 2"/>
          <p:cNvSpPr txBox="1">
            <a:spLocks/>
          </p:cNvSpPr>
          <p:nvPr/>
        </p:nvSpPr>
        <p:spPr>
          <a:xfrm>
            <a:off x="1092111" y="2276872"/>
            <a:ext cx="6544816" cy="1752600"/>
          </a:xfrm>
          <a:prstGeom prst="rect">
            <a:avLst/>
          </a:prstGeom>
        </p:spPr>
        <p:txBody>
          <a:bodyPr vert="horz" lIns="91440" tIns="45720" rIns="91440" bIns="45720" rtlCol="1">
            <a:normAutofit/>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en-US" sz="3500" b="1" i="0" u="none" strike="noStrike" kern="1200" cap="none" spc="0" normalizeH="0" baseline="0" noProof="0" dirty="0" smtClean="0">
                <a:ln>
                  <a:noFill/>
                </a:ln>
                <a:solidFill>
                  <a:srgbClr val="FF0000"/>
                </a:solidFill>
                <a:effectLst/>
                <a:uLnTx/>
                <a:uFillTx/>
                <a:latin typeface="Georgia"/>
                <a:ea typeface="+mn-ea"/>
                <a:cs typeface="+mn-cs"/>
              </a:rPr>
              <a:t>LECTURE </a:t>
            </a:r>
            <a:r>
              <a:rPr kumimoji="0" lang="en-US" sz="4000" b="1" i="0" u="none" strike="noStrike" kern="1200" cap="none" spc="0" normalizeH="0" baseline="0" noProof="0" dirty="0" smtClean="0">
                <a:ln>
                  <a:noFill/>
                </a:ln>
                <a:solidFill>
                  <a:srgbClr val="FF0000"/>
                </a:solidFill>
                <a:effectLst/>
                <a:uLnTx/>
                <a:uFillTx/>
                <a:latin typeface="Georgia"/>
                <a:ea typeface="+mn-ea"/>
                <a:cs typeface="+mn-cs"/>
              </a:rPr>
              <a:t>3</a:t>
            </a:r>
          </a:p>
          <a:p>
            <a:pPr lvl="0">
              <a:lnSpc>
                <a:spcPct val="115000"/>
              </a:lnSpc>
              <a:spcAft>
                <a:spcPts val="1000"/>
              </a:spcAft>
            </a:pPr>
            <a:r>
              <a:rPr lang="en-US" sz="4800" b="1" dirty="0">
                <a:solidFill>
                  <a:srgbClr val="4F81BD"/>
                </a:solidFill>
                <a:latin typeface="Times New Roman"/>
                <a:ea typeface="Times New Roman"/>
              </a:rPr>
              <a:t>Glass </a:t>
            </a:r>
            <a:r>
              <a:rPr lang="en-US" sz="4800" b="1" dirty="0" smtClean="0">
                <a:solidFill>
                  <a:srgbClr val="4F81BD"/>
                </a:solidFill>
                <a:latin typeface="Times New Roman"/>
                <a:ea typeface="Times New Roman"/>
              </a:rPr>
              <a:t>Processing</a:t>
            </a:r>
            <a:endParaRPr kumimoji="0" lang="ar-IQ" sz="3200" b="0" i="0" u="none" strike="noStrike" kern="1200" cap="none" spc="0" normalizeH="0" baseline="0" noProof="0" dirty="0">
              <a:ln>
                <a:noFill/>
              </a:ln>
              <a:solidFill>
                <a:sysClr val="windowText" lastClr="000000">
                  <a:tint val="75000"/>
                </a:sysClr>
              </a:solidFill>
              <a:effectLst/>
              <a:uLnTx/>
              <a:uFillTx/>
              <a:latin typeface="Georgia"/>
              <a:ea typeface="+mn-ea"/>
              <a:cs typeface="Times New Roman"/>
            </a:endParaRPr>
          </a:p>
        </p:txBody>
      </p:sp>
      <p:sp>
        <p:nvSpPr>
          <p:cNvPr id="6" name="TextBox 5"/>
          <p:cNvSpPr txBox="1"/>
          <p:nvPr/>
        </p:nvSpPr>
        <p:spPr>
          <a:xfrm>
            <a:off x="1042481" y="4029472"/>
            <a:ext cx="6624736" cy="1138773"/>
          </a:xfrm>
          <a:prstGeom prst="rect">
            <a:avLst/>
          </a:prstGeom>
          <a:noFill/>
        </p:spPr>
        <p:txBody>
          <a:bodyPr wrap="square" rtlCol="1">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9BBB59">
                    <a:lumMod val="50000"/>
                  </a:srgbClr>
                </a:solidFill>
                <a:effectLst/>
                <a:uLnTx/>
                <a:uFillTx/>
              </a:rPr>
              <a:t>By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rgbClr val="9BBB59">
                    <a:lumMod val="50000"/>
                  </a:srgbClr>
                </a:solidFill>
                <a:effectLst/>
                <a:uLnTx/>
                <a:uFillTx/>
              </a:rPr>
              <a:t>Asst. Lect. </a:t>
            </a:r>
            <a:r>
              <a:rPr kumimoji="0" lang="en-US" sz="3600" b="1" i="0" u="none" strike="noStrike" kern="0" cap="none" spc="0" normalizeH="0" baseline="0" noProof="0" dirty="0" err="1" smtClean="0">
                <a:ln>
                  <a:noFill/>
                </a:ln>
                <a:solidFill>
                  <a:srgbClr val="9BBB59">
                    <a:lumMod val="50000"/>
                  </a:srgbClr>
                </a:solidFill>
                <a:effectLst/>
                <a:uLnTx/>
                <a:uFillTx/>
              </a:rPr>
              <a:t>Shireen</a:t>
            </a:r>
            <a:r>
              <a:rPr kumimoji="0" lang="en-US" sz="3600" b="1" i="0" u="none" strike="noStrike" kern="0" cap="none" spc="0" normalizeH="0" baseline="0" noProof="0" dirty="0" smtClean="0">
                <a:ln>
                  <a:noFill/>
                </a:ln>
                <a:solidFill>
                  <a:srgbClr val="9BBB59">
                    <a:lumMod val="50000"/>
                  </a:srgbClr>
                </a:solidFill>
                <a:effectLst/>
                <a:uLnTx/>
                <a:uFillTx/>
              </a:rPr>
              <a:t> </a:t>
            </a:r>
            <a:r>
              <a:rPr kumimoji="0" lang="en-US" sz="3600" b="1" i="0" u="none" strike="noStrike" kern="0" cap="none" spc="0" normalizeH="0" baseline="0" noProof="0" dirty="0" err="1" smtClean="0">
                <a:ln>
                  <a:noFill/>
                </a:ln>
                <a:solidFill>
                  <a:srgbClr val="9BBB59">
                    <a:lumMod val="50000"/>
                  </a:srgbClr>
                </a:solidFill>
                <a:effectLst/>
                <a:uLnTx/>
                <a:uFillTx/>
              </a:rPr>
              <a:t>Hasan</a:t>
            </a:r>
            <a:endParaRPr kumimoji="0" lang="ar-IQ" sz="3600" b="1" i="0" u="none" strike="noStrike" kern="0" cap="none" spc="0" normalizeH="0" baseline="0" noProof="0" dirty="0">
              <a:ln>
                <a:noFill/>
              </a:ln>
              <a:solidFill>
                <a:srgbClr val="9BBB59">
                  <a:lumMod val="50000"/>
                </a:srgbClr>
              </a:solidFill>
              <a:effectLst/>
              <a:uLnTx/>
              <a:uFillTx/>
            </a:endParaRPr>
          </a:p>
        </p:txBody>
      </p:sp>
    </p:spTree>
    <p:extLst>
      <p:ext uri="{BB962C8B-B14F-4D97-AF65-F5344CB8AC3E}">
        <p14:creationId xmlns:p14="http://schemas.microsoft.com/office/powerpoint/2010/main" val="11793153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150852" y="188640"/>
            <a:ext cx="8856984" cy="6001643"/>
          </a:xfrm>
          <a:prstGeom prst="rect">
            <a:avLst/>
          </a:prstGeom>
          <a:solidFill>
            <a:schemeClr val="accent1">
              <a:lumMod val="20000"/>
              <a:lumOff val="80000"/>
            </a:schemeClr>
          </a:solidFill>
        </p:spPr>
        <p:txBody>
          <a:bodyPr wrap="square">
            <a:spAutoFit/>
          </a:bodyPr>
          <a:lstStyle/>
          <a:p>
            <a:pPr algn="just" rtl="0"/>
            <a:r>
              <a:rPr lang="en-US" sz="3200" b="1" dirty="0">
                <a:latin typeface="Times New Roman" pitchFamily="18" charset="0"/>
                <a:cs typeface="Times New Roman" pitchFamily="18" charset="0"/>
              </a:rPr>
              <a:t>Li2O (Lithia) Lithia</a:t>
            </a:r>
            <a:r>
              <a:rPr lang="en-US" sz="3200" dirty="0">
                <a:latin typeface="Times New Roman" pitchFamily="18" charset="0"/>
                <a:cs typeface="Times New Roman" pitchFamily="18" charset="0"/>
              </a:rPr>
              <a:t> is a very effective flux, especially when used in conjunction with potash and soda feldspars. It is a valuable constituent in certain glasses having low thermal expansion because it permits the total alkali content to be kept at a minimum. Glasses containing </a:t>
            </a:r>
            <a:r>
              <a:rPr lang="en-US" sz="3200" dirty="0" err="1">
                <a:latin typeface="Times New Roman" pitchFamily="18" charset="0"/>
                <a:cs typeface="Times New Roman" pitchFamily="18" charset="0"/>
              </a:rPr>
              <a:t>lithia</a:t>
            </a:r>
            <a:r>
              <a:rPr lang="en-US" sz="3200" dirty="0">
                <a:latin typeface="Times New Roman" pitchFamily="18" charset="0"/>
                <a:cs typeface="Times New Roman" pitchFamily="18" charset="0"/>
              </a:rPr>
              <a:t> are much more fluid in the molten state than those containing proportionate amount of sodium or potassium. Therefore, much smaller amounts are required to produce a glass of the necessary viscosity for working without sacrificing the desired physical and chemical properties</a:t>
            </a:r>
          </a:p>
        </p:txBody>
      </p:sp>
    </p:spTree>
    <p:extLst>
      <p:ext uri="{BB962C8B-B14F-4D97-AF65-F5344CB8AC3E}">
        <p14:creationId xmlns:p14="http://schemas.microsoft.com/office/powerpoint/2010/main" val="4118494160"/>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6000"/>
            <a:lum/>
          </a:blip>
          <a:srcRect/>
          <a:stretch>
            <a:fillRect l="-3000" r="-3000"/>
          </a:stretch>
        </a:blipFill>
        <a:effectLst/>
      </p:bgPr>
    </p:bg>
    <p:spTree>
      <p:nvGrpSpPr>
        <p:cNvPr id="1" name=""/>
        <p:cNvGrpSpPr/>
        <p:nvPr/>
      </p:nvGrpSpPr>
      <p:grpSpPr>
        <a:xfrm>
          <a:off x="0" y="0"/>
          <a:ext cx="0" cy="0"/>
          <a:chOff x="0" y="0"/>
          <a:chExt cx="0" cy="0"/>
        </a:xfrm>
      </p:grpSpPr>
      <p:sp>
        <p:nvSpPr>
          <p:cNvPr id="4" name="Rectangle 3"/>
          <p:cNvSpPr/>
          <p:nvPr/>
        </p:nvSpPr>
        <p:spPr>
          <a:xfrm>
            <a:off x="395536" y="311350"/>
            <a:ext cx="8165564" cy="5632311"/>
          </a:xfrm>
          <a:prstGeom prst="rect">
            <a:avLst/>
          </a:prstGeom>
          <a:solidFill>
            <a:schemeClr val="accent4">
              <a:lumMod val="20000"/>
              <a:lumOff val="80000"/>
            </a:schemeClr>
          </a:solidFill>
        </p:spPr>
        <p:txBody>
          <a:bodyPr wrap="square">
            <a:spAutoFit/>
          </a:bodyPr>
          <a:lstStyle/>
          <a:p>
            <a:pPr algn="just" rtl="0"/>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ZnO</a:t>
            </a:r>
            <a:r>
              <a:rPr lang="en-US" sz="3600" b="1" dirty="0" smtClean="0">
                <a:latin typeface="Times New Roman" pitchFamily="18" charset="0"/>
                <a:cs typeface="Times New Roman" pitchFamily="18" charset="0"/>
              </a:rPr>
              <a:t>) </a:t>
            </a:r>
            <a:r>
              <a:rPr lang="en-US" sz="3600" b="1" dirty="0">
                <a:latin typeface="Times New Roman" pitchFamily="18" charset="0"/>
                <a:cs typeface="Times New Roman" pitchFamily="18" charset="0"/>
              </a:rPr>
              <a:t>Zinc oxide </a:t>
            </a:r>
            <a:r>
              <a:rPr lang="en-US" sz="3600" dirty="0">
                <a:latin typeface="Times New Roman" pitchFamily="18" charset="0"/>
                <a:cs typeface="Times New Roman" pitchFamily="18" charset="0"/>
              </a:rPr>
              <a:t>reduces the coefficient of thermal expansion, thus making possible the production of glass products of high resistance to thermal shock. It imparts </a:t>
            </a:r>
            <a:r>
              <a:rPr lang="en-US" sz="3600" dirty="0" smtClean="0">
                <a:latin typeface="Times New Roman" pitchFamily="18" charset="0"/>
                <a:cs typeface="Times New Roman" pitchFamily="18" charset="0"/>
              </a:rPr>
              <a:t>high </a:t>
            </a:r>
            <a:r>
              <a:rPr lang="en-US" sz="3600" dirty="0">
                <a:latin typeface="Times New Roman" pitchFamily="18" charset="0"/>
                <a:cs typeface="Times New Roman" pitchFamily="18" charset="0"/>
              </a:rPr>
              <a:t>stability against deformation under stress (i.e. higher elasticity). As a replacement flux for the more soluble alkali constituents, </a:t>
            </a:r>
            <a:r>
              <a:rPr lang="en-US" sz="3600" dirty="0" smtClean="0">
                <a:latin typeface="Times New Roman" pitchFamily="18" charset="0"/>
                <a:cs typeface="Times New Roman" pitchFamily="18" charset="0"/>
              </a:rPr>
              <a:t>Specific </a:t>
            </a:r>
            <a:r>
              <a:rPr lang="en-US" sz="3600" dirty="0">
                <a:latin typeface="Times New Roman" pitchFamily="18" charset="0"/>
                <a:cs typeface="Times New Roman" pitchFamily="18" charset="0"/>
              </a:rPr>
              <a:t>heat is decreased and conductivity increased by the substitution of zinc oxide for </a:t>
            </a:r>
            <a:r>
              <a:rPr lang="en-US" sz="3600" dirty="0" err="1">
                <a:latin typeface="Times New Roman" pitchFamily="18" charset="0"/>
                <a:cs typeface="Times New Roman" pitchFamily="18" charset="0"/>
              </a:rPr>
              <a:t>BaO</a:t>
            </a:r>
            <a:r>
              <a:rPr lang="en-US" sz="3600" dirty="0">
                <a:latin typeface="Times New Roman" pitchFamily="18" charset="0"/>
                <a:cs typeface="Times New Roman" pitchFamily="18" charset="0"/>
              </a:rPr>
              <a:t> and </a:t>
            </a:r>
            <a:r>
              <a:rPr lang="en-US" sz="3600" dirty="0" err="1">
                <a:latin typeface="Times New Roman" pitchFamily="18" charset="0"/>
                <a:cs typeface="Times New Roman" pitchFamily="18" charset="0"/>
              </a:rPr>
              <a:t>PbO</a:t>
            </a:r>
            <a:r>
              <a:rPr lang="en-US" sz="3600" dirty="0">
                <a:latin typeface="Times New Roman" pitchFamily="18" charset="0"/>
                <a:cs typeface="Times New Roman" pitchFamily="18" charset="0"/>
              </a:rPr>
              <a:t>. </a:t>
            </a:r>
          </a:p>
        </p:txBody>
      </p:sp>
    </p:spTree>
    <p:extLst>
      <p:ext uri="{BB962C8B-B14F-4D97-AF65-F5344CB8AC3E}">
        <p14:creationId xmlns:p14="http://schemas.microsoft.com/office/powerpoint/2010/main" val="8939391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88640"/>
            <a:ext cx="7920880" cy="6486519"/>
          </a:xfrm>
          <a:prstGeom prst="rect">
            <a:avLst/>
          </a:prstGeom>
          <a:solidFill>
            <a:schemeClr val="accent4">
              <a:lumMod val="20000"/>
              <a:lumOff val="80000"/>
            </a:schemeClr>
          </a:solidFill>
        </p:spPr>
        <p:txBody>
          <a:bodyPr wrap="square">
            <a:spAutoFit/>
          </a:bodyPr>
          <a:lstStyle/>
          <a:p>
            <a:pPr algn="just" rtl="0">
              <a:lnSpc>
                <a:spcPct val="150000"/>
              </a:lnSpc>
              <a:spcAft>
                <a:spcPts val="1000"/>
              </a:spcAft>
            </a:pPr>
            <a:r>
              <a:rPr lang="en-US" sz="2800" dirty="0">
                <a:latin typeface="Times New Roman"/>
                <a:ea typeface="Times New Roman"/>
                <a:cs typeface="Arial"/>
              </a:rPr>
              <a:t>-C-  </a:t>
            </a:r>
            <a:r>
              <a:rPr lang="en-US" sz="2800" b="1" dirty="0">
                <a:latin typeface="Times New Roman"/>
                <a:ea typeface="Times New Roman"/>
                <a:cs typeface="Arial"/>
              </a:rPr>
              <a:t>Property modifiers</a:t>
            </a:r>
            <a:r>
              <a:rPr lang="en-US" sz="2800" dirty="0">
                <a:latin typeface="Times New Roman"/>
                <a:ea typeface="Times New Roman"/>
                <a:cs typeface="Arial"/>
              </a:rPr>
              <a:t> </a:t>
            </a:r>
            <a:r>
              <a:rPr lang="en-US" sz="2800" dirty="0" smtClean="0">
                <a:latin typeface="Times New Roman"/>
                <a:ea typeface="Times New Roman"/>
                <a:cs typeface="Arial"/>
              </a:rPr>
              <a:t>include </a:t>
            </a:r>
            <a:r>
              <a:rPr lang="en-US" sz="2800" dirty="0">
                <a:latin typeface="Times New Roman"/>
                <a:ea typeface="Times New Roman"/>
                <a:cs typeface="Arial"/>
              </a:rPr>
              <a:t>the alkaline earth and transition metal oxides and most importantly, aluminum oxide (alumina).While these oxides partially counter the reduction in processing temperature obtained by addition of fluxes, in addition they improve many of the properties of the resulting glasses. The properties are thus modified, or adjusted by careful control of the amount and concentration of these oxides to obtain precisely the desired results.</a:t>
            </a:r>
            <a:endParaRPr lang="en-US" sz="2800" dirty="0">
              <a:ea typeface="Calibri"/>
              <a:cs typeface="Arial"/>
            </a:endParaRPr>
          </a:p>
        </p:txBody>
      </p:sp>
    </p:spTree>
    <p:extLst>
      <p:ext uri="{BB962C8B-B14F-4D97-AF65-F5344CB8AC3E}">
        <p14:creationId xmlns:p14="http://schemas.microsoft.com/office/powerpoint/2010/main" val="1288226863"/>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6000"/>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51520" y="1412776"/>
            <a:ext cx="8640960" cy="4173322"/>
          </a:xfrm>
          <a:prstGeom prst="rect">
            <a:avLst/>
          </a:prstGeom>
          <a:solidFill>
            <a:schemeClr val="accent5">
              <a:lumMod val="20000"/>
              <a:lumOff val="80000"/>
            </a:schemeClr>
          </a:solidFill>
        </p:spPr>
        <p:txBody>
          <a:bodyPr wrap="square">
            <a:spAutoFit/>
          </a:bodyPr>
          <a:lstStyle/>
          <a:p>
            <a:pPr algn="just" rtl="0">
              <a:lnSpc>
                <a:spcPct val="150000"/>
              </a:lnSpc>
              <a:spcAft>
                <a:spcPts val="1000"/>
              </a:spcAft>
            </a:pPr>
            <a:r>
              <a:rPr lang="en-US" sz="3000" b="1" dirty="0">
                <a:latin typeface="Times New Roman"/>
                <a:ea typeface="Times New Roman"/>
                <a:cs typeface="Arial"/>
              </a:rPr>
              <a:t>-D- Colorants</a:t>
            </a:r>
            <a:r>
              <a:rPr lang="en-US" sz="3000" dirty="0">
                <a:latin typeface="Times New Roman"/>
                <a:ea typeface="Times New Roman"/>
                <a:cs typeface="Arial"/>
              </a:rPr>
              <a:t> are used to control the color of the final glass .colorants are only used if control of the color of the glass is desired and are usually present in small quantities </a:t>
            </a:r>
            <a:r>
              <a:rPr lang="en-US" sz="3000" dirty="0" smtClean="0">
                <a:latin typeface="Times New Roman"/>
                <a:ea typeface="Times New Roman"/>
                <a:cs typeface="Arial"/>
              </a:rPr>
              <a:t>. when </a:t>
            </a:r>
            <a:r>
              <a:rPr lang="en-US" sz="3000" dirty="0">
                <a:latin typeface="Times New Roman"/>
                <a:ea typeface="Times New Roman"/>
                <a:cs typeface="Arial"/>
              </a:rPr>
              <a:t>colorants are used to counteract the effect of other colorants to produce a slightly gray glass, they are referred to as </a:t>
            </a:r>
            <a:r>
              <a:rPr lang="en-US" sz="3000" dirty="0" err="1">
                <a:latin typeface="Times New Roman"/>
                <a:ea typeface="Times New Roman"/>
                <a:cs typeface="Arial"/>
              </a:rPr>
              <a:t>decolorants</a:t>
            </a:r>
            <a:r>
              <a:rPr lang="en-US" sz="3000" dirty="0">
                <a:latin typeface="Times New Roman"/>
                <a:ea typeface="Times New Roman"/>
                <a:cs typeface="Arial"/>
              </a:rPr>
              <a:t> .</a:t>
            </a:r>
            <a:endParaRPr lang="en-US" sz="3000" dirty="0">
              <a:ea typeface="Calibri"/>
              <a:cs typeface="Arial"/>
            </a:endParaRPr>
          </a:p>
        </p:txBody>
      </p:sp>
    </p:spTree>
    <p:extLst>
      <p:ext uri="{BB962C8B-B14F-4D97-AF65-F5344CB8AC3E}">
        <p14:creationId xmlns:p14="http://schemas.microsoft.com/office/powerpoint/2010/main" val="16910943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76672"/>
            <a:ext cx="7848872" cy="5632311"/>
          </a:xfrm>
          <a:prstGeom prst="rect">
            <a:avLst/>
          </a:prstGeom>
          <a:solidFill>
            <a:schemeClr val="bg2">
              <a:lumMod val="90000"/>
            </a:schemeClr>
          </a:solidFill>
        </p:spPr>
        <p:txBody>
          <a:bodyPr wrap="square">
            <a:spAutoFit/>
          </a:bodyPr>
          <a:lstStyle/>
          <a:p>
            <a:pPr algn="just" rtl="0">
              <a:lnSpc>
                <a:spcPct val="150000"/>
              </a:lnSpc>
              <a:spcAft>
                <a:spcPts val="1000"/>
              </a:spcAft>
            </a:pPr>
            <a:r>
              <a:rPr lang="en-US" sz="2400" b="1" dirty="0">
                <a:latin typeface="Times New Roman"/>
                <a:ea typeface="Times New Roman"/>
                <a:cs typeface="Arial"/>
              </a:rPr>
              <a:t>-E- Fining agents</a:t>
            </a:r>
            <a:r>
              <a:rPr lang="en-US" sz="2400" dirty="0">
                <a:latin typeface="Times New Roman"/>
                <a:ea typeface="Times New Roman"/>
                <a:cs typeface="Arial"/>
              </a:rPr>
              <a:t> are added to glass forming batches to promote the removal of bubbles from the melt. Fining agents include the arsenic and antimony oxides, potassium and sodium nitrates, </a:t>
            </a:r>
            <a:r>
              <a:rPr lang="en-US" sz="2400" dirty="0" err="1">
                <a:latin typeface="Times New Roman"/>
                <a:ea typeface="Times New Roman"/>
                <a:cs typeface="Arial"/>
              </a:rPr>
              <a:t>NaCl</a:t>
            </a:r>
            <a:r>
              <a:rPr lang="en-US" sz="2400" dirty="0">
                <a:latin typeface="Times New Roman"/>
                <a:ea typeface="Times New Roman"/>
                <a:cs typeface="Arial"/>
              </a:rPr>
              <a:t> , fluorides such as CaF</a:t>
            </a:r>
            <a:r>
              <a:rPr lang="en-US" sz="2400" baseline="-25000" dirty="0">
                <a:latin typeface="Times New Roman"/>
                <a:ea typeface="Times New Roman"/>
                <a:cs typeface="Arial"/>
              </a:rPr>
              <a:t>2 , </a:t>
            </a:r>
            <a:r>
              <a:rPr lang="en-US" sz="2400" dirty="0" err="1">
                <a:latin typeface="Times New Roman"/>
                <a:ea typeface="Times New Roman"/>
                <a:cs typeface="Arial"/>
              </a:rPr>
              <a:t>NaF</a:t>
            </a:r>
            <a:r>
              <a:rPr lang="en-US" sz="2400" dirty="0">
                <a:latin typeface="Times New Roman"/>
                <a:ea typeface="Times New Roman"/>
                <a:cs typeface="Arial"/>
              </a:rPr>
              <a:t> ,and Na</a:t>
            </a:r>
            <a:r>
              <a:rPr lang="en-US" sz="2400" baseline="-25000" dirty="0">
                <a:latin typeface="Times New Roman"/>
                <a:ea typeface="Times New Roman"/>
                <a:cs typeface="Arial"/>
              </a:rPr>
              <a:t>3</a:t>
            </a:r>
            <a:r>
              <a:rPr lang="en-US" sz="2400" dirty="0">
                <a:latin typeface="Times New Roman"/>
                <a:ea typeface="Times New Roman"/>
                <a:cs typeface="Arial"/>
              </a:rPr>
              <a:t>AlF</a:t>
            </a:r>
            <a:r>
              <a:rPr lang="en-US" sz="2400" baseline="-25000" dirty="0">
                <a:latin typeface="Times New Roman"/>
                <a:ea typeface="Times New Roman"/>
                <a:cs typeface="Arial"/>
              </a:rPr>
              <a:t>6</a:t>
            </a:r>
            <a:r>
              <a:rPr lang="en-US" sz="2400" dirty="0">
                <a:latin typeface="Times New Roman"/>
                <a:ea typeface="Times New Roman"/>
                <a:cs typeface="Arial"/>
              </a:rPr>
              <a:t> , and a number of sulfates. These materials are usually present in very small quantities (&lt; 1 </a:t>
            </a:r>
            <a:r>
              <a:rPr lang="en-US" sz="2400" dirty="0" err="1">
                <a:latin typeface="Times New Roman"/>
                <a:ea typeface="Times New Roman"/>
                <a:cs typeface="Arial"/>
              </a:rPr>
              <a:t>wt</a:t>
            </a:r>
            <a:r>
              <a:rPr lang="en-US" sz="2400" dirty="0">
                <a:latin typeface="Times New Roman"/>
                <a:ea typeface="Times New Roman"/>
                <a:cs typeface="Arial"/>
              </a:rPr>
              <a:t>%). Their presence is essential in many commercial glasses, which would be expensive to produce without the aid of fining agents in reducing the content of unwanted bubbles in the final product.</a:t>
            </a:r>
            <a:endParaRPr lang="en-US" sz="2400" dirty="0">
              <a:ea typeface="Calibri"/>
              <a:cs typeface="Arial"/>
            </a:endParaRPr>
          </a:p>
        </p:txBody>
      </p:sp>
    </p:spTree>
    <p:extLst>
      <p:ext uri="{BB962C8B-B14F-4D97-AF65-F5344CB8AC3E}">
        <p14:creationId xmlns:p14="http://schemas.microsoft.com/office/powerpoint/2010/main" val="1966322656"/>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825723"/>
            <a:ext cx="7992888" cy="5206554"/>
          </a:xfrm>
          <a:prstGeom prst="rect">
            <a:avLst/>
          </a:prstGeom>
          <a:solidFill>
            <a:schemeClr val="accent2">
              <a:lumMod val="20000"/>
              <a:lumOff val="80000"/>
            </a:schemeClr>
          </a:solidFill>
        </p:spPr>
        <p:txBody>
          <a:bodyPr wrap="square">
            <a:spAutoFit/>
          </a:bodyPr>
          <a:lstStyle/>
          <a:p>
            <a:pPr algn="just" rtl="0">
              <a:lnSpc>
                <a:spcPct val="150000"/>
              </a:lnSpc>
              <a:spcAft>
                <a:spcPts val="1000"/>
              </a:spcAft>
            </a:pPr>
            <a:r>
              <a:rPr lang="en-US" sz="2400" b="1" dirty="0">
                <a:latin typeface="Times New Roman"/>
                <a:ea typeface="Times New Roman"/>
                <a:cs typeface="Arial"/>
              </a:rPr>
              <a:t>4-1-2 Batch calculation</a:t>
            </a:r>
            <a:endParaRPr lang="en-US" sz="2400" dirty="0">
              <a:ea typeface="Calibri"/>
              <a:cs typeface="Arial"/>
            </a:endParaRPr>
          </a:p>
          <a:p>
            <a:pPr algn="just" rtl="0">
              <a:lnSpc>
                <a:spcPct val="150000"/>
              </a:lnSpc>
              <a:spcAft>
                <a:spcPts val="1000"/>
              </a:spcAft>
            </a:pPr>
            <a:r>
              <a:rPr lang="en-US" sz="2400" dirty="0">
                <a:latin typeface="Times New Roman"/>
                <a:ea typeface="Times New Roman"/>
                <a:cs typeface="Arial"/>
              </a:rPr>
              <a:t>No single system exists for designating the composition of inorganic glasses. Compositions may be expressed in terms of mole, weight, or atomic fraction or percentages. Oxide glass compositions were expressed in terms of weight percentages ( </a:t>
            </a:r>
            <a:r>
              <a:rPr lang="en-US" sz="2400" dirty="0" err="1">
                <a:latin typeface="Times New Roman"/>
                <a:ea typeface="Times New Roman"/>
                <a:cs typeface="Arial"/>
              </a:rPr>
              <a:t>wt</a:t>
            </a:r>
            <a:r>
              <a:rPr lang="en-US" sz="2400" dirty="0">
                <a:latin typeface="Times New Roman"/>
                <a:ea typeface="Times New Roman"/>
                <a:cs typeface="Arial"/>
              </a:rPr>
              <a:t> %) of the oxide components , in what is known as oxide formulations</a:t>
            </a:r>
            <a:r>
              <a:rPr lang="en-US" sz="2400" dirty="0" smtClean="0">
                <a:latin typeface="Times New Roman"/>
                <a:ea typeface="Times New Roman"/>
                <a:cs typeface="Arial"/>
              </a:rPr>
              <a:t>. In </a:t>
            </a:r>
            <a:r>
              <a:rPr lang="en-US" sz="2400" dirty="0">
                <a:latin typeface="Times New Roman"/>
                <a:ea typeface="Times New Roman"/>
                <a:cs typeface="Arial"/>
              </a:rPr>
              <a:t>either case oxide formulations suggest that the components of the glass </a:t>
            </a:r>
            <a:r>
              <a:rPr lang="en-US" sz="2400">
                <a:latin typeface="Times New Roman"/>
                <a:ea typeface="Times New Roman"/>
                <a:cs typeface="Arial"/>
              </a:rPr>
              <a:t>somehow </a:t>
            </a:r>
            <a:r>
              <a:rPr lang="en-US" sz="2400" smtClean="0">
                <a:latin typeface="Times New Roman"/>
                <a:ea typeface="Times New Roman"/>
                <a:cs typeface="Arial"/>
              </a:rPr>
              <a:t>exist as </a:t>
            </a:r>
            <a:r>
              <a:rPr lang="en-US" sz="2400" dirty="0">
                <a:latin typeface="Times New Roman"/>
                <a:ea typeface="Times New Roman"/>
                <a:cs typeface="Arial"/>
              </a:rPr>
              <a:t>distinct, separate oxides in the melt or glass ,which is certainly not the case .</a:t>
            </a:r>
            <a:endParaRPr lang="en-US" sz="2400" dirty="0">
              <a:ea typeface="Calibri"/>
              <a:cs typeface="Arial"/>
            </a:endParaRPr>
          </a:p>
        </p:txBody>
      </p:sp>
    </p:spTree>
    <p:extLst>
      <p:ext uri="{BB962C8B-B14F-4D97-AF65-F5344CB8AC3E}">
        <p14:creationId xmlns:p14="http://schemas.microsoft.com/office/powerpoint/2010/main" val="20265204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980728"/>
            <a:ext cx="8712968" cy="3711785"/>
          </a:xfrm>
          <a:prstGeom prst="rect">
            <a:avLst/>
          </a:prstGeom>
          <a:solidFill>
            <a:schemeClr val="accent5">
              <a:lumMod val="20000"/>
              <a:lumOff val="80000"/>
            </a:schemeClr>
          </a:solidFill>
        </p:spPr>
        <p:txBody>
          <a:bodyPr wrap="square">
            <a:spAutoFit/>
          </a:bodyPr>
          <a:lstStyle/>
          <a:p>
            <a:pPr algn="just" rtl="0">
              <a:lnSpc>
                <a:spcPct val="115000"/>
              </a:lnSpc>
              <a:spcAft>
                <a:spcPts val="0"/>
              </a:spcAft>
            </a:pPr>
            <a:r>
              <a:rPr lang="en-US" sz="2400" b="1" dirty="0">
                <a:latin typeface="Times New Roman"/>
                <a:ea typeface="Times New Roman"/>
                <a:cs typeface="Arial"/>
              </a:rPr>
              <a:t>4.1.3 Mixing of Raw Materials</a:t>
            </a:r>
            <a:endParaRPr lang="en-US" sz="2400" dirty="0">
              <a:ea typeface="Calibri"/>
              <a:cs typeface="Arial"/>
            </a:endParaRPr>
          </a:p>
          <a:p>
            <a:pPr algn="just" rtl="0">
              <a:lnSpc>
                <a:spcPct val="115000"/>
              </a:lnSpc>
              <a:spcAft>
                <a:spcPts val="0"/>
              </a:spcAft>
            </a:pPr>
            <a:r>
              <a:rPr lang="en-US" sz="2400" b="1" dirty="0">
                <a:latin typeface="Times New Roman"/>
                <a:ea typeface="Times New Roman"/>
                <a:cs typeface="Arial"/>
              </a:rPr>
              <a:t> </a:t>
            </a:r>
            <a:endParaRPr lang="en-US" sz="2400" dirty="0">
              <a:ea typeface="Calibri"/>
              <a:cs typeface="Arial"/>
            </a:endParaRPr>
          </a:p>
          <a:p>
            <a:pPr algn="just" rtl="0">
              <a:lnSpc>
                <a:spcPct val="150000"/>
              </a:lnSpc>
              <a:spcAft>
                <a:spcPts val="0"/>
              </a:spcAft>
            </a:pPr>
            <a:r>
              <a:rPr lang="en-US" sz="2400" dirty="0">
                <a:latin typeface="Times New Roman"/>
                <a:ea typeface="Times New Roman"/>
                <a:cs typeface="Arial"/>
              </a:rPr>
              <a:t> Raw materials for making glass are mixed in batches, usually under computer control. Mixed materials are then usually stored in silos for distribution at the proper speed into the automated glassmaking processes. The primary hazards associated with the mixing process are loss of computer control and breakdown of mixing equipment.</a:t>
            </a:r>
            <a:endParaRPr lang="en-US" sz="2400" dirty="0">
              <a:ea typeface="Calibri"/>
              <a:cs typeface="Arial"/>
            </a:endParaRPr>
          </a:p>
        </p:txBody>
      </p:sp>
    </p:spTree>
    <p:extLst>
      <p:ext uri="{BB962C8B-B14F-4D97-AF65-F5344CB8AC3E}">
        <p14:creationId xmlns:p14="http://schemas.microsoft.com/office/powerpoint/2010/main" val="20417499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2000"/>
            <a:lum/>
          </a:blip>
          <a:srcRect/>
          <a:stretch>
            <a:fillRect l="-5000" r="-5000"/>
          </a:stretch>
        </a:blipFill>
        <a:effectLst/>
      </p:bgPr>
    </p:bg>
    <p:spTree>
      <p:nvGrpSpPr>
        <p:cNvPr id="1" name=""/>
        <p:cNvGrpSpPr/>
        <p:nvPr/>
      </p:nvGrpSpPr>
      <p:grpSpPr>
        <a:xfrm>
          <a:off x="0" y="0"/>
          <a:ext cx="0" cy="0"/>
          <a:chOff x="0" y="0"/>
          <a:chExt cx="0" cy="0"/>
        </a:xfrm>
      </p:grpSpPr>
      <p:sp>
        <p:nvSpPr>
          <p:cNvPr id="4" name="TextBox 3"/>
          <p:cNvSpPr txBox="1"/>
          <p:nvPr/>
        </p:nvSpPr>
        <p:spPr>
          <a:xfrm>
            <a:off x="611560" y="2413686"/>
            <a:ext cx="7416824" cy="1569660"/>
          </a:xfrm>
          <a:prstGeom prst="rect">
            <a:avLst/>
          </a:prstGeom>
          <a:noFill/>
        </p:spPr>
        <p:txBody>
          <a:bodyPr wrap="square" rtlCol="1">
            <a:spAutoFit/>
          </a:bodyPr>
          <a:lstStyle/>
          <a:p>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rgbClr val="4F81BD">
                      <a:satMod val="175000"/>
                      <a:alpha val="40000"/>
                    </a:srgbClr>
                  </a:glow>
                  <a:outerShdw blurRad="50800" algn="tl" rotWithShape="0">
                    <a:srgbClr val="000000"/>
                  </a:outerShdw>
                </a:effectLst>
              </a:rPr>
              <a:t>Thank You </a:t>
            </a:r>
            <a:endParaRPr lang="ar-IQ" sz="9600" dirty="0">
              <a:solidFill>
                <a:prstClr val="black"/>
              </a:solidFill>
              <a:effectLst>
                <a:glow rad="101600">
                  <a:srgbClr val="4F81BD">
                    <a:satMod val="175000"/>
                    <a:alpha val="40000"/>
                  </a:srgbClr>
                </a:glow>
                <a:outerShdw blurRad="50800" algn="tl" rotWithShape="0">
                  <a:srgbClr val="000000"/>
                </a:outerShdw>
              </a:effectLst>
            </a:endParaRPr>
          </a:p>
        </p:txBody>
      </p:sp>
    </p:spTree>
    <p:extLst>
      <p:ext uri="{BB962C8B-B14F-4D97-AF65-F5344CB8AC3E}">
        <p14:creationId xmlns:p14="http://schemas.microsoft.com/office/powerpoint/2010/main" val="106422539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6029" y="332656"/>
            <a:ext cx="2375201" cy="483017"/>
          </a:xfrm>
          <a:prstGeom prst="rect">
            <a:avLst/>
          </a:prstGeom>
          <a:solidFill>
            <a:schemeClr val="bg1">
              <a:lumMod val="95000"/>
            </a:schemeClr>
          </a:solidFill>
        </p:spPr>
        <p:style>
          <a:lnRef idx="2">
            <a:schemeClr val="accent2"/>
          </a:lnRef>
          <a:fillRef idx="1">
            <a:schemeClr val="lt1"/>
          </a:fillRef>
          <a:effectRef idx="0">
            <a:schemeClr val="accent2"/>
          </a:effectRef>
          <a:fontRef idx="minor">
            <a:schemeClr val="dk1"/>
          </a:fontRef>
        </p:style>
        <p:txBody>
          <a:bodyPr wrap="none">
            <a:spAutoFit/>
          </a:bodyPr>
          <a:lstStyle/>
          <a:p>
            <a:pPr lvl="0">
              <a:lnSpc>
                <a:spcPct val="115000"/>
              </a:lnSpc>
              <a:spcAft>
                <a:spcPts val="1000"/>
              </a:spcAft>
            </a:pPr>
            <a:r>
              <a:rPr lang="en-US" sz="2400" b="1" dirty="0">
                <a:solidFill>
                  <a:srgbClr val="4F81BD"/>
                </a:solidFill>
                <a:latin typeface="Times New Roman"/>
                <a:ea typeface="Times New Roman"/>
              </a:rPr>
              <a:t>Glass Processing</a:t>
            </a:r>
            <a:endParaRPr lang="ar-IQ" sz="1400" dirty="0">
              <a:solidFill>
                <a:sysClr val="windowText" lastClr="000000">
                  <a:tint val="75000"/>
                </a:sysClr>
              </a:solidFill>
              <a:latin typeface="Georgia"/>
              <a:cs typeface="Times New Roman"/>
            </a:endParaRPr>
          </a:p>
        </p:txBody>
      </p:sp>
      <p:sp>
        <p:nvSpPr>
          <p:cNvPr id="5" name="Rectangle 4"/>
          <p:cNvSpPr/>
          <p:nvPr/>
        </p:nvSpPr>
        <p:spPr>
          <a:xfrm>
            <a:off x="179512" y="1124744"/>
            <a:ext cx="8353030" cy="5262979"/>
          </a:xfrm>
          <a:prstGeom prst="rect">
            <a:avLst/>
          </a:prstGeom>
          <a:solidFill>
            <a:schemeClr val="accent5">
              <a:lumMod val="20000"/>
              <a:lumOff val="80000"/>
            </a:schemeClr>
          </a:solidFill>
        </p:spPr>
        <p:txBody>
          <a:bodyPr wrap="square">
            <a:spAutoFit/>
          </a:bodyPr>
          <a:lstStyle/>
          <a:p>
            <a:pPr algn="just" rtl="0">
              <a:lnSpc>
                <a:spcPct val="150000"/>
              </a:lnSpc>
              <a:spcAft>
                <a:spcPts val="1000"/>
              </a:spcAft>
            </a:pPr>
            <a:r>
              <a:rPr lang="en-US" sz="2800" dirty="0">
                <a:latin typeface="Times New Roman"/>
                <a:ea typeface="Times New Roman"/>
                <a:cs typeface="Arial"/>
              </a:rPr>
              <a:t>The main procedure of glass production is melting of the batch components at elevated temperature. It always involves the selection of raw materials, calculation of the relative proportions of each component to use in the batch and weighing and mixing the raw materials to provide homogeneous starting material. This section will first deal with the raw materials, batch calculation, and then batch melting.</a:t>
            </a:r>
            <a:endParaRPr lang="en-US" sz="2800" dirty="0">
              <a:ea typeface="Calibri"/>
              <a:cs typeface="Arial"/>
            </a:endParaRPr>
          </a:p>
        </p:txBody>
      </p:sp>
    </p:spTree>
    <p:extLst>
      <p:ext uri="{BB962C8B-B14F-4D97-AF65-F5344CB8AC3E}">
        <p14:creationId xmlns:p14="http://schemas.microsoft.com/office/powerpoint/2010/main" val="1386923400"/>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79512" y="188640"/>
            <a:ext cx="8856984" cy="6552728"/>
          </a:xfrm>
          <a:prstGeom prst="rect">
            <a:avLst/>
          </a:prstGeom>
        </p:spPr>
      </p:pic>
    </p:spTree>
    <p:extLst>
      <p:ext uri="{BB962C8B-B14F-4D97-AF65-F5344CB8AC3E}">
        <p14:creationId xmlns:p14="http://schemas.microsoft.com/office/powerpoint/2010/main" val="2643630355"/>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0000" b="-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520" y="24674"/>
            <a:ext cx="5472608" cy="1100070"/>
          </a:xfrm>
          <a:solidFill>
            <a:schemeClr val="accent3">
              <a:lumMod val="60000"/>
              <a:lumOff val="4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pPr algn="l">
              <a:lnSpc>
                <a:spcPct val="150000"/>
              </a:lnSpc>
              <a:spcAft>
                <a:spcPts val="1000"/>
              </a:spcAft>
            </a:pPr>
            <a:r>
              <a:rPr lang="en-US" sz="2800" b="1" dirty="0">
                <a:latin typeface="Times New Roman"/>
                <a:ea typeface="Times New Roman"/>
                <a:cs typeface="Arial"/>
              </a:rPr>
              <a:t>4.1.1 Preparation of Raw </a:t>
            </a:r>
            <a:r>
              <a:rPr lang="en-US" sz="2800" b="1" dirty="0" smtClean="0">
                <a:latin typeface="Times New Roman"/>
                <a:ea typeface="Times New Roman"/>
                <a:cs typeface="Arial"/>
              </a:rPr>
              <a:t>materials</a:t>
            </a:r>
            <a:endParaRPr lang="en-US" sz="2800" b="1" dirty="0"/>
          </a:p>
        </p:txBody>
      </p:sp>
      <p:sp>
        <p:nvSpPr>
          <p:cNvPr id="4" name="Rectangle 3"/>
          <p:cNvSpPr/>
          <p:nvPr/>
        </p:nvSpPr>
        <p:spPr>
          <a:xfrm>
            <a:off x="107504" y="1412776"/>
            <a:ext cx="8856984" cy="1815882"/>
          </a:xfrm>
          <a:prstGeom prst="rect">
            <a:avLst/>
          </a:prstGeom>
          <a:solidFill>
            <a:schemeClr val="accent2">
              <a:lumMod val="20000"/>
              <a:lumOff val="80000"/>
            </a:schemeClr>
          </a:solidFill>
        </p:spPr>
        <p:txBody>
          <a:bodyPr wrap="square">
            <a:spAutoFit/>
          </a:bodyPr>
          <a:lstStyle/>
          <a:p>
            <a:pPr algn="l"/>
            <a:r>
              <a:rPr lang="en-US" sz="2800" dirty="0">
                <a:latin typeface="Times New Roman"/>
                <a:ea typeface="Times New Roman"/>
              </a:rPr>
              <a:t>The raw materials can be divided in different ways. Whether the starting materials of any glass batch components are with high purity or not, they are divided into five categories on the basic of their role in the batch and the process as well:</a:t>
            </a:r>
            <a:endParaRPr lang="en-US" sz="2800" dirty="0"/>
          </a:p>
        </p:txBody>
      </p:sp>
      <p:sp>
        <p:nvSpPr>
          <p:cNvPr id="5" name="Rectangle 4"/>
          <p:cNvSpPr/>
          <p:nvPr/>
        </p:nvSpPr>
        <p:spPr>
          <a:xfrm>
            <a:off x="936901" y="3356992"/>
            <a:ext cx="4572000" cy="3375283"/>
          </a:xfrm>
          <a:prstGeom prst="rect">
            <a:avLst/>
          </a:prstGeom>
          <a:solidFill>
            <a:schemeClr val="accent4">
              <a:lumMod val="20000"/>
              <a:lumOff val="80000"/>
            </a:schemeClr>
          </a:solidFill>
        </p:spPr>
        <p:txBody>
          <a:bodyPr>
            <a:spAutoFit/>
          </a:bodyPr>
          <a:lstStyle/>
          <a:p>
            <a:pPr algn="l">
              <a:lnSpc>
                <a:spcPct val="150000"/>
              </a:lnSpc>
              <a:spcAft>
                <a:spcPts val="1000"/>
              </a:spcAft>
            </a:pPr>
            <a:r>
              <a:rPr lang="en-US" sz="2400" b="1" dirty="0">
                <a:latin typeface="Times New Roman"/>
                <a:ea typeface="Times New Roman"/>
                <a:cs typeface="Arial"/>
              </a:rPr>
              <a:t>-A- Glass formers </a:t>
            </a:r>
            <a:endParaRPr lang="en-US" sz="2400" dirty="0">
              <a:ea typeface="Calibri"/>
              <a:cs typeface="Arial"/>
            </a:endParaRPr>
          </a:p>
          <a:p>
            <a:pPr algn="l">
              <a:lnSpc>
                <a:spcPct val="150000"/>
              </a:lnSpc>
              <a:spcAft>
                <a:spcPts val="1000"/>
              </a:spcAft>
            </a:pPr>
            <a:r>
              <a:rPr lang="en-US" sz="2400" b="1" dirty="0">
                <a:latin typeface="Times New Roman"/>
                <a:ea typeface="Times New Roman"/>
                <a:cs typeface="Arial"/>
              </a:rPr>
              <a:t>-B- Fluxes </a:t>
            </a:r>
            <a:endParaRPr lang="en-US" sz="2400" dirty="0">
              <a:ea typeface="Calibri"/>
              <a:cs typeface="Arial"/>
            </a:endParaRPr>
          </a:p>
          <a:p>
            <a:pPr algn="l">
              <a:lnSpc>
                <a:spcPct val="150000"/>
              </a:lnSpc>
              <a:spcAft>
                <a:spcPts val="1000"/>
              </a:spcAft>
            </a:pPr>
            <a:r>
              <a:rPr lang="en-US" sz="2400" b="1" dirty="0">
                <a:latin typeface="Times New Roman"/>
                <a:ea typeface="Times New Roman"/>
                <a:cs typeface="Arial"/>
              </a:rPr>
              <a:t>-C- Property modifiers </a:t>
            </a:r>
            <a:endParaRPr lang="en-US" sz="2400" dirty="0">
              <a:ea typeface="Calibri"/>
              <a:cs typeface="Arial"/>
            </a:endParaRPr>
          </a:p>
          <a:p>
            <a:pPr algn="l">
              <a:lnSpc>
                <a:spcPct val="150000"/>
              </a:lnSpc>
              <a:spcAft>
                <a:spcPts val="1000"/>
              </a:spcAft>
            </a:pPr>
            <a:r>
              <a:rPr lang="en-US" sz="2400" b="1" dirty="0">
                <a:latin typeface="Times New Roman"/>
                <a:ea typeface="Times New Roman"/>
                <a:cs typeface="Arial"/>
              </a:rPr>
              <a:t>-D- Colorants </a:t>
            </a:r>
            <a:endParaRPr lang="en-US" sz="2400" dirty="0">
              <a:ea typeface="Calibri"/>
              <a:cs typeface="Arial"/>
            </a:endParaRPr>
          </a:p>
          <a:p>
            <a:pPr algn="l">
              <a:lnSpc>
                <a:spcPct val="150000"/>
              </a:lnSpc>
              <a:spcAft>
                <a:spcPts val="1000"/>
              </a:spcAft>
            </a:pPr>
            <a:r>
              <a:rPr lang="en-US" sz="2400" b="1" dirty="0">
                <a:latin typeface="Times New Roman"/>
                <a:ea typeface="Times New Roman"/>
                <a:cs typeface="Arial"/>
              </a:rPr>
              <a:t>- E- Fining agents </a:t>
            </a:r>
            <a:endParaRPr lang="en-US" sz="2400" dirty="0">
              <a:ea typeface="Calibri"/>
              <a:cs typeface="Arial"/>
            </a:endParaRPr>
          </a:p>
        </p:txBody>
      </p:sp>
    </p:spTree>
    <p:extLst>
      <p:ext uri="{BB962C8B-B14F-4D97-AF65-F5344CB8AC3E}">
        <p14:creationId xmlns:p14="http://schemas.microsoft.com/office/powerpoint/2010/main" val="414604131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404664"/>
            <a:ext cx="8127357" cy="5262979"/>
          </a:xfrm>
          <a:prstGeom prst="rect">
            <a:avLst/>
          </a:prstGeom>
          <a:solidFill>
            <a:schemeClr val="accent2">
              <a:lumMod val="20000"/>
              <a:lumOff val="80000"/>
            </a:schemeClr>
          </a:solidFill>
        </p:spPr>
        <p:txBody>
          <a:bodyPr wrap="square">
            <a:spAutoFit/>
          </a:bodyPr>
          <a:lstStyle/>
          <a:p>
            <a:pPr algn="l">
              <a:lnSpc>
                <a:spcPct val="150000"/>
              </a:lnSpc>
            </a:pPr>
            <a:r>
              <a:rPr lang="en-US" sz="3200" b="1" dirty="0">
                <a:latin typeface="Times New Roman"/>
                <a:ea typeface="Times New Roman"/>
              </a:rPr>
              <a:t> -A-   The most essential components </a:t>
            </a:r>
            <a:r>
              <a:rPr lang="en-US" sz="3200" dirty="0">
                <a:latin typeface="Times New Roman"/>
                <a:ea typeface="Times New Roman"/>
              </a:rPr>
              <a:t>are that serve as glass structure sources .they are called network formers , glass- forming oxides besides the glass formers. The glasses are named after the glass formers. if most of the glass formers present in specific sample is silicate ,for example ,that glass is called a silicate .</a:t>
            </a:r>
            <a:endParaRPr lang="en-US" sz="3200" dirty="0"/>
          </a:p>
        </p:txBody>
      </p:sp>
    </p:spTree>
    <p:extLst>
      <p:ext uri="{BB962C8B-B14F-4D97-AF65-F5344CB8AC3E}">
        <p14:creationId xmlns:p14="http://schemas.microsoft.com/office/powerpoint/2010/main" val="383825099"/>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1" y="116632"/>
            <a:ext cx="8738977" cy="6694140"/>
          </a:xfrm>
          <a:prstGeom prst="rect">
            <a:avLst/>
          </a:prstGeom>
          <a:solidFill>
            <a:schemeClr val="accent3">
              <a:lumMod val="40000"/>
              <a:lumOff val="60000"/>
            </a:schemeClr>
          </a:solidFill>
          <a:ln>
            <a:solidFill>
              <a:schemeClr val="accent4">
                <a:lumMod val="20000"/>
                <a:lumOff val="80000"/>
              </a:schemeClr>
            </a:solidFill>
          </a:ln>
        </p:spPr>
        <p:txBody>
          <a:bodyPr wrap="square">
            <a:spAutoFit/>
          </a:bodyPr>
          <a:lstStyle/>
          <a:p>
            <a:pPr algn="l">
              <a:lnSpc>
                <a:spcPct val="150000"/>
              </a:lnSpc>
            </a:pPr>
            <a:r>
              <a:rPr lang="en-US" sz="2600" dirty="0">
                <a:latin typeface="Times New Roman"/>
                <a:ea typeface="Times New Roman"/>
              </a:rPr>
              <a:t>if </a:t>
            </a:r>
            <a:r>
              <a:rPr lang="en-US" sz="2600" dirty="0" smtClean="0">
                <a:latin typeface="Times New Roman"/>
                <a:ea typeface="Times New Roman"/>
              </a:rPr>
              <a:t>a significant </a:t>
            </a:r>
            <a:r>
              <a:rPr lang="en-US" sz="2600" dirty="0">
                <a:latin typeface="Times New Roman"/>
                <a:ea typeface="Times New Roman"/>
              </a:rPr>
              <a:t>amount of boric oxide is also present in addition to silicate ,the sample is termed a borosilicate glass .the primary glass formers in commercial oxide glasses are silica ( SiO</a:t>
            </a:r>
            <a:r>
              <a:rPr lang="en-US" sz="2600" baseline="-25000" dirty="0">
                <a:latin typeface="Times New Roman"/>
                <a:ea typeface="Times New Roman"/>
              </a:rPr>
              <a:t>2 </a:t>
            </a:r>
            <a:r>
              <a:rPr lang="en-US" sz="2600" dirty="0">
                <a:latin typeface="Times New Roman"/>
                <a:ea typeface="Times New Roman"/>
              </a:rPr>
              <a:t>) ,boric oxide (B</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3</a:t>
            </a:r>
            <a:r>
              <a:rPr lang="en-US" sz="2600" dirty="0">
                <a:latin typeface="Times New Roman"/>
                <a:ea typeface="Times New Roman"/>
              </a:rPr>
              <a:t>) and phosphor oxide (P</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5</a:t>
            </a:r>
            <a:r>
              <a:rPr lang="en-US" sz="2600" dirty="0">
                <a:latin typeface="Times New Roman"/>
                <a:ea typeface="Times New Roman"/>
              </a:rPr>
              <a:t> ) that all readily  form single component glasses. A large number of other compounds may act as glass formers under certain circumstances, including GeO</a:t>
            </a:r>
            <a:r>
              <a:rPr lang="en-US" sz="2600" baseline="-25000" dirty="0">
                <a:latin typeface="Times New Roman"/>
                <a:ea typeface="Times New Roman"/>
              </a:rPr>
              <a:t>2, </a:t>
            </a:r>
            <a:r>
              <a:rPr lang="en-US" sz="2600" dirty="0">
                <a:latin typeface="Times New Roman"/>
                <a:ea typeface="Times New Roman"/>
              </a:rPr>
              <a:t>B</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3</a:t>
            </a:r>
            <a:r>
              <a:rPr lang="en-US" sz="2600" dirty="0">
                <a:latin typeface="Times New Roman"/>
                <a:ea typeface="Times New Roman"/>
              </a:rPr>
              <a:t>, As</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3 </a:t>
            </a:r>
            <a:r>
              <a:rPr lang="en-US" sz="2600" dirty="0">
                <a:latin typeface="Times New Roman"/>
                <a:ea typeface="Times New Roman"/>
              </a:rPr>
              <a:t>, Sb</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3 , </a:t>
            </a:r>
            <a:r>
              <a:rPr lang="en-US" sz="2600" dirty="0">
                <a:latin typeface="Times New Roman"/>
                <a:ea typeface="Times New Roman"/>
              </a:rPr>
              <a:t>TeO</a:t>
            </a:r>
            <a:r>
              <a:rPr lang="en-US" sz="2600" baseline="-25000" dirty="0">
                <a:latin typeface="Times New Roman"/>
                <a:ea typeface="Times New Roman"/>
              </a:rPr>
              <a:t>2 , </a:t>
            </a:r>
            <a:r>
              <a:rPr lang="en-US" sz="2600" dirty="0">
                <a:latin typeface="Times New Roman"/>
                <a:ea typeface="Times New Roman"/>
              </a:rPr>
              <a:t>A1</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3 ,</a:t>
            </a:r>
            <a:r>
              <a:rPr lang="en-US" sz="2600" dirty="0">
                <a:latin typeface="Times New Roman"/>
                <a:ea typeface="Times New Roman"/>
              </a:rPr>
              <a:t>Ge</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3 ,</a:t>
            </a:r>
            <a:r>
              <a:rPr lang="en-US" sz="2600" dirty="0">
                <a:latin typeface="Times New Roman"/>
                <a:ea typeface="Times New Roman"/>
              </a:rPr>
              <a:t>and V</a:t>
            </a:r>
            <a:r>
              <a:rPr lang="en-US" sz="2600" baseline="-25000" dirty="0">
                <a:latin typeface="Times New Roman"/>
                <a:ea typeface="Times New Roman"/>
              </a:rPr>
              <a:t>2</a:t>
            </a:r>
            <a:r>
              <a:rPr lang="en-US" sz="2600" dirty="0">
                <a:latin typeface="Times New Roman"/>
                <a:ea typeface="Times New Roman"/>
              </a:rPr>
              <a:t>O</a:t>
            </a:r>
            <a:r>
              <a:rPr lang="en-US" sz="2600" baseline="-25000" dirty="0">
                <a:latin typeface="Times New Roman"/>
                <a:ea typeface="Times New Roman"/>
              </a:rPr>
              <a:t>5</a:t>
            </a:r>
            <a:r>
              <a:rPr lang="en-US" sz="2600" dirty="0">
                <a:latin typeface="Times New Roman"/>
                <a:ea typeface="Times New Roman"/>
              </a:rPr>
              <a:t> . Although halide glasses can be made in many systems, with many different compounds acting as glass formers, the two most common halide glass formers are BeF</a:t>
            </a:r>
            <a:r>
              <a:rPr lang="en-US" sz="2600" baseline="-25000" dirty="0">
                <a:latin typeface="Times New Roman"/>
                <a:ea typeface="Times New Roman"/>
              </a:rPr>
              <a:t>2 ,</a:t>
            </a:r>
            <a:r>
              <a:rPr lang="en-US" sz="2600" dirty="0">
                <a:latin typeface="Times New Roman"/>
                <a:ea typeface="Times New Roman"/>
              </a:rPr>
              <a:t>andZrF</a:t>
            </a:r>
            <a:r>
              <a:rPr lang="en-US" sz="2600" baseline="-25000" dirty="0">
                <a:latin typeface="Times New Roman"/>
                <a:ea typeface="Times New Roman"/>
              </a:rPr>
              <a:t>4 .</a:t>
            </a:r>
            <a:endParaRPr lang="en-US" sz="2600" dirty="0"/>
          </a:p>
        </p:txBody>
      </p:sp>
    </p:spTree>
    <p:extLst>
      <p:ext uri="{BB962C8B-B14F-4D97-AF65-F5344CB8AC3E}">
        <p14:creationId xmlns:p14="http://schemas.microsoft.com/office/powerpoint/2010/main" val="6176829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0" r="-20000"/>
          </a:stretch>
        </a:blip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66153767"/>
              </p:ext>
            </p:extLst>
          </p:nvPr>
        </p:nvGraphicFramePr>
        <p:xfrm>
          <a:off x="755576" y="692696"/>
          <a:ext cx="7987672" cy="4392488"/>
        </p:xfrm>
        <a:graphic>
          <a:graphicData uri="http://schemas.openxmlformats.org/drawingml/2006/table">
            <a:tbl>
              <a:tblPr firstRow="1" firstCol="1" bandRow="1"/>
              <a:tblGrid>
                <a:gridCol w="2474113"/>
                <a:gridCol w="2893401"/>
                <a:gridCol w="2620158"/>
              </a:tblGrid>
              <a:tr h="1098122">
                <a:tc gridSpan="3">
                  <a:txBody>
                    <a:bodyPr/>
                    <a:lstStyle/>
                    <a:p>
                      <a:pPr algn="l" rtl="1">
                        <a:lnSpc>
                          <a:spcPct val="115000"/>
                        </a:lnSpc>
                        <a:spcAft>
                          <a:spcPts val="0"/>
                        </a:spcAft>
                      </a:pPr>
                      <a:r>
                        <a:rPr lang="en-US" sz="2800" dirty="0">
                          <a:effectLst/>
                          <a:latin typeface="Times New Roman"/>
                          <a:ea typeface="Times New Roman"/>
                          <a:cs typeface="Arial"/>
                        </a:rPr>
                        <a:t>Table 1 Division of the oxides into glass former, intermediates, and modifiers</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549061">
                <a:tc>
                  <a:txBody>
                    <a:bodyPr/>
                    <a:lstStyle/>
                    <a:p>
                      <a:pPr algn="l" rtl="1">
                        <a:lnSpc>
                          <a:spcPct val="115000"/>
                        </a:lnSpc>
                        <a:spcAft>
                          <a:spcPts val="0"/>
                        </a:spcAft>
                      </a:pPr>
                      <a:r>
                        <a:rPr lang="en-US" sz="2800" dirty="0">
                          <a:effectLst/>
                          <a:latin typeface="Times New Roman"/>
                          <a:ea typeface="Times New Roman"/>
                          <a:cs typeface="Arial"/>
                        </a:rPr>
                        <a:t>Glass formers</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rtl="1">
                        <a:lnSpc>
                          <a:spcPct val="115000"/>
                        </a:lnSpc>
                        <a:spcAft>
                          <a:spcPts val="0"/>
                        </a:spcAft>
                      </a:pPr>
                      <a:r>
                        <a:rPr lang="en-US" sz="2800" dirty="0">
                          <a:effectLst/>
                          <a:latin typeface="Times New Roman"/>
                          <a:ea typeface="Times New Roman"/>
                          <a:cs typeface="Arial"/>
                        </a:rPr>
                        <a:t>Intermediates</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rtl="1">
                        <a:lnSpc>
                          <a:spcPct val="115000"/>
                        </a:lnSpc>
                        <a:spcAft>
                          <a:spcPts val="0"/>
                        </a:spcAft>
                      </a:pPr>
                      <a:r>
                        <a:rPr lang="en-US" sz="2800" dirty="0">
                          <a:effectLst/>
                          <a:latin typeface="Times New Roman"/>
                          <a:ea typeface="Times New Roman"/>
                          <a:cs typeface="Arial"/>
                        </a:rPr>
                        <a:t>Modifiers</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2745305">
                <a:tc>
                  <a:txBody>
                    <a:bodyPr/>
                    <a:lstStyle/>
                    <a:p>
                      <a:pPr algn="l" rtl="1">
                        <a:lnSpc>
                          <a:spcPct val="115000"/>
                        </a:lnSpc>
                        <a:spcAft>
                          <a:spcPts val="0"/>
                        </a:spcAft>
                      </a:pPr>
                      <a:r>
                        <a:rPr lang="en-US" sz="2800" dirty="0">
                          <a:effectLst/>
                          <a:latin typeface="Times New Roman"/>
                          <a:ea typeface="Times New Roman"/>
                          <a:cs typeface="Arial"/>
                        </a:rPr>
                        <a:t>B</a:t>
                      </a:r>
                      <a:r>
                        <a:rPr lang="en-US" sz="2800" baseline="-25000" dirty="0">
                          <a:effectLst/>
                          <a:latin typeface="Times New Roman"/>
                          <a:ea typeface="Times New Roman"/>
                          <a:cs typeface="Arial"/>
                        </a:rPr>
                        <a:t>2</a:t>
                      </a:r>
                      <a:r>
                        <a:rPr lang="en-US" sz="2800" dirty="0">
                          <a:effectLst/>
                          <a:latin typeface="Times New Roman"/>
                          <a:ea typeface="Times New Roman"/>
                          <a:cs typeface="Arial"/>
                        </a:rPr>
                        <a:t>O</a:t>
                      </a:r>
                      <a:r>
                        <a:rPr lang="en-US" sz="2800" baseline="-25000" dirty="0">
                          <a:effectLst/>
                          <a:latin typeface="Times New Roman"/>
                          <a:ea typeface="Times New Roman"/>
                          <a:cs typeface="Arial"/>
                        </a:rPr>
                        <a:t>3</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SiO</a:t>
                      </a:r>
                      <a:r>
                        <a:rPr lang="en-US" sz="2800" baseline="-25000" dirty="0">
                          <a:effectLst/>
                          <a:latin typeface="Times New Roman"/>
                          <a:ea typeface="Times New Roman"/>
                          <a:cs typeface="Arial"/>
                        </a:rPr>
                        <a:t>2</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GeO</a:t>
                      </a:r>
                      <a:r>
                        <a:rPr lang="en-US" sz="2800" baseline="-25000" dirty="0">
                          <a:effectLst/>
                          <a:latin typeface="Times New Roman"/>
                          <a:ea typeface="Times New Roman"/>
                          <a:cs typeface="Arial"/>
                        </a:rPr>
                        <a:t>2</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P</a:t>
                      </a:r>
                      <a:r>
                        <a:rPr lang="en-US" sz="2800" baseline="-25000" dirty="0">
                          <a:effectLst/>
                          <a:latin typeface="Times New Roman"/>
                          <a:ea typeface="Times New Roman"/>
                          <a:cs typeface="Arial"/>
                        </a:rPr>
                        <a:t>2</a:t>
                      </a:r>
                      <a:r>
                        <a:rPr lang="en-US" sz="2800" dirty="0">
                          <a:effectLst/>
                          <a:latin typeface="Times New Roman"/>
                          <a:ea typeface="Times New Roman"/>
                          <a:cs typeface="Arial"/>
                        </a:rPr>
                        <a:t>O</a:t>
                      </a:r>
                      <a:r>
                        <a:rPr lang="en-US" sz="2800" baseline="-25000" dirty="0">
                          <a:effectLst/>
                          <a:latin typeface="Times New Roman"/>
                          <a:ea typeface="Times New Roman"/>
                          <a:cs typeface="Arial"/>
                        </a:rPr>
                        <a:t>5</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V</a:t>
                      </a:r>
                      <a:r>
                        <a:rPr lang="en-US" sz="2800" baseline="-25000" dirty="0">
                          <a:effectLst/>
                          <a:latin typeface="Times New Roman"/>
                          <a:ea typeface="Times New Roman"/>
                          <a:cs typeface="Arial"/>
                        </a:rPr>
                        <a:t>2</a:t>
                      </a:r>
                      <a:r>
                        <a:rPr lang="en-US" sz="2800" dirty="0">
                          <a:effectLst/>
                          <a:latin typeface="Times New Roman"/>
                          <a:ea typeface="Times New Roman"/>
                          <a:cs typeface="Arial"/>
                        </a:rPr>
                        <a:t>O</a:t>
                      </a:r>
                      <a:r>
                        <a:rPr lang="en-US" sz="2800" baseline="-25000" dirty="0">
                          <a:effectLst/>
                          <a:latin typeface="Times New Roman"/>
                          <a:ea typeface="Times New Roman"/>
                          <a:cs typeface="Arial"/>
                        </a:rPr>
                        <a:t>3</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rtl="1">
                        <a:lnSpc>
                          <a:spcPct val="115000"/>
                        </a:lnSpc>
                        <a:spcAft>
                          <a:spcPts val="0"/>
                        </a:spcAft>
                      </a:pPr>
                      <a:r>
                        <a:rPr lang="en-US" sz="2800" dirty="0">
                          <a:effectLst/>
                          <a:latin typeface="Times New Roman"/>
                          <a:ea typeface="Times New Roman"/>
                          <a:cs typeface="Arial"/>
                        </a:rPr>
                        <a:t>TiO</a:t>
                      </a:r>
                      <a:r>
                        <a:rPr lang="en-US" sz="2800" baseline="-25000" dirty="0">
                          <a:effectLst/>
                          <a:latin typeface="Times New Roman"/>
                          <a:ea typeface="Times New Roman"/>
                          <a:cs typeface="Arial"/>
                        </a:rPr>
                        <a:t>2</a:t>
                      </a:r>
                      <a:endParaRPr lang="en-US" sz="2800" dirty="0">
                        <a:effectLst/>
                        <a:latin typeface="Calibri"/>
                        <a:ea typeface="Calibri"/>
                        <a:cs typeface="Arial"/>
                      </a:endParaRPr>
                    </a:p>
                    <a:p>
                      <a:pPr algn="l" rtl="1">
                        <a:lnSpc>
                          <a:spcPct val="115000"/>
                        </a:lnSpc>
                        <a:spcAft>
                          <a:spcPts val="0"/>
                        </a:spcAft>
                      </a:pPr>
                      <a:r>
                        <a:rPr lang="en-US" sz="2800" dirty="0" err="1">
                          <a:effectLst/>
                          <a:latin typeface="Times New Roman"/>
                          <a:ea typeface="Times New Roman"/>
                          <a:cs typeface="Arial"/>
                        </a:rPr>
                        <a:t>ZnO</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PbO</a:t>
                      </a:r>
                      <a:r>
                        <a:rPr lang="en-US" sz="2800" baseline="-25000" dirty="0">
                          <a:effectLst/>
                          <a:latin typeface="Times New Roman"/>
                          <a:ea typeface="Times New Roman"/>
                          <a:cs typeface="Arial"/>
                        </a:rPr>
                        <a:t>2</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Al</a:t>
                      </a:r>
                      <a:r>
                        <a:rPr lang="en-US" sz="2800" baseline="-25000" dirty="0">
                          <a:effectLst/>
                          <a:latin typeface="Times New Roman"/>
                          <a:ea typeface="Times New Roman"/>
                          <a:cs typeface="Arial"/>
                        </a:rPr>
                        <a:t>2</a:t>
                      </a:r>
                      <a:r>
                        <a:rPr lang="en-US" sz="2800" dirty="0">
                          <a:effectLst/>
                          <a:latin typeface="Times New Roman"/>
                          <a:ea typeface="Times New Roman"/>
                          <a:cs typeface="Arial"/>
                        </a:rPr>
                        <a:t>O</a:t>
                      </a:r>
                      <a:r>
                        <a:rPr lang="en-US" sz="2800" baseline="-25000" dirty="0">
                          <a:effectLst/>
                          <a:latin typeface="Times New Roman"/>
                          <a:ea typeface="Times New Roman"/>
                          <a:cs typeface="Arial"/>
                        </a:rPr>
                        <a:t>3</a:t>
                      </a:r>
                      <a:endParaRPr lang="en-US" sz="2800" dirty="0">
                        <a:effectLst/>
                        <a:latin typeface="Calibri"/>
                        <a:ea typeface="Calibri"/>
                        <a:cs typeface="Arial"/>
                      </a:endParaRPr>
                    </a:p>
                    <a:p>
                      <a:pPr algn="l" rtl="1">
                        <a:lnSpc>
                          <a:spcPct val="115000"/>
                        </a:lnSpc>
                        <a:spcAft>
                          <a:spcPts val="0"/>
                        </a:spcAft>
                      </a:pPr>
                      <a:r>
                        <a:rPr lang="en-US" sz="2800" dirty="0" err="1">
                          <a:effectLst/>
                          <a:latin typeface="Times New Roman"/>
                          <a:ea typeface="Times New Roman"/>
                          <a:cs typeface="Arial"/>
                        </a:rPr>
                        <a:t>BeO</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rtl="1">
                        <a:lnSpc>
                          <a:spcPct val="115000"/>
                        </a:lnSpc>
                        <a:spcAft>
                          <a:spcPts val="0"/>
                        </a:spcAft>
                      </a:pPr>
                      <a:r>
                        <a:rPr lang="en-US" sz="2800" dirty="0">
                          <a:effectLst/>
                          <a:latin typeface="Times New Roman"/>
                          <a:ea typeface="Times New Roman"/>
                          <a:cs typeface="Arial"/>
                        </a:rPr>
                        <a:t>Y</a:t>
                      </a:r>
                      <a:r>
                        <a:rPr lang="en-US" sz="2800" baseline="-25000" dirty="0">
                          <a:effectLst/>
                          <a:latin typeface="Times New Roman"/>
                          <a:ea typeface="Times New Roman"/>
                          <a:cs typeface="Arial"/>
                        </a:rPr>
                        <a:t>2</a:t>
                      </a:r>
                      <a:r>
                        <a:rPr lang="en-US" sz="2800" dirty="0">
                          <a:effectLst/>
                          <a:latin typeface="Times New Roman"/>
                          <a:ea typeface="Times New Roman"/>
                          <a:cs typeface="Arial"/>
                        </a:rPr>
                        <a:t>O</a:t>
                      </a:r>
                      <a:r>
                        <a:rPr lang="en-US" sz="2800" baseline="-25000" dirty="0">
                          <a:effectLst/>
                          <a:latin typeface="Times New Roman"/>
                          <a:ea typeface="Times New Roman"/>
                          <a:cs typeface="Arial"/>
                        </a:rPr>
                        <a:t>3</a:t>
                      </a:r>
                      <a:endParaRPr lang="en-US" sz="2800" dirty="0">
                        <a:effectLst/>
                        <a:latin typeface="Calibri"/>
                        <a:ea typeface="Calibri"/>
                        <a:cs typeface="Arial"/>
                      </a:endParaRPr>
                    </a:p>
                    <a:p>
                      <a:pPr algn="l" rtl="1">
                        <a:lnSpc>
                          <a:spcPct val="115000"/>
                        </a:lnSpc>
                        <a:spcAft>
                          <a:spcPts val="0"/>
                        </a:spcAft>
                      </a:pPr>
                      <a:r>
                        <a:rPr lang="en-US" sz="2800" dirty="0" err="1">
                          <a:effectLst/>
                          <a:latin typeface="Times New Roman"/>
                          <a:ea typeface="Times New Roman"/>
                          <a:cs typeface="Arial"/>
                        </a:rPr>
                        <a:t>MgO</a:t>
                      </a:r>
                      <a:endParaRPr lang="en-US" sz="2800" dirty="0">
                        <a:effectLst/>
                        <a:latin typeface="Calibri"/>
                        <a:ea typeface="Calibri"/>
                        <a:cs typeface="Arial"/>
                      </a:endParaRPr>
                    </a:p>
                    <a:p>
                      <a:pPr algn="l" rtl="1">
                        <a:lnSpc>
                          <a:spcPct val="115000"/>
                        </a:lnSpc>
                        <a:spcAft>
                          <a:spcPts val="0"/>
                        </a:spcAft>
                      </a:pPr>
                      <a:r>
                        <a:rPr lang="en-US" sz="2800" dirty="0" err="1">
                          <a:effectLst/>
                          <a:latin typeface="Times New Roman"/>
                          <a:ea typeface="Times New Roman"/>
                          <a:cs typeface="Arial"/>
                        </a:rPr>
                        <a:t>CaO</a:t>
                      </a:r>
                      <a:endParaRPr lang="en-US" sz="2800" dirty="0">
                        <a:effectLst/>
                        <a:latin typeface="Calibri"/>
                        <a:ea typeface="Calibri"/>
                        <a:cs typeface="Arial"/>
                      </a:endParaRPr>
                    </a:p>
                    <a:p>
                      <a:pPr algn="l" rtl="1">
                        <a:lnSpc>
                          <a:spcPct val="115000"/>
                        </a:lnSpc>
                        <a:spcAft>
                          <a:spcPts val="0"/>
                        </a:spcAft>
                      </a:pPr>
                      <a:r>
                        <a:rPr lang="en-US" sz="2800" dirty="0" err="1">
                          <a:effectLst/>
                          <a:latin typeface="Times New Roman"/>
                          <a:ea typeface="Times New Roman"/>
                          <a:cs typeface="Arial"/>
                        </a:rPr>
                        <a:t>PbO</a:t>
                      </a:r>
                      <a:endParaRPr lang="en-US" sz="2800" dirty="0">
                        <a:effectLst/>
                        <a:latin typeface="Calibri"/>
                        <a:ea typeface="Calibri"/>
                        <a:cs typeface="Arial"/>
                      </a:endParaRPr>
                    </a:p>
                    <a:p>
                      <a:pPr algn="l" rtl="1">
                        <a:lnSpc>
                          <a:spcPct val="115000"/>
                        </a:lnSpc>
                        <a:spcAft>
                          <a:spcPts val="0"/>
                        </a:spcAft>
                      </a:pPr>
                      <a:r>
                        <a:rPr lang="en-US" sz="2800" dirty="0">
                          <a:effectLst/>
                          <a:latin typeface="Times New Roman"/>
                          <a:ea typeface="Times New Roman"/>
                          <a:cs typeface="Arial"/>
                        </a:rPr>
                        <a:t>Na</a:t>
                      </a:r>
                      <a:r>
                        <a:rPr lang="en-US" sz="2800" baseline="-25000" dirty="0">
                          <a:effectLst/>
                          <a:latin typeface="Times New Roman"/>
                          <a:ea typeface="Times New Roman"/>
                          <a:cs typeface="Arial"/>
                        </a:rPr>
                        <a:t>2</a:t>
                      </a:r>
                      <a:r>
                        <a:rPr lang="en-US" sz="2800" dirty="0">
                          <a:effectLst/>
                          <a:latin typeface="Times New Roman"/>
                          <a:ea typeface="Times New Roman"/>
                          <a:cs typeface="Arial"/>
                        </a:rPr>
                        <a:t>O</a:t>
                      </a:r>
                      <a:endParaRPr lang="en-US" sz="28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392541944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05" y="908720"/>
            <a:ext cx="9144000" cy="3629135"/>
          </a:xfrm>
          <a:prstGeom prst="rect">
            <a:avLst/>
          </a:prstGeom>
          <a:solidFill>
            <a:schemeClr val="accent4">
              <a:lumMod val="20000"/>
              <a:lumOff val="80000"/>
            </a:schemeClr>
          </a:solidFill>
        </p:spPr>
        <p:txBody>
          <a:bodyPr wrap="square">
            <a:spAutoFit/>
          </a:bodyPr>
          <a:lstStyle/>
          <a:p>
            <a:pPr algn="l">
              <a:lnSpc>
                <a:spcPct val="150000"/>
              </a:lnSpc>
            </a:pPr>
            <a:r>
              <a:rPr lang="en-US" sz="2600" b="1" dirty="0" smtClean="0">
                <a:latin typeface="Times New Roman"/>
                <a:ea typeface="Times New Roman"/>
              </a:rPr>
              <a:t>-</a:t>
            </a:r>
            <a:r>
              <a:rPr lang="en-US" sz="2600" b="1" dirty="0">
                <a:solidFill>
                  <a:prstClr val="black"/>
                </a:solidFill>
                <a:latin typeface="Times New Roman"/>
                <a:ea typeface="Times New Roman"/>
              </a:rPr>
              <a:t> Fluxes </a:t>
            </a:r>
            <a:r>
              <a:rPr lang="en-US" sz="2600" dirty="0" smtClean="0">
                <a:latin typeface="Times New Roman"/>
                <a:ea typeface="Times New Roman"/>
              </a:rPr>
              <a:t>are </a:t>
            </a:r>
            <a:r>
              <a:rPr lang="en-US" sz="2600" dirty="0">
                <a:latin typeface="Times New Roman"/>
                <a:ea typeface="Times New Roman"/>
              </a:rPr>
              <a:t>used mainly to reduce the processing temperatures to within practical limits .silica </a:t>
            </a:r>
            <a:r>
              <a:rPr lang="en-US" sz="2600" dirty="0" smtClean="0">
                <a:latin typeface="Times New Roman"/>
                <a:ea typeface="Times New Roman"/>
              </a:rPr>
              <a:t>forms an </a:t>
            </a:r>
            <a:r>
              <a:rPr lang="en-US" sz="2600" dirty="0">
                <a:latin typeface="Times New Roman"/>
                <a:ea typeface="Times New Roman"/>
              </a:rPr>
              <a:t>excellent glass with a wide range of applications. The use of pure silica glass for bottles</a:t>
            </a:r>
            <a:r>
              <a:rPr lang="en-US" sz="2600" dirty="0" smtClean="0">
                <a:latin typeface="Times New Roman"/>
                <a:ea typeface="Times New Roman"/>
              </a:rPr>
              <a:t>, windows, and other </a:t>
            </a:r>
            <a:r>
              <a:rPr lang="en-US" sz="2600" dirty="0">
                <a:latin typeface="Times New Roman"/>
                <a:ea typeface="Times New Roman"/>
              </a:rPr>
              <a:t>bulk commercial applications would be expensive, due to the high melting temperature (&gt; 2000 ᵒC) required to produce vitreous silica. </a:t>
            </a:r>
            <a:endParaRPr lang="en-US" sz="2600" dirty="0"/>
          </a:p>
        </p:txBody>
      </p:sp>
      <p:sp>
        <p:nvSpPr>
          <p:cNvPr id="5" name="Rectangle 4"/>
          <p:cNvSpPr/>
          <p:nvPr/>
        </p:nvSpPr>
        <p:spPr>
          <a:xfrm>
            <a:off x="107504" y="4725144"/>
            <a:ext cx="8588843" cy="1200329"/>
          </a:xfrm>
          <a:prstGeom prst="rect">
            <a:avLst/>
          </a:prstGeom>
          <a:solidFill>
            <a:schemeClr val="tx2">
              <a:lumMod val="20000"/>
              <a:lumOff val="80000"/>
            </a:schemeClr>
          </a:solidFill>
        </p:spPr>
        <p:txBody>
          <a:bodyPr wrap="square">
            <a:spAutoFit/>
          </a:bodyPr>
          <a:lstStyle/>
          <a:p>
            <a:pPr algn="l">
              <a:lnSpc>
                <a:spcPct val="150000"/>
              </a:lnSpc>
            </a:pPr>
            <a:r>
              <a:rPr lang="en-US" sz="2400" dirty="0">
                <a:latin typeface="Times New Roman"/>
                <a:ea typeface="Times New Roman"/>
              </a:rPr>
              <a:t>. Therefore sodium oxide Na</a:t>
            </a:r>
            <a:r>
              <a:rPr lang="en-US" sz="2400" baseline="-25000" dirty="0">
                <a:latin typeface="Times New Roman"/>
                <a:ea typeface="Times New Roman"/>
              </a:rPr>
              <a:t>2</a:t>
            </a:r>
            <a:r>
              <a:rPr lang="en-US" sz="2400" dirty="0">
                <a:latin typeface="Times New Roman"/>
                <a:ea typeface="Times New Roman"/>
              </a:rPr>
              <a:t>O is added to the silica to reduce the melting temperature to around 1600 ᵒC. </a:t>
            </a:r>
            <a:r>
              <a:rPr lang="en-US" sz="2400" dirty="0" smtClean="0">
                <a:latin typeface="Times New Roman"/>
                <a:ea typeface="Times New Roman"/>
              </a:rPr>
              <a:t>heavy </a:t>
            </a:r>
            <a:r>
              <a:rPr lang="en-US" sz="2400" dirty="0">
                <a:latin typeface="Times New Roman"/>
                <a:ea typeface="Times New Roman"/>
              </a:rPr>
              <a:t>metals </a:t>
            </a:r>
            <a:endParaRPr lang="en-US" sz="2400" dirty="0"/>
          </a:p>
        </p:txBody>
      </p:sp>
      <p:sp>
        <p:nvSpPr>
          <p:cNvPr id="2" name="Rectangle 1"/>
          <p:cNvSpPr/>
          <p:nvPr/>
        </p:nvSpPr>
        <p:spPr>
          <a:xfrm>
            <a:off x="539552" y="188640"/>
            <a:ext cx="2376264" cy="584775"/>
          </a:xfrm>
          <a:prstGeom prst="rect">
            <a:avLst/>
          </a:prstGeom>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algn="l"/>
            <a:r>
              <a:rPr lang="en-US" sz="32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a:ea typeface="Times New Roman"/>
              </a:rPr>
              <a:t>B- Fluxes </a:t>
            </a:r>
            <a:endParaRPr lang="en-US" sz="32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3652171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624" y="2708920"/>
            <a:ext cx="8784976" cy="3911135"/>
          </a:xfrm>
          <a:prstGeom prst="rect">
            <a:avLst/>
          </a:prstGeom>
          <a:solidFill>
            <a:schemeClr val="bg2">
              <a:lumMod val="75000"/>
            </a:schemeClr>
          </a:solidFill>
        </p:spPr>
        <p:txBody>
          <a:bodyPr wrap="square">
            <a:spAutoFit/>
          </a:bodyPr>
          <a:lstStyle/>
          <a:p>
            <a:pPr lvl="0" algn="l">
              <a:lnSpc>
                <a:spcPct val="150000"/>
              </a:lnSpc>
            </a:pPr>
            <a:r>
              <a:rPr lang="en-US" sz="2400" b="1" dirty="0" err="1" smtClean="0">
                <a:solidFill>
                  <a:prstClr val="black"/>
                </a:solidFill>
                <a:latin typeface="Times New Roman"/>
                <a:ea typeface="Times New Roman"/>
              </a:rPr>
              <a:t>PbO</a:t>
            </a:r>
            <a:r>
              <a:rPr lang="en-US" sz="2400" dirty="0" smtClean="0">
                <a:solidFill>
                  <a:prstClr val="black"/>
                </a:solidFill>
                <a:latin typeface="Times New Roman"/>
                <a:ea typeface="Times New Roman"/>
              </a:rPr>
              <a:t> </a:t>
            </a:r>
            <a:r>
              <a:rPr lang="en-US" sz="2400" dirty="0">
                <a:solidFill>
                  <a:prstClr val="black"/>
                </a:solidFill>
                <a:latin typeface="Times New Roman"/>
                <a:ea typeface="Times New Roman"/>
              </a:rPr>
              <a:t>which is an excellent flux, is becoming much more limited in </a:t>
            </a:r>
            <a:r>
              <a:rPr lang="en-US" sz="2400" dirty="0" smtClean="0">
                <a:solidFill>
                  <a:prstClr val="black"/>
                </a:solidFill>
                <a:latin typeface="Times New Roman"/>
                <a:ea typeface="Times New Roman"/>
              </a:rPr>
              <a:t>use </a:t>
            </a:r>
            <a:r>
              <a:rPr lang="en-US" sz="2400" dirty="0">
                <a:solidFill>
                  <a:prstClr val="black"/>
                </a:solidFill>
                <a:latin typeface="Times New Roman"/>
                <a:ea typeface="Times New Roman"/>
              </a:rPr>
              <a:t>due to concerns regarding toxicity of heavy metals</a:t>
            </a:r>
            <a:endParaRPr lang="en-US" dirty="0">
              <a:solidFill>
                <a:prstClr val="black"/>
              </a:solidFill>
            </a:endParaRPr>
          </a:p>
          <a:p>
            <a:pPr algn="just" rtl="0">
              <a:lnSpc>
                <a:spcPct val="150000"/>
              </a:lnSpc>
              <a:spcAft>
                <a:spcPts val="1000"/>
              </a:spcAft>
            </a:pPr>
            <a:r>
              <a:rPr lang="en-US" sz="2400" dirty="0" smtClean="0">
                <a:latin typeface="Times New Roman"/>
                <a:ea typeface="Times New Roman"/>
                <a:cs typeface="Arial"/>
              </a:rPr>
              <a:t>  </a:t>
            </a:r>
            <a:r>
              <a:rPr lang="en-US" sz="2400" dirty="0" err="1" smtClean="0">
                <a:latin typeface="Times New Roman"/>
                <a:ea typeface="Times New Roman"/>
                <a:cs typeface="Arial"/>
              </a:rPr>
              <a:t>PbO</a:t>
            </a:r>
            <a:r>
              <a:rPr lang="en-US" sz="2400" dirty="0" smtClean="0">
                <a:latin typeface="Times New Roman"/>
                <a:ea typeface="Times New Roman"/>
                <a:cs typeface="Arial"/>
              </a:rPr>
              <a:t> </a:t>
            </a:r>
            <a:r>
              <a:rPr lang="en-US" sz="2400" dirty="0">
                <a:latin typeface="Times New Roman"/>
                <a:ea typeface="Times New Roman"/>
                <a:cs typeface="Arial"/>
              </a:rPr>
              <a:t>is especially useful in dissolving any refractory or other impurity particles which might otherwise result in flaws in the final glass .Addition of large amounts of alkali oxides results in serious degradation in many properties</a:t>
            </a:r>
            <a:r>
              <a:rPr lang="en-US" sz="2400" dirty="0" smtClean="0">
                <a:latin typeface="Times New Roman"/>
                <a:ea typeface="Times New Roman"/>
                <a:cs typeface="Arial"/>
              </a:rPr>
              <a:t>. This </a:t>
            </a:r>
            <a:r>
              <a:rPr lang="en-US" sz="2400" dirty="0">
                <a:latin typeface="Times New Roman"/>
                <a:ea typeface="Times New Roman"/>
                <a:cs typeface="Arial"/>
              </a:rPr>
              <a:t>degradation in properties can be encountered by adding of property modifiers. </a:t>
            </a:r>
            <a:endParaRPr lang="en-US" sz="2400" dirty="0">
              <a:ea typeface="Calibri"/>
              <a:cs typeface="Arial"/>
            </a:endParaRPr>
          </a:p>
        </p:txBody>
      </p:sp>
      <p:sp>
        <p:nvSpPr>
          <p:cNvPr id="2" name="Rectangle 1"/>
          <p:cNvSpPr/>
          <p:nvPr/>
        </p:nvSpPr>
        <p:spPr>
          <a:xfrm>
            <a:off x="13872" y="0"/>
            <a:ext cx="8892480" cy="2308324"/>
          </a:xfrm>
          <a:prstGeom prst="rect">
            <a:avLst/>
          </a:prstGeom>
          <a:solidFill>
            <a:schemeClr val="accent1">
              <a:lumMod val="20000"/>
              <a:lumOff val="80000"/>
            </a:schemeClr>
          </a:solidFill>
        </p:spPr>
        <p:txBody>
          <a:bodyPr wrap="square">
            <a:spAutoFit/>
          </a:bodyPr>
          <a:lstStyle/>
          <a:p>
            <a:pPr algn="l">
              <a:lnSpc>
                <a:spcPct val="150000"/>
              </a:lnSpc>
            </a:pPr>
            <a:r>
              <a:rPr lang="en-US" sz="2400" dirty="0">
                <a:solidFill>
                  <a:prstClr val="black"/>
                </a:solidFill>
                <a:latin typeface="Times New Roman"/>
                <a:ea typeface="Times New Roman"/>
              </a:rPr>
              <a:t>The most common fluxes are the </a:t>
            </a:r>
            <a:r>
              <a:rPr lang="en-US" sz="2400" b="1" dirty="0">
                <a:solidFill>
                  <a:prstClr val="black"/>
                </a:solidFill>
                <a:latin typeface="Times New Roman"/>
                <a:ea typeface="Times New Roman"/>
              </a:rPr>
              <a:t>alkali oxides</a:t>
            </a:r>
            <a:r>
              <a:rPr lang="en-US" sz="2400" dirty="0">
                <a:solidFill>
                  <a:prstClr val="black"/>
                </a:solidFill>
                <a:latin typeface="Times New Roman"/>
                <a:ea typeface="Times New Roman"/>
              </a:rPr>
              <a:t>, especially Na</a:t>
            </a:r>
            <a:r>
              <a:rPr lang="en-US" sz="2400" baseline="-25000" dirty="0">
                <a:solidFill>
                  <a:prstClr val="black"/>
                </a:solidFill>
                <a:latin typeface="Times New Roman"/>
                <a:ea typeface="Times New Roman"/>
              </a:rPr>
              <a:t>2</a:t>
            </a:r>
            <a:r>
              <a:rPr lang="en-US" sz="2400" dirty="0">
                <a:solidFill>
                  <a:prstClr val="black"/>
                </a:solidFill>
                <a:latin typeface="Times New Roman"/>
                <a:ea typeface="Times New Roman"/>
              </a:rPr>
              <a:t>O ( soda) and </a:t>
            </a:r>
            <a:r>
              <a:rPr lang="en-US" sz="2400" dirty="0" err="1">
                <a:solidFill>
                  <a:prstClr val="black"/>
                </a:solidFill>
                <a:latin typeface="Times New Roman"/>
                <a:ea typeface="Times New Roman"/>
              </a:rPr>
              <a:t>PbO</a:t>
            </a:r>
            <a:r>
              <a:rPr lang="en-US" sz="2400" dirty="0">
                <a:solidFill>
                  <a:prstClr val="black"/>
                </a:solidFill>
                <a:latin typeface="Times New Roman"/>
                <a:ea typeface="Times New Roman"/>
              </a:rPr>
              <a:t>. Potassium oxide is also used extensively in commercial glasses, while lithium oxide is used in a number of commercial </a:t>
            </a:r>
            <a:r>
              <a:rPr lang="en-US" sz="2400" dirty="0" smtClean="0">
                <a:solidFill>
                  <a:prstClr val="black"/>
                </a:solidFill>
                <a:latin typeface="Times New Roman"/>
                <a:ea typeface="Times New Roman"/>
              </a:rPr>
              <a:t>glass-ceramics</a:t>
            </a:r>
            <a:endParaRPr lang="en-US" dirty="0"/>
          </a:p>
        </p:txBody>
      </p:sp>
    </p:spTree>
    <p:extLst>
      <p:ext uri="{BB962C8B-B14F-4D97-AF65-F5344CB8AC3E}">
        <p14:creationId xmlns:p14="http://schemas.microsoft.com/office/powerpoint/2010/main" val="2291570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1285</TotalTime>
  <Words>1062</Words>
  <Application>Microsoft Office PowerPoint</Application>
  <PresentationFormat>On-screen Show (4:3)</PresentationFormat>
  <Paragraphs>52</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1_Office Theme</vt:lpstr>
      <vt:lpstr>PowerPoint Presentation</vt:lpstr>
      <vt:lpstr>PowerPoint Presentation</vt:lpstr>
      <vt:lpstr>PowerPoint Presentation</vt:lpstr>
      <vt:lpstr>4.1.1 Preparation of Raw materials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Maher</cp:lastModifiedBy>
  <cp:revision>69</cp:revision>
  <dcterms:created xsi:type="dcterms:W3CDTF">2018-10-10T07:15:33Z</dcterms:created>
  <dcterms:modified xsi:type="dcterms:W3CDTF">2018-11-21T21:50:38Z</dcterms:modified>
</cp:coreProperties>
</file>