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24"/>
  </p:notesMasterIdLst>
  <p:sldIdLst>
    <p:sldId id="267" r:id="rId3"/>
    <p:sldId id="256" r:id="rId4"/>
    <p:sldId id="273" r:id="rId5"/>
    <p:sldId id="257" r:id="rId6"/>
    <p:sldId id="258" r:id="rId7"/>
    <p:sldId id="274" r:id="rId8"/>
    <p:sldId id="260" r:id="rId9"/>
    <p:sldId id="261" r:id="rId10"/>
    <p:sldId id="266" r:id="rId11"/>
    <p:sldId id="262" r:id="rId12"/>
    <p:sldId id="265" r:id="rId13"/>
    <p:sldId id="264" r:id="rId14"/>
    <p:sldId id="276" r:id="rId15"/>
    <p:sldId id="284" r:id="rId16"/>
    <p:sldId id="283" r:id="rId17"/>
    <p:sldId id="277" r:id="rId18"/>
    <p:sldId id="278" r:id="rId19"/>
    <p:sldId id="280" r:id="rId20"/>
    <p:sldId id="281" r:id="rId21"/>
    <p:sldId id="282" r:id="rId22"/>
    <p:sldId id="275" r:id="rId2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5" d="100"/>
          <a:sy n="65" d="100"/>
        </p:scale>
        <p:origin x="-58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41047C-C5A2-463A-82B1-43346B78EB67}" type="datetimeFigureOut">
              <a:rPr lang="en-US" smtClean="0"/>
              <a:t>11/17/2018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7E5B0-8563-4C71-A7A3-62E3F18BB66E}" type="slidenum">
              <a:rPr lang="en-US" smtClean="0"/>
              <a:t>‹#›</a:t>
            </a:fld>
            <a:endParaRPr lang="en-US"/>
          </a:p>
        </p:txBody>
      </p:sp>
    </p:spTree>
    <p:extLst>
      <p:ext uri="{BB962C8B-B14F-4D97-AF65-F5344CB8AC3E}">
        <p14:creationId xmlns:p14="http://schemas.microsoft.com/office/powerpoint/2010/main" val="3939098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7E5B0-8563-4C71-A7A3-62E3F18BB66E}" type="slidenum">
              <a:rPr lang="en-US" smtClean="0"/>
              <a:t>6</a:t>
            </a:fld>
            <a:endParaRPr lang="en-US"/>
          </a:p>
        </p:txBody>
      </p:sp>
    </p:spTree>
    <p:extLst>
      <p:ext uri="{BB962C8B-B14F-4D97-AF65-F5344CB8AC3E}">
        <p14:creationId xmlns:p14="http://schemas.microsoft.com/office/powerpoint/2010/main" val="2606004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213FCF68-C004-409F-B231-DEB963944621}" type="datetimeFigureOut">
              <a:rPr lang="ar-IQ" smtClean="0"/>
              <a:t>09/03/1440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A336FDD-355E-45DF-A406-B0784B50742C}" type="slidenum">
              <a:rPr lang="ar-IQ" smtClean="0"/>
              <a:t>‹#›</a:t>
            </a:fld>
            <a:endParaRPr lang="ar-IQ"/>
          </a:p>
        </p:txBody>
      </p:sp>
    </p:spTree>
    <p:extLst>
      <p:ext uri="{BB962C8B-B14F-4D97-AF65-F5344CB8AC3E}">
        <p14:creationId xmlns:p14="http://schemas.microsoft.com/office/powerpoint/2010/main" val="1014986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13FCF68-C004-409F-B231-DEB963944621}" type="datetimeFigureOut">
              <a:rPr lang="ar-IQ" smtClean="0"/>
              <a:t>09/03/1440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A336FDD-355E-45DF-A406-B0784B50742C}" type="slidenum">
              <a:rPr lang="ar-IQ" smtClean="0"/>
              <a:t>‹#›</a:t>
            </a:fld>
            <a:endParaRPr lang="ar-IQ"/>
          </a:p>
        </p:txBody>
      </p:sp>
    </p:spTree>
    <p:extLst>
      <p:ext uri="{BB962C8B-B14F-4D97-AF65-F5344CB8AC3E}">
        <p14:creationId xmlns:p14="http://schemas.microsoft.com/office/powerpoint/2010/main" val="2380119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13FCF68-C004-409F-B231-DEB963944621}" type="datetimeFigureOut">
              <a:rPr lang="ar-IQ" smtClean="0"/>
              <a:t>09/03/1440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A336FDD-355E-45DF-A406-B0784B50742C}" type="slidenum">
              <a:rPr lang="ar-IQ" smtClean="0"/>
              <a:t>‹#›</a:t>
            </a:fld>
            <a:endParaRPr lang="ar-IQ"/>
          </a:p>
        </p:txBody>
      </p:sp>
    </p:spTree>
    <p:extLst>
      <p:ext uri="{BB962C8B-B14F-4D97-AF65-F5344CB8AC3E}">
        <p14:creationId xmlns:p14="http://schemas.microsoft.com/office/powerpoint/2010/main" val="1984767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AEE800E6-28B5-4B86-A3CD-D641A9EC578D}" type="datetimeFigureOut">
              <a:rPr lang="ar-IQ" smtClean="0">
                <a:solidFill>
                  <a:prstClr val="black">
                    <a:tint val="75000"/>
                  </a:prstClr>
                </a:solidFill>
              </a:rPr>
              <a:pPr/>
              <a:t>09/03/1440</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595E05AC-74BB-46B0-9B83-391CB8CC0DBC}"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26895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EE800E6-28B5-4B86-A3CD-D641A9EC578D}" type="datetimeFigureOut">
              <a:rPr lang="ar-IQ" smtClean="0">
                <a:solidFill>
                  <a:prstClr val="black">
                    <a:tint val="75000"/>
                  </a:prstClr>
                </a:solidFill>
              </a:rPr>
              <a:pPr/>
              <a:t>09/03/1440</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595E05AC-74BB-46B0-9B83-391CB8CC0DBC}"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39354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E800E6-28B5-4B86-A3CD-D641A9EC578D}" type="datetimeFigureOut">
              <a:rPr lang="ar-IQ" smtClean="0">
                <a:solidFill>
                  <a:prstClr val="black">
                    <a:tint val="75000"/>
                  </a:prstClr>
                </a:solidFill>
              </a:rPr>
              <a:pPr/>
              <a:t>09/03/1440</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595E05AC-74BB-46B0-9B83-391CB8CC0DBC}"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92999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AEE800E6-28B5-4B86-A3CD-D641A9EC578D}" type="datetimeFigureOut">
              <a:rPr lang="ar-IQ" smtClean="0">
                <a:solidFill>
                  <a:prstClr val="black">
                    <a:tint val="75000"/>
                  </a:prstClr>
                </a:solidFill>
              </a:rPr>
              <a:pPr/>
              <a:t>09/03/1440</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595E05AC-74BB-46B0-9B83-391CB8CC0DBC}"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85515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AEE800E6-28B5-4B86-A3CD-D641A9EC578D}" type="datetimeFigureOut">
              <a:rPr lang="ar-IQ" smtClean="0">
                <a:solidFill>
                  <a:prstClr val="black">
                    <a:tint val="75000"/>
                  </a:prstClr>
                </a:solidFill>
              </a:rPr>
              <a:pPr/>
              <a:t>09/03/1440</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fld id="{595E05AC-74BB-46B0-9B83-391CB8CC0DBC}"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80206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AEE800E6-28B5-4B86-A3CD-D641A9EC578D}" type="datetimeFigureOut">
              <a:rPr lang="ar-IQ" smtClean="0">
                <a:solidFill>
                  <a:prstClr val="black">
                    <a:tint val="75000"/>
                  </a:prstClr>
                </a:solidFill>
              </a:rPr>
              <a:pPr/>
              <a:t>09/03/1440</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fld id="{595E05AC-74BB-46B0-9B83-391CB8CC0DBC}"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21142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800E6-28B5-4B86-A3CD-D641A9EC578D}" type="datetimeFigureOut">
              <a:rPr lang="ar-IQ" smtClean="0">
                <a:solidFill>
                  <a:prstClr val="black">
                    <a:tint val="75000"/>
                  </a:prstClr>
                </a:solidFill>
              </a:rPr>
              <a:pPr/>
              <a:t>09/03/1440</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fld id="{595E05AC-74BB-46B0-9B83-391CB8CC0DBC}"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31993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E800E6-28B5-4B86-A3CD-D641A9EC578D}" type="datetimeFigureOut">
              <a:rPr lang="ar-IQ" smtClean="0">
                <a:solidFill>
                  <a:prstClr val="black">
                    <a:tint val="75000"/>
                  </a:prstClr>
                </a:solidFill>
              </a:rPr>
              <a:pPr/>
              <a:t>09/03/1440</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595E05AC-74BB-46B0-9B83-391CB8CC0DBC}"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0710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13FCF68-C004-409F-B231-DEB963944621}" type="datetimeFigureOut">
              <a:rPr lang="ar-IQ" smtClean="0"/>
              <a:t>09/03/1440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A336FDD-355E-45DF-A406-B0784B50742C}" type="slidenum">
              <a:rPr lang="ar-IQ" smtClean="0"/>
              <a:t>‹#›</a:t>
            </a:fld>
            <a:endParaRPr lang="ar-IQ"/>
          </a:p>
        </p:txBody>
      </p:sp>
    </p:spTree>
    <p:extLst>
      <p:ext uri="{BB962C8B-B14F-4D97-AF65-F5344CB8AC3E}">
        <p14:creationId xmlns:p14="http://schemas.microsoft.com/office/powerpoint/2010/main" val="462600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E800E6-28B5-4B86-A3CD-D641A9EC578D}" type="datetimeFigureOut">
              <a:rPr lang="ar-IQ" smtClean="0">
                <a:solidFill>
                  <a:prstClr val="black">
                    <a:tint val="75000"/>
                  </a:prstClr>
                </a:solidFill>
              </a:rPr>
              <a:pPr/>
              <a:t>09/03/1440</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595E05AC-74BB-46B0-9B83-391CB8CC0DBC}"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78563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EE800E6-28B5-4B86-A3CD-D641A9EC578D}" type="datetimeFigureOut">
              <a:rPr lang="ar-IQ" smtClean="0">
                <a:solidFill>
                  <a:prstClr val="black">
                    <a:tint val="75000"/>
                  </a:prstClr>
                </a:solidFill>
              </a:rPr>
              <a:pPr/>
              <a:t>09/03/1440</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595E05AC-74BB-46B0-9B83-391CB8CC0DBC}"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52088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EE800E6-28B5-4B86-A3CD-D641A9EC578D}" type="datetimeFigureOut">
              <a:rPr lang="ar-IQ" smtClean="0">
                <a:solidFill>
                  <a:prstClr val="black">
                    <a:tint val="75000"/>
                  </a:prstClr>
                </a:solidFill>
              </a:rPr>
              <a:pPr/>
              <a:t>09/03/1440</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595E05AC-74BB-46B0-9B83-391CB8CC0DBC}"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32810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3FCF68-C004-409F-B231-DEB963944621}" type="datetimeFigureOut">
              <a:rPr lang="ar-IQ" smtClean="0"/>
              <a:t>09/03/1440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A336FDD-355E-45DF-A406-B0784B50742C}" type="slidenum">
              <a:rPr lang="ar-IQ" smtClean="0"/>
              <a:t>‹#›</a:t>
            </a:fld>
            <a:endParaRPr lang="ar-IQ"/>
          </a:p>
        </p:txBody>
      </p:sp>
    </p:spTree>
    <p:extLst>
      <p:ext uri="{BB962C8B-B14F-4D97-AF65-F5344CB8AC3E}">
        <p14:creationId xmlns:p14="http://schemas.microsoft.com/office/powerpoint/2010/main" val="1600456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213FCF68-C004-409F-B231-DEB963944621}" type="datetimeFigureOut">
              <a:rPr lang="ar-IQ" smtClean="0"/>
              <a:t>09/03/1440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A336FDD-355E-45DF-A406-B0784B50742C}" type="slidenum">
              <a:rPr lang="ar-IQ" smtClean="0"/>
              <a:t>‹#›</a:t>
            </a:fld>
            <a:endParaRPr lang="ar-IQ"/>
          </a:p>
        </p:txBody>
      </p:sp>
    </p:spTree>
    <p:extLst>
      <p:ext uri="{BB962C8B-B14F-4D97-AF65-F5344CB8AC3E}">
        <p14:creationId xmlns:p14="http://schemas.microsoft.com/office/powerpoint/2010/main" val="2408174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213FCF68-C004-409F-B231-DEB963944621}" type="datetimeFigureOut">
              <a:rPr lang="ar-IQ" smtClean="0"/>
              <a:t>09/03/1440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3A336FDD-355E-45DF-A406-B0784B50742C}" type="slidenum">
              <a:rPr lang="ar-IQ" smtClean="0"/>
              <a:t>‹#›</a:t>
            </a:fld>
            <a:endParaRPr lang="ar-IQ"/>
          </a:p>
        </p:txBody>
      </p:sp>
    </p:spTree>
    <p:extLst>
      <p:ext uri="{BB962C8B-B14F-4D97-AF65-F5344CB8AC3E}">
        <p14:creationId xmlns:p14="http://schemas.microsoft.com/office/powerpoint/2010/main" val="3463374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213FCF68-C004-409F-B231-DEB963944621}" type="datetimeFigureOut">
              <a:rPr lang="ar-IQ" smtClean="0"/>
              <a:t>09/03/1440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A336FDD-355E-45DF-A406-B0784B50742C}" type="slidenum">
              <a:rPr lang="ar-IQ" smtClean="0"/>
              <a:t>‹#›</a:t>
            </a:fld>
            <a:endParaRPr lang="ar-IQ"/>
          </a:p>
        </p:txBody>
      </p:sp>
    </p:spTree>
    <p:extLst>
      <p:ext uri="{BB962C8B-B14F-4D97-AF65-F5344CB8AC3E}">
        <p14:creationId xmlns:p14="http://schemas.microsoft.com/office/powerpoint/2010/main" val="67545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FCF68-C004-409F-B231-DEB963944621}" type="datetimeFigureOut">
              <a:rPr lang="ar-IQ" smtClean="0"/>
              <a:t>09/03/1440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3A336FDD-355E-45DF-A406-B0784B50742C}" type="slidenum">
              <a:rPr lang="ar-IQ" smtClean="0"/>
              <a:t>‹#›</a:t>
            </a:fld>
            <a:endParaRPr lang="ar-IQ"/>
          </a:p>
        </p:txBody>
      </p:sp>
    </p:spTree>
    <p:extLst>
      <p:ext uri="{BB962C8B-B14F-4D97-AF65-F5344CB8AC3E}">
        <p14:creationId xmlns:p14="http://schemas.microsoft.com/office/powerpoint/2010/main" val="3581430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3FCF68-C004-409F-B231-DEB963944621}" type="datetimeFigureOut">
              <a:rPr lang="ar-IQ" smtClean="0"/>
              <a:t>09/03/1440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A336FDD-355E-45DF-A406-B0784B50742C}" type="slidenum">
              <a:rPr lang="ar-IQ" smtClean="0"/>
              <a:t>‹#›</a:t>
            </a:fld>
            <a:endParaRPr lang="ar-IQ"/>
          </a:p>
        </p:txBody>
      </p:sp>
    </p:spTree>
    <p:extLst>
      <p:ext uri="{BB962C8B-B14F-4D97-AF65-F5344CB8AC3E}">
        <p14:creationId xmlns:p14="http://schemas.microsoft.com/office/powerpoint/2010/main" val="3900809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3FCF68-C004-409F-B231-DEB963944621}" type="datetimeFigureOut">
              <a:rPr lang="ar-IQ" smtClean="0"/>
              <a:t>09/03/1440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A336FDD-355E-45DF-A406-B0784B50742C}" type="slidenum">
              <a:rPr lang="ar-IQ" smtClean="0"/>
              <a:t>‹#›</a:t>
            </a:fld>
            <a:endParaRPr lang="ar-IQ"/>
          </a:p>
        </p:txBody>
      </p:sp>
    </p:spTree>
    <p:extLst>
      <p:ext uri="{BB962C8B-B14F-4D97-AF65-F5344CB8AC3E}">
        <p14:creationId xmlns:p14="http://schemas.microsoft.com/office/powerpoint/2010/main" val="4284010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13FCF68-C004-409F-B231-DEB963944621}" type="datetimeFigureOut">
              <a:rPr lang="ar-IQ" smtClean="0"/>
              <a:t>09/03/1440</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A336FDD-355E-45DF-A406-B0784B50742C}" type="slidenum">
              <a:rPr lang="ar-IQ" smtClean="0"/>
              <a:t>‹#›</a:t>
            </a:fld>
            <a:endParaRPr lang="ar-IQ"/>
          </a:p>
        </p:txBody>
      </p:sp>
    </p:spTree>
    <p:extLst>
      <p:ext uri="{BB962C8B-B14F-4D97-AF65-F5344CB8AC3E}">
        <p14:creationId xmlns:p14="http://schemas.microsoft.com/office/powerpoint/2010/main" val="539242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EE800E6-28B5-4B86-A3CD-D641A9EC578D}" type="datetimeFigureOut">
              <a:rPr lang="ar-IQ" smtClean="0">
                <a:solidFill>
                  <a:prstClr val="black">
                    <a:tint val="75000"/>
                  </a:prstClr>
                </a:solidFill>
              </a:rPr>
              <a:pPr/>
              <a:t>09/03/1440</a:t>
            </a:fld>
            <a:endParaRPr lang="ar-IQ">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95E05AC-74BB-46B0-9B83-391CB8CC0DBC}"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46929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NUL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l="-11000" r="-11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68649" y="476672"/>
            <a:ext cx="7772400" cy="1470025"/>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9600" b="1" i="0" u="none" strike="noStrike" kern="1200" cap="none" spc="0" normalizeH="0" baseline="0" noProof="0" dirty="0" smtClean="0">
                <a:ln>
                  <a:noFill/>
                </a:ln>
                <a:solidFill>
                  <a:sysClr val="windowText" lastClr="000000"/>
                </a:solidFill>
                <a:effectLst/>
                <a:uLnTx/>
                <a:uFillTx/>
                <a:latin typeface="Georgia"/>
                <a:ea typeface="+mj-ea"/>
                <a:cs typeface="+mj-cs"/>
              </a:rPr>
              <a:t>GLASS</a:t>
            </a:r>
            <a:endParaRPr kumimoji="0" lang="ar-IQ" sz="9600" b="1" i="0" u="none" strike="noStrike" kern="1200" cap="none" spc="0" normalizeH="0" baseline="0" noProof="0" dirty="0">
              <a:ln>
                <a:noFill/>
              </a:ln>
              <a:solidFill>
                <a:sysClr val="windowText" lastClr="000000"/>
              </a:solidFill>
              <a:effectLst/>
              <a:uLnTx/>
              <a:uFillTx/>
              <a:latin typeface="Georgia"/>
              <a:ea typeface="+mj-ea"/>
              <a:cs typeface="Arial"/>
            </a:endParaRPr>
          </a:p>
        </p:txBody>
      </p:sp>
      <p:sp>
        <p:nvSpPr>
          <p:cNvPr id="5" name="Subtitle 2"/>
          <p:cNvSpPr txBox="1">
            <a:spLocks/>
          </p:cNvSpPr>
          <p:nvPr/>
        </p:nvSpPr>
        <p:spPr>
          <a:xfrm>
            <a:off x="1092111" y="2276872"/>
            <a:ext cx="6544816" cy="1752600"/>
          </a:xfrm>
          <a:prstGeom prst="rect">
            <a:avLst/>
          </a:prstGeom>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sz="3500" b="1" i="0" u="none" strike="noStrike" kern="1200" cap="none" spc="0" normalizeH="0" baseline="0" noProof="0" dirty="0" smtClean="0">
                <a:ln>
                  <a:noFill/>
                </a:ln>
                <a:solidFill>
                  <a:srgbClr val="FF0000"/>
                </a:solidFill>
                <a:effectLst/>
                <a:uLnTx/>
                <a:uFillTx/>
                <a:latin typeface="Georgia"/>
                <a:ea typeface="+mn-ea"/>
                <a:cs typeface="+mn-cs"/>
              </a:rPr>
              <a:t>LECTURE </a:t>
            </a:r>
            <a:r>
              <a:rPr kumimoji="0" lang="en-US" sz="4000" b="1" i="0" u="none" strike="noStrike" kern="1200" cap="none" spc="0" normalizeH="0" baseline="0" noProof="0" dirty="0" smtClean="0">
                <a:ln>
                  <a:noFill/>
                </a:ln>
                <a:solidFill>
                  <a:srgbClr val="FF0000"/>
                </a:solidFill>
                <a:effectLst/>
                <a:uLnTx/>
                <a:uFillTx/>
                <a:latin typeface="Georgia"/>
                <a:ea typeface="+mn-ea"/>
                <a:cs typeface="+mn-cs"/>
              </a:rPr>
              <a:t>2</a:t>
            </a:r>
          </a:p>
          <a:p>
            <a:pPr lvl="0">
              <a:lnSpc>
                <a:spcPct val="115000"/>
              </a:lnSpc>
              <a:spcAft>
                <a:spcPts val="1000"/>
              </a:spcAft>
            </a:pPr>
            <a:r>
              <a:rPr lang="en-US" sz="4800" b="1" dirty="0">
                <a:solidFill>
                  <a:srgbClr val="4F81BD"/>
                </a:solidFill>
                <a:latin typeface="Times New Roman"/>
                <a:ea typeface="Times New Roman"/>
              </a:rPr>
              <a:t>Structure of </a:t>
            </a:r>
            <a:r>
              <a:rPr lang="en-US" sz="4800" b="1" dirty="0" smtClean="0">
                <a:solidFill>
                  <a:srgbClr val="4F81BD"/>
                </a:solidFill>
                <a:latin typeface="Times New Roman"/>
                <a:ea typeface="Times New Roman"/>
              </a:rPr>
              <a:t>Glass</a:t>
            </a:r>
            <a:endParaRPr kumimoji="0" lang="ar-IQ" sz="3200" b="0" i="0" u="none" strike="noStrike" kern="1200" cap="none" spc="0" normalizeH="0" baseline="0" noProof="0" dirty="0">
              <a:ln>
                <a:noFill/>
              </a:ln>
              <a:solidFill>
                <a:sysClr val="windowText" lastClr="000000">
                  <a:tint val="75000"/>
                </a:sysClr>
              </a:solidFill>
              <a:effectLst/>
              <a:uLnTx/>
              <a:uFillTx/>
              <a:latin typeface="Georgia"/>
              <a:ea typeface="+mn-ea"/>
              <a:cs typeface="Times New Roman"/>
            </a:endParaRPr>
          </a:p>
        </p:txBody>
      </p:sp>
      <p:sp>
        <p:nvSpPr>
          <p:cNvPr id="6" name="TextBox 5"/>
          <p:cNvSpPr txBox="1"/>
          <p:nvPr/>
        </p:nvSpPr>
        <p:spPr>
          <a:xfrm>
            <a:off x="1042481" y="4029472"/>
            <a:ext cx="6624736" cy="1138773"/>
          </a:xfrm>
          <a:prstGeom prst="rect">
            <a:avLst/>
          </a:prstGeom>
          <a:noFill/>
        </p:spPr>
        <p:txBody>
          <a:bodyPr wrap="square" rtlCol="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9BBB59">
                    <a:lumMod val="50000"/>
                  </a:srgbClr>
                </a:solidFill>
                <a:effectLst/>
                <a:uLnTx/>
                <a:uFillTx/>
              </a:rPr>
              <a:t>By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9BBB59">
                    <a:lumMod val="50000"/>
                  </a:srgbClr>
                </a:solidFill>
                <a:effectLst/>
                <a:uLnTx/>
                <a:uFillTx/>
              </a:rPr>
              <a:t>Asst. Lect. </a:t>
            </a:r>
            <a:r>
              <a:rPr kumimoji="0" lang="en-US" sz="3600" b="1" i="0" u="none" strike="noStrike" kern="0" cap="none" spc="0" normalizeH="0" baseline="0" noProof="0" dirty="0" err="1" smtClean="0">
                <a:ln>
                  <a:noFill/>
                </a:ln>
                <a:solidFill>
                  <a:srgbClr val="9BBB59">
                    <a:lumMod val="50000"/>
                  </a:srgbClr>
                </a:solidFill>
                <a:effectLst/>
                <a:uLnTx/>
                <a:uFillTx/>
              </a:rPr>
              <a:t>Shireen</a:t>
            </a:r>
            <a:r>
              <a:rPr kumimoji="0" lang="en-US" sz="3600" b="1" i="0" u="none" strike="noStrike" kern="0" cap="none" spc="0" normalizeH="0" baseline="0" noProof="0" dirty="0" smtClean="0">
                <a:ln>
                  <a:noFill/>
                </a:ln>
                <a:solidFill>
                  <a:srgbClr val="9BBB59">
                    <a:lumMod val="50000"/>
                  </a:srgbClr>
                </a:solidFill>
                <a:effectLst/>
                <a:uLnTx/>
                <a:uFillTx/>
              </a:rPr>
              <a:t> </a:t>
            </a:r>
            <a:r>
              <a:rPr kumimoji="0" lang="en-US" sz="3600" b="1" i="0" u="none" strike="noStrike" kern="0" cap="none" spc="0" normalizeH="0" baseline="0" noProof="0" dirty="0" err="1" smtClean="0">
                <a:ln>
                  <a:noFill/>
                </a:ln>
                <a:solidFill>
                  <a:srgbClr val="9BBB59">
                    <a:lumMod val="50000"/>
                  </a:srgbClr>
                </a:solidFill>
                <a:effectLst/>
                <a:uLnTx/>
                <a:uFillTx/>
              </a:rPr>
              <a:t>Hasan</a:t>
            </a:r>
            <a:endParaRPr kumimoji="0" lang="ar-IQ" sz="3600" b="1" i="0" u="none" strike="noStrike" kern="0" cap="none" spc="0" normalizeH="0" baseline="0" noProof="0" dirty="0">
              <a:ln>
                <a:noFill/>
              </a:ln>
              <a:solidFill>
                <a:srgbClr val="9BBB59">
                  <a:lumMod val="50000"/>
                </a:srgbClr>
              </a:solidFill>
              <a:effectLst/>
              <a:uLnTx/>
              <a:uFillTx/>
            </a:endParaRPr>
          </a:p>
        </p:txBody>
      </p:sp>
    </p:spTree>
    <p:extLst>
      <p:ext uri="{BB962C8B-B14F-4D97-AF65-F5344CB8AC3E}">
        <p14:creationId xmlns:p14="http://schemas.microsoft.com/office/powerpoint/2010/main" val="11793153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BEBA8EAE-BF5A-486C-A8C5-ECC9F3942E4B}">
                <a14:imgProps xmlns:a14="http://schemas.microsoft.com/office/drawing/2010/main">
                  <a14:imgLayer r:embed="rId3">
                    <a14:imgEffect>
                      <a14:artisticPhotocopy/>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47664" y="2011938"/>
            <a:ext cx="5111750" cy="2258060"/>
          </a:xfrm>
          <a:prstGeom prst="rect">
            <a:avLst/>
          </a:prstGeom>
          <a:noFill/>
          <a:ln>
            <a:noFill/>
          </a:ln>
        </p:spPr>
      </p:pic>
      <p:sp>
        <p:nvSpPr>
          <p:cNvPr id="2" name="Rectangle 1"/>
          <p:cNvSpPr/>
          <p:nvPr/>
        </p:nvSpPr>
        <p:spPr>
          <a:xfrm>
            <a:off x="107504" y="620688"/>
            <a:ext cx="8280920" cy="1366528"/>
          </a:xfrm>
          <a:prstGeom prst="rect">
            <a:avLst/>
          </a:prstGeom>
        </p:spPr>
        <p:txBody>
          <a:bodyPr wrap="square">
            <a:spAutoFit/>
          </a:bodyPr>
          <a:lstStyle/>
          <a:p>
            <a:pPr algn="just" rtl="0">
              <a:lnSpc>
                <a:spcPct val="115000"/>
              </a:lnSpc>
              <a:spcAft>
                <a:spcPts val="1000"/>
              </a:spcAft>
            </a:pPr>
            <a:r>
              <a:rPr lang="en-US" dirty="0">
                <a:latin typeface="Times New Roman"/>
                <a:ea typeface="Times New Roman"/>
                <a:cs typeface="Arial"/>
              </a:rPr>
              <a:t>Modifiers break up the silica network if the oxygen to silica ratio (</a:t>
            </a:r>
            <a:r>
              <a:rPr lang="en-US" dirty="0" err="1">
                <a:latin typeface="Times New Roman"/>
                <a:ea typeface="Times New Roman"/>
                <a:cs typeface="Arial"/>
              </a:rPr>
              <a:t>O:Si</a:t>
            </a:r>
            <a:r>
              <a:rPr lang="en-US" dirty="0">
                <a:latin typeface="Times New Roman"/>
                <a:ea typeface="Times New Roman"/>
                <a:cs typeface="Arial"/>
              </a:rPr>
              <a:t>) increases  significantly  when Na</a:t>
            </a:r>
            <a:r>
              <a:rPr lang="en-US" baseline="-25000" dirty="0">
                <a:latin typeface="Times New Roman"/>
                <a:ea typeface="Times New Roman"/>
                <a:cs typeface="Arial"/>
              </a:rPr>
              <a:t>2</a:t>
            </a:r>
            <a:r>
              <a:rPr lang="en-US" dirty="0">
                <a:latin typeface="Times New Roman"/>
                <a:ea typeface="Times New Roman"/>
                <a:cs typeface="Arial"/>
              </a:rPr>
              <a:t>O is added , the sodium ions enter holes within the network , rather then becoming part of the network ,however , the oxygen ion that enters with Na</a:t>
            </a:r>
            <a:r>
              <a:rPr lang="en-US" baseline="-25000" dirty="0">
                <a:latin typeface="Times New Roman"/>
                <a:ea typeface="Times New Roman"/>
                <a:cs typeface="Arial"/>
              </a:rPr>
              <a:t>2</a:t>
            </a:r>
            <a:r>
              <a:rPr lang="en-US" dirty="0">
                <a:latin typeface="Times New Roman"/>
                <a:ea typeface="Times New Roman"/>
                <a:cs typeface="Arial"/>
              </a:rPr>
              <a:t>O  does become part of the network as shown in fig (fig 4 ).</a:t>
            </a:r>
            <a:endParaRPr lang="en-US" sz="1400" dirty="0">
              <a:ea typeface="Calibri"/>
              <a:cs typeface="Arial"/>
            </a:endParaRPr>
          </a:p>
        </p:txBody>
      </p:sp>
      <p:sp>
        <p:nvSpPr>
          <p:cNvPr id="3" name="Rectangle 2"/>
          <p:cNvSpPr/>
          <p:nvPr/>
        </p:nvSpPr>
        <p:spPr>
          <a:xfrm>
            <a:off x="2159280" y="4327952"/>
            <a:ext cx="4572000" cy="1366528"/>
          </a:xfrm>
          <a:prstGeom prst="rect">
            <a:avLst/>
          </a:prstGeom>
        </p:spPr>
        <p:txBody>
          <a:bodyPr>
            <a:spAutoFit/>
          </a:bodyPr>
          <a:lstStyle/>
          <a:p>
            <a:pPr marL="457200" indent="457200" algn="ctr">
              <a:lnSpc>
                <a:spcPct val="115000"/>
              </a:lnSpc>
              <a:spcAft>
                <a:spcPts val="1000"/>
              </a:spcAft>
            </a:pPr>
            <a:r>
              <a:rPr lang="en-US" dirty="0">
                <a:latin typeface="Times New Roman"/>
                <a:ea typeface="Times New Roman"/>
                <a:cs typeface="Arial"/>
              </a:rPr>
              <a:t>Figure 4: the effect of Na</a:t>
            </a:r>
            <a:r>
              <a:rPr lang="en-US" baseline="-25000" dirty="0">
                <a:latin typeface="Times New Roman"/>
                <a:ea typeface="Times New Roman"/>
                <a:cs typeface="Arial"/>
              </a:rPr>
              <a:t>2</a:t>
            </a:r>
            <a:r>
              <a:rPr lang="en-US" dirty="0">
                <a:latin typeface="Times New Roman"/>
                <a:ea typeface="Times New Roman"/>
                <a:cs typeface="Arial"/>
              </a:rPr>
              <a:t>O on the silica glass network. Sodium oxide is a modifier disrupting the glassy network and reducing the ability to form a glass.</a:t>
            </a:r>
            <a:endParaRPr lang="en-US" sz="1600" dirty="0">
              <a:ea typeface="Calibri"/>
              <a:cs typeface="Arial"/>
            </a:endParaRPr>
          </a:p>
        </p:txBody>
      </p:sp>
    </p:spTree>
    <p:extLst>
      <p:ext uri="{BB962C8B-B14F-4D97-AF65-F5344CB8AC3E}">
        <p14:creationId xmlns:p14="http://schemas.microsoft.com/office/powerpoint/2010/main" val="1955243660"/>
      </p:ext>
    </p:extLst>
  </p:cSld>
  <p:clrMapOvr>
    <a:masterClrMapping/>
  </p:clrMapOvr>
  <mc:AlternateContent xmlns:mc="http://schemas.openxmlformats.org/markup-compatibility/2006" xmlns:p14="http://schemas.microsoft.com/office/powerpoint/2010/main">
    <mc:Choice Requires="p14">
      <p:transition spd="slow" p14:dur="2000">
        <p14:reveal thruBlk="1"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0" y="260648"/>
            <a:ext cx="8964488" cy="1485663"/>
          </a:xfrm>
          <a:prstGeom prst="rect">
            <a:avLst/>
          </a:prstGeom>
          <a:solidFill>
            <a:schemeClr val="accent6">
              <a:lumMod val="20000"/>
              <a:lumOff val="80000"/>
            </a:schemeClr>
          </a:solidFill>
        </p:spPr>
        <p:txBody>
          <a:bodyPr wrap="square">
            <a:spAutoFit/>
          </a:bodyPr>
          <a:lstStyle/>
          <a:p>
            <a:pPr algn="just" rtl="0">
              <a:lnSpc>
                <a:spcPct val="115000"/>
              </a:lnSpc>
              <a:spcAft>
                <a:spcPts val="1000"/>
              </a:spcAft>
            </a:pPr>
            <a:r>
              <a:rPr lang="en-US" sz="2000" dirty="0">
                <a:latin typeface="Times New Roman"/>
                <a:ea typeface="Times New Roman"/>
                <a:cs typeface="Arial"/>
              </a:rPr>
              <a:t>The other addition in glass are the fluxes which lower the fusion temperature of the glass batch and render the molten glass workable  at reasonable temperature , modification lower the melting point and viscosity of silica, making it possible to produce glass at lower temperature .</a:t>
            </a:r>
            <a:endParaRPr lang="en-US" sz="2000" dirty="0">
              <a:ea typeface="Calibri"/>
              <a:cs typeface="Arial"/>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924944"/>
            <a:ext cx="5328591" cy="3528392"/>
          </a:xfrm>
          <a:prstGeom prst="rect">
            <a:avLst/>
          </a:prstGeom>
          <a:noFill/>
          <a:ln>
            <a:noFill/>
          </a:ln>
        </p:spPr>
      </p:pic>
      <p:sp>
        <p:nvSpPr>
          <p:cNvPr id="6" name="Rectangle 5"/>
          <p:cNvSpPr/>
          <p:nvPr/>
        </p:nvSpPr>
        <p:spPr>
          <a:xfrm>
            <a:off x="170772" y="1916832"/>
            <a:ext cx="8712968" cy="729430"/>
          </a:xfrm>
          <a:prstGeom prst="rect">
            <a:avLst/>
          </a:prstGeom>
        </p:spPr>
        <p:txBody>
          <a:bodyPr wrap="square">
            <a:spAutoFit/>
          </a:bodyPr>
          <a:lstStyle/>
          <a:p>
            <a:pPr algn="just" rtl="0">
              <a:lnSpc>
                <a:spcPct val="115000"/>
              </a:lnSpc>
              <a:spcAft>
                <a:spcPts val="1000"/>
              </a:spcAft>
            </a:pPr>
            <a:r>
              <a:rPr lang="en-US" dirty="0">
                <a:latin typeface="Times New Roman"/>
                <a:ea typeface="Times New Roman"/>
                <a:cs typeface="Arial"/>
              </a:rPr>
              <a:t>The effect of Na</a:t>
            </a:r>
            <a:r>
              <a:rPr lang="en-US" baseline="-25000" dirty="0">
                <a:latin typeface="Times New Roman"/>
                <a:ea typeface="Times New Roman"/>
                <a:cs typeface="Arial"/>
              </a:rPr>
              <a:t>2</a:t>
            </a:r>
            <a:r>
              <a:rPr lang="en-US" dirty="0">
                <a:latin typeface="Times New Roman"/>
                <a:ea typeface="Times New Roman"/>
                <a:cs typeface="Arial"/>
              </a:rPr>
              <a:t>O .addition to silica is shown in ( fig5 ) the addition of Na</a:t>
            </a:r>
            <a:r>
              <a:rPr lang="en-US" baseline="-25000" dirty="0">
                <a:latin typeface="Times New Roman"/>
                <a:ea typeface="Times New Roman"/>
                <a:cs typeface="Arial"/>
              </a:rPr>
              <a:t>2</a:t>
            </a:r>
            <a:r>
              <a:rPr lang="en-US" dirty="0">
                <a:latin typeface="Times New Roman"/>
                <a:ea typeface="Times New Roman"/>
                <a:cs typeface="Arial"/>
              </a:rPr>
              <a:t>O produces eutectics with very low melting temperature .</a:t>
            </a:r>
            <a:endParaRPr lang="en-US" sz="1400" dirty="0">
              <a:ea typeface="Calibri"/>
              <a:cs typeface="Arial"/>
            </a:endParaRPr>
          </a:p>
        </p:txBody>
      </p:sp>
    </p:spTree>
    <p:extLst>
      <p:ext uri="{BB962C8B-B14F-4D97-AF65-F5344CB8AC3E}">
        <p14:creationId xmlns:p14="http://schemas.microsoft.com/office/powerpoint/2010/main" val="39056566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640960" cy="2251899"/>
          </a:xfrm>
          <a:prstGeom prst="rect">
            <a:avLst/>
          </a:prstGeom>
          <a:solidFill>
            <a:schemeClr val="accent1">
              <a:lumMod val="20000"/>
              <a:lumOff val="80000"/>
            </a:schemeClr>
          </a:solidFill>
        </p:spPr>
        <p:txBody>
          <a:bodyPr wrap="square">
            <a:spAutoFit/>
          </a:bodyPr>
          <a:lstStyle/>
          <a:p>
            <a:pPr algn="l">
              <a:lnSpc>
                <a:spcPct val="115000"/>
              </a:lnSpc>
              <a:spcAft>
                <a:spcPts val="1000"/>
              </a:spcAft>
            </a:pPr>
            <a:r>
              <a:rPr lang="en-US" sz="2000" dirty="0">
                <a:latin typeface="Times New Roman"/>
                <a:ea typeface="Times New Roman"/>
                <a:cs typeface="Arial"/>
              </a:rPr>
              <a:t>Modifiers fluxes may reduce the resistance of glass to chemical attack, render it water soluble or make it subject to partial or complete </a:t>
            </a:r>
            <a:r>
              <a:rPr lang="en-US" sz="2000" dirty="0" err="1">
                <a:latin typeface="Times New Roman"/>
                <a:ea typeface="Times New Roman"/>
                <a:cs typeface="Arial"/>
              </a:rPr>
              <a:t>devitrification</a:t>
            </a:r>
            <a:r>
              <a:rPr lang="en-US" sz="2000" dirty="0">
                <a:latin typeface="Times New Roman"/>
                <a:ea typeface="Times New Roman"/>
                <a:cs typeface="Arial"/>
              </a:rPr>
              <a:t>. Devitrified glass is undesirable since the crystalline areas are externally weak and brittle, stabilizers are therefor, added to the glass batch overcome these problems.</a:t>
            </a:r>
            <a:endParaRPr lang="en-US" sz="2000" dirty="0">
              <a:ea typeface="Calibri"/>
              <a:cs typeface="Arial"/>
            </a:endParaRPr>
          </a:p>
          <a:p>
            <a:pPr algn="l"/>
            <a:r>
              <a:rPr lang="en-US" sz="2000" dirty="0">
                <a:latin typeface="Times New Roman"/>
                <a:ea typeface="Times New Roman"/>
              </a:rPr>
              <a:t>Adding </a:t>
            </a:r>
            <a:r>
              <a:rPr lang="en-US" sz="2000" dirty="0" err="1">
                <a:latin typeface="Times New Roman"/>
                <a:ea typeface="Times New Roman"/>
              </a:rPr>
              <a:t>CaO</a:t>
            </a:r>
            <a:r>
              <a:rPr lang="en-US" sz="2000" dirty="0">
                <a:latin typeface="Times New Roman"/>
                <a:ea typeface="Times New Roman"/>
              </a:rPr>
              <a:t> which reduces the solubility of the </a:t>
            </a:r>
            <a:r>
              <a:rPr lang="en-US" sz="2000" dirty="0" smtClean="0">
                <a:latin typeface="Times New Roman"/>
                <a:ea typeface="Times New Roman"/>
              </a:rPr>
              <a:t>glass in </a:t>
            </a:r>
            <a:r>
              <a:rPr lang="en-US" sz="2000" dirty="0">
                <a:latin typeface="Times New Roman"/>
                <a:ea typeface="Times New Roman"/>
              </a:rPr>
              <a:t>water further modifies these glasses. </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617" y="2996951"/>
            <a:ext cx="4023351" cy="345638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2996950"/>
            <a:ext cx="4704361" cy="3600401"/>
          </a:xfrm>
          <a:prstGeom prst="rect">
            <a:avLst/>
          </a:prstGeom>
        </p:spPr>
      </p:pic>
    </p:spTree>
    <p:extLst>
      <p:ext uri="{BB962C8B-B14F-4D97-AF65-F5344CB8AC3E}">
        <p14:creationId xmlns:p14="http://schemas.microsoft.com/office/powerpoint/2010/main" val="2553427617"/>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310" y="131104"/>
            <a:ext cx="4036618" cy="523220"/>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none">
            <a:spAutoFit/>
          </a:bodyPr>
          <a:lstStyle/>
          <a:p>
            <a:r>
              <a:rPr lang="en-US" sz="2800" b="1" dirty="0">
                <a:latin typeface="Times New Roman"/>
                <a:ea typeface="Times New Roman"/>
              </a:rPr>
              <a:t>Structure of some glasses</a:t>
            </a:r>
            <a:endParaRPr lang="en-US" sz="2800" dirty="0"/>
          </a:p>
        </p:txBody>
      </p:sp>
      <p:sp>
        <p:nvSpPr>
          <p:cNvPr id="6" name="Rectangle 5"/>
          <p:cNvSpPr/>
          <p:nvPr/>
        </p:nvSpPr>
        <p:spPr>
          <a:xfrm>
            <a:off x="121310" y="1412776"/>
            <a:ext cx="8862302" cy="1477328"/>
          </a:xfrm>
          <a:prstGeom prst="rect">
            <a:avLst/>
          </a:prstGeom>
          <a:solidFill>
            <a:schemeClr val="accent6">
              <a:lumMod val="20000"/>
              <a:lumOff val="80000"/>
            </a:schemeClr>
          </a:solidFill>
        </p:spPr>
        <p:txBody>
          <a:bodyPr wrap="square">
            <a:spAutoFit/>
          </a:bodyPr>
          <a:lstStyle/>
          <a:p>
            <a:pPr algn="l">
              <a:lnSpc>
                <a:spcPct val="150000"/>
              </a:lnSpc>
            </a:pPr>
            <a:r>
              <a:rPr lang="en-US" sz="2000" dirty="0">
                <a:latin typeface="Times New Roman"/>
                <a:ea typeface="Times New Roman"/>
              </a:rPr>
              <a:t>Vitreous silica is the disordered structure of the ordered silica. The building blocks of vitreous silica are </a:t>
            </a:r>
            <a:r>
              <a:rPr lang="en-US" sz="2000" dirty="0" err="1">
                <a:latin typeface="Times New Roman"/>
                <a:ea typeface="Times New Roman"/>
              </a:rPr>
              <a:t>tetraherdra</a:t>
            </a:r>
            <a:r>
              <a:rPr lang="en-US" sz="2000" dirty="0">
                <a:latin typeface="Times New Roman"/>
                <a:ea typeface="Times New Roman"/>
              </a:rPr>
              <a:t> of SiO</a:t>
            </a:r>
            <a:r>
              <a:rPr lang="en-US" sz="2000" baseline="-25000" dirty="0">
                <a:latin typeface="Times New Roman"/>
                <a:ea typeface="Times New Roman"/>
              </a:rPr>
              <a:t>4, </a:t>
            </a:r>
            <a:r>
              <a:rPr lang="en-US" sz="2000" dirty="0">
                <a:latin typeface="Times New Roman"/>
                <a:ea typeface="Times New Roman"/>
              </a:rPr>
              <a:t>which link together by oxygen ions at the </a:t>
            </a:r>
            <a:r>
              <a:rPr lang="en-US" sz="2000" dirty="0" err="1">
                <a:latin typeface="Times New Roman"/>
                <a:ea typeface="Times New Roman"/>
              </a:rPr>
              <a:t>tetraherda</a:t>
            </a:r>
            <a:r>
              <a:rPr lang="en-US" sz="2000" dirty="0">
                <a:latin typeface="Times New Roman"/>
                <a:ea typeface="Times New Roman"/>
              </a:rPr>
              <a:t> corners. These </a:t>
            </a:r>
            <a:r>
              <a:rPr lang="en-US" sz="2000" dirty="0" err="1">
                <a:latin typeface="Times New Roman"/>
                <a:ea typeface="Times New Roman"/>
              </a:rPr>
              <a:t>oxygens</a:t>
            </a:r>
            <a:r>
              <a:rPr lang="en-US" sz="2000" dirty="0">
                <a:latin typeface="Times New Roman"/>
                <a:ea typeface="Times New Roman"/>
              </a:rPr>
              <a:t> are called bridging </a:t>
            </a:r>
            <a:r>
              <a:rPr lang="en-US" sz="2000" dirty="0" err="1">
                <a:latin typeface="Times New Roman"/>
                <a:ea typeface="Times New Roman"/>
              </a:rPr>
              <a:t>oxygens</a:t>
            </a:r>
            <a:r>
              <a:rPr lang="en-US" sz="2000" dirty="0">
                <a:latin typeface="Times New Roman"/>
                <a:ea typeface="Times New Roman"/>
              </a:rPr>
              <a:t>. </a:t>
            </a:r>
            <a:endParaRPr lang="en-US" sz="2000" dirty="0"/>
          </a:p>
        </p:txBody>
      </p:sp>
      <p:sp>
        <p:nvSpPr>
          <p:cNvPr id="9" name="Rectangle 8"/>
          <p:cNvSpPr/>
          <p:nvPr/>
        </p:nvSpPr>
        <p:spPr>
          <a:xfrm>
            <a:off x="68601" y="764704"/>
            <a:ext cx="2089033" cy="461665"/>
          </a:xfrm>
          <a:prstGeom prst="rect">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wrap="none">
            <a:spAutoFit/>
          </a:bodyPr>
          <a:lstStyle/>
          <a:p>
            <a:r>
              <a:rPr lang="en-US" sz="2400" b="1" i="1" dirty="0">
                <a:latin typeface="Times New Roman"/>
                <a:ea typeface="Times New Roman"/>
              </a:rPr>
              <a:t>Silicate glasses</a:t>
            </a:r>
            <a:endParaRPr lang="en-US" sz="2400"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113117" y="3068960"/>
            <a:ext cx="7059284" cy="3456384"/>
          </a:xfrm>
          <a:prstGeom prst="rect">
            <a:avLst/>
          </a:prstGeom>
          <a:noFill/>
          <a:ln>
            <a:noFill/>
          </a:ln>
        </p:spPr>
      </p:pic>
    </p:spTree>
    <p:extLst>
      <p:ext uri="{BB962C8B-B14F-4D97-AF65-F5344CB8AC3E}">
        <p14:creationId xmlns:p14="http://schemas.microsoft.com/office/powerpoint/2010/main" val="4077628638"/>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964" y="260649"/>
            <a:ext cx="8571524" cy="6264696"/>
          </a:xfrm>
          <a:prstGeom prst="rect">
            <a:avLst/>
          </a:prstGeom>
        </p:spPr>
      </p:pic>
    </p:spTree>
    <p:extLst>
      <p:ext uri="{BB962C8B-B14F-4D97-AF65-F5344CB8AC3E}">
        <p14:creationId xmlns:p14="http://schemas.microsoft.com/office/powerpoint/2010/main" val="3880262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911" y="1052736"/>
            <a:ext cx="8987996" cy="3647152"/>
          </a:xfrm>
          <a:prstGeom prst="rect">
            <a:avLst/>
          </a:prstGeom>
          <a:solidFill>
            <a:schemeClr val="accent6">
              <a:lumMod val="20000"/>
              <a:lumOff val="80000"/>
            </a:schemeClr>
          </a:solidFill>
        </p:spPr>
        <p:txBody>
          <a:bodyPr wrap="square">
            <a:spAutoFit/>
          </a:bodyPr>
          <a:lstStyle/>
          <a:p>
            <a:pPr marL="88900" indent="368300" algn="just" rtl="0">
              <a:lnSpc>
                <a:spcPct val="150000"/>
              </a:lnSpc>
              <a:spcAft>
                <a:spcPts val="1000"/>
              </a:spcAft>
            </a:pPr>
            <a:r>
              <a:rPr lang="en-US" sz="2200" dirty="0">
                <a:latin typeface="Times New Roman"/>
                <a:ea typeface="Times New Roman"/>
                <a:cs typeface="Arial"/>
              </a:rPr>
              <a:t>Bonding angels in this structure are distributing over a wide range. Structure analysis indicates that the shortest Si-O distance in this structure is ≈ 0.162 nm and that the shortest O-O distance is ≈ 0.265 nm. While the bond of two silicon atoms is 0.312 nm. These distributions of atom-atom distances can be explained by assuming a distribution in the Si-O-Si bond angles. The maximum in this distribution occurs at ≈ 144</a:t>
            </a:r>
            <a:r>
              <a:rPr lang="en-US" sz="2200" baseline="30000" dirty="0">
                <a:latin typeface="Times New Roman"/>
                <a:ea typeface="Times New Roman"/>
                <a:cs typeface="Arial"/>
              </a:rPr>
              <a:t>ͦ</a:t>
            </a:r>
            <a:r>
              <a:rPr lang="en-US" sz="2200" dirty="0">
                <a:latin typeface="Times New Roman"/>
                <a:ea typeface="Times New Roman"/>
                <a:cs typeface="Arial"/>
              </a:rPr>
              <a:t>, with a range in angles from 120</a:t>
            </a:r>
            <a:r>
              <a:rPr lang="en-US" sz="2200" baseline="30000" dirty="0">
                <a:latin typeface="Times New Roman"/>
                <a:ea typeface="Times New Roman"/>
                <a:cs typeface="Arial"/>
              </a:rPr>
              <a:t> ͦ</a:t>
            </a:r>
            <a:r>
              <a:rPr lang="en-US" sz="2200" dirty="0">
                <a:latin typeface="Times New Roman"/>
                <a:ea typeface="Times New Roman"/>
                <a:cs typeface="Arial"/>
              </a:rPr>
              <a:t> to 180</a:t>
            </a:r>
            <a:r>
              <a:rPr lang="en-US" sz="2200" baseline="30000" dirty="0">
                <a:latin typeface="Times New Roman"/>
                <a:ea typeface="Times New Roman"/>
                <a:cs typeface="Arial"/>
              </a:rPr>
              <a:t> ͦ</a:t>
            </a:r>
            <a:r>
              <a:rPr lang="en-US" sz="2200" dirty="0">
                <a:latin typeface="Times New Roman"/>
                <a:ea typeface="Times New Roman"/>
                <a:cs typeface="Arial"/>
              </a:rPr>
              <a:t>.</a:t>
            </a:r>
            <a:endParaRPr lang="en-US" sz="2200" dirty="0">
              <a:ea typeface="Calibri"/>
              <a:cs typeface="Arial"/>
            </a:endParaRPr>
          </a:p>
        </p:txBody>
      </p:sp>
    </p:spTree>
    <p:extLst>
      <p:ext uri="{BB962C8B-B14F-4D97-AF65-F5344CB8AC3E}">
        <p14:creationId xmlns:p14="http://schemas.microsoft.com/office/powerpoint/2010/main" val="5816149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476672"/>
            <a:ext cx="8784976" cy="2351285"/>
          </a:xfrm>
          <a:prstGeom prst="rect">
            <a:avLst/>
          </a:prstGeom>
          <a:solidFill>
            <a:schemeClr val="accent4">
              <a:lumMod val="20000"/>
              <a:lumOff val="80000"/>
            </a:schemeClr>
          </a:solidFill>
        </p:spPr>
        <p:txBody>
          <a:bodyPr wrap="square">
            <a:spAutoFit/>
          </a:bodyPr>
          <a:lstStyle/>
          <a:p>
            <a:pPr marL="88900" algn="just" rtl="0">
              <a:lnSpc>
                <a:spcPct val="150000"/>
              </a:lnSpc>
              <a:spcAft>
                <a:spcPts val="1000"/>
              </a:spcAft>
            </a:pPr>
            <a:r>
              <a:rPr lang="en-US" sz="2000" dirty="0">
                <a:latin typeface="Times New Roman"/>
                <a:ea typeface="Times New Roman"/>
                <a:cs typeface="Arial"/>
              </a:rPr>
              <a:t>Introduction  of alkali oxides like Na</a:t>
            </a:r>
            <a:r>
              <a:rPr lang="en-US" sz="2000" baseline="-25000" dirty="0">
                <a:latin typeface="Times New Roman"/>
                <a:ea typeface="Times New Roman"/>
                <a:cs typeface="Arial"/>
              </a:rPr>
              <a:t>2</a:t>
            </a:r>
            <a:r>
              <a:rPr lang="en-US" sz="2000" dirty="0">
                <a:latin typeface="Times New Roman"/>
                <a:ea typeface="Times New Roman"/>
                <a:cs typeface="Arial"/>
              </a:rPr>
              <a:t>O , K</a:t>
            </a:r>
            <a:r>
              <a:rPr lang="en-US" sz="2000" baseline="-25000" dirty="0">
                <a:latin typeface="Times New Roman"/>
                <a:ea typeface="Times New Roman"/>
                <a:cs typeface="Arial"/>
              </a:rPr>
              <a:t>2</a:t>
            </a:r>
            <a:r>
              <a:rPr lang="en-US" sz="2000" dirty="0">
                <a:latin typeface="Times New Roman"/>
                <a:ea typeface="Times New Roman"/>
                <a:cs typeface="Arial"/>
              </a:rPr>
              <a:t>O etc. leads to lowering the melting temperatures by forming </a:t>
            </a:r>
            <a:r>
              <a:rPr lang="en-US" sz="2000" dirty="0" smtClean="0">
                <a:latin typeface="Times New Roman"/>
                <a:ea typeface="Times New Roman"/>
                <a:cs typeface="Arial"/>
              </a:rPr>
              <a:t>non bridging </a:t>
            </a:r>
            <a:r>
              <a:rPr lang="en-US" sz="2000" dirty="0">
                <a:latin typeface="Times New Roman"/>
                <a:ea typeface="Times New Roman"/>
                <a:cs typeface="Arial"/>
              </a:rPr>
              <a:t>oxygen .each </a:t>
            </a:r>
            <a:r>
              <a:rPr lang="en-US" sz="2000" dirty="0" smtClean="0">
                <a:latin typeface="Times New Roman"/>
                <a:ea typeface="Times New Roman"/>
                <a:cs typeface="Arial"/>
              </a:rPr>
              <a:t>non bridging </a:t>
            </a:r>
            <a:r>
              <a:rPr lang="en-US" sz="2000" dirty="0">
                <a:latin typeface="Times New Roman"/>
                <a:ea typeface="Times New Roman"/>
                <a:cs typeface="Arial"/>
              </a:rPr>
              <a:t>oxygen must be associated with a nearby alkali ion to maintain local charge neutrality see in </a:t>
            </a:r>
            <a:r>
              <a:rPr lang="en-US" sz="2000" dirty="0" smtClean="0">
                <a:latin typeface="Times New Roman"/>
                <a:ea typeface="Times New Roman"/>
                <a:cs typeface="Arial"/>
              </a:rPr>
              <a:t>fig(3). </a:t>
            </a:r>
            <a:r>
              <a:rPr lang="en-US" sz="2000" dirty="0">
                <a:latin typeface="Times New Roman"/>
                <a:ea typeface="Times New Roman"/>
                <a:cs typeface="Arial"/>
              </a:rPr>
              <a:t>These alkali ions occupy the interstices in the network, reducing the unoccupied free-volume of the structure.</a:t>
            </a:r>
            <a:endParaRPr lang="en-US" sz="2000" dirty="0">
              <a:ea typeface="Calibri"/>
              <a:cs typeface="Arial"/>
            </a:endParaRPr>
          </a:p>
        </p:txBody>
      </p:sp>
      <p:sp>
        <p:nvSpPr>
          <p:cNvPr id="5" name="Rectangle 4"/>
          <p:cNvSpPr/>
          <p:nvPr/>
        </p:nvSpPr>
        <p:spPr>
          <a:xfrm>
            <a:off x="179512" y="3212976"/>
            <a:ext cx="8784976" cy="3323987"/>
          </a:xfrm>
          <a:prstGeom prst="rect">
            <a:avLst/>
          </a:prstGeom>
          <a:solidFill>
            <a:schemeClr val="accent1">
              <a:lumMod val="20000"/>
              <a:lumOff val="80000"/>
            </a:schemeClr>
          </a:solidFill>
        </p:spPr>
        <p:txBody>
          <a:bodyPr wrap="square">
            <a:spAutoFit/>
          </a:bodyPr>
          <a:lstStyle/>
          <a:p>
            <a:pPr algn="l">
              <a:lnSpc>
                <a:spcPct val="150000"/>
              </a:lnSpc>
            </a:pPr>
            <a:r>
              <a:rPr lang="en-US" sz="2000" dirty="0">
                <a:latin typeface="Times New Roman"/>
                <a:ea typeface="Times New Roman"/>
              </a:rPr>
              <a:t>Ternary glasses containing alkaline </a:t>
            </a:r>
            <a:r>
              <a:rPr lang="en-US" sz="2000" dirty="0" smtClean="0">
                <a:latin typeface="Times New Roman"/>
                <a:ea typeface="Times New Roman"/>
              </a:rPr>
              <a:t>earth oxides </a:t>
            </a:r>
            <a:r>
              <a:rPr lang="en-US" sz="2000" dirty="0">
                <a:latin typeface="Times New Roman"/>
                <a:ea typeface="Times New Roman"/>
              </a:rPr>
              <a:t>in combination with silica and alkali oxides, which are commonly called soda -lime-silica glasses, usually contain 10-20%mol alkali oxide, primarily in the form of Na</a:t>
            </a:r>
            <a:r>
              <a:rPr lang="en-US" sz="2000" baseline="-25000" dirty="0">
                <a:latin typeface="Times New Roman"/>
                <a:ea typeface="Times New Roman"/>
              </a:rPr>
              <a:t>2</a:t>
            </a:r>
            <a:r>
              <a:rPr lang="en-US" sz="2000" dirty="0">
                <a:latin typeface="Times New Roman"/>
                <a:ea typeface="Times New Roman"/>
              </a:rPr>
              <a:t>O or soda, 5-15% </a:t>
            </a:r>
            <a:r>
              <a:rPr lang="en-US" sz="2000" dirty="0" err="1" smtClean="0">
                <a:latin typeface="Times New Roman"/>
                <a:ea typeface="Times New Roman"/>
              </a:rPr>
              <a:t>mol</a:t>
            </a:r>
            <a:r>
              <a:rPr lang="en-US" sz="2000" dirty="0" smtClean="0">
                <a:latin typeface="Times New Roman"/>
                <a:ea typeface="Times New Roman"/>
              </a:rPr>
              <a:t> </a:t>
            </a:r>
            <a:r>
              <a:rPr lang="en-US" sz="2000" dirty="0" err="1" smtClean="0">
                <a:latin typeface="Times New Roman"/>
                <a:ea typeface="Times New Roman"/>
              </a:rPr>
              <a:t>CaO</a:t>
            </a:r>
            <a:r>
              <a:rPr lang="en-US" sz="2000" dirty="0" smtClean="0">
                <a:latin typeface="Times New Roman"/>
                <a:ea typeface="Times New Roman"/>
              </a:rPr>
              <a:t> </a:t>
            </a:r>
            <a:r>
              <a:rPr lang="en-US" sz="2000" dirty="0">
                <a:latin typeface="Times New Roman"/>
                <a:ea typeface="Times New Roman"/>
              </a:rPr>
              <a:t>or lime</a:t>
            </a:r>
            <a:r>
              <a:rPr lang="en-US" sz="2000" dirty="0" smtClean="0">
                <a:latin typeface="Times New Roman"/>
                <a:ea typeface="Times New Roman"/>
              </a:rPr>
              <a:t>, and </a:t>
            </a:r>
            <a:r>
              <a:rPr lang="en-US" sz="2000" dirty="0">
                <a:latin typeface="Times New Roman"/>
                <a:ea typeface="Times New Roman"/>
              </a:rPr>
              <a:t>70-75% </a:t>
            </a:r>
            <a:r>
              <a:rPr lang="en-US" sz="2000" dirty="0" err="1">
                <a:latin typeface="Times New Roman"/>
                <a:ea typeface="Times New Roman"/>
              </a:rPr>
              <a:t>mol</a:t>
            </a:r>
            <a:r>
              <a:rPr lang="en-US" sz="2000" dirty="0">
                <a:latin typeface="Times New Roman"/>
                <a:ea typeface="Times New Roman"/>
              </a:rPr>
              <a:t> silica .the replacement of the more mobile alkali ions by the less mobile divalent alkaline earth ions reduces the net mobility of modifier ions through the structure, improving  the chemical durability and reducing the ionic contributing to the electrical conductivity of the glass.</a:t>
            </a:r>
            <a:endParaRPr lang="en-US" sz="2000" dirty="0"/>
          </a:p>
        </p:txBody>
      </p:sp>
    </p:spTree>
    <p:extLst>
      <p:ext uri="{BB962C8B-B14F-4D97-AF65-F5344CB8AC3E}">
        <p14:creationId xmlns:p14="http://schemas.microsoft.com/office/powerpoint/2010/main" val="4177726172"/>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458" y="188640"/>
            <a:ext cx="3148619" cy="517065"/>
          </a:xfrm>
          <a:prstGeom prst="rect">
            <a:avLst/>
          </a:prstGeom>
          <a:solidFill>
            <a:schemeClr val="bg2"/>
          </a:solidFill>
        </p:spPr>
        <p:style>
          <a:lnRef idx="2">
            <a:schemeClr val="accent2"/>
          </a:lnRef>
          <a:fillRef idx="1">
            <a:schemeClr val="lt1"/>
          </a:fillRef>
          <a:effectRef idx="0">
            <a:schemeClr val="accent2"/>
          </a:effectRef>
          <a:fontRef idx="minor">
            <a:schemeClr val="dk1"/>
          </a:fontRef>
        </p:style>
        <p:txBody>
          <a:bodyPr wrap="none">
            <a:spAutoFit/>
          </a:bodyPr>
          <a:lstStyle/>
          <a:p>
            <a:pPr algn="just" rtl="0">
              <a:lnSpc>
                <a:spcPct val="115000"/>
              </a:lnSpc>
              <a:spcAft>
                <a:spcPts val="1000"/>
              </a:spcAft>
            </a:pPr>
            <a:r>
              <a:rPr lang="en-US" sz="2400" b="1" i="1" dirty="0" err="1">
                <a:latin typeface="Times New Roman"/>
                <a:ea typeface="Times New Roman"/>
                <a:cs typeface="Arial"/>
              </a:rPr>
              <a:t>Aluminosilicate</a:t>
            </a:r>
            <a:r>
              <a:rPr lang="en-US" sz="2400" b="1" i="1" dirty="0">
                <a:latin typeface="Times New Roman"/>
                <a:ea typeface="Times New Roman"/>
                <a:cs typeface="Arial"/>
              </a:rPr>
              <a:t> glasses</a:t>
            </a:r>
            <a:endParaRPr lang="en-US" sz="2400" dirty="0">
              <a:ea typeface="Calibri"/>
              <a:cs typeface="Arial"/>
            </a:endParaRPr>
          </a:p>
        </p:txBody>
      </p:sp>
      <p:sp>
        <p:nvSpPr>
          <p:cNvPr id="5" name="Rectangle 4"/>
          <p:cNvSpPr/>
          <p:nvPr/>
        </p:nvSpPr>
        <p:spPr>
          <a:xfrm>
            <a:off x="164828" y="757285"/>
            <a:ext cx="8867448" cy="1938992"/>
          </a:xfrm>
          <a:prstGeom prst="rect">
            <a:avLst/>
          </a:prstGeom>
          <a:solidFill>
            <a:schemeClr val="accent6">
              <a:lumMod val="20000"/>
              <a:lumOff val="80000"/>
            </a:schemeClr>
          </a:solidFill>
        </p:spPr>
        <p:txBody>
          <a:bodyPr wrap="square">
            <a:spAutoFit/>
          </a:bodyPr>
          <a:lstStyle/>
          <a:p>
            <a:pPr algn="l">
              <a:lnSpc>
                <a:spcPct val="150000"/>
              </a:lnSpc>
            </a:pPr>
            <a:r>
              <a:rPr lang="en-US" sz="2000" dirty="0">
                <a:latin typeface="Times New Roman"/>
                <a:ea typeface="Times New Roman"/>
              </a:rPr>
              <a:t>Aluminum and gallium ions routinely occur in both tetrahedral and octahedral coordination in crystalline materials. Since these ions assumed to have the same coordination in glass structure, the following explanation is applicable for both the glasses that contain aluminum and gallium ions. </a:t>
            </a:r>
            <a:endParaRPr lang="en-US" sz="2000" dirty="0"/>
          </a:p>
        </p:txBody>
      </p:sp>
      <p:sp>
        <p:nvSpPr>
          <p:cNvPr id="6" name="Rectangle 5"/>
          <p:cNvSpPr/>
          <p:nvPr/>
        </p:nvSpPr>
        <p:spPr>
          <a:xfrm>
            <a:off x="193458" y="2852936"/>
            <a:ext cx="8856984" cy="3274614"/>
          </a:xfrm>
          <a:prstGeom prst="rect">
            <a:avLst/>
          </a:prstGeom>
          <a:solidFill>
            <a:schemeClr val="accent3">
              <a:lumMod val="20000"/>
              <a:lumOff val="80000"/>
            </a:schemeClr>
          </a:solidFill>
        </p:spPr>
        <p:txBody>
          <a:bodyPr wrap="square">
            <a:spAutoFit/>
          </a:bodyPr>
          <a:lstStyle/>
          <a:p>
            <a:pPr algn="l">
              <a:lnSpc>
                <a:spcPct val="150000"/>
              </a:lnSpc>
            </a:pPr>
            <a:r>
              <a:rPr lang="en-US" sz="2000" dirty="0">
                <a:latin typeface="Times New Roman"/>
                <a:ea typeface="Times New Roman"/>
              </a:rPr>
              <a:t>It is generally assumed that </a:t>
            </a:r>
            <a:r>
              <a:rPr lang="en-US" sz="2000" dirty="0" smtClean="0">
                <a:latin typeface="Times New Roman"/>
                <a:ea typeface="Times New Roman"/>
              </a:rPr>
              <a:t>most of </a:t>
            </a:r>
            <a:r>
              <a:rPr lang="en-US" sz="2000" dirty="0">
                <a:latin typeface="Times New Roman"/>
                <a:ea typeface="Times New Roman"/>
              </a:rPr>
              <a:t>the </a:t>
            </a:r>
            <a:r>
              <a:rPr lang="en-US" sz="2000" dirty="0" err="1">
                <a:latin typeface="Times New Roman"/>
                <a:ea typeface="Times New Roman"/>
              </a:rPr>
              <a:t>aluminumin</a:t>
            </a:r>
            <a:r>
              <a:rPr lang="en-US" sz="2000" dirty="0">
                <a:latin typeface="Times New Roman"/>
                <a:ea typeface="Times New Roman"/>
              </a:rPr>
              <a:t> these glasses will occur in aluminum - oxygen tetrahedral, so long as the total concentration of alkali and /or alkaline earth oxides equals or exceed that of aluminum </a:t>
            </a:r>
            <a:r>
              <a:rPr lang="en-US" sz="2000" dirty="0" err="1">
                <a:latin typeface="Times New Roman"/>
                <a:ea typeface="Times New Roman"/>
              </a:rPr>
              <a:t>i.e</a:t>
            </a:r>
            <a:r>
              <a:rPr lang="en-US" sz="2000" dirty="0">
                <a:latin typeface="Times New Roman"/>
                <a:ea typeface="Times New Roman"/>
              </a:rPr>
              <a:t> [Al</a:t>
            </a:r>
            <a:r>
              <a:rPr lang="en-US" sz="2000" baseline="-25000" dirty="0">
                <a:latin typeface="Times New Roman"/>
                <a:ea typeface="Times New Roman"/>
              </a:rPr>
              <a:t>2</a:t>
            </a:r>
            <a:r>
              <a:rPr lang="en-US" sz="2000" dirty="0">
                <a:latin typeface="Times New Roman"/>
                <a:ea typeface="Times New Roman"/>
              </a:rPr>
              <a:t>O</a:t>
            </a:r>
            <a:r>
              <a:rPr lang="en-US" sz="2000" baseline="-25000" dirty="0">
                <a:latin typeface="Times New Roman"/>
                <a:ea typeface="Times New Roman"/>
              </a:rPr>
              <a:t>3</a:t>
            </a:r>
            <a:r>
              <a:rPr lang="en-US" sz="2000" dirty="0">
                <a:latin typeface="Times New Roman"/>
                <a:ea typeface="Times New Roman"/>
              </a:rPr>
              <a:t>/M</a:t>
            </a:r>
            <a:r>
              <a:rPr lang="en-US" sz="2000" baseline="-25000" dirty="0">
                <a:latin typeface="Times New Roman"/>
                <a:ea typeface="Times New Roman"/>
              </a:rPr>
              <a:t>2</a:t>
            </a:r>
            <a:r>
              <a:rPr lang="en-US" sz="2000" dirty="0">
                <a:latin typeface="Times New Roman"/>
                <a:ea typeface="Times New Roman"/>
              </a:rPr>
              <a:t>O]≤ 1. These </a:t>
            </a:r>
            <a:r>
              <a:rPr lang="en-US" sz="2000" dirty="0" err="1">
                <a:latin typeface="Times New Roman"/>
                <a:ea typeface="Times New Roman"/>
              </a:rPr>
              <a:t>tetrahedra</a:t>
            </a:r>
            <a:r>
              <a:rPr lang="en-US" sz="2000" dirty="0">
                <a:latin typeface="Times New Roman"/>
                <a:ea typeface="Times New Roman"/>
              </a:rPr>
              <a:t> substitute directly into the network for silicon-oxygentetrahedra.it follows that alumina, which does not readily form a glass by it self, can; however, easily replace silica in the vitreous network. Oxides which act in this manner are said to be intermediate in behavior between glass formers and modifier oxides.</a:t>
            </a:r>
            <a:endParaRPr lang="en-US" sz="2000" dirty="0"/>
          </a:p>
        </p:txBody>
      </p:sp>
      <p:sp>
        <p:nvSpPr>
          <p:cNvPr id="7" name="Rectangle 6"/>
          <p:cNvSpPr/>
          <p:nvPr/>
        </p:nvSpPr>
        <p:spPr>
          <a:xfrm>
            <a:off x="198719" y="6163538"/>
            <a:ext cx="8352928" cy="504625"/>
          </a:xfrm>
          <a:prstGeom prst="rect">
            <a:avLst/>
          </a:prstGeom>
          <a:solidFill>
            <a:schemeClr val="accent6">
              <a:lumMod val="20000"/>
              <a:lumOff val="80000"/>
            </a:schemeClr>
          </a:solidFill>
        </p:spPr>
        <p:txBody>
          <a:bodyPr wrap="square">
            <a:spAutoFit/>
          </a:bodyPr>
          <a:lstStyle/>
          <a:p>
            <a:pPr algn="just" rtl="0">
              <a:lnSpc>
                <a:spcPct val="150000"/>
              </a:lnSpc>
              <a:spcAft>
                <a:spcPts val="1000"/>
              </a:spcAft>
            </a:pPr>
            <a:r>
              <a:rPr lang="en-US" sz="2000" dirty="0">
                <a:latin typeface="Times New Roman"/>
                <a:ea typeface="Times New Roman"/>
                <a:cs typeface="Arial"/>
              </a:rPr>
              <a:t>. If the [Al</a:t>
            </a:r>
            <a:r>
              <a:rPr lang="en-US" sz="2000" baseline="-25000" dirty="0">
                <a:latin typeface="Times New Roman"/>
                <a:ea typeface="Times New Roman"/>
                <a:cs typeface="Arial"/>
              </a:rPr>
              <a:t>2</a:t>
            </a:r>
            <a:r>
              <a:rPr lang="en-US" sz="2000" dirty="0">
                <a:latin typeface="Times New Roman"/>
                <a:ea typeface="Times New Roman"/>
                <a:cs typeface="Arial"/>
              </a:rPr>
              <a:t>O</a:t>
            </a:r>
            <a:r>
              <a:rPr lang="en-US" sz="2000" baseline="-25000" dirty="0">
                <a:latin typeface="Times New Roman"/>
                <a:ea typeface="Times New Roman"/>
                <a:cs typeface="Arial"/>
              </a:rPr>
              <a:t>3</a:t>
            </a:r>
            <a:r>
              <a:rPr lang="en-US" sz="2000" dirty="0">
                <a:latin typeface="Times New Roman"/>
                <a:ea typeface="Times New Roman"/>
                <a:cs typeface="Arial"/>
              </a:rPr>
              <a:t>/M</a:t>
            </a:r>
            <a:r>
              <a:rPr lang="en-US" sz="2000" baseline="-25000" dirty="0">
                <a:latin typeface="Times New Roman"/>
                <a:ea typeface="Times New Roman"/>
                <a:cs typeface="Arial"/>
              </a:rPr>
              <a:t>2</a:t>
            </a:r>
            <a:r>
              <a:rPr lang="en-US" sz="2000" dirty="0">
                <a:latin typeface="Times New Roman"/>
                <a:ea typeface="Times New Roman"/>
                <a:cs typeface="Arial"/>
              </a:rPr>
              <a:t>O] ratio&gt;1, aluminum enters the glass network as modifier. </a:t>
            </a:r>
            <a:endParaRPr lang="en-US" sz="2000" dirty="0">
              <a:ea typeface="Calibri"/>
              <a:cs typeface="Arial"/>
            </a:endParaRPr>
          </a:p>
        </p:txBody>
      </p:sp>
    </p:spTree>
    <p:extLst>
      <p:ext uri="{BB962C8B-B14F-4D97-AF65-F5344CB8AC3E}">
        <p14:creationId xmlns:p14="http://schemas.microsoft.com/office/powerpoint/2010/main" val="3030967438"/>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847" y="245839"/>
            <a:ext cx="1911101" cy="461665"/>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sz="2400" b="1" dirty="0">
                <a:latin typeface="Times New Roman"/>
                <a:ea typeface="Times New Roman"/>
              </a:rPr>
              <a:t>boric glasses </a:t>
            </a:r>
            <a:endParaRPr lang="en-US" sz="2400" dirty="0"/>
          </a:p>
        </p:txBody>
      </p:sp>
      <p:sp>
        <p:nvSpPr>
          <p:cNvPr id="5" name="Rectangle 4"/>
          <p:cNvSpPr/>
          <p:nvPr/>
        </p:nvSpPr>
        <p:spPr>
          <a:xfrm>
            <a:off x="163846" y="809784"/>
            <a:ext cx="8872649" cy="3357137"/>
          </a:xfrm>
          <a:prstGeom prst="rect">
            <a:avLst/>
          </a:prstGeom>
          <a:solidFill>
            <a:schemeClr val="accent1">
              <a:lumMod val="20000"/>
              <a:lumOff val="80000"/>
            </a:schemeClr>
          </a:solidFill>
        </p:spPr>
        <p:txBody>
          <a:bodyPr wrap="square">
            <a:spAutoFit/>
          </a:bodyPr>
          <a:lstStyle/>
          <a:p>
            <a:pPr algn="l">
              <a:lnSpc>
                <a:spcPct val="150000"/>
              </a:lnSpc>
            </a:pPr>
            <a:r>
              <a:rPr lang="en-US" sz="2400" dirty="0">
                <a:latin typeface="Times New Roman"/>
                <a:ea typeface="Times New Roman"/>
                <a:cs typeface="Arial"/>
              </a:rPr>
              <a:t> Triangles of boron ions and oxygen ions form the building units of the boric glass vitreous structure. All such triangles are connected by BO at all three corners to form a completely linked network. Basic building block of this network is planar 2D rather than 3D, the 3D linkage, which occurs in a network of </a:t>
            </a:r>
            <a:r>
              <a:rPr lang="en-US" sz="2400" dirty="0" err="1">
                <a:latin typeface="Times New Roman"/>
                <a:ea typeface="Times New Roman"/>
                <a:cs typeface="Arial"/>
              </a:rPr>
              <a:t>tetrahedra</a:t>
            </a:r>
            <a:r>
              <a:rPr lang="en-US" sz="2400" dirty="0">
                <a:latin typeface="Times New Roman"/>
                <a:ea typeface="Times New Roman"/>
                <a:cs typeface="Arial"/>
              </a:rPr>
              <a:t>, does not exist for vitreous boric oxide. </a:t>
            </a:r>
            <a:endParaRPr lang="en-US" sz="2400" dirty="0"/>
          </a:p>
        </p:txBody>
      </p:sp>
      <p:sp>
        <p:nvSpPr>
          <p:cNvPr id="6" name="Rectangle 5"/>
          <p:cNvSpPr/>
          <p:nvPr/>
        </p:nvSpPr>
        <p:spPr>
          <a:xfrm>
            <a:off x="187245" y="4581128"/>
            <a:ext cx="8849250" cy="1754326"/>
          </a:xfrm>
          <a:prstGeom prst="rect">
            <a:avLst/>
          </a:prstGeom>
          <a:solidFill>
            <a:schemeClr val="bg2">
              <a:lumMod val="90000"/>
            </a:schemeClr>
          </a:solidFill>
        </p:spPr>
        <p:txBody>
          <a:bodyPr wrap="square">
            <a:spAutoFit/>
          </a:bodyPr>
          <a:lstStyle/>
          <a:p>
            <a:pPr algn="l">
              <a:lnSpc>
                <a:spcPct val="150000"/>
              </a:lnSpc>
            </a:pPr>
            <a:r>
              <a:rPr lang="en-US" sz="2400" dirty="0">
                <a:latin typeface="Times New Roman"/>
                <a:ea typeface="Times New Roman"/>
              </a:rPr>
              <a:t>A 3Dstructure is developed by "crumpling" of the network, in much the same way that two dimensional drawing on sheet of paper develops a third dimension when the paper is crumpled into ball.</a:t>
            </a:r>
            <a:endParaRPr lang="en-US" sz="2400" dirty="0"/>
          </a:p>
        </p:txBody>
      </p:sp>
    </p:spTree>
    <p:extLst>
      <p:ext uri="{BB962C8B-B14F-4D97-AF65-F5344CB8AC3E}">
        <p14:creationId xmlns:p14="http://schemas.microsoft.com/office/powerpoint/2010/main" val="3065764566"/>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5576" y="764704"/>
            <a:ext cx="7710078" cy="5193858"/>
          </a:xfrm>
          <a:prstGeom prst="rect">
            <a:avLst/>
          </a:prstGeom>
          <a:solidFill>
            <a:schemeClr val="bg1">
              <a:lumMod val="85000"/>
            </a:schemeClr>
          </a:solidFill>
        </p:spPr>
        <p:txBody>
          <a:bodyPr wrap="square">
            <a:spAutoFit/>
          </a:bodyPr>
          <a:lstStyle/>
          <a:p>
            <a:pPr algn="l">
              <a:lnSpc>
                <a:spcPct val="150000"/>
              </a:lnSpc>
            </a:pPr>
            <a:r>
              <a:rPr lang="en-US" sz="2800" dirty="0">
                <a:latin typeface="Times New Roman"/>
                <a:ea typeface="Times New Roman"/>
              </a:rPr>
              <a:t>Since the primary bonds exist only within the plane of the paper, bonds in third dimension (van der </a:t>
            </a:r>
            <a:r>
              <a:rPr lang="en-US" sz="2800" dirty="0" err="1">
                <a:latin typeface="Times New Roman"/>
                <a:ea typeface="Times New Roman"/>
              </a:rPr>
              <a:t>waals</a:t>
            </a:r>
            <a:r>
              <a:rPr lang="en-US" sz="2800" dirty="0">
                <a:latin typeface="Times New Roman"/>
                <a:ea typeface="Times New Roman"/>
              </a:rPr>
              <a:t> bonds) are very weak and the structure is easily disrupted.one result of this structure, for example, can be found in the glass transformation temperature (</a:t>
            </a:r>
            <a:r>
              <a:rPr lang="en-US" sz="2800" dirty="0" err="1">
                <a:latin typeface="Times New Roman"/>
                <a:ea typeface="Times New Roman"/>
              </a:rPr>
              <a:t>T</a:t>
            </a:r>
            <a:r>
              <a:rPr lang="en-US" sz="2800" baseline="-25000" dirty="0" err="1">
                <a:latin typeface="Times New Roman"/>
                <a:ea typeface="Times New Roman"/>
              </a:rPr>
              <a:t>g</a:t>
            </a:r>
            <a:r>
              <a:rPr lang="en-US" sz="2800" dirty="0">
                <a:latin typeface="Times New Roman"/>
                <a:ea typeface="Times New Roman"/>
              </a:rPr>
              <a:t>) of vitreous boric oxide, which is only ≈ 260 ͦ C, as opposed to the </a:t>
            </a:r>
            <a:r>
              <a:rPr lang="en-US" sz="2800" dirty="0" err="1">
                <a:latin typeface="Times New Roman"/>
                <a:ea typeface="Times New Roman"/>
              </a:rPr>
              <a:t>T</a:t>
            </a:r>
            <a:r>
              <a:rPr lang="en-US" sz="2800" baseline="-25000" dirty="0" err="1">
                <a:latin typeface="Times New Roman"/>
                <a:ea typeface="Times New Roman"/>
              </a:rPr>
              <a:t>g</a:t>
            </a:r>
            <a:r>
              <a:rPr lang="en-US" sz="2800" dirty="0">
                <a:latin typeface="Times New Roman"/>
                <a:ea typeface="Times New Roman"/>
              </a:rPr>
              <a:t> of vitreous silica , which is ≈ 1100 ͦ C.</a:t>
            </a:r>
            <a:endParaRPr lang="en-US" sz="2800" dirty="0"/>
          </a:p>
        </p:txBody>
      </p:sp>
    </p:spTree>
    <p:extLst>
      <p:ext uri="{BB962C8B-B14F-4D97-AF65-F5344CB8AC3E}">
        <p14:creationId xmlns:p14="http://schemas.microsoft.com/office/powerpoint/2010/main" val="6105135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44061"/>
            <a:ext cx="3544240" cy="523220"/>
          </a:xfrm>
          <a:prstGeom prst="rect">
            <a:avLst/>
          </a:prstGeom>
          <a:solidFill>
            <a:schemeClr val="accent1">
              <a:lumMod val="20000"/>
              <a:lumOff val="80000"/>
            </a:schemeClr>
          </a:solidFill>
        </p:spPr>
        <p:txBody>
          <a:bodyPr wrap="none">
            <a:spAutoFit/>
          </a:bodyPr>
          <a:lstStyle/>
          <a:p>
            <a:pPr marL="533400" indent="-170180">
              <a:spcAft>
                <a:spcPts val="0"/>
              </a:spcAft>
            </a:pPr>
            <a:r>
              <a:rPr lang="en-US" sz="2800" b="1" kern="0" dirty="0" smtClean="0">
                <a:effectLst/>
                <a:latin typeface="Times New Roman"/>
                <a:ea typeface="Times New Roman"/>
                <a:cs typeface="Times New Roman"/>
              </a:rPr>
              <a:t>3-Structure of glass</a:t>
            </a:r>
            <a:endParaRPr lang="en-US" sz="2800" b="1" kern="0" dirty="0">
              <a:effectLst/>
              <a:latin typeface="Times New Roman"/>
              <a:ea typeface="Times New Roman"/>
            </a:endParaRPr>
          </a:p>
        </p:txBody>
      </p:sp>
      <p:sp>
        <p:nvSpPr>
          <p:cNvPr id="5" name="Rectangle 4"/>
          <p:cNvSpPr/>
          <p:nvPr/>
        </p:nvSpPr>
        <p:spPr>
          <a:xfrm>
            <a:off x="44415" y="1205116"/>
            <a:ext cx="9144000" cy="1200329"/>
          </a:xfrm>
          <a:prstGeom prst="rect">
            <a:avLst/>
          </a:prstGeom>
        </p:spPr>
        <p:txBody>
          <a:bodyPr wrap="square">
            <a:spAutoFit/>
          </a:bodyPr>
          <a:lstStyle/>
          <a:p>
            <a:pPr marL="90170" indent="-170180" algn="l">
              <a:lnSpc>
                <a:spcPct val="150000"/>
              </a:lnSpc>
              <a:spcAft>
                <a:spcPts val="0"/>
              </a:spcAft>
              <a:tabLst>
                <a:tab pos="551815" algn="l"/>
              </a:tabLst>
            </a:pPr>
            <a:r>
              <a:rPr lang="en-US" sz="2400" b="0" kern="0" dirty="0" smtClean="0">
                <a:effectLst/>
                <a:latin typeface="Times New Roman"/>
                <a:ea typeface="Times New Roman"/>
                <a:cs typeface="Times New Roman"/>
              </a:rPr>
              <a:t>Glass forming oxides</a:t>
            </a:r>
            <a:r>
              <a:rPr lang="en-US" sz="2400" b="1" kern="0" dirty="0" smtClean="0">
                <a:effectLst/>
                <a:latin typeface="Times New Roman"/>
                <a:ea typeface="Times New Roman"/>
                <a:cs typeface="Times New Roman"/>
              </a:rPr>
              <a:t>: </a:t>
            </a:r>
            <a:r>
              <a:rPr lang="en-US" sz="2400" b="0" kern="0" dirty="0" smtClean="0">
                <a:effectLst/>
                <a:latin typeface="Times New Roman"/>
                <a:ea typeface="Times New Roman"/>
                <a:cs typeface="Times New Roman"/>
              </a:rPr>
              <a:t>most inorganic glasses are based on the glass forming oxide. Silica is most widely used as glass forming constituent.</a:t>
            </a:r>
            <a:endParaRPr lang="en-US" sz="2400" b="1" kern="0" dirty="0">
              <a:effectLst/>
              <a:latin typeface="Times New Roman"/>
              <a:ea typeface="Times New Roman"/>
            </a:endParaRPr>
          </a:p>
        </p:txBody>
      </p:sp>
      <p:sp>
        <p:nvSpPr>
          <p:cNvPr id="6" name="Rectangle 5"/>
          <p:cNvSpPr/>
          <p:nvPr/>
        </p:nvSpPr>
        <p:spPr>
          <a:xfrm>
            <a:off x="53752" y="2456263"/>
            <a:ext cx="9036496" cy="1200329"/>
          </a:xfrm>
          <a:prstGeom prst="rect">
            <a:avLst/>
          </a:prstGeom>
          <a:solidFill>
            <a:schemeClr val="accent1">
              <a:lumMod val="20000"/>
              <a:lumOff val="80000"/>
            </a:schemeClr>
          </a:solidFill>
        </p:spPr>
        <p:txBody>
          <a:bodyPr wrap="square">
            <a:spAutoFit/>
          </a:bodyPr>
          <a:lstStyle/>
          <a:p>
            <a:pPr algn="l"/>
            <a:r>
              <a:rPr lang="en-US" sz="2400" dirty="0" smtClean="0">
                <a:effectLst/>
                <a:latin typeface="Times New Roman"/>
                <a:ea typeface="Times New Roman"/>
              </a:rPr>
              <a:t>The fundamental subunit in silica based glasses is SiO</a:t>
            </a:r>
            <a:r>
              <a:rPr lang="en-US" sz="2400" baseline="-25000" dirty="0" smtClean="0">
                <a:effectLst/>
                <a:latin typeface="Times New Roman"/>
                <a:ea typeface="Times New Roman"/>
              </a:rPr>
              <a:t>4  </a:t>
            </a:r>
            <a:r>
              <a:rPr lang="en-US" sz="2400" dirty="0" smtClean="0">
                <a:effectLst/>
                <a:latin typeface="Times New Roman"/>
                <a:ea typeface="Times New Roman"/>
              </a:rPr>
              <a:t>tetrahedron in which a silica si</a:t>
            </a:r>
            <a:r>
              <a:rPr lang="en-US" sz="2400" baseline="30000" dirty="0" smtClean="0">
                <a:effectLst/>
                <a:latin typeface="Times New Roman"/>
                <a:ea typeface="Times New Roman"/>
              </a:rPr>
              <a:t>4  </a:t>
            </a:r>
            <a:r>
              <a:rPr lang="en-US" sz="2400" dirty="0" smtClean="0">
                <a:effectLst/>
                <a:latin typeface="Times New Roman"/>
                <a:ea typeface="Times New Roman"/>
              </a:rPr>
              <a:t>atom ion in the tetrahedron is covalently ironically </a:t>
            </a:r>
            <a:r>
              <a:rPr lang="en-US" sz="2400" dirty="0" smtClean="0">
                <a:latin typeface="Times New Roman"/>
                <a:ea typeface="Times New Roman"/>
              </a:rPr>
              <a:t>&gt;.</a:t>
            </a:r>
            <a:r>
              <a:rPr lang="en-US" sz="2400" dirty="0" smtClean="0">
                <a:effectLst/>
                <a:latin typeface="Times New Roman"/>
                <a:ea typeface="Times New Roman"/>
              </a:rPr>
              <a:t>bonded to four oxygen atoms ions as shown in fig. </a:t>
            </a:r>
            <a:r>
              <a:rPr lang="en-US" sz="2400" dirty="0" smtClean="0">
                <a:latin typeface="Times New Roman"/>
                <a:ea typeface="Times New Roman"/>
              </a:rPr>
              <a:t>below.</a:t>
            </a:r>
            <a:endParaRPr lang="ar-IQ" sz="2400" dirty="0"/>
          </a:p>
        </p:txBody>
      </p:sp>
      <p:sp>
        <p:nvSpPr>
          <p:cNvPr id="8" name="Rectangle 7"/>
          <p:cNvSpPr/>
          <p:nvPr/>
        </p:nvSpPr>
        <p:spPr>
          <a:xfrm>
            <a:off x="78904" y="666087"/>
            <a:ext cx="6048672" cy="461665"/>
          </a:xfrm>
          <a:prstGeom prst="rect">
            <a:avLst/>
          </a:prstGeom>
        </p:spPr>
        <p:txBody>
          <a:bodyPr wrap="square">
            <a:spAutoFit/>
          </a:bodyPr>
          <a:lstStyle/>
          <a:p>
            <a:pPr algn="l"/>
            <a:r>
              <a:rPr lang="en-US" sz="2400" dirty="0">
                <a:latin typeface="Times New Roman" pitchFamily="18" charset="0"/>
                <a:cs typeface="Times New Roman" pitchFamily="18" charset="0"/>
              </a:rPr>
              <a:t>Structure is knowledge of atom positions</a:t>
            </a:r>
          </a:p>
        </p:txBody>
      </p:sp>
      <p:sp>
        <p:nvSpPr>
          <p:cNvPr id="2" name="Rectangle 1"/>
          <p:cNvSpPr/>
          <p:nvPr/>
        </p:nvSpPr>
        <p:spPr>
          <a:xfrm>
            <a:off x="161738" y="3861048"/>
            <a:ext cx="8784976" cy="2795958"/>
          </a:xfrm>
          <a:prstGeom prst="rect">
            <a:avLst/>
          </a:prstGeom>
          <a:solidFill>
            <a:schemeClr val="accent6">
              <a:lumMod val="20000"/>
              <a:lumOff val="80000"/>
            </a:schemeClr>
          </a:solidFill>
        </p:spPr>
        <p:txBody>
          <a:bodyPr wrap="square">
            <a:spAutoFit/>
          </a:bodyPr>
          <a:lstStyle/>
          <a:p>
            <a:pPr marL="342900" lvl="0" indent="-342900" algn="just" rtl="0">
              <a:lnSpc>
                <a:spcPct val="150000"/>
              </a:lnSpc>
              <a:spcAft>
                <a:spcPts val="0"/>
              </a:spcAft>
              <a:buFont typeface="Times New Roman"/>
              <a:buChar char="-"/>
              <a:tabLst>
                <a:tab pos="551815" algn="l"/>
              </a:tabLst>
            </a:pPr>
            <a:r>
              <a:rPr lang="en-US" sz="2400" dirty="0">
                <a:latin typeface="Times New Roman" pitchFamily="18" charset="0"/>
                <a:ea typeface="Times New Roman"/>
                <a:cs typeface="Times New Roman" pitchFamily="18" charset="0"/>
              </a:rPr>
              <a:t>In crystalline silica </a:t>
            </a:r>
            <a:r>
              <a:rPr lang="en-US" sz="2400" dirty="0" err="1">
                <a:latin typeface="Times New Roman" pitchFamily="18" charset="0"/>
                <a:ea typeface="Times New Roman"/>
                <a:cs typeface="Times New Roman" pitchFamily="18" charset="0"/>
              </a:rPr>
              <a:t>cristobalite</a:t>
            </a:r>
            <a:r>
              <a:rPr lang="en-US" sz="2400" dirty="0">
                <a:latin typeface="Times New Roman" pitchFamily="18" charset="0"/>
                <a:ea typeface="Times New Roman"/>
                <a:cs typeface="Times New Roman" pitchFamily="18" charset="0"/>
              </a:rPr>
              <a:t> the </a:t>
            </a:r>
            <a:r>
              <a:rPr lang="en-US" sz="2400" dirty="0" err="1">
                <a:latin typeface="Times New Roman" pitchFamily="18" charset="0"/>
                <a:ea typeface="Times New Roman"/>
                <a:cs typeface="Times New Roman" pitchFamily="18" charset="0"/>
              </a:rPr>
              <a:t>si</a:t>
            </a:r>
            <a:r>
              <a:rPr lang="en-US" sz="2400" dirty="0">
                <a:latin typeface="Times New Roman" pitchFamily="18" charset="0"/>
                <a:ea typeface="Times New Roman"/>
                <a:cs typeface="Times New Roman" pitchFamily="18" charset="0"/>
              </a:rPr>
              <a:t>-o </a:t>
            </a:r>
            <a:r>
              <a:rPr lang="en-US" sz="2400" dirty="0" err="1">
                <a:latin typeface="Times New Roman" pitchFamily="18" charset="0"/>
                <a:ea typeface="Times New Roman"/>
                <a:cs typeface="Times New Roman" pitchFamily="18" charset="0"/>
              </a:rPr>
              <a:t>tetrahedra</a:t>
            </a:r>
            <a:r>
              <a:rPr lang="en-US" sz="2400" dirty="0">
                <a:latin typeface="Times New Roman" pitchFamily="18" charset="0"/>
                <a:ea typeface="Times New Roman"/>
                <a:cs typeface="Times New Roman" pitchFamily="18" charset="0"/>
              </a:rPr>
              <a:t> are joined corner to corner in a regular arrangement, producing long – range order as idealized in fig ( 2.b) </a:t>
            </a:r>
            <a:r>
              <a:rPr lang="en-US" sz="2400" dirty="0" smtClean="0">
                <a:latin typeface="Times New Roman" pitchFamily="18" charset="0"/>
                <a:ea typeface="Times New Roman"/>
                <a:cs typeface="Times New Roman" pitchFamily="18" charset="0"/>
              </a:rPr>
              <a:t>.</a:t>
            </a:r>
            <a:endParaRPr lang="en-US" sz="2400" dirty="0">
              <a:latin typeface="Times New Roman" pitchFamily="18" charset="0"/>
              <a:ea typeface="Calibri"/>
              <a:cs typeface="Times New Roman" pitchFamily="18" charset="0"/>
            </a:endParaRPr>
          </a:p>
          <a:p>
            <a:pPr marL="342900" lvl="0" indent="-342900" algn="just" rtl="0">
              <a:lnSpc>
                <a:spcPct val="150000"/>
              </a:lnSpc>
              <a:spcAft>
                <a:spcPts val="0"/>
              </a:spcAft>
              <a:buFont typeface="Times New Roman"/>
              <a:buChar char="-"/>
              <a:tabLst>
                <a:tab pos="551815" algn="l"/>
              </a:tabLst>
            </a:pPr>
            <a:r>
              <a:rPr lang="en-US" sz="2400" dirty="0">
                <a:latin typeface="Times New Roman" pitchFamily="18" charset="0"/>
                <a:ea typeface="Times New Roman"/>
                <a:cs typeface="Times New Roman" pitchFamily="18" charset="0"/>
              </a:rPr>
              <a:t>In a simple silica glass the </a:t>
            </a:r>
            <a:r>
              <a:rPr lang="en-US" sz="2400" dirty="0" err="1">
                <a:latin typeface="Times New Roman" pitchFamily="18" charset="0"/>
                <a:ea typeface="Times New Roman"/>
                <a:cs typeface="Times New Roman" pitchFamily="18" charset="0"/>
              </a:rPr>
              <a:t>tetrahedra</a:t>
            </a:r>
            <a:r>
              <a:rPr lang="en-US" sz="2400" dirty="0">
                <a:latin typeface="Times New Roman" pitchFamily="18" charset="0"/>
                <a:ea typeface="Times New Roman"/>
                <a:cs typeface="Times New Roman" pitchFamily="18" charset="0"/>
              </a:rPr>
              <a:t>  are joined corner to corner to from a loose network with no long –range order  fig (2.c ) . </a:t>
            </a:r>
          </a:p>
        </p:txBody>
      </p:sp>
    </p:spTree>
    <p:extLst>
      <p:ext uri="{BB962C8B-B14F-4D97-AF65-F5344CB8AC3E}">
        <p14:creationId xmlns:p14="http://schemas.microsoft.com/office/powerpoint/2010/main" val="1877783180"/>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56376" cy="6255367"/>
          </a:xfrm>
          <a:prstGeom prst="rect">
            <a:avLst/>
          </a:prstGeom>
          <a:solidFill>
            <a:schemeClr val="accent2">
              <a:lumMod val="20000"/>
              <a:lumOff val="80000"/>
            </a:schemeClr>
          </a:solidFill>
        </p:spPr>
        <p:txBody>
          <a:bodyPr wrap="square">
            <a:spAutoFit/>
          </a:bodyPr>
          <a:lstStyle/>
          <a:p>
            <a:pPr algn="just" rtl="0">
              <a:lnSpc>
                <a:spcPct val="150000"/>
              </a:lnSpc>
              <a:spcAft>
                <a:spcPts val="1000"/>
              </a:spcAft>
            </a:pPr>
            <a:r>
              <a:rPr lang="en-US" sz="2400" dirty="0">
                <a:latin typeface="Times New Roman"/>
                <a:ea typeface="Times New Roman"/>
                <a:cs typeface="Arial"/>
              </a:rPr>
              <a:t>Addition of alkali oxides to vitreous </a:t>
            </a:r>
            <a:r>
              <a:rPr lang="en-US" sz="2400" dirty="0" smtClean="0">
                <a:latin typeface="Times New Roman"/>
                <a:ea typeface="Times New Roman"/>
                <a:cs typeface="Arial"/>
              </a:rPr>
              <a:t>silica  </a:t>
            </a:r>
            <a:r>
              <a:rPr lang="en-US" sz="2400" dirty="0">
                <a:latin typeface="Times New Roman"/>
                <a:ea typeface="Times New Roman"/>
                <a:cs typeface="Arial"/>
              </a:rPr>
              <a:t>result in the formation of </a:t>
            </a:r>
            <a:r>
              <a:rPr lang="en-US" sz="2400" dirty="0" smtClean="0">
                <a:latin typeface="Times New Roman"/>
                <a:ea typeface="Times New Roman"/>
                <a:cs typeface="Arial"/>
              </a:rPr>
              <a:t>NBO. Examination of property trends for alkali silicate versus alkali borate glasses suggests that this is not the cases for alkali borate glasses. </a:t>
            </a:r>
          </a:p>
          <a:p>
            <a:pPr algn="just" rtl="0">
              <a:lnSpc>
                <a:spcPct val="150000"/>
              </a:lnSpc>
              <a:spcAft>
                <a:spcPts val="1000"/>
              </a:spcAft>
            </a:pPr>
            <a:r>
              <a:rPr lang="en-US" sz="2400" dirty="0" smtClean="0">
                <a:latin typeface="Times New Roman"/>
                <a:ea typeface="Times New Roman"/>
                <a:cs typeface="Arial"/>
              </a:rPr>
              <a:t>Small </a:t>
            </a:r>
            <a:r>
              <a:rPr lang="en-US" sz="2400" dirty="0">
                <a:latin typeface="Times New Roman"/>
                <a:ea typeface="Times New Roman"/>
                <a:cs typeface="Arial"/>
              </a:rPr>
              <a:t>addition </a:t>
            </a:r>
            <a:r>
              <a:rPr lang="en-US" sz="2400" dirty="0" smtClean="0">
                <a:latin typeface="Times New Roman"/>
                <a:ea typeface="Times New Roman"/>
                <a:cs typeface="Arial"/>
              </a:rPr>
              <a:t>to </a:t>
            </a:r>
            <a:r>
              <a:rPr lang="en-US" sz="2400" b="1" dirty="0">
                <a:latin typeface="Times New Roman"/>
                <a:ea typeface="Times New Roman"/>
                <a:cs typeface="Arial"/>
              </a:rPr>
              <a:t>silica</a:t>
            </a:r>
            <a:r>
              <a:rPr lang="en-US" sz="2400" dirty="0">
                <a:latin typeface="Times New Roman"/>
                <a:ea typeface="Times New Roman"/>
                <a:cs typeface="Arial"/>
              </a:rPr>
              <a:t> causes a </a:t>
            </a:r>
            <a:r>
              <a:rPr lang="en-US" sz="2400" b="1" u="sng" dirty="0">
                <a:latin typeface="Times New Roman"/>
                <a:ea typeface="Times New Roman"/>
                <a:cs typeface="Arial"/>
              </a:rPr>
              <a:t>decrease</a:t>
            </a:r>
            <a:r>
              <a:rPr lang="en-US" sz="2400" dirty="0">
                <a:latin typeface="Times New Roman"/>
                <a:ea typeface="Times New Roman"/>
                <a:cs typeface="Arial"/>
              </a:rPr>
              <a:t> in </a:t>
            </a:r>
            <a:r>
              <a:rPr lang="en-US" sz="2400" dirty="0" err="1">
                <a:latin typeface="Times New Roman"/>
                <a:ea typeface="Times New Roman"/>
                <a:cs typeface="Arial"/>
              </a:rPr>
              <a:t>T</a:t>
            </a:r>
            <a:r>
              <a:rPr lang="en-US" sz="2400" baseline="-25000" dirty="0" err="1">
                <a:latin typeface="Times New Roman"/>
                <a:ea typeface="Times New Roman"/>
                <a:cs typeface="Arial"/>
              </a:rPr>
              <a:t>g</a:t>
            </a:r>
            <a:r>
              <a:rPr lang="en-US" sz="2400" dirty="0">
                <a:latin typeface="Times New Roman"/>
                <a:ea typeface="Times New Roman"/>
                <a:cs typeface="Arial"/>
              </a:rPr>
              <a:t> while similar additions to </a:t>
            </a:r>
            <a:r>
              <a:rPr lang="en-US" sz="2400" b="1" dirty="0">
                <a:latin typeface="Times New Roman"/>
                <a:ea typeface="Times New Roman"/>
                <a:cs typeface="Arial"/>
              </a:rPr>
              <a:t>boric oxide </a:t>
            </a:r>
            <a:r>
              <a:rPr lang="en-US" sz="2400" dirty="0">
                <a:latin typeface="Times New Roman"/>
                <a:ea typeface="Times New Roman"/>
                <a:cs typeface="Arial"/>
              </a:rPr>
              <a:t>cause an </a:t>
            </a:r>
            <a:r>
              <a:rPr lang="en-US" sz="2400" b="1" u="sng" dirty="0">
                <a:latin typeface="Times New Roman"/>
                <a:ea typeface="Times New Roman"/>
                <a:cs typeface="Arial"/>
              </a:rPr>
              <a:t>increase</a:t>
            </a:r>
            <a:r>
              <a:rPr lang="en-US" sz="2400" dirty="0">
                <a:latin typeface="Times New Roman"/>
                <a:ea typeface="Times New Roman"/>
                <a:cs typeface="Arial"/>
              </a:rPr>
              <a:t> in </a:t>
            </a:r>
            <a:r>
              <a:rPr lang="en-US" sz="2400" dirty="0" err="1">
                <a:latin typeface="Times New Roman"/>
                <a:ea typeface="Times New Roman"/>
                <a:cs typeface="Arial"/>
              </a:rPr>
              <a:t>T</a:t>
            </a:r>
            <a:r>
              <a:rPr lang="en-US" sz="2400" baseline="-25000" dirty="0" err="1">
                <a:latin typeface="Times New Roman"/>
                <a:ea typeface="Times New Roman"/>
                <a:cs typeface="Arial"/>
              </a:rPr>
              <a:t>g</a:t>
            </a:r>
            <a:r>
              <a:rPr lang="en-US" sz="2400" dirty="0">
                <a:latin typeface="Times New Roman"/>
                <a:ea typeface="Times New Roman"/>
                <a:cs typeface="Arial"/>
              </a:rPr>
              <a:t>. conversely, small additions alkali oxides to silica cause an increase in the thermal expansion coefficient, while similar additions to boron oxide cause a decrease in the thermal expansion coefficient. The reason is that the boron coordination in existence of alkalis will be changed from [BO</a:t>
            </a:r>
            <a:r>
              <a:rPr lang="en-US" sz="2400" baseline="-25000" dirty="0">
                <a:latin typeface="Times New Roman"/>
                <a:ea typeface="Times New Roman"/>
                <a:cs typeface="Arial"/>
              </a:rPr>
              <a:t>3</a:t>
            </a:r>
            <a:r>
              <a:rPr lang="en-US" sz="2400" dirty="0">
                <a:latin typeface="Times New Roman"/>
                <a:ea typeface="Times New Roman"/>
                <a:cs typeface="Arial"/>
              </a:rPr>
              <a:t>] to [BO</a:t>
            </a:r>
            <a:r>
              <a:rPr lang="en-US" sz="2400" baseline="-25000" dirty="0">
                <a:latin typeface="Times New Roman"/>
                <a:ea typeface="Times New Roman"/>
                <a:cs typeface="Arial"/>
              </a:rPr>
              <a:t>4</a:t>
            </a:r>
            <a:r>
              <a:rPr lang="en-US" sz="2400" dirty="0">
                <a:latin typeface="Times New Roman"/>
                <a:ea typeface="Times New Roman"/>
                <a:cs typeface="Arial"/>
              </a:rPr>
              <a:t>].</a:t>
            </a:r>
            <a:endParaRPr lang="en-US" sz="2400" dirty="0">
              <a:ea typeface="Calibri"/>
              <a:cs typeface="Arial"/>
            </a:endParaRPr>
          </a:p>
        </p:txBody>
      </p:sp>
    </p:spTree>
    <p:extLst>
      <p:ext uri="{BB962C8B-B14F-4D97-AF65-F5344CB8AC3E}">
        <p14:creationId xmlns:p14="http://schemas.microsoft.com/office/powerpoint/2010/main" val="26746395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5000" r="-5000"/>
          </a:stretch>
        </a:blipFill>
        <a:effectLst/>
      </p:bgPr>
    </p:bg>
    <p:spTree>
      <p:nvGrpSpPr>
        <p:cNvPr id="1" name=""/>
        <p:cNvGrpSpPr/>
        <p:nvPr/>
      </p:nvGrpSpPr>
      <p:grpSpPr>
        <a:xfrm>
          <a:off x="0" y="0"/>
          <a:ext cx="0" cy="0"/>
          <a:chOff x="0" y="0"/>
          <a:chExt cx="0" cy="0"/>
        </a:xfrm>
      </p:grpSpPr>
      <p:sp>
        <p:nvSpPr>
          <p:cNvPr id="4" name="TextBox 3"/>
          <p:cNvSpPr txBox="1"/>
          <p:nvPr/>
        </p:nvSpPr>
        <p:spPr>
          <a:xfrm>
            <a:off x="611560" y="2413686"/>
            <a:ext cx="7416824" cy="1569660"/>
          </a:xfrm>
          <a:prstGeom prst="rect">
            <a:avLst/>
          </a:prstGeom>
          <a:noFill/>
        </p:spPr>
        <p:txBody>
          <a:bodyPr wrap="square" rtlCol="1">
            <a:spAutoFit/>
          </a:bodyPr>
          <a:lstStyle/>
          <a:p>
            <a:r>
              <a:rPr lang="en-US" sz="9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rgbClr val="4F81BD">
                      <a:satMod val="175000"/>
                      <a:alpha val="40000"/>
                    </a:srgbClr>
                  </a:glow>
                  <a:outerShdw blurRad="50800" algn="tl" rotWithShape="0">
                    <a:srgbClr val="000000"/>
                  </a:outerShdw>
                </a:effectLst>
              </a:rPr>
              <a:t>Thank You </a:t>
            </a:r>
            <a:endParaRPr lang="ar-IQ" sz="9600" dirty="0">
              <a:solidFill>
                <a:prstClr val="black"/>
              </a:solidFill>
              <a:effectLst>
                <a:glow rad="101600">
                  <a:srgbClr val="4F81BD">
                    <a:satMod val="175000"/>
                    <a:alpha val="40000"/>
                  </a:srgbClr>
                </a:glow>
                <a:outerShdw blurRad="50800" algn="tl" rotWithShape="0">
                  <a:srgbClr val="000000"/>
                </a:outerShdw>
              </a:effectLst>
            </a:endParaRPr>
          </a:p>
        </p:txBody>
      </p:sp>
    </p:spTree>
    <p:extLst>
      <p:ext uri="{BB962C8B-B14F-4D97-AF65-F5344CB8AC3E}">
        <p14:creationId xmlns:p14="http://schemas.microsoft.com/office/powerpoint/2010/main" val="106422539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88640"/>
            <a:ext cx="8640960"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02529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47990"/>
            <a:ext cx="8568952" cy="400110"/>
          </a:xfrm>
          <a:prstGeom prst="rect">
            <a:avLst/>
          </a:prstGeom>
        </p:spPr>
        <p:txBody>
          <a:bodyPr wrap="square">
            <a:spAutoFit/>
          </a:bodyPr>
          <a:lstStyle/>
          <a:p>
            <a:pPr algn="l"/>
            <a:r>
              <a:rPr lang="en-US" sz="2000" dirty="0" smtClean="0">
                <a:effectLst/>
                <a:latin typeface="Times New Roman"/>
                <a:ea typeface="Times New Roman"/>
              </a:rPr>
              <a:t>The oxide components added in to a glass batch may be sub-divided as:</a:t>
            </a:r>
            <a:endParaRPr lang="ar-IQ" sz="2000" dirty="0"/>
          </a:p>
        </p:txBody>
      </p:sp>
      <p:sp>
        <p:nvSpPr>
          <p:cNvPr id="6" name="Rectangle 5"/>
          <p:cNvSpPr/>
          <p:nvPr/>
        </p:nvSpPr>
        <p:spPr>
          <a:xfrm>
            <a:off x="251520" y="764704"/>
            <a:ext cx="4572000" cy="1171090"/>
          </a:xfrm>
          <a:prstGeom prst="rect">
            <a:avLst/>
          </a:prstGeom>
          <a:solidFill>
            <a:schemeClr val="bg1">
              <a:lumMod val="95000"/>
            </a:schemeClr>
          </a:solidFill>
        </p:spPr>
        <p:txBody>
          <a:bodyPr>
            <a:spAutoFit/>
          </a:bodyPr>
          <a:lstStyle/>
          <a:p>
            <a:pPr marL="342900" lvl="0" indent="-342900" algn="l" rtl="0">
              <a:spcBef>
                <a:spcPts val="15"/>
              </a:spcBef>
              <a:spcAft>
                <a:spcPts val="0"/>
              </a:spcAft>
              <a:buFont typeface="+mj-lt"/>
              <a:buAutoNum type="alphaUcPeriod"/>
            </a:pPr>
            <a:r>
              <a:rPr lang="en-US" b="1" i="1" dirty="0" smtClean="0">
                <a:effectLst/>
                <a:latin typeface="Times New Roman"/>
                <a:ea typeface="Times New Roman"/>
                <a:cs typeface="Times New Roman"/>
              </a:rPr>
              <a:t>Glass formers.</a:t>
            </a:r>
            <a:endParaRPr lang="en-US" sz="1600" dirty="0" smtClean="0">
              <a:effectLst/>
              <a:latin typeface="Times New Roman"/>
              <a:ea typeface="Times New Roman"/>
            </a:endParaRPr>
          </a:p>
          <a:p>
            <a:pPr lvl="0" algn="l">
              <a:spcBef>
                <a:spcPts val="15"/>
              </a:spcBef>
              <a:spcAft>
                <a:spcPts val="0"/>
              </a:spcAft>
            </a:pPr>
            <a:r>
              <a:rPr lang="en-US" b="1" i="1" dirty="0" smtClean="0">
                <a:latin typeface="Times New Roman"/>
                <a:ea typeface="Times New Roman"/>
                <a:cs typeface="Times New Roman"/>
              </a:rPr>
              <a:t>B. </a:t>
            </a:r>
            <a:r>
              <a:rPr lang="en-US" b="1" i="1" dirty="0" smtClean="0">
                <a:effectLst/>
                <a:latin typeface="Times New Roman"/>
                <a:ea typeface="Times New Roman"/>
                <a:cs typeface="Times New Roman"/>
              </a:rPr>
              <a:t>Intermediated.</a:t>
            </a:r>
            <a:endParaRPr lang="en-US" sz="1600" dirty="0" smtClean="0">
              <a:effectLst/>
              <a:latin typeface="Times New Roman"/>
              <a:ea typeface="Times New Roman"/>
            </a:endParaRPr>
          </a:p>
          <a:p>
            <a:pPr lvl="0" algn="l">
              <a:spcBef>
                <a:spcPts val="15"/>
              </a:spcBef>
              <a:spcAft>
                <a:spcPts val="0"/>
              </a:spcAft>
            </a:pPr>
            <a:r>
              <a:rPr lang="en-US" b="1" i="1" dirty="0" smtClean="0">
                <a:effectLst/>
                <a:latin typeface="Times New Roman"/>
                <a:ea typeface="Times New Roman"/>
                <a:cs typeface="Times New Roman"/>
              </a:rPr>
              <a:t>C. Modifiers.</a:t>
            </a:r>
            <a:endParaRPr lang="en-US" sz="1600" dirty="0" smtClean="0">
              <a:effectLst/>
              <a:latin typeface="Times New Roman"/>
              <a:ea typeface="Times New Roman"/>
            </a:endParaRPr>
          </a:p>
          <a:p>
            <a:pPr algn="l">
              <a:lnSpc>
                <a:spcPct val="115000"/>
              </a:lnSpc>
              <a:spcAft>
                <a:spcPts val="1000"/>
              </a:spcAft>
              <a:tabLst>
                <a:tab pos="1264285" algn="l"/>
              </a:tabLst>
            </a:pPr>
            <a:r>
              <a:rPr lang="ar-IQ" sz="1400" dirty="0">
                <a:ea typeface="Times New Roman"/>
                <a:cs typeface="Times New Roman"/>
              </a:rPr>
              <a:t> </a:t>
            </a:r>
            <a:endParaRPr lang="en-US" sz="1400" dirty="0">
              <a:ea typeface="Times New Roman"/>
              <a:cs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1959103598"/>
              </p:ext>
            </p:extLst>
          </p:nvPr>
        </p:nvGraphicFramePr>
        <p:xfrm>
          <a:off x="542160" y="2132856"/>
          <a:ext cx="7843656" cy="3925824"/>
        </p:xfrm>
        <a:graphic>
          <a:graphicData uri="http://schemas.openxmlformats.org/drawingml/2006/table">
            <a:tbl>
              <a:tblPr firstRow="1" firstCol="1" bandRow="1"/>
              <a:tblGrid>
                <a:gridCol w="2429505"/>
                <a:gridCol w="2841234"/>
                <a:gridCol w="2572917"/>
              </a:tblGrid>
              <a:tr h="725577">
                <a:tc gridSpan="3">
                  <a:txBody>
                    <a:bodyPr/>
                    <a:lstStyle/>
                    <a:p>
                      <a:pPr algn="l" rtl="1">
                        <a:lnSpc>
                          <a:spcPct val="115000"/>
                        </a:lnSpc>
                        <a:spcAft>
                          <a:spcPts val="0"/>
                        </a:spcAft>
                      </a:pPr>
                      <a:r>
                        <a:rPr lang="en-US" sz="2800" dirty="0">
                          <a:effectLst/>
                          <a:latin typeface="Times New Roman"/>
                          <a:ea typeface="Times New Roman"/>
                          <a:cs typeface="Arial"/>
                        </a:rPr>
                        <a:t>Table 1 Division of the oxides into glass former, intermediates, and modifiers</a:t>
                      </a:r>
                      <a:endParaRPr lang="en-US" sz="28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r>
              <a:tr h="455134">
                <a:tc>
                  <a:txBody>
                    <a:bodyPr/>
                    <a:lstStyle/>
                    <a:p>
                      <a:pPr algn="l" rtl="1">
                        <a:lnSpc>
                          <a:spcPct val="115000"/>
                        </a:lnSpc>
                        <a:spcAft>
                          <a:spcPts val="0"/>
                        </a:spcAft>
                      </a:pPr>
                      <a:r>
                        <a:rPr lang="en-US" sz="2800" dirty="0">
                          <a:effectLst/>
                          <a:latin typeface="Times New Roman"/>
                          <a:ea typeface="Times New Roman"/>
                          <a:cs typeface="Arial"/>
                        </a:rPr>
                        <a:t>Glass formers</a:t>
                      </a:r>
                      <a:endParaRPr lang="en-US" sz="28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rtl="1">
                        <a:lnSpc>
                          <a:spcPct val="115000"/>
                        </a:lnSpc>
                        <a:spcAft>
                          <a:spcPts val="0"/>
                        </a:spcAft>
                      </a:pPr>
                      <a:r>
                        <a:rPr lang="en-US" sz="2800" dirty="0">
                          <a:effectLst/>
                          <a:latin typeface="Times New Roman"/>
                          <a:ea typeface="Times New Roman"/>
                          <a:cs typeface="Arial"/>
                        </a:rPr>
                        <a:t>Intermediates</a:t>
                      </a:r>
                      <a:endParaRPr lang="en-US" sz="28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rtl="1">
                        <a:lnSpc>
                          <a:spcPct val="115000"/>
                        </a:lnSpc>
                        <a:spcAft>
                          <a:spcPts val="0"/>
                        </a:spcAft>
                      </a:pPr>
                      <a:r>
                        <a:rPr lang="en-US" sz="2800" dirty="0">
                          <a:effectLst/>
                          <a:latin typeface="Times New Roman"/>
                          <a:ea typeface="Times New Roman"/>
                          <a:cs typeface="Arial"/>
                        </a:rPr>
                        <a:t>Modifiers</a:t>
                      </a:r>
                      <a:endParaRPr lang="en-US" sz="28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275673">
                <a:tc>
                  <a:txBody>
                    <a:bodyPr/>
                    <a:lstStyle/>
                    <a:p>
                      <a:pPr algn="l" rtl="1">
                        <a:lnSpc>
                          <a:spcPct val="115000"/>
                        </a:lnSpc>
                        <a:spcAft>
                          <a:spcPts val="0"/>
                        </a:spcAft>
                      </a:pPr>
                      <a:r>
                        <a:rPr lang="en-US" sz="2800" dirty="0">
                          <a:effectLst/>
                          <a:latin typeface="Times New Roman"/>
                          <a:ea typeface="Times New Roman"/>
                          <a:cs typeface="Arial"/>
                        </a:rPr>
                        <a:t>B</a:t>
                      </a:r>
                      <a:r>
                        <a:rPr lang="en-US" sz="2800" baseline="-25000" dirty="0">
                          <a:effectLst/>
                          <a:latin typeface="Times New Roman"/>
                          <a:ea typeface="Times New Roman"/>
                          <a:cs typeface="Arial"/>
                        </a:rPr>
                        <a:t>2</a:t>
                      </a:r>
                      <a:r>
                        <a:rPr lang="en-US" sz="2800" dirty="0">
                          <a:effectLst/>
                          <a:latin typeface="Times New Roman"/>
                          <a:ea typeface="Times New Roman"/>
                          <a:cs typeface="Arial"/>
                        </a:rPr>
                        <a:t>O</a:t>
                      </a:r>
                      <a:r>
                        <a:rPr lang="en-US" sz="2800" baseline="-25000" dirty="0">
                          <a:effectLst/>
                          <a:latin typeface="Times New Roman"/>
                          <a:ea typeface="Times New Roman"/>
                          <a:cs typeface="Arial"/>
                        </a:rPr>
                        <a:t>3</a:t>
                      </a:r>
                      <a:endParaRPr lang="en-US" sz="2800" dirty="0">
                        <a:effectLst/>
                        <a:latin typeface="Calibri"/>
                        <a:ea typeface="Calibri"/>
                        <a:cs typeface="Arial"/>
                      </a:endParaRPr>
                    </a:p>
                    <a:p>
                      <a:pPr algn="l" rtl="1">
                        <a:lnSpc>
                          <a:spcPct val="115000"/>
                        </a:lnSpc>
                        <a:spcAft>
                          <a:spcPts val="0"/>
                        </a:spcAft>
                      </a:pPr>
                      <a:r>
                        <a:rPr lang="en-US" sz="2800" dirty="0">
                          <a:effectLst/>
                          <a:latin typeface="Times New Roman"/>
                          <a:ea typeface="Times New Roman"/>
                          <a:cs typeface="Arial"/>
                        </a:rPr>
                        <a:t>SiO</a:t>
                      </a:r>
                      <a:r>
                        <a:rPr lang="en-US" sz="2800" baseline="-25000" dirty="0">
                          <a:effectLst/>
                          <a:latin typeface="Times New Roman"/>
                          <a:ea typeface="Times New Roman"/>
                          <a:cs typeface="Arial"/>
                        </a:rPr>
                        <a:t>2</a:t>
                      </a:r>
                      <a:endParaRPr lang="en-US" sz="2800" dirty="0">
                        <a:effectLst/>
                        <a:latin typeface="Calibri"/>
                        <a:ea typeface="Calibri"/>
                        <a:cs typeface="Arial"/>
                      </a:endParaRPr>
                    </a:p>
                    <a:p>
                      <a:pPr algn="l" rtl="1">
                        <a:lnSpc>
                          <a:spcPct val="115000"/>
                        </a:lnSpc>
                        <a:spcAft>
                          <a:spcPts val="0"/>
                        </a:spcAft>
                      </a:pPr>
                      <a:r>
                        <a:rPr lang="en-US" sz="2800" dirty="0">
                          <a:effectLst/>
                          <a:latin typeface="Times New Roman"/>
                          <a:ea typeface="Times New Roman"/>
                          <a:cs typeface="Arial"/>
                        </a:rPr>
                        <a:t>GeO</a:t>
                      </a:r>
                      <a:r>
                        <a:rPr lang="en-US" sz="2800" baseline="-25000" dirty="0">
                          <a:effectLst/>
                          <a:latin typeface="Times New Roman"/>
                          <a:ea typeface="Times New Roman"/>
                          <a:cs typeface="Arial"/>
                        </a:rPr>
                        <a:t>2</a:t>
                      </a:r>
                      <a:endParaRPr lang="en-US" sz="2800" dirty="0">
                        <a:effectLst/>
                        <a:latin typeface="Calibri"/>
                        <a:ea typeface="Calibri"/>
                        <a:cs typeface="Arial"/>
                      </a:endParaRPr>
                    </a:p>
                    <a:p>
                      <a:pPr algn="l" rtl="1">
                        <a:lnSpc>
                          <a:spcPct val="115000"/>
                        </a:lnSpc>
                        <a:spcAft>
                          <a:spcPts val="0"/>
                        </a:spcAft>
                      </a:pPr>
                      <a:r>
                        <a:rPr lang="en-US" sz="2800" dirty="0">
                          <a:effectLst/>
                          <a:latin typeface="Times New Roman"/>
                          <a:ea typeface="Times New Roman"/>
                          <a:cs typeface="Arial"/>
                        </a:rPr>
                        <a:t>P</a:t>
                      </a:r>
                      <a:r>
                        <a:rPr lang="en-US" sz="2800" baseline="-25000" dirty="0">
                          <a:effectLst/>
                          <a:latin typeface="Times New Roman"/>
                          <a:ea typeface="Times New Roman"/>
                          <a:cs typeface="Arial"/>
                        </a:rPr>
                        <a:t>2</a:t>
                      </a:r>
                      <a:r>
                        <a:rPr lang="en-US" sz="2800" dirty="0">
                          <a:effectLst/>
                          <a:latin typeface="Times New Roman"/>
                          <a:ea typeface="Times New Roman"/>
                          <a:cs typeface="Arial"/>
                        </a:rPr>
                        <a:t>O</a:t>
                      </a:r>
                      <a:r>
                        <a:rPr lang="en-US" sz="2800" baseline="-25000" dirty="0">
                          <a:effectLst/>
                          <a:latin typeface="Times New Roman"/>
                          <a:ea typeface="Times New Roman"/>
                          <a:cs typeface="Arial"/>
                        </a:rPr>
                        <a:t>5</a:t>
                      </a:r>
                      <a:endParaRPr lang="en-US" sz="2800" dirty="0">
                        <a:effectLst/>
                        <a:latin typeface="Calibri"/>
                        <a:ea typeface="Calibri"/>
                        <a:cs typeface="Arial"/>
                      </a:endParaRPr>
                    </a:p>
                    <a:p>
                      <a:pPr algn="l" rtl="1">
                        <a:lnSpc>
                          <a:spcPct val="115000"/>
                        </a:lnSpc>
                        <a:spcAft>
                          <a:spcPts val="0"/>
                        </a:spcAft>
                      </a:pPr>
                      <a:r>
                        <a:rPr lang="en-US" sz="2800" dirty="0">
                          <a:effectLst/>
                          <a:latin typeface="Times New Roman"/>
                          <a:ea typeface="Times New Roman"/>
                          <a:cs typeface="Arial"/>
                        </a:rPr>
                        <a:t>V</a:t>
                      </a:r>
                      <a:r>
                        <a:rPr lang="en-US" sz="2800" baseline="-25000" dirty="0">
                          <a:effectLst/>
                          <a:latin typeface="Times New Roman"/>
                          <a:ea typeface="Times New Roman"/>
                          <a:cs typeface="Arial"/>
                        </a:rPr>
                        <a:t>2</a:t>
                      </a:r>
                      <a:r>
                        <a:rPr lang="en-US" sz="2800" dirty="0">
                          <a:effectLst/>
                          <a:latin typeface="Times New Roman"/>
                          <a:ea typeface="Times New Roman"/>
                          <a:cs typeface="Arial"/>
                        </a:rPr>
                        <a:t>O</a:t>
                      </a:r>
                      <a:r>
                        <a:rPr lang="en-US" sz="2800" baseline="-25000" dirty="0">
                          <a:effectLst/>
                          <a:latin typeface="Times New Roman"/>
                          <a:ea typeface="Times New Roman"/>
                          <a:cs typeface="Arial"/>
                        </a:rPr>
                        <a:t>3</a:t>
                      </a:r>
                      <a:endParaRPr lang="en-US" sz="28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rtl="1">
                        <a:lnSpc>
                          <a:spcPct val="115000"/>
                        </a:lnSpc>
                        <a:spcAft>
                          <a:spcPts val="0"/>
                        </a:spcAft>
                      </a:pPr>
                      <a:r>
                        <a:rPr lang="en-US" sz="2800" dirty="0">
                          <a:effectLst/>
                          <a:latin typeface="Times New Roman"/>
                          <a:ea typeface="Times New Roman"/>
                          <a:cs typeface="Arial"/>
                        </a:rPr>
                        <a:t>TiO</a:t>
                      </a:r>
                      <a:r>
                        <a:rPr lang="en-US" sz="2800" baseline="-25000" dirty="0">
                          <a:effectLst/>
                          <a:latin typeface="Times New Roman"/>
                          <a:ea typeface="Times New Roman"/>
                          <a:cs typeface="Arial"/>
                        </a:rPr>
                        <a:t>2</a:t>
                      </a:r>
                      <a:endParaRPr lang="en-US" sz="2800" dirty="0">
                        <a:effectLst/>
                        <a:latin typeface="Calibri"/>
                        <a:ea typeface="Calibri"/>
                        <a:cs typeface="Arial"/>
                      </a:endParaRPr>
                    </a:p>
                    <a:p>
                      <a:pPr algn="l" rtl="1">
                        <a:lnSpc>
                          <a:spcPct val="115000"/>
                        </a:lnSpc>
                        <a:spcAft>
                          <a:spcPts val="0"/>
                        </a:spcAft>
                      </a:pPr>
                      <a:r>
                        <a:rPr lang="en-US" sz="2800" dirty="0" err="1">
                          <a:effectLst/>
                          <a:latin typeface="Times New Roman"/>
                          <a:ea typeface="Times New Roman"/>
                          <a:cs typeface="Arial"/>
                        </a:rPr>
                        <a:t>ZnO</a:t>
                      </a:r>
                      <a:endParaRPr lang="en-US" sz="2800" dirty="0">
                        <a:effectLst/>
                        <a:latin typeface="Calibri"/>
                        <a:ea typeface="Calibri"/>
                        <a:cs typeface="Arial"/>
                      </a:endParaRPr>
                    </a:p>
                    <a:p>
                      <a:pPr algn="l" rtl="1">
                        <a:lnSpc>
                          <a:spcPct val="115000"/>
                        </a:lnSpc>
                        <a:spcAft>
                          <a:spcPts val="0"/>
                        </a:spcAft>
                      </a:pPr>
                      <a:r>
                        <a:rPr lang="en-US" sz="2800" dirty="0">
                          <a:effectLst/>
                          <a:latin typeface="Times New Roman"/>
                          <a:ea typeface="Times New Roman"/>
                          <a:cs typeface="Arial"/>
                        </a:rPr>
                        <a:t>PbO</a:t>
                      </a:r>
                      <a:r>
                        <a:rPr lang="en-US" sz="2800" baseline="-25000" dirty="0">
                          <a:effectLst/>
                          <a:latin typeface="Times New Roman"/>
                          <a:ea typeface="Times New Roman"/>
                          <a:cs typeface="Arial"/>
                        </a:rPr>
                        <a:t>2</a:t>
                      </a:r>
                      <a:endParaRPr lang="en-US" sz="2800" dirty="0">
                        <a:effectLst/>
                        <a:latin typeface="Calibri"/>
                        <a:ea typeface="Calibri"/>
                        <a:cs typeface="Arial"/>
                      </a:endParaRPr>
                    </a:p>
                    <a:p>
                      <a:pPr algn="l" rtl="1">
                        <a:lnSpc>
                          <a:spcPct val="115000"/>
                        </a:lnSpc>
                        <a:spcAft>
                          <a:spcPts val="0"/>
                        </a:spcAft>
                      </a:pPr>
                      <a:r>
                        <a:rPr lang="en-US" sz="2800" dirty="0">
                          <a:effectLst/>
                          <a:latin typeface="Times New Roman"/>
                          <a:ea typeface="Times New Roman"/>
                          <a:cs typeface="Arial"/>
                        </a:rPr>
                        <a:t>Al</a:t>
                      </a:r>
                      <a:r>
                        <a:rPr lang="en-US" sz="2800" baseline="-25000" dirty="0">
                          <a:effectLst/>
                          <a:latin typeface="Times New Roman"/>
                          <a:ea typeface="Times New Roman"/>
                          <a:cs typeface="Arial"/>
                        </a:rPr>
                        <a:t>2</a:t>
                      </a:r>
                      <a:r>
                        <a:rPr lang="en-US" sz="2800" dirty="0">
                          <a:effectLst/>
                          <a:latin typeface="Times New Roman"/>
                          <a:ea typeface="Times New Roman"/>
                          <a:cs typeface="Arial"/>
                        </a:rPr>
                        <a:t>O</a:t>
                      </a:r>
                      <a:r>
                        <a:rPr lang="en-US" sz="2800" baseline="-25000" dirty="0">
                          <a:effectLst/>
                          <a:latin typeface="Times New Roman"/>
                          <a:ea typeface="Times New Roman"/>
                          <a:cs typeface="Arial"/>
                        </a:rPr>
                        <a:t>3</a:t>
                      </a:r>
                      <a:endParaRPr lang="en-US" sz="2800" dirty="0">
                        <a:effectLst/>
                        <a:latin typeface="Calibri"/>
                        <a:ea typeface="Calibri"/>
                        <a:cs typeface="Arial"/>
                      </a:endParaRPr>
                    </a:p>
                    <a:p>
                      <a:pPr algn="l" rtl="1">
                        <a:lnSpc>
                          <a:spcPct val="115000"/>
                        </a:lnSpc>
                        <a:spcAft>
                          <a:spcPts val="0"/>
                        </a:spcAft>
                      </a:pPr>
                      <a:r>
                        <a:rPr lang="en-US" sz="2800" dirty="0" err="1">
                          <a:effectLst/>
                          <a:latin typeface="Times New Roman"/>
                          <a:ea typeface="Times New Roman"/>
                          <a:cs typeface="Arial"/>
                        </a:rPr>
                        <a:t>BeO</a:t>
                      </a:r>
                      <a:endParaRPr lang="en-US" sz="28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rtl="1">
                        <a:lnSpc>
                          <a:spcPct val="115000"/>
                        </a:lnSpc>
                        <a:spcAft>
                          <a:spcPts val="0"/>
                        </a:spcAft>
                      </a:pPr>
                      <a:r>
                        <a:rPr lang="en-US" sz="2800" dirty="0">
                          <a:effectLst/>
                          <a:latin typeface="Times New Roman"/>
                          <a:ea typeface="Times New Roman"/>
                          <a:cs typeface="Arial"/>
                        </a:rPr>
                        <a:t>Y</a:t>
                      </a:r>
                      <a:r>
                        <a:rPr lang="en-US" sz="2800" baseline="-25000" dirty="0">
                          <a:effectLst/>
                          <a:latin typeface="Times New Roman"/>
                          <a:ea typeface="Times New Roman"/>
                          <a:cs typeface="Arial"/>
                        </a:rPr>
                        <a:t>2</a:t>
                      </a:r>
                      <a:r>
                        <a:rPr lang="en-US" sz="2800" dirty="0">
                          <a:effectLst/>
                          <a:latin typeface="Times New Roman"/>
                          <a:ea typeface="Times New Roman"/>
                          <a:cs typeface="Arial"/>
                        </a:rPr>
                        <a:t>O</a:t>
                      </a:r>
                      <a:r>
                        <a:rPr lang="en-US" sz="2800" baseline="-25000" dirty="0">
                          <a:effectLst/>
                          <a:latin typeface="Times New Roman"/>
                          <a:ea typeface="Times New Roman"/>
                          <a:cs typeface="Arial"/>
                        </a:rPr>
                        <a:t>3</a:t>
                      </a:r>
                      <a:endParaRPr lang="en-US" sz="2800" dirty="0">
                        <a:effectLst/>
                        <a:latin typeface="Calibri"/>
                        <a:ea typeface="Calibri"/>
                        <a:cs typeface="Arial"/>
                      </a:endParaRPr>
                    </a:p>
                    <a:p>
                      <a:pPr algn="l" rtl="1">
                        <a:lnSpc>
                          <a:spcPct val="115000"/>
                        </a:lnSpc>
                        <a:spcAft>
                          <a:spcPts val="0"/>
                        </a:spcAft>
                      </a:pPr>
                      <a:r>
                        <a:rPr lang="en-US" sz="2800" dirty="0" err="1">
                          <a:effectLst/>
                          <a:latin typeface="Times New Roman"/>
                          <a:ea typeface="Times New Roman"/>
                          <a:cs typeface="Arial"/>
                        </a:rPr>
                        <a:t>MgO</a:t>
                      </a:r>
                      <a:endParaRPr lang="en-US" sz="2800" dirty="0">
                        <a:effectLst/>
                        <a:latin typeface="Calibri"/>
                        <a:ea typeface="Calibri"/>
                        <a:cs typeface="Arial"/>
                      </a:endParaRPr>
                    </a:p>
                    <a:p>
                      <a:pPr algn="l" rtl="1">
                        <a:lnSpc>
                          <a:spcPct val="115000"/>
                        </a:lnSpc>
                        <a:spcAft>
                          <a:spcPts val="0"/>
                        </a:spcAft>
                      </a:pPr>
                      <a:r>
                        <a:rPr lang="en-US" sz="2800" dirty="0" err="1">
                          <a:effectLst/>
                          <a:latin typeface="Times New Roman"/>
                          <a:ea typeface="Times New Roman"/>
                          <a:cs typeface="Arial"/>
                        </a:rPr>
                        <a:t>CaO</a:t>
                      </a:r>
                      <a:endParaRPr lang="en-US" sz="2800" dirty="0">
                        <a:effectLst/>
                        <a:latin typeface="Calibri"/>
                        <a:ea typeface="Calibri"/>
                        <a:cs typeface="Arial"/>
                      </a:endParaRPr>
                    </a:p>
                    <a:p>
                      <a:pPr algn="l" rtl="1">
                        <a:lnSpc>
                          <a:spcPct val="115000"/>
                        </a:lnSpc>
                        <a:spcAft>
                          <a:spcPts val="0"/>
                        </a:spcAft>
                      </a:pPr>
                      <a:r>
                        <a:rPr lang="en-US" sz="2800" dirty="0" err="1">
                          <a:effectLst/>
                          <a:latin typeface="Times New Roman"/>
                          <a:ea typeface="Times New Roman"/>
                          <a:cs typeface="Arial"/>
                        </a:rPr>
                        <a:t>PbO</a:t>
                      </a:r>
                      <a:endParaRPr lang="en-US" sz="2800" dirty="0">
                        <a:effectLst/>
                        <a:latin typeface="Calibri"/>
                        <a:ea typeface="Calibri"/>
                        <a:cs typeface="Arial"/>
                      </a:endParaRPr>
                    </a:p>
                    <a:p>
                      <a:pPr algn="l" rtl="1">
                        <a:lnSpc>
                          <a:spcPct val="115000"/>
                        </a:lnSpc>
                        <a:spcAft>
                          <a:spcPts val="0"/>
                        </a:spcAft>
                      </a:pPr>
                      <a:r>
                        <a:rPr lang="en-US" sz="2800" dirty="0">
                          <a:effectLst/>
                          <a:latin typeface="Times New Roman"/>
                          <a:ea typeface="Times New Roman"/>
                          <a:cs typeface="Arial"/>
                        </a:rPr>
                        <a:t>Na</a:t>
                      </a:r>
                      <a:r>
                        <a:rPr lang="en-US" sz="2800" baseline="-25000" dirty="0">
                          <a:effectLst/>
                          <a:latin typeface="Times New Roman"/>
                          <a:ea typeface="Times New Roman"/>
                          <a:cs typeface="Arial"/>
                        </a:rPr>
                        <a:t>2</a:t>
                      </a:r>
                      <a:r>
                        <a:rPr lang="en-US" sz="2800" dirty="0">
                          <a:effectLst/>
                          <a:latin typeface="Times New Roman"/>
                          <a:ea typeface="Times New Roman"/>
                          <a:cs typeface="Arial"/>
                        </a:rPr>
                        <a:t>O</a:t>
                      </a:r>
                      <a:endParaRPr lang="en-US" sz="28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29715568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4186808" cy="490066"/>
          </a:xfr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a:noAutofit/>
          </a:bodyPr>
          <a:lstStyle/>
          <a:p>
            <a:pPr algn="l">
              <a:lnSpc>
                <a:spcPct val="115000"/>
              </a:lnSpc>
              <a:spcAft>
                <a:spcPts val="1000"/>
              </a:spcAft>
            </a:pPr>
            <a:r>
              <a:rPr lang="en-US" sz="3200" b="1" dirty="0">
                <a:latin typeface="Times New Roman"/>
                <a:ea typeface="Times New Roman"/>
                <a:cs typeface="Arial"/>
              </a:rPr>
              <a:t>A- Glass </a:t>
            </a:r>
            <a:r>
              <a:rPr lang="en-US" sz="3200" b="1" dirty="0" smtClean="0">
                <a:latin typeface="Times New Roman"/>
                <a:ea typeface="Times New Roman"/>
                <a:cs typeface="Arial"/>
              </a:rPr>
              <a:t>formers</a:t>
            </a:r>
            <a:endParaRPr lang="ar-IQ" sz="3200" dirty="0"/>
          </a:p>
        </p:txBody>
      </p:sp>
      <p:sp>
        <p:nvSpPr>
          <p:cNvPr id="4" name="Rectangle 3"/>
          <p:cNvSpPr/>
          <p:nvPr/>
        </p:nvSpPr>
        <p:spPr>
          <a:xfrm>
            <a:off x="53752" y="1052736"/>
            <a:ext cx="8892480" cy="1569660"/>
          </a:xfrm>
          <a:prstGeom prst="rect">
            <a:avLst/>
          </a:prstGeom>
          <a:solidFill>
            <a:schemeClr val="accent1">
              <a:lumMod val="20000"/>
              <a:lumOff val="80000"/>
            </a:schemeClr>
          </a:solidFill>
        </p:spPr>
        <p:txBody>
          <a:bodyPr wrap="square">
            <a:spAutoFit/>
          </a:bodyPr>
          <a:lstStyle/>
          <a:p>
            <a:pPr algn="l"/>
            <a:r>
              <a:rPr lang="en-US" sz="2400" dirty="0">
                <a:latin typeface="Times New Roman"/>
                <a:ea typeface="Times New Roman"/>
              </a:rPr>
              <a:t>Glass formers and network formers include oxides such as SiO</a:t>
            </a:r>
            <a:r>
              <a:rPr lang="en-US" sz="2400" baseline="-25000" dirty="0">
                <a:latin typeface="Times New Roman"/>
                <a:ea typeface="Times New Roman"/>
              </a:rPr>
              <a:t>2 ,</a:t>
            </a:r>
            <a:r>
              <a:rPr lang="en-US" sz="2400" dirty="0">
                <a:latin typeface="Times New Roman"/>
                <a:ea typeface="Times New Roman"/>
              </a:rPr>
              <a:t>B</a:t>
            </a:r>
            <a:r>
              <a:rPr lang="en-US" sz="2400" baseline="-25000" dirty="0">
                <a:latin typeface="Times New Roman"/>
                <a:ea typeface="Times New Roman"/>
              </a:rPr>
              <a:t>2</a:t>
            </a:r>
            <a:r>
              <a:rPr lang="en-US" sz="2400" dirty="0">
                <a:latin typeface="Times New Roman"/>
                <a:ea typeface="Times New Roman"/>
              </a:rPr>
              <a:t>O</a:t>
            </a:r>
            <a:r>
              <a:rPr lang="en-US" sz="2400" baseline="-25000" dirty="0">
                <a:latin typeface="Times New Roman"/>
                <a:ea typeface="Times New Roman"/>
              </a:rPr>
              <a:t>3 , </a:t>
            </a:r>
            <a:r>
              <a:rPr lang="en-US" sz="2400" dirty="0">
                <a:latin typeface="Times New Roman"/>
                <a:ea typeface="Times New Roman"/>
              </a:rPr>
              <a:t>GeO</a:t>
            </a:r>
            <a:r>
              <a:rPr lang="en-US" sz="2400" baseline="-25000" dirty="0">
                <a:latin typeface="Times New Roman"/>
                <a:ea typeface="Times New Roman"/>
              </a:rPr>
              <a:t>2</a:t>
            </a:r>
            <a:r>
              <a:rPr lang="en-US" sz="2400" dirty="0">
                <a:latin typeface="Times New Roman"/>
                <a:ea typeface="Times New Roman"/>
              </a:rPr>
              <a:t> , P</a:t>
            </a:r>
            <a:r>
              <a:rPr lang="en-US" sz="2400" baseline="-25000" dirty="0">
                <a:latin typeface="Times New Roman"/>
                <a:ea typeface="Times New Roman"/>
              </a:rPr>
              <a:t>3</a:t>
            </a:r>
            <a:r>
              <a:rPr lang="en-US" sz="2400" dirty="0">
                <a:latin typeface="Times New Roman"/>
                <a:ea typeface="Times New Roman"/>
              </a:rPr>
              <a:t>O</a:t>
            </a:r>
            <a:r>
              <a:rPr lang="en-US" sz="2400" baseline="-25000" dirty="0">
                <a:latin typeface="Times New Roman"/>
                <a:ea typeface="Times New Roman"/>
              </a:rPr>
              <a:t>5 ,</a:t>
            </a:r>
            <a:r>
              <a:rPr lang="en-US" sz="2400" dirty="0">
                <a:latin typeface="Times New Roman"/>
                <a:ea typeface="Times New Roman"/>
              </a:rPr>
              <a:t> V</a:t>
            </a:r>
            <a:r>
              <a:rPr lang="en-US" sz="2400" baseline="-25000" dirty="0">
                <a:latin typeface="Times New Roman"/>
                <a:ea typeface="Times New Roman"/>
              </a:rPr>
              <a:t>2</a:t>
            </a:r>
            <a:r>
              <a:rPr lang="en-US" sz="2400" dirty="0">
                <a:latin typeface="Times New Roman"/>
                <a:ea typeface="Times New Roman"/>
              </a:rPr>
              <a:t>O</a:t>
            </a:r>
            <a:r>
              <a:rPr lang="en-US" sz="2400" baseline="-25000" dirty="0">
                <a:latin typeface="Times New Roman"/>
                <a:ea typeface="Times New Roman"/>
              </a:rPr>
              <a:t>5 </a:t>
            </a:r>
            <a:r>
              <a:rPr lang="en-US" sz="2400" dirty="0">
                <a:latin typeface="Times New Roman"/>
                <a:ea typeface="Times New Roman"/>
              </a:rPr>
              <a:t>  and AS</a:t>
            </a:r>
            <a:r>
              <a:rPr lang="en-US" sz="2400" baseline="-25000" dirty="0">
                <a:latin typeface="Times New Roman"/>
                <a:ea typeface="Times New Roman"/>
              </a:rPr>
              <a:t>2</a:t>
            </a:r>
            <a:r>
              <a:rPr lang="en-US" sz="2400" dirty="0">
                <a:latin typeface="Times New Roman"/>
                <a:ea typeface="Times New Roman"/>
              </a:rPr>
              <a:t>O</a:t>
            </a:r>
            <a:r>
              <a:rPr lang="en-US" sz="2400" baseline="-25000" dirty="0">
                <a:latin typeface="Times New Roman"/>
                <a:ea typeface="Times New Roman"/>
              </a:rPr>
              <a:t>3  </a:t>
            </a:r>
            <a:r>
              <a:rPr lang="en-US" sz="2400" dirty="0">
                <a:latin typeface="Times New Roman"/>
                <a:ea typeface="Times New Roman"/>
              </a:rPr>
              <a:t>which are indispensable  in the formation of glass since they form the basis the random three dimensional network of glass.</a:t>
            </a:r>
            <a:endParaRPr lang="en-US" sz="2400" dirty="0"/>
          </a:p>
        </p:txBody>
      </p:sp>
      <p:sp>
        <p:nvSpPr>
          <p:cNvPr id="5" name="Rectangle 4"/>
          <p:cNvSpPr/>
          <p:nvPr/>
        </p:nvSpPr>
        <p:spPr>
          <a:xfrm>
            <a:off x="107504" y="3068960"/>
            <a:ext cx="8784976" cy="1200329"/>
          </a:xfrm>
          <a:prstGeom prst="rect">
            <a:avLst/>
          </a:prstGeom>
          <a:solidFill>
            <a:schemeClr val="accent6">
              <a:lumMod val="40000"/>
              <a:lumOff val="60000"/>
            </a:schemeClr>
          </a:solidFill>
        </p:spPr>
        <p:txBody>
          <a:bodyPr wrap="square">
            <a:spAutoFit/>
          </a:bodyPr>
          <a:lstStyle/>
          <a:p>
            <a:pPr algn="l"/>
            <a:r>
              <a:rPr lang="en-US" sz="2400" dirty="0">
                <a:latin typeface="Times New Roman"/>
                <a:ea typeface="Times New Roman"/>
              </a:rPr>
              <a:t>Boron oxide, B</a:t>
            </a:r>
            <a:r>
              <a:rPr lang="en-US" sz="2400" baseline="-25000" dirty="0">
                <a:latin typeface="Times New Roman"/>
                <a:ea typeface="Times New Roman"/>
              </a:rPr>
              <a:t>2</a:t>
            </a:r>
            <a:r>
              <a:rPr lang="en-US" sz="2400" dirty="0">
                <a:latin typeface="Times New Roman"/>
                <a:ea typeface="Times New Roman"/>
              </a:rPr>
              <a:t>O</a:t>
            </a:r>
            <a:r>
              <a:rPr lang="en-US" sz="2400" baseline="-25000" dirty="0">
                <a:latin typeface="Times New Roman"/>
                <a:ea typeface="Times New Roman"/>
              </a:rPr>
              <a:t>3 ,</a:t>
            </a:r>
            <a:r>
              <a:rPr lang="en-US" sz="2400" dirty="0">
                <a:latin typeface="Times New Roman"/>
                <a:ea typeface="Times New Roman"/>
              </a:rPr>
              <a:t>is a glass- forming oxide and by itself from subunit that are flat triangle with boron atom slightly out of the plane of the oxygen atoms</a:t>
            </a:r>
            <a:endParaRPr lang="en-US" sz="2400" dirty="0"/>
          </a:p>
        </p:txBody>
      </p:sp>
      <p:sp>
        <p:nvSpPr>
          <p:cNvPr id="7" name="Rectangle 6"/>
          <p:cNvSpPr/>
          <p:nvPr/>
        </p:nvSpPr>
        <p:spPr>
          <a:xfrm>
            <a:off x="189148" y="4725144"/>
            <a:ext cx="8406680" cy="941796"/>
          </a:xfrm>
          <a:prstGeom prst="rect">
            <a:avLst/>
          </a:prstGeom>
          <a:solidFill>
            <a:schemeClr val="accent4">
              <a:lumMod val="40000"/>
              <a:lumOff val="60000"/>
            </a:schemeClr>
          </a:solidFill>
        </p:spPr>
        <p:txBody>
          <a:bodyPr wrap="square">
            <a:spAutoFit/>
          </a:bodyPr>
          <a:lstStyle/>
          <a:p>
            <a:pPr algn="justLow" rtl="0">
              <a:lnSpc>
                <a:spcPct val="115000"/>
              </a:lnSpc>
              <a:spcAft>
                <a:spcPts val="1000"/>
              </a:spcAft>
            </a:pPr>
            <a:r>
              <a:rPr lang="en-US" sz="2400" dirty="0">
                <a:latin typeface="Times New Roman"/>
                <a:ea typeface="Times New Roman"/>
                <a:cs typeface="Arial"/>
              </a:rPr>
              <a:t>Boron oxide is an important addition to many types of commercial glass such as borosilicate and </a:t>
            </a:r>
            <a:r>
              <a:rPr lang="en-US" sz="2400" dirty="0" err="1">
                <a:latin typeface="Times New Roman"/>
                <a:ea typeface="Times New Roman"/>
                <a:cs typeface="Arial"/>
              </a:rPr>
              <a:t>aluminoborosilicate</a:t>
            </a:r>
            <a:r>
              <a:rPr lang="en-US" sz="2400" dirty="0">
                <a:latin typeface="Times New Roman"/>
                <a:ea typeface="Times New Roman"/>
                <a:cs typeface="Arial"/>
              </a:rPr>
              <a:t> glasses.</a:t>
            </a:r>
            <a:endParaRPr lang="en-US" sz="2400" dirty="0">
              <a:ea typeface="Calibri"/>
              <a:cs typeface="Arial"/>
            </a:endParaRPr>
          </a:p>
        </p:txBody>
      </p:sp>
    </p:spTree>
    <p:extLst>
      <p:ext uri="{BB962C8B-B14F-4D97-AF65-F5344CB8AC3E}">
        <p14:creationId xmlns:p14="http://schemas.microsoft.com/office/powerpoint/2010/main" val="3673681645"/>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20688"/>
            <a:ext cx="3224882" cy="4463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5134" t="15113" r="144" b="15795"/>
          <a:stretch/>
        </p:blipFill>
        <p:spPr>
          <a:xfrm>
            <a:off x="4355976" y="260648"/>
            <a:ext cx="4288369" cy="312803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3928" y="3696367"/>
            <a:ext cx="4938638" cy="2775620"/>
          </a:xfrm>
          <a:prstGeom prst="rect">
            <a:avLst/>
          </a:prstGeom>
        </p:spPr>
      </p:pic>
    </p:spTree>
    <p:extLst>
      <p:ext uri="{BB962C8B-B14F-4D97-AF65-F5344CB8AC3E}">
        <p14:creationId xmlns:p14="http://schemas.microsoft.com/office/powerpoint/2010/main" val="3393609769"/>
      </p:ext>
    </p:extLst>
  </p:cSld>
  <p:clrMapOvr>
    <a:masterClrMapping/>
  </p:clrMapOvr>
  <p:transition spd="slow">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316" y="116632"/>
            <a:ext cx="5410944" cy="1084982"/>
          </a:xfrm>
          <a:solidFill>
            <a:schemeClr val="accent2">
              <a:lumMod val="20000"/>
              <a:lumOff val="80000"/>
            </a:schemeClr>
          </a:solidFill>
        </p:spPr>
        <p:txBody>
          <a:bodyPr>
            <a:normAutofit/>
          </a:bodyPr>
          <a:lstStyle/>
          <a:p>
            <a:pPr algn="l">
              <a:lnSpc>
                <a:spcPct val="115000"/>
              </a:lnSpc>
              <a:spcAft>
                <a:spcPts val="1000"/>
              </a:spcAft>
            </a:pPr>
            <a:r>
              <a:rPr lang="en-US" sz="2800" b="1" dirty="0">
                <a:latin typeface="Times New Roman"/>
                <a:ea typeface="Times New Roman"/>
                <a:cs typeface="Arial"/>
              </a:rPr>
              <a:t>B- Intermediate oxide in glasses </a:t>
            </a:r>
            <a:endParaRPr lang="ar-IQ" sz="2800" dirty="0"/>
          </a:p>
        </p:txBody>
      </p:sp>
      <p:sp>
        <p:nvSpPr>
          <p:cNvPr id="4" name="Rectangle 3"/>
          <p:cNvSpPr/>
          <p:nvPr/>
        </p:nvSpPr>
        <p:spPr>
          <a:xfrm>
            <a:off x="107504" y="1268760"/>
            <a:ext cx="8964488" cy="2167260"/>
          </a:xfrm>
          <a:prstGeom prst="rect">
            <a:avLst/>
          </a:prstGeom>
          <a:solidFill>
            <a:schemeClr val="bg2">
              <a:lumMod val="90000"/>
            </a:schemeClr>
          </a:solidFill>
        </p:spPr>
        <p:txBody>
          <a:bodyPr wrap="square">
            <a:spAutoFit/>
          </a:bodyPr>
          <a:lstStyle/>
          <a:p>
            <a:pPr algn="just" rtl="0">
              <a:lnSpc>
                <a:spcPct val="115000"/>
              </a:lnSpc>
              <a:spcAft>
                <a:spcPts val="1000"/>
              </a:spcAft>
            </a:pPr>
            <a:r>
              <a:rPr lang="en-US" sz="2200" dirty="0">
                <a:latin typeface="Times New Roman" pitchFamily="18" charset="0"/>
                <a:ea typeface="Times New Roman"/>
                <a:cs typeface="Times New Roman" pitchFamily="18" charset="0"/>
              </a:rPr>
              <a:t> Intermediates include AL</a:t>
            </a:r>
            <a:r>
              <a:rPr lang="en-US" sz="2200" baseline="-25000" dirty="0">
                <a:latin typeface="Times New Roman" pitchFamily="18" charset="0"/>
                <a:ea typeface="Times New Roman"/>
                <a:cs typeface="Times New Roman" pitchFamily="18" charset="0"/>
              </a:rPr>
              <a:t>2</a:t>
            </a:r>
            <a:r>
              <a:rPr lang="en-US" sz="2200" dirty="0">
                <a:latin typeface="Times New Roman" pitchFamily="18" charset="0"/>
                <a:ea typeface="Times New Roman"/>
                <a:cs typeface="Times New Roman" pitchFamily="18" charset="0"/>
              </a:rPr>
              <a:t>O</a:t>
            </a:r>
            <a:r>
              <a:rPr lang="en-US" sz="2200" baseline="-25000" dirty="0">
                <a:latin typeface="Times New Roman" pitchFamily="18" charset="0"/>
                <a:ea typeface="Times New Roman"/>
                <a:cs typeface="Times New Roman" pitchFamily="18" charset="0"/>
              </a:rPr>
              <a:t>3 </a:t>
            </a:r>
            <a:r>
              <a:rPr lang="en-US" sz="2200" dirty="0">
                <a:latin typeface="Times New Roman" pitchFamily="18" charset="0"/>
                <a:ea typeface="Times New Roman"/>
                <a:cs typeface="Times New Roman" pitchFamily="18" charset="0"/>
              </a:rPr>
              <a:t>,Sb</a:t>
            </a:r>
            <a:r>
              <a:rPr lang="en-US" sz="2200" baseline="-25000" dirty="0">
                <a:latin typeface="Times New Roman" pitchFamily="18" charset="0"/>
                <a:ea typeface="Times New Roman"/>
                <a:cs typeface="Times New Roman" pitchFamily="18" charset="0"/>
              </a:rPr>
              <a:t>3</a:t>
            </a:r>
            <a:r>
              <a:rPr lang="en-US" sz="2200" dirty="0">
                <a:latin typeface="Times New Roman" pitchFamily="18" charset="0"/>
                <a:ea typeface="Times New Roman"/>
                <a:cs typeface="Times New Roman" pitchFamily="18" charset="0"/>
              </a:rPr>
              <a:t>O</a:t>
            </a:r>
            <a:r>
              <a:rPr lang="en-US" sz="2200" baseline="-25000" dirty="0">
                <a:latin typeface="Times New Roman" pitchFamily="18" charset="0"/>
                <a:ea typeface="Times New Roman"/>
                <a:cs typeface="Times New Roman" pitchFamily="18" charset="0"/>
              </a:rPr>
              <a:t>2 ,</a:t>
            </a:r>
            <a:r>
              <a:rPr lang="en-US" sz="2200" dirty="0">
                <a:latin typeface="Times New Roman" pitchFamily="18" charset="0"/>
                <a:ea typeface="Times New Roman"/>
                <a:cs typeface="Times New Roman" pitchFamily="18" charset="0"/>
              </a:rPr>
              <a:t>ZrO</a:t>
            </a:r>
            <a:r>
              <a:rPr lang="en-US" sz="2200" baseline="-25000" dirty="0">
                <a:latin typeface="Times New Roman" pitchFamily="18" charset="0"/>
                <a:ea typeface="Times New Roman"/>
                <a:cs typeface="Times New Roman" pitchFamily="18" charset="0"/>
              </a:rPr>
              <a:t>2 ,</a:t>
            </a:r>
            <a:r>
              <a:rPr lang="en-US" sz="2200" dirty="0">
                <a:latin typeface="Times New Roman" pitchFamily="18" charset="0"/>
                <a:ea typeface="Times New Roman"/>
                <a:cs typeface="Times New Roman" pitchFamily="18" charset="0"/>
              </a:rPr>
              <a:t>TiO</a:t>
            </a:r>
            <a:r>
              <a:rPr lang="en-US" sz="2200" baseline="-25000" dirty="0">
                <a:latin typeface="Times New Roman" pitchFamily="18" charset="0"/>
                <a:ea typeface="Times New Roman"/>
                <a:cs typeface="Times New Roman" pitchFamily="18" charset="0"/>
              </a:rPr>
              <a:t>3 ,</a:t>
            </a:r>
            <a:r>
              <a:rPr lang="en-US" sz="2200" dirty="0" err="1">
                <a:latin typeface="Times New Roman" pitchFamily="18" charset="0"/>
                <a:ea typeface="Times New Roman"/>
                <a:cs typeface="Times New Roman" pitchFamily="18" charset="0"/>
              </a:rPr>
              <a:t>PbO</a:t>
            </a:r>
            <a:r>
              <a:rPr lang="en-US" sz="2200" dirty="0">
                <a:latin typeface="Times New Roman" pitchFamily="18" charset="0"/>
                <a:ea typeface="Times New Roman"/>
                <a:cs typeface="Times New Roman" pitchFamily="18" charset="0"/>
              </a:rPr>
              <a:t>, and </a:t>
            </a:r>
            <a:r>
              <a:rPr lang="en-US" sz="2200" dirty="0" err="1">
                <a:latin typeface="Times New Roman" pitchFamily="18" charset="0"/>
                <a:ea typeface="Times New Roman"/>
                <a:cs typeface="Times New Roman" pitchFamily="18" charset="0"/>
              </a:rPr>
              <a:t>ZnO</a:t>
            </a:r>
            <a:r>
              <a:rPr lang="en-US" sz="2200" dirty="0">
                <a:latin typeface="Times New Roman" pitchFamily="18" charset="0"/>
                <a:ea typeface="Times New Roman"/>
                <a:cs typeface="Times New Roman" pitchFamily="18" charset="0"/>
              </a:rPr>
              <a:t>  , these oxides are added in high proportion for linking up with the basic glass network to retain structural continuity .</a:t>
            </a:r>
            <a:endParaRPr lang="en-US" sz="2200" dirty="0">
              <a:latin typeface="Times New Roman" pitchFamily="18" charset="0"/>
              <a:ea typeface="Calibri"/>
              <a:cs typeface="Times New Roman" pitchFamily="18" charset="0"/>
            </a:endParaRPr>
          </a:p>
          <a:p>
            <a:pPr algn="just" rtl="0">
              <a:lnSpc>
                <a:spcPct val="115000"/>
              </a:lnSpc>
              <a:spcAft>
                <a:spcPts val="1000"/>
              </a:spcAft>
            </a:pPr>
            <a:r>
              <a:rPr lang="en-US" sz="2200" dirty="0">
                <a:latin typeface="Times New Roman" pitchFamily="18" charset="0"/>
                <a:ea typeface="Times New Roman"/>
                <a:cs typeface="Times New Roman" pitchFamily="18" charset="0"/>
              </a:rPr>
              <a:t>Some </a:t>
            </a:r>
            <a:r>
              <a:rPr lang="en-US" sz="2200" dirty="0" smtClean="0">
                <a:latin typeface="Times New Roman" pitchFamily="18" charset="0"/>
                <a:ea typeface="Times New Roman"/>
                <a:cs typeface="Times New Roman" pitchFamily="18" charset="0"/>
              </a:rPr>
              <a:t>oxides cannot </a:t>
            </a:r>
            <a:r>
              <a:rPr lang="en-US" sz="2200" dirty="0">
                <a:latin typeface="Times New Roman" pitchFamily="18" charset="0"/>
                <a:ea typeface="Times New Roman"/>
                <a:cs typeface="Times New Roman" pitchFamily="18" charset="0"/>
              </a:rPr>
              <a:t>from a glass network by themselves but can join into an existing network. These oxides are known as intermediate oxides. </a:t>
            </a:r>
            <a:endParaRPr lang="en-US" sz="2200" dirty="0">
              <a:latin typeface="Times New Roman" pitchFamily="18" charset="0"/>
              <a:cs typeface="Times New Roman" pitchFamily="18" charset="0"/>
            </a:endParaRPr>
          </a:p>
        </p:txBody>
      </p:sp>
      <p:sp>
        <p:nvSpPr>
          <p:cNvPr id="5" name="Rectangle 4"/>
          <p:cNvSpPr/>
          <p:nvPr/>
        </p:nvSpPr>
        <p:spPr>
          <a:xfrm>
            <a:off x="195211" y="3611456"/>
            <a:ext cx="8712968" cy="1366528"/>
          </a:xfrm>
          <a:prstGeom prst="rect">
            <a:avLst/>
          </a:prstGeom>
          <a:solidFill>
            <a:schemeClr val="accent3">
              <a:lumMod val="20000"/>
              <a:lumOff val="80000"/>
            </a:schemeClr>
          </a:solidFill>
        </p:spPr>
        <p:txBody>
          <a:bodyPr wrap="square">
            <a:spAutoFit/>
          </a:bodyPr>
          <a:lstStyle/>
          <a:p>
            <a:pPr algn="just" rtl="0">
              <a:lnSpc>
                <a:spcPct val="115000"/>
              </a:lnSpc>
              <a:spcAft>
                <a:spcPts val="1000"/>
              </a:spcAft>
            </a:pPr>
            <a:r>
              <a:rPr lang="en-US" dirty="0">
                <a:latin typeface="Times New Roman"/>
                <a:ea typeface="Times New Roman"/>
                <a:cs typeface="Arial"/>
              </a:rPr>
              <a:t>For example, aluminum oxides, silica network as AlO</a:t>
            </a:r>
            <a:r>
              <a:rPr lang="en-US" baseline="-25000" dirty="0">
                <a:latin typeface="Times New Roman"/>
                <a:ea typeface="Times New Roman"/>
                <a:cs typeface="Arial"/>
              </a:rPr>
              <a:t>4</a:t>
            </a:r>
            <a:r>
              <a:rPr lang="en-US" dirty="0">
                <a:latin typeface="Times New Roman"/>
                <a:ea typeface="Times New Roman"/>
                <a:cs typeface="Arial"/>
              </a:rPr>
              <a:t>tetrahedra replacing some of the SiO</a:t>
            </a:r>
            <a:r>
              <a:rPr lang="en-US" baseline="-25000" dirty="0">
                <a:latin typeface="Times New Roman"/>
                <a:ea typeface="Times New Roman"/>
                <a:cs typeface="Arial"/>
              </a:rPr>
              <a:t>4  </a:t>
            </a:r>
            <a:r>
              <a:rPr lang="en-US" dirty="0">
                <a:latin typeface="Times New Roman"/>
                <a:ea typeface="Times New Roman"/>
                <a:cs typeface="Arial"/>
              </a:rPr>
              <a:t>gropes (fig .3b) . However since the valence of Al is 3 instead of the necessary 4 for the tetrahedral , alkali </a:t>
            </a:r>
            <a:r>
              <a:rPr lang="en-US" dirty="0" err="1">
                <a:latin typeface="Times New Roman"/>
                <a:ea typeface="Times New Roman"/>
                <a:cs typeface="Arial"/>
              </a:rPr>
              <a:t>cantions</a:t>
            </a:r>
            <a:r>
              <a:rPr lang="en-US" dirty="0">
                <a:latin typeface="Times New Roman"/>
                <a:ea typeface="Times New Roman"/>
                <a:cs typeface="Arial"/>
              </a:rPr>
              <a:t> must supply the necessary other electrons to produce electrical neutrality .</a:t>
            </a:r>
            <a:endParaRPr lang="en-US" sz="1400" dirty="0">
              <a:ea typeface="Calibri"/>
              <a:cs typeface="Arial"/>
            </a:endParaRPr>
          </a:p>
        </p:txBody>
      </p:sp>
      <p:sp>
        <p:nvSpPr>
          <p:cNvPr id="6" name="Rectangle 5"/>
          <p:cNvSpPr/>
          <p:nvPr/>
        </p:nvSpPr>
        <p:spPr>
          <a:xfrm>
            <a:off x="267219" y="5189719"/>
            <a:ext cx="8568952" cy="1015663"/>
          </a:xfrm>
          <a:prstGeom prst="rect">
            <a:avLst/>
          </a:prstGeom>
          <a:solidFill>
            <a:schemeClr val="tx2">
              <a:lumMod val="20000"/>
              <a:lumOff val="80000"/>
            </a:schemeClr>
          </a:solidFill>
        </p:spPr>
        <p:txBody>
          <a:bodyPr wrap="square">
            <a:spAutoFit/>
          </a:bodyPr>
          <a:lstStyle/>
          <a:p>
            <a:pPr algn="l"/>
            <a:r>
              <a:rPr lang="en-US" sz="2000" dirty="0">
                <a:latin typeface="Times New Roman"/>
                <a:ea typeface="Times New Roman"/>
              </a:rPr>
              <a:t>Intermediate oxides are added to silica glass to obtain special properties. For example </a:t>
            </a:r>
            <a:r>
              <a:rPr lang="en-US" sz="2000" dirty="0" err="1" smtClean="0">
                <a:latin typeface="Times New Roman"/>
                <a:ea typeface="Times New Roman"/>
              </a:rPr>
              <a:t>Alaminosicate</a:t>
            </a:r>
            <a:r>
              <a:rPr lang="en-US" sz="2000" dirty="0" smtClean="0">
                <a:latin typeface="Times New Roman"/>
                <a:ea typeface="Times New Roman"/>
              </a:rPr>
              <a:t> </a:t>
            </a:r>
            <a:r>
              <a:rPr lang="en-US" sz="2000" dirty="0">
                <a:latin typeface="Times New Roman"/>
                <a:ea typeface="Times New Roman"/>
              </a:rPr>
              <a:t>glasses can withstand higher temperature than common glasses.</a:t>
            </a:r>
            <a:endParaRPr lang="en-US" sz="2000" dirty="0"/>
          </a:p>
        </p:txBody>
      </p:sp>
    </p:spTree>
    <p:extLst>
      <p:ext uri="{BB962C8B-B14F-4D97-AF65-F5344CB8AC3E}">
        <p14:creationId xmlns:p14="http://schemas.microsoft.com/office/powerpoint/2010/main" val="17836511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48" y="188640"/>
            <a:ext cx="8964488" cy="707886"/>
          </a:xfrm>
          <a:prstGeom prst="rect">
            <a:avLst/>
          </a:prstGeom>
        </p:spPr>
        <p:txBody>
          <a:bodyPr wrap="square">
            <a:spAutoFit/>
          </a:bodyPr>
          <a:lstStyle/>
          <a:p>
            <a:pPr algn="l"/>
            <a:r>
              <a:rPr lang="en-US" sz="2000" dirty="0">
                <a:latin typeface="Times New Roman"/>
                <a:ea typeface="Times New Roman"/>
              </a:rPr>
              <a:t>Depending on the composition of the glass, intermediate oxides may </a:t>
            </a:r>
            <a:r>
              <a:rPr lang="en-US" sz="2000" dirty="0" smtClean="0">
                <a:latin typeface="Times New Roman"/>
                <a:ea typeface="Times New Roman"/>
              </a:rPr>
              <a:t>sometimes act </a:t>
            </a:r>
            <a:r>
              <a:rPr lang="en-US" sz="2000" dirty="0">
                <a:latin typeface="Times New Roman"/>
                <a:ea typeface="Times New Roman"/>
              </a:rPr>
              <a:t>as network modifiers as well as taking part in the network of the glass .</a:t>
            </a:r>
            <a:endParaRPr lang="en-US" sz="2000"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14908" y="1196752"/>
            <a:ext cx="4097052" cy="3240360"/>
          </a:xfrm>
          <a:prstGeom prst="rect">
            <a:avLst/>
          </a:prstGeom>
          <a:noFill/>
          <a:ln>
            <a:noFill/>
          </a:ln>
        </p:spPr>
      </p:pic>
      <p:pic>
        <p:nvPicPr>
          <p:cNvPr id="6" name="Picture 5"/>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355976" y="1196752"/>
            <a:ext cx="3816424" cy="3168352"/>
          </a:xfrm>
          <a:prstGeom prst="rect">
            <a:avLst/>
          </a:prstGeom>
          <a:noFill/>
          <a:ln>
            <a:noFill/>
          </a:ln>
        </p:spPr>
      </p:pic>
      <p:sp>
        <p:nvSpPr>
          <p:cNvPr id="7" name="Rectangle 6"/>
          <p:cNvSpPr/>
          <p:nvPr/>
        </p:nvSpPr>
        <p:spPr>
          <a:xfrm>
            <a:off x="251520" y="4437112"/>
            <a:ext cx="8568952" cy="923330"/>
          </a:xfrm>
          <a:prstGeom prst="rect">
            <a:avLst/>
          </a:prstGeom>
        </p:spPr>
        <p:txBody>
          <a:bodyPr wrap="square">
            <a:spAutoFit/>
          </a:bodyPr>
          <a:lstStyle/>
          <a:p>
            <a:pPr algn="ctr"/>
            <a:r>
              <a:rPr lang="en-US" dirty="0">
                <a:latin typeface="Times New Roman"/>
                <a:ea typeface="Times New Roman"/>
              </a:rPr>
              <a:t>figure 3: (a) network modified glass (soda-</a:t>
            </a:r>
            <a:r>
              <a:rPr lang="en-US" dirty="0" err="1">
                <a:latin typeface="Times New Roman"/>
                <a:ea typeface="Times New Roman"/>
              </a:rPr>
              <a:t>limeglass</a:t>
            </a:r>
            <a:r>
              <a:rPr lang="en-US" dirty="0">
                <a:latin typeface="Times New Roman"/>
                <a:ea typeface="Times New Roman"/>
              </a:rPr>
              <a:t>); note that the metallic (Na+)ions do not form part of the network (b)intermediate oxides glass(alumina-silica) glass ; note that the small metallic (Al</a:t>
            </a:r>
            <a:r>
              <a:rPr lang="en-US" baseline="30000" dirty="0">
                <a:latin typeface="Times New Roman"/>
                <a:ea typeface="Times New Roman"/>
              </a:rPr>
              <a:t>+3</a:t>
            </a:r>
            <a:r>
              <a:rPr lang="en-US" dirty="0">
                <a:latin typeface="Times New Roman"/>
                <a:ea typeface="Times New Roman"/>
              </a:rPr>
              <a:t>) ions form part of the network</a:t>
            </a:r>
            <a:endParaRPr lang="en-US" dirty="0"/>
          </a:p>
        </p:txBody>
      </p:sp>
    </p:spTree>
    <p:extLst>
      <p:ext uri="{BB962C8B-B14F-4D97-AF65-F5344CB8AC3E}">
        <p14:creationId xmlns:p14="http://schemas.microsoft.com/office/powerpoint/2010/main" val="20869442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385"/>
            <a:ext cx="4598903" cy="1143000"/>
          </a:xfrm>
          <a:solidFill>
            <a:schemeClr val="bg1">
              <a:lumMod val="95000"/>
            </a:schemeClr>
          </a:solidFill>
        </p:spPr>
        <p:style>
          <a:lnRef idx="2">
            <a:schemeClr val="accent2"/>
          </a:lnRef>
          <a:fillRef idx="1">
            <a:schemeClr val="lt1"/>
          </a:fillRef>
          <a:effectRef idx="0">
            <a:schemeClr val="accent2"/>
          </a:effectRef>
          <a:fontRef idx="minor">
            <a:schemeClr val="dk1"/>
          </a:fontRef>
        </p:style>
        <p:txBody>
          <a:bodyPr>
            <a:normAutofit/>
          </a:bodyPr>
          <a:lstStyle/>
          <a:p>
            <a:pPr algn="l">
              <a:lnSpc>
                <a:spcPct val="115000"/>
              </a:lnSpc>
              <a:spcAft>
                <a:spcPts val="1000"/>
              </a:spcAft>
            </a:pPr>
            <a:r>
              <a:rPr lang="en-US" sz="2800" b="1" dirty="0">
                <a:latin typeface="Times New Roman"/>
                <a:ea typeface="Times New Roman"/>
                <a:cs typeface="Arial"/>
              </a:rPr>
              <a:t>C- Glass – modifying </a:t>
            </a:r>
            <a:r>
              <a:rPr lang="en-US" sz="2800" b="1" dirty="0" smtClean="0">
                <a:latin typeface="Times New Roman"/>
                <a:ea typeface="Times New Roman"/>
                <a:cs typeface="Arial"/>
              </a:rPr>
              <a:t>oxides:</a:t>
            </a:r>
            <a:endParaRPr lang="ar-IQ" sz="2800" dirty="0"/>
          </a:p>
        </p:txBody>
      </p:sp>
      <p:sp>
        <p:nvSpPr>
          <p:cNvPr id="4" name="Rectangle 3"/>
          <p:cNvSpPr/>
          <p:nvPr/>
        </p:nvSpPr>
        <p:spPr>
          <a:xfrm>
            <a:off x="172495" y="1268760"/>
            <a:ext cx="8640960" cy="1015663"/>
          </a:xfrm>
          <a:prstGeom prst="rect">
            <a:avLst/>
          </a:prstGeom>
          <a:solidFill>
            <a:schemeClr val="bg1">
              <a:lumMod val="95000"/>
            </a:schemeClr>
          </a:solidFill>
        </p:spPr>
        <p:txBody>
          <a:bodyPr wrap="square">
            <a:spAutoFit/>
          </a:bodyPr>
          <a:lstStyle/>
          <a:p>
            <a:pPr algn="l"/>
            <a:r>
              <a:rPr lang="en-US" sz="2000" dirty="0">
                <a:latin typeface="Times New Roman"/>
                <a:ea typeface="Times New Roman"/>
              </a:rPr>
              <a:t>Modifiers include MGO ,Li</a:t>
            </a:r>
            <a:r>
              <a:rPr lang="en-US" sz="2000" baseline="-25000" dirty="0">
                <a:latin typeface="Times New Roman"/>
                <a:ea typeface="Times New Roman"/>
              </a:rPr>
              <a:t>2</a:t>
            </a:r>
            <a:r>
              <a:rPr lang="en-US" sz="2000" dirty="0">
                <a:latin typeface="Times New Roman"/>
                <a:ea typeface="Times New Roman"/>
              </a:rPr>
              <a:t>O ,</a:t>
            </a:r>
            <a:r>
              <a:rPr lang="en-US" sz="2000" dirty="0" err="1">
                <a:latin typeface="Times New Roman"/>
                <a:ea typeface="Times New Roman"/>
              </a:rPr>
              <a:t>BaO</a:t>
            </a:r>
            <a:r>
              <a:rPr lang="en-US" sz="2000" dirty="0">
                <a:latin typeface="Times New Roman"/>
                <a:ea typeface="Times New Roman"/>
              </a:rPr>
              <a:t> , </a:t>
            </a:r>
            <a:r>
              <a:rPr lang="en-US" sz="2000" dirty="0" err="1">
                <a:latin typeface="Times New Roman"/>
                <a:ea typeface="Times New Roman"/>
              </a:rPr>
              <a:t>CaO</a:t>
            </a:r>
            <a:r>
              <a:rPr lang="en-US" sz="2000" dirty="0">
                <a:latin typeface="Times New Roman"/>
                <a:ea typeface="Times New Roman"/>
              </a:rPr>
              <a:t> ,</a:t>
            </a:r>
            <a:r>
              <a:rPr lang="en-US" sz="2000" dirty="0" err="1">
                <a:latin typeface="Times New Roman"/>
                <a:ea typeface="Times New Roman"/>
              </a:rPr>
              <a:t>SrO</a:t>
            </a:r>
            <a:r>
              <a:rPr lang="en-US" sz="2000" dirty="0">
                <a:latin typeface="Times New Roman"/>
                <a:ea typeface="Times New Roman"/>
              </a:rPr>
              <a:t> , Na</a:t>
            </a:r>
            <a:r>
              <a:rPr lang="en-US" sz="2000" baseline="-25000" dirty="0">
                <a:latin typeface="Times New Roman"/>
                <a:ea typeface="Times New Roman"/>
              </a:rPr>
              <a:t>2</a:t>
            </a:r>
            <a:r>
              <a:rPr lang="en-US" sz="2000" dirty="0">
                <a:latin typeface="Times New Roman"/>
                <a:ea typeface="Times New Roman"/>
              </a:rPr>
              <a:t>O , and K</a:t>
            </a:r>
            <a:r>
              <a:rPr lang="en-US" sz="2000" baseline="-25000" dirty="0">
                <a:latin typeface="Times New Roman"/>
                <a:ea typeface="Times New Roman"/>
              </a:rPr>
              <a:t>2</a:t>
            </a:r>
            <a:r>
              <a:rPr lang="en-US" sz="2000" dirty="0">
                <a:latin typeface="Times New Roman"/>
                <a:ea typeface="Times New Roman"/>
              </a:rPr>
              <a:t>O . the oxides are added to modify the properties of glass oxides that break up the glass network are know as network modifiers.</a:t>
            </a:r>
            <a:endParaRPr lang="en-US" sz="2000" dirty="0"/>
          </a:p>
        </p:txBody>
      </p:sp>
      <p:sp>
        <p:nvSpPr>
          <p:cNvPr id="5" name="Rectangle 4"/>
          <p:cNvSpPr/>
          <p:nvPr/>
        </p:nvSpPr>
        <p:spPr>
          <a:xfrm>
            <a:off x="237487" y="2521107"/>
            <a:ext cx="8640960" cy="1154162"/>
          </a:xfrm>
          <a:prstGeom prst="rect">
            <a:avLst/>
          </a:prstGeom>
          <a:solidFill>
            <a:schemeClr val="accent3">
              <a:lumMod val="20000"/>
              <a:lumOff val="80000"/>
            </a:schemeClr>
          </a:solidFill>
        </p:spPr>
        <p:txBody>
          <a:bodyPr wrap="square">
            <a:spAutoFit/>
          </a:bodyPr>
          <a:lstStyle/>
          <a:p>
            <a:pPr algn="l">
              <a:lnSpc>
                <a:spcPct val="115000"/>
              </a:lnSpc>
              <a:spcAft>
                <a:spcPts val="1000"/>
              </a:spcAft>
            </a:pPr>
            <a:r>
              <a:rPr lang="en-US" sz="2000" dirty="0">
                <a:latin typeface="Times New Roman"/>
                <a:ea typeface="Times New Roman"/>
                <a:cs typeface="Arial"/>
              </a:rPr>
              <a:t>Alkali oxides such as Na</a:t>
            </a:r>
            <a:r>
              <a:rPr lang="en-US" sz="2000" baseline="-25000" dirty="0">
                <a:latin typeface="Times New Roman"/>
                <a:ea typeface="Times New Roman"/>
                <a:cs typeface="Arial"/>
              </a:rPr>
              <a:t>2</a:t>
            </a:r>
            <a:r>
              <a:rPr lang="en-US" sz="2000" dirty="0">
                <a:latin typeface="Times New Roman"/>
                <a:ea typeface="Times New Roman"/>
                <a:cs typeface="Arial"/>
              </a:rPr>
              <a:t>O and K</a:t>
            </a:r>
            <a:r>
              <a:rPr lang="en-US" sz="2000" baseline="-25000" dirty="0">
                <a:latin typeface="Times New Roman"/>
                <a:ea typeface="Times New Roman"/>
                <a:cs typeface="Arial"/>
              </a:rPr>
              <a:t>2</a:t>
            </a:r>
            <a:r>
              <a:rPr lang="en-US" sz="2000" dirty="0">
                <a:latin typeface="Times New Roman"/>
                <a:ea typeface="Times New Roman"/>
                <a:cs typeface="Arial"/>
              </a:rPr>
              <a:t>O and alkaline earth oxides such as </a:t>
            </a:r>
            <a:r>
              <a:rPr lang="en-US" sz="2000" dirty="0" err="1">
                <a:latin typeface="Times New Roman"/>
                <a:ea typeface="Times New Roman"/>
                <a:cs typeface="Arial"/>
              </a:rPr>
              <a:t>CaO</a:t>
            </a:r>
            <a:r>
              <a:rPr lang="en-US" sz="2000" dirty="0">
                <a:latin typeface="Times New Roman"/>
                <a:ea typeface="Times New Roman"/>
                <a:cs typeface="Arial"/>
              </a:rPr>
              <a:t> and </a:t>
            </a:r>
            <a:r>
              <a:rPr lang="en-US" sz="2000" dirty="0" err="1">
                <a:latin typeface="Times New Roman"/>
                <a:ea typeface="Times New Roman"/>
                <a:cs typeface="Arial"/>
              </a:rPr>
              <a:t>MgO</a:t>
            </a:r>
            <a:r>
              <a:rPr lang="en-US" sz="2000" dirty="0">
                <a:latin typeface="Times New Roman"/>
                <a:ea typeface="Times New Roman"/>
                <a:cs typeface="Arial"/>
              </a:rPr>
              <a:t> are added to silica glass to lower its viscosity so that it can be worked and formed more easily.</a:t>
            </a:r>
            <a:endParaRPr lang="en-US" sz="2000" dirty="0">
              <a:ea typeface="Calibri"/>
              <a:cs typeface="Arial"/>
            </a:endParaRPr>
          </a:p>
        </p:txBody>
      </p:sp>
      <p:sp>
        <p:nvSpPr>
          <p:cNvPr id="3" name="Rectangle 2"/>
          <p:cNvSpPr/>
          <p:nvPr/>
        </p:nvSpPr>
        <p:spPr>
          <a:xfrm>
            <a:off x="237487" y="3859014"/>
            <a:ext cx="8280920" cy="1154162"/>
          </a:xfrm>
          <a:prstGeom prst="rect">
            <a:avLst/>
          </a:prstGeom>
          <a:solidFill>
            <a:schemeClr val="accent2">
              <a:lumMod val="20000"/>
              <a:lumOff val="80000"/>
            </a:schemeClr>
          </a:solidFill>
        </p:spPr>
        <p:txBody>
          <a:bodyPr wrap="square">
            <a:spAutoFit/>
          </a:bodyPr>
          <a:lstStyle/>
          <a:p>
            <a:pPr algn="just" rtl="0">
              <a:lnSpc>
                <a:spcPct val="115000"/>
              </a:lnSpc>
              <a:spcAft>
                <a:spcPts val="1000"/>
              </a:spcAft>
            </a:pPr>
            <a:r>
              <a:rPr lang="en-US" sz="2000" dirty="0">
                <a:latin typeface="Times New Roman"/>
                <a:ea typeface="Times New Roman"/>
                <a:cs typeface="Arial"/>
              </a:rPr>
              <a:t>The oxygen atoms from these oxide enter the silica network at points joining the </a:t>
            </a:r>
            <a:r>
              <a:rPr lang="en-US" sz="2000" dirty="0" err="1">
                <a:latin typeface="Times New Roman"/>
                <a:ea typeface="Times New Roman"/>
                <a:cs typeface="Arial"/>
              </a:rPr>
              <a:t>tetrahadra</a:t>
            </a:r>
            <a:r>
              <a:rPr lang="en-US" sz="2000" dirty="0">
                <a:latin typeface="Times New Roman"/>
                <a:ea typeface="Times New Roman"/>
                <a:cs typeface="Arial"/>
              </a:rPr>
              <a:t> and break up the network</a:t>
            </a:r>
            <a:r>
              <a:rPr lang="en-US" sz="2000" dirty="0" smtClean="0">
                <a:latin typeface="Times New Roman"/>
                <a:ea typeface="Times New Roman"/>
                <a:cs typeface="Arial"/>
              </a:rPr>
              <a:t>, producing </a:t>
            </a:r>
            <a:r>
              <a:rPr lang="en-US" sz="2000" dirty="0">
                <a:latin typeface="Times New Roman"/>
                <a:ea typeface="Times New Roman"/>
                <a:cs typeface="Arial"/>
              </a:rPr>
              <a:t>oxygen atoms </a:t>
            </a:r>
            <a:r>
              <a:rPr lang="en-US" sz="2000" dirty="0" smtClean="0">
                <a:latin typeface="Times New Roman"/>
                <a:ea typeface="Times New Roman"/>
                <a:cs typeface="Arial"/>
              </a:rPr>
              <a:t>with an </a:t>
            </a:r>
            <a:r>
              <a:rPr lang="en-US" sz="2000" dirty="0">
                <a:latin typeface="Times New Roman"/>
                <a:ea typeface="Times New Roman"/>
                <a:cs typeface="Arial"/>
              </a:rPr>
              <a:t>unshared electron ( fig .4a) .</a:t>
            </a:r>
            <a:endParaRPr lang="en-US" sz="2000" dirty="0">
              <a:ea typeface="Calibri"/>
              <a:cs typeface="Arial"/>
            </a:endParaRPr>
          </a:p>
        </p:txBody>
      </p:sp>
      <p:sp>
        <p:nvSpPr>
          <p:cNvPr id="6" name="Rectangle 5"/>
          <p:cNvSpPr/>
          <p:nvPr/>
        </p:nvSpPr>
        <p:spPr>
          <a:xfrm>
            <a:off x="107504" y="5085184"/>
            <a:ext cx="8770943" cy="1625060"/>
          </a:xfrm>
          <a:prstGeom prst="rect">
            <a:avLst/>
          </a:prstGeom>
          <a:solidFill>
            <a:schemeClr val="accent4">
              <a:lumMod val="20000"/>
              <a:lumOff val="80000"/>
            </a:schemeClr>
          </a:solidFill>
        </p:spPr>
        <p:txBody>
          <a:bodyPr wrap="square">
            <a:spAutoFit/>
          </a:bodyPr>
          <a:lstStyle/>
          <a:p>
            <a:pPr algn="just" rtl="0">
              <a:lnSpc>
                <a:spcPct val="115000"/>
              </a:lnSpc>
              <a:spcAft>
                <a:spcPts val="1000"/>
              </a:spcAft>
            </a:pPr>
            <a:r>
              <a:rPr lang="en-US" sz="2200" dirty="0">
                <a:latin typeface="Times New Roman"/>
                <a:ea typeface="Times New Roman"/>
                <a:cs typeface="Arial"/>
              </a:rPr>
              <a:t>The Na and K ions from the Na</a:t>
            </a:r>
            <a:r>
              <a:rPr lang="en-US" sz="2200" baseline="-25000" dirty="0">
                <a:latin typeface="Times New Roman"/>
                <a:ea typeface="Times New Roman"/>
                <a:cs typeface="Arial"/>
              </a:rPr>
              <a:t>2</a:t>
            </a:r>
            <a:r>
              <a:rPr lang="en-US" sz="2200" dirty="0">
                <a:latin typeface="Times New Roman"/>
                <a:ea typeface="Times New Roman"/>
                <a:cs typeface="Arial"/>
              </a:rPr>
              <a:t>O and K</a:t>
            </a:r>
            <a:r>
              <a:rPr lang="en-US" sz="2200" baseline="-25000" dirty="0">
                <a:latin typeface="Times New Roman"/>
                <a:ea typeface="Times New Roman"/>
                <a:cs typeface="Arial"/>
              </a:rPr>
              <a:t>2</a:t>
            </a:r>
            <a:r>
              <a:rPr lang="en-US" sz="2200" dirty="0">
                <a:latin typeface="Times New Roman"/>
                <a:ea typeface="Times New Roman"/>
                <a:cs typeface="Arial"/>
              </a:rPr>
              <a:t>O do not enter the network but remain as metal ions </a:t>
            </a:r>
            <a:r>
              <a:rPr lang="en-US" sz="2200" dirty="0" err="1">
                <a:latin typeface="Times New Roman"/>
                <a:ea typeface="Times New Roman"/>
                <a:cs typeface="Arial"/>
              </a:rPr>
              <a:t>ionically</a:t>
            </a:r>
            <a:r>
              <a:rPr lang="en-US" sz="2200" dirty="0">
                <a:latin typeface="Times New Roman"/>
                <a:ea typeface="Times New Roman"/>
                <a:cs typeface="Arial"/>
              </a:rPr>
              <a:t> bonded in the interstices of the network.by filling some of the interstices, these ions promote crystallization of the glass .</a:t>
            </a:r>
            <a:endParaRPr lang="en-US" sz="2200" dirty="0">
              <a:ea typeface="Calibri"/>
              <a:cs typeface="Arial"/>
            </a:endParaRPr>
          </a:p>
        </p:txBody>
      </p:sp>
    </p:spTree>
    <p:extLst>
      <p:ext uri="{BB962C8B-B14F-4D97-AF65-F5344CB8AC3E}">
        <p14:creationId xmlns:p14="http://schemas.microsoft.com/office/powerpoint/2010/main" val="1053069177"/>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1013</TotalTime>
  <Words>1666</Words>
  <Application>Microsoft Office PowerPoint</Application>
  <PresentationFormat>On-screen Show (4:3)</PresentationFormat>
  <Paragraphs>75</Paragraphs>
  <Slides>21</Slides>
  <Notes>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1_Office Theme</vt:lpstr>
      <vt:lpstr>PowerPoint Presentation</vt:lpstr>
      <vt:lpstr>PowerPoint Presentation</vt:lpstr>
      <vt:lpstr>PowerPoint Presentation</vt:lpstr>
      <vt:lpstr>PowerPoint Presentation</vt:lpstr>
      <vt:lpstr>A- Glass formers</vt:lpstr>
      <vt:lpstr>PowerPoint Presentation</vt:lpstr>
      <vt:lpstr>B- Intermediate oxide in glasses </vt:lpstr>
      <vt:lpstr>PowerPoint Presentation</vt:lpstr>
      <vt:lpstr>C- Glass – modifying oxides: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dc:creator>
  <cp:lastModifiedBy>Maher</cp:lastModifiedBy>
  <cp:revision>44</cp:revision>
  <dcterms:created xsi:type="dcterms:W3CDTF">2018-10-10T07:15:33Z</dcterms:created>
  <dcterms:modified xsi:type="dcterms:W3CDTF">2018-11-18T06:50:56Z</dcterms:modified>
</cp:coreProperties>
</file>