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8" r:id="rId12"/>
    <p:sldId id="269" r:id="rId13"/>
    <p:sldId id="270" r:id="rId14"/>
    <p:sldId id="271" r:id="rId15"/>
    <p:sldId id="272" r:id="rId16"/>
    <p:sldId id="266" r:id="rId17"/>
    <p:sldId id="267" r:id="rId1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9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ar-IQ"/>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rAngAx val="0"/>
      <c:perspective val="0"/>
    </c:view3D>
    <c:floor>
      <c:thickness val="0"/>
    </c:floor>
    <c:sideWall>
      <c:thickness val="0"/>
    </c:sideWall>
    <c:backWall>
      <c:thickness val="0"/>
    </c:backWall>
    <c:plotArea>
      <c:layout>
        <c:manualLayout>
          <c:layoutTarget val="inner"/>
          <c:xMode val="edge"/>
          <c:yMode val="edge"/>
          <c:x val="1.8002137293935173E-2"/>
          <c:y val="0.2013192996505187"/>
          <c:w val="0.82347648653956662"/>
          <c:h val="0.61606126534101069"/>
        </c:manualLayout>
      </c:layout>
      <c:pie3DChart>
        <c:varyColors val="1"/>
        <c:ser>
          <c:idx val="0"/>
          <c:order val="0"/>
          <c:tx>
            <c:strRef>
              <c:f>Sheet1!$B$1</c:f>
              <c:strCache>
                <c:ptCount val="1"/>
                <c:pt idx="0">
                  <c:v>Column1</c:v>
                </c:pt>
              </c:strCache>
            </c:strRef>
          </c:tx>
          <c:dPt>
            <c:idx val="0"/>
            <c:bubble3D val="0"/>
            <c:spPr>
              <a:solidFill>
                <a:schemeClr val="accent4">
                  <a:lumMod val="60000"/>
                  <a:lumOff val="40000"/>
                </a:schemeClr>
              </a:solidFill>
              <a:ln w="25337">
                <a:solidFill>
                  <a:schemeClr val="lt1"/>
                </a:solidFill>
              </a:ln>
              <a:effectLst/>
              <a:sp3d contourW="25400">
                <a:contourClr>
                  <a:schemeClr val="lt1"/>
                </a:contourClr>
              </a:sp3d>
            </c:spPr>
          </c:dPt>
          <c:dPt>
            <c:idx val="1"/>
            <c:bubble3D val="0"/>
            <c:spPr>
              <a:solidFill>
                <a:schemeClr val="accent2"/>
              </a:solidFill>
              <a:ln w="25337">
                <a:solidFill>
                  <a:schemeClr val="lt1"/>
                </a:solidFill>
              </a:ln>
              <a:effectLst/>
              <a:sp3d contourW="25400">
                <a:contourClr>
                  <a:schemeClr val="lt1"/>
                </a:contourClr>
              </a:sp3d>
            </c:spPr>
          </c:dPt>
          <c:dPt>
            <c:idx val="2"/>
            <c:bubble3D val="0"/>
            <c:spPr>
              <a:solidFill>
                <a:schemeClr val="accent6">
                  <a:lumMod val="75000"/>
                </a:schemeClr>
              </a:solidFill>
              <a:ln w="25337">
                <a:solidFill>
                  <a:schemeClr val="lt1"/>
                </a:solidFill>
              </a:ln>
              <a:effectLst/>
              <a:sp3d contourW="25400">
                <a:contourClr>
                  <a:schemeClr val="lt1"/>
                </a:contourClr>
              </a:sp3d>
            </c:spPr>
          </c:dPt>
          <c:dPt>
            <c:idx val="3"/>
            <c:bubble3D val="0"/>
            <c:spPr>
              <a:solidFill>
                <a:schemeClr val="accent4"/>
              </a:solidFill>
              <a:ln w="25337">
                <a:solidFill>
                  <a:schemeClr val="lt1"/>
                </a:solidFill>
              </a:ln>
              <a:effectLst/>
              <a:sp3d contourW="25400">
                <a:contourClr>
                  <a:schemeClr val="lt1"/>
                </a:contourClr>
              </a:sp3d>
            </c:spPr>
          </c:dPt>
          <c:dPt>
            <c:idx val="4"/>
            <c:bubble3D val="0"/>
            <c:spPr>
              <a:solidFill>
                <a:schemeClr val="accent5"/>
              </a:solidFill>
              <a:ln w="25337">
                <a:solidFill>
                  <a:schemeClr val="lt1"/>
                </a:solidFill>
              </a:ln>
              <a:effectLst/>
              <a:sp3d contourW="25400">
                <a:contourClr>
                  <a:schemeClr val="lt1"/>
                </a:contourClr>
              </a:sp3d>
            </c:spPr>
          </c:dPt>
          <c:dPt>
            <c:idx val="5"/>
            <c:bubble3D val="0"/>
            <c:spPr>
              <a:solidFill>
                <a:schemeClr val="accent2">
                  <a:lumMod val="75000"/>
                </a:schemeClr>
              </a:solidFill>
              <a:ln w="25337">
                <a:solidFill>
                  <a:schemeClr val="lt1"/>
                </a:solidFill>
              </a:ln>
              <a:effectLst/>
              <a:sp3d contourW="25400">
                <a:contourClr>
                  <a:schemeClr val="lt1"/>
                </a:contourClr>
              </a:sp3d>
            </c:spPr>
          </c:dPt>
          <c:dLbls>
            <c:dLbl>
              <c:idx val="0"/>
              <c:layout>
                <c:manualLayout>
                  <c:x val="1.6614279299506061E-2"/>
                  <c:y val="-9.5147329343708439E-2"/>
                </c:manualLayout>
              </c:layout>
              <c:dLblPos val="bestFit"/>
              <c:showLegendKey val="1"/>
              <c:showVal val="1"/>
              <c:showCatName val="1"/>
              <c:showSerName val="0"/>
              <c:showPercent val="0"/>
              <c:showBubbleSize val="0"/>
            </c:dLbl>
            <c:dLbl>
              <c:idx val="1"/>
              <c:layout>
                <c:manualLayout>
                  <c:x val="-5.0518430140542123E-2"/>
                  <c:y val="-5.3347781063278345E-2"/>
                </c:manualLayout>
              </c:layout>
              <c:dLblPos val="bestFit"/>
              <c:showLegendKey val="1"/>
              <c:showVal val="1"/>
              <c:showCatName val="1"/>
              <c:showSerName val="0"/>
              <c:showPercent val="0"/>
              <c:showBubbleSize val="0"/>
            </c:dLbl>
            <c:dLbl>
              <c:idx val="2"/>
              <c:layout>
                <c:manualLayout>
                  <c:x val="-5.2154397818817118E-3"/>
                  <c:y val="-8.8725026513774008E-3"/>
                </c:manualLayout>
              </c:layout>
              <c:dLblPos val="bestFit"/>
              <c:showLegendKey val="1"/>
              <c:showVal val="1"/>
              <c:showCatName val="1"/>
              <c:showSerName val="0"/>
              <c:showPercent val="0"/>
              <c:showBubbleSize val="0"/>
            </c:dLbl>
            <c:dLbl>
              <c:idx val="3"/>
              <c:layout>
                <c:manualLayout>
                  <c:x val="-9.5779904826798976E-3"/>
                  <c:y val="6.3335833955693019E-2"/>
                </c:manualLayout>
              </c:layout>
              <c:dLblPos val="bestFit"/>
              <c:showLegendKey val="1"/>
              <c:showVal val="1"/>
              <c:showCatName val="1"/>
              <c:showSerName val="0"/>
              <c:showPercent val="0"/>
              <c:showBubbleSize val="0"/>
            </c:dLbl>
            <c:spPr>
              <a:noFill/>
              <a:ln w="25402">
                <a:noFill/>
              </a:ln>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ar-IQ"/>
              </a:p>
            </c:txPr>
            <c:showLegendKey val="1"/>
            <c:showVal val="1"/>
            <c:showCatName val="1"/>
            <c:showSerName val="0"/>
            <c:showPercent val="0"/>
            <c:showBubbleSize val="0"/>
            <c:showLeaderLines val="1"/>
            <c:leaderLines>
              <c:spPr>
                <a:ln w="9501" cap="flat" cmpd="sng" algn="ctr">
                  <a:solidFill>
                    <a:schemeClr val="tx1">
                      <a:lumMod val="35000"/>
                      <a:lumOff val="65000"/>
                    </a:schemeClr>
                  </a:solidFill>
                  <a:round/>
                </a:ln>
                <a:effectLst/>
              </c:spPr>
            </c:leaderLines>
          </c:dLbls>
          <c:cat>
            <c:strRef>
              <c:f>Sheet1!$A$2:$A$7</c:f>
              <c:strCache>
                <c:ptCount val="6"/>
                <c:pt idx="0">
                  <c:v>Sodium  (Na)</c:v>
                </c:pt>
                <c:pt idx="1">
                  <c:v>Potassium (K)</c:v>
                </c:pt>
                <c:pt idx="2">
                  <c:v>Calcium (Ca)</c:v>
                </c:pt>
                <c:pt idx="3">
                  <c:v>Barium (Ba)</c:v>
                </c:pt>
                <c:pt idx="4">
                  <c:v>Silica</c:v>
                </c:pt>
                <c:pt idx="5">
                  <c:v>Others</c:v>
                </c:pt>
              </c:strCache>
            </c:strRef>
          </c:cat>
          <c:val>
            <c:numRef>
              <c:f>Sheet1!$B$2:$B$7</c:f>
              <c:numCache>
                <c:formatCode>General</c:formatCode>
                <c:ptCount val="6"/>
                <c:pt idx="0">
                  <c:v>14</c:v>
                </c:pt>
                <c:pt idx="1">
                  <c:v>0.30000000000000032</c:v>
                </c:pt>
                <c:pt idx="2">
                  <c:v>9</c:v>
                </c:pt>
                <c:pt idx="3">
                  <c:v>4</c:v>
                </c:pt>
                <c:pt idx="4">
                  <c:v>70</c:v>
                </c:pt>
                <c:pt idx="5">
                  <c:v>2.7</c:v>
                </c:pt>
              </c:numCache>
            </c:numRef>
          </c:val>
        </c:ser>
        <c:dLbls>
          <c:showLegendKey val="0"/>
          <c:showVal val="0"/>
          <c:showCatName val="0"/>
          <c:showSerName val="0"/>
          <c:showPercent val="0"/>
          <c:showBubbleSize val="0"/>
          <c:showLeaderLines val="1"/>
        </c:dLbls>
      </c:pie3DChart>
      <c:spPr>
        <a:noFill/>
        <a:ln w="25401">
          <a:noFill/>
        </a:ln>
      </c:spPr>
    </c:plotArea>
    <c:legend>
      <c:legendPos val="b"/>
      <c:layout>
        <c:manualLayout>
          <c:xMode val="edge"/>
          <c:yMode val="edge"/>
          <c:x val="4.2965056718337571E-2"/>
          <c:y val="0.82183446653738124"/>
          <c:w val="0.90632059881403659"/>
          <c:h val="0.15392727244406046"/>
        </c:manualLayout>
      </c:layout>
      <c:overlay val="0"/>
      <c:spPr>
        <a:noFill/>
        <a:ln w="25402">
          <a:noFill/>
        </a:ln>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ar-IQ"/>
        </a:p>
      </c:txPr>
    </c:legend>
    <c:plotVisOnly val="1"/>
    <c:dispBlanksAs val="zero"/>
    <c:showDLblsOverMax val="0"/>
  </c:chart>
  <c:spPr>
    <a:noFill/>
    <a:ln>
      <a:noFill/>
    </a:ln>
  </c:spPr>
  <c:txPr>
    <a:bodyPr/>
    <a:lstStyle/>
    <a:p>
      <a:pPr>
        <a:defRPr/>
      </a:pPr>
      <a:endParaRPr lang="ar-IQ"/>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cdr:x>
      <cdr:y>0</cdr:y>
    </cdr:from>
    <cdr:to>
      <cdr:x>0.68744</cdr:x>
      <cdr:y>0.12282</cdr:y>
    </cdr:to>
    <cdr:sp macro="" textlink="">
      <cdr:nvSpPr>
        <cdr:cNvPr id="2" name="TextBox 14"/>
        <cdr:cNvSpPr txBox="1"/>
      </cdr:nvSpPr>
      <cdr:spPr>
        <a:xfrm xmlns:a="http://schemas.openxmlformats.org/drawingml/2006/main">
          <a:off x="0" y="0"/>
          <a:ext cx="5197623" cy="769441"/>
        </a:xfrm>
        <a:prstGeom xmlns:a="http://schemas.openxmlformats.org/drawingml/2006/main" prst="rect">
          <a:avLst/>
        </a:prstGeom>
        <a:noFill xmlns:a="http://schemas.openxmlformats.org/drawingml/2006/main"/>
      </cdr:spPr>
      <cdr:txBody>
        <a:bodyPr xmlns:a="http://schemas.openxmlformats.org/drawingml/2006/main">
          <a:spAutoFit/>
        </a:bodyPr>
        <a:lstStyle xmlns:a="http://schemas.openxmlformats.org/drawingml/2006/main">
          <a:defPPr>
            <a:defRPr lang="en-US"/>
          </a:defPPr>
          <a:lvl1pPr algn="l" rtl="0" eaLnBrk="0" fontAlgn="base" hangingPunct="0">
            <a:spcBef>
              <a:spcPct val="0"/>
            </a:spcBef>
            <a:spcAft>
              <a:spcPct val="0"/>
            </a:spcAft>
            <a:defRPr kern="1200">
              <a:solidFill>
                <a:sysClr val="windowText" lastClr="000000"/>
              </a:solidFill>
              <a:latin typeface="Calibri" pitchFamily="34" charset="0"/>
            </a:defRPr>
          </a:lvl1pPr>
          <a:lvl2pPr marL="457200" algn="l" rtl="0" eaLnBrk="0" fontAlgn="base" hangingPunct="0">
            <a:spcBef>
              <a:spcPct val="0"/>
            </a:spcBef>
            <a:spcAft>
              <a:spcPct val="0"/>
            </a:spcAft>
            <a:defRPr kern="1200">
              <a:solidFill>
                <a:sysClr val="windowText" lastClr="000000"/>
              </a:solidFill>
              <a:latin typeface="Calibri" pitchFamily="34" charset="0"/>
            </a:defRPr>
          </a:lvl2pPr>
          <a:lvl3pPr marL="914400" algn="l" rtl="0" eaLnBrk="0" fontAlgn="base" hangingPunct="0">
            <a:spcBef>
              <a:spcPct val="0"/>
            </a:spcBef>
            <a:spcAft>
              <a:spcPct val="0"/>
            </a:spcAft>
            <a:defRPr kern="1200">
              <a:solidFill>
                <a:sysClr val="windowText" lastClr="000000"/>
              </a:solidFill>
              <a:latin typeface="Calibri" pitchFamily="34" charset="0"/>
            </a:defRPr>
          </a:lvl3pPr>
          <a:lvl4pPr marL="1371600" algn="l" rtl="0" eaLnBrk="0" fontAlgn="base" hangingPunct="0">
            <a:spcBef>
              <a:spcPct val="0"/>
            </a:spcBef>
            <a:spcAft>
              <a:spcPct val="0"/>
            </a:spcAft>
            <a:defRPr kern="1200">
              <a:solidFill>
                <a:sysClr val="windowText" lastClr="000000"/>
              </a:solidFill>
              <a:latin typeface="Calibri" pitchFamily="34" charset="0"/>
            </a:defRPr>
          </a:lvl4pPr>
          <a:lvl5pPr marL="1828800" algn="l" rtl="0" eaLnBrk="0" fontAlgn="base" hangingPunct="0">
            <a:spcBef>
              <a:spcPct val="0"/>
            </a:spcBef>
            <a:spcAft>
              <a:spcPct val="0"/>
            </a:spcAft>
            <a:defRPr kern="1200">
              <a:solidFill>
                <a:sysClr val="windowText" lastClr="000000"/>
              </a:solidFill>
              <a:latin typeface="Calibri" pitchFamily="34" charset="0"/>
            </a:defRPr>
          </a:lvl5pPr>
          <a:lvl6pPr marL="2286000" algn="r" defTabSz="914400" rtl="1" eaLnBrk="1" latinLnBrk="0" hangingPunct="1">
            <a:defRPr kern="1200">
              <a:solidFill>
                <a:sysClr val="windowText" lastClr="000000"/>
              </a:solidFill>
              <a:latin typeface="Calibri" pitchFamily="34" charset="0"/>
            </a:defRPr>
          </a:lvl6pPr>
          <a:lvl7pPr marL="2743200" algn="r" defTabSz="914400" rtl="1" eaLnBrk="1" latinLnBrk="0" hangingPunct="1">
            <a:defRPr kern="1200">
              <a:solidFill>
                <a:sysClr val="windowText" lastClr="000000"/>
              </a:solidFill>
              <a:latin typeface="Calibri" pitchFamily="34" charset="0"/>
            </a:defRPr>
          </a:lvl7pPr>
          <a:lvl8pPr marL="3200400" algn="r" defTabSz="914400" rtl="1" eaLnBrk="1" latinLnBrk="0" hangingPunct="1">
            <a:defRPr kern="1200">
              <a:solidFill>
                <a:sysClr val="windowText" lastClr="000000"/>
              </a:solidFill>
              <a:latin typeface="Calibri" pitchFamily="34" charset="0"/>
            </a:defRPr>
          </a:lvl8pPr>
          <a:lvl9pPr marL="3657600" algn="r" defTabSz="914400" rtl="1" eaLnBrk="1" latinLnBrk="0" hangingPunct="1">
            <a:defRPr kern="1200">
              <a:solidFill>
                <a:sysClr val="windowText" lastClr="000000"/>
              </a:solidFill>
              <a:latin typeface="Calibri" pitchFamily="34" charset="0"/>
            </a:defRPr>
          </a:lvl9pPr>
        </a:lstStyle>
        <a:p xmlns:a="http://schemas.openxmlformats.org/drawingml/2006/main">
          <a:pPr>
            <a:defRPr/>
          </a:pPr>
          <a:r>
            <a:rPr lang="en-US" sz="4400" b="1" dirty="0">
              <a:solidFill>
                <a:srgbClr val="5B9BD5">
                  <a:lumMod val="50000"/>
                </a:srgbClr>
              </a:solidFill>
              <a:latin typeface="Times New Roman" panose="02020603050405020304" pitchFamily="18" charset="0"/>
              <a:cs typeface="Times New Roman" panose="02020603050405020304" pitchFamily="18" charset="0"/>
            </a:rPr>
            <a:t>Glass Components</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DF5C012-C5D3-482D-B2E1-FA9919DC2126}" type="datetimeFigureOut">
              <a:rPr lang="ar-IQ" smtClean="0"/>
              <a:t>07/02/1440</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5E74943-5BAA-4728-9854-517C5E4989FF}" type="slidenum">
              <a:rPr lang="ar-IQ" smtClean="0"/>
              <a:t>‹#›</a:t>
            </a:fld>
            <a:endParaRPr lang="ar-IQ"/>
          </a:p>
        </p:txBody>
      </p:sp>
    </p:spTree>
    <p:extLst>
      <p:ext uri="{BB962C8B-B14F-4D97-AF65-F5344CB8AC3E}">
        <p14:creationId xmlns:p14="http://schemas.microsoft.com/office/powerpoint/2010/main" val="141155031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E5E74943-5BAA-4728-9854-517C5E4989FF}" type="slidenum">
              <a:rPr lang="ar-IQ" smtClean="0"/>
              <a:t>5</a:t>
            </a:fld>
            <a:endParaRPr lang="ar-IQ"/>
          </a:p>
        </p:txBody>
      </p:sp>
    </p:spTree>
    <p:extLst>
      <p:ext uri="{BB962C8B-B14F-4D97-AF65-F5344CB8AC3E}">
        <p14:creationId xmlns:p14="http://schemas.microsoft.com/office/powerpoint/2010/main" val="3678236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E5E74943-5BAA-4728-9854-517C5E4989FF}" type="slidenum">
              <a:rPr lang="ar-IQ" smtClean="0"/>
              <a:t>8</a:t>
            </a:fld>
            <a:endParaRPr lang="ar-IQ"/>
          </a:p>
        </p:txBody>
      </p:sp>
    </p:spTree>
    <p:extLst>
      <p:ext uri="{BB962C8B-B14F-4D97-AF65-F5344CB8AC3E}">
        <p14:creationId xmlns:p14="http://schemas.microsoft.com/office/powerpoint/2010/main" val="2274395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EE800E6-28B5-4B86-A3CD-D641A9EC578D}" type="datetimeFigureOut">
              <a:rPr lang="ar-IQ" smtClean="0"/>
              <a:t>07/02/1440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95E05AC-74BB-46B0-9B83-391CB8CC0DBC}" type="slidenum">
              <a:rPr lang="ar-IQ" smtClean="0"/>
              <a:t>‹#›</a:t>
            </a:fld>
            <a:endParaRPr lang="ar-IQ"/>
          </a:p>
        </p:txBody>
      </p:sp>
    </p:spTree>
    <p:extLst>
      <p:ext uri="{BB962C8B-B14F-4D97-AF65-F5344CB8AC3E}">
        <p14:creationId xmlns:p14="http://schemas.microsoft.com/office/powerpoint/2010/main" val="3747693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EE800E6-28B5-4B86-A3CD-D641A9EC578D}" type="datetimeFigureOut">
              <a:rPr lang="ar-IQ" smtClean="0"/>
              <a:t>07/02/1440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95E05AC-74BB-46B0-9B83-391CB8CC0DBC}" type="slidenum">
              <a:rPr lang="ar-IQ" smtClean="0"/>
              <a:t>‹#›</a:t>
            </a:fld>
            <a:endParaRPr lang="ar-IQ"/>
          </a:p>
        </p:txBody>
      </p:sp>
    </p:spTree>
    <p:extLst>
      <p:ext uri="{BB962C8B-B14F-4D97-AF65-F5344CB8AC3E}">
        <p14:creationId xmlns:p14="http://schemas.microsoft.com/office/powerpoint/2010/main" val="337260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EE800E6-28B5-4B86-A3CD-D641A9EC578D}" type="datetimeFigureOut">
              <a:rPr lang="ar-IQ" smtClean="0"/>
              <a:t>07/02/1440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95E05AC-74BB-46B0-9B83-391CB8CC0DBC}" type="slidenum">
              <a:rPr lang="ar-IQ" smtClean="0"/>
              <a:t>‹#›</a:t>
            </a:fld>
            <a:endParaRPr lang="ar-IQ"/>
          </a:p>
        </p:txBody>
      </p:sp>
    </p:spTree>
    <p:extLst>
      <p:ext uri="{BB962C8B-B14F-4D97-AF65-F5344CB8AC3E}">
        <p14:creationId xmlns:p14="http://schemas.microsoft.com/office/powerpoint/2010/main" val="1389636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EE800E6-28B5-4B86-A3CD-D641A9EC578D}" type="datetimeFigureOut">
              <a:rPr lang="ar-IQ" smtClean="0"/>
              <a:t>07/02/1440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95E05AC-74BB-46B0-9B83-391CB8CC0DBC}" type="slidenum">
              <a:rPr lang="ar-IQ" smtClean="0"/>
              <a:t>‹#›</a:t>
            </a:fld>
            <a:endParaRPr lang="ar-IQ"/>
          </a:p>
        </p:txBody>
      </p:sp>
    </p:spTree>
    <p:extLst>
      <p:ext uri="{BB962C8B-B14F-4D97-AF65-F5344CB8AC3E}">
        <p14:creationId xmlns:p14="http://schemas.microsoft.com/office/powerpoint/2010/main" val="59759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E800E6-28B5-4B86-A3CD-D641A9EC578D}" type="datetimeFigureOut">
              <a:rPr lang="ar-IQ" smtClean="0"/>
              <a:t>07/02/1440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95E05AC-74BB-46B0-9B83-391CB8CC0DBC}" type="slidenum">
              <a:rPr lang="ar-IQ" smtClean="0"/>
              <a:t>‹#›</a:t>
            </a:fld>
            <a:endParaRPr lang="ar-IQ"/>
          </a:p>
        </p:txBody>
      </p:sp>
    </p:spTree>
    <p:extLst>
      <p:ext uri="{BB962C8B-B14F-4D97-AF65-F5344CB8AC3E}">
        <p14:creationId xmlns:p14="http://schemas.microsoft.com/office/powerpoint/2010/main" val="2028655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EE800E6-28B5-4B86-A3CD-D641A9EC578D}" type="datetimeFigureOut">
              <a:rPr lang="ar-IQ" smtClean="0"/>
              <a:t>07/02/1440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95E05AC-74BB-46B0-9B83-391CB8CC0DBC}" type="slidenum">
              <a:rPr lang="ar-IQ" smtClean="0"/>
              <a:t>‹#›</a:t>
            </a:fld>
            <a:endParaRPr lang="ar-IQ"/>
          </a:p>
        </p:txBody>
      </p:sp>
    </p:spTree>
    <p:extLst>
      <p:ext uri="{BB962C8B-B14F-4D97-AF65-F5344CB8AC3E}">
        <p14:creationId xmlns:p14="http://schemas.microsoft.com/office/powerpoint/2010/main" val="2962335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EE800E6-28B5-4B86-A3CD-D641A9EC578D}" type="datetimeFigureOut">
              <a:rPr lang="ar-IQ" smtClean="0"/>
              <a:t>07/02/1440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95E05AC-74BB-46B0-9B83-391CB8CC0DBC}" type="slidenum">
              <a:rPr lang="ar-IQ" smtClean="0"/>
              <a:t>‹#›</a:t>
            </a:fld>
            <a:endParaRPr lang="ar-IQ"/>
          </a:p>
        </p:txBody>
      </p:sp>
    </p:spTree>
    <p:extLst>
      <p:ext uri="{BB962C8B-B14F-4D97-AF65-F5344CB8AC3E}">
        <p14:creationId xmlns:p14="http://schemas.microsoft.com/office/powerpoint/2010/main" val="1303279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EE800E6-28B5-4B86-A3CD-D641A9EC578D}" type="datetimeFigureOut">
              <a:rPr lang="ar-IQ" smtClean="0"/>
              <a:t>07/02/1440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95E05AC-74BB-46B0-9B83-391CB8CC0DBC}" type="slidenum">
              <a:rPr lang="ar-IQ" smtClean="0"/>
              <a:t>‹#›</a:t>
            </a:fld>
            <a:endParaRPr lang="ar-IQ"/>
          </a:p>
        </p:txBody>
      </p:sp>
    </p:spTree>
    <p:extLst>
      <p:ext uri="{BB962C8B-B14F-4D97-AF65-F5344CB8AC3E}">
        <p14:creationId xmlns:p14="http://schemas.microsoft.com/office/powerpoint/2010/main" val="575108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E800E6-28B5-4B86-A3CD-D641A9EC578D}" type="datetimeFigureOut">
              <a:rPr lang="ar-IQ" smtClean="0"/>
              <a:t>07/02/1440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95E05AC-74BB-46B0-9B83-391CB8CC0DBC}" type="slidenum">
              <a:rPr lang="ar-IQ" smtClean="0"/>
              <a:t>‹#›</a:t>
            </a:fld>
            <a:endParaRPr lang="ar-IQ"/>
          </a:p>
        </p:txBody>
      </p:sp>
    </p:spTree>
    <p:extLst>
      <p:ext uri="{BB962C8B-B14F-4D97-AF65-F5344CB8AC3E}">
        <p14:creationId xmlns:p14="http://schemas.microsoft.com/office/powerpoint/2010/main" val="1442231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E800E6-28B5-4B86-A3CD-D641A9EC578D}" type="datetimeFigureOut">
              <a:rPr lang="ar-IQ" smtClean="0"/>
              <a:t>07/02/1440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95E05AC-74BB-46B0-9B83-391CB8CC0DBC}" type="slidenum">
              <a:rPr lang="ar-IQ" smtClean="0"/>
              <a:t>‹#›</a:t>
            </a:fld>
            <a:endParaRPr lang="ar-IQ"/>
          </a:p>
        </p:txBody>
      </p:sp>
    </p:spTree>
    <p:extLst>
      <p:ext uri="{BB962C8B-B14F-4D97-AF65-F5344CB8AC3E}">
        <p14:creationId xmlns:p14="http://schemas.microsoft.com/office/powerpoint/2010/main" val="475349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E800E6-28B5-4B86-A3CD-D641A9EC578D}" type="datetimeFigureOut">
              <a:rPr lang="ar-IQ" smtClean="0"/>
              <a:t>07/02/1440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95E05AC-74BB-46B0-9B83-391CB8CC0DBC}" type="slidenum">
              <a:rPr lang="ar-IQ" smtClean="0"/>
              <a:t>‹#›</a:t>
            </a:fld>
            <a:endParaRPr lang="ar-IQ"/>
          </a:p>
        </p:txBody>
      </p:sp>
    </p:spTree>
    <p:extLst>
      <p:ext uri="{BB962C8B-B14F-4D97-AF65-F5344CB8AC3E}">
        <p14:creationId xmlns:p14="http://schemas.microsoft.com/office/powerpoint/2010/main" val="2529232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EE800E6-28B5-4B86-A3CD-D641A9EC578D}" type="datetimeFigureOut">
              <a:rPr lang="ar-IQ" smtClean="0"/>
              <a:t>07/02/1440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95E05AC-74BB-46B0-9B83-391CB8CC0DBC}" type="slidenum">
              <a:rPr lang="ar-IQ" smtClean="0"/>
              <a:t>‹#›</a:t>
            </a:fld>
            <a:endParaRPr lang="ar-IQ"/>
          </a:p>
        </p:txBody>
      </p:sp>
    </p:spTree>
    <p:extLst>
      <p:ext uri="{BB962C8B-B14F-4D97-AF65-F5344CB8AC3E}">
        <p14:creationId xmlns:p14="http://schemas.microsoft.com/office/powerpoint/2010/main" val="3530666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g"/><Relationship Id="rId1" Type="http://schemas.openxmlformats.org/officeDocument/2006/relationships/slideLayout" Target="../slideLayouts/slideLayout2.xml"/><Relationship Id="rId4" Type="http://schemas.openxmlformats.org/officeDocument/2006/relationships/image" Target="../media/image13.jpg"/></Relationships>
</file>

<file path=ppt/slides/_rels/slide15.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39000"/>
            <a:lum/>
          </a:blip>
          <a:srcRect/>
          <a:stretch>
            <a:fillRect l="-5000" r="-5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68649" y="1052736"/>
            <a:ext cx="7772400" cy="1470025"/>
          </a:xfrm>
        </p:spPr>
        <p:txBody>
          <a:bodyPr>
            <a:noAutofit/>
          </a:bodyPr>
          <a:lstStyle/>
          <a:p>
            <a:r>
              <a:rPr lang="en-US" sz="9600" b="1" dirty="0" smtClean="0"/>
              <a:t>GLASS</a:t>
            </a:r>
            <a:endParaRPr lang="ar-IQ" sz="9600" b="1" dirty="0"/>
          </a:p>
        </p:txBody>
      </p:sp>
      <p:sp>
        <p:nvSpPr>
          <p:cNvPr id="3" name="Subtitle 2"/>
          <p:cNvSpPr>
            <a:spLocks noGrp="1"/>
          </p:cNvSpPr>
          <p:nvPr>
            <p:ph type="subTitle" idx="1"/>
          </p:nvPr>
        </p:nvSpPr>
        <p:spPr>
          <a:xfrm>
            <a:off x="1122401" y="2780928"/>
            <a:ext cx="6544816" cy="1752600"/>
          </a:xfrm>
        </p:spPr>
        <p:txBody>
          <a:bodyPr>
            <a:normAutofit lnSpcReduction="10000"/>
          </a:bodyPr>
          <a:lstStyle/>
          <a:p>
            <a:r>
              <a:rPr lang="en-US" sz="3500" b="1" dirty="0" smtClean="0">
                <a:solidFill>
                  <a:srgbClr val="FF0000"/>
                </a:solidFill>
              </a:rPr>
              <a:t>LECTURE </a:t>
            </a:r>
            <a:r>
              <a:rPr lang="en-US" sz="4000" b="1" dirty="0" smtClean="0">
                <a:solidFill>
                  <a:srgbClr val="FF0000"/>
                </a:solidFill>
              </a:rPr>
              <a:t>1</a:t>
            </a:r>
          </a:p>
          <a:p>
            <a:pPr>
              <a:lnSpc>
                <a:spcPct val="115000"/>
              </a:lnSpc>
              <a:spcAft>
                <a:spcPts val="1000"/>
              </a:spcAft>
            </a:pPr>
            <a:r>
              <a:rPr lang="en-US" sz="4800" b="1" dirty="0" smtClean="0">
                <a:solidFill>
                  <a:schemeClr val="accent1"/>
                </a:solidFill>
                <a:effectLst/>
                <a:latin typeface="Times New Roman"/>
                <a:ea typeface="Times New Roman"/>
                <a:cs typeface="+mj-cs"/>
              </a:rPr>
              <a:t>Introduction on Glass</a:t>
            </a:r>
            <a:endParaRPr lang="en-US" sz="4800" b="1" dirty="0">
              <a:solidFill>
                <a:schemeClr val="accent1"/>
              </a:solidFill>
              <a:ea typeface="Times New Roman"/>
              <a:cs typeface="+mj-cs"/>
            </a:endParaRPr>
          </a:p>
          <a:p>
            <a:endParaRPr lang="ar-IQ" dirty="0"/>
          </a:p>
        </p:txBody>
      </p:sp>
      <p:sp>
        <p:nvSpPr>
          <p:cNvPr id="5" name="TextBox 4"/>
          <p:cNvSpPr txBox="1"/>
          <p:nvPr/>
        </p:nvSpPr>
        <p:spPr>
          <a:xfrm>
            <a:off x="1042481" y="4365104"/>
            <a:ext cx="6624736" cy="1138773"/>
          </a:xfrm>
          <a:prstGeom prst="rect">
            <a:avLst/>
          </a:prstGeom>
          <a:noFill/>
        </p:spPr>
        <p:txBody>
          <a:bodyPr wrap="square" rtlCol="1">
            <a:spAutoFit/>
          </a:bodyPr>
          <a:lstStyle/>
          <a:p>
            <a:pPr algn="ctr"/>
            <a:r>
              <a:rPr lang="en-US" sz="3200" b="1" dirty="0" smtClean="0">
                <a:solidFill>
                  <a:schemeClr val="accent3">
                    <a:lumMod val="50000"/>
                  </a:schemeClr>
                </a:solidFill>
              </a:rPr>
              <a:t>By </a:t>
            </a:r>
          </a:p>
          <a:p>
            <a:pPr algn="ctr"/>
            <a:r>
              <a:rPr lang="en-US" sz="3600" b="1" dirty="0" smtClean="0">
                <a:solidFill>
                  <a:schemeClr val="accent3">
                    <a:lumMod val="50000"/>
                  </a:schemeClr>
                </a:solidFill>
              </a:rPr>
              <a:t>Asst. Lect. </a:t>
            </a:r>
            <a:r>
              <a:rPr lang="en-US" sz="3600" b="1" dirty="0" err="1" smtClean="0">
                <a:solidFill>
                  <a:schemeClr val="accent3">
                    <a:lumMod val="50000"/>
                  </a:schemeClr>
                </a:solidFill>
              </a:rPr>
              <a:t>Shireen</a:t>
            </a:r>
            <a:r>
              <a:rPr lang="en-US" sz="3600" b="1" dirty="0" smtClean="0">
                <a:solidFill>
                  <a:schemeClr val="accent3">
                    <a:lumMod val="50000"/>
                  </a:schemeClr>
                </a:solidFill>
              </a:rPr>
              <a:t> </a:t>
            </a:r>
            <a:r>
              <a:rPr lang="en-US" sz="3600" b="1" dirty="0" err="1" smtClean="0">
                <a:solidFill>
                  <a:schemeClr val="accent3">
                    <a:lumMod val="50000"/>
                  </a:schemeClr>
                </a:solidFill>
              </a:rPr>
              <a:t>Hasan</a:t>
            </a:r>
            <a:endParaRPr lang="ar-IQ" sz="3600" b="1" dirty="0">
              <a:solidFill>
                <a:schemeClr val="accent3">
                  <a:lumMod val="50000"/>
                </a:schemeClr>
              </a:solidFill>
            </a:endParaRPr>
          </a:p>
        </p:txBody>
      </p:sp>
    </p:spTree>
    <p:extLst>
      <p:ext uri="{BB962C8B-B14F-4D97-AF65-F5344CB8AC3E}">
        <p14:creationId xmlns:p14="http://schemas.microsoft.com/office/powerpoint/2010/main" val="312311809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circle(in)">
                                      <p:cBhvr>
                                        <p:cTn id="26"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مخطط 4"/>
          <p:cNvGraphicFramePr/>
          <p:nvPr>
            <p:extLst>
              <p:ext uri="{D42A27DB-BD31-4B8C-83A1-F6EECF244321}">
                <p14:modId xmlns:p14="http://schemas.microsoft.com/office/powerpoint/2010/main" val="173177744"/>
              </p:ext>
            </p:extLst>
          </p:nvPr>
        </p:nvGraphicFramePr>
        <p:xfrm>
          <a:off x="395536" y="116632"/>
          <a:ext cx="7992887" cy="62646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37715602"/>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8229600" cy="1143000"/>
          </a:xfrm>
          <a:solidFill>
            <a:schemeClr val="bg1">
              <a:lumMod val="85000"/>
            </a:schemeClr>
          </a:solidFill>
        </p:spPr>
        <p:txBody>
          <a:bodyPr/>
          <a:lstStyle/>
          <a:p>
            <a:r>
              <a:rPr lang="en-US" dirty="0">
                <a:latin typeface="Times New Roman"/>
                <a:ea typeface="Times New Roman"/>
                <a:cs typeface="Cambria"/>
              </a:rPr>
              <a:t>Quartz sand</a:t>
            </a:r>
            <a:endParaRPr lang="ar-IQ"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24744"/>
            <a:ext cx="3600400" cy="270030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69590" y="1484784"/>
            <a:ext cx="5040560" cy="5040560"/>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505" y="3825044"/>
            <a:ext cx="3870966" cy="2952328"/>
          </a:xfrm>
          <a:prstGeom prst="rect">
            <a:avLst/>
          </a:prstGeom>
        </p:spPr>
      </p:pic>
    </p:spTree>
    <p:extLst>
      <p:ext uri="{BB962C8B-B14F-4D97-AF65-F5344CB8AC3E}">
        <p14:creationId xmlns:p14="http://schemas.microsoft.com/office/powerpoint/2010/main" val="2392276987"/>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lstStyle/>
          <a:p>
            <a:r>
              <a:rPr lang="en-US" dirty="0"/>
              <a:t>Soda</a:t>
            </a:r>
            <a:endParaRPr lang="ar-IQ"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9" y="1844824"/>
            <a:ext cx="3816423" cy="439248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3968" y="1988840"/>
            <a:ext cx="4342558" cy="4104456"/>
          </a:xfrm>
          <a:prstGeom prst="rect">
            <a:avLst/>
          </a:prstGeom>
        </p:spPr>
      </p:pic>
    </p:spTree>
    <p:extLst>
      <p:ext uri="{BB962C8B-B14F-4D97-AF65-F5344CB8AC3E}">
        <p14:creationId xmlns:p14="http://schemas.microsoft.com/office/powerpoint/2010/main" val="3832829540"/>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lstStyle/>
          <a:p>
            <a:r>
              <a:rPr lang="en-US" dirty="0">
                <a:latin typeface="Times New Roman"/>
                <a:ea typeface="Times New Roman"/>
                <a:cs typeface="Cambria"/>
              </a:rPr>
              <a:t>Limestone</a:t>
            </a:r>
            <a:endParaRPr lang="ar-IQ"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3645022"/>
            <a:ext cx="3888432" cy="290854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11960" y="1484784"/>
            <a:ext cx="4762500" cy="5075796"/>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9532" y="1484784"/>
            <a:ext cx="3708412" cy="2012205"/>
          </a:xfrm>
          <a:prstGeom prst="rect">
            <a:avLst/>
          </a:prstGeom>
        </p:spPr>
      </p:pic>
    </p:spTree>
    <p:extLst>
      <p:ext uri="{BB962C8B-B14F-4D97-AF65-F5344CB8AC3E}">
        <p14:creationId xmlns:p14="http://schemas.microsoft.com/office/powerpoint/2010/main" val="3093655882"/>
      </p:ext>
    </p:extLst>
  </p:cSld>
  <p:clrMapOvr>
    <a:masterClrMapping/>
  </p:clrMapOvr>
  <p:transition spd="slow">
    <p:pull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40000"/>
              <a:lumOff val="60000"/>
            </a:schemeClr>
          </a:solidFill>
        </p:spPr>
        <p:txBody>
          <a:bodyPr/>
          <a:lstStyle/>
          <a:p>
            <a:r>
              <a:rPr lang="en-US" dirty="0">
                <a:latin typeface="Times New Roman"/>
                <a:ea typeface="Times New Roman"/>
                <a:cs typeface="Cambria"/>
              </a:rPr>
              <a:t>Potash</a:t>
            </a:r>
            <a:endParaRPr lang="ar-IQ"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772816"/>
            <a:ext cx="4249932" cy="4752528"/>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62710" y="1383433"/>
            <a:ext cx="4464496" cy="2981672"/>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62710" y="4452821"/>
            <a:ext cx="4464496" cy="2376264"/>
          </a:xfrm>
          <a:prstGeom prst="rect">
            <a:avLst/>
          </a:prstGeom>
        </p:spPr>
      </p:pic>
    </p:spTree>
    <p:extLst>
      <p:ext uri="{BB962C8B-B14F-4D97-AF65-F5344CB8AC3E}">
        <p14:creationId xmlns:p14="http://schemas.microsoft.com/office/powerpoint/2010/main" val="145951218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lstStyle/>
          <a:p>
            <a:r>
              <a:rPr lang="en-US" dirty="0">
                <a:latin typeface="Times New Roman"/>
                <a:ea typeface="Times New Roman"/>
                <a:cs typeface="Cambria"/>
              </a:rPr>
              <a:t>Dolomite</a:t>
            </a:r>
            <a:endParaRPr lang="ar-IQ"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484784"/>
            <a:ext cx="3828256" cy="2976469"/>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35760" y="1687142"/>
            <a:ext cx="5028728" cy="4694185"/>
          </a:xfrm>
          <a:prstGeom prst="rect">
            <a:avLst/>
          </a:prstGeom>
        </p:spPr>
      </p:pic>
    </p:spTree>
    <p:extLst>
      <p:ext uri="{BB962C8B-B14F-4D97-AF65-F5344CB8AC3E}">
        <p14:creationId xmlns:p14="http://schemas.microsoft.com/office/powerpoint/2010/main" val="2083453728"/>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066" y="1132295"/>
            <a:ext cx="8784976" cy="5519844"/>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l">
              <a:lnSpc>
                <a:spcPct val="150000"/>
              </a:lnSpc>
              <a:spcAft>
                <a:spcPts val="820"/>
              </a:spcAft>
            </a:pPr>
            <a:r>
              <a:rPr lang="en-US" sz="2200" dirty="0" smtClean="0">
                <a:solidFill>
                  <a:srgbClr val="000000"/>
                </a:solidFill>
                <a:latin typeface="Times New Roman"/>
                <a:ea typeface="Times New Roman"/>
              </a:rPr>
              <a:t>- </a:t>
            </a:r>
            <a:r>
              <a:rPr lang="en-US" sz="2200" dirty="0">
                <a:solidFill>
                  <a:srgbClr val="000000"/>
                </a:solidFill>
                <a:latin typeface="Times New Roman"/>
                <a:ea typeface="Times New Roman"/>
              </a:rPr>
              <a:t>It has to contain a high percentage of compounds, which serve as part of a new matter being produced, </a:t>
            </a:r>
            <a:endParaRPr lang="en-US" sz="2200" dirty="0">
              <a:solidFill>
                <a:srgbClr val="000000"/>
              </a:solidFill>
              <a:latin typeface="Cambria"/>
              <a:ea typeface="Times New Roman"/>
            </a:endParaRPr>
          </a:p>
          <a:p>
            <a:pPr algn="l">
              <a:lnSpc>
                <a:spcPct val="150000"/>
              </a:lnSpc>
              <a:spcAft>
                <a:spcPts val="820"/>
              </a:spcAft>
            </a:pPr>
            <a:r>
              <a:rPr lang="en-US" sz="2200" dirty="0">
                <a:solidFill>
                  <a:srgbClr val="000000"/>
                </a:solidFill>
                <a:latin typeface="Times New Roman"/>
                <a:ea typeface="Times New Roman"/>
              </a:rPr>
              <a:t>- It has to have a constant chemical composition, </a:t>
            </a:r>
            <a:endParaRPr lang="en-US" sz="2200" dirty="0">
              <a:solidFill>
                <a:srgbClr val="000000"/>
              </a:solidFill>
              <a:latin typeface="Cambria"/>
              <a:ea typeface="Times New Roman"/>
            </a:endParaRPr>
          </a:p>
          <a:p>
            <a:pPr algn="l">
              <a:lnSpc>
                <a:spcPct val="150000"/>
              </a:lnSpc>
              <a:spcAft>
                <a:spcPts val="820"/>
              </a:spcAft>
            </a:pPr>
            <a:r>
              <a:rPr lang="en-US" sz="2200" dirty="0">
                <a:solidFill>
                  <a:srgbClr val="000000"/>
                </a:solidFill>
                <a:latin typeface="Times New Roman"/>
                <a:ea typeface="Times New Roman"/>
              </a:rPr>
              <a:t>- It has to contain the lowest possible amount of impurities, which could harm the quality of the product or make the production procedure more difficult, </a:t>
            </a:r>
            <a:endParaRPr lang="en-US" sz="2200" dirty="0">
              <a:solidFill>
                <a:srgbClr val="000000"/>
              </a:solidFill>
              <a:latin typeface="Cambria"/>
              <a:ea typeface="Times New Roman"/>
            </a:endParaRPr>
          </a:p>
          <a:p>
            <a:pPr algn="l">
              <a:lnSpc>
                <a:spcPct val="150000"/>
              </a:lnSpc>
              <a:spcAft>
                <a:spcPts val="820"/>
              </a:spcAft>
            </a:pPr>
            <a:r>
              <a:rPr lang="en-US" sz="2200" dirty="0">
                <a:solidFill>
                  <a:srgbClr val="000000"/>
                </a:solidFill>
                <a:latin typeface="Times New Roman"/>
                <a:ea typeface="Times New Roman"/>
              </a:rPr>
              <a:t>- The supplies need to be large enough to allow an undisturbed production for a long period of time, </a:t>
            </a:r>
            <a:endParaRPr lang="en-US" sz="2200" dirty="0">
              <a:solidFill>
                <a:srgbClr val="000000"/>
              </a:solidFill>
              <a:latin typeface="Cambria"/>
              <a:ea typeface="Times New Roman"/>
            </a:endParaRPr>
          </a:p>
          <a:p>
            <a:pPr algn="l">
              <a:lnSpc>
                <a:spcPct val="150000"/>
              </a:lnSpc>
              <a:spcAft>
                <a:spcPts val="0"/>
              </a:spcAft>
            </a:pPr>
            <a:r>
              <a:rPr lang="en-US" sz="2200" dirty="0">
                <a:solidFill>
                  <a:srgbClr val="000000"/>
                </a:solidFill>
                <a:latin typeface="Times New Roman"/>
                <a:ea typeface="Times New Roman"/>
              </a:rPr>
              <a:t>- The price must ensure profitable production. </a:t>
            </a:r>
            <a:endParaRPr lang="en-US" sz="2200" dirty="0">
              <a:solidFill>
                <a:srgbClr val="000000"/>
              </a:solidFill>
              <a:latin typeface="Cambria"/>
              <a:ea typeface="Times New Roman"/>
            </a:endParaRPr>
          </a:p>
          <a:p>
            <a:pPr algn="l">
              <a:lnSpc>
                <a:spcPct val="150000"/>
              </a:lnSpc>
              <a:spcAft>
                <a:spcPts val="0"/>
              </a:spcAft>
            </a:pPr>
            <a:r>
              <a:rPr lang="en-US" sz="2200" dirty="0">
                <a:solidFill>
                  <a:srgbClr val="000000"/>
                </a:solidFill>
                <a:latin typeface="Times New Roman"/>
                <a:ea typeface="Times New Roman"/>
              </a:rPr>
              <a:t> </a:t>
            </a:r>
            <a:r>
              <a:rPr lang="en-US" sz="2200" dirty="0" smtClean="0">
                <a:solidFill>
                  <a:srgbClr val="000000"/>
                </a:solidFill>
                <a:latin typeface="Cambria"/>
                <a:ea typeface="Times New Roman"/>
              </a:rPr>
              <a:t>-  </a:t>
            </a:r>
            <a:r>
              <a:rPr lang="en-US" sz="2200" dirty="0" smtClean="0">
                <a:latin typeface="Times New Roman"/>
                <a:ea typeface="Times New Roman"/>
              </a:rPr>
              <a:t>Materials </a:t>
            </a:r>
            <a:r>
              <a:rPr lang="en-US" sz="2200" dirty="0">
                <a:latin typeface="Times New Roman"/>
                <a:ea typeface="Times New Roman"/>
              </a:rPr>
              <a:t>for glass must be of suitable grain size of 0,1 – 0,3 mm.</a:t>
            </a:r>
            <a:endParaRPr lang="ar-IQ" sz="2200" dirty="0"/>
          </a:p>
        </p:txBody>
      </p:sp>
      <p:sp>
        <p:nvSpPr>
          <p:cNvPr id="5" name="Rectangle 4"/>
          <p:cNvSpPr/>
          <p:nvPr/>
        </p:nvSpPr>
        <p:spPr>
          <a:xfrm>
            <a:off x="46066" y="116632"/>
            <a:ext cx="8918422" cy="1015663"/>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l">
              <a:lnSpc>
                <a:spcPct val="150000"/>
              </a:lnSpc>
            </a:pPr>
            <a:r>
              <a:rPr lang="en-US" sz="2000" b="1" dirty="0">
                <a:solidFill>
                  <a:srgbClr val="000000"/>
                </a:solidFill>
                <a:latin typeface="Times New Roman"/>
                <a:ea typeface="Times New Roman"/>
              </a:rPr>
              <a:t>To be considered as an ingredient for a specific technological process, material needs to meet the following conditions:</a:t>
            </a:r>
            <a:r>
              <a:rPr lang="en-US" sz="2000" dirty="0">
                <a:solidFill>
                  <a:srgbClr val="000000"/>
                </a:solidFill>
                <a:latin typeface="Times New Roman"/>
                <a:ea typeface="Times New Roman"/>
              </a:rPr>
              <a:t> </a:t>
            </a:r>
            <a:endParaRPr lang="en-US" sz="2000" dirty="0">
              <a:solidFill>
                <a:srgbClr val="000000"/>
              </a:solidFill>
              <a:latin typeface="Cambria"/>
              <a:ea typeface="Times New Roman"/>
            </a:endParaRPr>
          </a:p>
        </p:txBody>
      </p:sp>
    </p:spTree>
    <p:extLst>
      <p:ext uri="{BB962C8B-B14F-4D97-AF65-F5344CB8AC3E}">
        <p14:creationId xmlns:p14="http://schemas.microsoft.com/office/powerpoint/2010/main" val="1663095088"/>
      </p:ext>
    </p:extLst>
  </p:cSld>
  <p:clrMapOvr>
    <a:masterClrMapping/>
  </p:clrMapOvr>
  <mc:AlternateContent xmlns:mc="http://schemas.openxmlformats.org/markup-compatibility/2006" xmlns:p14="http://schemas.microsoft.com/office/powerpoint/2010/main">
    <mc:Choice Requires="p14">
      <p:transition spd="slow">
        <p14:reveal thruBlk="1"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2000"/>
            <a:lum/>
          </a:blip>
          <a:srcRect/>
          <a:stretch>
            <a:fillRect l="-5000" r="-5000"/>
          </a:stretch>
        </a:blipFill>
        <a:effectLst/>
      </p:bgPr>
    </p:bg>
    <p:spTree>
      <p:nvGrpSpPr>
        <p:cNvPr id="1" name=""/>
        <p:cNvGrpSpPr/>
        <p:nvPr/>
      </p:nvGrpSpPr>
      <p:grpSpPr>
        <a:xfrm>
          <a:off x="0" y="0"/>
          <a:ext cx="0" cy="0"/>
          <a:chOff x="0" y="0"/>
          <a:chExt cx="0" cy="0"/>
        </a:xfrm>
      </p:grpSpPr>
      <p:sp>
        <p:nvSpPr>
          <p:cNvPr id="4" name="TextBox 3"/>
          <p:cNvSpPr txBox="1"/>
          <p:nvPr/>
        </p:nvSpPr>
        <p:spPr>
          <a:xfrm>
            <a:off x="611560" y="2413686"/>
            <a:ext cx="7416824" cy="1569660"/>
          </a:xfrm>
          <a:prstGeom prst="rect">
            <a:avLst/>
          </a:prstGeom>
          <a:noFill/>
        </p:spPr>
        <p:txBody>
          <a:bodyPr wrap="square" rtlCol="1">
            <a:spAutoFit/>
          </a:bodyPr>
          <a:lstStyle/>
          <a:p>
            <a:r>
              <a:rPr lang="en-US" sz="9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accent1">
                      <a:satMod val="175000"/>
                      <a:alpha val="40000"/>
                    </a:schemeClr>
                  </a:glow>
                  <a:outerShdw blurRad="50800" algn="tl" rotWithShape="0">
                    <a:srgbClr val="000000"/>
                  </a:outerShdw>
                </a:effectLst>
              </a:rPr>
              <a:t>Thank You </a:t>
            </a:r>
            <a:endParaRPr lang="ar-IQ" sz="9600" dirty="0">
              <a:effectLst>
                <a:glow rad="101600">
                  <a:schemeClr val="accent1">
                    <a:satMod val="175000"/>
                    <a:alpha val="40000"/>
                  </a:schemeClr>
                </a:glow>
                <a:outerShdw blurRad="50800" algn="tl" rotWithShape="0">
                  <a:srgbClr val="000000"/>
                </a:outerShdw>
              </a:effectLst>
            </a:endParaRPr>
          </a:p>
        </p:txBody>
      </p:sp>
    </p:spTree>
    <p:extLst>
      <p:ext uri="{BB962C8B-B14F-4D97-AF65-F5344CB8AC3E}">
        <p14:creationId xmlns:p14="http://schemas.microsoft.com/office/powerpoint/2010/main" val="576974710"/>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839" y="1556792"/>
            <a:ext cx="8892480" cy="3970318"/>
          </a:xfrm>
          <a:prstGeom prst="rect">
            <a:avLst/>
          </a:prstGeom>
        </p:spPr>
        <p:txBody>
          <a:bodyPr wrap="square">
            <a:spAutoFit/>
          </a:bodyPr>
          <a:lstStyle/>
          <a:p>
            <a:pPr marL="90170" marR="556260" indent="456565" algn="l">
              <a:lnSpc>
                <a:spcPct val="150000"/>
              </a:lnSpc>
              <a:spcBef>
                <a:spcPts val="5"/>
              </a:spcBef>
              <a:spcAft>
                <a:spcPts val="0"/>
              </a:spcAft>
            </a:pPr>
            <a:r>
              <a:rPr lang="en-US" sz="2800" dirty="0" smtClean="0">
                <a:effectLst/>
                <a:latin typeface="Times New Roman"/>
                <a:ea typeface="Times New Roman"/>
                <a:cs typeface="Times New Roman"/>
              </a:rPr>
              <a:t>A glass is a ceramics material in that it is made from inorganic material at high temperatures. According to the American Society for Testing and Materials (ASTM), glass can be defined as "an inorganic product of fusion which has been cooled to a rigid condition without crystallization".</a:t>
            </a:r>
            <a:endParaRPr lang="en-US" sz="2800" dirty="0">
              <a:effectLst/>
              <a:latin typeface="Times New Roman"/>
              <a:ea typeface="Times New Roman"/>
            </a:endParaRPr>
          </a:p>
        </p:txBody>
      </p:sp>
      <p:sp>
        <p:nvSpPr>
          <p:cNvPr id="6" name="Rectangle 5"/>
          <p:cNvSpPr/>
          <p:nvPr/>
        </p:nvSpPr>
        <p:spPr>
          <a:xfrm>
            <a:off x="971600" y="404664"/>
            <a:ext cx="6408712" cy="100811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a:r>
              <a:rPr lang="en-US" sz="4400" b="1" dirty="0">
                <a:solidFill>
                  <a:prstClr val="black"/>
                </a:solidFill>
                <a:latin typeface="Times New Roman"/>
                <a:ea typeface="Times New Roman"/>
                <a:cs typeface="Times New Roman"/>
              </a:rPr>
              <a:t>Define of  Glass </a:t>
            </a:r>
            <a:endParaRPr lang="ar-IQ" sz="4400" b="1" dirty="0">
              <a:solidFill>
                <a:prstClr val="black"/>
              </a:solidFill>
            </a:endParaRPr>
          </a:p>
        </p:txBody>
      </p:sp>
    </p:spTree>
    <p:extLst>
      <p:ext uri="{BB962C8B-B14F-4D97-AF65-F5344CB8AC3E}">
        <p14:creationId xmlns:p14="http://schemas.microsoft.com/office/powerpoint/2010/main" val="4145358506"/>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9536" y="764704"/>
            <a:ext cx="8640960" cy="5262979"/>
          </a:xfrm>
          <a:prstGeom prst="rect">
            <a:avLst/>
          </a:prstGeom>
        </p:spPr>
        <p:txBody>
          <a:bodyPr wrap="square">
            <a:spAutoFit/>
          </a:bodyPr>
          <a:lstStyle/>
          <a:p>
            <a:pPr marL="90170" marR="556260" indent="-20955" algn="l">
              <a:lnSpc>
                <a:spcPct val="150000"/>
              </a:lnSpc>
              <a:spcBef>
                <a:spcPts val="5"/>
              </a:spcBef>
              <a:spcAft>
                <a:spcPts val="0"/>
              </a:spcAft>
            </a:pPr>
            <a:r>
              <a:rPr lang="en-US" sz="3200" b="1" smtClean="0">
                <a:solidFill>
                  <a:schemeClr val="accent5">
                    <a:lumMod val="75000"/>
                  </a:schemeClr>
                </a:solidFill>
                <a:effectLst/>
                <a:latin typeface="Times New Roman"/>
                <a:ea typeface="Times New Roman"/>
                <a:cs typeface="Times New Roman"/>
              </a:rPr>
              <a:t>Another Define </a:t>
            </a:r>
            <a:r>
              <a:rPr lang="en-US" sz="3200" b="1" dirty="0" smtClean="0">
                <a:solidFill>
                  <a:schemeClr val="accent5">
                    <a:lumMod val="75000"/>
                  </a:schemeClr>
                </a:solidFill>
                <a:effectLst/>
                <a:latin typeface="Times New Roman"/>
                <a:ea typeface="Times New Roman"/>
                <a:cs typeface="Times New Roman"/>
              </a:rPr>
              <a:t>of glass </a:t>
            </a:r>
          </a:p>
          <a:p>
            <a:pPr marL="90170" marR="556260" indent="-20955" algn="l">
              <a:lnSpc>
                <a:spcPct val="150000"/>
              </a:lnSpc>
              <a:spcBef>
                <a:spcPts val="5"/>
              </a:spcBef>
              <a:spcAft>
                <a:spcPts val="0"/>
              </a:spcAft>
            </a:pPr>
            <a:r>
              <a:rPr lang="en-US" sz="3200" dirty="0" smtClean="0">
                <a:effectLst/>
                <a:latin typeface="Times New Roman"/>
                <a:ea typeface="Times New Roman"/>
                <a:cs typeface="Times New Roman"/>
              </a:rPr>
              <a:t>Glass is an amorphous, hard, brittle, transparent or translucent, super-cooled liquid, obtained by fusing a mixture of a number of metallic silicates, most commonly Na, K, </a:t>
            </a:r>
            <a:r>
              <a:rPr lang="en-US" sz="3200" dirty="0" err="1" smtClean="0">
                <a:effectLst/>
                <a:latin typeface="Times New Roman"/>
                <a:ea typeface="Times New Roman"/>
                <a:cs typeface="Times New Roman"/>
              </a:rPr>
              <a:t>Ca</a:t>
            </a:r>
            <a:r>
              <a:rPr lang="en-US" sz="3200" dirty="0" smtClean="0">
                <a:effectLst/>
                <a:latin typeface="Times New Roman"/>
                <a:ea typeface="Times New Roman"/>
                <a:cs typeface="Times New Roman"/>
              </a:rPr>
              <a:t> and </a:t>
            </a:r>
            <a:r>
              <a:rPr lang="en-US" sz="3200" dirty="0" err="1" smtClean="0">
                <a:effectLst/>
                <a:latin typeface="Times New Roman"/>
                <a:ea typeface="Times New Roman"/>
                <a:cs typeface="Times New Roman"/>
              </a:rPr>
              <a:t>Pb</a:t>
            </a:r>
            <a:r>
              <a:rPr lang="en-US" sz="3200" dirty="0" smtClean="0">
                <a:effectLst/>
                <a:latin typeface="Times New Roman"/>
                <a:ea typeface="Times New Roman"/>
                <a:cs typeface="Times New Roman"/>
              </a:rPr>
              <a:t>”. It possesses no sharp melting point, </a:t>
            </a:r>
            <a:r>
              <a:rPr lang="en-US" sz="3200" dirty="0" err="1" smtClean="0">
                <a:effectLst/>
                <a:latin typeface="Times New Roman"/>
                <a:ea typeface="Times New Roman"/>
                <a:cs typeface="Times New Roman"/>
              </a:rPr>
              <a:t>crystalling</a:t>
            </a:r>
            <a:r>
              <a:rPr lang="en-US" sz="3200" dirty="0" smtClean="0">
                <a:effectLst/>
                <a:latin typeface="Times New Roman"/>
                <a:ea typeface="Times New Roman"/>
                <a:cs typeface="Times New Roman"/>
              </a:rPr>
              <a:t> structure and definite formula.</a:t>
            </a:r>
            <a:endParaRPr lang="en-US" sz="3200" dirty="0">
              <a:effectLst/>
              <a:latin typeface="Times New Roman"/>
              <a:ea typeface="Times New Roman"/>
            </a:endParaRPr>
          </a:p>
        </p:txBody>
      </p:sp>
    </p:spTree>
    <p:extLst>
      <p:ext uri="{BB962C8B-B14F-4D97-AF65-F5344CB8AC3E}">
        <p14:creationId xmlns:p14="http://schemas.microsoft.com/office/powerpoint/2010/main" val="43873286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115616" y="188640"/>
            <a:ext cx="6552728" cy="720080"/>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R="556260" lvl="0" algn="ctr">
              <a:lnSpc>
                <a:spcPct val="150000"/>
              </a:lnSpc>
              <a:spcBef>
                <a:spcPts val="5"/>
              </a:spcBef>
            </a:pPr>
            <a:r>
              <a:rPr lang="en-US" sz="3200" b="1" dirty="0">
                <a:solidFill>
                  <a:prstClr val="black"/>
                </a:solidFill>
                <a:latin typeface="Times New Roman"/>
                <a:ea typeface="Times New Roman"/>
                <a:cs typeface="Times New Roman"/>
              </a:rPr>
              <a:t>General properties of glass</a:t>
            </a:r>
            <a:endParaRPr lang="en-US" sz="3200" dirty="0">
              <a:solidFill>
                <a:prstClr val="black"/>
              </a:solidFill>
              <a:latin typeface="Times New Roman"/>
              <a:ea typeface="Times New Roman"/>
            </a:endParaRPr>
          </a:p>
        </p:txBody>
      </p:sp>
      <p:sp>
        <p:nvSpPr>
          <p:cNvPr id="7" name="Rectangle 6"/>
          <p:cNvSpPr/>
          <p:nvPr/>
        </p:nvSpPr>
        <p:spPr>
          <a:xfrm>
            <a:off x="0" y="946765"/>
            <a:ext cx="8784976" cy="960328"/>
          </a:xfrm>
          <a:prstGeom prst="rect">
            <a:avLst/>
          </a:prstGeom>
          <a:solidFill>
            <a:schemeClr val="bg1">
              <a:lumMod val="95000"/>
            </a:schemeClr>
          </a:solidFill>
        </p:spPr>
        <p:txBody>
          <a:bodyPr wrap="square">
            <a:spAutoFit/>
          </a:bodyPr>
          <a:lstStyle/>
          <a:p>
            <a:pPr marL="381000" marR="556260" indent="-20955" algn="l">
              <a:lnSpc>
                <a:spcPct val="150000"/>
              </a:lnSpc>
              <a:spcBef>
                <a:spcPts val="5"/>
              </a:spcBef>
              <a:spcAft>
                <a:spcPts val="0"/>
              </a:spcAft>
            </a:pPr>
            <a:r>
              <a:rPr lang="en-US" sz="2000" dirty="0" smtClean="0">
                <a:solidFill>
                  <a:srgbClr val="C00000"/>
                </a:solidFill>
                <a:effectLst/>
                <a:latin typeface="Times New Roman"/>
                <a:ea typeface="Times New Roman"/>
                <a:cs typeface="Times New Roman"/>
              </a:rPr>
              <a:t>A glass has special properties not found in other engineering materials. These properties are:</a:t>
            </a:r>
            <a:endParaRPr lang="en-US" sz="2000" dirty="0">
              <a:solidFill>
                <a:srgbClr val="C00000"/>
              </a:solidFill>
              <a:effectLst/>
              <a:latin typeface="Times New Roman"/>
              <a:ea typeface="Times New Roman"/>
            </a:endParaRPr>
          </a:p>
        </p:txBody>
      </p:sp>
      <p:sp>
        <p:nvSpPr>
          <p:cNvPr id="10" name="Rectangle 9"/>
          <p:cNvSpPr/>
          <p:nvPr/>
        </p:nvSpPr>
        <p:spPr>
          <a:xfrm>
            <a:off x="356366" y="1907093"/>
            <a:ext cx="8424936" cy="4401205"/>
          </a:xfrm>
          <a:prstGeom prst="rect">
            <a:avLst/>
          </a:prstGeom>
          <a:solidFill>
            <a:schemeClr val="accent1">
              <a:lumMod val="20000"/>
              <a:lumOff val="80000"/>
            </a:schemeClr>
          </a:solidFill>
        </p:spPr>
        <p:txBody>
          <a:bodyPr wrap="square">
            <a:spAutoFit/>
          </a:bodyPr>
          <a:lstStyle/>
          <a:p>
            <a:pPr lvl="0" algn="l" rtl="0"/>
            <a:r>
              <a:rPr lang="en-US" sz="2800" dirty="0" smtClean="0"/>
              <a:t>1- Transparency </a:t>
            </a:r>
            <a:r>
              <a:rPr lang="en-US" sz="2800" dirty="0"/>
              <a:t>and hardness at room temperature.</a:t>
            </a:r>
          </a:p>
          <a:p>
            <a:pPr lvl="0" algn="l"/>
            <a:r>
              <a:rPr lang="en-US" sz="2800" dirty="0" smtClean="0"/>
              <a:t>2- Sufficient </a:t>
            </a:r>
            <a:r>
              <a:rPr lang="en-US" sz="2800" dirty="0"/>
              <a:t>strength and excellent corrosion resistance to most normal environments.</a:t>
            </a:r>
          </a:p>
          <a:p>
            <a:pPr lvl="0" algn="l"/>
            <a:r>
              <a:rPr lang="en-US" sz="2800" dirty="0" smtClean="0"/>
              <a:t>3- Glass </a:t>
            </a:r>
            <a:r>
              <a:rPr lang="en-US" sz="2800" dirty="0"/>
              <a:t>is essential for various types of electrical industry because of its insulated properties and ability to provide a vacuum tight enclose.</a:t>
            </a:r>
          </a:p>
          <a:p>
            <a:pPr algn="l"/>
            <a:r>
              <a:rPr lang="en-US" sz="2800" dirty="0"/>
              <a:t>In the electronics industry electron tubes also require the vacuum tight enclose provided by glass along with its insulated properties for lead in connectors</a:t>
            </a:r>
            <a:r>
              <a:rPr lang="en-US" sz="2800" dirty="0" smtClean="0"/>
              <a:t>.</a:t>
            </a:r>
            <a:endParaRPr lang="en-US" sz="2800" dirty="0"/>
          </a:p>
        </p:txBody>
      </p:sp>
    </p:spTree>
    <p:extLst>
      <p:ext uri="{BB962C8B-B14F-4D97-AF65-F5344CB8AC3E}">
        <p14:creationId xmlns:p14="http://schemas.microsoft.com/office/powerpoint/2010/main" val="1977632499"/>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ircle(in)">
                                      <p:cBhvr>
                                        <p:cTn id="1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260648"/>
            <a:ext cx="8712968" cy="5632311"/>
          </a:xfrm>
          <a:prstGeom prst="rect">
            <a:avLst/>
          </a:prstGeom>
          <a:solidFill>
            <a:schemeClr val="accent1">
              <a:lumMod val="20000"/>
              <a:lumOff val="80000"/>
            </a:schemeClr>
          </a:solidFill>
        </p:spPr>
        <p:txBody>
          <a:bodyPr wrap="square">
            <a:spAutoFit/>
          </a:bodyPr>
          <a:lstStyle/>
          <a:p>
            <a:pPr lvl="0" algn="l"/>
            <a:r>
              <a:rPr lang="en-US" sz="2400" dirty="0">
                <a:solidFill>
                  <a:prstClr val="black"/>
                </a:solidFill>
              </a:rPr>
              <a:t>4- The high chemical resistance of glass makes it useful for laboratory apparatus and for corrosion resistance liners for pipes and reaction vessel in the chemical industry</a:t>
            </a:r>
            <a:r>
              <a:rPr lang="en-US" sz="2400" dirty="0" smtClean="0">
                <a:solidFill>
                  <a:prstClr val="black"/>
                </a:solidFill>
              </a:rPr>
              <a:t>.</a:t>
            </a:r>
            <a:endParaRPr lang="en-US" sz="2400" b="1" dirty="0" smtClean="0">
              <a:solidFill>
                <a:srgbClr val="000000"/>
              </a:solidFill>
              <a:effectLst/>
              <a:ea typeface="Times New Roman"/>
            </a:endParaRPr>
          </a:p>
          <a:p>
            <a:pPr marL="90170" algn="l" rtl="0">
              <a:lnSpc>
                <a:spcPct val="150000"/>
              </a:lnSpc>
              <a:spcAft>
                <a:spcPts val="0"/>
              </a:spcAft>
            </a:pPr>
            <a:r>
              <a:rPr lang="en-US" sz="2400" b="1" dirty="0" smtClean="0">
                <a:solidFill>
                  <a:srgbClr val="000000"/>
                </a:solidFill>
                <a:effectLst/>
                <a:ea typeface="Times New Roman"/>
              </a:rPr>
              <a:t>5- </a:t>
            </a:r>
            <a:r>
              <a:rPr lang="en-US" sz="2400" dirty="0" smtClean="0">
                <a:solidFill>
                  <a:srgbClr val="000000"/>
                </a:solidFill>
                <a:effectLst/>
                <a:ea typeface="Times New Roman"/>
              </a:rPr>
              <a:t>Amorphous (non-crystalline) materials like glass lack any long-range translational periodicity and possess a high degree of short-range order (“super cooled liquid”). </a:t>
            </a:r>
            <a:r>
              <a:rPr lang="en-US" sz="2400" smtClean="0">
                <a:solidFill>
                  <a:srgbClr val="000000"/>
                </a:solidFill>
                <a:effectLst/>
                <a:ea typeface="Times New Roman"/>
              </a:rPr>
              <a:t>Therefore, </a:t>
            </a:r>
            <a:r>
              <a:rPr lang="en-US" sz="2400" dirty="0" smtClean="0">
                <a:solidFill>
                  <a:srgbClr val="000000"/>
                </a:solidFill>
                <a:effectLst/>
                <a:ea typeface="Times New Roman"/>
              </a:rPr>
              <a:t>the melting point is not fixed, with softening occurring in wider temperature ranges. The glass melting point is between 500°C and 1650°C, depending on its structure. </a:t>
            </a:r>
            <a:endParaRPr lang="en-US" sz="2400" dirty="0">
              <a:ea typeface="Times New Roman"/>
            </a:endParaRPr>
          </a:p>
          <a:p>
            <a:pPr algn="l" rtl="0">
              <a:lnSpc>
                <a:spcPct val="150000"/>
              </a:lnSpc>
              <a:spcAft>
                <a:spcPts val="0"/>
              </a:spcAft>
            </a:pPr>
            <a:r>
              <a:rPr lang="en-US" sz="2400" dirty="0" smtClean="0">
                <a:effectLst/>
                <a:ea typeface="Times New Roman"/>
              </a:rPr>
              <a:t>6- Glass can be shaped with different techniques like blowing, rolling, stretching and casting</a:t>
            </a:r>
            <a:r>
              <a:rPr lang="en-US" sz="2400" dirty="0" smtClean="0">
                <a:effectLst/>
                <a:latin typeface="Times New Roman"/>
                <a:ea typeface="Times New Roman"/>
              </a:rPr>
              <a:t>. </a:t>
            </a:r>
            <a:endParaRPr lang="en-US" sz="2400" dirty="0">
              <a:ea typeface="Times New Roman"/>
            </a:endParaRPr>
          </a:p>
        </p:txBody>
      </p:sp>
    </p:spTree>
    <p:extLst>
      <p:ext uri="{BB962C8B-B14F-4D97-AF65-F5344CB8AC3E}">
        <p14:creationId xmlns:p14="http://schemas.microsoft.com/office/powerpoint/2010/main" val="34733332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Alternate Process 4"/>
          <p:cNvSpPr/>
          <p:nvPr/>
        </p:nvSpPr>
        <p:spPr>
          <a:xfrm>
            <a:off x="1115616" y="188640"/>
            <a:ext cx="5904656" cy="792088"/>
          </a:xfrm>
          <a:prstGeom prst="flowChartAlternate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400" b="1" dirty="0">
                <a:solidFill>
                  <a:prstClr val="black"/>
                </a:solidFill>
                <a:latin typeface="Times New Roman"/>
                <a:ea typeface="Times New Roman"/>
                <a:cs typeface="Times New Roman"/>
              </a:rPr>
              <a:t>Glass transition temperature (</a:t>
            </a:r>
            <a:r>
              <a:rPr lang="en-US" sz="2400" b="1" dirty="0" err="1">
                <a:solidFill>
                  <a:prstClr val="black"/>
                </a:solidFill>
                <a:latin typeface="Times New Roman"/>
                <a:ea typeface="Times New Roman"/>
                <a:cs typeface="Times New Roman"/>
              </a:rPr>
              <a:t>T</a:t>
            </a:r>
            <a:r>
              <a:rPr lang="en-US" sz="2400" b="1" baseline="-25000" dirty="0" err="1">
                <a:solidFill>
                  <a:prstClr val="black"/>
                </a:solidFill>
                <a:latin typeface="Times New Roman"/>
                <a:ea typeface="Times New Roman"/>
                <a:cs typeface="Times New Roman"/>
              </a:rPr>
              <a:t>g</a:t>
            </a:r>
            <a:r>
              <a:rPr lang="en-US" sz="2400" b="1" dirty="0">
                <a:solidFill>
                  <a:prstClr val="black"/>
                </a:solidFill>
                <a:latin typeface="Times New Roman"/>
                <a:ea typeface="Times New Roman"/>
                <a:cs typeface="Times New Roman"/>
              </a:rPr>
              <a:t>)</a:t>
            </a:r>
            <a:endParaRPr lang="ar-IQ" sz="2400" dirty="0"/>
          </a:p>
        </p:txBody>
      </p:sp>
      <p:sp>
        <p:nvSpPr>
          <p:cNvPr id="6" name="Rectangle 5"/>
          <p:cNvSpPr/>
          <p:nvPr/>
        </p:nvSpPr>
        <p:spPr>
          <a:xfrm>
            <a:off x="0" y="1019644"/>
            <a:ext cx="8892480" cy="5011949"/>
          </a:xfrm>
          <a:prstGeom prst="rect">
            <a:avLst/>
          </a:prstGeom>
          <a:solidFill>
            <a:schemeClr val="accent3">
              <a:lumMod val="20000"/>
              <a:lumOff val="80000"/>
            </a:schemeClr>
          </a:solidFill>
        </p:spPr>
        <p:txBody>
          <a:bodyPr wrap="square">
            <a:spAutoFit/>
          </a:bodyPr>
          <a:lstStyle/>
          <a:p>
            <a:pPr marR="556260" indent="456565" algn="l">
              <a:lnSpc>
                <a:spcPct val="150000"/>
              </a:lnSpc>
              <a:spcBef>
                <a:spcPts val="5"/>
              </a:spcBef>
              <a:spcAft>
                <a:spcPts val="0"/>
              </a:spcAft>
            </a:pPr>
            <a:r>
              <a:rPr lang="en-US" sz="2400" dirty="0" smtClean="0">
                <a:effectLst/>
                <a:latin typeface="Times New Roman"/>
                <a:ea typeface="Times New Roman"/>
                <a:cs typeface="Times New Roman"/>
              </a:rPr>
              <a:t>Glassy or non-crystalline materials do not solidify in the same sense as do those that are crystalline. Upon cooling a glass become more and more viscos in a continuous manner with decreasing temperature there is no definite temperature at which the liquid transforms to a solid as with crystalline materials. One of the distinctions between crystalline and non-crystalline materials lies the in the dependence of specific volume (or volume per unit mass, the reciprocal of density) on temperature. As illustrated in figure 1.</a:t>
            </a:r>
            <a:endParaRPr lang="en-US" sz="2400" dirty="0">
              <a:effectLst/>
              <a:latin typeface="Times New Roman"/>
              <a:ea typeface="Times New Roman"/>
            </a:endParaRPr>
          </a:p>
        </p:txBody>
      </p:sp>
    </p:spTree>
    <p:extLst>
      <p:ext uri="{BB962C8B-B14F-4D97-AF65-F5344CB8AC3E}">
        <p14:creationId xmlns:p14="http://schemas.microsoft.com/office/powerpoint/2010/main" val="2622346686"/>
      </p:ext>
    </p:extLst>
  </p:cSld>
  <p:clrMapOvr>
    <a:masterClrMapping/>
  </p:clrMapOvr>
  <mc:AlternateContent xmlns:mc="http://schemas.openxmlformats.org/markup-compatibility/2006" xmlns:p14="http://schemas.microsoft.com/office/powerpoint/2010/main">
    <mc:Choice Requires="p14">
      <p:transition spd="slow" p14:dur="225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نتيجة بحث الصور عن ‪solidification of crystalline and glassy (amorphou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188640"/>
            <a:ext cx="8352928" cy="6336704"/>
          </a:xfrm>
          <a:prstGeom prst="rect">
            <a:avLst/>
          </a:prstGeom>
          <a:noFill/>
          <a:ln>
            <a:noFill/>
          </a:ln>
        </p:spPr>
      </p:pic>
    </p:spTree>
    <p:extLst>
      <p:ext uri="{BB962C8B-B14F-4D97-AF65-F5344CB8AC3E}">
        <p14:creationId xmlns:p14="http://schemas.microsoft.com/office/powerpoint/2010/main" val="148530225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187624" y="14469"/>
            <a:ext cx="7056784" cy="576064"/>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4400" b="1" dirty="0">
                <a:solidFill>
                  <a:schemeClr val="tx1"/>
                </a:solidFill>
                <a:latin typeface="Times New Roman"/>
                <a:ea typeface="Times New Roman"/>
              </a:rPr>
              <a:t>Raw Materials of Glass</a:t>
            </a:r>
            <a:r>
              <a:rPr lang="en-US" b="1" dirty="0">
                <a:latin typeface="Times New Roman"/>
                <a:ea typeface="Times New Roman"/>
              </a:rPr>
              <a:t> </a:t>
            </a:r>
            <a:endParaRPr lang="ar-IQ" dirty="0"/>
          </a:p>
        </p:txBody>
      </p:sp>
      <p:sp>
        <p:nvSpPr>
          <p:cNvPr id="5" name="Rectangle 4"/>
          <p:cNvSpPr/>
          <p:nvPr/>
        </p:nvSpPr>
        <p:spPr>
          <a:xfrm>
            <a:off x="0" y="565786"/>
            <a:ext cx="9144000" cy="830997"/>
          </a:xfrm>
          <a:prstGeom prst="rect">
            <a:avLst/>
          </a:prstGeom>
        </p:spPr>
        <p:txBody>
          <a:bodyPr wrap="square">
            <a:spAutoFit/>
          </a:bodyPr>
          <a:lstStyle/>
          <a:p>
            <a:pPr algn="l"/>
            <a:r>
              <a:rPr lang="en-US" sz="2400" dirty="0">
                <a:latin typeface="Times New Roman"/>
                <a:ea typeface="Times New Roman"/>
              </a:rPr>
              <a:t>Usually raw materials for glass production come in shape of salts/have salt structures </a:t>
            </a:r>
            <a:r>
              <a:rPr lang="en-US" sz="2400" dirty="0" smtClean="0">
                <a:latin typeface="Times New Roman"/>
                <a:ea typeface="Times New Roman"/>
              </a:rPr>
              <a:t>.They </a:t>
            </a:r>
            <a:r>
              <a:rPr lang="en-US" sz="2400" dirty="0">
                <a:latin typeface="Times New Roman"/>
                <a:ea typeface="Times New Roman"/>
              </a:rPr>
              <a:t>can divide in two large groups: </a:t>
            </a:r>
            <a:endParaRPr lang="ar-IQ" sz="2400" dirty="0"/>
          </a:p>
        </p:txBody>
      </p:sp>
      <p:sp>
        <p:nvSpPr>
          <p:cNvPr id="6" name="Rectangle 5"/>
          <p:cNvSpPr/>
          <p:nvPr/>
        </p:nvSpPr>
        <p:spPr>
          <a:xfrm>
            <a:off x="2278" y="1628800"/>
            <a:ext cx="9144000" cy="1681486"/>
          </a:xfrm>
          <a:prstGeom prst="rect">
            <a:avLst/>
          </a:prstGeom>
        </p:spPr>
        <p:txBody>
          <a:bodyPr wrap="square">
            <a:spAutoFit/>
          </a:bodyPr>
          <a:lstStyle/>
          <a:p>
            <a:pPr algn="l">
              <a:lnSpc>
                <a:spcPct val="115000"/>
              </a:lnSpc>
              <a:spcAft>
                <a:spcPts val="770"/>
              </a:spcAft>
            </a:pPr>
            <a:r>
              <a:rPr lang="en-US" sz="2800" dirty="0" smtClean="0">
                <a:solidFill>
                  <a:srgbClr val="000000"/>
                </a:solidFill>
                <a:latin typeface="Times New Roman"/>
                <a:ea typeface="Times New Roman"/>
                <a:cs typeface="Cambria"/>
              </a:rPr>
              <a:t>- </a:t>
            </a:r>
            <a:r>
              <a:rPr lang="en-US" sz="2800" b="1" dirty="0">
                <a:solidFill>
                  <a:srgbClr val="000000"/>
                </a:solidFill>
                <a:effectLst>
                  <a:glow rad="101600">
                    <a:schemeClr val="accent2">
                      <a:satMod val="175000"/>
                      <a:alpha val="40000"/>
                    </a:schemeClr>
                  </a:glow>
                </a:effectLst>
                <a:latin typeface="Times New Roman"/>
                <a:ea typeface="Times New Roman"/>
                <a:cs typeface="Cambria"/>
              </a:rPr>
              <a:t>Base materials </a:t>
            </a:r>
            <a:r>
              <a:rPr lang="en-US" sz="2800" dirty="0">
                <a:solidFill>
                  <a:srgbClr val="000000"/>
                </a:solidFill>
                <a:latin typeface="Times New Roman"/>
                <a:ea typeface="Times New Roman"/>
                <a:cs typeface="Cambria"/>
              </a:rPr>
              <a:t>(glass makers, melts, stabilizers) </a:t>
            </a:r>
            <a:r>
              <a:rPr lang="en-US" sz="2800" dirty="0" smtClean="0">
                <a:solidFill>
                  <a:srgbClr val="000000"/>
                </a:solidFill>
                <a:latin typeface="Times New Roman"/>
                <a:ea typeface="Times New Roman"/>
                <a:cs typeface="Cambria"/>
              </a:rPr>
              <a:t>and </a:t>
            </a:r>
            <a:endParaRPr lang="en-US" sz="2800" dirty="0">
              <a:solidFill>
                <a:srgbClr val="000000"/>
              </a:solidFill>
              <a:latin typeface="Cambria"/>
              <a:ea typeface="Times New Roman"/>
              <a:cs typeface="Cambria"/>
            </a:endParaRPr>
          </a:p>
          <a:p>
            <a:pPr algn="l">
              <a:lnSpc>
                <a:spcPct val="115000"/>
              </a:lnSpc>
              <a:spcAft>
                <a:spcPts val="0"/>
              </a:spcAft>
            </a:pPr>
            <a:r>
              <a:rPr lang="en-US" sz="2800" dirty="0">
                <a:solidFill>
                  <a:srgbClr val="000000"/>
                </a:solidFill>
                <a:latin typeface="Times New Roman"/>
                <a:ea typeface="Times New Roman"/>
                <a:cs typeface="Cambria"/>
              </a:rPr>
              <a:t>- </a:t>
            </a:r>
            <a:r>
              <a:rPr lang="en-US" sz="2800" b="1" dirty="0">
                <a:solidFill>
                  <a:srgbClr val="000000"/>
                </a:solidFill>
                <a:effectLst>
                  <a:glow rad="139700">
                    <a:schemeClr val="accent2">
                      <a:satMod val="175000"/>
                      <a:alpha val="40000"/>
                    </a:schemeClr>
                  </a:glow>
                </a:effectLst>
                <a:latin typeface="Times New Roman"/>
                <a:ea typeface="Times New Roman"/>
                <a:cs typeface="Cambria"/>
              </a:rPr>
              <a:t>Auxiliary materials</a:t>
            </a:r>
            <a:r>
              <a:rPr lang="en-US" sz="2800" dirty="0">
                <a:solidFill>
                  <a:srgbClr val="000000"/>
                </a:solidFill>
                <a:latin typeface="Times New Roman"/>
                <a:ea typeface="Times New Roman"/>
                <a:cs typeface="Cambria"/>
              </a:rPr>
              <a:t> (fining agents, dyes, discoloration agents, opal glass and melting accelerators). </a:t>
            </a:r>
            <a:endParaRPr lang="en-US" sz="2800" dirty="0">
              <a:solidFill>
                <a:srgbClr val="000000"/>
              </a:solidFill>
              <a:effectLst/>
              <a:latin typeface="Cambria"/>
              <a:ea typeface="Times New Roman"/>
              <a:cs typeface="Cambria"/>
            </a:endParaRPr>
          </a:p>
        </p:txBody>
      </p:sp>
      <p:sp>
        <p:nvSpPr>
          <p:cNvPr id="9" name="Rectangle 8"/>
          <p:cNvSpPr/>
          <p:nvPr/>
        </p:nvSpPr>
        <p:spPr>
          <a:xfrm>
            <a:off x="179513" y="3501008"/>
            <a:ext cx="7632847" cy="2823850"/>
          </a:xfrm>
          <a:prstGeom prst="rect">
            <a:avLst/>
          </a:prstGeom>
          <a:solidFill>
            <a:schemeClr val="accent4">
              <a:lumMod val="20000"/>
              <a:lumOff val="80000"/>
            </a:schemeClr>
          </a:solidFill>
        </p:spPr>
        <p:txBody>
          <a:bodyPr wrap="square">
            <a:spAutoFit/>
          </a:bodyPr>
          <a:lstStyle/>
          <a:p>
            <a:pPr algn="l">
              <a:spcAft>
                <a:spcPts val="0"/>
              </a:spcAft>
            </a:pPr>
            <a:r>
              <a:rPr lang="en-US" sz="3000" dirty="0">
                <a:latin typeface="Times New Roman"/>
                <a:ea typeface="Times New Roman"/>
                <a:cs typeface="Cambria"/>
              </a:rPr>
              <a:t>The </a:t>
            </a:r>
            <a:r>
              <a:rPr lang="en-US" sz="3000" b="1" dirty="0">
                <a:latin typeface="Times New Roman"/>
                <a:ea typeface="Times New Roman"/>
                <a:cs typeface="Cambria"/>
              </a:rPr>
              <a:t>basic materials</a:t>
            </a:r>
            <a:r>
              <a:rPr lang="en-US" sz="3000" dirty="0">
                <a:latin typeface="Times New Roman"/>
                <a:ea typeface="Times New Roman"/>
                <a:cs typeface="Cambria"/>
              </a:rPr>
              <a:t> for glass production are</a:t>
            </a:r>
            <a:r>
              <a:rPr lang="en-US" sz="3000" dirty="0">
                <a:solidFill>
                  <a:srgbClr val="000000"/>
                </a:solidFill>
                <a:latin typeface="Times New Roman"/>
                <a:ea typeface="Times New Roman"/>
                <a:cs typeface="Cambria"/>
              </a:rPr>
              <a:t>: </a:t>
            </a:r>
            <a:endParaRPr lang="en-US" sz="3000" dirty="0">
              <a:solidFill>
                <a:srgbClr val="000000"/>
              </a:solidFill>
              <a:latin typeface="Cambria"/>
              <a:ea typeface="Times New Roman"/>
              <a:cs typeface="Cambria"/>
            </a:endParaRPr>
          </a:p>
          <a:p>
            <a:pPr algn="l">
              <a:spcAft>
                <a:spcPts val="1145"/>
              </a:spcAft>
            </a:pPr>
            <a:r>
              <a:rPr lang="en-US" sz="3000" u="sng" dirty="0" smtClean="0">
                <a:solidFill>
                  <a:srgbClr val="C00000"/>
                </a:solidFill>
                <a:latin typeface="Times New Roman"/>
                <a:ea typeface="Times New Roman"/>
                <a:cs typeface="Cambria"/>
              </a:rPr>
              <a:t>Quartz </a:t>
            </a:r>
            <a:r>
              <a:rPr lang="en-US" sz="3000" u="sng" dirty="0">
                <a:solidFill>
                  <a:srgbClr val="C00000"/>
                </a:solidFill>
                <a:latin typeface="Times New Roman"/>
                <a:ea typeface="Times New Roman"/>
                <a:cs typeface="Cambria"/>
              </a:rPr>
              <a:t>sand</a:t>
            </a:r>
            <a:r>
              <a:rPr lang="en-US" sz="3000" dirty="0">
                <a:solidFill>
                  <a:srgbClr val="000000"/>
                </a:solidFill>
                <a:latin typeface="Times New Roman"/>
                <a:ea typeface="Times New Roman"/>
                <a:cs typeface="Cambria"/>
              </a:rPr>
              <a:t> (silicon </a:t>
            </a:r>
            <a:r>
              <a:rPr lang="en-US" sz="3000" dirty="0" smtClean="0">
                <a:solidFill>
                  <a:srgbClr val="000000"/>
                </a:solidFill>
                <a:latin typeface="Times New Roman"/>
                <a:ea typeface="Times New Roman"/>
                <a:cs typeface="Cambria"/>
              </a:rPr>
              <a:t>oxide(SiO2)),</a:t>
            </a:r>
          </a:p>
          <a:p>
            <a:pPr algn="l">
              <a:spcAft>
                <a:spcPts val="1145"/>
              </a:spcAft>
            </a:pPr>
            <a:r>
              <a:rPr lang="en-US" sz="3000" dirty="0" smtClean="0">
                <a:solidFill>
                  <a:srgbClr val="000000"/>
                </a:solidFill>
                <a:latin typeface="Times New Roman"/>
                <a:ea typeface="Times New Roman"/>
                <a:cs typeface="Cambria"/>
              </a:rPr>
              <a:t> </a:t>
            </a:r>
            <a:r>
              <a:rPr lang="en-US" sz="3000" u="sng" dirty="0" smtClean="0">
                <a:solidFill>
                  <a:srgbClr val="C00000"/>
                </a:solidFill>
                <a:latin typeface="Times New Roman"/>
                <a:ea typeface="Times New Roman"/>
                <a:cs typeface="Cambria"/>
              </a:rPr>
              <a:t>Soda</a:t>
            </a:r>
            <a:r>
              <a:rPr lang="en-US" sz="3000" dirty="0" smtClean="0">
                <a:solidFill>
                  <a:srgbClr val="000000"/>
                </a:solidFill>
                <a:latin typeface="Times New Roman"/>
                <a:ea typeface="Times New Roman"/>
                <a:cs typeface="Cambria"/>
              </a:rPr>
              <a:t> </a:t>
            </a:r>
            <a:r>
              <a:rPr lang="en-US" sz="3000" dirty="0">
                <a:solidFill>
                  <a:srgbClr val="000000"/>
                </a:solidFill>
                <a:latin typeface="Times New Roman"/>
                <a:ea typeface="Times New Roman"/>
                <a:cs typeface="Cambria"/>
              </a:rPr>
              <a:t>(sodium carbonate (Na2CO3)), </a:t>
            </a:r>
            <a:endParaRPr lang="en-US" sz="3000" dirty="0">
              <a:solidFill>
                <a:srgbClr val="000000"/>
              </a:solidFill>
              <a:latin typeface="Cambria"/>
              <a:ea typeface="Times New Roman"/>
              <a:cs typeface="Cambria"/>
            </a:endParaRPr>
          </a:p>
          <a:p>
            <a:pPr algn="l">
              <a:spcAft>
                <a:spcPts val="1145"/>
              </a:spcAft>
            </a:pPr>
            <a:r>
              <a:rPr lang="en-US" sz="3000" u="sng" dirty="0" smtClean="0">
                <a:solidFill>
                  <a:srgbClr val="C00000"/>
                </a:solidFill>
                <a:latin typeface="Times New Roman"/>
                <a:ea typeface="Times New Roman"/>
                <a:cs typeface="Cambria"/>
              </a:rPr>
              <a:t>Limestone</a:t>
            </a:r>
            <a:r>
              <a:rPr lang="en-US" sz="3000" dirty="0" smtClean="0">
                <a:solidFill>
                  <a:srgbClr val="000000"/>
                </a:solidFill>
                <a:latin typeface="Times New Roman"/>
                <a:ea typeface="Times New Roman"/>
                <a:cs typeface="Cambria"/>
              </a:rPr>
              <a:t> (calcium carbonate(CaCO3</a:t>
            </a:r>
            <a:r>
              <a:rPr lang="en-US" sz="3000" dirty="0">
                <a:solidFill>
                  <a:srgbClr val="000000"/>
                </a:solidFill>
                <a:latin typeface="Times New Roman"/>
                <a:ea typeface="Times New Roman"/>
                <a:cs typeface="Cambria"/>
              </a:rPr>
              <a:t>)), </a:t>
            </a:r>
            <a:endParaRPr lang="en-US" sz="3000" dirty="0" smtClean="0">
              <a:solidFill>
                <a:srgbClr val="000000"/>
              </a:solidFill>
              <a:latin typeface="Times New Roman"/>
              <a:ea typeface="Times New Roman"/>
              <a:cs typeface="Cambria"/>
            </a:endParaRPr>
          </a:p>
          <a:p>
            <a:pPr algn="l">
              <a:spcAft>
                <a:spcPts val="1145"/>
              </a:spcAft>
            </a:pPr>
            <a:r>
              <a:rPr lang="en-US" sz="3000" u="sng" dirty="0" smtClean="0">
                <a:solidFill>
                  <a:srgbClr val="C00000"/>
                </a:solidFill>
                <a:latin typeface="Times New Roman"/>
                <a:ea typeface="Times New Roman"/>
                <a:cs typeface="Cambria"/>
              </a:rPr>
              <a:t>Potash</a:t>
            </a:r>
            <a:r>
              <a:rPr lang="en-US" sz="3000" dirty="0" smtClean="0">
                <a:solidFill>
                  <a:srgbClr val="C00000"/>
                </a:solidFill>
                <a:latin typeface="Times New Roman"/>
                <a:ea typeface="Times New Roman"/>
                <a:cs typeface="Cambria"/>
              </a:rPr>
              <a:t> </a:t>
            </a:r>
            <a:r>
              <a:rPr lang="en-US" sz="3000" dirty="0">
                <a:solidFill>
                  <a:srgbClr val="000000"/>
                </a:solidFill>
                <a:latin typeface="Times New Roman"/>
                <a:ea typeface="Times New Roman"/>
                <a:cs typeface="Cambria"/>
              </a:rPr>
              <a:t>(potassium </a:t>
            </a:r>
            <a:r>
              <a:rPr lang="en-US" sz="3000" dirty="0" smtClean="0">
                <a:solidFill>
                  <a:srgbClr val="000000"/>
                </a:solidFill>
                <a:latin typeface="Times New Roman"/>
                <a:ea typeface="Times New Roman"/>
                <a:cs typeface="Cambria"/>
              </a:rPr>
              <a:t>carbonate(K2CO3</a:t>
            </a:r>
            <a:r>
              <a:rPr lang="en-US" sz="3000" dirty="0">
                <a:solidFill>
                  <a:srgbClr val="000000"/>
                </a:solidFill>
                <a:latin typeface="Times New Roman"/>
                <a:ea typeface="Times New Roman"/>
                <a:cs typeface="Cambria"/>
              </a:rPr>
              <a:t>)), </a:t>
            </a:r>
            <a:endParaRPr lang="en-US" sz="3000" dirty="0">
              <a:solidFill>
                <a:srgbClr val="000000"/>
              </a:solidFill>
              <a:latin typeface="Cambria"/>
              <a:ea typeface="Times New Roman"/>
              <a:cs typeface="Cambria"/>
            </a:endParaRPr>
          </a:p>
        </p:txBody>
      </p:sp>
    </p:spTree>
    <p:extLst>
      <p:ext uri="{BB962C8B-B14F-4D97-AF65-F5344CB8AC3E}">
        <p14:creationId xmlns:p14="http://schemas.microsoft.com/office/powerpoint/2010/main" val="111316835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arn(inVertical)">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barn(inVertical)">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3" y="2564904"/>
            <a:ext cx="8993247" cy="3170099"/>
          </a:xfrm>
          <a:prstGeom prst="rect">
            <a:avLst/>
          </a:prstGeom>
        </p:spPr>
        <p:txBody>
          <a:bodyPr wrap="square">
            <a:spAutoFit/>
          </a:bodyPr>
          <a:lstStyle/>
          <a:p>
            <a:pPr algn="l">
              <a:spcAft>
                <a:spcPts val="0"/>
              </a:spcAft>
            </a:pPr>
            <a:r>
              <a:rPr lang="en-US" sz="3200" b="1" dirty="0" smtClean="0">
                <a:solidFill>
                  <a:srgbClr val="000000"/>
                </a:solidFill>
                <a:latin typeface="Times New Roman"/>
                <a:ea typeface="Times New Roman"/>
                <a:cs typeface="Cambria"/>
              </a:rPr>
              <a:t>Auxiliary </a:t>
            </a:r>
            <a:r>
              <a:rPr lang="en-US" sz="3200" b="1" dirty="0">
                <a:solidFill>
                  <a:srgbClr val="000000"/>
                </a:solidFill>
                <a:latin typeface="Times New Roman"/>
                <a:ea typeface="Times New Roman"/>
                <a:cs typeface="Cambria"/>
              </a:rPr>
              <a:t>materials</a:t>
            </a:r>
            <a:r>
              <a:rPr lang="en-US" sz="3200" dirty="0">
                <a:solidFill>
                  <a:srgbClr val="000000"/>
                </a:solidFill>
                <a:latin typeface="Times New Roman"/>
                <a:ea typeface="Times New Roman"/>
                <a:cs typeface="Cambria"/>
              </a:rPr>
              <a:t> </a:t>
            </a:r>
            <a:r>
              <a:rPr lang="en-US" sz="2800" dirty="0">
                <a:solidFill>
                  <a:srgbClr val="000000"/>
                </a:solidFill>
                <a:latin typeface="Times New Roman"/>
                <a:ea typeface="Times New Roman"/>
                <a:cs typeface="Cambria"/>
              </a:rPr>
              <a:t>are added to basic materials: </a:t>
            </a:r>
            <a:endParaRPr lang="en-US" sz="2800" dirty="0">
              <a:solidFill>
                <a:srgbClr val="000000"/>
              </a:solidFill>
              <a:latin typeface="Cambria"/>
              <a:ea typeface="Times New Roman"/>
              <a:cs typeface="Cambria"/>
            </a:endParaRPr>
          </a:p>
          <a:p>
            <a:pPr algn="l">
              <a:spcAft>
                <a:spcPts val="0"/>
              </a:spcAft>
            </a:pPr>
            <a:endParaRPr lang="en-US" sz="2800" dirty="0" smtClean="0">
              <a:solidFill>
                <a:srgbClr val="000000"/>
              </a:solidFill>
              <a:latin typeface="Times New Roman"/>
              <a:ea typeface="Times New Roman"/>
              <a:cs typeface="Cambria"/>
            </a:endParaRPr>
          </a:p>
          <a:p>
            <a:pPr algn="l">
              <a:spcAft>
                <a:spcPts val="0"/>
              </a:spcAft>
            </a:pPr>
            <a:r>
              <a:rPr lang="en-US" sz="2800" dirty="0" smtClean="0">
                <a:solidFill>
                  <a:srgbClr val="000000"/>
                </a:solidFill>
                <a:latin typeface="Times New Roman"/>
                <a:ea typeface="Times New Roman"/>
                <a:cs typeface="Cambria"/>
              </a:rPr>
              <a:t>Materials </a:t>
            </a:r>
            <a:r>
              <a:rPr lang="en-US" sz="2800" dirty="0">
                <a:solidFill>
                  <a:srgbClr val="000000"/>
                </a:solidFill>
                <a:latin typeface="Times New Roman"/>
                <a:ea typeface="Times New Roman"/>
                <a:cs typeface="Cambria"/>
              </a:rPr>
              <a:t>for glass </a:t>
            </a:r>
            <a:r>
              <a:rPr lang="en-US" sz="2800" dirty="0">
                <a:solidFill>
                  <a:srgbClr val="0070C0"/>
                </a:solidFill>
                <a:latin typeface="Times New Roman"/>
                <a:ea typeface="Times New Roman"/>
                <a:cs typeface="Cambria"/>
              </a:rPr>
              <a:t>discoloring</a:t>
            </a:r>
            <a:r>
              <a:rPr lang="en-US" sz="2800" dirty="0">
                <a:solidFill>
                  <a:srgbClr val="000000"/>
                </a:solidFill>
                <a:latin typeface="Times New Roman"/>
                <a:ea typeface="Times New Roman"/>
                <a:cs typeface="Cambria"/>
              </a:rPr>
              <a:t> and </a:t>
            </a:r>
            <a:r>
              <a:rPr lang="en-US" sz="2800" dirty="0">
                <a:solidFill>
                  <a:srgbClr val="0070C0"/>
                </a:solidFill>
                <a:latin typeface="Times New Roman"/>
                <a:ea typeface="Times New Roman"/>
                <a:cs typeface="Cambria"/>
              </a:rPr>
              <a:t>clarification</a:t>
            </a:r>
            <a:r>
              <a:rPr lang="en-US" sz="2800" dirty="0">
                <a:solidFill>
                  <a:srgbClr val="000000"/>
                </a:solidFill>
                <a:latin typeface="Times New Roman"/>
                <a:ea typeface="Times New Roman"/>
                <a:cs typeface="Cambria"/>
              </a:rPr>
              <a:t> of glass mixture (</a:t>
            </a:r>
            <a:r>
              <a:rPr lang="en-US" sz="2800" dirty="0">
                <a:solidFill>
                  <a:srgbClr val="00B0F0"/>
                </a:solidFill>
                <a:latin typeface="Times New Roman"/>
                <a:ea typeface="Times New Roman"/>
                <a:cs typeface="Cambria"/>
              </a:rPr>
              <a:t>manganese dioxide</a:t>
            </a:r>
            <a:r>
              <a:rPr lang="en-US" sz="2800" dirty="0">
                <a:solidFill>
                  <a:srgbClr val="000000"/>
                </a:solidFill>
                <a:latin typeface="Times New Roman"/>
                <a:ea typeface="Times New Roman"/>
                <a:cs typeface="Cambria"/>
              </a:rPr>
              <a:t>), </a:t>
            </a:r>
            <a:r>
              <a:rPr lang="en-US" sz="2800" dirty="0" smtClean="0">
                <a:solidFill>
                  <a:srgbClr val="000000"/>
                </a:solidFill>
                <a:latin typeface="Times New Roman"/>
                <a:ea typeface="Times New Roman"/>
                <a:cs typeface="Cambria"/>
              </a:rPr>
              <a:t>Materials </a:t>
            </a:r>
            <a:r>
              <a:rPr lang="en-US" sz="2800" dirty="0">
                <a:solidFill>
                  <a:srgbClr val="000000"/>
                </a:solidFill>
                <a:latin typeface="Times New Roman"/>
                <a:ea typeface="Times New Roman"/>
                <a:cs typeface="Cambria"/>
              </a:rPr>
              <a:t>for </a:t>
            </a:r>
            <a:r>
              <a:rPr lang="en-US" sz="2800" dirty="0">
                <a:solidFill>
                  <a:srgbClr val="00B0F0"/>
                </a:solidFill>
                <a:latin typeface="Times New Roman"/>
                <a:ea typeface="Times New Roman"/>
                <a:cs typeface="Cambria"/>
              </a:rPr>
              <a:t>coloring</a:t>
            </a:r>
            <a:r>
              <a:rPr lang="en-US" sz="2800" dirty="0">
                <a:solidFill>
                  <a:srgbClr val="000000"/>
                </a:solidFill>
                <a:latin typeface="Times New Roman"/>
                <a:ea typeface="Times New Roman"/>
                <a:cs typeface="Cambria"/>
              </a:rPr>
              <a:t> are metal oxides, </a:t>
            </a:r>
            <a:endParaRPr lang="en-US" sz="2800" dirty="0">
              <a:solidFill>
                <a:srgbClr val="000000"/>
              </a:solidFill>
              <a:latin typeface="Cambria"/>
              <a:ea typeface="Times New Roman"/>
              <a:cs typeface="Cambria"/>
            </a:endParaRPr>
          </a:p>
          <a:p>
            <a:pPr algn="l">
              <a:spcAft>
                <a:spcPts val="1145"/>
              </a:spcAft>
            </a:pPr>
            <a:r>
              <a:rPr lang="en-US" sz="2800" dirty="0">
                <a:solidFill>
                  <a:srgbClr val="000000"/>
                </a:solidFill>
                <a:latin typeface="Times New Roman"/>
                <a:ea typeface="Times New Roman"/>
                <a:cs typeface="Cambria"/>
              </a:rPr>
              <a:t>Materials for </a:t>
            </a:r>
            <a:r>
              <a:rPr lang="en-US" sz="2800" dirty="0">
                <a:solidFill>
                  <a:srgbClr val="00B0F0"/>
                </a:solidFill>
                <a:latin typeface="Times New Roman"/>
                <a:ea typeface="Times New Roman"/>
                <a:cs typeface="Cambria"/>
              </a:rPr>
              <a:t>opaque </a:t>
            </a:r>
            <a:r>
              <a:rPr lang="en-US" sz="2800" dirty="0">
                <a:solidFill>
                  <a:srgbClr val="000000"/>
                </a:solidFill>
                <a:latin typeface="Times New Roman"/>
                <a:ea typeface="Times New Roman"/>
                <a:cs typeface="Cambria"/>
              </a:rPr>
              <a:t>glass texture (</a:t>
            </a:r>
            <a:r>
              <a:rPr lang="en-US" sz="2800" dirty="0">
                <a:solidFill>
                  <a:srgbClr val="00B0F0"/>
                </a:solidFill>
                <a:latin typeface="Times New Roman"/>
                <a:ea typeface="Times New Roman"/>
                <a:cs typeface="Cambria"/>
              </a:rPr>
              <a:t>titanium</a:t>
            </a:r>
            <a:r>
              <a:rPr lang="en-US" sz="2800" dirty="0">
                <a:solidFill>
                  <a:srgbClr val="000000"/>
                </a:solidFill>
                <a:latin typeface="Times New Roman"/>
                <a:ea typeface="Times New Roman"/>
                <a:cs typeface="Cambria"/>
              </a:rPr>
              <a:t> and </a:t>
            </a:r>
            <a:r>
              <a:rPr lang="en-US" sz="2800" dirty="0">
                <a:solidFill>
                  <a:srgbClr val="00B0F0"/>
                </a:solidFill>
                <a:latin typeface="Times New Roman"/>
                <a:ea typeface="Times New Roman"/>
                <a:cs typeface="Cambria"/>
              </a:rPr>
              <a:t>zirconium </a:t>
            </a:r>
            <a:r>
              <a:rPr lang="en-US" sz="2800" dirty="0">
                <a:solidFill>
                  <a:srgbClr val="000000"/>
                </a:solidFill>
                <a:latin typeface="Times New Roman"/>
                <a:ea typeface="Times New Roman"/>
                <a:cs typeface="Cambria"/>
              </a:rPr>
              <a:t>oxide). </a:t>
            </a:r>
            <a:endParaRPr lang="en-US" sz="2800" dirty="0">
              <a:solidFill>
                <a:srgbClr val="000000"/>
              </a:solidFill>
              <a:effectLst/>
              <a:latin typeface="Cambria"/>
              <a:ea typeface="Times New Roman"/>
              <a:cs typeface="Cambria"/>
            </a:endParaRPr>
          </a:p>
        </p:txBody>
      </p:sp>
      <p:sp>
        <p:nvSpPr>
          <p:cNvPr id="5" name="Rectangle 4"/>
          <p:cNvSpPr/>
          <p:nvPr/>
        </p:nvSpPr>
        <p:spPr>
          <a:xfrm>
            <a:off x="-14649" y="177071"/>
            <a:ext cx="8884886" cy="2387833"/>
          </a:xfrm>
          <a:prstGeom prst="rect">
            <a:avLst/>
          </a:prstGeom>
        </p:spPr>
        <p:txBody>
          <a:bodyPr wrap="square">
            <a:spAutoFit/>
          </a:bodyPr>
          <a:lstStyle/>
          <a:p>
            <a:pPr lvl="0" algn="l">
              <a:spcAft>
                <a:spcPts val="1145"/>
              </a:spcAft>
            </a:pPr>
            <a:r>
              <a:rPr lang="en-US" sz="2800" u="sng" dirty="0">
                <a:solidFill>
                  <a:srgbClr val="C00000"/>
                </a:solidFill>
                <a:latin typeface="Times New Roman"/>
                <a:ea typeface="Times New Roman"/>
                <a:cs typeface="Cambria"/>
              </a:rPr>
              <a:t>Dolomite</a:t>
            </a:r>
            <a:r>
              <a:rPr lang="en-US" sz="2800" dirty="0">
                <a:solidFill>
                  <a:srgbClr val="C00000"/>
                </a:solidFill>
                <a:latin typeface="Times New Roman"/>
                <a:ea typeface="Times New Roman"/>
                <a:cs typeface="Cambria"/>
              </a:rPr>
              <a:t> </a:t>
            </a:r>
            <a:r>
              <a:rPr lang="en-US" sz="2800" dirty="0">
                <a:solidFill>
                  <a:srgbClr val="000000"/>
                </a:solidFill>
                <a:latin typeface="Times New Roman"/>
                <a:ea typeface="Times New Roman"/>
                <a:cs typeface="Cambria"/>
              </a:rPr>
              <a:t>(calcium magnesium carbonate (</a:t>
            </a:r>
            <a:r>
              <a:rPr lang="en-US" sz="2800" dirty="0" err="1">
                <a:solidFill>
                  <a:srgbClr val="000000"/>
                </a:solidFill>
                <a:latin typeface="Times New Roman"/>
                <a:ea typeface="Times New Roman"/>
                <a:cs typeface="Cambria"/>
              </a:rPr>
              <a:t>MgCa</a:t>
            </a:r>
            <a:r>
              <a:rPr lang="en-US" sz="2800" dirty="0">
                <a:solidFill>
                  <a:srgbClr val="000000"/>
                </a:solidFill>
                <a:latin typeface="Times New Roman"/>
                <a:ea typeface="Times New Roman"/>
                <a:cs typeface="Cambria"/>
              </a:rPr>
              <a:t>(CO3)2)), </a:t>
            </a:r>
            <a:endParaRPr lang="en-US" sz="2800" dirty="0" smtClean="0">
              <a:solidFill>
                <a:srgbClr val="000000"/>
              </a:solidFill>
              <a:latin typeface="Times New Roman"/>
              <a:ea typeface="Times New Roman"/>
              <a:cs typeface="Cambria"/>
            </a:endParaRPr>
          </a:p>
          <a:p>
            <a:pPr lvl="0" algn="l">
              <a:spcAft>
                <a:spcPts val="1145"/>
              </a:spcAft>
            </a:pPr>
            <a:r>
              <a:rPr lang="en-US" sz="2800" u="sng" dirty="0" smtClean="0">
                <a:solidFill>
                  <a:srgbClr val="C00000"/>
                </a:solidFill>
                <a:latin typeface="Times New Roman"/>
                <a:ea typeface="Times New Roman"/>
                <a:cs typeface="Cambria"/>
              </a:rPr>
              <a:t>Crushed </a:t>
            </a:r>
            <a:r>
              <a:rPr lang="en-US" sz="2800" u="sng" dirty="0">
                <a:solidFill>
                  <a:srgbClr val="C00000"/>
                </a:solidFill>
                <a:latin typeface="Times New Roman"/>
                <a:ea typeface="Times New Roman"/>
                <a:cs typeface="Cambria"/>
              </a:rPr>
              <a:t>glass</a:t>
            </a:r>
            <a:r>
              <a:rPr lang="en-US" sz="2800" dirty="0">
                <a:solidFill>
                  <a:srgbClr val="C00000"/>
                </a:solidFill>
                <a:latin typeface="Times New Roman"/>
                <a:ea typeface="Times New Roman"/>
                <a:cs typeface="Cambria"/>
              </a:rPr>
              <a:t> </a:t>
            </a:r>
            <a:r>
              <a:rPr lang="en-US" sz="2800" dirty="0">
                <a:solidFill>
                  <a:srgbClr val="000000"/>
                </a:solidFill>
                <a:latin typeface="Times New Roman"/>
                <a:ea typeface="Times New Roman"/>
                <a:cs typeface="Cambria"/>
              </a:rPr>
              <a:t>forms 25-30% of the whole mixture and has to be of the right size; the crushed glass pieces must not be too large and also not too small, since the latter make the clarification process more difficult </a:t>
            </a:r>
            <a:endParaRPr lang="en-US" sz="2800" dirty="0">
              <a:solidFill>
                <a:srgbClr val="000000"/>
              </a:solidFill>
              <a:latin typeface="Cambria"/>
              <a:ea typeface="Times New Roman"/>
              <a:cs typeface="Cambria"/>
            </a:endParaRPr>
          </a:p>
        </p:txBody>
      </p:sp>
    </p:spTree>
    <p:extLst>
      <p:ext uri="{BB962C8B-B14F-4D97-AF65-F5344CB8AC3E}">
        <p14:creationId xmlns:p14="http://schemas.microsoft.com/office/powerpoint/2010/main" val="424826538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Couture</Template>
  <TotalTime>3858</TotalTime>
  <Words>728</Words>
  <Application>Microsoft Office PowerPoint</Application>
  <PresentationFormat>On-screen Show (4:3)</PresentationFormat>
  <Paragraphs>55</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GLASS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Quartz sand</vt:lpstr>
      <vt:lpstr>Soda</vt:lpstr>
      <vt:lpstr>Limestone</vt:lpstr>
      <vt:lpstr>Potash</vt:lpstr>
      <vt:lpstr>Dolomite</vt:lpstr>
      <vt:lpstr>PowerPoint Presentation</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GLASS</dc:title>
  <dc:creator>ahmed</dc:creator>
  <cp:lastModifiedBy>ahmed</cp:lastModifiedBy>
  <cp:revision>12</cp:revision>
  <dcterms:created xsi:type="dcterms:W3CDTF">2018-10-08T08:55:59Z</dcterms:created>
  <dcterms:modified xsi:type="dcterms:W3CDTF">2018-10-17T06:26:53Z</dcterms:modified>
</cp:coreProperties>
</file>