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2" r:id="rId7"/>
    <p:sldId id="261" r:id="rId8"/>
    <p:sldId id="265" r:id="rId9"/>
    <p:sldId id="263"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69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12/18/2018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C9479-F737-4FE6-B3BC-3A026FCF654F}"/>
              </a:ext>
            </a:extLst>
          </p:cNvPr>
          <p:cNvSpPr>
            <a:spLocks noGrp="1"/>
          </p:cNvSpPr>
          <p:nvPr>
            <p:ph type="ctrTitle"/>
          </p:nvPr>
        </p:nvSpPr>
        <p:spPr/>
        <p:txBody>
          <a:bodyPr>
            <a:normAutofit fontScale="90000"/>
          </a:bodyPr>
          <a:lstStyle/>
          <a:p>
            <a:r>
              <a:rPr lang="ar-SA" cap="all" dirty="0"/>
              <a:t>الإسكان / الفصل الدراسي الأول</a:t>
            </a:r>
            <a:br>
              <a:rPr lang="en-US" dirty="0"/>
            </a:br>
            <a:endParaRPr lang="en-US" dirty="0"/>
          </a:p>
        </p:txBody>
      </p:sp>
      <p:sp>
        <p:nvSpPr>
          <p:cNvPr id="3" name="Subtitle 2">
            <a:extLst>
              <a:ext uri="{FF2B5EF4-FFF2-40B4-BE49-F238E27FC236}">
                <a16:creationId xmlns:a16="http://schemas.microsoft.com/office/drawing/2014/main" id="{89BA7E5B-6A4B-486D-9EE6-6D13F98D7F3A}"/>
              </a:ext>
            </a:extLst>
          </p:cNvPr>
          <p:cNvSpPr>
            <a:spLocks noGrp="1"/>
          </p:cNvSpPr>
          <p:nvPr>
            <p:ph type="subTitle" idx="1"/>
          </p:nvPr>
        </p:nvSpPr>
        <p:spPr>
          <a:xfrm>
            <a:off x="2118158" y="4777381"/>
            <a:ext cx="8915399" cy="1126283"/>
          </a:xfrm>
        </p:spPr>
        <p:txBody>
          <a:bodyPr/>
          <a:lstStyle/>
          <a:p>
            <a:pPr algn="ctr"/>
            <a:r>
              <a:rPr lang="ar-SA" dirty="0" err="1"/>
              <a:t>م.م</a:t>
            </a:r>
            <a:r>
              <a:rPr lang="ar-SA" dirty="0"/>
              <a:t> اريج محي عبد الوهاب</a:t>
            </a:r>
            <a:endParaRPr lang="en-US" dirty="0"/>
          </a:p>
          <a:p>
            <a:pPr algn="ctr"/>
            <a:r>
              <a:rPr lang="ar-IQ" dirty="0"/>
              <a:t>2016 - 2017</a:t>
            </a:r>
            <a:endParaRPr lang="en-US" dirty="0"/>
          </a:p>
        </p:txBody>
      </p:sp>
    </p:spTree>
    <p:extLst>
      <p:ext uri="{BB962C8B-B14F-4D97-AF65-F5344CB8AC3E}">
        <p14:creationId xmlns:p14="http://schemas.microsoft.com/office/powerpoint/2010/main" val="39507398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86399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6CAA21A-DD9C-4F7E-A019-62AB0FED4947}"/>
              </a:ext>
            </a:extLst>
          </p:cNvPr>
          <p:cNvSpPr/>
          <p:nvPr/>
        </p:nvSpPr>
        <p:spPr>
          <a:xfrm>
            <a:off x="263237" y="399874"/>
            <a:ext cx="11665526" cy="6085961"/>
          </a:xfrm>
          <a:prstGeom prst="rect">
            <a:avLst/>
          </a:prstGeom>
        </p:spPr>
        <p:txBody>
          <a:bodyPr wrap="square">
            <a:spAutoFit/>
          </a:bodyPr>
          <a:lstStyle/>
          <a:p>
            <a:pPr algn="ctr" rtl="1">
              <a:lnSpc>
                <a:spcPct val="107000"/>
              </a:lnSpc>
              <a:spcAft>
                <a:spcPts val="0"/>
              </a:spcAft>
            </a:pPr>
            <a:r>
              <a:rPr lang="ar-SA" sz="2400" b="1" dirty="0">
                <a:latin typeface="Calibri" panose="020F0502020204030204" pitchFamily="34" charset="0"/>
                <a:ea typeface="TimesTen-Roman"/>
                <a:cs typeface="Simplified Arabic" panose="02020603050405020304" pitchFamily="18" charset="-78"/>
              </a:rPr>
              <a:t>تعاريف عامة</a:t>
            </a:r>
            <a:endParaRPr lang="en-US" sz="16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ar-SA" sz="2000" u="dbl" dirty="0">
                <a:latin typeface="Calibri" panose="020F0502020204030204" pitchFamily="34" charset="0"/>
                <a:ea typeface="TimesTen-Roman"/>
                <a:cs typeface="Simplified Arabic" panose="02020603050405020304" pitchFamily="18" charset="-78"/>
              </a:rPr>
              <a:t>1-ما هو المسكن؟</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0"/>
              </a:spcAft>
            </a:pPr>
            <a:r>
              <a:rPr lang="ar-SA" sz="2000" dirty="0">
                <a:latin typeface="Calibri" panose="020F0502020204030204" pitchFamily="34" charset="0"/>
                <a:ea typeface="TimesTen-Roman"/>
                <a:cs typeface="Simplified Arabic" panose="02020603050405020304" pitchFamily="18" charset="-78"/>
              </a:rPr>
              <a:t>يعد الاجتماع الانساني والعيش ضمن مجموعات من اهم الخصائص البشرية. ويعد السكن من المستلزمات الاساسية لحياة الانسان، ويأتي تسلسل اهميته بعد الطعام والملبس، اذ ان الوحدة السكنية توفر المكان الذي تتم فيه اهم جوانب الفعاليات الانسانية على الصعيدين الفردي والاسري</a:t>
            </a:r>
            <a:r>
              <a:rPr lang="en-US" sz="2000" dirty="0">
                <a:latin typeface="Simplified Arabic" panose="02020603050405020304" pitchFamily="18" charset="-78"/>
                <a:ea typeface="TimesTen-Roman"/>
                <a:cs typeface="Arial" panose="020B0604020202020204" pitchFamily="34" charset="0"/>
              </a:rPr>
              <a:t>.</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0"/>
              </a:spcAft>
            </a:pPr>
            <a:r>
              <a:rPr lang="ar-SA" sz="2000" dirty="0">
                <a:latin typeface="Calibri" panose="020F0502020204030204" pitchFamily="34" charset="0"/>
                <a:ea typeface="TimesTen-Roman"/>
                <a:cs typeface="Simplified Arabic" panose="02020603050405020304" pitchFamily="18" charset="-78"/>
              </a:rPr>
              <a:t>اذ يعد الاسكان مكونا اساسيا للتنمية الحضرية يتميز بكونه ذا صفة مركبة ناتجة من اعتبارات اجتماعية اقتصادية، عمرانية، تقنية وسياسية باتجاه السيطرة الانسانية على البيئة</a:t>
            </a:r>
            <a:r>
              <a:rPr lang="en-US" sz="2000" dirty="0">
                <a:latin typeface="Simplified Arabic" panose="02020603050405020304" pitchFamily="18" charset="-78"/>
                <a:ea typeface="TimesTen-Roman"/>
                <a:cs typeface="Arial" panose="020B0604020202020204" pitchFamily="34" charset="0"/>
              </a:rPr>
              <a:t>. </a:t>
            </a:r>
            <a:r>
              <a:rPr lang="ar-SA" sz="2000" dirty="0">
                <a:latin typeface="Calibri" panose="020F0502020204030204" pitchFamily="34" charset="0"/>
                <a:ea typeface="TimesTen-Roman"/>
                <a:cs typeface="Simplified Arabic" panose="02020603050405020304" pitchFamily="18" charset="-78"/>
              </a:rPr>
              <a:t>فالمسكن هو الانتماء الى مكان معين ضمن بيئة محدده يتواجد فيها الانسان وهو جزء من سلوك الكائن الحي التي تبحث عن السكون. </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0"/>
              </a:spcAft>
            </a:pPr>
            <a:r>
              <a:rPr lang="ar-SA" sz="2000" dirty="0">
                <a:latin typeface="Calibri" panose="020F0502020204030204" pitchFamily="34" charset="0"/>
                <a:ea typeface="TimesTen-Roman"/>
                <a:cs typeface="Simplified Arabic" panose="02020603050405020304" pitchFamily="18" charset="-78"/>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0"/>
              </a:spcAft>
            </a:pPr>
            <a:r>
              <a:rPr lang="ar-SA" sz="2000" u="dbl" dirty="0">
                <a:latin typeface="Calibri" panose="020F0502020204030204" pitchFamily="34" charset="0"/>
                <a:ea typeface="TimesTen-Roman"/>
                <a:cs typeface="Simplified Arabic" panose="02020603050405020304" pitchFamily="18" charset="-78"/>
              </a:rPr>
              <a:t>السكن:</a:t>
            </a:r>
            <a:r>
              <a:rPr lang="ar-SA" sz="2000" dirty="0">
                <a:latin typeface="Calibri" panose="020F0502020204030204" pitchFamily="34" charset="0"/>
                <a:ea typeface="TimesTen-Roman"/>
                <a:cs typeface="Simplified Arabic" panose="02020603050405020304" pitchFamily="18" charset="-78"/>
              </a:rPr>
              <a:t> هو</a:t>
            </a:r>
            <a:r>
              <a:rPr lang="ar-SA" sz="2000" b="1" dirty="0">
                <a:latin typeface="Calibri" panose="020F0502020204030204" pitchFamily="34" charset="0"/>
                <a:ea typeface="TimesTen-Roman"/>
                <a:cs typeface="Simplified Arabic" panose="02020603050405020304" pitchFamily="18" charset="-78"/>
              </a:rPr>
              <a:t> البيئة</a:t>
            </a:r>
            <a:r>
              <a:rPr lang="ar-SA" sz="2000" dirty="0">
                <a:latin typeface="Calibri" panose="020F0502020204030204" pitchFamily="34" charset="0"/>
                <a:ea typeface="TimesTen-Roman"/>
                <a:cs typeface="Simplified Arabic" panose="02020603050405020304" pitchFamily="18" charset="-78"/>
              </a:rPr>
              <a:t> العمرانية التي في ظلها تتطور الأسرة وتتعزز العلاقات الأسرية والمجتمعية التي تساعد على توفير الأجواء المناسبة لزيادة انتاجية الفرد وتقوية مستوى النشاط الاقتصادي وفي اللغة السكن يعني كل ما (يسكن فيه – يستأنس بـه – الوقار والطمأنينة والمهابة) وعندما نتحدث عن السكن فأننا نعني بذلك المنطقة السكنية بكافة مرافق خدماته وشبكة المنافع العامة التي تخدمه وكذلك ارتباط المناطق السكنية ببعضها من ناحية وبمناطق العمل والانشطة الاقتصادية والاجتماعية من ناحية اخرى.</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0"/>
              </a:spcAft>
            </a:pPr>
            <a:r>
              <a:rPr lang="ar-SA" sz="2000" dirty="0">
                <a:latin typeface="Calibri" panose="020F0502020204030204" pitchFamily="34" charset="0"/>
                <a:ea typeface="TimesTen-Roman"/>
                <a:cs typeface="Simplified Arabic" panose="02020603050405020304" pitchFamily="18" charset="-78"/>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0"/>
              </a:spcAft>
            </a:pPr>
            <a:r>
              <a:rPr lang="ar-SA" sz="2000" u="dbl" dirty="0">
                <a:latin typeface="Calibri" panose="020F0502020204030204" pitchFamily="34" charset="0"/>
                <a:ea typeface="TimesTen-Roman"/>
                <a:cs typeface="Simplified Arabic" panose="02020603050405020304" pitchFamily="18" charset="-78"/>
              </a:rPr>
              <a:t>اما المسكن</a:t>
            </a:r>
            <a:r>
              <a:rPr lang="ar-SA" sz="2000" dirty="0">
                <a:latin typeface="Calibri" panose="020F0502020204030204" pitchFamily="34" charset="0"/>
                <a:ea typeface="TimesTen-Roman"/>
                <a:cs typeface="Simplified Arabic" panose="02020603050405020304" pitchFamily="18" charset="-78"/>
              </a:rPr>
              <a:t>: على انه </a:t>
            </a:r>
            <a:r>
              <a:rPr lang="ar-SA" sz="2000" b="1" dirty="0">
                <a:latin typeface="Calibri" panose="020F0502020204030204" pitchFamily="34" charset="0"/>
                <a:ea typeface="TimesTen-Roman"/>
                <a:cs typeface="Simplified Arabic" panose="02020603050405020304" pitchFamily="18" charset="-78"/>
              </a:rPr>
              <a:t>مبنى</a:t>
            </a:r>
            <a:r>
              <a:rPr lang="ar-SA" sz="2000" dirty="0">
                <a:latin typeface="Calibri" panose="020F0502020204030204" pitchFamily="34" charset="0"/>
                <a:ea typeface="TimesTen-Roman"/>
                <a:cs typeface="Simplified Arabic" panose="02020603050405020304" pitchFamily="18" charset="-78"/>
              </a:rPr>
              <a:t> يتكيف وتفاصيله وتخطيطه مع تكيف الانسان في البيئات المختلفة ويتطور مع التطور الحضاري للزمان والمكان</a:t>
            </a:r>
            <a:r>
              <a:rPr lang="en-US" sz="2000" dirty="0">
                <a:latin typeface="Simplified Arabic" panose="02020603050405020304" pitchFamily="18" charset="-78"/>
                <a:ea typeface="TimesTen-Roman"/>
                <a:cs typeface="Arial" panose="020B0604020202020204" pitchFamily="34" charset="0"/>
              </a:rPr>
              <a:t>.</a:t>
            </a:r>
            <a:r>
              <a:rPr lang="en-US" sz="1600" dirty="0">
                <a:latin typeface="Arial" panose="020B0604020202020204" pitchFamily="34" charset="0"/>
                <a:ea typeface="Calibri" panose="020F0502020204030204" pitchFamily="34" charset="0"/>
                <a:cs typeface="Arial" panose="020B0604020202020204" pitchFamily="34" charset="0"/>
              </a:rPr>
              <a:t> </a:t>
            </a:r>
            <a:r>
              <a:rPr lang="ar-SA" sz="2000" dirty="0">
                <a:latin typeface="Calibri" panose="020F0502020204030204" pitchFamily="34" charset="0"/>
                <a:ea typeface="TimesTen-Roman"/>
                <a:cs typeface="Simplified Arabic" panose="02020603050405020304" pitchFamily="18" charset="-78"/>
              </a:rPr>
              <a:t>ولذلك عند الحديث عن المسكن بجوانبه كلها نجد أنه يرتبط ارتباطا وثيقا بمتطلبات واحتياجات الانسان الذي سيشغله. ويجب التفريق بينه وبين المأوى</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0"/>
              </a:spcAft>
            </a:pPr>
            <a:r>
              <a:rPr lang="ar-SA" sz="2000" dirty="0">
                <a:latin typeface="Calibri" panose="020F0502020204030204" pitchFamily="34" charset="0"/>
                <a:ea typeface="TimesTen-Roman"/>
                <a:cs typeface="Simplified Arabic" panose="02020603050405020304" pitchFamily="18" charset="-78"/>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0"/>
              </a:spcAft>
            </a:pPr>
            <a:r>
              <a:rPr lang="ar-SA" sz="2000" u="dbl" dirty="0">
                <a:latin typeface="Calibri" panose="020F0502020204030204" pitchFamily="34" charset="0"/>
                <a:ea typeface="TimesTen-Roman"/>
                <a:cs typeface="Simplified Arabic" panose="02020603050405020304" pitchFamily="18" charset="-78"/>
              </a:rPr>
              <a:t>اذ ان المأوى هو</a:t>
            </a:r>
            <a:r>
              <a:rPr lang="ar-SA" sz="2000" dirty="0">
                <a:latin typeface="Calibri" panose="020F0502020204030204" pitchFamily="34" charset="0"/>
                <a:ea typeface="TimesTen-Roman"/>
                <a:cs typeface="Simplified Arabic" panose="02020603050405020304" pitchFamily="18" charset="-78"/>
              </a:rPr>
              <a:t>: المكان الذي يضم الاشخاص ولكن لا يوفر متطلباتهم التصميمية والثقافية والاجتماعية وهو الاكثر انتشارا في الدول النامية</a:t>
            </a:r>
            <a:r>
              <a:rPr lang="en-US" sz="2000" dirty="0">
                <a:latin typeface="Simplified Arabic" panose="02020603050405020304" pitchFamily="18" charset="-78"/>
                <a:ea typeface="TimesTen-Roman"/>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7918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4AD7237-E726-4FE8-9B5C-9E0FF1AE4C04}"/>
              </a:ext>
            </a:extLst>
          </p:cNvPr>
          <p:cNvGraphicFramePr>
            <a:graphicFrameLocks noGrp="1"/>
          </p:cNvGraphicFramePr>
          <p:nvPr>
            <p:extLst>
              <p:ext uri="{D42A27DB-BD31-4B8C-83A1-F6EECF244321}">
                <p14:modId xmlns:p14="http://schemas.microsoft.com/office/powerpoint/2010/main" val="1531765360"/>
              </p:ext>
            </p:extLst>
          </p:nvPr>
        </p:nvGraphicFramePr>
        <p:xfrm>
          <a:off x="3025342" y="317753"/>
          <a:ext cx="5937250" cy="6222493"/>
        </p:xfrm>
        <a:graphic>
          <a:graphicData uri="http://schemas.openxmlformats.org/drawingml/2006/table">
            <a:tbl>
              <a:tblPr rtl="1" firstRow="1" firstCol="1" bandRow="1">
                <a:tableStyleId>{5C22544A-7EE6-4342-B048-85BDC9FD1C3A}</a:tableStyleId>
              </a:tblPr>
              <a:tblGrid>
                <a:gridCol w="1481455">
                  <a:extLst>
                    <a:ext uri="{9D8B030D-6E8A-4147-A177-3AD203B41FA5}">
                      <a16:colId xmlns:a16="http://schemas.microsoft.com/office/drawing/2014/main" val="1982561039"/>
                    </a:ext>
                  </a:extLst>
                </a:gridCol>
                <a:gridCol w="4455795">
                  <a:extLst>
                    <a:ext uri="{9D8B030D-6E8A-4147-A177-3AD203B41FA5}">
                      <a16:colId xmlns:a16="http://schemas.microsoft.com/office/drawing/2014/main" val="3380165652"/>
                    </a:ext>
                  </a:extLst>
                </a:gridCol>
              </a:tblGrid>
              <a:tr h="0">
                <a:tc gridSpan="2">
                  <a:txBody>
                    <a:bodyPr/>
                    <a:lstStyle/>
                    <a:p>
                      <a:pPr algn="ctr" rtl="1">
                        <a:lnSpc>
                          <a:spcPct val="107000"/>
                        </a:lnSpc>
                        <a:spcAft>
                          <a:spcPts val="0"/>
                        </a:spcAft>
                      </a:pPr>
                      <a:r>
                        <a:rPr lang="ar-SA" sz="1800">
                          <a:effectLst/>
                        </a:rPr>
                        <a:t>آراء حول المسكن</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en-US"/>
                    </a:p>
                  </a:txBody>
                  <a:tcPr/>
                </a:tc>
                <a:extLst>
                  <a:ext uri="{0D108BD9-81ED-4DB2-BD59-A6C34878D82A}">
                    <a16:rowId xmlns:a16="http://schemas.microsoft.com/office/drawing/2014/main" val="2374070396"/>
                  </a:ext>
                </a:extLst>
              </a:tr>
              <a:tr h="0">
                <a:tc>
                  <a:txBody>
                    <a:bodyPr/>
                    <a:lstStyle/>
                    <a:p>
                      <a:pPr algn="just" rtl="1">
                        <a:lnSpc>
                          <a:spcPct val="107000"/>
                        </a:lnSpc>
                        <a:spcAft>
                          <a:spcPts val="0"/>
                        </a:spcAft>
                      </a:pPr>
                      <a:r>
                        <a:rPr lang="ar-SA" sz="1600">
                          <a:effectLst/>
                        </a:rPr>
                        <a:t>النظرية الوظيفية</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1">
                        <a:lnSpc>
                          <a:spcPct val="107000"/>
                        </a:lnSpc>
                        <a:spcAft>
                          <a:spcPts val="0"/>
                        </a:spcAft>
                      </a:pPr>
                      <a:r>
                        <a:rPr lang="ar-SA" sz="1600" dirty="0">
                          <a:effectLst/>
                        </a:rPr>
                        <a:t>تذكر هذه النظرية بأن "المسكن" عبارة عن شكل فيزيائي (</a:t>
                      </a:r>
                      <a:r>
                        <a:rPr lang="en-US" sz="1600" dirty="0">
                          <a:effectLst/>
                        </a:rPr>
                        <a:t>Physical Form</a:t>
                      </a:r>
                      <a:r>
                        <a:rPr lang="ar-SA" sz="1600" dirty="0">
                          <a:effectLst/>
                        </a:rPr>
                        <a:t>) يقي الإنسان من قوى الطبيعة على اختلاف أنواعها، ويسمى (المأوى/ </a:t>
                      </a:r>
                      <a:r>
                        <a:rPr lang="en-US" sz="1600" dirty="0">
                          <a:effectLst/>
                        </a:rPr>
                        <a:t>(Shelter)</a:t>
                      </a:r>
                      <a:r>
                        <a:rPr lang="ar-SA" sz="1600" dirty="0">
                          <a:effectLst/>
                        </a:rPr>
                        <a:t>، ويصنفه الوظيفيون على انه: ثالث الحاجات الأساسية لبقاء الإنسان بعد الطعام والملبس.</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119158321"/>
                  </a:ext>
                </a:extLst>
              </a:tr>
              <a:tr h="0">
                <a:tc>
                  <a:txBody>
                    <a:bodyPr/>
                    <a:lstStyle/>
                    <a:p>
                      <a:pPr algn="just" rtl="1">
                        <a:lnSpc>
                          <a:spcPct val="107000"/>
                        </a:lnSpc>
                        <a:spcAft>
                          <a:spcPts val="0"/>
                        </a:spcAft>
                      </a:pPr>
                      <a:r>
                        <a:rPr lang="ar-SA" sz="1600">
                          <a:effectLst/>
                        </a:rPr>
                        <a:t>المسكن كما وصفه   :(</a:t>
                      </a:r>
                      <a:r>
                        <a:rPr lang="en-US" sz="1600">
                          <a:effectLst/>
                        </a:rPr>
                        <a:t>Amos Rapoport</a:t>
                      </a:r>
                      <a:r>
                        <a:rPr lang="ar-SA" sz="1600">
                          <a:effectLst/>
                        </a:rPr>
                        <a:t>)</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1">
                        <a:lnSpc>
                          <a:spcPct val="107000"/>
                        </a:lnSpc>
                        <a:spcAft>
                          <a:spcPts val="0"/>
                        </a:spcAft>
                      </a:pPr>
                      <a:r>
                        <a:rPr lang="ar-SA" sz="1600">
                          <a:effectLst/>
                        </a:rPr>
                        <a:t>بأنه " مؤسسة أو نظام، وليس مبنى فقط، يبنى من أجل أغراض معقدة متعددة، وإذا كان توفر المسكن كمأوى للإنسان يعد الوظيفة الكامنة لإنتاج الوحدات السكنية، فإنّ الهدف الايجابي هو استحداث بيئة مثلى لتكوين وحدة اجتماعية من مجموعة فضاءات متكاملة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543078311"/>
                  </a:ext>
                </a:extLst>
              </a:tr>
              <a:tr h="0">
                <a:tc>
                  <a:txBody>
                    <a:bodyPr/>
                    <a:lstStyle/>
                    <a:p>
                      <a:pPr algn="just" rtl="1">
                        <a:lnSpc>
                          <a:spcPct val="107000"/>
                        </a:lnSpc>
                        <a:spcAft>
                          <a:spcPts val="0"/>
                        </a:spcAft>
                      </a:pPr>
                      <a:r>
                        <a:rPr lang="ar-SA" sz="1600">
                          <a:effectLst/>
                        </a:rPr>
                        <a:t>(</a:t>
                      </a:r>
                      <a:r>
                        <a:rPr lang="en-US" sz="1600">
                          <a:effectLst/>
                        </a:rPr>
                        <a:t>Eliade</a:t>
                      </a:r>
                      <a:r>
                        <a:rPr lang="ar-SA" sz="1600">
                          <a:effectLst/>
                        </a:rPr>
                        <a:t>) فقد أكد</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1">
                        <a:lnSpc>
                          <a:spcPct val="107000"/>
                        </a:lnSpc>
                        <a:spcAft>
                          <a:spcPts val="0"/>
                        </a:spcAft>
                      </a:pPr>
                      <a:r>
                        <a:rPr lang="ar-SA" sz="1600">
                          <a:effectLst/>
                        </a:rPr>
                        <a:t>إن للمسكن قيمة قدسيّة، وليس مجرد مأوى، عن طريق العوامل الاجتماعية والثقافية يتأثر شكل المسكن (في حالة الانتقال إلى مسكن جديد يضفي الساكنون على هيكله الفيزيائي بعض اللمسات الشخصية).</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77342119"/>
                  </a:ext>
                </a:extLst>
              </a:tr>
              <a:tr h="0">
                <a:tc>
                  <a:txBody>
                    <a:bodyPr/>
                    <a:lstStyle/>
                    <a:p>
                      <a:pPr algn="just" rtl="1">
                        <a:lnSpc>
                          <a:spcPct val="107000"/>
                        </a:lnSpc>
                        <a:spcAft>
                          <a:spcPts val="0"/>
                        </a:spcAft>
                      </a:pPr>
                      <a:r>
                        <a:rPr lang="ar-SA" sz="1600">
                          <a:effectLst/>
                        </a:rPr>
                        <a:t>ورأي (</a:t>
                      </a:r>
                      <a:r>
                        <a:rPr lang="en-US" sz="1600">
                          <a:effectLst/>
                        </a:rPr>
                        <a:t>Broderick</a:t>
                      </a:r>
                      <a:r>
                        <a:rPr lang="ar-SA" sz="1600">
                          <a:effectLst/>
                        </a:rPr>
                        <a:t>) حول المسكن هو</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1">
                        <a:lnSpc>
                          <a:spcPct val="107000"/>
                        </a:lnSpc>
                        <a:spcAft>
                          <a:spcPts val="0"/>
                        </a:spcAft>
                      </a:pPr>
                      <a:r>
                        <a:rPr lang="ar-SA" sz="1600" dirty="0">
                          <a:effectLst/>
                        </a:rPr>
                        <a:t>" تأثير مجموعة من العوامل الاجتماعية والثقافية (</a:t>
                      </a:r>
                      <a:r>
                        <a:rPr lang="en-US" sz="1600" dirty="0">
                          <a:effectLst/>
                        </a:rPr>
                        <a:t>Social–Cultural Factors</a:t>
                      </a:r>
                      <a:r>
                        <a:rPr lang="ar-SA" sz="1600" dirty="0">
                          <a:effectLst/>
                        </a:rPr>
                        <a:t>)، ولمدة طويلة من الزمن، وليس نتيجة لحتميات القوى الفيزيائية"، إذ عدّ العوامل الاجتماعية والثقافية هي العوامل الأولية في حين عدّ القوى الفيزيائية: كالمناخ، والتقنية وطرق الإنشاء، ومواد البناء هي عوامل ثانوية.</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941194836"/>
                  </a:ext>
                </a:extLst>
              </a:tr>
            </a:tbl>
          </a:graphicData>
        </a:graphic>
      </p:graphicFrame>
    </p:spTree>
    <p:extLst>
      <p:ext uri="{BB962C8B-B14F-4D97-AF65-F5344CB8AC3E}">
        <p14:creationId xmlns:p14="http://schemas.microsoft.com/office/powerpoint/2010/main" val="346890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41FBF86-28A2-4837-8EE1-2A0DAE8C2D8D}"/>
              </a:ext>
            </a:extLst>
          </p:cNvPr>
          <p:cNvSpPr/>
          <p:nvPr/>
        </p:nvSpPr>
        <p:spPr>
          <a:xfrm>
            <a:off x="554183" y="366803"/>
            <a:ext cx="11416145" cy="5361468"/>
          </a:xfrm>
          <a:prstGeom prst="rect">
            <a:avLst/>
          </a:prstGeom>
        </p:spPr>
        <p:txBody>
          <a:bodyPr wrap="square">
            <a:spAutoFit/>
          </a:bodyPr>
          <a:lstStyle/>
          <a:p>
            <a:pPr algn="just" rtl="1">
              <a:lnSpc>
                <a:spcPct val="107000"/>
              </a:lnSpc>
              <a:spcAft>
                <a:spcPts val="0"/>
              </a:spcAft>
            </a:pPr>
            <a:r>
              <a:rPr lang="ar-SA" sz="2000" u="dbl" dirty="0">
                <a:latin typeface="Calibri" panose="020F0502020204030204" pitchFamily="34" charset="0"/>
                <a:ea typeface="TimesTen-Roman"/>
                <a:cs typeface="Simplified Arabic" panose="02020603050405020304" pitchFamily="18" charset="-78"/>
              </a:rPr>
              <a:t>الوحدة السكنية</a:t>
            </a:r>
            <a:r>
              <a:rPr lang="ar-SA" sz="2000" dirty="0">
                <a:latin typeface="Calibri" panose="020F0502020204030204" pitchFamily="34" charset="0"/>
                <a:ea typeface="TimesTen-Roman"/>
                <a:cs typeface="Simplified Arabic" panose="02020603050405020304" pitchFamily="18" charset="-78"/>
              </a:rPr>
              <a:t>: هي النواة الاساسية لأي مجمع سكني وتعتبر المؤشر الرئيس لكثير من المحددات </a:t>
            </a:r>
            <a:r>
              <a:rPr lang="ar-SA" sz="2000" b="1" dirty="0">
                <a:latin typeface="Calibri" panose="020F0502020204030204" pitchFamily="34" charset="0"/>
                <a:ea typeface="TimesTen-Roman"/>
                <a:cs typeface="Simplified Arabic" panose="02020603050405020304" pitchFamily="18" charset="-78"/>
              </a:rPr>
              <a:t>التخطيطية</a:t>
            </a:r>
            <a:r>
              <a:rPr lang="ar-SA" sz="2000" dirty="0">
                <a:latin typeface="Calibri" panose="020F0502020204030204" pitchFamily="34" charset="0"/>
                <a:ea typeface="TimesTen-Roman"/>
                <a:cs typeface="Simplified Arabic" panose="02020603050405020304" pitchFamily="18" charset="-78"/>
              </a:rPr>
              <a:t> </a:t>
            </a:r>
            <a:r>
              <a:rPr lang="ar-SA" sz="2000" b="1" dirty="0">
                <a:latin typeface="Calibri" panose="020F0502020204030204" pitchFamily="34" charset="0"/>
                <a:ea typeface="TimesTen-Roman"/>
                <a:cs typeface="Simplified Arabic" panose="02020603050405020304" pitchFamily="18" charset="-78"/>
              </a:rPr>
              <a:t>والتصميمية</a:t>
            </a:r>
            <a:r>
              <a:rPr lang="ar-SA" sz="2000" dirty="0">
                <a:latin typeface="Calibri" panose="020F0502020204030204" pitchFamily="34" charset="0"/>
                <a:ea typeface="TimesTen-Roman"/>
                <a:cs typeface="Simplified Arabic" panose="02020603050405020304" pitchFamily="18" charset="-78"/>
              </a:rPr>
              <a:t> في الاسكان، وتمثل مجموعة الفضاءات ذات المواصفات العمرانية الثابتة، تؤثر وتتأثر بالسلوك الاجتماعي للأسرة الساكنة.</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0"/>
              </a:spcAft>
            </a:pPr>
            <a:r>
              <a:rPr lang="ar-SA" sz="2000" dirty="0">
                <a:latin typeface="Calibri" panose="020F0502020204030204" pitchFamily="34" charset="0"/>
                <a:ea typeface="TimesTen-Roman"/>
                <a:cs typeface="Simplified Arabic" panose="02020603050405020304" pitchFamily="18" charset="-78"/>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0"/>
              </a:spcAft>
            </a:pPr>
            <a:r>
              <a:rPr lang="ar-SA" sz="2000" u="dbl" dirty="0">
                <a:latin typeface="Calibri" panose="020F0502020204030204" pitchFamily="34" charset="0"/>
                <a:ea typeface="TimesTen-Roman"/>
                <a:cs typeface="Simplified Arabic" panose="02020603050405020304" pitchFamily="18" charset="-78"/>
              </a:rPr>
              <a:t>البيئة السكنية</a:t>
            </a:r>
            <a:r>
              <a:rPr lang="ar-SA" sz="2000" dirty="0">
                <a:latin typeface="Calibri" panose="020F0502020204030204" pitchFamily="34" charset="0"/>
                <a:ea typeface="TimesTen-Roman"/>
                <a:cs typeface="Simplified Arabic" panose="02020603050405020304" pitchFamily="18" charset="-78"/>
              </a:rPr>
              <a:t>: هي المحيط الذي يعيش فيه الإنسان، ويتفاعل معه بحيث يؤمن له وحدة سكنية ملائمة، ومرافق وخدمات ضرورية (يمكن الحصول عليها بدون مشقة) من أجل صحة وأمن وراحة الساكنين، وشعورهم بالانتماء المكاني. تقسم البيئة السكنية الى نوعين:</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Font typeface="+mj-lt"/>
              <a:buAutoNum type="arabicPeriod"/>
            </a:pPr>
            <a:r>
              <a:rPr lang="ar-IQ" sz="2000" b="1" dirty="0">
                <a:latin typeface="Calibri" panose="020F0502020204030204" pitchFamily="34" charset="0"/>
                <a:ea typeface="TimesTen-Roman"/>
                <a:cs typeface="Simplified Arabic" panose="02020603050405020304" pitchFamily="18" charset="-78"/>
              </a:rPr>
              <a:t>البيئة الخاصة:</a:t>
            </a:r>
            <a:r>
              <a:rPr lang="ar-IQ" sz="2000" dirty="0">
                <a:latin typeface="Calibri" panose="020F0502020204030204" pitchFamily="34" charset="0"/>
                <a:ea typeface="TimesTen-Roman"/>
                <a:cs typeface="Simplified Arabic" panose="02020603050405020304" pitchFamily="18" charset="-78"/>
              </a:rPr>
              <a:t> متمثلة بـ (الوحدة السكنية نفسها)، والتي تؤمن عدد ومساحة الفضاءات الداخلية، وهي نتيجة التفاعل الطبيعي بين الأسرة ووحدتها السكنية (ضمن عوامل واعتبارات متغيرة)، والتي بتأثيرها وتأثرها ترسم الهوية الشخصية للساكنين، فهي تمثل الخصوصية والتفرد لوضوح حدود الملكية (وجود الاسيجة)</a:t>
            </a:r>
            <a:r>
              <a:rPr lang="en-US" sz="2000" dirty="0">
                <a:latin typeface="Simplified Arabic" panose="02020603050405020304" pitchFamily="18" charset="-78"/>
                <a:ea typeface="TimesTen-Roman"/>
                <a:cs typeface="Arial" panose="020B0604020202020204" pitchFamily="34" charset="0"/>
              </a:rPr>
              <a:t>. </a:t>
            </a:r>
            <a:r>
              <a:rPr lang="ar-IQ" sz="2000" dirty="0">
                <a:latin typeface="Simplified Arabic" panose="02020603050405020304" pitchFamily="18" charset="-78"/>
                <a:ea typeface="TimesTen-Roman"/>
                <a:cs typeface="Arial" panose="020B0604020202020204" pitchFamily="34" charset="0"/>
              </a:rPr>
              <a:t>وكلما كانت هذه الفضاءات ملبية لاحتياجات الإنسان كانت البيئة السكنية الخاصة ملائمة أكثر.</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Font typeface="+mj-lt"/>
              <a:buAutoNum type="arabicPeriod"/>
            </a:pPr>
            <a:r>
              <a:rPr lang="ar-IQ" sz="2000" b="1" dirty="0">
                <a:latin typeface="Calibri" panose="020F0502020204030204" pitchFamily="34" charset="0"/>
                <a:ea typeface="TimesTen-Roman"/>
                <a:cs typeface="Simplified Arabic" panose="02020603050405020304" pitchFamily="18" charset="-78"/>
              </a:rPr>
              <a:t>بيئة عامة:</a:t>
            </a:r>
            <a:r>
              <a:rPr lang="ar-IQ" sz="2000" dirty="0">
                <a:latin typeface="Calibri" panose="020F0502020204030204" pitchFamily="34" charset="0"/>
                <a:ea typeface="TimesTen-Roman"/>
                <a:cs typeface="Simplified Arabic" panose="02020603050405020304" pitchFamily="18" charset="-78"/>
              </a:rPr>
              <a:t> متمثلة بـ (المحيط السكني)، والتي تؤمن الخدمات الضرورية التي يحتاجها الإنسان لإتمام فعالياته اليومية، وتكون بشكل وحدة اجتماعية وفنية تخطيطية متكاملة.</a:t>
            </a:r>
            <a:endParaRPr lang="en-US" sz="1600" dirty="0">
              <a:latin typeface="Calibri" panose="020F0502020204030204" pitchFamily="34" charset="0"/>
              <a:ea typeface="Calibri" panose="020F0502020204030204" pitchFamily="34" charset="0"/>
              <a:cs typeface="Arial" panose="020B0604020202020204" pitchFamily="34" charset="0"/>
            </a:endParaRPr>
          </a:p>
          <a:p>
            <a:pPr marL="457200" algn="just" rtl="1">
              <a:lnSpc>
                <a:spcPct val="107000"/>
              </a:lnSpc>
              <a:spcAft>
                <a:spcPts val="0"/>
              </a:spcAft>
            </a:pPr>
            <a:r>
              <a:rPr lang="ar-IQ" sz="2000" b="1" dirty="0">
                <a:latin typeface="Calibri" panose="020F0502020204030204" pitchFamily="34" charset="0"/>
                <a:ea typeface="TimesTen-Roman"/>
                <a:cs typeface="Simplified Arabic" panose="02020603050405020304" pitchFamily="18" charset="-78"/>
              </a:rPr>
              <a:t>الاحتياجات البشرية في البيئة السكنية: متطلبات فسيولوجية -متطلبات سيكولوجية</a:t>
            </a:r>
            <a:endParaRPr lang="en-US" sz="1600" dirty="0">
              <a:latin typeface="Calibri" panose="020F0502020204030204" pitchFamily="34" charset="0"/>
              <a:ea typeface="Calibri" panose="020F0502020204030204" pitchFamily="34" charset="0"/>
              <a:cs typeface="Arial" panose="020B0604020202020204" pitchFamily="34" charset="0"/>
            </a:endParaRPr>
          </a:p>
          <a:p>
            <a:pPr marL="457200" algn="just" rtl="1">
              <a:lnSpc>
                <a:spcPct val="107000"/>
              </a:lnSpc>
              <a:spcAft>
                <a:spcPts val="0"/>
              </a:spcAft>
            </a:pPr>
            <a:r>
              <a:rPr lang="ar-IQ" sz="2000" dirty="0">
                <a:latin typeface="Calibri" panose="020F0502020204030204" pitchFamily="34" charset="0"/>
                <a:ea typeface="TimesTen-Roman"/>
                <a:cs typeface="Simplified Arabic" panose="02020603050405020304" pitchFamily="18" charset="-78"/>
              </a:rPr>
              <a:t>وتضم الاحتياجات البشرية المتصلة بالنفس البشرية والمترابطة ما يلي:</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Font typeface="Symbol" panose="05050102010706020507" pitchFamily="18" charset="2"/>
              <a:buChar char=""/>
            </a:pPr>
            <a:r>
              <a:rPr lang="ar-IQ" sz="2000" b="1" dirty="0">
                <a:latin typeface="Calibri" panose="020F0502020204030204" pitchFamily="34" charset="0"/>
                <a:ea typeface="TimesTen-Roman"/>
                <a:cs typeface="Simplified Arabic" panose="02020603050405020304" pitchFamily="18" charset="-78"/>
              </a:rPr>
              <a:t>الخصوصية </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Font typeface="Symbol" panose="05050102010706020507" pitchFamily="18" charset="2"/>
              <a:buChar char=""/>
            </a:pPr>
            <a:r>
              <a:rPr lang="ar-IQ" sz="2000" b="1" dirty="0">
                <a:latin typeface="Calibri" panose="020F0502020204030204" pitchFamily="34" charset="0"/>
                <a:ea typeface="TimesTen-Roman"/>
                <a:cs typeface="Simplified Arabic" panose="02020603050405020304" pitchFamily="18" charset="-78"/>
              </a:rPr>
              <a:t>التواصل وبناء العلاقات الاجتماعية</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Font typeface="Symbol" panose="05050102010706020507" pitchFamily="18" charset="2"/>
              <a:buChar char=""/>
            </a:pPr>
            <a:r>
              <a:rPr lang="ar-IQ" sz="2000" b="1" dirty="0">
                <a:latin typeface="Calibri" panose="020F0502020204030204" pitchFamily="34" charset="0"/>
                <a:ea typeface="TimesTen-Roman"/>
                <a:cs typeface="Simplified Arabic" panose="02020603050405020304" pitchFamily="18" charset="-78"/>
              </a:rPr>
              <a:t>خاصية الحيازة والتملك</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Font typeface="Symbol" panose="05050102010706020507" pitchFamily="18" charset="2"/>
              <a:buChar char=""/>
            </a:pPr>
            <a:r>
              <a:rPr lang="ar-IQ" sz="2000" b="1" dirty="0">
                <a:latin typeface="Calibri" panose="020F0502020204030204" pitchFamily="34" charset="0"/>
                <a:ea typeface="TimesTen-Roman"/>
                <a:cs typeface="Simplified Arabic" panose="02020603050405020304" pitchFamily="18" charset="-78"/>
              </a:rPr>
              <a:t>الشعور بالأمان والانتماء</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139944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91A742BE-B33C-4B07-9B26-07D5725E9B73}"/>
              </a:ext>
            </a:extLst>
          </p:cNvPr>
          <p:cNvGrpSpPr/>
          <p:nvPr/>
        </p:nvGrpSpPr>
        <p:grpSpPr>
          <a:xfrm>
            <a:off x="3661497" y="129021"/>
            <a:ext cx="4665085" cy="2489489"/>
            <a:chOff x="3869315" y="600075"/>
            <a:chExt cx="4183310" cy="1788871"/>
          </a:xfrm>
        </p:grpSpPr>
        <p:pic>
          <p:nvPicPr>
            <p:cNvPr id="2" name="Picture 1">
              <a:extLst>
                <a:ext uri="{FF2B5EF4-FFF2-40B4-BE49-F238E27FC236}">
                  <a16:creationId xmlns:a16="http://schemas.microsoft.com/office/drawing/2014/main" id="{4B81ADCD-0B17-48FA-BD6E-9D050FE6D93A}"/>
                </a:ext>
              </a:extLst>
            </p:cNvPr>
            <p:cNvPicPr/>
            <p:nvPr/>
          </p:nvPicPr>
          <p:blipFill>
            <a:blip r:embed="rId2"/>
            <a:stretch>
              <a:fillRect/>
            </a:stretch>
          </p:blipFill>
          <p:spPr>
            <a:xfrm>
              <a:off x="3869315" y="600075"/>
              <a:ext cx="4010025" cy="1390650"/>
            </a:xfrm>
            <a:prstGeom prst="rect">
              <a:avLst/>
            </a:prstGeom>
          </p:spPr>
        </p:pic>
        <p:sp>
          <p:nvSpPr>
            <p:cNvPr id="3" name="Rectangle 2">
              <a:extLst>
                <a:ext uri="{FF2B5EF4-FFF2-40B4-BE49-F238E27FC236}">
                  <a16:creationId xmlns:a16="http://schemas.microsoft.com/office/drawing/2014/main" id="{70B7E8F2-ACE0-404E-AEA7-78B320BE3E3C}"/>
                </a:ext>
              </a:extLst>
            </p:cNvPr>
            <p:cNvSpPr/>
            <p:nvPr/>
          </p:nvSpPr>
          <p:spPr>
            <a:xfrm>
              <a:off x="4139374" y="2000250"/>
              <a:ext cx="3913251" cy="388696"/>
            </a:xfrm>
            <a:prstGeom prst="rect">
              <a:avLst/>
            </a:prstGeom>
          </p:spPr>
          <p:txBody>
            <a:bodyPr wrap="none">
              <a:spAutoFit/>
            </a:bodyPr>
            <a:lstStyle/>
            <a:p>
              <a:pPr marL="457200" algn="ctr" rtl="1">
                <a:lnSpc>
                  <a:spcPct val="107000"/>
                </a:lnSpc>
                <a:spcAft>
                  <a:spcPts val="0"/>
                </a:spcAft>
              </a:pPr>
              <a:r>
                <a:rPr lang="ar-SA" dirty="0">
                  <a:latin typeface="Calibri" panose="020F0502020204030204" pitchFamily="34" charset="0"/>
                  <a:ea typeface="TimesTen-Roman"/>
                  <a:cs typeface="Simplified Arabic" panose="02020603050405020304" pitchFamily="18" charset="-78"/>
                </a:rPr>
                <a:t>علاقة البيئة الحضرية بالبيئة السكنية والمسكن</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grpSp>
      <p:sp>
        <p:nvSpPr>
          <p:cNvPr id="5" name="Rectangle 4">
            <a:extLst>
              <a:ext uri="{FF2B5EF4-FFF2-40B4-BE49-F238E27FC236}">
                <a16:creationId xmlns:a16="http://schemas.microsoft.com/office/drawing/2014/main" id="{7D62C1D2-DE92-4E3F-A554-D29D78381B45}"/>
              </a:ext>
            </a:extLst>
          </p:cNvPr>
          <p:cNvSpPr/>
          <p:nvPr/>
        </p:nvSpPr>
        <p:spPr>
          <a:xfrm>
            <a:off x="665147" y="2631766"/>
            <a:ext cx="10958945" cy="981423"/>
          </a:xfrm>
          <a:prstGeom prst="rect">
            <a:avLst/>
          </a:prstGeom>
        </p:spPr>
        <p:txBody>
          <a:bodyPr wrap="square">
            <a:spAutoFit/>
          </a:bodyPr>
          <a:lstStyle/>
          <a:p>
            <a:pPr marL="457200" algn="just" rtl="1">
              <a:lnSpc>
                <a:spcPct val="107000"/>
              </a:lnSpc>
              <a:spcAft>
                <a:spcPts val="0"/>
              </a:spcAft>
            </a:pPr>
            <a:r>
              <a:rPr lang="ar-IQ" dirty="0">
                <a:latin typeface="Calibri" panose="020F0502020204030204" pitchFamily="34" charset="0"/>
                <a:ea typeface="TimesTen-Roman"/>
                <a:cs typeface="Simplified Arabic" panose="02020603050405020304" pitchFamily="18" charset="-78"/>
              </a:rPr>
              <a:t>البيئة السكنية تؤثر على السلوك الإنساني وبالعكس، فالعلاقة تفاعلية ومتبادلة، حيث ان السلوك الإنساني هو ترجمة لخلفية الساكنين الثقافية والحضارية والدينية، مما ينعكس على مكونات البيئة المبينة ويعطيها شخصيتها المميزة والطابع المعماري والعمراني الخاص بها ومستوى البيئة السكنية بالعلاقة مع بقية البيئات السكنية.</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6" name="Picture 5">
            <a:extLst>
              <a:ext uri="{FF2B5EF4-FFF2-40B4-BE49-F238E27FC236}">
                <a16:creationId xmlns:a16="http://schemas.microsoft.com/office/drawing/2014/main" id="{24E6C2A2-A206-40A4-96A2-830C3D9C98C5}"/>
              </a:ext>
            </a:extLst>
          </p:cNvPr>
          <p:cNvPicPr/>
          <p:nvPr/>
        </p:nvPicPr>
        <p:blipFill>
          <a:blip r:embed="rId3">
            <a:extLst>
              <a:ext uri="{28A0092B-C50C-407E-A947-70E740481C1C}">
                <a14:useLocalDpi xmlns:a14="http://schemas.microsoft.com/office/drawing/2010/main" val="0"/>
              </a:ext>
            </a:extLst>
          </a:blip>
          <a:stretch>
            <a:fillRect/>
          </a:stretch>
        </p:blipFill>
        <p:spPr>
          <a:xfrm>
            <a:off x="2627601" y="3500004"/>
            <a:ext cx="6105525" cy="3228975"/>
          </a:xfrm>
          <a:prstGeom prst="rect">
            <a:avLst/>
          </a:prstGeom>
        </p:spPr>
      </p:pic>
    </p:spTree>
    <p:extLst>
      <p:ext uri="{BB962C8B-B14F-4D97-AF65-F5344CB8AC3E}">
        <p14:creationId xmlns:p14="http://schemas.microsoft.com/office/powerpoint/2010/main" val="2008938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F68EADF-3AD8-4617-BB27-22F96C4425FE}"/>
              </a:ext>
            </a:extLst>
          </p:cNvPr>
          <p:cNvSpPr/>
          <p:nvPr/>
        </p:nvSpPr>
        <p:spPr>
          <a:xfrm>
            <a:off x="221673" y="0"/>
            <a:ext cx="11859490" cy="3648691"/>
          </a:xfrm>
          <a:prstGeom prst="rect">
            <a:avLst/>
          </a:prstGeom>
        </p:spPr>
        <p:txBody>
          <a:bodyPr wrap="square">
            <a:spAutoFit/>
          </a:bodyPr>
          <a:lstStyle/>
          <a:p>
            <a:pPr algn="r" rtl="1">
              <a:lnSpc>
                <a:spcPct val="107000"/>
              </a:lnSpc>
              <a:spcAft>
                <a:spcPts val="0"/>
              </a:spcAft>
            </a:pPr>
            <a:r>
              <a:rPr lang="ar-SA" u="dbl" dirty="0">
                <a:latin typeface="Calibri" panose="020F0502020204030204" pitchFamily="34" charset="0"/>
                <a:ea typeface="TimesTen-Roman"/>
                <a:cs typeface="Simplified Arabic" panose="02020603050405020304" pitchFamily="18" charset="-78"/>
              </a:rPr>
              <a:t>علم السكان</a:t>
            </a:r>
            <a:r>
              <a:rPr lang="ar-SA" dirty="0">
                <a:latin typeface="Calibri" panose="020F0502020204030204" pitchFamily="34" charset="0"/>
                <a:ea typeface="TimesTen-Roman"/>
                <a:cs typeface="Simplified Arabic" panose="02020603050405020304" pitchFamily="18" charset="-78"/>
              </a:rPr>
              <a:t>: هو علم يختص بالأشخاص واحصائهم والمعلومات المتوفرة عنهم.</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0"/>
              </a:spcAft>
            </a:pPr>
            <a:r>
              <a:rPr lang="ar-SA" u="dbl" dirty="0">
                <a:latin typeface="Calibri" panose="020F0502020204030204" pitchFamily="34" charset="0"/>
                <a:ea typeface="TimesTen-Roman"/>
                <a:cs typeface="Simplified Arabic" panose="02020603050405020304" pitchFamily="18" charset="-78"/>
              </a:rPr>
              <a:t>علم الإسكان</a:t>
            </a:r>
            <a:r>
              <a:rPr lang="ar-SA" dirty="0">
                <a:latin typeface="Calibri" panose="020F0502020204030204" pitchFamily="34" charset="0"/>
                <a:ea typeface="TimesTen-Roman"/>
                <a:cs typeface="Simplified Arabic" panose="02020603050405020304" pitchFamily="18" charset="-78"/>
              </a:rPr>
              <a:t>: هو علم يتألف من منظومة تتكون من الابنية السكنية والفضاءات المحيطة وشبكات البنى التحتية والاجتماعية</a:t>
            </a:r>
            <a:r>
              <a:rPr lang="en-US" dirty="0">
                <a:latin typeface="Simplified Arabic" panose="02020603050405020304" pitchFamily="18" charset="-78"/>
                <a:ea typeface="TimesTen-Roman"/>
                <a:cs typeface="Arial" panose="020B0604020202020204" pitchFamily="34" charset="0"/>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ar-SA" u="dbl" dirty="0">
                <a:latin typeface="Calibri" panose="020F0502020204030204" pitchFamily="34" charset="0"/>
                <a:ea typeface="TimesTen-Roman"/>
                <a:cs typeface="Simplified Arabic" panose="02020603050405020304" pitchFamily="18" charset="-78"/>
              </a:rPr>
              <a:t>المعيار:</a:t>
            </a:r>
            <a:r>
              <a:rPr lang="ar-SA" dirty="0">
                <a:latin typeface="Calibri" panose="020F0502020204030204" pitchFamily="34" charset="0"/>
                <a:ea typeface="TimesTen-Roman"/>
                <a:cs typeface="Simplified Arabic" panose="02020603050405020304" pitchFamily="18" charset="-78"/>
              </a:rPr>
              <a:t> هو المقياس وليس القياس ويعتبر نوعي وليس كمي حيث انه يجب ان يكون متغير ومتداخل اذ تدخل به عدة عوامل مثل العامل السياسي والديني والاجتماعي والثقافي والاقتصادي</a:t>
            </a:r>
            <a:r>
              <a:rPr lang="en-US" dirty="0">
                <a:latin typeface="Simplified Arabic" panose="02020603050405020304" pitchFamily="18" charset="-78"/>
                <a:ea typeface="TimesTen-Roman"/>
                <a:cs typeface="Arial" panose="020B0604020202020204" pitchFamily="34" charset="0"/>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en-US" dirty="0">
                <a:latin typeface="Calibri" panose="020F0502020204030204" pitchFamily="34" charset="0"/>
                <a:ea typeface="TimesTen-Roman"/>
                <a:cs typeface="Simplified Arabic" panose="02020603050405020304" pitchFamily="18" charset="-78"/>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ar-SA" b="1" u="dbl" dirty="0">
                <a:latin typeface="Calibri" panose="020F0502020204030204" pitchFamily="34" charset="0"/>
                <a:ea typeface="TimesTen-Roman"/>
                <a:cs typeface="Simplified Arabic" panose="02020603050405020304" pitchFamily="18" charset="-78"/>
              </a:rPr>
              <a:t>2- الحاجة الى المسكن</a:t>
            </a:r>
            <a:r>
              <a:rPr lang="en-US" b="1" u="dbl" dirty="0">
                <a:latin typeface="Simplified Arabic" panose="02020603050405020304" pitchFamily="18" charset="-78"/>
                <a:ea typeface="TimesTen-Roman"/>
                <a:cs typeface="Arial" panose="020B0604020202020204" pitchFamily="34" charset="0"/>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0"/>
              </a:spcAft>
            </a:pPr>
            <a:r>
              <a:rPr lang="ar-SA" dirty="0">
                <a:latin typeface="Calibri" panose="020F0502020204030204" pitchFamily="34" charset="0"/>
                <a:ea typeface="TimesTen-Roman"/>
                <a:cs typeface="Simplified Arabic" panose="02020603050405020304" pitchFamily="18" charset="-78"/>
              </a:rPr>
              <a:t>وضع عالم النفس الأمريكي أبراهام </a:t>
            </a:r>
            <a:r>
              <a:rPr lang="ar-SA" dirty="0" err="1">
                <a:latin typeface="Calibri" panose="020F0502020204030204" pitchFamily="34" charset="0"/>
                <a:ea typeface="TimesTen-Roman"/>
                <a:cs typeface="Simplified Arabic" panose="02020603050405020304" pitchFamily="18" charset="-78"/>
              </a:rPr>
              <a:t>ماسلو</a:t>
            </a:r>
            <a:r>
              <a:rPr lang="en-US" dirty="0">
                <a:latin typeface="Simplified Arabic" panose="02020603050405020304" pitchFamily="18" charset="-78"/>
                <a:ea typeface="TimesTen-Roman"/>
                <a:cs typeface="Arial" panose="020B0604020202020204" pitchFamily="34" charset="0"/>
              </a:rPr>
              <a:t> " Abraham Maslow " </a:t>
            </a:r>
            <a:r>
              <a:rPr lang="ar-SA" dirty="0">
                <a:latin typeface="Calibri" panose="020F0502020204030204" pitchFamily="34" charset="0"/>
                <a:ea typeface="TimesTen-Roman"/>
                <a:cs typeface="Simplified Arabic" panose="02020603050405020304" pitchFamily="18" charset="-78"/>
              </a:rPr>
              <a:t>نظرية فريدة ومتميزة في علم النفس ركز فيها بشكل أساسي على الجوانب الدافعية للشخصية الإنسانية</a:t>
            </a:r>
            <a:r>
              <a:rPr lang="en-US" dirty="0">
                <a:latin typeface="Simplified Arabic" panose="02020603050405020304" pitchFamily="18" charset="-78"/>
                <a:ea typeface="TimesTen-Roman"/>
                <a:cs typeface="Arial" panose="020B0604020202020204" pitchFamily="34" charset="0"/>
              </a:rPr>
              <a:t>. </a:t>
            </a:r>
            <a:r>
              <a:rPr lang="ar-SA" dirty="0">
                <a:latin typeface="Calibri" panose="020F0502020204030204" pitchFamily="34" charset="0"/>
                <a:ea typeface="TimesTen-Roman"/>
                <a:cs typeface="Simplified Arabic" panose="02020603050405020304" pitchFamily="18" charset="-78"/>
              </a:rPr>
              <a:t>حيث قدم </a:t>
            </a:r>
            <a:r>
              <a:rPr lang="ar-SA" dirty="0" err="1">
                <a:latin typeface="Calibri" panose="020F0502020204030204" pitchFamily="34" charset="0"/>
                <a:ea typeface="TimesTen-Roman"/>
                <a:cs typeface="Simplified Arabic" panose="02020603050405020304" pitchFamily="18" charset="-78"/>
              </a:rPr>
              <a:t>ماسلو</a:t>
            </a:r>
            <a:r>
              <a:rPr lang="ar-SA" dirty="0">
                <a:latin typeface="Calibri" panose="020F0502020204030204" pitchFamily="34" charset="0"/>
                <a:ea typeface="TimesTen-Roman"/>
                <a:cs typeface="Simplified Arabic" panose="02020603050405020304" pitchFamily="18" charset="-78"/>
              </a:rPr>
              <a:t> </a:t>
            </a:r>
            <a:r>
              <a:rPr lang="ar-SA" dirty="0" err="1">
                <a:latin typeface="Calibri" panose="020F0502020204030204" pitchFamily="34" charset="0"/>
                <a:ea typeface="TimesTen-Roman"/>
                <a:cs typeface="Simplified Arabic" panose="02020603050405020304" pitchFamily="18" charset="-78"/>
              </a:rPr>
              <a:t>نظريتة</a:t>
            </a:r>
            <a:r>
              <a:rPr lang="ar-SA" dirty="0">
                <a:latin typeface="Calibri" panose="020F0502020204030204" pitchFamily="34" charset="0"/>
                <a:ea typeface="TimesTen-Roman"/>
                <a:cs typeface="Simplified Arabic" panose="02020603050405020304" pitchFamily="18" charset="-78"/>
              </a:rPr>
              <a:t> في الدافعية الإنسانية</a:t>
            </a:r>
            <a:r>
              <a:rPr lang="en-US" dirty="0">
                <a:latin typeface="Simplified Arabic" panose="02020603050405020304" pitchFamily="18" charset="-78"/>
                <a:ea typeface="TimesTen-Roman"/>
                <a:cs typeface="Arial" panose="020B0604020202020204" pitchFamily="34" charset="0"/>
              </a:rPr>
              <a:t> Human motivation </a:t>
            </a:r>
            <a:r>
              <a:rPr lang="ar-SA" dirty="0">
                <a:latin typeface="Calibri" panose="020F0502020204030204" pitchFamily="34" charset="0"/>
                <a:ea typeface="TimesTen-Roman"/>
                <a:cs typeface="Simplified Arabic" panose="02020603050405020304" pitchFamily="18" charset="-78"/>
              </a:rPr>
              <a:t>حاول فيها أن يصيغ نسقا مترابطا يفسر من خلاله طبيعة الدوافع أو الحاجات التي تحرك السلوك الإنساني وتشكله</a:t>
            </a:r>
            <a:r>
              <a:rPr lang="en-US" dirty="0">
                <a:latin typeface="Simplified Arabic" panose="02020603050405020304" pitchFamily="18" charset="-78"/>
                <a:ea typeface="TimesTen-Roman"/>
                <a:cs typeface="Arial" panose="020B0604020202020204" pitchFamily="34" charset="0"/>
              </a:rPr>
              <a:t>. </a:t>
            </a:r>
            <a:r>
              <a:rPr lang="ar-SA" dirty="0">
                <a:latin typeface="Calibri" panose="020F0502020204030204" pitchFamily="34" charset="0"/>
                <a:ea typeface="TimesTen-Roman"/>
                <a:cs typeface="Simplified Arabic" panose="02020603050405020304" pitchFamily="18" charset="-78"/>
              </a:rPr>
              <a:t>في هذه النظرية يفترض </a:t>
            </a:r>
            <a:r>
              <a:rPr lang="ar-SA" dirty="0" err="1">
                <a:latin typeface="Calibri" panose="020F0502020204030204" pitchFamily="34" charset="0"/>
                <a:ea typeface="TimesTen-Roman"/>
                <a:cs typeface="Simplified Arabic" panose="02020603050405020304" pitchFamily="18" charset="-78"/>
              </a:rPr>
              <a:t>ماسلو</a:t>
            </a:r>
            <a:r>
              <a:rPr lang="ar-SA" dirty="0">
                <a:latin typeface="Calibri" panose="020F0502020204030204" pitchFamily="34" charset="0"/>
                <a:ea typeface="TimesTen-Roman"/>
                <a:cs typeface="Simplified Arabic" panose="02020603050405020304" pitchFamily="18" charset="-78"/>
              </a:rPr>
              <a:t> أن الحاجات أو الدوافع الإنسانية تنتظم في تدرج أو نظام متصاعد</a:t>
            </a:r>
            <a:r>
              <a:rPr lang="en-US" dirty="0">
                <a:latin typeface="Simplified Arabic" panose="02020603050405020304" pitchFamily="18" charset="-78"/>
                <a:ea typeface="TimesTen-Roman"/>
                <a:cs typeface="Arial" panose="020B0604020202020204" pitchFamily="34" charset="0"/>
              </a:rPr>
              <a:t> Hierarchy </a:t>
            </a:r>
            <a:r>
              <a:rPr lang="ar-SA" dirty="0">
                <a:latin typeface="Calibri" panose="020F0502020204030204" pitchFamily="34" charset="0"/>
                <a:ea typeface="TimesTen-Roman"/>
                <a:cs typeface="Simplified Arabic" panose="02020603050405020304" pitchFamily="18" charset="-78"/>
              </a:rPr>
              <a:t>من حيث الأولوية أو شدة التأثير</a:t>
            </a:r>
            <a:r>
              <a:rPr lang="en-US" dirty="0">
                <a:latin typeface="Simplified Arabic" panose="02020603050405020304" pitchFamily="18" charset="-78"/>
                <a:ea typeface="TimesTen-Roman"/>
                <a:cs typeface="Arial" panose="020B0604020202020204" pitchFamily="34" charset="0"/>
              </a:rPr>
              <a:t> Prepotency</a:t>
            </a:r>
            <a:r>
              <a:rPr lang="ar-SA" dirty="0">
                <a:latin typeface="Calibri" panose="020F0502020204030204" pitchFamily="34" charset="0"/>
                <a:ea typeface="TimesTen-Roman"/>
                <a:cs typeface="Simplified Arabic" panose="02020603050405020304" pitchFamily="18" charset="-78"/>
              </a:rPr>
              <a:t>، فعندما تشبع الحاجات الأكثر أولوية أو الأعظم قوة وإلحاحا فإن الحاجات التالية في التدرج الهرمي تبرز وتطلب الإشباع هي الأخرى وعندما تشبع نكون قد صعدنا درجة أعلى على سلم الدوافع</a:t>
            </a:r>
            <a:r>
              <a:rPr lang="en-US" dirty="0">
                <a:latin typeface="Simplified Arabic" panose="02020603050405020304" pitchFamily="18" charset="-78"/>
                <a:ea typeface="TimesTen-Roman"/>
                <a:cs typeface="Arial" panose="020B0604020202020204" pitchFamily="34" charset="0"/>
              </a:rPr>
              <a:t>.. </a:t>
            </a:r>
            <a:r>
              <a:rPr lang="ar-SA" dirty="0">
                <a:latin typeface="Calibri" panose="020F0502020204030204" pitchFamily="34" charset="0"/>
                <a:ea typeface="TimesTen-Roman"/>
                <a:cs typeface="Simplified Arabic" panose="02020603050405020304" pitchFamily="18" charset="-78"/>
              </a:rPr>
              <a:t>وهكذا حتى نصل إلى قمته</a:t>
            </a:r>
            <a:r>
              <a:rPr lang="en-US" dirty="0">
                <a:latin typeface="Simplified Arabic" panose="02020603050405020304" pitchFamily="18" charset="-78"/>
                <a:ea typeface="TimesTen-Roman"/>
                <a:cs typeface="Arial" panose="020B0604020202020204" pitchFamily="34" charset="0"/>
              </a:rPr>
              <a:t>. </a:t>
            </a:r>
            <a:r>
              <a:rPr lang="ar-SA" dirty="0">
                <a:latin typeface="Calibri" panose="020F0502020204030204" pitchFamily="34" charset="0"/>
                <a:ea typeface="TimesTen-Roman"/>
                <a:cs typeface="Simplified Arabic" panose="02020603050405020304" pitchFamily="18" charset="-78"/>
              </a:rPr>
              <a:t>هذه الحاجات والدوافع وفقا لأولوياتها في النظام المتصاعد كما وصفه </a:t>
            </a:r>
            <a:r>
              <a:rPr lang="ar-SA" dirty="0" err="1">
                <a:latin typeface="Calibri" panose="020F0502020204030204" pitchFamily="34" charset="0"/>
                <a:ea typeface="TimesTen-Roman"/>
                <a:cs typeface="Simplified Arabic" panose="02020603050405020304" pitchFamily="18" charset="-78"/>
              </a:rPr>
              <a:t>ماسلو</a:t>
            </a:r>
            <a:r>
              <a:rPr lang="ar-SA" dirty="0">
                <a:latin typeface="Calibri" panose="020F0502020204030204" pitchFamily="34" charset="0"/>
                <a:ea typeface="TimesTen-Roman"/>
                <a:cs typeface="Simplified Arabic" panose="02020603050405020304" pitchFamily="18" charset="-78"/>
              </a:rPr>
              <a:t> هي كما يلي:</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CE6A919C-D26B-49BC-B092-BCB6FB33B89B}"/>
              </a:ext>
            </a:extLst>
          </p:cNvPr>
          <p:cNvPicPr/>
          <p:nvPr/>
        </p:nvPicPr>
        <p:blipFill>
          <a:blip r:embed="rId2"/>
          <a:stretch>
            <a:fillRect/>
          </a:stretch>
        </p:blipFill>
        <p:spPr>
          <a:xfrm>
            <a:off x="3356263" y="3238500"/>
            <a:ext cx="4953000" cy="3619500"/>
          </a:xfrm>
          <a:prstGeom prst="rect">
            <a:avLst/>
          </a:prstGeom>
        </p:spPr>
      </p:pic>
    </p:spTree>
    <p:extLst>
      <p:ext uri="{BB962C8B-B14F-4D97-AF65-F5344CB8AC3E}">
        <p14:creationId xmlns:p14="http://schemas.microsoft.com/office/powerpoint/2010/main" val="2164655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8F2C9DA-B754-4503-9F14-6EA86B1B60FD}"/>
              </a:ext>
            </a:extLst>
          </p:cNvPr>
          <p:cNvSpPr/>
          <p:nvPr/>
        </p:nvSpPr>
        <p:spPr>
          <a:xfrm>
            <a:off x="180109" y="-232331"/>
            <a:ext cx="11831781" cy="6974602"/>
          </a:xfrm>
          <a:prstGeom prst="rect">
            <a:avLst/>
          </a:prstGeom>
        </p:spPr>
        <p:txBody>
          <a:bodyPr wrap="square">
            <a:spAutoFit/>
          </a:bodyPr>
          <a:lstStyle/>
          <a:p>
            <a:pPr algn="just" rtl="1">
              <a:lnSpc>
                <a:spcPct val="107000"/>
              </a:lnSpc>
              <a:spcAft>
                <a:spcPts val="0"/>
              </a:spcAft>
            </a:pPr>
            <a:r>
              <a:rPr lang="ar-SA" dirty="0">
                <a:latin typeface="Calibri" panose="020F0502020204030204" pitchFamily="34" charset="0"/>
                <a:ea typeface="TimesTen-Roman"/>
                <a:cs typeface="Simplified Arabic" panose="02020603050405020304" pitchFamily="18" charset="-78"/>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07000"/>
              </a:lnSpc>
              <a:spcAft>
                <a:spcPts val="0"/>
              </a:spcAft>
            </a:pPr>
            <a:r>
              <a:rPr lang="ar-IQ" dirty="0">
                <a:latin typeface="Calibri" panose="020F0502020204030204" pitchFamily="34" charset="0"/>
                <a:ea typeface="TimesTen-Roman"/>
                <a:cs typeface="Simplified Arabic" panose="02020603050405020304" pitchFamily="18" charset="-78"/>
              </a:rPr>
              <a:t>1- </a:t>
            </a:r>
            <a:r>
              <a:rPr lang="ar-SA" dirty="0">
                <a:latin typeface="Calibri" panose="020F0502020204030204" pitchFamily="34" charset="0"/>
                <a:ea typeface="TimesTen-Roman"/>
                <a:cs typeface="Simplified Arabic" panose="02020603050405020304" pitchFamily="18" charset="-78"/>
              </a:rPr>
              <a:t>الحاجات الفسيولوجية</a:t>
            </a:r>
            <a:r>
              <a:rPr lang="en-US" dirty="0">
                <a:latin typeface="Simplified Arabic" panose="02020603050405020304" pitchFamily="18" charset="-78"/>
                <a:ea typeface="TimesTen-Roman"/>
                <a:cs typeface="Arial" panose="020B0604020202020204" pitchFamily="34" charset="0"/>
              </a:rPr>
              <a:t>) </a:t>
            </a:r>
            <a:r>
              <a:rPr lang="ar-SA" dirty="0">
                <a:latin typeface="Calibri" panose="020F0502020204030204" pitchFamily="34" charset="0"/>
                <a:ea typeface="TimesTen-Roman"/>
                <a:cs typeface="Simplified Arabic" panose="02020603050405020304" pitchFamily="18" charset="-78"/>
              </a:rPr>
              <a:t>الوظيفية </a:t>
            </a:r>
            <a:r>
              <a:rPr lang="en-US" dirty="0">
                <a:latin typeface="Simplified Arabic" panose="02020603050405020304" pitchFamily="18" charset="-78"/>
                <a:ea typeface="TimesTen-Roman"/>
                <a:cs typeface="Arial" panose="020B0604020202020204" pitchFamily="34" charset="0"/>
              </a:rPr>
              <a:t>(Physiological needs</a:t>
            </a:r>
            <a:endParaRPr lang="en-US" sz="1400" dirty="0">
              <a:latin typeface="Calibri" panose="020F0502020204030204" pitchFamily="34" charset="0"/>
              <a:ea typeface="Calibri" panose="020F0502020204030204" pitchFamily="34" charset="0"/>
              <a:cs typeface="Arial" panose="020B0604020202020204" pitchFamily="34" charset="0"/>
            </a:endParaRPr>
          </a:p>
          <a:p>
            <a:pPr marL="457200" algn="just" rtl="1">
              <a:lnSpc>
                <a:spcPct val="107000"/>
              </a:lnSpc>
              <a:spcAft>
                <a:spcPts val="0"/>
              </a:spcAft>
            </a:pPr>
            <a:r>
              <a:rPr lang="ar-SA" dirty="0">
                <a:latin typeface="Calibri" panose="020F0502020204030204" pitchFamily="34" charset="0"/>
                <a:ea typeface="TimesTen-Roman"/>
                <a:cs typeface="Simplified Arabic" panose="02020603050405020304" pitchFamily="18" charset="-78"/>
              </a:rPr>
              <a:t>مثل الجوع، والعطش، النوم، وتجنب الألم</a:t>
            </a:r>
            <a:r>
              <a:rPr lang="en-US" dirty="0">
                <a:latin typeface="Simplified Arabic" panose="02020603050405020304" pitchFamily="18" charset="-78"/>
                <a:ea typeface="TimesTen-Roman"/>
                <a:cs typeface="Arial" panose="020B0604020202020204" pitchFamily="34" charset="0"/>
              </a:rPr>
              <a:t>.. </a:t>
            </a:r>
            <a:r>
              <a:rPr lang="ar-SA" dirty="0">
                <a:latin typeface="Calibri" panose="020F0502020204030204" pitchFamily="34" charset="0"/>
                <a:ea typeface="TimesTen-Roman"/>
                <a:cs typeface="Simplified Arabic" panose="02020603050405020304" pitchFamily="18" charset="-78"/>
              </a:rPr>
              <a:t>وهي تشمل الحاجات المادية الاساسية للإنسان (وغيرها من الحاجات التي تخدم البقاء البيولوجي بشكل مباشر).</a:t>
            </a:r>
            <a:r>
              <a:rPr lang="ar-SA" sz="2000" dirty="0">
                <a:latin typeface="Times New Roman" panose="02020603050405020304" pitchFamily="18" charset="0"/>
                <a:ea typeface="TimesTen-Roman"/>
                <a:cs typeface="Akhbar MT" pitchFamily="2" charset="-78"/>
              </a:rPr>
              <a:t> </a:t>
            </a:r>
            <a:r>
              <a:rPr lang="ar-SA" dirty="0">
                <a:latin typeface="Calibri" panose="020F0502020204030204" pitchFamily="34" charset="0"/>
                <a:ea typeface="TimesTen-Roman"/>
                <a:cs typeface="Simplified Arabic" panose="02020603050405020304" pitchFamily="18" charset="-78"/>
              </a:rPr>
              <a:t>بعلاقة ذلك بالمسكن نجد ان نوع الأسكان المطلوب لاستمرارية الحياة يختلف من مكان الى اخر</a:t>
            </a:r>
            <a:r>
              <a:rPr lang="en-US" dirty="0">
                <a:latin typeface="Simplified Arabic" panose="02020603050405020304" pitchFamily="18" charset="-78"/>
                <a:ea typeface="TimesTen-Roman"/>
                <a:cs typeface="Arial" panose="020B0604020202020204" pitchFamily="34" charset="0"/>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07000"/>
              </a:lnSpc>
              <a:spcAft>
                <a:spcPts val="0"/>
              </a:spcAft>
            </a:pPr>
            <a:r>
              <a:rPr lang="ar-IQ" dirty="0">
                <a:latin typeface="Calibri" panose="020F0502020204030204" pitchFamily="34" charset="0"/>
                <a:ea typeface="TimesTen-Roman"/>
                <a:cs typeface="Simplified Arabic" panose="02020603050405020304" pitchFamily="18" charset="-78"/>
              </a:rPr>
              <a:t>2- </a:t>
            </a:r>
            <a:r>
              <a:rPr lang="ar-SA" dirty="0">
                <a:latin typeface="Calibri" panose="020F0502020204030204" pitchFamily="34" charset="0"/>
                <a:ea typeface="TimesTen-Roman"/>
                <a:cs typeface="Simplified Arabic" panose="02020603050405020304" pitchFamily="18" charset="-78"/>
              </a:rPr>
              <a:t>حاجات الأمان</a:t>
            </a:r>
            <a:r>
              <a:rPr lang="en-US" dirty="0">
                <a:latin typeface="Simplified Arabic" panose="02020603050405020304" pitchFamily="18" charset="-78"/>
                <a:ea typeface="TimesTen-Roman"/>
                <a:cs typeface="Arial" panose="020B0604020202020204" pitchFamily="34" charset="0"/>
              </a:rPr>
              <a:t> Safety needs</a:t>
            </a:r>
            <a:endParaRPr lang="en-US" sz="1400" dirty="0">
              <a:latin typeface="Calibri" panose="020F0502020204030204" pitchFamily="34" charset="0"/>
              <a:ea typeface="Calibri" panose="020F0502020204030204" pitchFamily="34" charset="0"/>
              <a:cs typeface="Arial" panose="020B0604020202020204" pitchFamily="34" charset="0"/>
            </a:endParaRPr>
          </a:p>
          <a:p>
            <a:pPr marL="457200" algn="just" rtl="1">
              <a:lnSpc>
                <a:spcPct val="107000"/>
              </a:lnSpc>
              <a:spcAft>
                <a:spcPts val="0"/>
              </a:spcAft>
            </a:pPr>
            <a:r>
              <a:rPr lang="ar-SA" dirty="0">
                <a:latin typeface="Calibri" panose="020F0502020204030204" pitchFamily="34" charset="0"/>
                <a:ea typeface="TimesTen-Roman"/>
                <a:cs typeface="Simplified Arabic" panose="02020603050405020304" pitchFamily="18" charset="-78"/>
              </a:rPr>
              <a:t>وتشمل مجموعة من الحاجات المتصلة بالحفاظ على الحالة الراهنة</a:t>
            </a:r>
            <a:r>
              <a:rPr lang="en-US" dirty="0">
                <a:latin typeface="Simplified Arabic" panose="02020603050405020304" pitchFamily="18" charset="-78"/>
                <a:ea typeface="TimesTen-Roman"/>
                <a:cs typeface="Arial" panose="020B0604020202020204" pitchFamily="34" charset="0"/>
              </a:rPr>
              <a:t>.. </a:t>
            </a:r>
            <a:r>
              <a:rPr lang="ar-SA" dirty="0">
                <a:latin typeface="Calibri" panose="020F0502020204030204" pitchFamily="34" charset="0"/>
                <a:ea typeface="TimesTen-Roman"/>
                <a:cs typeface="Simplified Arabic" panose="02020603050405020304" pitchFamily="18" charset="-78"/>
              </a:rPr>
              <a:t>وضمان نوع من النظام والأمان المادي والمعنوي مثل الحاجة إلى الإحساس</a:t>
            </a:r>
            <a:r>
              <a:rPr lang="ar-SA" dirty="0">
                <a:solidFill>
                  <a:srgbClr val="1F3864"/>
                </a:solidFill>
                <a:latin typeface="Calibri" panose="020F0502020204030204" pitchFamily="34" charset="0"/>
                <a:ea typeface="TimesTen-Roman"/>
                <a:cs typeface="Simplified Arabic" panose="02020603050405020304" pitchFamily="18" charset="-78"/>
              </a:rPr>
              <a:t> </a:t>
            </a:r>
            <a:r>
              <a:rPr lang="ar-SA" b="1" dirty="0">
                <a:solidFill>
                  <a:srgbClr val="1F3864"/>
                </a:solidFill>
                <a:latin typeface="Calibri" panose="020F0502020204030204" pitchFamily="34" charset="0"/>
                <a:ea typeface="TimesTen-Roman"/>
                <a:cs typeface="Simplified Arabic" panose="02020603050405020304" pitchFamily="18" charset="-78"/>
              </a:rPr>
              <a:t>بالأمن</a:t>
            </a:r>
            <a:r>
              <a:rPr lang="en-US" b="1" dirty="0">
                <a:solidFill>
                  <a:srgbClr val="1F3864"/>
                </a:solidFill>
                <a:latin typeface="Simplified Arabic" panose="02020603050405020304" pitchFamily="18" charset="-78"/>
                <a:ea typeface="TimesTen-Roman"/>
                <a:cs typeface="Arial" panose="020B0604020202020204" pitchFamily="34" charset="0"/>
              </a:rPr>
              <a:t>.. </a:t>
            </a:r>
            <a:r>
              <a:rPr lang="ar-SA" b="1" dirty="0">
                <a:solidFill>
                  <a:srgbClr val="1F3864"/>
                </a:solidFill>
                <a:latin typeface="Calibri" panose="020F0502020204030204" pitchFamily="34" charset="0"/>
                <a:ea typeface="TimesTen-Roman"/>
                <a:cs typeface="Simplified Arabic" panose="02020603050405020304" pitchFamily="18" charset="-78"/>
              </a:rPr>
              <a:t>والثبات</a:t>
            </a:r>
            <a:r>
              <a:rPr lang="en-US" b="1" dirty="0">
                <a:solidFill>
                  <a:srgbClr val="1F3864"/>
                </a:solidFill>
                <a:latin typeface="Simplified Arabic" panose="02020603050405020304" pitchFamily="18" charset="-78"/>
                <a:ea typeface="TimesTen-Roman"/>
                <a:cs typeface="Arial" panose="020B0604020202020204" pitchFamily="34" charset="0"/>
              </a:rPr>
              <a:t>.. </a:t>
            </a:r>
            <a:r>
              <a:rPr lang="ar-SA" b="1" dirty="0">
                <a:solidFill>
                  <a:srgbClr val="1F3864"/>
                </a:solidFill>
                <a:latin typeface="Calibri" panose="020F0502020204030204" pitchFamily="34" charset="0"/>
                <a:ea typeface="TimesTen-Roman"/>
                <a:cs typeface="Simplified Arabic" panose="02020603050405020304" pitchFamily="18" charset="-78"/>
              </a:rPr>
              <a:t>والنظام</a:t>
            </a:r>
            <a:r>
              <a:rPr lang="en-US" b="1" dirty="0">
                <a:solidFill>
                  <a:srgbClr val="1F3864"/>
                </a:solidFill>
                <a:latin typeface="Simplified Arabic" panose="02020603050405020304" pitchFamily="18" charset="-78"/>
                <a:ea typeface="TimesTen-Roman"/>
                <a:cs typeface="Arial" panose="020B0604020202020204" pitchFamily="34" charset="0"/>
              </a:rPr>
              <a:t>.. </a:t>
            </a:r>
            <a:r>
              <a:rPr lang="ar-SA" b="1" dirty="0">
                <a:solidFill>
                  <a:srgbClr val="1F3864"/>
                </a:solidFill>
                <a:latin typeface="Calibri" panose="020F0502020204030204" pitchFamily="34" charset="0"/>
                <a:ea typeface="TimesTen-Roman"/>
                <a:cs typeface="Simplified Arabic" panose="02020603050405020304" pitchFamily="18" charset="-78"/>
              </a:rPr>
              <a:t>والحماية</a:t>
            </a:r>
            <a:r>
              <a:rPr lang="en-US" b="1" dirty="0">
                <a:solidFill>
                  <a:srgbClr val="1F3864"/>
                </a:solidFill>
                <a:latin typeface="Simplified Arabic" panose="02020603050405020304" pitchFamily="18" charset="-78"/>
                <a:ea typeface="TimesTen-Roman"/>
                <a:cs typeface="Arial" panose="020B0604020202020204" pitchFamily="34" charset="0"/>
              </a:rPr>
              <a:t>.. </a:t>
            </a:r>
            <a:r>
              <a:rPr lang="ar-SA" b="1" dirty="0">
                <a:solidFill>
                  <a:srgbClr val="1F3864"/>
                </a:solidFill>
                <a:latin typeface="Calibri" panose="020F0502020204030204" pitchFamily="34" charset="0"/>
                <a:ea typeface="TimesTen-Roman"/>
                <a:cs typeface="Simplified Arabic" panose="02020603050405020304" pitchFamily="18" charset="-78"/>
              </a:rPr>
              <a:t>والاعتماد</a:t>
            </a:r>
            <a:r>
              <a:rPr lang="ar-SA" dirty="0">
                <a:latin typeface="Calibri" panose="020F0502020204030204" pitchFamily="34" charset="0"/>
                <a:ea typeface="TimesTen-Roman"/>
                <a:cs typeface="Simplified Arabic" panose="02020603050405020304" pitchFamily="18" charset="-78"/>
              </a:rPr>
              <a:t> على مصدر مشبع للحاجات</a:t>
            </a:r>
            <a:r>
              <a:rPr lang="en-US" dirty="0">
                <a:latin typeface="Simplified Arabic" panose="02020603050405020304" pitchFamily="18" charset="-78"/>
                <a:ea typeface="TimesTen-Roman"/>
                <a:cs typeface="Arial" panose="020B0604020202020204" pitchFamily="34" charset="0"/>
              </a:rPr>
              <a:t>. </a:t>
            </a:r>
            <a:r>
              <a:rPr lang="ar-SA" dirty="0">
                <a:latin typeface="Calibri" panose="020F0502020204030204" pitchFamily="34" charset="0"/>
                <a:ea typeface="TimesTen-Roman"/>
                <a:cs typeface="Simplified Arabic" panose="02020603050405020304" pitchFamily="18" charset="-78"/>
              </a:rPr>
              <a:t>وضغط مثل هذه الحاجات يمكن أن يتبدى في شكل مخاوف مثل الخوف من المجهول</a:t>
            </a:r>
            <a:r>
              <a:rPr lang="en-US" dirty="0">
                <a:latin typeface="Simplified Arabic" panose="02020603050405020304" pitchFamily="18" charset="-78"/>
                <a:ea typeface="TimesTen-Roman"/>
                <a:cs typeface="Arial" panose="020B0604020202020204" pitchFamily="34" charset="0"/>
              </a:rPr>
              <a:t>.. </a:t>
            </a:r>
            <a:r>
              <a:rPr lang="ar-SA" dirty="0">
                <a:latin typeface="Calibri" panose="020F0502020204030204" pitchFamily="34" charset="0"/>
                <a:ea typeface="TimesTen-Roman"/>
                <a:cs typeface="Simplified Arabic" panose="02020603050405020304" pitchFamily="18" charset="-78"/>
              </a:rPr>
              <a:t>من الغموض</a:t>
            </a:r>
            <a:r>
              <a:rPr lang="en-US" dirty="0">
                <a:latin typeface="Simplified Arabic" panose="02020603050405020304" pitchFamily="18" charset="-78"/>
                <a:ea typeface="TimesTen-Roman"/>
                <a:cs typeface="Arial" panose="020B0604020202020204" pitchFamily="34" charset="0"/>
              </a:rPr>
              <a:t> … </a:t>
            </a:r>
            <a:r>
              <a:rPr lang="ar-SA" dirty="0">
                <a:latin typeface="Calibri" panose="020F0502020204030204" pitchFamily="34" charset="0"/>
                <a:ea typeface="TimesTen-Roman"/>
                <a:cs typeface="Simplified Arabic" panose="02020603050405020304" pitchFamily="18" charset="-78"/>
              </a:rPr>
              <a:t>من الفوضى واختلاط الأمور أو الخوف من فقدان التحكم في الظروف المحيط</a:t>
            </a:r>
            <a:r>
              <a:rPr lang="en-US" dirty="0">
                <a:latin typeface="Simplified Arabic" panose="02020603050405020304" pitchFamily="18" charset="-78"/>
                <a:ea typeface="TimesTen-Roman"/>
                <a:cs typeface="Arial" panose="020B0604020202020204" pitchFamily="34" charset="0"/>
              </a:rPr>
              <a:t>.</a:t>
            </a:r>
            <a:r>
              <a:rPr lang="ar-SA" dirty="0">
                <a:latin typeface="Calibri" panose="020F0502020204030204" pitchFamily="34" charset="0"/>
                <a:ea typeface="TimesTen-Roman"/>
                <a:cs typeface="Simplified Arabic" panose="02020603050405020304" pitchFamily="18" charset="-78"/>
              </a:rPr>
              <a:t>.</a:t>
            </a:r>
            <a:r>
              <a:rPr lang="ar-SA" sz="2000" dirty="0">
                <a:latin typeface="Times New Roman" panose="02020603050405020304" pitchFamily="18" charset="0"/>
                <a:ea typeface="TimesTen-Roman"/>
                <a:cs typeface="Akhbar MT" pitchFamily="2" charset="-78"/>
              </a:rPr>
              <a:t> </a:t>
            </a:r>
            <a:r>
              <a:rPr lang="ar-SA" dirty="0">
                <a:latin typeface="Calibri" panose="020F0502020204030204" pitchFamily="34" charset="0"/>
                <a:ea typeface="TimesTen-Roman"/>
                <a:cs typeface="Simplified Arabic" panose="02020603050405020304" pitchFamily="18" charset="-78"/>
              </a:rPr>
              <a:t>ان الاحتياج للأمان والاطمئنان له علاقة بما يشعره الناس نحو حياتهم وبيئتهم الامنة من اي تهديدات خارجية، وان المسكن يوفر بعض الحماية اللازمة من العوامل او العالم الخارجي وان اشباع الحاجة الى الأمان يمكن ان يتحقق من خلال المسكن، الذي يوفر الحماية من اي ظروف خارجية غير سوية، ويوفر ايضا بيئة صحية وخالية نسبيا من الضوضاء، والحرارة، وغيرها من ظروف البيئة الخارجية</a:t>
            </a:r>
            <a:r>
              <a:rPr lang="en-US" dirty="0">
                <a:latin typeface="Simplified Arabic" panose="02020603050405020304" pitchFamily="18" charset="-78"/>
                <a:ea typeface="TimesTen-Roman"/>
                <a:cs typeface="Arial" panose="020B0604020202020204" pitchFamily="34" charset="0"/>
              </a:rPr>
              <a:t>. </a:t>
            </a:r>
            <a:r>
              <a:rPr lang="ar-SA" dirty="0">
                <a:latin typeface="Calibri" panose="020F0502020204030204" pitchFamily="34" charset="0"/>
                <a:ea typeface="TimesTen-Roman"/>
                <a:cs typeface="Simplified Arabic" panose="02020603050405020304" pitchFamily="18" charset="-78"/>
              </a:rPr>
              <a:t>اما على مستوى المحيط بالوحدة السكنية، فان الجانب المعماري والتخطيطي يؤثران بشكل كبير في تحقيق الأمن في التجمعات السكنية وذلك من خلال توفير ما يسمى بالفراغات المحمية المحبطة للأعمال الإجرامية داخل المجمعات السكنية، عبر تخطيط الموقع السكني بطرق علمية ترتكز على تكييف النواحي العمرانية والمعمارية، بحيث يتحقق عنصر الأمن في تلك التجمعات.  </a:t>
            </a:r>
            <a:endParaRPr lang="en-US" sz="14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07000"/>
              </a:lnSpc>
              <a:spcAft>
                <a:spcPts val="0"/>
              </a:spcAft>
            </a:pPr>
            <a:r>
              <a:rPr lang="ar-IQ" dirty="0">
                <a:latin typeface="Calibri" panose="020F0502020204030204" pitchFamily="34" charset="0"/>
                <a:ea typeface="TimesTen-Roman"/>
                <a:cs typeface="Simplified Arabic" panose="02020603050405020304" pitchFamily="18" charset="-78"/>
              </a:rPr>
              <a:t>3- الحاجات الاجتماعية (</a:t>
            </a:r>
            <a:r>
              <a:rPr lang="ar-SA" dirty="0">
                <a:latin typeface="Calibri" panose="020F0502020204030204" pitchFamily="34" charset="0"/>
                <a:ea typeface="TimesTen-Roman"/>
                <a:cs typeface="Simplified Arabic" panose="02020603050405020304" pitchFamily="18" charset="-78"/>
              </a:rPr>
              <a:t>حاجات الحب والانتماء</a:t>
            </a:r>
            <a:r>
              <a:rPr lang="en-US" dirty="0">
                <a:latin typeface="Simplified Arabic" panose="02020603050405020304" pitchFamily="18" charset="-78"/>
                <a:ea typeface="TimesTen-Roman"/>
                <a:cs typeface="Arial" panose="020B0604020202020204" pitchFamily="34" charset="0"/>
              </a:rPr>
              <a:t> Love &amp; Belonging needs Or Social Needs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457200" algn="just" rtl="1">
              <a:lnSpc>
                <a:spcPct val="107000"/>
              </a:lnSpc>
              <a:spcAft>
                <a:spcPts val="0"/>
              </a:spcAft>
            </a:pPr>
            <a:r>
              <a:rPr lang="ar-SA" dirty="0">
                <a:latin typeface="Calibri" panose="020F0502020204030204" pitchFamily="34" charset="0"/>
                <a:ea typeface="TimesTen-Roman"/>
                <a:cs typeface="Simplified Arabic" panose="02020603050405020304" pitchFamily="18" charset="-78"/>
              </a:rPr>
              <a:t>وتشمل مجموعة من الحاجات ذات التوجه الاجتماعي مثل الحاجة إلى علاقة حميمة مع شخص آخر الحاجة إلى أن يكون الإنسان عضوا في جماعة منظمة</a:t>
            </a:r>
            <a:r>
              <a:rPr lang="en-US" dirty="0">
                <a:latin typeface="Simplified Arabic" panose="02020603050405020304" pitchFamily="18" charset="-78"/>
                <a:ea typeface="TimesTen-Roman"/>
                <a:cs typeface="Arial" panose="020B0604020202020204" pitchFamily="34" charset="0"/>
              </a:rPr>
              <a:t>.. </a:t>
            </a:r>
            <a:r>
              <a:rPr lang="ar-SA" dirty="0">
                <a:latin typeface="Calibri" panose="020F0502020204030204" pitchFamily="34" charset="0"/>
                <a:ea typeface="TimesTen-Roman"/>
                <a:cs typeface="Simplified Arabic" panose="02020603050405020304" pitchFamily="18" charset="-78"/>
              </a:rPr>
              <a:t>الحاجة إلى بيئة أو إطار اجتماعي يحس فيه الإنسان بالألفة مثل العائلة أو الحي أو الأشكال المختلفة من الأنظمة والنشاطات الاجتماعية.</a:t>
            </a:r>
            <a:endParaRPr lang="en-US" sz="1400" dirty="0">
              <a:latin typeface="Calibri" panose="020F0502020204030204" pitchFamily="34" charset="0"/>
              <a:ea typeface="Calibri" panose="020F0502020204030204" pitchFamily="34" charset="0"/>
              <a:cs typeface="Arial" panose="020B0604020202020204" pitchFamily="34" charset="0"/>
            </a:endParaRPr>
          </a:p>
          <a:p>
            <a:pPr marL="457200" algn="just" rtl="1">
              <a:lnSpc>
                <a:spcPct val="107000"/>
              </a:lnSpc>
              <a:spcAft>
                <a:spcPts val="0"/>
              </a:spcAft>
            </a:pPr>
            <a:r>
              <a:rPr lang="ar-SA" dirty="0">
                <a:latin typeface="Calibri" panose="020F0502020204030204" pitchFamily="34" charset="0"/>
                <a:ea typeface="TimesTen-Roman"/>
                <a:cs typeface="Simplified Arabic" panose="02020603050405020304" pitchFamily="18" charset="-78"/>
              </a:rPr>
              <a:t>يلعب المسكن دورا هاما في اشباع الاحتياجات الاجتماعية، لان المسكن هو مركز حياة الأسرة التي تعتبر القوة الأساسية في تطبيع الأطفال اجتماعيا، وهو المكان الأقل ضغطا على العلاقات الإنسانية المتداخلة والأطول مدى في نفس الوقت، ويساعد المسكن على اشباع الاحتياجات الاجتماعية. تعد الحاجة للاتصال من اهم المتطلبات البشرية، التي يسعى المعماريون الى توفير وسائلها على المستويين العمراني والمعماري، من خلال توفير البيئة المهيأة لالتقاء الناس على مستوى الأفراد او الجماعات، وتوصف عملية اعادة بناء شبكة العلاقات والترابط الاجتماعي في البيئة العمرانية بأنها تكون عادة أصعب من اعادة بناء المباني المتهدمة. وبالمقابل هناك (الخصوصية) التي تعتبر مطلب واحتياج طبيعي يُمَكن الأنسان من تحديد وتنظيم معاملاته الاجتماعية وبما يتوافق مع نوع النشاط الذي يمارسه، وتبعا للتنوع الكبير لعلاقاته بمن حوله باختلاف درجات قربهم او بعدهم عنه، وتتطلب الأوضاع الاجتماعية والعقيدة الدينية خصوصية للأسرة، وبنفس الوقت توفير ميزة الانفتاح على الطبيعة وكذلك حرية الحركة في </a:t>
            </a:r>
            <a:r>
              <a:rPr lang="ar-SA" dirty="0" err="1">
                <a:latin typeface="Calibri" panose="020F0502020204030204" pitchFamily="34" charset="0"/>
                <a:ea typeface="TimesTen-Roman"/>
                <a:cs typeface="Simplified Arabic" panose="02020603050405020304" pitchFamily="18" charset="-78"/>
              </a:rPr>
              <a:t>حيزات</a:t>
            </a:r>
            <a:r>
              <a:rPr lang="ar-SA" dirty="0">
                <a:latin typeface="Calibri" panose="020F0502020204030204" pitchFamily="34" charset="0"/>
                <a:ea typeface="TimesTen-Roman"/>
                <a:cs typeface="Simplified Arabic" panose="02020603050405020304" pitchFamily="18" charset="-78"/>
              </a:rPr>
              <a:t> مفتوحة وآمنة.</a:t>
            </a:r>
            <a:endParaRPr lang="en-US" sz="14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172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8F2C9DA-B754-4503-9F14-6EA86B1B60FD}"/>
              </a:ext>
            </a:extLst>
          </p:cNvPr>
          <p:cNvSpPr/>
          <p:nvPr/>
        </p:nvSpPr>
        <p:spPr>
          <a:xfrm>
            <a:off x="180109" y="349561"/>
            <a:ext cx="11831781" cy="5625964"/>
          </a:xfrm>
          <a:prstGeom prst="rect">
            <a:avLst/>
          </a:prstGeom>
        </p:spPr>
        <p:txBody>
          <a:bodyPr wrap="square">
            <a:spAutoFit/>
          </a:bodyPr>
          <a:lstStyle/>
          <a:p>
            <a:pPr lvl="0" algn="just" rtl="1">
              <a:lnSpc>
                <a:spcPct val="107000"/>
              </a:lnSpc>
              <a:spcAft>
                <a:spcPts val="0"/>
              </a:spcAft>
            </a:pPr>
            <a:r>
              <a:rPr lang="ar-IQ" dirty="0">
                <a:latin typeface="Calibri" panose="020F0502020204030204" pitchFamily="34" charset="0"/>
                <a:ea typeface="TimesTen-Roman"/>
                <a:cs typeface="Simplified Arabic" panose="02020603050405020304" pitchFamily="18" charset="-78"/>
              </a:rPr>
              <a:t>4- </a:t>
            </a:r>
            <a:r>
              <a:rPr lang="ar-SA" dirty="0">
                <a:latin typeface="Calibri" panose="020F0502020204030204" pitchFamily="34" charset="0"/>
                <a:ea typeface="TimesTen-Roman"/>
                <a:cs typeface="Simplified Arabic" panose="02020603050405020304" pitchFamily="18" charset="-78"/>
              </a:rPr>
              <a:t>حاجات التقدير</a:t>
            </a:r>
            <a:r>
              <a:rPr lang="en-US" dirty="0">
                <a:latin typeface="Simplified Arabic" panose="02020603050405020304" pitchFamily="18" charset="-78"/>
                <a:ea typeface="TimesTen-Roman"/>
                <a:cs typeface="Arial" panose="020B0604020202020204" pitchFamily="34" charset="0"/>
              </a:rPr>
              <a:t> Esteem needs</a:t>
            </a:r>
            <a:endParaRPr lang="en-US" sz="1400" dirty="0">
              <a:latin typeface="Calibri" panose="020F0502020204030204" pitchFamily="34" charset="0"/>
              <a:ea typeface="Calibri" panose="020F0502020204030204" pitchFamily="34" charset="0"/>
              <a:cs typeface="Arial" panose="020B0604020202020204" pitchFamily="34" charset="0"/>
            </a:endParaRPr>
          </a:p>
          <a:p>
            <a:pPr marL="457200" algn="just" rtl="1">
              <a:lnSpc>
                <a:spcPct val="107000"/>
              </a:lnSpc>
              <a:spcAft>
                <a:spcPts val="0"/>
              </a:spcAft>
            </a:pPr>
            <a:r>
              <a:rPr lang="ar-SA" dirty="0">
                <a:latin typeface="Calibri" panose="020F0502020204030204" pitchFamily="34" charset="0"/>
                <a:ea typeface="TimesTen-Roman"/>
                <a:cs typeface="Simplified Arabic" panose="02020603050405020304" pitchFamily="18" charset="-78"/>
              </a:rPr>
              <a:t>هذا النوع من الحاجات كما يراه </a:t>
            </a:r>
            <a:r>
              <a:rPr lang="ar-SA" dirty="0" err="1">
                <a:latin typeface="Calibri" panose="020F0502020204030204" pitchFamily="34" charset="0"/>
                <a:ea typeface="TimesTen-Roman"/>
                <a:cs typeface="Simplified Arabic" panose="02020603050405020304" pitchFamily="18" charset="-78"/>
              </a:rPr>
              <a:t>ماسلو</a:t>
            </a:r>
            <a:r>
              <a:rPr lang="ar-SA" dirty="0">
                <a:latin typeface="Calibri" panose="020F0502020204030204" pitchFamily="34" charset="0"/>
                <a:ea typeface="TimesTen-Roman"/>
                <a:cs typeface="Simplified Arabic" panose="02020603050405020304" pitchFamily="18" charset="-78"/>
              </a:rPr>
              <a:t> له جانبان</a:t>
            </a:r>
            <a:r>
              <a:rPr lang="en-US" dirty="0">
                <a:latin typeface="Simplified Arabic" panose="02020603050405020304" pitchFamily="18" charset="-78"/>
                <a:ea typeface="TimesTen-Roman"/>
                <a:cs typeface="Arial" panose="020B0604020202020204" pitchFamily="34" charset="0"/>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Font typeface="Symbol" panose="05050102010706020507" pitchFamily="18" charset="2"/>
              <a:buChar char=""/>
            </a:pPr>
            <a:r>
              <a:rPr lang="ar-SA" dirty="0">
                <a:latin typeface="Calibri" panose="020F0502020204030204" pitchFamily="34" charset="0"/>
                <a:ea typeface="TimesTen-Roman"/>
                <a:cs typeface="Simplified Arabic" panose="02020603050405020304" pitchFamily="18" charset="-78"/>
              </a:rPr>
              <a:t>جانب متعلق باحترام النفس</a:t>
            </a:r>
            <a:r>
              <a:rPr lang="en-US" dirty="0">
                <a:latin typeface="Simplified Arabic" panose="02020603050405020304" pitchFamily="18" charset="-78"/>
                <a:ea typeface="TimesTen-Roman"/>
                <a:cs typeface="Arial" panose="020B0604020202020204" pitchFamily="34" charset="0"/>
              </a:rPr>
              <a:t>.. </a:t>
            </a:r>
            <a:r>
              <a:rPr lang="ar-SA" dirty="0">
                <a:latin typeface="Calibri" panose="020F0502020204030204" pitchFamily="34" charset="0"/>
                <a:ea typeface="TimesTen-Roman"/>
                <a:cs typeface="Simplified Arabic" panose="02020603050405020304" pitchFamily="18" charset="-78"/>
              </a:rPr>
              <a:t>أو الإحساس الداخلي بالقيمة الذاتية.</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Font typeface="Symbol" panose="05050102010706020507" pitchFamily="18" charset="2"/>
              <a:buChar char=""/>
            </a:pPr>
            <a:r>
              <a:rPr lang="ar-SA" dirty="0">
                <a:latin typeface="Calibri" panose="020F0502020204030204" pitchFamily="34" charset="0"/>
                <a:ea typeface="TimesTen-Roman"/>
                <a:cs typeface="Simplified Arabic" panose="02020603050405020304" pitchFamily="18" charset="-78"/>
              </a:rPr>
              <a:t>الآخر متعلق بالحاجة إلى اكتساب الاحترام والتقدير من الخارج</a:t>
            </a:r>
            <a:r>
              <a:rPr lang="en-US" dirty="0">
                <a:latin typeface="Simplified Arabic" panose="02020603050405020304" pitchFamily="18" charset="-78"/>
                <a:ea typeface="TimesTen-Roman"/>
                <a:cs typeface="Arial" panose="020B0604020202020204" pitchFamily="34" charset="0"/>
              </a:rPr>
              <a:t> … </a:t>
            </a:r>
            <a:r>
              <a:rPr lang="ar-SA" dirty="0">
                <a:latin typeface="Calibri" panose="020F0502020204030204" pitchFamily="34" charset="0"/>
                <a:ea typeface="TimesTen-Roman"/>
                <a:cs typeface="Simplified Arabic" panose="02020603050405020304" pitchFamily="18" charset="-78"/>
              </a:rPr>
              <a:t>ويشمل الحاجة إلى اكتساب احترام الآخرين</a:t>
            </a:r>
            <a:r>
              <a:rPr lang="en-US" dirty="0">
                <a:latin typeface="Simplified Arabic" panose="02020603050405020304" pitchFamily="18" charset="-78"/>
                <a:ea typeface="TimesTen-Roman"/>
                <a:cs typeface="Arial" panose="020B0604020202020204" pitchFamily="34" charset="0"/>
              </a:rPr>
              <a:t>.. </a:t>
            </a:r>
            <a:r>
              <a:rPr lang="ar-SA" dirty="0">
                <a:latin typeface="Calibri" panose="020F0502020204030204" pitchFamily="34" charset="0"/>
                <a:ea typeface="TimesTen-Roman"/>
                <a:cs typeface="Simplified Arabic" panose="02020603050405020304" pitchFamily="18" charset="-78"/>
              </a:rPr>
              <a:t>السمعة الحسنة</a:t>
            </a:r>
            <a:r>
              <a:rPr lang="en-US" dirty="0">
                <a:latin typeface="Simplified Arabic" panose="02020603050405020304" pitchFamily="18" charset="-78"/>
                <a:ea typeface="TimesTen-Roman"/>
                <a:cs typeface="Arial" panose="020B0604020202020204" pitchFamily="34" charset="0"/>
              </a:rPr>
              <a:t>.. </a:t>
            </a:r>
            <a:r>
              <a:rPr lang="ar-SA" dirty="0">
                <a:latin typeface="Calibri" panose="020F0502020204030204" pitchFamily="34" charset="0"/>
                <a:ea typeface="TimesTen-Roman"/>
                <a:cs typeface="Simplified Arabic" panose="02020603050405020304" pitchFamily="18" charset="-78"/>
              </a:rPr>
              <a:t>النجاح والوضع الاجتماعي المرموق</a:t>
            </a:r>
            <a:r>
              <a:rPr lang="en-US" dirty="0">
                <a:latin typeface="Simplified Arabic" panose="02020603050405020304" pitchFamily="18" charset="-78"/>
                <a:ea typeface="TimesTen-Roman"/>
                <a:cs typeface="Arial" panose="020B0604020202020204" pitchFamily="34" charset="0"/>
              </a:rPr>
              <a:t>.. </a:t>
            </a:r>
            <a:r>
              <a:rPr lang="ar-SA" dirty="0">
                <a:latin typeface="Calibri" panose="020F0502020204030204" pitchFamily="34" charset="0"/>
                <a:ea typeface="TimesTen-Roman"/>
                <a:cs typeface="Simplified Arabic" panose="02020603050405020304" pitchFamily="18" charset="-78"/>
              </a:rPr>
              <a:t>الشهرة</a:t>
            </a:r>
            <a:r>
              <a:rPr lang="en-US" dirty="0">
                <a:latin typeface="Simplified Arabic" panose="02020603050405020304" pitchFamily="18" charset="-78"/>
                <a:ea typeface="TimesTen-Roman"/>
                <a:cs typeface="Arial" panose="020B0604020202020204" pitchFamily="34" charset="0"/>
              </a:rPr>
              <a:t>.. </a:t>
            </a:r>
            <a:r>
              <a:rPr lang="ar-SA" dirty="0">
                <a:latin typeface="Calibri" panose="020F0502020204030204" pitchFamily="34" charset="0"/>
                <a:ea typeface="TimesTen-Roman"/>
                <a:cs typeface="Simplified Arabic" panose="02020603050405020304" pitchFamily="18" charset="-78"/>
              </a:rPr>
              <a:t>المجد</a:t>
            </a:r>
            <a:r>
              <a:rPr lang="en-US" dirty="0">
                <a:latin typeface="Simplified Arabic" panose="02020603050405020304" pitchFamily="18" charset="-78"/>
                <a:ea typeface="TimesTen-Roman"/>
                <a:cs typeface="Arial" panose="020B0604020202020204" pitchFamily="34" charset="0"/>
              </a:rPr>
              <a:t> … </a:t>
            </a:r>
            <a:r>
              <a:rPr lang="ar-SA" dirty="0">
                <a:latin typeface="Calibri" panose="020F0502020204030204" pitchFamily="34" charset="0"/>
                <a:ea typeface="TimesTen-Roman"/>
                <a:cs typeface="Simplified Arabic" panose="02020603050405020304" pitchFamily="18" charset="-78"/>
              </a:rPr>
              <a:t>الخ</a:t>
            </a:r>
            <a:r>
              <a:rPr lang="en-US" dirty="0">
                <a:latin typeface="Simplified Arabic" panose="02020603050405020304" pitchFamily="18" charset="-78"/>
                <a:ea typeface="TimesTen-Roman"/>
                <a:cs typeface="Arial" panose="020B0604020202020204" pitchFamily="34" charset="0"/>
              </a:rPr>
              <a:t>.  </a:t>
            </a:r>
            <a:r>
              <a:rPr lang="ar-SA" dirty="0" err="1">
                <a:latin typeface="Simplified Arabic" panose="02020603050405020304" pitchFamily="18" charset="-78"/>
                <a:ea typeface="TimesTen-Roman"/>
                <a:cs typeface="Arial" panose="020B0604020202020204" pitchFamily="34" charset="0"/>
              </a:rPr>
              <a:t>وماسلو</a:t>
            </a:r>
            <a:r>
              <a:rPr lang="ar-SA" dirty="0">
                <a:latin typeface="Calibri" panose="020F0502020204030204" pitchFamily="34" charset="0"/>
                <a:ea typeface="TimesTen-Roman"/>
                <a:cs typeface="Simplified Arabic" panose="02020603050405020304" pitchFamily="18" charset="-78"/>
              </a:rPr>
              <a:t> يرى أنه بتطور السن والنضج الشخصي يصبح الجانب الأول أكثر قيمة وأهمية للإنسان من الجانب الثاني.</a:t>
            </a:r>
            <a:endParaRPr lang="ar-IQ" dirty="0">
              <a:latin typeface="Calibri" panose="020F0502020204030204" pitchFamily="34" charset="0"/>
              <a:ea typeface="TimesTen-Roman"/>
              <a:cs typeface="Simplified Arabic" panose="02020603050405020304" pitchFamily="18" charset="-78"/>
            </a:endParaRPr>
          </a:p>
          <a:p>
            <a:pPr marL="342900" lvl="0" indent="-342900" algn="just" rtl="1">
              <a:lnSpc>
                <a:spcPct val="107000"/>
              </a:lnSpc>
              <a:spcAft>
                <a:spcPts val="0"/>
              </a:spcAft>
              <a:buFont typeface="Symbol" panose="05050102010706020507" pitchFamily="18" charset="2"/>
              <a:buChar char=""/>
            </a:pPr>
            <a:endParaRPr lang="ar-IQ" sz="1400" dirty="0">
              <a:effectLst/>
              <a:latin typeface="Calibri" panose="020F0502020204030204" pitchFamily="34" charset="0"/>
              <a:ea typeface="Calibri" panose="020F0502020204030204" pitchFamily="34" charset="0"/>
              <a:cs typeface="Simplified Arabic" panose="02020603050405020304" pitchFamily="18" charset="-78"/>
            </a:endParaRPr>
          </a:p>
          <a:p>
            <a:pPr algn="just" rtl="1"/>
            <a:r>
              <a:rPr lang="ar-SA" dirty="0">
                <a:latin typeface="Calibri" panose="020F0502020204030204" pitchFamily="34" charset="0"/>
                <a:cs typeface="Simplified Arabic" panose="02020603050405020304" pitchFamily="18" charset="-78"/>
              </a:rPr>
              <a:t>ان حاجة احترام الذات لها علاقة بتلك الاحتياجات المتعارف عليها من قبل الفرد والمجتمع، لأن معايير الأسكان لها علاقة بنوع المسكن المناسب او الصالح للسكن، الذي يلبي للشخص مكانة اجتماعية معينة، او بمدى تحقيق المسكن لمعايير اسكانية خاصة، وتؤثر على مدى تقبل المحيطين وايضا على شعور الشخص بقيمة نفسه</a:t>
            </a:r>
            <a:r>
              <a:rPr lang="en-US" dirty="0">
                <a:latin typeface="Calibri" panose="020F0502020204030204" pitchFamily="34" charset="0"/>
                <a:cs typeface="Simplified Arabic" panose="02020603050405020304" pitchFamily="18" charset="-78"/>
              </a:rPr>
              <a:t>.</a:t>
            </a:r>
          </a:p>
          <a:p>
            <a:pPr algn="just" rtl="1"/>
            <a:r>
              <a:rPr lang="ar-SA" dirty="0">
                <a:latin typeface="Calibri" panose="020F0502020204030204" pitchFamily="34" charset="0"/>
                <a:cs typeface="Simplified Arabic" panose="02020603050405020304" pitchFamily="18" charset="-78"/>
              </a:rPr>
              <a:t>ويمكن تحقيق احترام الأنسان من خلال مشاركته في تطوير المدينة، سواء في البناء او في عملية صنع القرار، فالناس لا يحتاجون الى وحدات سكنية بل الى اسكان يحقق تطلعاتهم الأفضل ويحتاجون المشاركة الفعلية في بناء مساكنهم.</a:t>
            </a:r>
            <a:endParaRPr lang="en-US" dirty="0">
              <a:latin typeface="Calibri" panose="020F0502020204030204" pitchFamily="34" charset="0"/>
              <a:cs typeface="Simplified Arabic" panose="02020603050405020304" pitchFamily="18" charset="-78"/>
            </a:endParaRPr>
          </a:p>
          <a:p>
            <a:pPr algn="just" rtl="1"/>
            <a:r>
              <a:rPr lang="ar-SA" dirty="0">
                <a:latin typeface="Calibri" panose="020F0502020204030204" pitchFamily="34" charset="0"/>
                <a:cs typeface="Simplified Arabic" panose="02020603050405020304" pitchFamily="18" charset="-78"/>
              </a:rPr>
              <a:t> </a:t>
            </a:r>
            <a:endParaRPr lang="en-US" dirty="0">
              <a:latin typeface="Calibri" panose="020F0502020204030204" pitchFamily="34" charset="0"/>
              <a:cs typeface="Simplified Arabic" panose="02020603050405020304" pitchFamily="18" charset="-78"/>
            </a:endParaRPr>
          </a:p>
          <a:p>
            <a:pPr lvl="0" algn="just" rtl="1"/>
            <a:r>
              <a:rPr lang="ar-IQ" dirty="0">
                <a:latin typeface="Calibri" panose="020F0502020204030204" pitchFamily="34" charset="0"/>
                <a:cs typeface="Simplified Arabic" panose="02020603050405020304" pitchFamily="18" charset="-78"/>
              </a:rPr>
              <a:t>5- </a:t>
            </a:r>
            <a:r>
              <a:rPr lang="ar-SA" dirty="0">
                <a:latin typeface="Calibri" panose="020F0502020204030204" pitchFamily="34" charset="0"/>
                <a:cs typeface="Simplified Arabic" panose="02020603050405020304" pitchFamily="18" charset="-78"/>
              </a:rPr>
              <a:t>حاجات تحقيق الذات</a:t>
            </a:r>
            <a:r>
              <a:rPr lang="en-US" dirty="0">
                <a:latin typeface="Calibri" panose="020F0502020204030204" pitchFamily="34" charset="0"/>
                <a:cs typeface="Simplified Arabic" panose="02020603050405020304" pitchFamily="18" charset="-78"/>
              </a:rPr>
              <a:t> - Self-actualization </a:t>
            </a:r>
            <a:r>
              <a:rPr lang="ar-SA" dirty="0">
                <a:latin typeface="Calibri" panose="020F0502020204030204" pitchFamily="34" charset="0"/>
                <a:cs typeface="Simplified Arabic" panose="02020603050405020304" pitchFamily="18" charset="-78"/>
              </a:rPr>
              <a:t>والحاجات العليا</a:t>
            </a:r>
            <a:endParaRPr lang="en-US" dirty="0">
              <a:latin typeface="Calibri" panose="020F0502020204030204" pitchFamily="34" charset="0"/>
              <a:cs typeface="Simplified Arabic" panose="02020603050405020304" pitchFamily="18" charset="-78"/>
            </a:endParaRPr>
          </a:p>
          <a:p>
            <a:pPr algn="just" rtl="1"/>
            <a:r>
              <a:rPr lang="ar-SA" dirty="0">
                <a:latin typeface="Calibri" panose="020F0502020204030204" pitchFamily="34" charset="0"/>
                <a:cs typeface="Simplified Arabic" panose="02020603050405020304" pitchFamily="18" charset="-78"/>
              </a:rPr>
              <a:t>هي من ضمن الحاجات النفسية التي تظهر ضمن محيط البيئة الاجتماعية السكنية وتحقيق الذات هنا يشير إلى حاجة الإنسان إلى استخدام كل قدراته ومواهبه وتحقيق كل إمكاناته الكامنة وتنميتها إلى أقصى مدى يمكن أن تصل إليه</a:t>
            </a:r>
            <a:r>
              <a:rPr lang="en-US" dirty="0">
                <a:latin typeface="Calibri" panose="020F0502020204030204" pitchFamily="34" charset="0"/>
                <a:cs typeface="Simplified Arabic" panose="02020603050405020304" pitchFamily="18" charset="-78"/>
              </a:rPr>
              <a:t>. </a:t>
            </a:r>
            <a:r>
              <a:rPr lang="ar-SA" dirty="0">
                <a:latin typeface="Calibri" panose="020F0502020204030204" pitchFamily="34" charset="0"/>
                <a:cs typeface="Simplified Arabic" panose="02020603050405020304" pitchFamily="18" charset="-78"/>
              </a:rPr>
              <a:t>وهذا التحقيق للذات لا يجب أن يفهم في حدود الحاجة إلى تحقيق أقصى قدرة أو مهارة أو نجاح بالمعنى الشخصي المحدود</a:t>
            </a:r>
            <a:r>
              <a:rPr lang="en-US" dirty="0">
                <a:latin typeface="Calibri" panose="020F0502020204030204" pitchFamily="34" charset="0"/>
                <a:cs typeface="Simplified Arabic" panose="02020603050405020304" pitchFamily="18" charset="-78"/>
              </a:rPr>
              <a:t>.. </a:t>
            </a:r>
            <a:r>
              <a:rPr lang="ar-SA" dirty="0">
                <a:latin typeface="Calibri" panose="020F0502020204030204" pitchFamily="34" charset="0"/>
                <a:cs typeface="Simplified Arabic" panose="02020603050405020304" pitchFamily="18" charset="-78"/>
              </a:rPr>
              <a:t>وإنما هو يشمل تحقيق حاجة الذات إلى السعي نحو قيم وغايات عليا مثل الكشف عن الحقيقة</a:t>
            </a:r>
            <a:r>
              <a:rPr lang="en-US" dirty="0">
                <a:latin typeface="Calibri" panose="020F0502020204030204" pitchFamily="34" charset="0"/>
                <a:cs typeface="Simplified Arabic" panose="02020603050405020304" pitchFamily="18" charset="-78"/>
              </a:rPr>
              <a:t>.. </a:t>
            </a:r>
            <a:r>
              <a:rPr lang="ar-SA" dirty="0">
                <a:latin typeface="Calibri" panose="020F0502020204030204" pitchFamily="34" charset="0"/>
                <a:cs typeface="Simplified Arabic" panose="02020603050405020304" pitchFamily="18" charset="-78"/>
              </a:rPr>
              <a:t>وخلق الجمال</a:t>
            </a:r>
            <a:r>
              <a:rPr lang="en-US" dirty="0">
                <a:latin typeface="Calibri" panose="020F0502020204030204" pitchFamily="34" charset="0"/>
                <a:cs typeface="Simplified Arabic" panose="02020603050405020304" pitchFamily="18" charset="-78"/>
              </a:rPr>
              <a:t>.. </a:t>
            </a:r>
            <a:r>
              <a:rPr lang="ar-SA" dirty="0">
                <a:latin typeface="Calibri" panose="020F0502020204030204" pitchFamily="34" charset="0"/>
                <a:cs typeface="Simplified Arabic" panose="02020603050405020304" pitchFamily="18" charset="-78"/>
              </a:rPr>
              <a:t>وتحقيق النظام</a:t>
            </a:r>
            <a:r>
              <a:rPr lang="en-US" dirty="0">
                <a:latin typeface="Calibri" panose="020F0502020204030204" pitchFamily="34" charset="0"/>
                <a:cs typeface="Simplified Arabic" panose="02020603050405020304" pitchFamily="18" charset="-78"/>
              </a:rPr>
              <a:t>.. </a:t>
            </a:r>
            <a:r>
              <a:rPr lang="ar-SA" dirty="0">
                <a:latin typeface="Calibri" panose="020F0502020204030204" pitchFamily="34" charset="0"/>
                <a:cs typeface="Simplified Arabic" panose="02020603050405020304" pitchFamily="18" charset="-78"/>
              </a:rPr>
              <a:t>وتأكيد العدل</a:t>
            </a:r>
            <a:r>
              <a:rPr lang="en-US" dirty="0">
                <a:latin typeface="Calibri" panose="020F0502020204030204" pitchFamily="34" charset="0"/>
                <a:cs typeface="Simplified Arabic" panose="02020603050405020304" pitchFamily="18" charset="-78"/>
              </a:rPr>
              <a:t>.. </a:t>
            </a:r>
            <a:r>
              <a:rPr lang="ar-SA" dirty="0">
                <a:latin typeface="Calibri" panose="020F0502020204030204" pitchFamily="34" charset="0"/>
                <a:cs typeface="Simplified Arabic" panose="02020603050405020304" pitchFamily="18" charset="-78"/>
              </a:rPr>
              <a:t>الخ. وهي الحاجة للإحساس بالحب والنمو الشخصي والعلاقات الإيجابية مع الأخرين، والمسكن هنا يلعب دورا اساسيا في تحقيق الذات، لأنه يسمح بالتعبير عن الذات، من خلال شكله العام الذي يعبر عن ذات وهوية ودوافع شخصية محددة، يحقق شيئا هاما من مقومات الأسرة السوية، ويسمح لها بالقيام بدورها كمجموعة وايضا كأفراد للتعبير عن طابع واحد خاص بهم جميعا. </a:t>
            </a:r>
            <a:endParaRPr lang="en-US" dirty="0">
              <a:latin typeface="Calibri" panose="020F0502020204030204" pitchFamily="34" charset="0"/>
              <a:cs typeface="Simplified Arabic" panose="02020603050405020304" pitchFamily="18" charset="-78"/>
            </a:endParaRPr>
          </a:p>
          <a:p>
            <a:pPr lvl="0" algn="just" rtl="1">
              <a:lnSpc>
                <a:spcPct val="107000"/>
              </a:lnSpc>
              <a:spcAft>
                <a:spcPts val="0"/>
              </a:spcAft>
            </a:pP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820760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E41C7FA-D9DD-4FCB-B65D-2AA4113E0314}"/>
              </a:ext>
            </a:extLst>
          </p:cNvPr>
          <p:cNvSpPr/>
          <p:nvPr/>
        </p:nvSpPr>
        <p:spPr>
          <a:xfrm>
            <a:off x="9056019" y="214361"/>
            <a:ext cx="2836033" cy="388696"/>
          </a:xfrm>
          <a:prstGeom prst="rect">
            <a:avLst/>
          </a:prstGeom>
        </p:spPr>
        <p:txBody>
          <a:bodyPr wrap="none">
            <a:spAutoFit/>
          </a:bodyPr>
          <a:lstStyle/>
          <a:p>
            <a:pPr algn="just" rtl="1">
              <a:lnSpc>
                <a:spcPct val="107000"/>
              </a:lnSpc>
              <a:spcAft>
                <a:spcPts val="0"/>
              </a:spcAft>
            </a:pPr>
            <a:r>
              <a:rPr lang="ar-SA" b="1" dirty="0">
                <a:latin typeface="Times New Roman" panose="02020603050405020304" pitchFamily="18" charset="0"/>
                <a:ea typeface="TimesTen-Roman"/>
                <a:cs typeface="Akhbar MT" pitchFamily="2" charset="-78"/>
              </a:rPr>
              <a:t>الاتجاهات المعتمدة في تفسير مفهوم السكن:</a:t>
            </a:r>
            <a:endParaRPr lang="en-US" sz="12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4ADC63CD-9A7F-487D-8A46-48D3186ACE4E}"/>
              </a:ext>
            </a:extLst>
          </p:cNvPr>
          <p:cNvPicPr/>
          <p:nvPr/>
        </p:nvPicPr>
        <p:blipFill>
          <a:blip r:embed="rId2"/>
          <a:stretch>
            <a:fillRect/>
          </a:stretch>
        </p:blipFill>
        <p:spPr>
          <a:xfrm>
            <a:off x="2660074" y="214361"/>
            <a:ext cx="5888614" cy="6505094"/>
          </a:xfrm>
          <a:prstGeom prst="rect">
            <a:avLst/>
          </a:prstGeom>
        </p:spPr>
      </p:pic>
    </p:spTree>
    <p:extLst>
      <p:ext uri="{BB962C8B-B14F-4D97-AF65-F5344CB8AC3E}">
        <p14:creationId xmlns:p14="http://schemas.microsoft.com/office/powerpoint/2010/main" val="2757021431"/>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26</TotalTime>
  <Words>638</Words>
  <Application>Microsoft Office PowerPoint</Application>
  <PresentationFormat>Widescreen</PresentationFormat>
  <Paragraphs>60</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Calibri</vt:lpstr>
      <vt:lpstr>Century Gothic</vt:lpstr>
      <vt:lpstr>Simplified Arabic</vt:lpstr>
      <vt:lpstr>Symbol</vt:lpstr>
      <vt:lpstr>Times New Roman</vt:lpstr>
      <vt:lpstr>Wingdings 3</vt:lpstr>
      <vt:lpstr>Wisp</vt:lpstr>
      <vt:lpstr>الإسكان / الفصل الدراسي الأول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الإسكان / الفصل الدراسي الأول </dc:title>
  <dc:creator>nabil taha</dc:creator>
  <cp:lastModifiedBy>nabil taha</cp:lastModifiedBy>
  <cp:revision>6</cp:revision>
  <dcterms:created xsi:type="dcterms:W3CDTF">2018-12-18T18:24:49Z</dcterms:created>
  <dcterms:modified xsi:type="dcterms:W3CDTF">2018-12-18T18:51:05Z</dcterms:modified>
</cp:coreProperties>
</file>