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3810000"/>
            <a:ext cx="6777318" cy="22653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Experiment No. (1) -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an introduction to MATLAB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133237"/>
              </p:ext>
            </p:extLst>
          </p:nvPr>
        </p:nvGraphicFramePr>
        <p:xfrm>
          <a:off x="609600" y="1066800"/>
          <a:ext cx="7924800" cy="91440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484109"/>
                <a:gridCol w="3440691"/>
              </a:tblGrid>
              <a:tr h="4572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College of engineering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Third class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572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Computer engineering department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Digital signal process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714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04800" y="572086"/>
                <a:ext cx="8305800" cy="5357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/>
                  <a:t>Procedure</a:t>
                </a:r>
                <a:r>
                  <a:rPr lang="en-US" sz="2000" b="1" dirty="0"/>
                  <a:t>:</a:t>
                </a:r>
                <a:endParaRPr lang="en-US" sz="2000" dirty="0"/>
              </a:p>
              <a:p>
                <a:r>
                  <a:rPr lang="en-US" dirty="0"/>
                  <a:t>Write a MATLAB code to evaluate the following:</a:t>
                </a:r>
                <a:endParaRPr lang="en-US" sz="2000" dirty="0"/>
              </a:p>
              <a:p>
                <a:r>
                  <a:rPr lang="ar-IQ" dirty="0"/>
                  <a:t> </a:t>
                </a:r>
                <a:endParaRPr lang="en-US" sz="2000" dirty="0"/>
              </a:p>
              <a:p>
                <a:pPr lvl="0"/>
                <a:r>
                  <a:rPr lang="ar-IQ" b="1" dirty="0"/>
                  <a:t>1.5 </a:t>
                </a:r>
                <a:r>
                  <a:rPr lang="en-US" b="1" dirty="0"/>
                  <a:t>*</a:t>
                </a:r>
                <a:r>
                  <a:rPr lang="ar-IQ" b="1" dirty="0"/>
                  <a:t> 10</a:t>
                </a:r>
                <a:r>
                  <a:rPr lang="ar-IQ" b="1" baseline="30000" dirty="0"/>
                  <a:t>-4</a:t>
                </a:r>
                <a:r>
                  <a:rPr lang="ar-IQ" b="1" dirty="0"/>
                  <a:t> +2.5 </a:t>
                </a:r>
                <a:r>
                  <a:rPr lang="en-US" b="1" dirty="0"/>
                  <a:t>*</a:t>
                </a:r>
                <a:r>
                  <a:rPr lang="ar-IQ" b="1" dirty="0"/>
                  <a:t> 10</a:t>
                </a:r>
                <a:r>
                  <a:rPr lang="ar-IQ" b="1" baseline="30000" dirty="0"/>
                  <a:t>-2</a:t>
                </a:r>
                <a:endParaRPr lang="en-US" sz="2000" dirty="0"/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/>
                          </m:ctrlPr>
                        </m:fPr>
                        <m:num>
                          <m:r>
                            <a:rPr lang="en-US" b="1" i="1"/>
                            <m:t>𝟏</m:t>
                          </m:r>
                        </m:num>
                        <m:den>
                          <m:r>
                            <a:rPr lang="en-US" b="1" i="1"/>
                            <m:t>𝟐</m:t>
                          </m:r>
                          <m:r>
                            <a:rPr lang="en-US" b="1"/>
                            <m:t>+</m:t>
                          </m:r>
                          <m:r>
                            <a:rPr lang="en-US" b="1" i="1"/>
                            <m:t>𝟑𝟐</m:t>
                          </m:r>
                          <m:r>
                            <a:rPr lang="en-US" b="1" i="1"/>
                            <m:t> </m:t>
                          </m:r>
                        </m:den>
                      </m:f>
                      <m:r>
                        <a:rPr lang="en-US" b="1" i="1"/>
                        <m:t>+ </m:t>
                      </m:r>
                      <m:f>
                        <m:fPr>
                          <m:ctrlPr>
                            <a:rPr lang="en-US" b="1" i="1"/>
                          </m:ctrlPr>
                        </m:fPr>
                        <m:num>
                          <m:r>
                            <a:rPr lang="en-US" b="1" i="1"/>
                            <m:t>𝟒</m:t>
                          </m:r>
                        </m:num>
                        <m:den>
                          <m:r>
                            <a:rPr lang="en-US" b="1" i="1"/>
                            <m:t>𝟓</m:t>
                          </m:r>
                        </m:den>
                      </m:f>
                      <m:r>
                        <a:rPr lang="en-US" b="1" i="1"/>
                        <m:t>∗ </m:t>
                      </m:r>
                      <m:f>
                        <m:fPr>
                          <m:ctrlPr>
                            <a:rPr lang="en-US" b="1" i="1"/>
                          </m:ctrlPr>
                        </m:fPr>
                        <m:num>
                          <m:r>
                            <a:rPr lang="en-US" b="1" i="1"/>
                            <m:t>𝟔</m:t>
                          </m:r>
                        </m:num>
                        <m:den>
                          <m:r>
                            <a:rPr lang="en-US" b="1" i="1"/>
                            <m:t>𝟕</m:t>
                          </m:r>
                          <m:r>
                            <a:rPr lang="en-US" b="1" i="1"/>
                            <m:t> 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lvl="0"/>
                <a:endParaRPr lang="en-US" b="1" dirty="0" smtClean="0"/>
              </a:p>
              <a:p>
                <a:pPr lvl="0"/>
                <a:endParaRPr lang="en-US" b="1" dirty="0"/>
              </a:p>
              <a:p>
                <a:pPr lvl="0"/>
                <a:endParaRPr lang="en-US" b="1" dirty="0" smtClean="0"/>
              </a:p>
              <a:p>
                <a:pPr lvl="0"/>
                <a:endParaRPr lang="en-US" b="1" dirty="0"/>
              </a:p>
              <a:p>
                <a:pPr lvl="0"/>
                <a:endParaRPr lang="en-US" b="1" dirty="0" smtClean="0"/>
              </a:p>
              <a:p>
                <a:pPr lvl="0"/>
                <a:endParaRPr lang="en-US" b="1" dirty="0"/>
              </a:p>
              <a:p>
                <a:pPr lvl="0"/>
                <a:r>
                  <a:rPr lang="en-US" b="1" dirty="0" smtClean="0"/>
                  <a:t>Write </a:t>
                </a:r>
                <a:r>
                  <a:rPr lang="en-US" b="1" dirty="0"/>
                  <a:t>the </a:t>
                </a:r>
                <a:r>
                  <a:rPr lang="en-US" b="1" dirty="0" smtClean="0"/>
                  <a:t>following</a:t>
                </a:r>
                <a:endParaRPr lang="en-US" dirty="0" smtClean="0"/>
              </a:p>
              <a:p>
                <a:pPr lvl="1"/>
                <a:r>
                  <a:rPr lang="en-US" b="1" dirty="0"/>
                  <a:t>	</a:t>
                </a:r>
                <a:r>
                  <a:rPr lang="en-US" b="1" dirty="0" smtClean="0"/>
                  <a:t>		help </a:t>
                </a:r>
                <a:r>
                  <a:rPr lang="en-US" dirty="0" err="1" smtClean="0"/>
                  <a:t>database.close</a:t>
                </a:r>
                <a:endParaRPr lang="en-US" dirty="0" smtClean="0"/>
              </a:p>
              <a:p>
                <a:pPr lvl="1"/>
                <a:r>
                  <a:rPr lang="en-US" b="1" dirty="0" smtClean="0"/>
                  <a:t>			 </a:t>
                </a:r>
                <a:r>
                  <a:rPr lang="en-US" b="1" dirty="0"/>
                  <a:t>a=5;  b=6, c=7,</a:t>
                </a:r>
                <a:endParaRPr lang="en-US" dirty="0"/>
              </a:p>
              <a:p>
                <a:pPr lvl="1"/>
                <a:r>
                  <a:rPr lang="en-US" dirty="0" smtClean="0"/>
                  <a:t>			Use </a:t>
                </a:r>
                <a:r>
                  <a:rPr lang="en-US" dirty="0"/>
                  <a:t>the command</a:t>
                </a:r>
                <a:r>
                  <a:rPr lang="en-US" b="1" dirty="0"/>
                  <a:t> who</a:t>
                </a:r>
                <a:endParaRPr lang="en-US" dirty="0"/>
              </a:p>
              <a:p>
                <a:pPr lvl="1"/>
                <a:r>
                  <a:rPr lang="en-US" dirty="0" smtClean="0"/>
                  <a:t>			</a:t>
                </a:r>
                <a:r>
                  <a:rPr lang="ar-IQ" dirty="0" smtClean="0"/>
                  <a:t>format </a:t>
                </a:r>
                <a:r>
                  <a:rPr lang="ar-IQ" dirty="0"/>
                  <a:t>short </a:t>
                </a:r>
                <a:r>
                  <a:rPr lang="en-US" b="1" dirty="0"/>
                  <a:t>; </a:t>
                </a:r>
                <a:r>
                  <a:rPr lang="ar-IQ" dirty="0"/>
                  <a:t>2 * sin(1.4)</a:t>
                </a:r>
                <a:endParaRPr lang="en-US" dirty="0"/>
              </a:p>
              <a:p>
                <a:pPr lvl="1"/>
                <a:r>
                  <a:rPr lang="en-US" dirty="0" smtClean="0"/>
                  <a:t>			</a:t>
                </a:r>
                <a:r>
                  <a:rPr lang="ar-IQ" dirty="0" smtClean="0"/>
                  <a:t>format </a:t>
                </a:r>
                <a:r>
                  <a:rPr lang="en-US" dirty="0"/>
                  <a:t>long </a:t>
                </a:r>
                <a:r>
                  <a:rPr lang="en-US" b="1" dirty="0"/>
                  <a:t>; </a:t>
                </a:r>
                <a:r>
                  <a:rPr lang="ar-IQ" dirty="0"/>
                  <a:t>2 * sin(1.4)</a:t>
                </a:r>
                <a:endParaRPr lang="en-US" dirty="0"/>
              </a:p>
              <a:p>
                <a:r>
                  <a:rPr lang="en-US" dirty="0" smtClean="0"/>
                  <a:t>			</a:t>
                </a:r>
                <a:r>
                  <a:rPr lang="ar-SA" dirty="0" smtClean="0"/>
                  <a:t>clock </a:t>
                </a:r>
                <a:r>
                  <a:rPr lang="en-US" dirty="0"/>
                  <a:t>= 1</a:t>
                </a:r>
                <a:r>
                  <a:rPr lang="en-US" dirty="0" smtClean="0"/>
                  <a:t>;    </a:t>
                </a:r>
                <a:r>
                  <a:rPr lang="ar-SA" dirty="0"/>
                  <a:t>rand(sum(</a:t>
                </a:r>
                <a:r>
                  <a:rPr lang="en-US" dirty="0"/>
                  <a:t>3</a:t>
                </a:r>
                <a:r>
                  <a:rPr lang="ar-SA" dirty="0"/>
                  <a:t>*clock))</a:t>
                </a:r>
                <a:endParaRPr lang="en-US" dirty="0" smtClean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72086"/>
                <a:ext cx="8305800" cy="5357108"/>
              </a:xfrm>
              <a:prstGeom prst="rect">
                <a:avLst/>
              </a:prstGeom>
              <a:blipFill rotWithShape="1">
                <a:blip r:embed="rId2"/>
                <a:stretch>
                  <a:fillRect l="-660" t="-569" b="-9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7368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351472"/>
            <a:ext cx="8305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MATLAB is a programming environment which has gained popularity due to its ease of use. MATLAB provides an interactive environment that makes this easy: you type a command, and it executes it</a:t>
            </a:r>
            <a:r>
              <a:rPr lang="ar-IQ" dirty="0"/>
              <a:t>.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there is a problem, it will let you know, and you can try again. It executes and works with variables without the need to declare variables first</a:t>
            </a:r>
            <a:r>
              <a:rPr lang="ar-IQ" dirty="0"/>
              <a:t>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2" name="Rectangle 1"/>
          <p:cNvSpPr/>
          <p:nvPr/>
        </p:nvSpPr>
        <p:spPr>
          <a:xfrm>
            <a:off x="685800" y="4038600"/>
            <a:ext cx="7391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 smtClean="0"/>
              <a:t>Q) Write </a:t>
            </a:r>
            <a:r>
              <a:rPr lang="en-US" dirty="0"/>
              <a:t>M file to solve this equation and print the value of y </a:t>
            </a:r>
            <a:r>
              <a:rPr lang="en-US" dirty="0" smtClean="0"/>
              <a:t>:</a:t>
            </a:r>
          </a:p>
          <a:p>
            <a:pPr lvl="0"/>
            <a:endParaRPr lang="en-US" dirty="0" smtClean="0"/>
          </a:p>
          <a:p>
            <a:r>
              <a:rPr lang="en-US" b="1" dirty="0" smtClean="0"/>
              <a:t>			y=1.5 </a:t>
            </a:r>
            <a:r>
              <a:rPr lang="en-US" b="1" dirty="0"/>
              <a:t>* 10</a:t>
            </a:r>
            <a:r>
              <a:rPr lang="en-US" b="1" baseline="30000" dirty="0"/>
              <a:t>-4</a:t>
            </a:r>
            <a:r>
              <a:rPr lang="en-US" b="1" dirty="0"/>
              <a:t> +2.5 * 10</a:t>
            </a:r>
            <a:r>
              <a:rPr lang="en-US" b="1" baseline="30000" dirty="0"/>
              <a:t>-2</a:t>
            </a:r>
            <a:r>
              <a:rPr lang="en-US" b="1" dirty="0"/>
              <a:t>?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368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76200"/>
            <a:ext cx="8610600" cy="1470025"/>
          </a:xfrm>
        </p:spPr>
        <p:txBody>
          <a:bodyPr>
            <a:noAutofit/>
          </a:bodyPr>
          <a:lstStyle/>
          <a:p>
            <a:r>
              <a:rPr lang="en-US" b="1" dirty="0"/>
              <a:t>Introduction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24561"/>
            <a:ext cx="7924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name MATLAB stands for </a:t>
            </a:r>
            <a:r>
              <a:rPr lang="en-US" sz="2000" b="1" dirty="0"/>
              <a:t>Matrix Laboratory</a:t>
            </a:r>
            <a:r>
              <a:rPr lang="en-US" sz="2000" dirty="0"/>
              <a:t>. </a:t>
            </a:r>
            <a:endParaRPr lang="en-US" sz="2000" dirty="0" smtClean="0"/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MATLAB is a high-performance language for technical computing.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838200" y="3699808"/>
            <a:ext cx="7924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MATLAB </a:t>
            </a:r>
            <a:r>
              <a:rPr lang="en-US" sz="2000" dirty="0"/>
              <a:t>is a modern programming language environment: it has sophisticated data structures, contains built-in editing and debugging tools, and supports object-oriented programming. 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5259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27"/>
          <a:stretch/>
        </p:blipFill>
        <p:spPr bwMode="auto">
          <a:xfrm>
            <a:off x="762000" y="2057400"/>
            <a:ext cx="7391400" cy="43015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351472"/>
            <a:ext cx="8305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get MATLAB to do things for you by typing in commands in the command line.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</a:t>
            </a:r>
            <a:r>
              <a:rPr lang="en-US" dirty="0"/>
              <a:t>you start MATLAB, a special window called the MATLAB desktop appears.</a:t>
            </a:r>
          </a:p>
        </p:txBody>
      </p:sp>
    </p:spTree>
    <p:extLst>
      <p:ext uri="{BB962C8B-B14F-4D97-AF65-F5344CB8AC3E}">
        <p14:creationId xmlns:p14="http://schemas.microsoft.com/office/powerpoint/2010/main" val="1099480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587276"/>
            <a:ext cx="8305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major tools within or accessible from the desktop are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/>
              <a:t>• The Command Window</a:t>
            </a:r>
          </a:p>
          <a:p>
            <a:r>
              <a:rPr lang="en-US" dirty="0"/>
              <a:t>• The Command History</a:t>
            </a:r>
          </a:p>
          <a:p>
            <a:r>
              <a:rPr lang="en-US" dirty="0"/>
              <a:t>• The Workspace</a:t>
            </a:r>
          </a:p>
          <a:p>
            <a:r>
              <a:rPr lang="en-US" dirty="0"/>
              <a:t>• The Current Directory</a:t>
            </a:r>
          </a:p>
          <a:p>
            <a:r>
              <a:rPr lang="en-US" dirty="0"/>
              <a:t>• The Help Browser</a:t>
            </a:r>
          </a:p>
          <a:p>
            <a:r>
              <a:rPr lang="en-US" dirty="0"/>
              <a:t>• The Start button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2" name="Rectangle 1"/>
          <p:cNvSpPr/>
          <p:nvPr/>
        </p:nvSpPr>
        <p:spPr>
          <a:xfrm>
            <a:off x="609600" y="3733800"/>
            <a:ext cx="8153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Using MATLAB as a calculator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 </a:t>
            </a:r>
            <a:r>
              <a:rPr lang="en-US" dirty="0"/>
              <a:t>do some simple calculations </a:t>
            </a:r>
            <a:r>
              <a:rPr lang="en-US" dirty="0" smtClean="0"/>
              <a:t>with </a:t>
            </a:r>
            <a:r>
              <a:rPr lang="en-US" dirty="0"/>
              <a:t>the MATLAB desktop on our computers, which contains the prompt (&gt;&gt;) in the Command Window.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example, let’s suppose you want to calculate the expression, 1 + 2 × 3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                                            &gt;&gt; </a:t>
            </a:r>
            <a:r>
              <a:rPr lang="en-US" b="1" dirty="0"/>
              <a:t>1+2*3 </a:t>
            </a:r>
          </a:p>
          <a:p>
            <a:r>
              <a:rPr lang="en-US" b="1" dirty="0" smtClean="0"/>
              <a:t>                                                  </a:t>
            </a:r>
            <a:r>
              <a:rPr lang="en-US" b="1" dirty="0" err="1" smtClean="0"/>
              <a:t>ans</a:t>
            </a:r>
            <a:r>
              <a:rPr lang="en-US" b="1" dirty="0" smtClean="0"/>
              <a:t> </a:t>
            </a:r>
            <a:r>
              <a:rPr lang="en-US" b="1" dirty="0"/>
              <a:t>=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                                                       7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81204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754082"/>
            <a:ext cx="8305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Variables</a:t>
            </a:r>
          </a:p>
          <a:p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Variables in MATLAB are named objects that are assigned using the equals sign (=) They are limited to 31 </a:t>
            </a:r>
            <a:r>
              <a:rPr lang="en-US" dirty="0" smtClean="0"/>
              <a:t>characters.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It </a:t>
            </a:r>
            <a:r>
              <a:rPr lang="en-US" dirty="0"/>
              <a:t>may consist only of the letters a–z, the digits 0–9 and the underscore ( _ </a:t>
            </a:r>
            <a:r>
              <a:rPr lang="en-US" dirty="0" smtClean="0"/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It </a:t>
            </a:r>
            <a:r>
              <a:rPr lang="en-US" dirty="0"/>
              <a:t>must start with a </a:t>
            </a:r>
            <a:r>
              <a:rPr lang="en-US" dirty="0" smtClean="0"/>
              <a:t>letter.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Examples </a:t>
            </a:r>
            <a:r>
              <a:rPr lang="en-US" dirty="0"/>
              <a:t>of valid variable names are: </a:t>
            </a:r>
            <a:r>
              <a:rPr lang="en-US" b="1" dirty="0"/>
              <a:t>r2d2, car, </a:t>
            </a:r>
            <a:r>
              <a:rPr lang="en-US" b="1" dirty="0" err="1" smtClean="0"/>
              <a:t>pay_day</a:t>
            </a:r>
            <a:r>
              <a:rPr lang="en-US" dirty="0" smtClean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Examples </a:t>
            </a:r>
            <a:r>
              <a:rPr lang="en-US" dirty="0"/>
              <a:t>of invalid names: </a:t>
            </a:r>
            <a:r>
              <a:rPr lang="en-US" b="1" dirty="0"/>
              <a:t>pay-day, 2a, name$, _2a</a:t>
            </a:r>
            <a:r>
              <a:rPr lang="en-US" b="1" dirty="0" smtClean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A variable is created simply by assigning a value to it at the command line or in a program, e.g</a:t>
            </a:r>
            <a:r>
              <a:rPr lang="en-US" dirty="0" smtClean="0"/>
              <a:t>.    </a:t>
            </a:r>
          </a:p>
          <a:p>
            <a:pPr lvl="0"/>
            <a:r>
              <a:rPr lang="en-US" dirty="0" smtClean="0"/>
              <a:t>                                                </a:t>
            </a:r>
            <a:r>
              <a:rPr lang="en-US" dirty="0"/>
              <a:t>a = 98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MATLAB is case sensitive, which means it distinguishes between upper and lowercase letters. So </a:t>
            </a:r>
            <a:r>
              <a:rPr lang="en-US" b="1" dirty="0"/>
              <a:t>balance</a:t>
            </a:r>
            <a:r>
              <a:rPr lang="en-US" dirty="0"/>
              <a:t>, </a:t>
            </a:r>
            <a:r>
              <a:rPr lang="en-US" b="1" dirty="0"/>
              <a:t>BALANCE </a:t>
            </a:r>
            <a:r>
              <a:rPr lang="en-US" dirty="0"/>
              <a:t>and </a:t>
            </a:r>
            <a:r>
              <a:rPr lang="en-US" b="1" dirty="0" err="1"/>
              <a:t>BaLance</a:t>
            </a:r>
            <a:r>
              <a:rPr lang="en-US" b="1" dirty="0"/>
              <a:t> </a:t>
            </a:r>
            <a:r>
              <a:rPr lang="en-US" dirty="0"/>
              <a:t>are three different variables.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9202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351472"/>
            <a:ext cx="8305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Expressions and statements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The expressions are such as      </a:t>
            </a:r>
            <a:r>
              <a:rPr lang="en-US" b="1" dirty="0"/>
              <a:t>u*t - </a:t>
            </a:r>
            <a:r>
              <a:rPr lang="en-US" b="1" dirty="0" smtClean="0"/>
              <a:t>pi/2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Expressions </a:t>
            </a:r>
            <a:r>
              <a:rPr lang="en-US" dirty="0"/>
              <a:t>are constructed from a variety of things, such as numbers, </a:t>
            </a:r>
            <a:r>
              <a:rPr lang="en-US" dirty="0" smtClean="0"/>
              <a:t>variables</a:t>
            </a:r>
            <a:r>
              <a:rPr lang="en-US" dirty="0"/>
              <a:t>, and </a:t>
            </a:r>
            <a:r>
              <a:rPr lang="en-US" dirty="0" smtClean="0"/>
              <a:t>operators.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statements, such as: </a:t>
            </a:r>
            <a:r>
              <a:rPr lang="en-US" b="1" dirty="0"/>
              <a:t>y = x + </a:t>
            </a:r>
            <a:r>
              <a:rPr lang="en-US" b="1" dirty="0" smtClean="0"/>
              <a:t>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algn="ctr"/>
            <a:r>
              <a:rPr lang="en-US" b="1" dirty="0"/>
              <a:t>General commands and Special characters and variables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492268"/>
              </p:ext>
            </p:extLst>
          </p:nvPr>
        </p:nvGraphicFramePr>
        <p:xfrm>
          <a:off x="457200" y="3048000"/>
          <a:ext cx="8077200" cy="293496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{69C7853C-536D-4A76-A0AE-DD22124D55A5}</a:tableStyleId>
              </a:tblPr>
              <a:tblGrid>
                <a:gridCol w="1295400"/>
                <a:gridCol w="6781800"/>
              </a:tblGrid>
              <a:tr h="256717">
                <a:tc>
                  <a:txBody>
                    <a:bodyPr/>
                    <a:lstStyle/>
                    <a:p>
                      <a:pPr marL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Command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Explanation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38685">
                <a:tc>
                  <a:txBody>
                    <a:bodyPr/>
                    <a:lstStyle/>
                    <a:p>
                      <a:pPr marL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whos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lists more information about each variable in the work space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38685">
                <a:tc>
                  <a:txBody>
                    <a:bodyPr/>
                    <a:lstStyle/>
                    <a:p>
                      <a:pPr marL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</a:rPr>
                        <a:t>pi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2343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π =3.1415 9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38685">
                <a:tc>
                  <a:txBody>
                    <a:bodyPr/>
                    <a:lstStyle/>
                    <a:p>
                      <a:pPr marL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i, j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value of </a:t>
                      </a:r>
                      <a:r>
                        <a:rPr lang="en-US" sz="1600" dirty="0">
                          <a:effectLst/>
                        </a:rPr>
                        <a:t>variables.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18820">
                <a:tc>
                  <a:txBody>
                    <a:bodyPr/>
                    <a:lstStyle/>
                    <a:p>
                      <a:pPr marL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format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format long , format short.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18820">
                <a:tc>
                  <a:txBody>
                    <a:bodyPr/>
                    <a:lstStyle/>
                    <a:p>
                      <a:pPr marL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Clc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this command remove everything from the workspace.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38685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,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b=cos(a),  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18820">
                <a:tc>
                  <a:txBody>
                    <a:bodyPr/>
                    <a:lstStyle/>
                    <a:p>
                      <a:pPr marL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;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a=7;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18820">
                <a:tc>
                  <a:txBody>
                    <a:bodyPr/>
                    <a:lstStyle/>
                    <a:p>
                      <a:pPr marL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Help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Display help text in Command Window.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18820">
                <a:tc>
                  <a:txBody>
                    <a:bodyPr/>
                    <a:lstStyle/>
                    <a:p>
                      <a:pPr marL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inf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Infinity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18820">
                <a:tc>
                  <a:txBody>
                    <a:bodyPr/>
                    <a:lstStyle/>
                    <a:p>
                      <a:pPr marL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NaN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stands for “not a number”; e.g., the result of 0/0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18820">
                <a:tc>
                  <a:txBody>
                    <a:bodyPr/>
                    <a:lstStyle/>
                    <a:p>
                      <a:pPr marL="18034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Rand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202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351472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/>
              <a:t>Arithmetic operators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946526"/>
              </p:ext>
            </p:extLst>
          </p:nvPr>
        </p:nvGraphicFramePr>
        <p:xfrm>
          <a:off x="1223010" y="838200"/>
          <a:ext cx="6701790" cy="2133599"/>
        </p:xfrm>
        <a:graphic>
          <a:graphicData uri="http://schemas.openxmlformats.org/drawingml/2006/table">
            <a:tbl>
              <a:tblPr firstRow="1" firstCol="1" lastCol="1" bandRow="1" bandCol="1">
                <a:tableStyleId>{5C22544A-7EE6-4342-B048-85BDC9FD1C3A}</a:tableStyleId>
              </a:tblPr>
              <a:tblGrid>
                <a:gridCol w="1919670"/>
                <a:gridCol w="1921122"/>
                <a:gridCol w="2860998"/>
              </a:tblGrid>
              <a:tr h="298285">
                <a:tc>
                  <a:txBody>
                    <a:bodyPr/>
                    <a:lstStyle/>
                    <a:p>
                      <a:pPr marL="319405" marR="31305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effectLst/>
                        </a:rPr>
                        <a:t>operation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7650" marR="240030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Algebraic form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9405" marR="31178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MATLAB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97052">
                <a:tc>
                  <a:txBody>
                    <a:bodyPr/>
                    <a:lstStyle/>
                    <a:p>
                      <a:pPr marL="319405" marR="313055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addition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5745" marR="240030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a + b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9405" marR="311150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a + b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97052">
                <a:tc>
                  <a:txBody>
                    <a:bodyPr/>
                    <a:lstStyle/>
                    <a:p>
                      <a:pPr marL="319405" marR="313690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subtraction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7650" marR="240030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a-b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9405" marR="309245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a - b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98285">
                <a:tc>
                  <a:txBody>
                    <a:bodyPr/>
                    <a:lstStyle/>
                    <a:p>
                      <a:pPr marL="318770" marR="31496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multiplication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7015" marR="24003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a x b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9405" marR="309880" algn="just">
                        <a:lnSpc>
                          <a:spcPts val="1585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a </a:t>
                      </a:r>
                      <a:r>
                        <a:rPr lang="en-US" sz="1400">
                          <a:effectLst/>
                        </a:rPr>
                        <a:t>*</a:t>
                      </a:r>
                      <a:r>
                        <a:rPr lang="ar-IQ" sz="1400">
                          <a:effectLst/>
                        </a:rPr>
                        <a:t> b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97052">
                <a:tc>
                  <a:txBody>
                    <a:bodyPr/>
                    <a:lstStyle/>
                    <a:p>
                      <a:pPr marL="319405" marR="314960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Right division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7015" marR="240030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effectLst/>
                        </a:rPr>
                        <a:t>a/b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9405" marR="309880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a / b</a:t>
                      </a:r>
                      <a:r>
                        <a:rPr lang="en-US" sz="1400">
                          <a:effectLst/>
                        </a:rPr>
                        <a:t>           (</a:t>
                      </a:r>
                      <a:r>
                        <a:rPr lang="ar-IQ" sz="1200">
                          <a:effectLst/>
                        </a:rPr>
                        <a:t>e.g. 10/5 is 2</a:t>
                      </a:r>
                      <a:r>
                        <a:rPr lang="en-US" sz="1200">
                          <a:effectLst/>
                        </a:rPr>
                        <a:t>)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98285">
                <a:tc>
                  <a:txBody>
                    <a:bodyPr/>
                    <a:lstStyle/>
                    <a:p>
                      <a:pPr marL="319405" marR="313690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Left division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7650" marR="238760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effectLst/>
                        </a:rPr>
                        <a:t>b/a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9405" marR="309245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a \ b</a:t>
                      </a:r>
                      <a:r>
                        <a:rPr lang="en-US" sz="1400">
                          <a:effectLst/>
                        </a:rPr>
                        <a:t>           (</a:t>
                      </a:r>
                      <a:r>
                        <a:rPr lang="ar-IQ" sz="1200">
                          <a:effectLst/>
                        </a:rPr>
                        <a:t>e.g. 5\10 is 2</a:t>
                      </a:r>
                      <a:r>
                        <a:rPr lang="en-US" sz="1200">
                          <a:effectLst/>
                        </a:rPr>
                        <a:t>)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47588">
                <a:tc>
                  <a:txBody>
                    <a:bodyPr/>
                    <a:lstStyle/>
                    <a:p>
                      <a:pPr marL="319405" marR="313055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power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7650" marR="240030" algn="just">
                        <a:lnSpc>
                          <a:spcPct val="46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en-US" sz="1400" baseline="300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247650" marR="240030" algn="just">
                        <a:lnSpc>
                          <a:spcPct val="46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47650" marR="240030" algn="just">
                        <a:lnSpc>
                          <a:spcPct val="46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ar-IQ" sz="1400" baseline="30000" dirty="0" smtClean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r>
                        <a:rPr lang="ar-IQ" sz="1400" dirty="0" smtClean="0">
                          <a:solidFill>
                            <a:schemeClr val="bg1"/>
                          </a:solidFill>
                          <a:effectLst/>
                        </a:rPr>
                        <a:t>b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9405" marR="309245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effectLst/>
                        </a:rPr>
                        <a:t>a ^ b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57200" y="3613666"/>
            <a:ext cx="2319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b="1" dirty="0"/>
              <a:t>Relational operators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787445"/>
              </p:ext>
            </p:extLst>
          </p:nvPr>
        </p:nvGraphicFramePr>
        <p:xfrm>
          <a:off x="1295400" y="4086860"/>
          <a:ext cx="6629400" cy="14757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28800"/>
                <a:gridCol w="4800600"/>
              </a:tblGrid>
              <a:tr h="368935">
                <a:tc>
                  <a:txBody>
                    <a:bodyPr/>
                    <a:lstStyle/>
                    <a:p>
                      <a:pPr marL="158115" marR="168910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The command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0" marR="789940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explanation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68935">
                <a:tc>
                  <a:txBody>
                    <a:bodyPr/>
                    <a:lstStyle/>
                    <a:p>
                      <a:pPr marL="158115" marR="155575" algn="just" rtl="1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</a:rPr>
                        <a:t>&lt;, &lt;=, &gt;, &gt;=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5340" marR="789940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effectLst/>
                        </a:rPr>
                        <a:t>usual relational operators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68935">
                <a:tc>
                  <a:txBody>
                    <a:bodyPr/>
                    <a:lstStyle/>
                    <a:p>
                      <a:pPr marL="158115" marR="133985" algn="just" rtl="1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</a:rPr>
                        <a:t>==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5340" marR="789940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equality operator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68935">
                <a:tc>
                  <a:txBody>
                    <a:bodyPr/>
                    <a:lstStyle/>
                    <a:p>
                      <a:pPr marL="158115" marR="153670" algn="just" rtl="1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600" dirty="0">
                          <a:effectLst/>
                        </a:rPr>
                        <a:t>~=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0" marR="789940" algn="just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effectLst/>
                        </a:rPr>
                        <a:t>inequality operator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202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351472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b="1" dirty="0"/>
              <a:t>Precedence of  operators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119583"/>
              </p:ext>
            </p:extLst>
          </p:nvPr>
        </p:nvGraphicFramePr>
        <p:xfrm>
          <a:off x="685800" y="838200"/>
          <a:ext cx="7467600" cy="198119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33466"/>
                <a:gridCol w="5334134"/>
              </a:tblGrid>
              <a:tr h="395747">
                <a:tc>
                  <a:txBody>
                    <a:bodyPr/>
                    <a:lstStyle/>
                    <a:p>
                      <a:pPr marL="269240" algn="l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precedence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28750" marR="1549400" algn="l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operator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94926">
                <a:tc>
                  <a:txBody>
                    <a:bodyPr/>
                    <a:lstStyle/>
                    <a:p>
                      <a:pPr marL="26035" algn="ctr" rtl="1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58775" algn="l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Parentheses (round brackets)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97389">
                <a:tc>
                  <a:txBody>
                    <a:bodyPr/>
                    <a:lstStyle/>
                    <a:p>
                      <a:pPr marL="26035" algn="ctr" rtl="1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58775" algn="l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Power, left to right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95747">
                <a:tc>
                  <a:txBody>
                    <a:bodyPr/>
                    <a:lstStyle/>
                    <a:p>
                      <a:pPr marL="26035" algn="ctr" rtl="1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58775" algn="l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>
                          <a:effectLst/>
                        </a:rPr>
                        <a:t>Multiplication and division, left to right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97389">
                <a:tc>
                  <a:txBody>
                    <a:bodyPr/>
                    <a:lstStyle/>
                    <a:p>
                      <a:pPr marL="26035" algn="ctr" rtl="1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58775" algn="l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IQ" sz="1400" dirty="0">
                          <a:effectLst/>
                        </a:rPr>
                        <a:t>Addition and subtraction, left to right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33400" y="3810000"/>
            <a:ext cx="7543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Example1: </a:t>
            </a:r>
            <a:r>
              <a:rPr lang="en-US" dirty="0"/>
              <a:t>to evaluate the following equation, this is computed correctly by the MATLAB command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b="1" dirty="0" smtClean="0"/>
              <a:t>                                      &gt;&gt; </a:t>
            </a:r>
            <a:r>
              <a:rPr lang="en-US" b="1" dirty="0"/>
              <a:t>TC = (5/9)*(TF-32</a:t>
            </a:r>
            <a:r>
              <a:rPr lang="en-US" b="1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40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351472"/>
            <a:ext cx="8305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The input </a:t>
            </a:r>
            <a:r>
              <a:rPr lang="en-US" b="1" dirty="0" smtClean="0"/>
              <a:t>statement</a:t>
            </a:r>
            <a:endParaRPr lang="en-US" dirty="0"/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It </a:t>
            </a:r>
            <a:r>
              <a:rPr lang="en-US" dirty="0"/>
              <a:t>is used to read a variable’s value during the runtime.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general form </a:t>
            </a:r>
            <a:r>
              <a:rPr lang="en-US" dirty="0" smtClean="0"/>
              <a:t>is:</a:t>
            </a:r>
            <a:endParaRPr lang="en-US" dirty="0"/>
          </a:p>
          <a:p>
            <a:r>
              <a:rPr lang="en-US" b="1" dirty="0" smtClean="0"/>
              <a:t>                                         </a:t>
            </a:r>
            <a:r>
              <a:rPr lang="en-US" b="1" dirty="0" err="1" smtClean="0"/>
              <a:t>Variable_name</a:t>
            </a:r>
            <a:r>
              <a:rPr lang="en-US" b="1" dirty="0" smtClean="0"/>
              <a:t> </a:t>
            </a:r>
            <a:r>
              <a:rPr lang="en-US" b="1" dirty="0"/>
              <a:t>= input ( ' message </a:t>
            </a:r>
            <a:r>
              <a:rPr lang="en-US" b="1" dirty="0" smtClean="0"/>
              <a:t>')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 example</a:t>
            </a:r>
          </a:p>
          <a:p>
            <a:r>
              <a:rPr lang="en-US" dirty="0" smtClean="0"/>
              <a:t>                                        Age </a:t>
            </a:r>
            <a:r>
              <a:rPr lang="en-US" dirty="0"/>
              <a:t>= input (' Enter the age of the person in question: ')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457200" y="3505200"/>
            <a:ext cx="7924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The M-Files</a:t>
            </a:r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 more complex commands we can store the typed input into a file and tell MATLAB to get its input from the file.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Such files must have the extension “.m”. called m-files.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an m-file contains MATLAB statements just as you would type them into MATLAB, they are called scripts.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M-files can also accept input and produce output, in which case they are called functions.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368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58</TotalTime>
  <Words>774</Words>
  <Application>Microsoft Office PowerPoint</Application>
  <PresentationFormat>On-screen Show (4:3)</PresentationFormat>
  <Paragraphs>159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Hardcover</vt:lpstr>
      <vt:lpstr>Experiment No. (1) -   an introduction to MATLAB 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 No. (1) - An introduction to MATLAB </dc:title>
  <dc:creator>Ahmed</dc:creator>
  <cp:lastModifiedBy>Ahmed</cp:lastModifiedBy>
  <cp:revision>12</cp:revision>
  <dcterms:created xsi:type="dcterms:W3CDTF">2006-08-16T00:00:00Z</dcterms:created>
  <dcterms:modified xsi:type="dcterms:W3CDTF">2017-10-11T15:31:07Z</dcterms:modified>
</cp:coreProperties>
</file>