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0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5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27/01/1440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year/1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Dep.Lec.5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77500" lnSpcReduction="20000"/>
          </a:bodyPr>
          <a:lstStyle/>
          <a:p>
            <a:pPr algn="just" rtl="0"/>
            <a:endParaRPr lang="ar-IQ" sz="3600" dirty="0" smtClean="0"/>
          </a:p>
          <a:p>
            <a:pPr algn="just" rtl="0"/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b="1" dirty="0"/>
              <a:t> Buoyancy(Archimedes principle)</a:t>
            </a:r>
            <a:endParaRPr lang="en-US" sz="3600" dirty="0"/>
          </a:p>
          <a:p>
            <a:pPr algn="just" rtl="0"/>
            <a:r>
              <a:rPr lang="en-US" sz="3600" dirty="0"/>
              <a:t>                      An important aspect of hydrostatic pressure deals with determining the net force that is exerted on an entire body that is either completely submerged or floating in a partially submerged position. In case of either completely submerged or floating there is a net upward pressure acting on the body. This force called the buoyancy force, occurs because pressure increase with depth. Thus the pressure acting upward on a bottom surface area is greater than the pressure acting downward. On the other hand the net horizontal pressure force on a completely submerged or floating body equals zero.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620688"/>
            <a:ext cx="785342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Completely submerged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body</a:t>
            </a:r>
            <a:endParaRPr lang="ar-IQ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weight W of the submerged body occupying the volume IJKLI.</a:t>
            </a:r>
          </a:p>
          <a:p>
            <a:pPr lvl="0"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vertical force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Ftop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acting downward on the top surface of the body that equals the weight of the fluid in the volume HILKMH:</a:t>
            </a:r>
          </a:p>
          <a:p>
            <a:pPr algn="just" rt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Ftop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γfluid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Vfluid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3-Thevertical force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Fbottom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acting upward on the surface of the body that equals the weight of the fluid that would occupy the volume HIJKMH if the body were not present:</a:t>
            </a:r>
          </a:p>
          <a:p>
            <a:pPr algn="just" rt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Fbottom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γfluid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Vfluid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Fbottom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greater than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Ftop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there is a net upward pressure force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Fbottom-Ftop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acting on the submerged body. Since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Fbottom-Ftop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equals the weight of fluid having a volume equal to volume of the body:</a:t>
            </a: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γfluid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Vfluid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called buoyancy force</a:t>
            </a:r>
            <a:r>
              <a:rPr lang="en-US" dirty="0"/>
              <a:t>.</a:t>
            </a:r>
          </a:p>
          <a:p>
            <a:pPr rtl="0"/>
            <a:endParaRPr lang="en-US" dirty="0"/>
          </a:p>
        </p:txBody>
      </p:sp>
      <p:pic>
        <p:nvPicPr>
          <p:cNvPr id="8" name="Picture 7" descr="C:\Users\Nidaa\Desktop\IMG_49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62719" y="4004310"/>
            <a:ext cx="1979930" cy="280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2736304"/>
          </a:xfrm>
        </p:spPr>
        <p:txBody>
          <a:bodyPr>
            <a:normAutofit fontScale="85000" lnSpcReduction="10000"/>
          </a:bodyPr>
          <a:lstStyle/>
          <a:p>
            <a:pPr algn="just" rtl="0"/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/>
              <a:t>When a person gets weighed the recorded weight called apparent weight really equals the actual weight minus the weight of the atmospheric air displaced by the </a:t>
            </a:r>
            <a:r>
              <a:rPr lang="en-US" dirty="0" err="1"/>
              <a:t>personꞌs</a:t>
            </a:r>
            <a:r>
              <a:rPr lang="en-US" dirty="0"/>
              <a:t> body. Thus the measured weight of a person equals the weight of the person in a perfect vacuum minus the weight of atmospheric air displaced by the person:</a:t>
            </a:r>
          </a:p>
          <a:p>
            <a:pPr algn="just" rtl="0"/>
            <a:r>
              <a:rPr lang="en-US" dirty="0"/>
              <a:t>Apparent  body weight=</a:t>
            </a:r>
            <a:r>
              <a:rPr lang="en-US" dirty="0" err="1"/>
              <a:t>γbody</a:t>
            </a:r>
            <a:r>
              <a:rPr lang="en-US" dirty="0"/>
              <a:t>*</a:t>
            </a:r>
            <a:r>
              <a:rPr lang="en-US" dirty="0" err="1"/>
              <a:t>Vbody-γair</a:t>
            </a:r>
            <a:r>
              <a:rPr lang="en-US" dirty="0"/>
              <a:t>*</a:t>
            </a:r>
            <a:r>
              <a:rPr lang="en-US" dirty="0" err="1"/>
              <a:t>Vbody</a:t>
            </a:r>
            <a:r>
              <a:rPr lang="en-US" dirty="0"/>
              <a:t>.</a:t>
            </a:r>
          </a:p>
          <a:p>
            <a:endParaRPr lang="ar-IQ" dirty="0"/>
          </a:p>
        </p:txBody>
      </p:sp>
      <p:pic>
        <p:nvPicPr>
          <p:cNvPr id="4" name="Picture 3" descr="C:\Users\Nidaa\Desktop\IMG_49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6406" y="2966481"/>
            <a:ext cx="173926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465" y="854480"/>
            <a:ext cx="7488832" cy="54033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ar-IQ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/>
          </a:p>
          <a:p>
            <a:pPr algn="just" rtl="0"/>
            <a:r>
              <a:rPr lang="en-US" sz="3600" dirty="0"/>
              <a:t>Examples</a:t>
            </a:r>
          </a:p>
          <a:p>
            <a:pPr algn="just" rtl="0"/>
            <a:r>
              <a:rPr lang="en-US" sz="3600" dirty="0"/>
              <a:t>Ex.1:The weight of a person is 180 </a:t>
            </a:r>
            <a:r>
              <a:rPr lang="en-US" sz="3600" dirty="0" err="1"/>
              <a:t>lb</a:t>
            </a:r>
            <a:r>
              <a:rPr lang="en-US" sz="3600" dirty="0"/>
              <a:t> where the specific weight of the atmospheric air is 0.0765 </a:t>
            </a:r>
            <a:r>
              <a:rPr lang="en-US" sz="3600" dirty="0" err="1"/>
              <a:t>lb</a:t>
            </a:r>
            <a:r>
              <a:rPr lang="en-US" sz="3600" dirty="0"/>
              <a:t>/ft</a:t>
            </a:r>
            <a:r>
              <a:rPr lang="en-US" sz="3600" baseline="30000" dirty="0"/>
              <a:t>3</a:t>
            </a:r>
            <a:r>
              <a:rPr lang="en-US" sz="3600" dirty="0"/>
              <a:t>. If the persons total volume is 2.95 ft</a:t>
            </a:r>
            <a:r>
              <a:rPr lang="en-US" sz="3600" baseline="30000" dirty="0"/>
              <a:t>3</a:t>
            </a:r>
            <a:r>
              <a:rPr lang="en-US" sz="3600" dirty="0"/>
              <a:t>. What is the persons actual weight and average specific weight?</a:t>
            </a:r>
          </a:p>
          <a:p>
            <a:pPr algn="just" rtl="0"/>
            <a:r>
              <a:rPr lang="en-US" sz="3600" dirty="0"/>
              <a:t>Apparent weight=actual W-</a:t>
            </a:r>
            <a:r>
              <a:rPr lang="en-US" sz="3600" dirty="0" err="1"/>
              <a:t>γair</a:t>
            </a:r>
            <a:r>
              <a:rPr lang="en-US" sz="3600" dirty="0"/>
              <a:t>*</a:t>
            </a:r>
            <a:r>
              <a:rPr lang="en-US" sz="3600" dirty="0" err="1"/>
              <a:t>Vperson</a:t>
            </a:r>
            <a:endParaRPr lang="en-US" sz="3600" dirty="0"/>
          </a:p>
          <a:p>
            <a:pPr algn="just" rtl="0"/>
            <a:r>
              <a:rPr lang="en-US" sz="3600" dirty="0"/>
              <a:t>180=actual W-(0.0765)*(2.95)</a:t>
            </a:r>
          </a:p>
          <a:p>
            <a:pPr algn="just" rtl="0"/>
            <a:r>
              <a:rPr lang="en-US" sz="3600" dirty="0"/>
              <a:t>Actual W=180.23 lb.</a:t>
            </a:r>
          </a:p>
          <a:p>
            <a:pPr algn="just" rtl="0"/>
            <a:r>
              <a:rPr lang="en-US" sz="3600" dirty="0"/>
              <a:t>Persons average density =actual W/Vol.</a:t>
            </a:r>
          </a:p>
          <a:p>
            <a:pPr algn="just" rtl="0"/>
            <a:r>
              <a:rPr lang="en-US" sz="3600" dirty="0"/>
              <a:t>=180.23/2.95                       =61.1lb/ft</a:t>
            </a:r>
            <a:r>
              <a:rPr lang="en-US" sz="3600" baseline="30000" dirty="0"/>
              <a:t>3</a:t>
            </a:r>
            <a:endParaRPr lang="en-US" sz="3600" dirty="0"/>
          </a:p>
          <a:p>
            <a:pPr algn="just" rtl="0"/>
            <a:r>
              <a:rPr lang="en-US" sz="3600" dirty="0"/>
              <a:t>(human beings have an average specific weight of about 61 </a:t>
            </a:r>
            <a:r>
              <a:rPr lang="en-US" sz="3600" dirty="0" err="1"/>
              <a:t>lb</a:t>
            </a:r>
            <a:r>
              <a:rPr lang="en-US" sz="3600" dirty="0"/>
              <a:t>/ft</a:t>
            </a:r>
            <a:r>
              <a:rPr lang="en-US" sz="3600" baseline="30000" dirty="0"/>
              <a:t>3</a:t>
            </a:r>
            <a:r>
              <a:rPr lang="en-US" sz="3600" dirty="0"/>
              <a:t> and thus can theoretically float in water because the specific weight of water is 62.4 </a:t>
            </a:r>
            <a:r>
              <a:rPr lang="en-US" sz="3600" dirty="0" err="1"/>
              <a:t>lb</a:t>
            </a:r>
            <a:r>
              <a:rPr lang="en-US" sz="3600" dirty="0"/>
              <a:t>/ft</a:t>
            </a:r>
            <a:r>
              <a:rPr lang="en-US" sz="3600" baseline="30000" dirty="0"/>
              <a:t>3</a:t>
            </a:r>
            <a:r>
              <a:rPr lang="en-US" sz="3600" dirty="0"/>
              <a:t>)</a:t>
            </a:r>
          </a:p>
          <a:p>
            <a:pPr algn="just">
              <a:buNone/>
            </a:pPr>
            <a:endParaRPr lang="en-US" sz="3600" dirty="0" smtClean="0"/>
          </a:p>
          <a:p>
            <a:pPr>
              <a:buNone/>
            </a:pPr>
            <a:endParaRPr lang="ar-IQ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algn="just" rtl="0">
              <a:buNone/>
            </a:pPr>
            <a:r>
              <a:rPr lang="ar-IQ" sz="3600" dirty="0" smtClean="0"/>
              <a:t> </a:t>
            </a:r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Ex.2: Using pressure height relation(P=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γh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show that the buoyancy force a completely submerged circular cylinder equals the weight of the liquid displaced by the cylinder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=F2-F1=P2A-P1A</a:t>
            </a: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Patm+γluquid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*h2)A-(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Patm+γ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liquid*h1)A</a:t>
            </a: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γluquid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(h2-h1)A</a:t>
            </a:r>
          </a:p>
          <a:p>
            <a:pPr algn="just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γluquid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cyl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.= weight of the displaced liquid.</a:t>
            </a:r>
          </a:p>
          <a:p>
            <a:pPr algn="just" rtl="0">
              <a:buNone/>
            </a:pPr>
            <a:endParaRPr lang="ar-IQ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Nidaa\Desktop\IMG_49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11578" y="3113358"/>
            <a:ext cx="210502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102732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Ex.3:A 6 in cube completely submerged in water is balanced by a 10lb weight on the beam scale, determine the specific gravity of the cube material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T(tension)*1=10 *1.5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T=15lb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T+F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-W=0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=γ water *V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disp.water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=γ water *V cube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=62.4*6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*1/1728=7.8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W=T+FB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=15+7.8=22.8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γ cube=W cube/V cube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=22.8/6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*(1/1728)=182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/ft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S.G=γ cube/ γ water=182/62.4=2.92 .</a:t>
            </a:r>
          </a:p>
          <a:p>
            <a:pPr>
              <a:buNone/>
            </a:pP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Nidaa\Desktop\IMG_49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8057" y="2991189"/>
            <a:ext cx="2474595" cy="3664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2220</TotalTime>
  <Words>466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 Fluid Mechanics Lectures 2nd year/1st semister/2018-2019/Al-Mustansiriyah unv./College of engineering/Highway &amp;Transportation Dep.Lec.5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Saker 2o1O</cp:lastModifiedBy>
  <cp:revision>293</cp:revision>
  <dcterms:created xsi:type="dcterms:W3CDTF">2015-11-22T08:38:51Z</dcterms:created>
  <dcterms:modified xsi:type="dcterms:W3CDTF">2018-10-07T14:44:26Z</dcterms:modified>
</cp:coreProperties>
</file>