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224" r:id="rId1"/>
  </p:sldMasterIdLst>
  <p:notesMasterIdLst>
    <p:notesMasterId r:id="rId13"/>
  </p:notesMasterIdLst>
  <p:sldIdLst>
    <p:sldId id="256" r:id="rId2"/>
    <p:sldId id="276" r:id="rId3"/>
    <p:sldId id="259" r:id="rId4"/>
    <p:sldId id="326" r:id="rId5"/>
    <p:sldId id="260" r:id="rId6"/>
    <p:sldId id="261" r:id="rId7"/>
    <p:sldId id="262" r:id="rId8"/>
    <p:sldId id="327" r:id="rId9"/>
    <p:sldId id="287" r:id="rId10"/>
    <p:sldId id="288" r:id="rId11"/>
    <p:sldId id="325" r:id="rId1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3996" autoAdjust="0"/>
  </p:normalViewPr>
  <p:slideViewPr>
    <p:cSldViewPr>
      <p:cViewPr varScale="1">
        <p:scale>
          <a:sx n="52" d="100"/>
          <a:sy n="52" d="100"/>
        </p:scale>
        <p:origin x="-121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325E3DE-36BF-4587-BCFC-0FEA68F3D6AE}" type="datetimeFigureOut">
              <a:rPr lang="ar-IQ" smtClean="0"/>
              <a:pPr/>
              <a:t>25/01/1440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5EE57DE-2542-40F9-9B0B-B4F768F2C6F6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3455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B8E963D-50C9-4826-8E09-BD359E4BBA9B}" type="datetimeFigureOut">
              <a:rPr lang="ar-IQ" smtClean="0"/>
              <a:pPr/>
              <a:t>25/01/1440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25/01/1440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25/01/1440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25/01/1440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25/01/1440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25/01/1440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25/01/1440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25/01/1440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25/01/1440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B8E963D-50C9-4826-8E09-BD359E4BBA9B}" type="datetimeFigureOut">
              <a:rPr lang="ar-IQ" smtClean="0"/>
              <a:pPr/>
              <a:t>25/01/1440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B8E963D-50C9-4826-8E09-BD359E4BBA9B}" type="datetimeFigureOut">
              <a:rPr lang="ar-IQ" smtClean="0"/>
              <a:pPr/>
              <a:t>25/01/1440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B8E963D-50C9-4826-8E09-BD359E4BBA9B}" type="datetimeFigureOut">
              <a:rPr lang="ar-IQ" smtClean="0"/>
              <a:pPr/>
              <a:t>25/01/1440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18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91680" y="2420888"/>
            <a:ext cx="6048672" cy="3672408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ar-IQ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IQ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luid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echanics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ectures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year/1</a:t>
            </a:r>
            <a:r>
              <a:rPr lang="en-US" sz="44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semister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/2018-2019/Al-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Mustansiriyah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unv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./College of engineering/Highway &amp;Transportation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Dep.Lec.4</a:t>
            </a:r>
            <a:endParaRPr lang="ar-IQ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14290"/>
            <a:ext cx="8229600" cy="4524388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sz="3600" dirty="0" smtClean="0">
              <a:solidFill>
                <a:srgbClr val="2525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buNone/>
            </a:pPr>
            <a:r>
              <a:rPr lang="ar-IQ" sz="3600" dirty="0" smtClean="0"/>
              <a:t> </a:t>
            </a:r>
            <a:r>
              <a:rPr lang="ar-SA" sz="3600" dirty="0" smtClean="0"/>
              <a:t>.</a:t>
            </a:r>
            <a:r>
              <a:rPr lang="en-US" sz="3600" dirty="0" smtClean="0"/>
              <a:t>  </a:t>
            </a:r>
          </a:p>
          <a:p>
            <a:pPr>
              <a:buNone/>
            </a:pPr>
            <a:endParaRPr lang="ar-IQ" sz="3600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547664" y="2657033"/>
            <a:ext cx="64807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200" dirty="0" smtClean="0">
              <a:solidFill>
                <a:srgbClr val="252525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ar-IQ" sz="3200" dirty="0" smtClean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038666" y="893431"/>
            <a:ext cx="14401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3200" dirty="0" smtClean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x.4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714348" y="2810424"/>
            <a:ext cx="83744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ar-S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:\Users\Nidaa\Desktop\IMG_66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832648" cy="4680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Thanks</a:t>
            </a:r>
            <a:endParaRPr lang="ar-IQ" sz="4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098" name="Picture 2" descr="http://media4.picsearch.com/is?HA4TNjW9Eym2Jny3nciJ2pqgRJkKpUjfFMKBNEae6Ss&amp;height=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045096"/>
            <a:ext cx="3168353" cy="36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8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6" y="428604"/>
            <a:ext cx="7704857" cy="56673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ar-IQ" sz="3600" dirty="0" smtClean="0"/>
              <a:t> </a:t>
            </a:r>
            <a:r>
              <a:rPr lang="ar-SA" sz="3600" dirty="0" smtClean="0"/>
              <a:t>.</a:t>
            </a:r>
            <a:r>
              <a:rPr lang="en-US" sz="3600" b="1" dirty="0"/>
              <a:t> </a:t>
            </a:r>
            <a:endParaRPr lang="en-US" sz="3600" b="1" dirty="0" smtClean="0"/>
          </a:p>
          <a:p>
            <a:pPr algn="just">
              <a:buNone/>
            </a:pPr>
            <a:r>
              <a:rPr lang="en-US" sz="3600" b="1" dirty="0" smtClean="0"/>
              <a:t>Curved </a:t>
            </a:r>
            <a:r>
              <a:rPr lang="en-US" sz="3600" b="1" dirty="0"/>
              <a:t>surfaces submerged in liquids</a:t>
            </a:r>
            <a:endParaRPr lang="en-US" sz="3600" dirty="0"/>
          </a:p>
          <a:p>
            <a:pPr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If we want to find the total resultant force acting on the right half of the tank (fig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semicylindrical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bottom BD due to liquid hydrostatic pressure. The first step is to draw a free-body diagram of the liquid contain in the right half of the tank bottom. There are five external forces (W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W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F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F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F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endParaRPr lang="ar-IQ" sz="36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35729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8845474" y="492442"/>
            <a:ext cx="29854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IQ" sz="3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IQ" sz="3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3200" dirty="0" smtClean="0"/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2263" y="837525"/>
            <a:ext cx="6559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b="1" dirty="0" smtClean="0">
                <a:solidFill>
                  <a:srgbClr val="0033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ar-SA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7" y="751344"/>
            <a:ext cx="7704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Users\Nidaa\Desktop\IMG_49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52629" y="2372107"/>
            <a:ext cx="2884805" cy="485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ar-IQ" sz="3600" dirty="0" smtClean="0"/>
              <a:t> </a:t>
            </a:r>
            <a:endParaRPr lang="ar-IQ" sz="36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35729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52" name="Rectangle 4"/>
              <p:cNvSpPr>
                <a:spLocks noChangeArrowheads="1"/>
              </p:cNvSpPr>
              <p:nvPr/>
            </p:nvSpPr>
            <p:spPr bwMode="auto">
              <a:xfrm>
                <a:off x="899592" y="764704"/>
                <a:ext cx="7488832" cy="5640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 rtl="0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1-W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:weight of the liquid above the surface OB=γ *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vol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of the liquid, the location of W1 is at the center of OB.</a:t>
                </a:r>
              </a:p>
              <a:p>
                <a:pPr algn="just" rtl="0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2-W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:is the weight of liquid inside the quarter-cylinder:</a:t>
                </a:r>
              </a:p>
              <a:p>
                <a:pPr algn="just" rtl="0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+γ*V=(γ(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  <m:r>
                          <a:rPr lang="en-US" i="1"/>
                          <m:t>𝑅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 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/>
                          <m:t>4</m:t>
                        </m:r>
                      </m:den>
                    </m:f>
                    <m:r>
                      <a:rPr lang="en-US" i="1"/>
                      <m:t>×</m:t>
                    </m:r>
                    <m:r>
                      <a:rPr lang="en-US" i="1"/>
                      <m:t>𝐿</m:t>
                    </m:r>
                    <m:r>
                      <a:rPr lang="en-US" i="1"/>
                      <m:t>)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0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The location of W2 is at the centroid of the liquid inside the quarter-cylinder (2D/3π).</a:t>
                </a:r>
              </a:p>
              <a:p>
                <a:pPr algn="just" rtl="0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3-F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:the horizontal force acting on the left side of the body , note that the force FL is the resultant force acting on the submerged vertical plane surface OD:</a:t>
                </a:r>
              </a:p>
              <a:p>
                <a:pPr algn="just" rtl="0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γhA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0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FL=γ(H+R/2)RL</a:t>
                </a:r>
              </a:p>
              <a:p>
                <a:pPr algn="just" rtl="0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The location of FL is at the center of pressure of the submerged vertical plane surface OD :</a:t>
                </a:r>
              </a:p>
              <a:p>
                <a:pPr algn="just" rtl="0"/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baseline="-25000" dirty="0" err="1">
                    <a:latin typeface="Times New Roman" pitchFamily="18" charset="0"/>
                    <a:cs typeface="Times New Roman" pitchFamily="18" charset="0"/>
                  </a:rPr>
                  <a:t>cp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𝐼𝑥</m:t>
                        </m:r>
                      </m:num>
                      <m:den>
                        <m:r>
                          <a:rPr lang="en-US" i="1"/>
                          <m:t>h</m:t>
                        </m:r>
                        <m:r>
                          <a:rPr lang="en-US" i="1"/>
                          <m:t>𝐴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h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  <a:p>
                <a:pPr algn="just" rtl="0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4-F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=is the horizontal component of the resultant force FR that the curved bottom BD of the tank exerts on the liquid.</a:t>
                </a:r>
              </a:p>
              <a:p>
                <a:pPr algn="just" rtl="0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5-F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is the vertical component of the resultant force FR that the curved bottom BD of the tank exerts on the liquid.</a:t>
                </a:r>
              </a:p>
              <a:p>
                <a:pPr algn="just" rtl="0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 i="1"/>
                          <m:t>𝐹</m:t>
                        </m:r>
                        <m:sSubSup>
                          <m:sSubSupPr>
                            <m:ctrlPr>
                              <a:rPr lang="en-US" i="1"/>
                            </m:ctrlPr>
                          </m:sSubSupPr>
                          <m:e>
                            <m:r>
                              <a:rPr lang="en-US" i="1"/>
                              <m:t> </m:t>
                            </m:r>
                          </m:e>
                          <m:sub>
                            <m:r>
                              <a:rPr lang="en-US" i="1"/>
                              <m:t>𝐻</m:t>
                            </m:r>
                          </m:sub>
                          <m:sup>
                            <m:r>
                              <a:rPr lang="en-US" i="1"/>
                              <m:t>2</m:t>
                            </m:r>
                          </m:sup>
                        </m:sSubSup>
                        <m:r>
                          <a:rPr lang="en-US" i="1"/>
                          <m:t>+</m:t>
                        </m:r>
                        <m:r>
                          <a:rPr lang="en-US" i="1"/>
                          <m:t>𝐹</m:t>
                        </m:r>
                        <m:sSubSup>
                          <m:sSubSupPr>
                            <m:ctrlPr>
                              <a:rPr lang="en-US" i="1"/>
                            </m:ctrlPr>
                          </m:sSubSupPr>
                          <m:e>
                            <m:r>
                              <a:rPr lang="en-US" i="1"/>
                              <m:t> </m:t>
                            </m:r>
                          </m:e>
                          <m:sub>
                            <m:r>
                              <a:rPr lang="en-US" i="1"/>
                              <m:t>𝑉</m:t>
                            </m:r>
                          </m:sub>
                          <m:sup>
                            <m:r>
                              <a:rPr lang="en-US" i="1"/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05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764704"/>
                <a:ext cx="7488832" cy="5640327"/>
              </a:xfrm>
              <a:prstGeom prst="rect">
                <a:avLst/>
              </a:prstGeom>
              <a:blipFill rotWithShape="1">
                <a:blip r:embed="rId2"/>
                <a:stretch>
                  <a:fillRect l="-733" r="-65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980728"/>
            <a:ext cx="6196405" cy="2736304"/>
          </a:xfrm>
        </p:spPr>
        <p:txBody>
          <a:bodyPr>
            <a:normAutofit fontScale="92500" lnSpcReduction="20000"/>
          </a:bodyPr>
          <a:lstStyle/>
          <a:p>
            <a:pPr algn="just" rtl="0"/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b="1" dirty="0"/>
              <a:t>Examples</a:t>
            </a:r>
            <a:endParaRPr lang="en-US" dirty="0"/>
          </a:p>
          <a:p>
            <a:pPr algn="just" rtl="0"/>
            <a:r>
              <a:rPr lang="en-US" dirty="0"/>
              <a:t>Ex.1:determine the magnitude of the total resultant pressure force acting on the right half of the </a:t>
            </a:r>
            <a:r>
              <a:rPr lang="en-US" dirty="0" err="1"/>
              <a:t>semicylindrical</a:t>
            </a:r>
            <a:r>
              <a:rPr lang="en-US" dirty="0"/>
              <a:t> bottom surface BD of the tank (fig.2). Show that the line of the action of this force goes through point O , the center of curvature of quarter circular arc BD , the following data are given:</a:t>
            </a:r>
          </a:p>
          <a:p>
            <a:endParaRPr lang="ar-IQ" dirty="0"/>
          </a:p>
        </p:txBody>
      </p:sp>
      <p:pic>
        <p:nvPicPr>
          <p:cNvPr id="4" name="Picture 3" descr="C:\Users\Nidaa\Desktop\IMG_49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33859" y="3796596"/>
            <a:ext cx="2081530" cy="2210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7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476672"/>
                <a:ext cx="9396536" cy="7632848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 algn="just">
                  <a:buNone/>
                </a:pPr>
                <a:r>
                  <a:rPr lang="ar-IQ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8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en-US" sz="8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0"/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γ=62.4lb/ft</a:t>
                </a:r>
                <a:r>
                  <a:rPr lang="en-US" sz="8000" baseline="30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, R=2ft, H(head of water above the top)=4ft, L(length of tank)=8ft.</a:t>
                </a:r>
              </a:p>
              <a:p>
                <a:pPr algn="just" rtl="0"/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Fig.2</a:t>
                </a:r>
              </a:p>
              <a:p>
                <a:pPr algn="just" rtl="0"/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8000" baseline="-25000" dirty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8000" dirty="0" err="1">
                    <a:latin typeface="Times New Roman" pitchFamily="18" charset="0"/>
                    <a:cs typeface="Times New Roman" pitchFamily="18" charset="0"/>
                  </a:rPr>
                  <a:t>γhA</a:t>
                </a:r>
                <a:endParaRPr lang="en-US" sz="8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0"/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=γ(H+R/2)RL=62.4*5*16=4990 lb.</a:t>
                </a:r>
              </a:p>
              <a:p>
                <a:pPr algn="just" rtl="0"/>
                <a:r>
                  <a:rPr lang="en-US" sz="8000" dirty="0" err="1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8000" baseline="-25000" dirty="0" err="1">
                    <a:latin typeface="Times New Roman" pitchFamily="18" charset="0"/>
                    <a:cs typeface="Times New Roman" pitchFamily="18" charset="0"/>
                  </a:rPr>
                  <a:t>cp</a:t>
                </a:r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=Ix/</a:t>
                </a:r>
                <a:r>
                  <a:rPr lang="en-US" sz="8000" dirty="0" err="1">
                    <a:latin typeface="Times New Roman" pitchFamily="18" charset="0"/>
                    <a:cs typeface="Times New Roman" pitchFamily="18" charset="0"/>
                  </a:rPr>
                  <a:t>hA+h</a:t>
                </a:r>
                <a:endParaRPr lang="en-US" sz="8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0"/>
                <a:r>
                  <a:rPr lang="en-US" sz="8000" dirty="0" err="1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8000" baseline="-25000" dirty="0" err="1">
                    <a:latin typeface="Times New Roman" pitchFamily="18" charset="0"/>
                    <a:cs typeface="Times New Roman" pitchFamily="18" charset="0"/>
                  </a:rPr>
                  <a:t>cp</a:t>
                </a:r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=5.33/5*16+5=0.067+5=5.067ft</a:t>
                </a:r>
              </a:p>
              <a:p>
                <a:pPr algn="just" rtl="0"/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8000" baseline="-25000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=W1+W2</a:t>
                </a:r>
              </a:p>
              <a:p>
                <a:pPr algn="just" rtl="0"/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=γv1+γv2</a:t>
                </a:r>
              </a:p>
              <a:p>
                <a:pPr algn="just" rtl="0"/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=γ R H L +γ(πR</a:t>
                </a:r>
                <a:r>
                  <a:rPr lang="en-US" sz="80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 /4*L)</a:t>
                </a:r>
              </a:p>
              <a:p>
                <a:pPr algn="just" rtl="0"/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=62.4*2*4*8+62.4(π/4*4*8)</a:t>
                </a:r>
              </a:p>
              <a:p>
                <a:pPr algn="just" rtl="0"/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5560lb</a:t>
                </a:r>
              </a:p>
              <a:p>
                <a:pPr algn="just" rtl="0"/>
                <a:r>
                  <a:rPr lang="en-US" sz="8000" dirty="0" err="1">
                    <a:latin typeface="Times New Roman" pitchFamily="18" charset="0"/>
                    <a:cs typeface="Times New Roman" pitchFamily="18" charset="0"/>
                  </a:rPr>
                  <a:t>Fv</a:t>
                </a:r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(x)=W1(R/2)+W2(4R/3π)</a:t>
                </a:r>
              </a:p>
              <a:p>
                <a:pPr algn="just" rtl="0"/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5560(X)=3990(2/2)+1570(4*2/3π)</a:t>
                </a:r>
              </a:p>
              <a:p>
                <a:pPr algn="just" rtl="0"/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X=0.957 </a:t>
                </a:r>
                <a:r>
                  <a:rPr lang="en-US" sz="8000" dirty="0" err="1">
                    <a:latin typeface="Times New Roman" pitchFamily="18" charset="0"/>
                    <a:cs typeface="Times New Roman" pitchFamily="18" charset="0"/>
                  </a:rPr>
                  <a:t>ft</a:t>
                </a:r>
                <a:endParaRPr lang="en-US" sz="8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0"/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8000" baseline="-25000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= F</a:t>
                </a:r>
                <a:r>
                  <a:rPr lang="en-US" sz="8000" baseline="-25000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8000" i="1"/>
                        </m:ctrlPr>
                      </m:radPr>
                      <m:deg/>
                      <m:e>
                        <m:r>
                          <a:rPr lang="en-US" sz="8000" i="1"/>
                          <m:t>𝐹</m:t>
                        </m:r>
                        <m:sSubSup>
                          <m:sSubSupPr>
                            <m:ctrlPr>
                              <a:rPr lang="en-US" sz="8000" i="1"/>
                            </m:ctrlPr>
                          </m:sSubSupPr>
                          <m:e>
                            <m:r>
                              <a:rPr lang="en-US" sz="8000" i="1"/>
                              <m:t> </m:t>
                            </m:r>
                          </m:e>
                          <m:sub>
                            <m:r>
                              <a:rPr lang="en-US" sz="8000" i="1"/>
                              <m:t>𝐻</m:t>
                            </m:r>
                          </m:sub>
                          <m:sup>
                            <m:r>
                              <a:rPr lang="en-US" sz="8000" i="1"/>
                              <m:t>2</m:t>
                            </m:r>
                          </m:sup>
                        </m:sSubSup>
                        <m:r>
                          <a:rPr lang="en-US" sz="8000" i="1"/>
                          <m:t>+</m:t>
                        </m:r>
                        <m:r>
                          <a:rPr lang="en-US" sz="8000" i="1"/>
                          <m:t>𝐹</m:t>
                        </m:r>
                        <m:sSubSup>
                          <m:sSubSupPr>
                            <m:ctrlPr>
                              <a:rPr lang="en-US" sz="8000" i="1"/>
                            </m:ctrlPr>
                          </m:sSubSupPr>
                          <m:e>
                            <m:r>
                              <a:rPr lang="en-US" sz="8000" i="1"/>
                              <m:t> </m:t>
                            </m:r>
                          </m:e>
                          <m:sub>
                            <m:r>
                              <a:rPr lang="en-US" sz="8000" i="1"/>
                              <m:t>𝑉</m:t>
                            </m:r>
                          </m:sub>
                          <m:sup>
                            <m:r>
                              <a:rPr lang="en-US" sz="8000" i="1"/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sz="8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0"/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8000" i="1"/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sz="8000" i="1"/>
                            </m:ctrlPr>
                          </m:dPr>
                          <m:e>
                            <m:r>
                              <a:rPr lang="en-US" sz="8000" i="1"/>
                              <m:t>4990</m:t>
                            </m:r>
                          </m:e>
                        </m:d>
                        <m:sSup>
                          <m:sSupPr>
                            <m:ctrlPr>
                              <a:rPr lang="en-US" sz="8000" i="1"/>
                            </m:ctrlPr>
                          </m:sSupPr>
                          <m:e>
                            <m:r>
                              <a:rPr lang="en-US" sz="8000" i="1"/>
                              <m:t> </m:t>
                            </m:r>
                          </m:e>
                          <m:sup>
                            <m:r>
                              <a:rPr lang="en-US" sz="8000" i="1"/>
                              <m:t>2</m:t>
                            </m:r>
                          </m:sup>
                        </m:sSup>
                        <m:r>
                          <a:rPr lang="en-US" sz="8000" i="1"/>
                          <m:t>+(</m:t>
                        </m:r>
                        <m:r>
                          <a:rPr lang="en-US" sz="8000" i="1"/>
                          <m:t>5560</m:t>
                        </m:r>
                        <m:r>
                          <a:rPr lang="en-US" sz="8000" i="1"/>
                          <m:t>)</m:t>
                        </m:r>
                        <m:sSup>
                          <m:sSupPr>
                            <m:ctrlPr>
                              <a:rPr lang="en-US" sz="8000" i="1"/>
                            </m:ctrlPr>
                          </m:sSupPr>
                          <m:e>
                            <m:r>
                              <a:rPr lang="en-US" sz="8000" i="1"/>
                              <m:t> </m:t>
                            </m:r>
                          </m:e>
                          <m:sup>
                            <m:r>
                              <a:rPr lang="en-US" sz="8000" i="1"/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8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0"/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=7470 </a:t>
                </a:r>
                <a:r>
                  <a:rPr lang="en-US" sz="8000" dirty="0" err="1">
                    <a:latin typeface="Times New Roman" pitchFamily="18" charset="0"/>
                    <a:cs typeface="Times New Roman" pitchFamily="18" charset="0"/>
                  </a:rPr>
                  <a:t>lb</a:t>
                </a:r>
                <a:endParaRPr lang="en-US" sz="8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0"/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∑Mo=</a:t>
                </a:r>
                <a:r>
                  <a:rPr lang="en-US" sz="8000" dirty="0" err="1">
                    <a:latin typeface="Times New Roman" pitchFamily="18" charset="0"/>
                    <a:cs typeface="Times New Roman" pitchFamily="18" charset="0"/>
                  </a:rPr>
                  <a:t>Fv</a:t>
                </a:r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(X)-</a:t>
                </a:r>
                <a:r>
                  <a:rPr lang="en-US" sz="8000" dirty="0" err="1">
                    <a:latin typeface="Times New Roman" pitchFamily="18" charset="0"/>
                    <a:cs typeface="Times New Roman" pitchFamily="18" charset="0"/>
                  </a:rPr>
                  <a:t>Fh</a:t>
                </a:r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(Y)</a:t>
                </a:r>
              </a:p>
              <a:p>
                <a:pPr algn="just" rtl="0"/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=5560(0.957)-4990(1.067</a:t>
                </a:r>
                <a:r>
                  <a:rPr lang="en-US" sz="80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800" dirty="0"/>
                  <a:t> =0        </a:t>
                </a:r>
                <a:r>
                  <a:rPr lang="en-US" sz="800" u="sng" dirty="0"/>
                  <a:t>thus the action of resultant force does go through point O</a:t>
                </a:r>
                <a:endParaRPr lang="en-US" sz="800" dirty="0"/>
              </a:p>
              <a:p>
                <a:pPr algn="just" rtl="0"/>
                <a:endParaRPr lang="en-US" sz="8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endParaRPr lang="en-US" sz="3600" dirty="0" smtClean="0"/>
              </a:p>
              <a:p>
                <a:pPr>
                  <a:buNone/>
                </a:pPr>
                <a:endParaRPr lang="ar-IQ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476672"/>
                <a:ext cx="9396536" cy="7632848"/>
              </a:xfrm>
              <a:blipFill rotWithShape="1">
                <a:blip r:embed="rId2"/>
                <a:stretch>
                  <a:fillRect l="-454" t="-8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1" y="2509739"/>
            <a:ext cx="748883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500042"/>
            <a:ext cx="7514006" cy="5738834"/>
          </a:xfrm>
        </p:spPr>
        <p:txBody>
          <a:bodyPr>
            <a:normAutofit/>
          </a:bodyPr>
          <a:lstStyle/>
          <a:p>
            <a:pPr algn="just" rtl="0">
              <a:buNone/>
            </a:pPr>
            <a:r>
              <a:rPr lang="ar-IQ" dirty="0" smtClean="0"/>
              <a:t> 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/>
              <a:t>Ex.2:</a:t>
            </a:r>
            <a:r>
              <a:rPr lang="en-US" dirty="0"/>
              <a:t>A hemispherical dome is built into bottom of a large tank of water, (fig</a:t>
            </a:r>
            <a:r>
              <a:rPr lang="en-US" dirty="0" smtClean="0"/>
              <a:t>.). </a:t>
            </a:r>
            <a:r>
              <a:rPr lang="en-US" dirty="0"/>
              <a:t>Determine the total net force acting on the dome if its diameter 2.5m?</a:t>
            </a:r>
          </a:p>
          <a:p>
            <a:pPr algn="just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The horizontal force is zero because the left component and the right component are equal.</a:t>
            </a:r>
          </a:p>
          <a:p>
            <a:pPr algn="just" rtl="0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Fv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=γ(vol. of cylinder –vol. of hemisphere)</a:t>
            </a:r>
          </a:p>
          <a:p>
            <a:pPr algn="just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=9800(π/4(2.5)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(10)-1/2*4/3*π*2.5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/2)</a:t>
            </a:r>
          </a:p>
          <a:p>
            <a:pPr algn="just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=9800(49.06-4.09)=441000N</a:t>
            </a:r>
          </a:p>
          <a:p>
            <a:pPr algn="just">
              <a:buNone/>
            </a:pPr>
            <a:endParaRPr lang="ar-IQ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269582" y="500042"/>
            <a:ext cx="4171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IQ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ar-SA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8856680" y="892552"/>
            <a:ext cx="287323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500" b="1" dirty="0" smtClean="0">
              <a:solidFill>
                <a:srgbClr val="0033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 smtClean="0">
              <a:solidFill>
                <a:srgbClr val="0033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892550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Nidaa\Desktop\IMG_49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88280" y="3432800"/>
            <a:ext cx="176784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764704"/>
            <a:ext cx="7200800" cy="5102732"/>
          </a:xfrm>
        </p:spPr>
        <p:txBody>
          <a:bodyPr>
            <a:normAutofit fontScale="92500" lnSpcReduction="10000"/>
          </a:bodyPr>
          <a:lstStyle/>
          <a:p>
            <a:pPr algn="just" rtl="0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None/>
            </a:pPr>
            <a:r>
              <a:rPr lang="en-US" sz="2000" dirty="0"/>
              <a:t>Ex.3: Gate AB is a quarter circle 10 </a:t>
            </a:r>
            <a:r>
              <a:rPr lang="en-US" sz="2000" dirty="0" err="1"/>
              <a:t>ft</a:t>
            </a:r>
            <a:r>
              <a:rPr lang="en-US" sz="2000" dirty="0"/>
              <a:t> wide into the paper and hinged at B (fig</a:t>
            </a:r>
            <a:r>
              <a:rPr lang="en-US" sz="2000" dirty="0" smtClean="0"/>
              <a:t>.). </a:t>
            </a:r>
            <a:r>
              <a:rPr lang="en-US" sz="2000" dirty="0"/>
              <a:t>Find the force F just sufficient to keep the gate opening?(neglect the weight)</a:t>
            </a:r>
          </a:p>
          <a:p>
            <a:pPr algn="just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γhA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=62.4((8+0)/2)(8*10)=19968lb</a:t>
            </a:r>
          </a:p>
          <a:p>
            <a:pPr algn="just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The location of F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is 2/3or 2.667ft above point B .</a:t>
            </a:r>
          </a:p>
          <a:p>
            <a:pPr algn="just" rtl="0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Fv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=F1-F2=62.4((10*8*8)-62.4(10*π*8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/4)=39936-31366=8570lb</a:t>
            </a:r>
          </a:p>
          <a:p>
            <a:pPr algn="just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The location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by taking moments about point B :</a:t>
            </a:r>
          </a:p>
          <a:p>
            <a:pPr algn="just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8570x=(39936*8/2)-(31366(8-4*8/3π)</a:t>
            </a:r>
          </a:p>
          <a:p>
            <a:pPr algn="just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X=1.787ft</a:t>
            </a:r>
          </a:p>
          <a:p>
            <a:pPr algn="just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∑M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=0</a:t>
            </a:r>
          </a:p>
          <a:p>
            <a:pPr algn="just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8F-(2.667)(19968)-(1.787)(8570)=0</a:t>
            </a:r>
          </a:p>
          <a:p>
            <a:pPr algn="just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F=8571lb down</a:t>
            </a:r>
          </a:p>
          <a:p>
            <a:pPr>
              <a:buNone/>
            </a:pPr>
            <a:endParaRPr lang="ar-IQ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21987" y="2833880"/>
            <a:ext cx="83384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IQ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764704"/>
            <a:ext cx="6196405" cy="3603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ar-IQ" sz="1800" dirty="0" smtClean="0"/>
          </a:p>
          <a:p>
            <a:pPr algn="just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Ex.3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ar-IQ" sz="2000" dirty="0" smtClean="0"/>
          </a:p>
        </p:txBody>
      </p:sp>
      <p:pic>
        <p:nvPicPr>
          <p:cNvPr id="5" name="Picture 4" descr="C:\Users\Nidaa\Desktop\IMG_66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484784"/>
            <a:ext cx="5760640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52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576" y="357166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</a:t>
            </a:r>
            <a:r>
              <a:rPr lang="en-US" sz="4000" dirty="0" smtClean="0"/>
              <a:t>.  </a:t>
            </a:r>
            <a:endParaRPr lang="ar-IQ" sz="4000" dirty="0" smtClean="0"/>
          </a:p>
          <a:p>
            <a:pPr algn="just"/>
            <a:r>
              <a:rPr lang="ar-IQ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1402648"/>
            <a:ext cx="9144000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500" b="1" dirty="0" smtClean="0">
              <a:solidFill>
                <a:srgbClr val="0033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500" b="1" dirty="0" smtClean="0">
              <a:solidFill>
                <a:srgbClr val="0033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solidFill>
                  <a:srgbClr val="0033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6" y="1772816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3648" y="917900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Ex.4:Gate AB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fig.)is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quarter circle 8ft wide, hinged at B and resting against wall at A, Compute the vertical and horizontal forces and there locations?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403648" y="2003648"/>
                <a:ext cx="6768752" cy="4305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0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000" baseline="-25000" dirty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γhA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0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=64*(12-5/2)*(5*8)</a:t>
                </a:r>
              </a:p>
              <a:p>
                <a:pPr algn="just" rtl="0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=24320lb</a:t>
                </a:r>
              </a:p>
              <a:p>
                <a:pPr algn="just" rtl="0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 e=Ix/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hA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0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a:rPr lang="en-US" sz="2000" i="1"/>
                          <m:t>8</m:t>
                        </m:r>
                        <m:r>
                          <a:rPr lang="en-US" sz="2000" i="1"/>
                          <m:t>∗</m:t>
                        </m:r>
                        <m:r>
                          <a:rPr lang="en-US" sz="2000" i="1"/>
                          <m:t>5</m:t>
                        </m:r>
                        <m:sSup>
                          <m:sSupPr>
                            <m:ctrlPr>
                              <a:rPr lang="en-US" sz="2000" i="1"/>
                            </m:ctrlPr>
                          </m:sSupPr>
                          <m:e>
                            <m:r>
                              <a:rPr lang="en-US" sz="2000" i="1"/>
                              <m:t> </m:t>
                            </m:r>
                          </m:e>
                          <m:sup>
                            <m:r>
                              <a:rPr lang="en-US" sz="2000" i="1"/>
                              <m:t>3</m:t>
                            </m:r>
                          </m:sup>
                        </m:sSup>
                        <m:r>
                          <a:rPr lang="en-US" sz="2000" i="1"/>
                          <m:t>/</m:t>
                        </m:r>
                        <m:r>
                          <a:rPr lang="en-US" sz="2000" i="1"/>
                          <m:t>12</m:t>
                        </m:r>
                      </m:num>
                      <m:den>
                        <m:r>
                          <a:rPr lang="en-US" sz="2000" i="1"/>
                          <m:t>(</m:t>
                        </m:r>
                        <m:r>
                          <a:rPr lang="en-US" sz="2000" i="1"/>
                          <m:t>12</m:t>
                        </m:r>
                        <m:r>
                          <a:rPr lang="en-US" sz="2000" i="1"/>
                          <m:t>−</m:t>
                        </m:r>
                        <m:r>
                          <a:rPr lang="en-US" sz="2000" i="1"/>
                          <m:t>5</m:t>
                        </m:r>
                        <m:r>
                          <a:rPr lang="en-US" sz="2000" i="1"/>
                          <m:t>/</m:t>
                        </m:r>
                        <m:r>
                          <a:rPr lang="en-US" sz="2000" i="1"/>
                          <m:t>2</m:t>
                        </m:r>
                        <m:r>
                          <a:rPr lang="en-US" sz="2000" i="1"/>
                          <m:t>)(</m:t>
                        </m:r>
                        <m:r>
                          <a:rPr lang="en-US" sz="2000" i="1"/>
                          <m:t>5</m:t>
                        </m:r>
                        <m:r>
                          <a:rPr lang="en-US" sz="2000" i="1"/>
                          <m:t>∗</m:t>
                        </m:r>
                        <m:r>
                          <a:rPr lang="en-US" sz="2000" i="1"/>
                          <m:t>8</m:t>
                        </m:r>
                        <m:r>
                          <a:rPr lang="en-US" sz="2000" i="1"/>
                          <m:t>)</m:t>
                        </m:r>
                      </m:den>
                    </m:f>
                  </m:oMath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0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=0.219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ft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0"/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000" baseline="-25000" dirty="0" err="1">
                    <a:latin typeface="Times New Roman" pitchFamily="18" charset="0"/>
                    <a:cs typeface="Times New Roman" pitchFamily="18" charset="0"/>
                  </a:rPr>
                  <a:t>cp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=5/2-0.219=2.28ft</a:t>
                </a:r>
              </a:p>
              <a:p>
                <a:pPr algn="just" rtl="0"/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Fv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=64((8*12*5)-(5</a:t>
                </a:r>
                <a:r>
                  <a:rPr lang="en-US" sz="20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π/4-8)</a:t>
                </a:r>
              </a:p>
              <a:p>
                <a:pPr algn="just" rtl="0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=20667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lb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0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The location of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Fv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is by taking moment about A in fig.2</a:t>
                </a:r>
              </a:p>
              <a:p>
                <a:pPr algn="just" rtl="0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∑M</a:t>
                </a:r>
                <a:r>
                  <a:rPr lang="en-US" sz="2000" baseline="-250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</a:p>
              <a:p>
                <a:pPr algn="just" rtl="0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30720*2.5-10053*(4/3)*(5/π)=20667x</a:t>
                </a:r>
              </a:p>
              <a:p>
                <a:pPr algn="just" rtl="0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X=2.684ft.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003648"/>
                <a:ext cx="6768752" cy="4305474"/>
              </a:xfrm>
              <a:prstGeom prst="rect">
                <a:avLst/>
              </a:prstGeom>
              <a:blipFill rotWithShape="1">
                <a:blip r:embed="rId2"/>
                <a:stretch>
                  <a:fillRect l="-900" t="-708" b="-170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2225</TotalTime>
  <Words>605</Words>
  <Application>Microsoft Office PowerPoint</Application>
  <PresentationFormat>On-screen Show (4:3)</PresentationFormat>
  <Paragraphs>112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Pushpin</vt:lpstr>
      <vt:lpstr> Fluid Mechanics Lectures 2nd year/1st semister/2018-2019/Al-Mustansiriyah unv./College of engineering/Highway &amp;Transportation Dep.Lec.4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هجرة الشباب</dc:title>
  <dc:creator>ski</dc:creator>
  <cp:lastModifiedBy>DR.Ahmed Saker 2o1O</cp:lastModifiedBy>
  <cp:revision>293</cp:revision>
  <dcterms:created xsi:type="dcterms:W3CDTF">2015-11-22T08:38:51Z</dcterms:created>
  <dcterms:modified xsi:type="dcterms:W3CDTF">2018-10-05T17:16:49Z</dcterms:modified>
</cp:coreProperties>
</file>