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2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7" r:id="rId9"/>
    <p:sldId id="287" r:id="rId10"/>
    <p:sldId id="32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1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24/01/1440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year/1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Dep.Lec.3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751344"/>
            <a:ext cx="5904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Force considerations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When a body is submerged in a static fluid the fluid pushes on all of the body with pressure . The pressure force acting on the surface of a submerged body determine whether the body will sink or float.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 rtl="0"/>
            <a:r>
              <a:rPr lang="ar-IQ" sz="3600" dirty="0" smtClean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Horizontal plane surfaces submerged 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liquids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points on a horizontal plane surface have the same elevation.(fig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So, the pressure is constant :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Fig.1</a:t>
            </a: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P=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γH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rt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   F=PA                  F=γ*V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5682" y="1021308"/>
            <a:ext cx="66766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Nidaa\Desktop\IMG_48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4059" y="3140959"/>
            <a:ext cx="2330191" cy="3626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980728"/>
                <a:ext cx="6196405" cy="2736304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 rtl="0"/>
                <a:r>
                  <a:rPr lang="ar-SA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	Submerged vertical plane surfaces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Fig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shows two views end and right views for a gate as a thin rectangular plate submerged (fig</a:t>
                </a:r>
                <a:r>
                  <a:rPr lang="en-US" sz="8000" dirty="0" smtClean="0">
                    <a:latin typeface="Times New Roman" pitchFamily="18" charset="0"/>
                    <a:cs typeface="Times New Roman" pitchFamily="18" charset="0"/>
                  </a:rPr>
                  <a:t>.):</a:t>
                </a:r>
              </a:p>
              <a:p>
                <a:pPr algn="just" rtl="0"/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dF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=P(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dA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)=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γh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dA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just" rtl="0"/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Fr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8000" i="1"/>
                        </m:ctrlPr>
                      </m:naryPr>
                      <m:sub>
                        <m:r>
                          <a:rPr lang="en-US" sz="8000" i="1"/>
                          <m:t>𝐴</m:t>
                        </m:r>
                      </m:sub>
                      <m:sup>
                        <m:r>
                          <a:rPr lang="en-US" sz="8000" i="1"/>
                          <m:t> </m:t>
                        </m:r>
                      </m:sup>
                      <m:e>
                        <m:r>
                          <a:rPr lang="en-US" sz="8000" i="1"/>
                          <m:t>𝛾</m:t>
                        </m:r>
                        <m:r>
                          <a:rPr lang="en-US" sz="8000" i="1"/>
                          <m:t>h</m:t>
                        </m:r>
                        <m:d>
                          <m:dPr>
                            <m:ctrlPr>
                              <a:rPr lang="en-US" sz="8000" i="1"/>
                            </m:ctrlPr>
                          </m:dPr>
                          <m:e>
                            <m:r>
                              <a:rPr lang="en-US" sz="8000" i="1"/>
                              <m:t>𝑑𝐴</m:t>
                            </m:r>
                          </m:e>
                        </m:d>
                        <m:r>
                          <a:rPr lang="en-US" sz="8000" i="1"/>
                          <m:t>=</m:t>
                        </m:r>
                        <m:nary>
                          <m:naryPr>
                            <m:limLoc m:val="subSup"/>
                            <m:ctrlPr>
                              <a:rPr lang="en-US" sz="8000" i="1"/>
                            </m:ctrlPr>
                          </m:naryPr>
                          <m:sub>
                            <m:r>
                              <a:rPr lang="en-US" sz="8000" i="1"/>
                              <m:t>h</m:t>
                            </m:r>
                            <m:r>
                              <a:rPr lang="en-US" sz="8000" i="1"/>
                              <m:t>𝑡</m:t>
                            </m:r>
                          </m:sub>
                          <m:sup>
                            <m:r>
                              <a:rPr lang="en-US" sz="8000" i="1"/>
                              <m:t>h</m:t>
                            </m:r>
                            <m:r>
                              <a:rPr lang="en-US" sz="8000" i="1"/>
                              <m:t>𝑏</m:t>
                            </m:r>
                          </m:sup>
                          <m:e>
                            <m:r>
                              <a:rPr lang="en-US" sz="8000" i="1"/>
                              <m:t>𝛾</m:t>
                            </m:r>
                            <m:r>
                              <a:rPr lang="en-US" sz="8000" i="1"/>
                              <m:t>h</m:t>
                            </m:r>
                            <m:r>
                              <a:rPr lang="en-US" sz="8000" i="1"/>
                              <m:t>(</m:t>
                            </m:r>
                            <m:r>
                              <a:rPr lang="en-US" sz="8000" i="1"/>
                              <m:t>𝑊</m:t>
                            </m:r>
                            <m:r>
                              <a:rPr lang="en-US" sz="8000" i="1"/>
                              <m:t>∗</m:t>
                            </m:r>
                            <m:r>
                              <a:rPr lang="en-US" sz="8000" i="1"/>
                              <m:t>𝑑</m:t>
                            </m:r>
                            <m:r>
                              <a:rPr lang="en-US" sz="8000" i="1"/>
                              <m:t>h</m:t>
                            </m:r>
                            <m:r>
                              <a:rPr lang="en-US" sz="8000" i="1"/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So    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Fr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=γ((</a:t>
                </a:r>
                <a14:m>
                  <m:oMath xmlns:m="http://schemas.openxmlformats.org/officeDocument/2006/math">
                    <m:r>
                      <a:rPr lang="en-US" sz="8000" i="1"/>
                      <m:t>(</m:t>
                    </m:r>
                    <m:f>
                      <m:fPr>
                        <m:ctrlPr>
                          <a:rPr lang="en-US" sz="8000" i="1"/>
                        </m:ctrlPr>
                      </m:fPr>
                      <m:num>
                        <m:r>
                          <a:rPr lang="en-US" sz="8000" i="1"/>
                          <m:t>h</m:t>
                        </m:r>
                        <m:r>
                          <a:rPr lang="en-US" sz="8000" i="1"/>
                          <m:t>𝑏</m:t>
                        </m:r>
                        <m:r>
                          <a:rPr lang="en-US" sz="8000" i="1"/>
                          <m:t>+</m:t>
                        </m:r>
                        <m:r>
                          <a:rPr lang="en-US" sz="8000" i="1"/>
                          <m:t>h</m:t>
                        </m:r>
                        <m:r>
                          <a:rPr lang="en-US" sz="8000" i="1"/>
                          <m:t>𝑡</m:t>
                        </m:r>
                      </m:num>
                      <m:den>
                        <m:r>
                          <a:rPr lang="en-US" sz="8000" i="1"/>
                          <m:t>2</m:t>
                        </m:r>
                      </m:den>
                    </m:f>
                    <m:r>
                      <a:rPr lang="en-US" sz="8000" i="1"/>
                      <m:t>))(</m:t>
                    </m:r>
                    <m:d>
                      <m:dPr>
                        <m:ctrlPr>
                          <a:rPr lang="en-US" sz="8000" i="1"/>
                        </m:ctrlPr>
                      </m:dPr>
                      <m:e>
                        <m:r>
                          <a:rPr lang="en-US" sz="8000" i="1"/>
                          <m:t>h</m:t>
                        </m:r>
                        <m:r>
                          <a:rPr lang="en-US" sz="8000" i="1"/>
                          <m:t>𝑏</m:t>
                        </m:r>
                        <m:r>
                          <a:rPr lang="en-US" sz="8000" i="1"/>
                          <m:t>−</m:t>
                        </m:r>
                        <m:r>
                          <a:rPr lang="en-US" sz="8000" i="1"/>
                          <m:t>h</m:t>
                        </m:r>
                        <m:r>
                          <a:rPr lang="en-US" sz="8000" i="1"/>
                          <m:t>𝑡</m:t>
                        </m:r>
                      </m:e>
                    </m:d>
                    <m:r>
                      <a:rPr lang="en-US" sz="8000" i="1"/>
                      <m:t>𝑊</m:t>
                    </m:r>
                    <m:r>
                      <a:rPr lang="en-US" sz="8000" i="1"/>
                      <m:t>)</m:t>
                    </m:r>
                  </m:oMath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u="sng" dirty="0" err="1">
                    <a:latin typeface="Times New Roman" pitchFamily="18" charset="0"/>
                    <a:cs typeface="Times New Roman" pitchFamily="18" charset="0"/>
                  </a:rPr>
                  <a:t>Fr</a:t>
                </a:r>
                <a:r>
                  <a:rPr lang="en-US" sz="8000" u="sng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8000" u="sng" dirty="0" err="1">
                    <a:latin typeface="Times New Roman" pitchFamily="18" charset="0"/>
                    <a:cs typeface="Times New Roman" pitchFamily="18" charset="0"/>
                  </a:rPr>
                  <a:t>γhA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Center of pressure:</a:t>
                </a:r>
              </a:p>
              <a:p>
                <a:pPr algn="just" rtl="0"/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8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/>
                        </m:ctrlPr>
                      </m:fPr>
                      <m:num>
                        <m:r>
                          <a:rPr lang="en-US" sz="8000" i="1"/>
                          <m:t>𝐼𝑥</m:t>
                        </m:r>
                      </m:num>
                      <m:den>
                        <m:r>
                          <a:rPr lang="en-US" sz="8000" i="1"/>
                          <m:t>h</m:t>
                        </m:r>
                        <m:r>
                          <a:rPr lang="en-US" sz="8000" i="1"/>
                          <m:t>𝐴</m:t>
                        </m:r>
                      </m:den>
                    </m:f>
                    <m:r>
                      <a:rPr lang="en-US" sz="8000" i="1"/>
                      <m:t>+</m:t>
                    </m:r>
                    <m:r>
                      <a:rPr lang="en-US" sz="8000" i="1"/>
                      <m:t>h</m:t>
                    </m:r>
                  </m:oMath>
                </a14:m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                                       from which </a:t>
                </a:r>
                <a:r>
                  <a:rPr lang="en-US" sz="80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8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8000" baseline="-250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h=e   (eccentricity)</a:t>
                </a:r>
              </a:p>
              <a:p>
                <a:pPr algn="just" rtl="0"/>
                <a:r>
                  <a:rPr lang="en-US" sz="8000" dirty="0">
                    <a:latin typeface="Times New Roman" pitchFamily="18" charset="0"/>
                    <a:cs typeface="Times New Roman" pitchFamily="18" charset="0"/>
                  </a:rPr>
                  <a:t>Ix (moment of inertia about the x- axis</a:t>
                </a:r>
                <a:r>
                  <a:rPr lang="en-US" sz="8000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just" rtl="0"/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  <a:p>
                <a:pPr rtl="0"/>
                <a:endParaRPr lang="en-US" dirty="0"/>
              </a:p>
              <a:p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980728"/>
                <a:ext cx="6196405" cy="2736304"/>
              </a:xfrm>
              <a:blipFill rotWithShape="1">
                <a:blip r:embed="rId2"/>
                <a:stretch>
                  <a:fillRect l="-590" r="-983" b="-4164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:\Users\Nidaa\Desktop\IMG_48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5075" y="3808199"/>
            <a:ext cx="1615326" cy="3449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44465" y="854480"/>
                <a:ext cx="7488832" cy="540330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US" sz="3600" dirty="0" smtClean="0"/>
              </a:p>
              <a:p>
                <a:pPr algn="l">
                  <a:buNone/>
                </a:pPr>
                <a:r>
                  <a:rPr lang="en-US" b="1" dirty="0"/>
                  <a:t>Submerged inclined plane surfaces</a:t>
                </a:r>
                <a:endParaRPr lang="en-US" dirty="0"/>
              </a:p>
              <a:p>
                <a:pPr algn="just" rtl="0"/>
                <a:r>
                  <a:rPr lang="en-US" dirty="0"/>
                  <a:t>The following three equations employed for inclined plane surfaces:</a:t>
                </a:r>
              </a:p>
              <a:p>
                <a:pPr algn="just" rtl="0"/>
                <a:r>
                  <a:rPr lang="en-US" dirty="0"/>
                  <a:t>F</a:t>
                </a:r>
                <a:r>
                  <a:rPr lang="en-US" baseline="-25000" dirty="0"/>
                  <a:t>R</a:t>
                </a:r>
                <a:r>
                  <a:rPr lang="en-US" dirty="0"/>
                  <a:t>= PA=γ h A</a:t>
                </a:r>
              </a:p>
              <a:p>
                <a:pPr algn="just" rtl="0"/>
                <a:r>
                  <a:rPr lang="en-US" dirty="0"/>
                  <a:t>F</a:t>
                </a:r>
                <a:r>
                  <a:rPr lang="en-US" baseline="-25000" dirty="0"/>
                  <a:t>R</a:t>
                </a:r>
                <a:r>
                  <a:rPr lang="en-US" dirty="0"/>
                  <a:t>= γ y A sinα</a:t>
                </a:r>
              </a:p>
              <a:p>
                <a:pPr algn="just" rtl="0"/>
                <a:r>
                  <a:rPr lang="en-US" dirty="0" err="1"/>
                  <a:t>Y</a:t>
                </a:r>
                <a:r>
                  <a:rPr lang="en-US" baseline="-25000" dirty="0" err="1"/>
                  <a:t>cp</a:t>
                </a:r>
                <a:r>
                  <a:rPr lang="en-US" baseline="-25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-25000"/>
                        </m:ctrlPr>
                      </m:fPr>
                      <m:num>
                        <m:r>
                          <a:rPr lang="en-US" i="1" baseline="-25000"/>
                          <m:t>𝐼𝑥</m:t>
                        </m:r>
                      </m:num>
                      <m:den>
                        <m:r>
                          <a:rPr lang="en-US" i="1" baseline="-25000"/>
                          <m:t>𝑦𝐴</m:t>
                        </m:r>
                      </m:den>
                    </m:f>
                    <m:r>
                      <a:rPr lang="en-US" i="1"/>
                      <m:t>+</m:t>
                    </m:r>
                    <m:r>
                      <a:rPr lang="en-US" i="1"/>
                      <m:t>𝑦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endParaRPr lang="ar-IQ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4465" y="854480"/>
                <a:ext cx="7488832" cy="5403304"/>
              </a:xfrm>
              <a:blipFill rotWithShape="1">
                <a:blip r:embed="rId2"/>
                <a:stretch>
                  <a:fillRect l="-1221" r="-122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6847"/>
            <a:ext cx="49022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500042"/>
                <a:ext cx="7514006" cy="5738834"/>
              </a:xfrm>
            </p:spPr>
            <p:txBody>
              <a:bodyPr>
                <a:normAutofit/>
              </a:bodyPr>
              <a:lstStyle/>
              <a:p>
                <a:pPr algn="just" rtl="0"/>
                <a:r>
                  <a:rPr lang="ar-IQ" sz="3600" dirty="0" smtClean="0"/>
                  <a:t> </a:t>
                </a:r>
                <a:r>
                  <a:rPr lang="ar-IQ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Examples</a:t>
                </a:r>
              </a:p>
              <a:p>
                <a:pPr algn="just" rtl="0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Ex.1:calculate the magnitude and point of application of the resultant force exerted on the square gate (fig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.)?</a:t>
                </a:r>
              </a:p>
              <a:p>
                <a:pPr algn="just" rtl="0"/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Fr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=PA=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γhA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=62.4*(5+2.5)(5*5)=11700 </a:t>
                </a:r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lb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2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/>
                        </m:ctrlPr>
                      </m:fPr>
                      <m:num>
                        <m:r>
                          <a:rPr lang="en-US" sz="2200" i="1"/>
                          <m:t>𝐼𝑥</m:t>
                        </m:r>
                      </m:num>
                      <m:den>
                        <m:r>
                          <a:rPr lang="en-US" sz="2200" i="1"/>
                          <m:t>h</m:t>
                        </m:r>
                        <m:r>
                          <a:rPr lang="en-US" sz="2200" i="1"/>
                          <m:t>𝐴</m:t>
                        </m:r>
                      </m:den>
                    </m:f>
                    <m:r>
                      <a:rPr lang="en-US" sz="2200" i="1"/>
                      <m:t>+</m:t>
                    </m:r>
                    <m:r>
                      <a:rPr lang="en-US" sz="2200" i="1"/>
                      <m:t>h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/>
                        </m:ctrlPr>
                      </m:fPr>
                      <m:num>
                        <m:r>
                          <a:rPr lang="en-US" sz="2200" i="1"/>
                          <m:t>𝐵𝐻</m:t>
                        </m:r>
                        <m:sSup>
                          <m:sSupPr>
                            <m:ctrlPr>
                              <a:rPr lang="en-US" sz="2200" i="1"/>
                            </m:ctrlPr>
                          </m:sSupPr>
                          <m:e>
                            <m:r>
                              <a:rPr lang="en-US" sz="2200" i="1"/>
                              <m:t> </m:t>
                            </m:r>
                          </m:e>
                          <m:sup>
                            <m:r>
                              <a:rPr lang="en-US" sz="2200" i="1"/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200" i="1"/>
                          <m:t>12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=52.1 ft4</a:t>
                </a:r>
              </a:p>
              <a:p>
                <a:pPr algn="just" rtl="0"/>
                <a:r>
                  <a:rPr lang="en-US" sz="22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2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/>
                        </m:ctrlPr>
                      </m:fPr>
                      <m:num>
                        <m:r>
                          <a:rPr lang="en-US" sz="2200" i="1"/>
                          <m:t>52</m:t>
                        </m:r>
                        <m:r>
                          <a:rPr lang="en-US" sz="2200" i="1"/>
                          <m:t>.</m:t>
                        </m:r>
                        <m:r>
                          <a:rPr lang="en-US" sz="2200" i="1"/>
                          <m:t>1</m:t>
                        </m:r>
                      </m:num>
                      <m:den>
                        <m:r>
                          <a:rPr lang="en-US" sz="2200" i="1"/>
                          <m:t>7</m:t>
                        </m:r>
                        <m:r>
                          <a:rPr lang="en-US" sz="2200" i="1"/>
                          <m:t>.</m:t>
                        </m:r>
                        <m:r>
                          <a:rPr lang="en-US" sz="2200" i="1"/>
                          <m:t>5</m:t>
                        </m:r>
                        <m:r>
                          <a:rPr lang="en-US" sz="2200" i="1"/>
                          <m:t>∗</m:t>
                        </m:r>
                        <m:r>
                          <a:rPr lang="en-US" sz="2200" i="1"/>
                          <m:t>25</m:t>
                        </m:r>
                      </m:den>
                    </m:f>
                    <m:r>
                      <a:rPr lang="en-US" sz="2200" i="1"/>
                      <m:t>+</m:t>
                    </m:r>
                    <m:r>
                      <a:rPr lang="en-US" sz="2200" i="1"/>
                      <m:t>7</m:t>
                    </m:r>
                    <m:r>
                      <a:rPr lang="en-US" sz="2200" i="1"/>
                      <m:t>.</m:t>
                    </m:r>
                    <m:r>
                      <a:rPr lang="en-US" sz="2200" i="1"/>
                      <m:t>5</m:t>
                    </m:r>
                    <m:r>
                      <a:rPr lang="en-US" sz="2200" i="1"/>
                      <m:t>=</m:t>
                    </m:r>
                    <m:r>
                      <a:rPr lang="en-US" sz="2200" i="1"/>
                      <m:t>7</m:t>
                    </m:r>
                    <m:r>
                      <a:rPr lang="en-US" sz="2200" i="1"/>
                      <m:t>.</m:t>
                    </m:r>
                    <m:r>
                      <a:rPr lang="en-US" sz="2200" i="1"/>
                      <m:t>78</m:t>
                    </m:r>
                    <m:r>
                      <a:rPr lang="en-US" sz="2200" i="1"/>
                      <m:t>𝑓𝑡</m:t>
                    </m:r>
                  </m:oMath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/>
                  <a:t>    </a:t>
                </a:r>
                <a:endParaRPr lang="en-US" sz="3200" dirty="0"/>
              </a:p>
              <a:p>
                <a:pPr algn="just">
                  <a:buNone/>
                </a:pPr>
                <a:endParaRPr lang="ar-IQ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500042"/>
                <a:ext cx="7514006" cy="5738834"/>
              </a:xfrm>
              <a:blipFill rotWithShape="1">
                <a:blip r:embed="rId2"/>
                <a:stretch>
                  <a:fillRect l="-2028" t="-1594" r="-105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Nidaa\Desktop\IMG_48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8877" y="2716664"/>
            <a:ext cx="2856230" cy="3272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764704"/>
                <a:ext cx="7200800" cy="5102732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rtl="0"/>
                <a:r>
                  <a:rPr lang="ar-IQ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None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Ex.2:a rectangular gate of dimensions 6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high and 4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wide is mounted in a vertical wall of an open rectangular tank(fig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.) 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the tank is filled with oil . Determine the minimum force Q to keep the gate closed if the gate is </a:t>
                </a:r>
                <a:r>
                  <a:rPr lang="en-US" sz="2600" dirty="0" smtClean="0">
                    <a:latin typeface="Times New Roman" pitchFamily="18" charset="0"/>
                    <a:cs typeface="Times New Roman" pitchFamily="18" charset="0"/>
                  </a:rPr>
                  <a:t>hinged at the bottom?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Foil =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γh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</a:p>
              <a:p>
                <a:pPr algn="just" rtl="0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=57*7*24=9580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lb</a:t>
                </a:r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6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/>
                        </m:ctrlPr>
                      </m:fPr>
                      <m:num>
                        <m:r>
                          <a:rPr lang="en-US" sz="2600" i="1"/>
                          <m:t>𝐼𝑥</m:t>
                        </m:r>
                      </m:num>
                      <m:den>
                        <m:r>
                          <a:rPr lang="en-US" sz="2600" i="1"/>
                          <m:t>h</m:t>
                        </m:r>
                        <m:r>
                          <a:rPr lang="en-US" sz="2600" i="1"/>
                          <m:t>𝐴</m:t>
                        </m:r>
                      </m:den>
                    </m:f>
                    <m:r>
                      <a:rPr lang="en-US" sz="2600" i="1"/>
                      <m:t>+</m:t>
                    </m:r>
                    <m:r>
                      <a:rPr lang="en-US" sz="2600" i="1"/>
                      <m:t>h</m:t>
                    </m:r>
                    <m:r>
                      <a:rPr lang="en-US" sz="2600" i="1"/>
                      <m:t>=</m:t>
                    </m:r>
                    <m:f>
                      <m:fPr>
                        <m:ctrlPr>
                          <a:rPr lang="en-US" sz="2600" i="1"/>
                        </m:ctrlPr>
                      </m:fPr>
                      <m:num>
                        <m:r>
                          <a:rPr lang="en-US" sz="2600" i="1"/>
                          <m:t>4</m:t>
                        </m:r>
                        <m:r>
                          <a:rPr lang="en-US" sz="2600" i="1"/>
                          <m:t>∗</m:t>
                        </m:r>
                        <m:r>
                          <a:rPr lang="en-US" sz="2600" i="1"/>
                          <m:t>6</m:t>
                        </m:r>
                        <m:sSup>
                          <m:sSupPr>
                            <m:ctrlPr>
                              <a:rPr lang="en-US" sz="2600" i="1"/>
                            </m:ctrlPr>
                          </m:sSupPr>
                          <m:e>
                            <m:r>
                              <a:rPr lang="en-US" sz="2600" i="1"/>
                              <m:t> </m:t>
                            </m:r>
                          </m:e>
                          <m:sup>
                            <m:r>
                              <a:rPr lang="en-US" sz="2600" i="1"/>
                              <m:t>3</m:t>
                            </m:r>
                          </m:sup>
                        </m:sSup>
                        <m:r>
                          <a:rPr lang="en-US" sz="2600" i="1"/>
                          <m:t>/</m:t>
                        </m:r>
                        <m:r>
                          <a:rPr lang="en-US" sz="2600" i="1"/>
                          <m:t>12</m:t>
                        </m:r>
                      </m:num>
                      <m:den>
                        <m:r>
                          <a:rPr lang="en-US" sz="2600" i="1"/>
                          <m:t>7</m:t>
                        </m:r>
                        <m:r>
                          <a:rPr lang="en-US" sz="2600" i="1"/>
                          <m:t>∗</m:t>
                        </m:r>
                        <m:r>
                          <a:rPr lang="en-US" sz="2600" i="1"/>
                          <m:t>24</m:t>
                        </m:r>
                      </m:den>
                    </m:f>
                    <m:r>
                      <a:rPr lang="en-US" sz="2600" i="1"/>
                      <m:t>+</m:t>
                    </m:r>
                    <m:r>
                      <a:rPr lang="en-US" sz="2600" i="1"/>
                      <m:t>7</m:t>
                    </m:r>
                    <m:r>
                      <a:rPr lang="en-US" sz="2600" i="1"/>
                      <m:t>=</m:t>
                    </m:r>
                    <m:r>
                      <a:rPr lang="en-US" sz="2600" i="1"/>
                      <m:t>7</m:t>
                    </m:r>
                    <m:r>
                      <a:rPr lang="en-US" sz="2600" i="1"/>
                      <m:t>.</m:t>
                    </m:r>
                    <m:r>
                      <a:rPr lang="en-US" sz="2600" i="1"/>
                      <m:t>43</m:t>
                    </m:r>
                    <m:r>
                      <a:rPr lang="en-US" sz="2600" i="1"/>
                      <m:t> </m:t>
                    </m:r>
                    <m:r>
                      <a:rPr lang="en-US" sz="2600" i="1"/>
                      <m:t>𝑓𝑡</m:t>
                    </m:r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rtl="0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∑M hinge=0</a:t>
                </a:r>
              </a:p>
              <a:p>
                <a:pPr algn="just" rtl="0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Foil(10-h</a:t>
                </a:r>
                <a:r>
                  <a:rPr lang="en-US" sz="2600" baseline="-25000" dirty="0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)-Q*6=0</a:t>
                </a:r>
              </a:p>
              <a:p>
                <a:pPr algn="just" rtl="0"/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Q=4100lb.</a:t>
                </a:r>
              </a:p>
              <a:p>
                <a:pPr algn="just">
                  <a:buNone/>
                </a:pPr>
                <a:endParaRPr lang="ar-IQ" sz="2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764704"/>
                <a:ext cx="7200800" cy="5102732"/>
              </a:xfrm>
              <a:blipFill rotWithShape="1">
                <a:blip r:embed="rId2"/>
                <a:stretch>
                  <a:fillRect l="-1184" t="-358" r="-135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7193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764704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IQ" sz="1800" dirty="0" smtClean="0"/>
          </a:p>
          <a:p>
            <a:pPr algn="just" rtl="0"/>
            <a:r>
              <a:rPr 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ar-IQ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99592" y="764704"/>
                <a:ext cx="7272808" cy="5214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Ex.3:find the minimum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hight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h of water that will cause the rectangular L-shape gate (fig.6)to open . The gate is hinged where the vertical rectangular section and the horizontal section are connected, thus the L-shape gate is free to rotate. The gate has a constant width W is exposed to the atmosphere (neglect the weight of the gate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)?</a:t>
                </a: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=γ h Av=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𝛾</m:t>
                        </m:r>
                        <m:r>
                          <a:rPr lang="en-US" sz="2000" i="1"/>
                          <m:t> </m:t>
                        </m:r>
                        <m:r>
                          <a:rPr lang="en-US" sz="2000" i="1"/>
                          <m:t>h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 </m:t>
                            </m:r>
                            <m:r>
                              <a:rPr lang="en-US" sz="2000" i="1"/>
                              <m:t>𝑊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𝐼𝑥</m:t>
                        </m:r>
                      </m:num>
                      <m:den>
                        <m:r>
                          <a:rPr lang="en-US" sz="2000" i="1"/>
                          <m:t>h</m:t>
                        </m:r>
                        <m:r>
                          <a:rPr lang="en-US" sz="2000" i="1"/>
                          <m:t> </m:t>
                        </m:r>
                        <m:r>
                          <a:rPr lang="en-US" sz="2000" i="1"/>
                          <m:t>𝐴𝑣</m:t>
                        </m:r>
                      </m:den>
                    </m:f>
                    <m:r>
                      <a:rPr lang="en-US" sz="2000" i="1"/>
                      <m:t>+</m:t>
                    </m:r>
                    <m:r>
                      <a:rPr lang="en-US" sz="2000" i="1"/>
                      <m:t>h</m:t>
                    </m:r>
                    <m:r>
                      <a:rPr lang="en-US" sz="2000" i="1"/>
                      <m:t>=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f>
                          <m:fPr>
                            <m:ctrlPr>
                              <a:rPr lang="en-US" sz="2000" i="1"/>
                            </m:ctrlPr>
                          </m:fPr>
                          <m:num>
                            <m:r>
                              <a:rPr lang="en-US" sz="2000" i="1"/>
                              <m:t>1</m:t>
                            </m:r>
                          </m:num>
                          <m:den>
                            <m:r>
                              <a:rPr lang="en-US" sz="2000" i="1"/>
                              <m:t>12</m:t>
                            </m:r>
                          </m:den>
                        </m:f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𝑊</m:t>
                        </m:r>
                        <m:r>
                          <a:rPr lang="en-US" sz="2000" i="1"/>
                          <m:t>h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3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2000" i="1"/>
                            </m:ctrlPr>
                          </m:fPr>
                          <m:num>
                            <m:r>
                              <a:rPr lang="en-US" sz="2000" i="1"/>
                              <m:t>h</m:t>
                            </m:r>
                          </m:num>
                          <m:den>
                            <m:r>
                              <a:rPr lang="en-US" sz="2000" i="1"/>
                              <m:t>2</m:t>
                            </m:r>
                          </m:den>
                        </m:f>
                        <m:r>
                          <a:rPr lang="en-US" sz="2000" i="1"/>
                          <m:t>∗(</m:t>
                        </m:r>
                        <m:r>
                          <a:rPr lang="en-US" sz="2000" i="1"/>
                          <m:t>𝑊</m:t>
                        </m:r>
                        <m:r>
                          <a:rPr lang="en-US" sz="2000" i="1"/>
                          <m:t>h</m:t>
                        </m:r>
                        <m:r>
                          <a:rPr lang="en-US" sz="2000" i="1"/>
                          <m:t>)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h</m:t>
                        </m:r>
                      </m:num>
                      <m:den>
                        <m:r>
                          <a:rPr lang="en-US" sz="2000" i="1"/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=2/3h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so y=h/3 ft.</a:t>
                </a: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γh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000" baseline="-25000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γh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(3W)=3γhW</a:t>
                </a: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is act at the center of the section thus X=3/2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∑ M hinge=0</a:t>
                </a: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Fh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(Y) –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Fv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(X) =0</a:t>
                </a:r>
              </a:p>
              <a:p>
                <a:pPr algn="just" rtl="0"/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𝛾</m:t>
                        </m:r>
                        <m:r>
                          <a:rPr lang="en-US" sz="2000" i="1"/>
                          <m:t>h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  <m:r>
                              <a:rPr lang="en-US" sz="2000" i="1"/>
                              <m:t> </m:t>
                            </m:r>
                          </m:sup>
                        </m:sSup>
                        <m:r>
                          <a:rPr lang="en-US" sz="2000" i="1"/>
                          <m:t>𝑊</m:t>
                        </m:r>
                        <m:r>
                          <a:rPr lang="en-US" sz="2000" i="1"/>
                          <m:t>(</m:t>
                        </m:r>
                        <m:f>
                          <m:fPr>
                            <m:ctrlPr>
                              <a:rPr lang="en-US" sz="2000" i="1"/>
                            </m:ctrlPr>
                          </m:fPr>
                          <m:num>
                            <m:r>
                              <a:rPr lang="en-US" sz="2000" i="1"/>
                              <m:t>h</m:t>
                            </m:r>
                          </m:num>
                          <m:den>
                            <m:r>
                              <a:rPr lang="en-US" sz="2000" i="1"/>
                              <m:t>3</m:t>
                            </m:r>
                          </m:den>
                        </m:f>
                        <m:r>
                          <a:rPr lang="en-US" sz="2000" i="1"/>
                          <m:t>)</m:t>
                        </m:r>
                      </m:num>
                      <m:den>
                        <m:r>
                          <a:rPr lang="en-US" sz="2000" i="1"/>
                          <m:t>2</m:t>
                        </m:r>
                      </m:den>
                    </m:f>
                    <m:r>
                      <a:rPr lang="en-US" sz="2000" i="1"/>
                      <m:t>−</m:t>
                    </m:r>
                    <m:r>
                      <a:rPr lang="en-US" sz="2000" i="1"/>
                      <m:t>3</m:t>
                    </m:r>
                    <m:r>
                      <a:rPr lang="en-US" sz="2000" i="1"/>
                      <m:t>𝛾</m:t>
                    </m:r>
                    <m:r>
                      <a:rPr lang="en-US" sz="2000" i="1"/>
                      <m:t>h</m:t>
                    </m:r>
                    <m:r>
                      <a:rPr lang="en-US" sz="2000" i="1"/>
                      <m:t>𝑊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3</m:t>
                        </m:r>
                      </m:num>
                      <m:den>
                        <m:r>
                          <a:rPr lang="en-US" sz="2000" i="1"/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=0                 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h=5.2ft</a:t>
                </a:r>
              </a:p>
              <a:p>
                <a:pPr rtl="0"/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764704"/>
                <a:ext cx="7272808" cy="5214376"/>
              </a:xfrm>
              <a:prstGeom prst="rect">
                <a:avLst/>
              </a:prstGeom>
              <a:blipFill rotWithShape="1">
                <a:blip r:embed="rId2"/>
                <a:stretch>
                  <a:fillRect l="-922" t="-584" r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Nidaa\Desktop\IMG_48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4652" y="3072534"/>
            <a:ext cx="231140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35716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4000" dirty="0" smtClean="0"/>
              <a:t>.  </a:t>
            </a:r>
            <a:endParaRPr lang="ar-IQ" sz="4000" dirty="0" smtClean="0"/>
          </a:p>
          <a:p>
            <a:pPr algn="just"/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402648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7281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99592" y="764704"/>
                <a:ext cx="7272808" cy="4298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rtl="0"/>
                <a:r>
                  <a:rPr lang="en-US" dirty="0"/>
                  <a:t> 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Ex.4:determine the force acting on the circular gate located in the inclined wall of the open tank (fig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.)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gate diameter is 2 </a:t>
                </a:r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ft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Fr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=γ h A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=62.4*(5+1*sin 45)*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𝜋</m:t>
                        </m:r>
                      </m:num>
                      <m:den>
                        <m:r>
                          <a:rPr lang="en-US" sz="2000" i="1"/>
                          <m:t>4</m:t>
                        </m:r>
                      </m:den>
                    </m:f>
                    <m:d>
                      <m:dPr>
                        <m:ctrlPr>
                          <a:rPr lang="en-US" sz="2000" i="1"/>
                        </m:ctrlPr>
                      </m:dPr>
                      <m:e>
                        <m:r>
                          <a:rPr lang="en-US" sz="2000" i="1"/>
                          <m:t>4</m:t>
                        </m:r>
                      </m:e>
                    </m:d>
                    <m:r>
                      <a:rPr lang="en-US" sz="2000" i="1"/>
                      <m:t>=</m:t>
                    </m:r>
                    <m:r>
                      <a:rPr lang="en-US" sz="2000" i="1"/>
                      <m:t>1120</m:t>
                    </m:r>
                    <m:r>
                      <a:rPr lang="en-US" sz="2000" i="1"/>
                      <m:t>𝑙𝑏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𝐼𝑥</m:t>
                        </m:r>
                      </m:num>
                      <m:den>
                        <m:r>
                          <a:rPr lang="en-US" sz="2000" i="1"/>
                          <m:t>𝑦𝐴</m:t>
                        </m:r>
                      </m:den>
                    </m:f>
                    <m:r>
                      <a:rPr lang="en-US" sz="2000" i="1"/>
                      <m:t>+</m:t>
                    </m:r>
                    <m:r>
                      <a:rPr lang="en-US" sz="2000" i="1"/>
                      <m:t>𝑦</m:t>
                    </m:r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h</m:t>
                        </m:r>
                      </m:num>
                      <m:den>
                        <m:func>
                          <m:funcPr>
                            <m:ctrlPr>
                              <a:rPr lang="en-US" sz="2000" i="1"/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/>
                              <m:t>sin</m:t>
                            </m:r>
                          </m:fName>
                          <m:e>
                            <m:r>
                              <a:rPr lang="en-US" sz="2000" i="1"/>
                              <m:t>45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=5.71/sin45=8.08ft</a:t>
                </a: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𝜋</m:t>
                        </m:r>
                        <m:r>
                          <a:rPr lang="en-US" sz="2000" i="1"/>
                          <m:t>𝐷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64</m:t>
                        </m:r>
                      </m:den>
                    </m:f>
                    <m:r>
                      <a:rPr lang="en-US" sz="2000" i="1"/>
                      <m:t>=</m:t>
                    </m:r>
                    <m:r>
                      <a:rPr lang="en-US" sz="2000" i="1"/>
                      <m:t>0</m:t>
                    </m:r>
                    <m:r>
                      <a:rPr lang="en-US" sz="2000" i="1"/>
                      <m:t>.</m:t>
                    </m:r>
                    <m:r>
                      <a:rPr lang="en-US" sz="2000" i="1"/>
                      <m:t>785</m:t>
                    </m:r>
                    <m:r>
                      <a:rPr lang="en-US" sz="2000" i="1"/>
                      <m:t> </m:t>
                    </m:r>
                    <m:r>
                      <a:rPr lang="en-US" sz="2000" i="1"/>
                      <m:t>𝑓𝑡</m:t>
                    </m:r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 </m:t>
                        </m:r>
                      </m:e>
                      <m:sup>
                        <m:r>
                          <a:rPr lang="en-US" sz="2000" i="1"/>
                          <m:t>4</m:t>
                        </m:r>
                      </m:sup>
                    </m:sSup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𝜋</m:t>
                        </m:r>
                        <m:r>
                          <a:rPr lang="en-US" sz="2000" i="1"/>
                          <m:t>𝐷</m:t>
                        </m:r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 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=3.14 ft</a:t>
                </a:r>
                <a:r>
                  <a:rPr lang="en-US" sz="2000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 rtl="0"/>
                <a:r>
                  <a:rPr lang="en-US" sz="2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0" baseline="-25000" dirty="0" err="1">
                    <a:latin typeface="Times New Roman" pitchFamily="18" charset="0"/>
                    <a:cs typeface="Times New Roman" pitchFamily="18" charset="0"/>
                  </a:rPr>
                  <a:t>cp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0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785</m:t>
                        </m:r>
                      </m:num>
                      <m:den>
                        <m:r>
                          <a:rPr lang="en-US" sz="2000" i="1"/>
                          <m:t>8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08</m:t>
                        </m:r>
                        <m:r>
                          <a:rPr lang="en-US" sz="2000" i="1"/>
                          <m:t>∗</m:t>
                        </m:r>
                        <m:r>
                          <a:rPr lang="en-US" sz="2000" i="1"/>
                          <m:t>3</m:t>
                        </m:r>
                        <m:r>
                          <a:rPr lang="en-US" sz="2000" i="1"/>
                          <m:t>.</m:t>
                        </m:r>
                        <m:r>
                          <a:rPr lang="en-US" sz="2000" i="1"/>
                          <m:t>14</m:t>
                        </m:r>
                      </m:den>
                    </m:f>
                    <m:r>
                      <a:rPr lang="en-US" sz="2000" i="1"/>
                      <m:t>+</m:t>
                    </m:r>
                    <m:r>
                      <a:rPr lang="en-US" sz="2000" i="1"/>
                      <m:t>8</m:t>
                    </m:r>
                    <m:r>
                      <a:rPr lang="en-US" sz="2000" i="1"/>
                      <m:t>.</m:t>
                    </m:r>
                    <m:r>
                      <a:rPr lang="en-US" sz="2000" i="1"/>
                      <m:t>08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=8.111 ft.</a:t>
                </a:r>
              </a:p>
              <a:p>
                <a:pPr rtl="0"/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764704"/>
                <a:ext cx="7272808" cy="4298484"/>
              </a:xfrm>
              <a:prstGeom prst="rect">
                <a:avLst/>
              </a:prstGeom>
              <a:blipFill rotWithShape="1">
                <a:blip r:embed="rId2"/>
                <a:stretch>
                  <a:fillRect l="-922" r="-83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50" y="3428206"/>
            <a:ext cx="35115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2227</TotalTime>
  <Words>453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Pushpin</vt:lpstr>
      <vt:lpstr> Fluid Mechanics Lectures 2nd year/1st semister/2018-2019/Al-Mustansiriyah unv./College of engineering/Highway &amp;Transportation Dep.Lec.3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Saker 2o1O</cp:lastModifiedBy>
  <cp:revision>294</cp:revision>
  <dcterms:created xsi:type="dcterms:W3CDTF">2015-11-22T08:38:51Z</dcterms:created>
  <dcterms:modified xsi:type="dcterms:W3CDTF">2018-10-04T13:46:12Z</dcterms:modified>
</cp:coreProperties>
</file>