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69"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1C79CA-A8A2-4AB1-9FE4-1B8C341B8DF2}" type="datetimeFigureOut">
              <a:rPr lang="en-GB" smtClean="0"/>
              <a:t>08/12/2018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782B8F-03F0-41C0-A593-22548FE9F82C}" type="slidenum">
              <a:rPr lang="en-GB" smtClean="0"/>
              <a:t>‹#›</a:t>
            </a:fld>
            <a:endParaRPr lang="en-GB"/>
          </a:p>
        </p:txBody>
      </p:sp>
    </p:spTree>
    <p:extLst>
      <p:ext uri="{BB962C8B-B14F-4D97-AF65-F5344CB8AC3E}">
        <p14:creationId xmlns:p14="http://schemas.microsoft.com/office/powerpoint/2010/main" val="1251906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a:noFill/>
        </p:spPr>
        <p:txBody>
          <a:bodyPr/>
          <a:lstStyle/>
          <a:p>
            <a:pPr>
              <a:lnSpc>
                <a:spcPct val="90000"/>
              </a:lnSpc>
              <a:spcBef>
                <a:spcPct val="35000"/>
              </a:spcBef>
            </a:pPr>
            <a:r>
              <a:rPr lang="en-US" b="1" smtClean="0"/>
              <a:t>Introduction to Nanotechnology:</a:t>
            </a:r>
            <a:r>
              <a:rPr lang="en-US" smtClean="0"/>
              <a:t> </a:t>
            </a:r>
          </a:p>
          <a:p>
            <a:pPr>
              <a:lnSpc>
                <a:spcPct val="90000"/>
              </a:lnSpc>
              <a:spcBef>
                <a:spcPct val="35000"/>
              </a:spcBef>
            </a:pPr>
            <a:r>
              <a:rPr lang="en-US" smtClean="0"/>
              <a:t>Last updated February 1, 2008.</a:t>
            </a:r>
          </a:p>
          <a:p>
            <a:pPr>
              <a:lnSpc>
                <a:spcPct val="90000"/>
              </a:lnSpc>
            </a:pPr>
            <a:endParaRPr lang="en-US" b="1" smtClean="0"/>
          </a:p>
          <a:p>
            <a:pPr>
              <a:lnSpc>
                <a:spcPct val="90000"/>
              </a:lnSpc>
            </a:pPr>
            <a:r>
              <a:rPr lang="en-US" b="1" smtClean="0"/>
              <a:t>Biography of Dr. Alberto Quiñonez:</a:t>
            </a:r>
          </a:p>
          <a:p>
            <a:pPr>
              <a:lnSpc>
                <a:spcPct val="90000"/>
              </a:lnSpc>
            </a:pPr>
            <a:r>
              <a:rPr lang="en-US" smtClean="0"/>
              <a:t>Alberto Quiñonez is a Professor of Electronics Technology and Assistant Department Chair for the Department of Electronics and Advanced Technologies at Austin Community College (ACC). Dr. Quiñonez joined ACC after 10 years in the Semiconductor Industry. Alberto worked as a Process Engineer at SEMATECH and as a Senior Field Process Engineer at SVG/Thermco (now Avisa Technology).</a:t>
            </a:r>
          </a:p>
          <a:p>
            <a:pPr>
              <a:lnSpc>
                <a:spcPct val="90000"/>
              </a:lnSpc>
            </a:pPr>
            <a:r>
              <a:rPr lang="en-US" smtClean="0"/>
              <a:t>As a Field Process Engineer, Quiñonez was responsible for worldwide process startup and qualification of furnace capital equipment at customer sites.  Alberto enjoys teaching students the skills they need to be successful in high-tech manufacturing. Alberto is co-project investigator for the Nanoelectronics Project Grant. Alberto has been involved in recruiting college students from across the state for Nanoscholar internship opportunities to be held at SEMATECH the nation’s premier Nanoelectronics Research Consortium located in Austin, Texas. In addition, Alberto and the team from ACC have put together presentations that introduce educators and students to the emerging nanotechnology field.</a:t>
            </a:r>
          </a:p>
          <a:p>
            <a:pPr>
              <a:lnSpc>
                <a:spcPct val="90000"/>
              </a:lnSpc>
            </a:pPr>
            <a:r>
              <a:rPr lang="en-US" smtClean="0"/>
              <a:t>	Alberto received his Bachelor of Science in Electronics Engineering Technology from Devry University, his Master of Science in Industrial Manufacturing Technology from Texas State University and his Ph.D. in Higher Education Administration with a concentration in Community College Leadership.</a:t>
            </a:r>
          </a:p>
        </p:txBody>
      </p:sp>
      <p:sp>
        <p:nvSpPr>
          <p:cNvPr id="21508"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4538" indent="-285750">
              <a:defRPr>
                <a:solidFill>
                  <a:schemeClr val="tx1"/>
                </a:solidFill>
                <a:latin typeface="Arial" panose="020B0604020202020204" pitchFamily="34" charset="0"/>
              </a:defRPr>
            </a:lvl2pPr>
            <a:lvl3pPr marL="1144588" indent="-230188">
              <a:defRPr>
                <a:solidFill>
                  <a:schemeClr val="tx1"/>
                </a:solidFill>
                <a:latin typeface="Arial" panose="020B0604020202020204" pitchFamily="34" charset="0"/>
              </a:defRPr>
            </a:lvl3pPr>
            <a:lvl4pPr marL="1600200" indent="-225425">
              <a:defRPr>
                <a:solidFill>
                  <a:schemeClr val="tx1"/>
                </a:solidFill>
                <a:latin typeface="Arial" panose="020B0604020202020204" pitchFamily="34" charset="0"/>
              </a:defRPr>
            </a:lvl4pPr>
            <a:lvl5pPr marL="2060575" indent="-228600">
              <a:defRPr>
                <a:solidFill>
                  <a:schemeClr val="tx1"/>
                </a:solidFill>
                <a:latin typeface="Arial" panose="020B0604020202020204" pitchFamily="34" charset="0"/>
              </a:defRPr>
            </a:lvl5pPr>
            <a:lvl6pPr marL="2517775" indent="-228600" eaLnBrk="0" fontAlgn="base" hangingPunct="0">
              <a:spcBef>
                <a:spcPct val="0"/>
              </a:spcBef>
              <a:spcAft>
                <a:spcPct val="0"/>
              </a:spcAft>
              <a:defRPr>
                <a:solidFill>
                  <a:schemeClr val="tx1"/>
                </a:solidFill>
                <a:latin typeface="Arial" panose="020B0604020202020204" pitchFamily="34" charset="0"/>
              </a:defRPr>
            </a:lvl6pPr>
            <a:lvl7pPr marL="2974975" indent="-228600" eaLnBrk="0" fontAlgn="base" hangingPunct="0">
              <a:spcBef>
                <a:spcPct val="0"/>
              </a:spcBef>
              <a:spcAft>
                <a:spcPct val="0"/>
              </a:spcAft>
              <a:defRPr>
                <a:solidFill>
                  <a:schemeClr val="tx1"/>
                </a:solidFill>
                <a:latin typeface="Arial" panose="020B0604020202020204" pitchFamily="34" charset="0"/>
              </a:defRPr>
            </a:lvl7pPr>
            <a:lvl8pPr marL="3432175" indent="-228600" eaLnBrk="0" fontAlgn="base" hangingPunct="0">
              <a:spcBef>
                <a:spcPct val="0"/>
              </a:spcBef>
              <a:spcAft>
                <a:spcPct val="0"/>
              </a:spcAft>
              <a:defRPr>
                <a:solidFill>
                  <a:schemeClr val="tx1"/>
                </a:solidFill>
                <a:latin typeface="Arial" panose="020B0604020202020204" pitchFamily="34" charset="0"/>
              </a:defRPr>
            </a:lvl8pPr>
            <a:lvl9pPr marL="3889375" indent="-228600" eaLnBrk="0" fontAlgn="base" hangingPunct="0">
              <a:spcBef>
                <a:spcPct val="0"/>
              </a:spcBef>
              <a:spcAft>
                <a:spcPct val="0"/>
              </a:spcAft>
              <a:defRPr>
                <a:solidFill>
                  <a:schemeClr val="tx1"/>
                </a:solidFill>
                <a:latin typeface="Arial" panose="020B0604020202020204" pitchFamily="34" charset="0"/>
              </a:defRPr>
            </a:lvl9pPr>
          </a:lstStyle>
          <a:p>
            <a:fld id="{BDC2C978-6D81-4CFD-8C17-5B1AD91CC09F}" type="slidenum">
              <a:rPr lang="en-US" smtClean="0">
                <a:latin typeface="Calibri" panose="020F0502020204030204" pitchFamily="34" charset="0"/>
              </a:rPr>
              <a:pPr/>
              <a:t>1</a:t>
            </a:fld>
            <a:endParaRPr lang="en-US" smtClean="0">
              <a:latin typeface="Calibri" panose="020F0502020204030204" pitchFamily="34" charset="0"/>
            </a:endParaRPr>
          </a:p>
        </p:txBody>
      </p:sp>
    </p:spTree>
    <p:extLst>
      <p:ext uri="{BB962C8B-B14F-4D97-AF65-F5344CB8AC3E}">
        <p14:creationId xmlns:p14="http://schemas.microsoft.com/office/powerpoint/2010/main" val="4056847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a:noFill/>
        </p:spPr>
        <p:txBody>
          <a:bodyPr/>
          <a:lstStyle/>
          <a:p>
            <a:endParaRPr lang="en-GB" smtClean="0"/>
          </a:p>
        </p:txBody>
      </p:sp>
      <p:sp>
        <p:nvSpPr>
          <p:cNvPr id="49156"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8EF0CFF-21A8-4612-B239-9C3C2AE73E92}" type="slidenum">
              <a:rPr lang="en-US" smtClean="0">
                <a:latin typeface="Calibri" panose="020F0502020204030204" pitchFamily="34" charset="0"/>
              </a:rPr>
              <a:pPr/>
              <a:t>4</a:t>
            </a:fld>
            <a:endParaRPr lang="en-US" smtClean="0">
              <a:latin typeface="Calibri" panose="020F0502020204030204" pitchFamily="34" charset="0"/>
            </a:endParaRPr>
          </a:p>
        </p:txBody>
      </p:sp>
    </p:spTree>
    <p:extLst>
      <p:ext uri="{BB962C8B-B14F-4D97-AF65-F5344CB8AC3E}">
        <p14:creationId xmlns:p14="http://schemas.microsoft.com/office/powerpoint/2010/main" val="3034340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a:noFill/>
        </p:spPr>
        <p:txBody>
          <a:bodyPr/>
          <a:lstStyle/>
          <a:p>
            <a:pPr eaLnBrk="1" hangingPunct="1">
              <a:spcBef>
                <a:spcPct val="0"/>
              </a:spcBef>
            </a:pPr>
            <a:endParaRPr lang="en-US" smtClean="0"/>
          </a:p>
        </p:txBody>
      </p:sp>
      <p:sp>
        <p:nvSpPr>
          <p:cNvPr id="51204"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935F000-95ED-4802-877F-58B8AE9C2C40}" type="slidenum">
              <a:rPr lang="en-US" smtClean="0">
                <a:latin typeface="Calibri" panose="020F0502020204030204" pitchFamily="34" charset="0"/>
              </a:rPr>
              <a:pPr/>
              <a:t>5</a:t>
            </a:fld>
            <a:endParaRPr lang="en-US" smtClean="0">
              <a:latin typeface="Calibri" panose="020F0502020204030204" pitchFamily="34" charset="0"/>
            </a:endParaRPr>
          </a:p>
        </p:txBody>
      </p:sp>
    </p:spTree>
    <p:extLst>
      <p:ext uri="{BB962C8B-B14F-4D97-AF65-F5344CB8AC3E}">
        <p14:creationId xmlns:p14="http://schemas.microsoft.com/office/powerpoint/2010/main" val="47852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a:noFill/>
        </p:spPr>
        <p:txBody>
          <a:bodyPr/>
          <a:lstStyle/>
          <a:p>
            <a:pPr eaLnBrk="1" hangingPunct="1">
              <a:spcBef>
                <a:spcPct val="0"/>
              </a:spcBef>
            </a:pPr>
            <a:r>
              <a:rPr lang="en-US" b="1" smtClean="0"/>
              <a:t>Nanotechnology Language:</a:t>
            </a:r>
            <a:endParaRPr lang="en-US" smtClean="0"/>
          </a:p>
          <a:p>
            <a:pPr eaLnBrk="1" hangingPunct="1">
              <a:spcBef>
                <a:spcPct val="0"/>
              </a:spcBef>
            </a:pPr>
            <a:r>
              <a:rPr lang="en-US" smtClean="0"/>
              <a:t> </a:t>
            </a:r>
          </a:p>
          <a:p>
            <a:pPr eaLnBrk="1" hangingPunct="1">
              <a:spcBef>
                <a:spcPct val="0"/>
              </a:spcBef>
            </a:pPr>
            <a:r>
              <a:rPr lang="en-US" smtClean="0"/>
              <a:t>Many similar yet differing definitions about nanotechnology exist. </a:t>
            </a:r>
          </a:p>
          <a:p>
            <a:pPr eaLnBrk="1" hangingPunct="1">
              <a:spcBef>
                <a:spcPct val="0"/>
              </a:spcBef>
            </a:pPr>
            <a:endParaRPr lang="en-US" smtClean="0"/>
          </a:p>
          <a:p>
            <a:pPr eaLnBrk="1" hangingPunct="1">
              <a:spcBef>
                <a:spcPct val="0"/>
              </a:spcBef>
            </a:pPr>
            <a:r>
              <a:rPr lang="en-US" smtClean="0"/>
              <a:t>For example, it would not be unrealistic to receive hundreds of hits from a search engine after typing the key words “nanotechnology” in the search field and executing a search.</a:t>
            </a:r>
          </a:p>
          <a:p>
            <a:pPr eaLnBrk="1" hangingPunct="1">
              <a:spcBef>
                <a:spcPct val="0"/>
              </a:spcBef>
            </a:pPr>
            <a:endParaRPr lang="en-US" smtClean="0"/>
          </a:p>
          <a:p>
            <a:pPr eaLnBrk="1" hangingPunct="1">
              <a:spcBef>
                <a:spcPct val="0"/>
              </a:spcBef>
            </a:pPr>
            <a:r>
              <a:rPr lang="en-US" smtClean="0"/>
              <a:t>You probably would end up with key words such as </a:t>
            </a:r>
            <a:r>
              <a:rPr lang="en-US" i="1" smtClean="0"/>
              <a:t>nanobio</a:t>
            </a:r>
            <a:r>
              <a:rPr lang="en-US" smtClean="0"/>
              <a:t>, </a:t>
            </a:r>
            <a:r>
              <a:rPr lang="en-US" i="1" smtClean="0"/>
              <a:t>nanodots</a:t>
            </a:r>
            <a:r>
              <a:rPr lang="en-US" smtClean="0"/>
              <a:t>, </a:t>
            </a:r>
            <a:r>
              <a:rPr lang="en-US" i="1" smtClean="0"/>
              <a:t>nanowires</a:t>
            </a:r>
            <a:r>
              <a:rPr lang="en-US" smtClean="0"/>
              <a:t>, </a:t>
            </a:r>
            <a:r>
              <a:rPr lang="en-US" i="1" smtClean="0"/>
              <a:t>nanoelectronics</a:t>
            </a:r>
            <a:r>
              <a:rPr lang="en-US" smtClean="0"/>
              <a:t>, </a:t>
            </a:r>
            <a:r>
              <a:rPr lang="en-US" i="1" smtClean="0"/>
              <a:t>nanobots</a:t>
            </a:r>
            <a:r>
              <a:rPr lang="en-US" smtClean="0"/>
              <a:t>, </a:t>
            </a:r>
            <a:r>
              <a:rPr lang="en-US" i="1" smtClean="0"/>
              <a:t>nanomaterials</a:t>
            </a:r>
            <a:r>
              <a:rPr lang="en-US" smtClean="0"/>
              <a:t>, </a:t>
            </a:r>
            <a:r>
              <a:rPr lang="en-US" i="1" smtClean="0"/>
              <a:t>nanochondria</a:t>
            </a:r>
            <a:r>
              <a:rPr lang="en-US" smtClean="0"/>
              <a:t>, etc. (Nanotechnology Now, 2007).</a:t>
            </a:r>
          </a:p>
          <a:p>
            <a:pPr eaLnBrk="1" hangingPunct="1">
              <a:spcBef>
                <a:spcPct val="0"/>
              </a:spcBef>
            </a:pPr>
            <a:endParaRPr lang="en-US" smtClean="0"/>
          </a:p>
          <a:p>
            <a:pPr eaLnBrk="1" hangingPunct="1">
              <a:spcBef>
                <a:spcPct val="0"/>
              </a:spcBef>
            </a:pPr>
            <a:r>
              <a:rPr lang="en-US" smtClean="0"/>
              <a:t>Fig. 1.4 – ACC Instructional Development Services. </a:t>
            </a:r>
          </a:p>
        </p:txBody>
      </p:sp>
      <p:sp>
        <p:nvSpPr>
          <p:cNvPr id="57348"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4538" indent="-285750">
              <a:defRPr>
                <a:solidFill>
                  <a:schemeClr val="tx1"/>
                </a:solidFill>
                <a:latin typeface="Arial" panose="020B0604020202020204" pitchFamily="34" charset="0"/>
              </a:defRPr>
            </a:lvl2pPr>
            <a:lvl3pPr marL="1144588" indent="-230188">
              <a:defRPr>
                <a:solidFill>
                  <a:schemeClr val="tx1"/>
                </a:solidFill>
                <a:latin typeface="Arial" panose="020B0604020202020204" pitchFamily="34" charset="0"/>
              </a:defRPr>
            </a:lvl3pPr>
            <a:lvl4pPr marL="1600200" indent="-225425">
              <a:defRPr>
                <a:solidFill>
                  <a:schemeClr val="tx1"/>
                </a:solidFill>
                <a:latin typeface="Arial" panose="020B0604020202020204" pitchFamily="34" charset="0"/>
              </a:defRPr>
            </a:lvl4pPr>
            <a:lvl5pPr marL="2060575" indent="-228600">
              <a:defRPr>
                <a:solidFill>
                  <a:schemeClr val="tx1"/>
                </a:solidFill>
                <a:latin typeface="Arial" panose="020B0604020202020204" pitchFamily="34" charset="0"/>
              </a:defRPr>
            </a:lvl5pPr>
            <a:lvl6pPr marL="2517775" indent="-228600" eaLnBrk="0" fontAlgn="base" hangingPunct="0">
              <a:spcBef>
                <a:spcPct val="0"/>
              </a:spcBef>
              <a:spcAft>
                <a:spcPct val="0"/>
              </a:spcAft>
              <a:defRPr>
                <a:solidFill>
                  <a:schemeClr val="tx1"/>
                </a:solidFill>
                <a:latin typeface="Arial" panose="020B0604020202020204" pitchFamily="34" charset="0"/>
              </a:defRPr>
            </a:lvl6pPr>
            <a:lvl7pPr marL="2974975" indent="-228600" eaLnBrk="0" fontAlgn="base" hangingPunct="0">
              <a:spcBef>
                <a:spcPct val="0"/>
              </a:spcBef>
              <a:spcAft>
                <a:spcPct val="0"/>
              </a:spcAft>
              <a:defRPr>
                <a:solidFill>
                  <a:schemeClr val="tx1"/>
                </a:solidFill>
                <a:latin typeface="Arial" panose="020B0604020202020204" pitchFamily="34" charset="0"/>
              </a:defRPr>
            </a:lvl7pPr>
            <a:lvl8pPr marL="3432175" indent="-228600" eaLnBrk="0" fontAlgn="base" hangingPunct="0">
              <a:spcBef>
                <a:spcPct val="0"/>
              </a:spcBef>
              <a:spcAft>
                <a:spcPct val="0"/>
              </a:spcAft>
              <a:defRPr>
                <a:solidFill>
                  <a:schemeClr val="tx1"/>
                </a:solidFill>
                <a:latin typeface="Arial" panose="020B0604020202020204" pitchFamily="34" charset="0"/>
              </a:defRPr>
            </a:lvl8pPr>
            <a:lvl9pPr marL="3889375" indent="-228600" eaLnBrk="0" fontAlgn="base" hangingPunct="0">
              <a:spcBef>
                <a:spcPct val="0"/>
              </a:spcBef>
              <a:spcAft>
                <a:spcPct val="0"/>
              </a:spcAft>
              <a:defRPr>
                <a:solidFill>
                  <a:schemeClr val="tx1"/>
                </a:solidFill>
                <a:latin typeface="Arial" panose="020B0604020202020204" pitchFamily="34" charset="0"/>
              </a:defRPr>
            </a:lvl9pPr>
          </a:lstStyle>
          <a:p>
            <a:fld id="{F6CDB9C5-6665-44EF-BF55-FA45C23A5490}" type="slidenum">
              <a:rPr lang="en-US" smtClean="0">
                <a:latin typeface="Calibri" panose="020F0502020204030204" pitchFamily="34" charset="0"/>
              </a:rPr>
              <a:pPr/>
              <a:t>10</a:t>
            </a:fld>
            <a:endParaRPr lang="en-US" smtClean="0">
              <a:latin typeface="Calibri" panose="020F0502020204030204" pitchFamily="34" charset="0"/>
            </a:endParaRPr>
          </a:p>
        </p:txBody>
      </p:sp>
    </p:spTree>
    <p:extLst>
      <p:ext uri="{BB962C8B-B14F-4D97-AF65-F5344CB8AC3E}">
        <p14:creationId xmlns:p14="http://schemas.microsoft.com/office/powerpoint/2010/main" val="447277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a:noFill/>
        </p:spPr>
        <p:txBody>
          <a:bodyPr/>
          <a:lstStyle/>
          <a:p>
            <a:pPr eaLnBrk="1" hangingPunct="1">
              <a:spcBef>
                <a:spcPct val="0"/>
              </a:spcBef>
            </a:pPr>
            <a:r>
              <a:rPr lang="en-US" b="1" smtClean="0"/>
              <a:t>Scale of Things—Nanometers:</a:t>
            </a:r>
            <a:endParaRPr lang="en-US" smtClean="0"/>
          </a:p>
          <a:p>
            <a:pPr eaLnBrk="1" hangingPunct="1">
              <a:spcBef>
                <a:spcPct val="0"/>
              </a:spcBef>
            </a:pPr>
            <a:r>
              <a:rPr lang="en-US" smtClean="0"/>
              <a:t> </a:t>
            </a:r>
          </a:p>
          <a:p>
            <a:pPr eaLnBrk="1" hangingPunct="1">
              <a:spcBef>
                <a:spcPct val="0"/>
              </a:spcBef>
            </a:pPr>
            <a:r>
              <a:rPr lang="en-US" smtClean="0"/>
              <a:t>Hence, nanotechnology refers to the process, act or ability to work with materials or matter at the scale of 1 to 100 nanometers. The ability of working at this scale renders novel benefits to numerous products and applications such as those found in the semiconductor manufacturing, material science, medicine, etc. </a:t>
            </a:r>
          </a:p>
          <a:p>
            <a:pPr eaLnBrk="1" hangingPunct="1">
              <a:spcBef>
                <a:spcPct val="0"/>
              </a:spcBef>
            </a:pPr>
            <a:endParaRPr lang="en-US" smtClean="0"/>
          </a:p>
          <a:p>
            <a:pPr eaLnBrk="1" hangingPunct="1">
              <a:spcBef>
                <a:spcPct val="0"/>
              </a:spcBef>
            </a:pPr>
            <a:r>
              <a:rPr lang="en-US" smtClean="0"/>
              <a:t>However, what is the size of 1 nanometer? Albert Einstein estimated that the size of 1 sugar molecule was equal to 1 nanometer. One nanometer would also be equal to the linear size of 10 hydrogen atoms stacked side by side (Roueckes, et al., 2002). It is the same as one-billionth of a meter – a single bacterium is a few hundred nanometers in diameter and a DNA strand is approximately 2-12 nanometers across (NNI, 2007). The un-aided human eye can see down to about 10,000 nanometers (Ratner &amp; Ratner, 2003).</a:t>
            </a:r>
          </a:p>
          <a:p>
            <a:pPr eaLnBrk="1" hangingPunct="1">
              <a:spcBef>
                <a:spcPct val="0"/>
              </a:spcBef>
            </a:pPr>
            <a:endParaRPr lang="en-US" smtClean="0"/>
          </a:p>
          <a:p>
            <a:pPr eaLnBrk="1" hangingPunct="1">
              <a:spcBef>
                <a:spcPct val="0"/>
              </a:spcBef>
            </a:pPr>
            <a:r>
              <a:rPr lang="en-US" smtClean="0"/>
              <a:t>A popular diagram found at </a:t>
            </a:r>
            <a:r>
              <a:rPr lang="en-US" i="1" smtClean="0"/>
              <a:t>www.nano.gov</a:t>
            </a:r>
            <a:r>
              <a:rPr lang="en-US" smtClean="0"/>
              <a:t> shows size comparisons of natural and manmade things relative to the nanometer.</a:t>
            </a:r>
          </a:p>
          <a:p>
            <a:pPr eaLnBrk="1" hangingPunct="1">
              <a:spcBef>
                <a:spcPct val="0"/>
              </a:spcBef>
            </a:pPr>
            <a:endParaRPr lang="en-US" smtClean="0"/>
          </a:p>
          <a:p>
            <a:pPr eaLnBrk="1" hangingPunct="1">
              <a:spcBef>
                <a:spcPct val="0"/>
              </a:spcBef>
            </a:pPr>
            <a:r>
              <a:rPr lang="en-US" smtClean="0"/>
              <a:t>Fig. 1.5 -  http://www.nano.gov/html/facts/The_scale_of_things.html.</a:t>
            </a:r>
          </a:p>
          <a:p>
            <a:pPr eaLnBrk="1" hangingPunct="1">
              <a:spcBef>
                <a:spcPct val="0"/>
              </a:spcBef>
            </a:pPr>
            <a:endParaRPr lang="en-US" smtClean="0"/>
          </a:p>
        </p:txBody>
      </p:sp>
      <p:sp>
        <p:nvSpPr>
          <p:cNvPr id="59396"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4538" indent="-285750">
              <a:defRPr>
                <a:solidFill>
                  <a:schemeClr val="tx1"/>
                </a:solidFill>
                <a:latin typeface="Arial" panose="020B0604020202020204" pitchFamily="34" charset="0"/>
              </a:defRPr>
            </a:lvl2pPr>
            <a:lvl3pPr marL="1144588" indent="-230188">
              <a:defRPr>
                <a:solidFill>
                  <a:schemeClr val="tx1"/>
                </a:solidFill>
                <a:latin typeface="Arial" panose="020B0604020202020204" pitchFamily="34" charset="0"/>
              </a:defRPr>
            </a:lvl3pPr>
            <a:lvl4pPr marL="1600200" indent="-225425">
              <a:defRPr>
                <a:solidFill>
                  <a:schemeClr val="tx1"/>
                </a:solidFill>
                <a:latin typeface="Arial" panose="020B0604020202020204" pitchFamily="34" charset="0"/>
              </a:defRPr>
            </a:lvl4pPr>
            <a:lvl5pPr marL="2060575" indent="-228600">
              <a:defRPr>
                <a:solidFill>
                  <a:schemeClr val="tx1"/>
                </a:solidFill>
                <a:latin typeface="Arial" panose="020B0604020202020204" pitchFamily="34" charset="0"/>
              </a:defRPr>
            </a:lvl5pPr>
            <a:lvl6pPr marL="2517775" indent="-228600" eaLnBrk="0" fontAlgn="base" hangingPunct="0">
              <a:spcBef>
                <a:spcPct val="0"/>
              </a:spcBef>
              <a:spcAft>
                <a:spcPct val="0"/>
              </a:spcAft>
              <a:defRPr>
                <a:solidFill>
                  <a:schemeClr val="tx1"/>
                </a:solidFill>
                <a:latin typeface="Arial" panose="020B0604020202020204" pitchFamily="34" charset="0"/>
              </a:defRPr>
            </a:lvl6pPr>
            <a:lvl7pPr marL="2974975" indent="-228600" eaLnBrk="0" fontAlgn="base" hangingPunct="0">
              <a:spcBef>
                <a:spcPct val="0"/>
              </a:spcBef>
              <a:spcAft>
                <a:spcPct val="0"/>
              </a:spcAft>
              <a:defRPr>
                <a:solidFill>
                  <a:schemeClr val="tx1"/>
                </a:solidFill>
                <a:latin typeface="Arial" panose="020B0604020202020204" pitchFamily="34" charset="0"/>
              </a:defRPr>
            </a:lvl7pPr>
            <a:lvl8pPr marL="3432175" indent="-228600" eaLnBrk="0" fontAlgn="base" hangingPunct="0">
              <a:spcBef>
                <a:spcPct val="0"/>
              </a:spcBef>
              <a:spcAft>
                <a:spcPct val="0"/>
              </a:spcAft>
              <a:defRPr>
                <a:solidFill>
                  <a:schemeClr val="tx1"/>
                </a:solidFill>
                <a:latin typeface="Arial" panose="020B0604020202020204" pitchFamily="34" charset="0"/>
              </a:defRPr>
            </a:lvl8pPr>
            <a:lvl9pPr marL="3889375" indent="-228600" eaLnBrk="0" fontAlgn="base" hangingPunct="0">
              <a:spcBef>
                <a:spcPct val="0"/>
              </a:spcBef>
              <a:spcAft>
                <a:spcPct val="0"/>
              </a:spcAft>
              <a:defRPr>
                <a:solidFill>
                  <a:schemeClr val="tx1"/>
                </a:solidFill>
                <a:latin typeface="Arial" panose="020B0604020202020204" pitchFamily="34" charset="0"/>
              </a:defRPr>
            </a:lvl9pPr>
          </a:lstStyle>
          <a:p>
            <a:fld id="{1D0751B0-E17B-401F-9F11-AC35FCED0E04}" type="slidenum">
              <a:rPr lang="en-US" smtClean="0">
                <a:latin typeface="Calibri" panose="020F0502020204030204" pitchFamily="34" charset="0"/>
              </a:rPr>
              <a:pPr/>
              <a:t>11</a:t>
            </a:fld>
            <a:endParaRPr lang="en-US" smtClean="0">
              <a:latin typeface="Calibri" panose="020F0502020204030204" pitchFamily="34" charset="0"/>
            </a:endParaRPr>
          </a:p>
        </p:txBody>
      </p:sp>
    </p:spTree>
    <p:extLst>
      <p:ext uri="{BB962C8B-B14F-4D97-AF65-F5344CB8AC3E}">
        <p14:creationId xmlns:p14="http://schemas.microsoft.com/office/powerpoint/2010/main" val="4133644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a:noFill/>
        </p:spPr>
        <p:txBody>
          <a:bodyPr/>
          <a:lstStyle/>
          <a:p>
            <a:pPr eaLnBrk="1" hangingPunct="1">
              <a:spcBef>
                <a:spcPct val="0"/>
              </a:spcBef>
            </a:pPr>
            <a:r>
              <a:rPr lang="en-US" b="1" smtClean="0"/>
              <a:t>References Cited:</a:t>
            </a:r>
          </a:p>
          <a:p>
            <a:pPr eaLnBrk="1" hangingPunct="1">
              <a:spcBef>
                <a:spcPct val="0"/>
              </a:spcBef>
            </a:pPr>
            <a:endParaRPr lang="en-US" smtClean="0"/>
          </a:p>
          <a:p>
            <a:pPr>
              <a:buFontTx/>
              <a:buChar char="•"/>
            </a:pPr>
            <a:r>
              <a:rPr lang="en-US" smtClean="0"/>
              <a:t>American Ceramic Society (2006, March). Overview of Safety, Risks. American Ceramic Society Bulletin. Vol. 85 Issue 3, p6, 1/6 p.</a:t>
            </a:r>
          </a:p>
          <a:p>
            <a:pPr>
              <a:buFontTx/>
              <a:buChar char="•"/>
            </a:pPr>
            <a:r>
              <a:rPr lang="en-US" smtClean="0"/>
              <a:t>Booker, Richard &amp; Boysen, Earl (2005). Nanotechnology for Dummies. NJ: Wiley Publishing Inc.</a:t>
            </a:r>
          </a:p>
          <a:p>
            <a:pPr>
              <a:buFontTx/>
              <a:buChar char="•"/>
            </a:pPr>
            <a:r>
              <a:rPr lang="en-US" smtClean="0"/>
              <a:t>Diott, D.D. (2006, April). Thinking big (and small) about energetic materials. Material Science and Technology. Vol. 22 Issue 4. p. 463, 11p.</a:t>
            </a:r>
          </a:p>
          <a:p>
            <a:pPr>
              <a:buFontTx/>
              <a:buChar char="•"/>
            </a:pPr>
            <a:r>
              <a:rPr lang="en-US" smtClean="0"/>
              <a:t>Drexler, K. Eric (1986). Engines of Creation: The Coming Era of Nanotechnology. New York: Anchor Books.</a:t>
            </a:r>
          </a:p>
          <a:p>
            <a:pPr>
              <a:buFontTx/>
              <a:buChar char="•"/>
            </a:pPr>
            <a:r>
              <a:rPr lang="en-US" smtClean="0"/>
              <a:t>Henderson, Donald (2006). Bioterrorism: Interview with Donald Henderson. Asia Pacific Biotech News. Vol. 10, Issue 1, p.18, 9p.</a:t>
            </a:r>
          </a:p>
          <a:p>
            <a:pPr>
              <a:buFontTx/>
              <a:buChar char="•"/>
            </a:pPr>
            <a:r>
              <a:rPr lang="en-US" smtClean="0"/>
              <a:t>Intel (2007). Moore’s Law. Retrieved 7/02/2007 from http://www.intel.com/technology/mooreslaw/index.htm</a:t>
            </a:r>
          </a:p>
          <a:p>
            <a:pPr>
              <a:buFontTx/>
              <a:buChar char="•"/>
            </a:pPr>
            <a:r>
              <a:rPr lang="en-US" smtClean="0"/>
              <a:t>Lane, Neal &amp; Kalil, Thomas (2005). The National Nanotechnology Initiative: Present at the creation. Issues in Science &amp; Technology; Summer 2005. Vol 21, p49, 6p.</a:t>
            </a:r>
          </a:p>
          <a:p>
            <a:pPr>
              <a:buFontTx/>
              <a:buChar char="•"/>
            </a:pPr>
            <a:r>
              <a:rPr lang="en-US" smtClean="0"/>
              <a:t>Lieberman, Marya (2007). Self-assembled monolayers and multilayers of phthalocyanines. University of Notre Dame: Department of Chemistry and Biochemistry. Retrieved 7/02/2007 from http://www.nd.edu/~mlieberm/</a:t>
            </a:r>
            <a:endParaRPr lang="en-US" b="1" smtClean="0"/>
          </a:p>
          <a:p>
            <a:pPr>
              <a:buFontTx/>
              <a:buChar char="•"/>
            </a:pPr>
            <a:r>
              <a:rPr lang="en-US" smtClean="0"/>
              <a:t>Mandal, Deendayal; Bolander, Mark E.; Mukhopadhyay, Debrabrata; Sarkar, Gobinda; </a:t>
            </a:r>
          </a:p>
          <a:p>
            <a:pPr>
              <a:buFontTx/>
              <a:buChar char="•"/>
            </a:pPr>
            <a:r>
              <a:rPr lang="en-US" smtClean="0"/>
              <a:t>Mukherjee, Priyabrata (2006, January). The use of Microorganisms for the formation of metal nanoparticles and their application. Applied Microbiology and Biotechnology. Vol. 69 Issue 5, p. 485, 8p.</a:t>
            </a:r>
          </a:p>
          <a:p>
            <a:pPr>
              <a:buFontTx/>
              <a:buChar char="•"/>
            </a:pPr>
            <a:r>
              <a:rPr lang="en-US" smtClean="0"/>
              <a:t>Mostow, Jonathan (Director). (2003). Terminator 3: Rise Of The Machines [Motion Picture]. United States: Warner Bros. Pictures.</a:t>
            </a:r>
          </a:p>
          <a:p>
            <a:pPr>
              <a:buFontTx/>
              <a:buChar char="•"/>
            </a:pPr>
            <a:r>
              <a:rPr lang="en-US" smtClean="0"/>
              <a:t>Murday, James F. (2005). Nanotechnology: Hype and Hope in Aerospace Applications. Advanced Materials and Processes. Vol. 163, Issue 12, P. 21, 2p.</a:t>
            </a:r>
          </a:p>
          <a:p>
            <a:pPr>
              <a:buFontTx/>
              <a:buChar char="•"/>
            </a:pPr>
            <a:r>
              <a:rPr lang="en-US" smtClean="0"/>
              <a:t>Nanotechnology at UT Austin (2007). Graduate Portfolio Program. Retrieved 6/27/2007 from http://www.cnm.utexas.edu/graduateportfolio.html</a:t>
            </a:r>
          </a:p>
          <a:p>
            <a:pPr>
              <a:buFontTx/>
              <a:buChar char="•"/>
            </a:pPr>
            <a:r>
              <a:rPr lang="en-US" smtClean="0"/>
              <a:t>Nanotechnology Now (2006, March). Nanotechnology documentary to be filmed at nanoTX'06. Retrieved  7/02/2007 from http://www.nanotech-now.com/news.cgi?story_id=14281</a:t>
            </a:r>
          </a:p>
          <a:p>
            <a:pPr>
              <a:buFontTx/>
              <a:buChar char="•"/>
            </a:pPr>
            <a:r>
              <a:rPr lang="en-US" smtClean="0"/>
              <a:t>National Nanotechnology Initiative - NNI (2007). What is Nanotechnology? Retrieved 6/25/2007 from http://www.nano.gov/html/facts/whatIsNano.html</a:t>
            </a:r>
          </a:p>
          <a:p>
            <a:pPr>
              <a:buFontTx/>
              <a:buChar char="•"/>
            </a:pPr>
            <a:r>
              <a:rPr lang="en-US" smtClean="0"/>
              <a:t>Rappaport, Tatiana Gabriela (2006). Semiconductors: Nanostructures and applications in spintronics and quantum computation. Vol. 809 issue 1, p.326, 17p.</a:t>
            </a:r>
          </a:p>
          <a:p>
            <a:pPr>
              <a:buFontTx/>
              <a:buChar char="•"/>
            </a:pPr>
            <a:r>
              <a:rPr lang="en-US" smtClean="0"/>
              <a:t>Ratner, Mark &amp; Ratner, Daniel (2003). Nanotechnology: A Gentle Introduction to the Next Big Idea. New Jersey: Prentice Hall PTR.</a:t>
            </a:r>
          </a:p>
          <a:p>
            <a:pPr>
              <a:buFontTx/>
              <a:buChar char="•"/>
            </a:pPr>
            <a:r>
              <a:rPr lang="en-US" smtClean="0"/>
              <a:t>Rouekes, M. L., Fritz, S., Stix, G., Whiteside, G.M., Love, J.C., Alivisatos, A.P. et al. (2002). Understanding Nanotechnology: Scientific American. New York: Warner Books.</a:t>
            </a:r>
          </a:p>
          <a:p>
            <a:pPr>
              <a:buFontTx/>
              <a:buChar char="•"/>
            </a:pPr>
            <a:r>
              <a:rPr lang="en-US" smtClean="0"/>
              <a:t>Terra, Richard P. (2000, March). National Nanotechnology Initiative in FY2001 Budget: Clinton Administration Requests $497 million for NT-Related R&amp;D Funding. Foresight Nanotech Institute. Retrieved 4/02/2007 from http://www.foresight.org/Updates/Update40/Update40.1.html</a:t>
            </a:r>
          </a:p>
          <a:p>
            <a:pPr>
              <a:buFontTx/>
              <a:buChar char="•"/>
            </a:pPr>
            <a:r>
              <a:rPr lang="en-US" smtClean="0"/>
              <a:t>UNL News Releases (2006, December). Self-assembling nano-ice discovered at UNL; structure resembles DNA. Retrieved 6/28/2007 from http://ucommxsrv1.unl.edu/unlnews/public/fmpro?-db=unlnews.fp5&amp;-format=newsrelease.shtml&amp;-lay=unlnews&amp;-recid=33994&amp;-find= </a:t>
            </a:r>
          </a:p>
          <a:p>
            <a:pPr>
              <a:buFontTx/>
              <a:buChar char="•"/>
            </a:pPr>
            <a:r>
              <a:rPr lang="en-US" smtClean="0"/>
              <a:t>Wikipedia (2007). Moore’s Law. Retrieved 7/02/2007 from http://en.wikipedia.org/wiki/Moore%27s_law</a:t>
            </a:r>
          </a:p>
          <a:p>
            <a:pPr>
              <a:buFontTx/>
              <a:buChar char="•"/>
            </a:pPr>
            <a:r>
              <a:rPr lang="en-US" smtClean="0"/>
              <a:t>Wikipedia (2007). Nature. Retrieved 7/05/2007 from http://en.wikipedia.org/wiki/Category:Nature</a:t>
            </a:r>
          </a:p>
          <a:p>
            <a:pPr>
              <a:buFontTx/>
              <a:buChar char="•"/>
            </a:pPr>
            <a:r>
              <a:rPr lang="en-US" smtClean="0"/>
              <a:t>Wong, H.S. Philip (2006, March). Nanoelectronics – Opportunities and Challenges. International Journal of High Speed Electronics and Systems. Vol. 16, Issue 1, p. 83, 12p.</a:t>
            </a:r>
          </a:p>
          <a:p>
            <a:pPr>
              <a:buFontTx/>
              <a:buChar char="•"/>
            </a:pPr>
            <a:r>
              <a:rPr lang="en-US" smtClean="0"/>
              <a:t>Yamaguchi, Tomohiko; Epstein, Irving; Shimomura, Masatsugu; &amp;  Kunitake, Toyoki (2005, December). Vol. 15, Issue 4, p. N, 3 p.</a:t>
            </a:r>
          </a:p>
          <a:p>
            <a:pPr>
              <a:buFontTx/>
              <a:buChar char="•"/>
            </a:pPr>
            <a:r>
              <a:rPr lang="en-US" smtClean="0"/>
              <a:t>Zyvex: Nanotechnology Website:  There’s Plenty of Room at the Bottom. Retrieved 6/27/2007 from http://www.zyvex.com/nanotech/feynman.html.</a:t>
            </a:r>
          </a:p>
        </p:txBody>
      </p:sp>
      <p:sp>
        <p:nvSpPr>
          <p:cNvPr id="61444" name="Slide Number Placeholder 3"/>
          <p:cNvSpPr txBox="1">
            <a:spLocks noGrp="1"/>
          </p:cNvSpPr>
          <p:nvPr/>
        </p:nvSpPr>
        <p:spPr bwMode="auto">
          <a:xfrm>
            <a:off x="3937000" y="8772525"/>
            <a:ext cx="30114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91" tIns="45795" rIns="91591" bIns="45795" anchor="b"/>
          <a:lstStyle>
            <a:lvl1pPr>
              <a:defRPr>
                <a:solidFill>
                  <a:schemeClr val="tx1"/>
                </a:solidFill>
                <a:latin typeface="Arial" panose="020B0604020202020204" pitchFamily="34" charset="0"/>
              </a:defRPr>
            </a:lvl1pPr>
            <a:lvl2pPr marL="744538" indent="-285750">
              <a:defRPr>
                <a:solidFill>
                  <a:schemeClr val="tx1"/>
                </a:solidFill>
                <a:latin typeface="Arial" panose="020B0604020202020204" pitchFamily="34" charset="0"/>
              </a:defRPr>
            </a:lvl2pPr>
            <a:lvl3pPr marL="1144588" indent="-230188">
              <a:defRPr>
                <a:solidFill>
                  <a:schemeClr val="tx1"/>
                </a:solidFill>
                <a:latin typeface="Arial" panose="020B0604020202020204" pitchFamily="34" charset="0"/>
              </a:defRPr>
            </a:lvl3pPr>
            <a:lvl4pPr marL="1600200" indent="-225425">
              <a:defRPr>
                <a:solidFill>
                  <a:schemeClr val="tx1"/>
                </a:solidFill>
                <a:latin typeface="Arial" panose="020B0604020202020204" pitchFamily="34" charset="0"/>
              </a:defRPr>
            </a:lvl4pPr>
            <a:lvl5pPr marL="2060575" indent="-228600">
              <a:defRPr>
                <a:solidFill>
                  <a:schemeClr val="tx1"/>
                </a:solidFill>
                <a:latin typeface="Arial" panose="020B0604020202020204" pitchFamily="34" charset="0"/>
              </a:defRPr>
            </a:lvl5pPr>
            <a:lvl6pPr marL="2517775" indent="-228600" eaLnBrk="0" fontAlgn="base" hangingPunct="0">
              <a:spcBef>
                <a:spcPct val="0"/>
              </a:spcBef>
              <a:spcAft>
                <a:spcPct val="0"/>
              </a:spcAft>
              <a:defRPr>
                <a:solidFill>
                  <a:schemeClr val="tx1"/>
                </a:solidFill>
                <a:latin typeface="Arial" panose="020B0604020202020204" pitchFamily="34" charset="0"/>
              </a:defRPr>
            </a:lvl6pPr>
            <a:lvl7pPr marL="2974975" indent="-228600" eaLnBrk="0" fontAlgn="base" hangingPunct="0">
              <a:spcBef>
                <a:spcPct val="0"/>
              </a:spcBef>
              <a:spcAft>
                <a:spcPct val="0"/>
              </a:spcAft>
              <a:defRPr>
                <a:solidFill>
                  <a:schemeClr val="tx1"/>
                </a:solidFill>
                <a:latin typeface="Arial" panose="020B0604020202020204" pitchFamily="34" charset="0"/>
              </a:defRPr>
            </a:lvl7pPr>
            <a:lvl8pPr marL="3432175" indent="-228600" eaLnBrk="0" fontAlgn="base" hangingPunct="0">
              <a:spcBef>
                <a:spcPct val="0"/>
              </a:spcBef>
              <a:spcAft>
                <a:spcPct val="0"/>
              </a:spcAft>
              <a:defRPr>
                <a:solidFill>
                  <a:schemeClr val="tx1"/>
                </a:solidFill>
                <a:latin typeface="Arial" panose="020B0604020202020204" pitchFamily="34" charset="0"/>
              </a:defRPr>
            </a:lvl8pPr>
            <a:lvl9pPr marL="3889375"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F73BDDB5-EAD4-4284-A27B-189BE3746990}" type="slidenum">
              <a:rPr lang="en-US" sz="1200">
                <a:latin typeface="Calibri" panose="020F0502020204030204" pitchFamily="34" charset="0"/>
              </a:rPr>
              <a:pPr algn="r" eaLnBrk="1" hangingPunct="1"/>
              <a:t>12</a:t>
            </a:fld>
            <a:endParaRPr lang="en-US" sz="1200">
              <a:latin typeface="Calibri" panose="020F0502020204030204" pitchFamily="34" charset="0"/>
            </a:endParaRPr>
          </a:p>
        </p:txBody>
      </p:sp>
    </p:spTree>
    <p:extLst>
      <p:ext uri="{BB962C8B-B14F-4D97-AF65-F5344CB8AC3E}">
        <p14:creationId xmlns:p14="http://schemas.microsoft.com/office/powerpoint/2010/main" val="10350490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a:noFill/>
        </p:spPr>
        <p:txBody>
          <a:bodyPr/>
          <a:lstStyle/>
          <a:p>
            <a:pPr eaLnBrk="1" hangingPunct="1">
              <a:spcBef>
                <a:spcPct val="0"/>
              </a:spcBef>
            </a:pPr>
            <a:r>
              <a:rPr lang="en-US" b="1" smtClean="0"/>
              <a:t>References, Continued:</a:t>
            </a:r>
          </a:p>
          <a:p>
            <a:pPr eaLnBrk="1" hangingPunct="1">
              <a:spcBef>
                <a:spcPct val="0"/>
              </a:spcBef>
            </a:pPr>
            <a:endParaRPr lang="en-US" smtClean="0"/>
          </a:p>
          <a:p>
            <a:pPr eaLnBrk="1" hangingPunct="1">
              <a:spcBef>
                <a:spcPct val="0"/>
              </a:spcBef>
            </a:pPr>
            <a:r>
              <a:rPr lang="en-US" smtClean="0"/>
              <a:t>See Slide 23 for full reference citations.</a:t>
            </a:r>
          </a:p>
        </p:txBody>
      </p:sp>
      <p:sp>
        <p:nvSpPr>
          <p:cNvPr id="63492" name="Slide Number Placeholder 3"/>
          <p:cNvSpPr txBox="1">
            <a:spLocks noGrp="1"/>
          </p:cNvSpPr>
          <p:nvPr/>
        </p:nvSpPr>
        <p:spPr bwMode="auto">
          <a:xfrm>
            <a:off x="3937000" y="8772525"/>
            <a:ext cx="30114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91" tIns="45795" rIns="91591" bIns="45795" anchor="b"/>
          <a:lstStyle>
            <a:lvl1pPr>
              <a:defRPr>
                <a:solidFill>
                  <a:schemeClr val="tx1"/>
                </a:solidFill>
                <a:latin typeface="Arial" panose="020B0604020202020204" pitchFamily="34" charset="0"/>
              </a:defRPr>
            </a:lvl1pPr>
            <a:lvl2pPr marL="744538" indent="-285750">
              <a:defRPr>
                <a:solidFill>
                  <a:schemeClr val="tx1"/>
                </a:solidFill>
                <a:latin typeface="Arial" panose="020B0604020202020204" pitchFamily="34" charset="0"/>
              </a:defRPr>
            </a:lvl2pPr>
            <a:lvl3pPr marL="1144588" indent="-230188">
              <a:defRPr>
                <a:solidFill>
                  <a:schemeClr val="tx1"/>
                </a:solidFill>
                <a:latin typeface="Arial" panose="020B0604020202020204" pitchFamily="34" charset="0"/>
              </a:defRPr>
            </a:lvl3pPr>
            <a:lvl4pPr marL="1600200" indent="-225425">
              <a:defRPr>
                <a:solidFill>
                  <a:schemeClr val="tx1"/>
                </a:solidFill>
                <a:latin typeface="Arial" panose="020B0604020202020204" pitchFamily="34" charset="0"/>
              </a:defRPr>
            </a:lvl4pPr>
            <a:lvl5pPr marL="2060575" indent="-228600">
              <a:defRPr>
                <a:solidFill>
                  <a:schemeClr val="tx1"/>
                </a:solidFill>
                <a:latin typeface="Arial" panose="020B0604020202020204" pitchFamily="34" charset="0"/>
              </a:defRPr>
            </a:lvl5pPr>
            <a:lvl6pPr marL="2517775" indent="-228600" eaLnBrk="0" fontAlgn="base" hangingPunct="0">
              <a:spcBef>
                <a:spcPct val="0"/>
              </a:spcBef>
              <a:spcAft>
                <a:spcPct val="0"/>
              </a:spcAft>
              <a:defRPr>
                <a:solidFill>
                  <a:schemeClr val="tx1"/>
                </a:solidFill>
                <a:latin typeface="Arial" panose="020B0604020202020204" pitchFamily="34" charset="0"/>
              </a:defRPr>
            </a:lvl6pPr>
            <a:lvl7pPr marL="2974975" indent="-228600" eaLnBrk="0" fontAlgn="base" hangingPunct="0">
              <a:spcBef>
                <a:spcPct val="0"/>
              </a:spcBef>
              <a:spcAft>
                <a:spcPct val="0"/>
              </a:spcAft>
              <a:defRPr>
                <a:solidFill>
                  <a:schemeClr val="tx1"/>
                </a:solidFill>
                <a:latin typeface="Arial" panose="020B0604020202020204" pitchFamily="34" charset="0"/>
              </a:defRPr>
            </a:lvl7pPr>
            <a:lvl8pPr marL="3432175" indent="-228600" eaLnBrk="0" fontAlgn="base" hangingPunct="0">
              <a:spcBef>
                <a:spcPct val="0"/>
              </a:spcBef>
              <a:spcAft>
                <a:spcPct val="0"/>
              </a:spcAft>
              <a:defRPr>
                <a:solidFill>
                  <a:schemeClr val="tx1"/>
                </a:solidFill>
                <a:latin typeface="Arial" panose="020B0604020202020204" pitchFamily="34" charset="0"/>
              </a:defRPr>
            </a:lvl8pPr>
            <a:lvl9pPr marL="3889375"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4439B215-4FF0-4C4D-892D-CA41DC23FCE5}" type="slidenum">
              <a:rPr lang="en-US" sz="1200">
                <a:latin typeface="Calibri" panose="020F0502020204030204" pitchFamily="34" charset="0"/>
              </a:rPr>
              <a:pPr algn="r" eaLnBrk="1" hangingPunct="1"/>
              <a:t>13</a:t>
            </a:fld>
            <a:endParaRPr lang="en-US" sz="1200">
              <a:latin typeface="Calibri" panose="020F0502020204030204" pitchFamily="34" charset="0"/>
            </a:endParaRPr>
          </a:p>
        </p:txBody>
      </p:sp>
    </p:spTree>
    <p:extLst>
      <p:ext uri="{BB962C8B-B14F-4D97-AF65-F5344CB8AC3E}">
        <p14:creationId xmlns:p14="http://schemas.microsoft.com/office/powerpoint/2010/main" val="2293314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7474309-DDB5-4D20-87E5-45FDCA63450E}" type="datetimeFigureOut">
              <a:rPr lang="en-GB" smtClean="0"/>
              <a:t>08/12/2018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1CFCCD-AE85-4CA5-9581-C8041104DE7F}" type="slidenum">
              <a:rPr lang="en-GB" smtClean="0"/>
              <a:t>‹#›</a:t>
            </a:fld>
            <a:endParaRPr lang="en-GB"/>
          </a:p>
        </p:txBody>
      </p:sp>
    </p:spTree>
    <p:extLst>
      <p:ext uri="{BB962C8B-B14F-4D97-AF65-F5344CB8AC3E}">
        <p14:creationId xmlns:p14="http://schemas.microsoft.com/office/powerpoint/2010/main" val="2947309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7474309-DDB5-4D20-87E5-45FDCA63450E}" type="datetimeFigureOut">
              <a:rPr lang="en-GB" smtClean="0"/>
              <a:t>08/12/2018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1CFCCD-AE85-4CA5-9581-C8041104DE7F}" type="slidenum">
              <a:rPr lang="en-GB" smtClean="0"/>
              <a:t>‹#›</a:t>
            </a:fld>
            <a:endParaRPr lang="en-GB"/>
          </a:p>
        </p:txBody>
      </p:sp>
    </p:spTree>
    <p:extLst>
      <p:ext uri="{BB962C8B-B14F-4D97-AF65-F5344CB8AC3E}">
        <p14:creationId xmlns:p14="http://schemas.microsoft.com/office/powerpoint/2010/main" val="3584830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7474309-DDB5-4D20-87E5-45FDCA63450E}" type="datetimeFigureOut">
              <a:rPr lang="en-GB" smtClean="0"/>
              <a:t>08/12/2018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1CFCCD-AE85-4CA5-9581-C8041104DE7F}" type="slidenum">
              <a:rPr lang="en-GB" smtClean="0"/>
              <a:t>‹#›</a:t>
            </a:fld>
            <a:endParaRPr lang="en-GB"/>
          </a:p>
        </p:txBody>
      </p:sp>
    </p:spTree>
    <p:extLst>
      <p:ext uri="{BB962C8B-B14F-4D97-AF65-F5344CB8AC3E}">
        <p14:creationId xmlns:p14="http://schemas.microsoft.com/office/powerpoint/2010/main" val="3340328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7474309-DDB5-4D20-87E5-45FDCA63450E}" type="datetimeFigureOut">
              <a:rPr lang="en-GB" smtClean="0"/>
              <a:t>08/12/2018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1CFCCD-AE85-4CA5-9581-C8041104DE7F}" type="slidenum">
              <a:rPr lang="en-GB" smtClean="0"/>
              <a:t>‹#›</a:t>
            </a:fld>
            <a:endParaRPr lang="en-GB"/>
          </a:p>
        </p:txBody>
      </p:sp>
    </p:spTree>
    <p:extLst>
      <p:ext uri="{BB962C8B-B14F-4D97-AF65-F5344CB8AC3E}">
        <p14:creationId xmlns:p14="http://schemas.microsoft.com/office/powerpoint/2010/main" val="3976021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474309-DDB5-4D20-87E5-45FDCA63450E}" type="datetimeFigureOut">
              <a:rPr lang="en-GB" smtClean="0"/>
              <a:t>08/12/2018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1CFCCD-AE85-4CA5-9581-C8041104DE7F}" type="slidenum">
              <a:rPr lang="en-GB" smtClean="0"/>
              <a:t>‹#›</a:t>
            </a:fld>
            <a:endParaRPr lang="en-GB"/>
          </a:p>
        </p:txBody>
      </p:sp>
    </p:spTree>
    <p:extLst>
      <p:ext uri="{BB962C8B-B14F-4D97-AF65-F5344CB8AC3E}">
        <p14:creationId xmlns:p14="http://schemas.microsoft.com/office/powerpoint/2010/main" val="1939126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7474309-DDB5-4D20-87E5-45FDCA63450E}" type="datetimeFigureOut">
              <a:rPr lang="en-GB" smtClean="0"/>
              <a:t>08/12/2018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11CFCCD-AE85-4CA5-9581-C8041104DE7F}" type="slidenum">
              <a:rPr lang="en-GB" smtClean="0"/>
              <a:t>‹#›</a:t>
            </a:fld>
            <a:endParaRPr lang="en-GB"/>
          </a:p>
        </p:txBody>
      </p:sp>
    </p:spTree>
    <p:extLst>
      <p:ext uri="{BB962C8B-B14F-4D97-AF65-F5344CB8AC3E}">
        <p14:creationId xmlns:p14="http://schemas.microsoft.com/office/powerpoint/2010/main" val="3781397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7474309-DDB5-4D20-87E5-45FDCA63450E}" type="datetimeFigureOut">
              <a:rPr lang="en-GB" smtClean="0"/>
              <a:t>08/12/2018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11CFCCD-AE85-4CA5-9581-C8041104DE7F}" type="slidenum">
              <a:rPr lang="en-GB" smtClean="0"/>
              <a:t>‹#›</a:t>
            </a:fld>
            <a:endParaRPr lang="en-GB"/>
          </a:p>
        </p:txBody>
      </p:sp>
    </p:spTree>
    <p:extLst>
      <p:ext uri="{BB962C8B-B14F-4D97-AF65-F5344CB8AC3E}">
        <p14:creationId xmlns:p14="http://schemas.microsoft.com/office/powerpoint/2010/main" val="2588270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7474309-DDB5-4D20-87E5-45FDCA63450E}" type="datetimeFigureOut">
              <a:rPr lang="en-GB" smtClean="0"/>
              <a:t>08/12/2018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11CFCCD-AE85-4CA5-9581-C8041104DE7F}" type="slidenum">
              <a:rPr lang="en-GB" smtClean="0"/>
              <a:t>‹#›</a:t>
            </a:fld>
            <a:endParaRPr lang="en-GB"/>
          </a:p>
        </p:txBody>
      </p:sp>
    </p:spTree>
    <p:extLst>
      <p:ext uri="{BB962C8B-B14F-4D97-AF65-F5344CB8AC3E}">
        <p14:creationId xmlns:p14="http://schemas.microsoft.com/office/powerpoint/2010/main" val="2986183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74309-DDB5-4D20-87E5-45FDCA63450E}" type="datetimeFigureOut">
              <a:rPr lang="en-GB" smtClean="0"/>
              <a:t>08/12/2018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11CFCCD-AE85-4CA5-9581-C8041104DE7F}" type="slidenum">
              <a:rPr lang="en-GB" smtClean="0"/>
              <a:t>‹#›</a:t>
            </a:fld>
            <a:endParaRPr lang="en-GB"/>
          </a:p>
        </p:txBody>
      </p:sp>
    </p:spTree>
    <p:extLst>
      <p:ext uri="{BB962C8B-B14F-4D97-AF65-F5344CB8AC3E}">
        <p14:creationId xmlns:p14="http://schemas.microsoft.com/office/powerpoint/2010/main" val="1451598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474309-DDB5-4D20-87E5-45FDCA63450E}" type="datetimeFigureOut">
              <a:rPr lang="en-GB" smtClean="0"/>
              <a:t>08/12/2018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11CFCCD-AE85-4CA5-9581-C8041104DE7F}" type="slidenum">
              <a:rPr lang="en-GB" smtClean="0"/>
              <a:t>‹#›</a:t>
            </a:fld>
            <a:endParaRPr lang="en-GB"/>
          </a:p>
        </p:txBody>
      </p:sp>
    </p:spTree>
    <p:extLst>
      <p:ext uri="{BB962C8B-B14F-4D97-AF65-F5344CB8AC3E}">
        <p14:creationId xmlns:p14="http://schemas.microsoft.com/office/powerpoint/2010/main" val="605662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474309-DDB5-4D20-87E5-45FDCA63450E}" type="datetimeFigureOut">
              <a:rPr lang="en-GB" smtClean="0"/>
              <a:t>08/12/2018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11CFCCD-AE85-4CA5-9581-C8041104DE7F}" type="slidenum">
              <a:rPr lang="en-GB" smtClean="0"/>
              <a:t>‹#›</a:t>
            </a:fld>
            <a:endParaRPr lang="en-GB"/>
          </a:p>
        </p:txBody>
      </p:sp>
    </p:spTree>
    <p:extLst>
      <p:ext uri="{BB962C8B-B14F-4D97-AF65-F5344CB8AC3E}">
        <p14:creationId xmlns:p14="http://schemas.microsoft.com/office/powerpoint/2010/main" val="3357748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474309-DDB5-4D20-87E5-45FDCA63450E}" type="datetimeFigureOut">
              <a:rPr lang="en-GB" smtClean="0"/>
              <a:t>08/12/2018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1CFCCD-AE85-4CA5-9581-C8041104DE7F}" type="slidenum">
              <a:rPr lang="en-GB" smtClean="0"/>
              <a:t>‹#›</a:t>
            </a:fld>
            <a:endParaRPr lang="en-GB"/>
          </a:p>
        </p:txBody>
      </p:sp>
    </p:spTree>
    <p:extLst>
      <p:ext uri="{BB962C8B-B14F-4D97-AF65-F5344CB8AC3E}">
        <p14:creationId xmlns:p14="http://schemas.microsoft.com/office/powerpoint/2010/main" val="36177856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www.rsc.org/chemistryworld/News/2006/April/11040601.asp" TargetMode="External"/><Relationship Id="rId2" Type="http://schemas.openxmlformats.org/officeDocument/2006/relationships/hyperlink" Target="http://www.understandingnano.com/medicine.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ciencentral.com/articles/view.php3?article_id=218392126&amp;language=english" TargetMode="External"/><Relationship Id="rId2" Type="http://schemas.openxmlformats.org/officeDocument/2006/relationships/hyperlink" Target="http://www.understandingnano.com/fabrics.html" TargetMode="Externa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www.understandingnano.com/nanoparicles-iron-water-pollution-cleanup.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nanowerk.com/spotlight/spotid=1054.php"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understandingnano.com/mems.htm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crnano.org/bootstrap.htm" TargetMode="External"/><Relationship Id="rId7" Type="http://schemas.openxmlformats.org/officeDocument/2006/relationships/hyperlink" Target="http://www.crnano.org/dangers.htm" TargetMode="External"/><Relationship Id="rId2" Type="http://schemas.openxmlformats.org/officeDocument/2006/relationships/hyperlink" Target="http://www.understandingnano.com/molecular-manufacturing.html" TargetMode="External"/><Relationship Id="rId1" Type="http://schemas.openxmlformats.org/officeDocument/2006/relationships/slideLayout" Target="../slideLayouts/slideLayout2.xml"/><Relationship Id="rId6" Type="http://schemas.openxmlformats.org/officeDocument/2006/relationships/hyperlink" Target="http://www.crnano.org/benefits.htm" TargetMode="External"/><Relationship Id="rId5" Type="http://schemas.openxmlformats.org/officeDocument/2006/relationships/hyperlink" Target="http://www.crnano.org/products.htm" TargetMode="External"/><Relationship Id="rId4" Type="http://schemas.openxmlformats.org/officeDocument/2006/relationships/hyperlink" Target="http://www.crnano.org/crnglossary.htm#Fabricator"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crnano.org/crnglossary.htm#Fabricator" TargetMode="External"/><Relationship Id="rId2" Type="http://schemas.openxmlformats.org/officeDocument/2006/relationships/hyperlink" Target="http://www.crnano.org/crnglossary.htm#Mechanochemistry"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ctrTitle"/>
          </p:nvPr>
        </p:nvSpPr>
        <p:spPr>
          <a:xfrm>
            <a:off x="1524000" y="1654176"/>
            <a:ext cx="9144000" cy="1470025"/>
          </a:xfrm>
        </p:spPr>
        <p:txBody>
          <a:bodyPr>
            <a:normAutofit fontScale="90000"/>
          </a:bodyPr>
          <a:lstStyle/>
          <a:p>
            <a:pPr algn="ctr" eaLnBrk="1" hangingPunct="1"/>
            <a:r>
              <a:rPr lang="en-US" smtClean="0">
                <a:latin typeface="Times New Roman" panose="02020603050405020304" pitchFamily="18" charset="0"/>
                <a:cs typeface="Times New Roman" panose="02020603050405020304" pitchFamily="18" charset="0"/>
              </a:rPr>
              <a:t>Introduction to Nanotechnology</a:t>
            </a:r>
          </a:p>
        </p:txBody>
      </p:sp>
      <p:sp>
        <p:nvSpPr>
          <p:cNvPr id="20483" name="Subtitle 2"/>
          <p:cNvSpPr>
            <a:spLocks noGrp="1"/>
          </p:cNvSpPr>
          <p:nvPr>
            <p:ph type="subTitle" idx="1"/>
          </p:nvPr>
        </p:nvSpPr>
        <p:spPr>
          <a:xfrm>
            <a:off x="1524000" y="3581400"/>
            <a:ext cx="9144000" cy="2438400"/>
          </a:xfrm>
        </p:spPr>
        <p:txBody>
          <a:bodyPr/>
          <a:lstStyle/>
          <a:p>
            <a:pPr algn="ctr" eaLnBrk="1" hangingPunct="1"/>
            <a:r>
              <a:rPr lang="en-US" sz="3600">
                <a:latin typeface="Times New Roman" panose="02020603050405020304" pitchFamily="18" charset="0"/>
                <a:cs typeface="Times New Roman" panose="02020603050405020304" pitchFamily="18" charset="0"/>
              </a:rPr>
              <a:t>Dr. Raouf Mahmood Raouf</a:t>
            </a:r>
            <a:endParaRPr lang="en-US" sz="2800">
              <a:latin typeface="Times New Roman" panose="02020603050405020304" pitchFamily="18" charset="0"/>
              <a:cs typeface="Times New Roman" panose="02020603050405020304" pitchFamily="18" charset="0"/>
            </a:endParaRPr>
          </a:p>
          <a:p>
            <a:pPr eaLnBrk="1" hangingPunct="1"/>
            <a:endParaRPr lang="en-US" sz="2800">
              <a:latin typeface="Arial" panose="020B0604020202020204" pitchFamily="34" charset="0"/>
            </a:endParaRPr>
          </a:p>
          <a:p>
            <a:pPr algn="ctr" eaLnBrk="1" hangingPunct="1"/>
            <a:endParaRPr lang="en-US" sz="2700">
              <a:solidFill>
                <a:srgbClr val="898989"/>
              </a:solidFill>
            </a:endParaRPr>
          </a:p>
        </p:txBody>
      </p:sp>
      <p:sp>
        <p:nvSpPr>
          <p:cNvPr id="20484" name="Slide Number Placehold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fld id="{3709E7F3-F538-427F-B59A-E87B6DC27F86}" type="slidenum">
              <a:rPr lang="en-US" smtClean="0">
                <a:solidFill>
                  <a:srgbClr val="FEFFFF"/>
                </a:solidFill>
                <a:latin typeface="Arial" panose="020B0604020202020204" pitchFamily="34" charset="0"/>
              </a:rPr>
              <a:pPr>
                <a:spcBef>
                  <a:spcPct val="0"/>
                </a:spcBef>
                <a:buClrTx/>
                <a:buFontTx/>
                <a:buNone/>
              </a:pPr>
              <a:t>1</a:t>
            </a:fld>
            <a:endParaRPr lang="en-US" smtClean="0">
              <a:solidFill>
                <a:srgbClr val="FEFFFF"/>
              </a:solidFill>
              <a:latin typeface="Arial" panose="020B0604020202020204" pitchFamily="34" charset="0"/>
            </a:endParaRPr>
          </a:p>
        </p:txBody>
      </p:sp>
    </p:spTree>
    <p:extLst>
      <p:ext uri="{BB962C8B-B14F-4D97-AF65-F5344CB8AC3E}">
        <p14:creationId xmlns:p14="http://schemas.microsoft.com/office/powerpoint/2010/main" val="32984394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1"/>
          <p:cNvSpPr>
            <a:spLocks/>
          </p:cNvSpPr>
          <p:nvPr/>
        </p:nvSpPr>
        <p:spPr bwMode="auto">
          <a:xfrm>
            <a:off x="2438400" y="990600"/>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n-US" sz="3600" dirty="0">
                <a:latin typeface="Times New Roman" panose="02020603050405020304" pitchFamily="18" charset="0"/>
                <a:ea typeface="+mj-ea"/>
                <a:cs typeface="Times New Roman" panose="02020603050405020304" pitchFamily="18" charset="0"/>
              </a:rPr>
              <a:t>Nanotechnology Language</a:t>
            </a:r>
          </a:p>
        </p:txBody>
      </p:sp>
      <p:sp>
        <p:nvSpPr>
          <p:cNvPr id="14340" name="Rectangle 4"/>
          <p:cNvSpPr>
            <a:spLocks noChangeArrowheads="1"/>
          </p:cNvSpPr>
          <p:nvPr/>
        </p:nvSpPr>
        <p:spPr bwMode="auto">
          <a:xfrm>
            <a:off x="3124200" y="2590800"/>
            <a:ext cx="28956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defRPr/>
            </a:pPr>
            <a:r>
              <a:rPr lang="en-US" sz="2000" dirty="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ea typeface="+mj-ea"/>
                <a:cs typeface="Times New Roman" panose="02020603050405020304" pitchFamily="18" charset="0"/>
              </a:rPr>
              <a:t>Home work  </a:t>
            </a:r>
          </a:p>
          <a:p>
            <a:pPr eaLnBrk="1" hangingPunct="1">
              <a:spcBef>
                <a:spcPct val="0"/>
              </a:spcBef>
              <a:buFont typeface="Arial" panose="020B0604020202020204" pitchFamily="34" charset="0"/>
              <a:buNone/>
              <a:defRPr/>
            </a:pPr>
            <a:endParaRPr lang="en-US" sz="2000" dirty="0">
              <a:latin typeface="Times New Roman" panose="02020603050405020304" pitchFamily="18" charset="0"/>
              <a:cs typeface="Times New Roman" panose="02020603050405020304" pitchFamily="18" charset="0"/>
            </a:endParaRPr>
          </a:p>
          <a:p>
            <a:pPr eaLnBrk="1" hangingPunct="1">
              <a:spcBef>
                <a:spcPct val="0"/>
              </a:spcBef>
              <a:buFont typeface="Arial" panose="020B0604020202020204" pitchFamily="34" charset="0"/>
              <a:buNone/>
              <a:defRPr/>
            </a:pPr>
            <a:r>
              <a:rPr lang="en-US" sz="2000" u="sng" dirty="0">
                <a:latin typeface="Times New Roman" panose="02020603050405020304" pitchFamily="18" charset="0"/>
                <a:cs typeface="Times New Roman" panose="02020603050405020304" pitchFamily="18" charset="0"/>
              </a:rPr>
              <a:t>Define</a:t>
            </a:r>
            <a:r>
              <a:rPr lang="en-US" sz="2000" dirty="0">
                <a:latin typeface="Times New Roman" panose="02020603050405020304" pitchFamily="18" charset="0"/>
                <a:cs typeface="Times New Roman" panose="02020603050405020304" pitchFamily="18" charset="0"/>
              </a:rPr>
              <a:t> </a:t>
            </a:r>
          </a:p>
          <a:p>
            <a:pPr eaLnBrk="1" hangingPunct="1">
              <a:spcBef>
                <a:spcPct val="0"/>
              </a:spcBef>
              <a:buFontTx/>
              <a:buChar char="•"/>
              <a:defRPr/>
            </a:pPr>
            <a:r>
              <a:rPr lang="en-US" sz="2000" dirty="0" err="1">
                <a:latin typeface="Times New Roman" panose="02020603050405020304" pitchFamily="18" charset="0"/>
                <a:cs typeface="Times New Roman" panose="02020603050405020304" pitchFamily="18" charset="0"/>
              </a:rPr>
              <a:t>Nanoscale</a:t>
            </a:r>
            <a:endParaRPr lang="en-US" sz="2000" dirty="0">
              <a:latin typeface="Times New Roman" panose="02020603050405020304" pitchFamily="18" charset="0"/>
              <a:cs typeface="Times New Roman" panose="02020603050405020304" pitchFamily="18" charset="0"/>
            </a:endParaRPr>
          </a:p>
          <a:p>
            <a:pPr eaLnBrk="1" hangingPunct="1">
              <a:spcBef>
                <a:spcPct val="0"/>
              </a:spcBef>
              <a:buFontTx/>
              <a:buChar char="•"/>
              <a:defRPr/>
            </a:pPr>
            <a:r>
              <a:rPr lang="en-US" sz="2000" dirty="0">
                <a:latin typeface="Times New Roman" panose="02020603050405020304" pitchFamily="18" charset="0"/>
                <a:cs typeface="Times New Roman" panose="02020603050405020304" pitchFamily="18" charset="0"/>
              </a:rPr>
              <a:t>Nano bio</a:t>
            </a:r>
          </a:p>
          <a:p>
            <a:pPr eaLnBrk="1" hangingPunct="1">
              <a:spcBef>
                <a:spcPct val="0"/>
              </a:spcBef>
              <a:buFontTx/>
              <a:buChar char="•"/>
              <a:defRPr/>
            </a:pPr>
            <a:r>
              <a:rPr lang="en-US" sz="2000" dirty="0">
                <a:latin typeface="Times New Roman" panose="02020603050405020304" pitchFamily="18" charset="0"/>
                <a:cs typeface="Times New Roman" panose="02020603050405020304" pitchFamily="18" charset="0"/>
              </a:rPr>
              <a:t>Nanodots</a:t>
            </a:r>
          </a:p>
          <a:p>
            <a:pPr eaLnBrk="1" hangingPunct="1">
              <a:spcBef>
                <a:spcPct val="0"/>
              </a:spcBef>
              <a:buFontTx/>
              <a:buChar char="•"/>
              <a:defRPr/>
            </a:pPr>
            <a:r>
              <a:rPr lang="en-US" sz="2000" dirty="0">
                <a:latin typeface="Times New Roman" panose="02020603050405020304" pitchFamily="18" charset="0"/>
                <a:cs typeface="Times New Roman" panose="02020603050405020304" pitchFamily="18" charset="0"/>
              </a:rPr>
              <a:t>Nanowires</a:t>
            </a:r>
          </a:p>
          <a:p>
            <a:pPr eaLnBrk="1" hangingPunct="1">
              <a:spcBef>
                <a:spcPct val="0"/>
              </a:spcBef>
              <a:buFontTx/>
              <a:buChar char="•"/>
              <a:defRPr/>
            </a:pPr>
            <a:r>
              <a:rPr lang="en-US" sz="2000" dirty="0">
                <a:latin typeface="Times New Roman" panose="02020603050405020304" pitchFamily="18" charset="0"/>
                <a:cs typeface="Times New Roman" panose="02020603050405020304" pitchFamily="18" charset="0"/>
              </a:rPr>
              <a:t>Nanoelectronics</a:t>
            </a:r>
          </a:p>
          <a:p>
            <a:pPr eaLnBrk="1" hangingPunct="1">
              <a:spcBef>
                <a:spcPct val="0"/>
              </a:spcBef>
              <a:buFontTx/>
              <a:buChar char="•"/>
              <a:defRPr/>
            </a:pPr>
            <a:r>
              <a:rPr lang="en-US" sz="2000" dirty="0">
                <a:latin typeface="Times New Roman" panose="02020603050405020304" pitchFamily="18" charset="0"/>
                <a:cs typeface="Times New Roman" panose="02020603050405020304" pitchFamily="18" charset="0"/>
              </a:rPr>
              <a:t>Nanobots</a:t>
            </a:r>
          </a:p>
          <a:p>
            <a:pPr eaLnBrk="1" hangingPunct="1">
              <a:spcBef>
                <a:spcPct val="0"/>
              </a:spcBef>
              <a:buFontTx/>
              <a:buChar char="•"/>
              <a:defRPr/>
            </a:pPr>
            <a:r>
              <a:rPr lang="en-US" sz="2000" dirty="0">
                <a:latin typeface="Times New Roman" panose="02020603050405020304" pitchFamily="18" charset="0"/>
                <a:cs typeface="Times New Roman" panose="02020603050405020304" pitchFamily="18" charset="0"/>
              </a:rPr>
              <a:t>Nano materials</a:t>
            </a:r>
          </a:p>
        </p:txBody>
      </p:sp>
      <p:sp>
        <p:nvSpPr>
          <p:cNvPr id="56324" name="Text Box 1036"/>
          <p:cNvSpPr txBox="1">
            <a:spLocks noChangeArrowheads="1"/>
          </p:cNvSpPr>
          <p:nvPr/>
        </p:nvSpPr>
        <p:spPr bwMode="auto">
          <a:xfrm>
            <a:off x="10118726" y="6411913"/>
            <a:ext cx="2825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r" eaLnBrk="1" hangingPunct="1">
              <a:spcBef>
                <a:spcPct val="0"/>
              </a:spcBef>
              <a:buClrTx/>
              <a:buFontTx/>
              <a:buNone/>
            </a:pPr>
            <a:r>
              <a:rPr lang="en-US" sz="1400" b="1">
                <a:solidFill>
                  <a:schemeClr val="tx1"/>
                </a:solidFill>
                <a:latin typeface="Arial" panose="020B0604020202020204" pitchFamily="34" charset="0"/>
              </a:rPr>
              <a:t>6</a:t>
            </a:r>
          </a:p>
        </p:txBody>
      </p:sp>
      <p:sp>
        <p:nvSpPr>
          <p:cNvPr id="56325" name="Slide Number Placehold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fld id="{084E30BE-12F0-4DC8-9E5B-DCEAF6640F23}" type="slidenum">
              <a:rPr lang="en-US" smtClean="0">
                <a:solidFill>
                  <a:srgbClr val="FEFFFF"/>
                </a:solidFill>
                <a:latin typeface="Arial" panose="020B0604020202020204" pitchFamily="34" charset="0"/>
              </a:rPr>
              <a:pPr>
                <a:spcBef>
                  <a:spcPct val="0"/>
                </a:spcBef>
                <a:buClrTx/>
                <a:buFontTx/>
                <a:buNone/>
              </a:pPr>
              <a:t>10</a:t>
            </a:fld>
            <a:endParaRPr lang="en-US" smtClean="0">
              <a:solidFill>
                <a:srgbClr val="FEFFFF"/>
              </a:solidFill>
              <a:latin typeface="Arial" panose="020B0604020202020204" pitchFamily="34" charset="0"/>
            </a:endParaRPr>
          </a:p>
        </p:txBody>
      </p:sp>
    </p:spTree>
    <p:extLst>
      <p:ext uri="{BB962C8B-B14F-4D97-AF65-F5344CB8AC3E}">
        <p14:creationId xmlns:p14="http://schemas.microsoft.com/office/powerpoint/2010/main" val="12776105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1" y="1752600"/>
            <a:ext cx="6873875" cy="438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Text Box 3"/>
          <p:cNvSpPr txBox="1">
            <a:spLocks noChangeArrowheads="1"/>
          </p:cNvSpPr>
          <p:nvPr/>
        </p:nvSpPr>
        <p:spPr bwMode="auto">
          <a:xfrm>
            <a:off x="3276600" y="6096000"/>
            <a:ext cx="5638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FontTx/>
              <a:buNone/>
            </a:pPr>
            <a:r>
              <a:rPr lang="en-US" sz="1400" b="1">
                <a:solidFill>
                  <a:schemeClr val="tx1"/>
                </a:solidFill>
                <a:latin typeface="Arial" panose="020B0604020202020204" pitchFamily="34" charset="0"/>
              </a:rPr>
              <a:t>Figure 1.5:</a:t>
            </a:r>
            <a:r>
              <a:rPr lang="en-US" sz="1400">
                <a:solidFill>
                  <a:schemeClr val="tx1"/>
                </a:solidFill>
                <a:latin typeface="Arial" panose="020B0604020202020204" pitchFamily="34" charset="0"/>
              </a:rPr>
              <a:t>  National Nanotechnology Initiative.</a:t>
            </a:r>
          </a:p>
        </p:txBody>
      </p:sp>
      <p:sp>
        <p:nvSpPr>
          <p:cNvPr id="58372" name="Text Box 4"/>
          <p:cNvSpPr txBox="1">
            <a:spLocks noChangeArrowheads="1"/>
          </p:cNvSpPr>
          <p:nvPr/>
        </p:nvSpPr>
        <p:spPr bwMode="auto">
          <a:xfrm>
            <a:off x="2057400" y="990600"/>
            <a:ext cx="8153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FontTx/>
              <a:buNone/>
            </a:pPr>
            <a:r>
              <a:rPr lang="en-US" sz="3600">
                <a:solidFill>
                  <a:schemeClr val="tx1"/>
                </a:solidFill>
                <a:latin typeface="Times New Roman" panose="02020603050405020304" pitchFamily="18" charset="0"/>
                <a:cs typeface="Times New Roman" panose="02020603050405020304" pitchFamily="18" charset="0"/>
              </a:rPr>
              <a:t>Scale of Things—Nanometers</a:t>
            </a:r>
          </a:p>
        </p:txBody>
      </p:sp>
      <p:sp>
        <p:nvSpPr>
          <p:cNvPr id="58373" name="Text Box 6"/>
          <p:cNvSpPr txBox="1">
            <a:spLocks noChangeArrowheads="1"/>
          </p:cNvSpPr>
          <p:nvPr/>
        </p:nvSpPr>
        <p:spPr bwMode="auto">
          <a:xfrm>
            <a:off x="10118726" y="6411913"/>
            <a:ext cx="2825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r" eaLnBrk="1" hangingPunct="1">
              <a:spcBef>
                <a:spcPct val="0"/>
              </a:spcBef>
              <a:buClrTx/>
              <a:buFontTx/>
              <a:buNone/>
            </a:pPr>
            <a:r>
              <a:rPr lang="en-US" sz="1400" b="1">
                <a:solidFill>
                  <a:schemeClr val="tx1"/>
                </a:solidFill>
                <a:latin typeface="Arial" panose="020B0604020202020204" pitchFamily="34" charset="0"/>
              </a:rPr>
              <a:t>8</a:t>
            </a:r>
          </a:p>
        </p:txBody>
      </p:sp>
      <p:sp>
        <p:nvSpPr>
          <p:cNvPr id="58374" name="Slide Number Placehold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fld id="{E872CC94-64D3-4825-B252-FF5EC246E816}" type="slidenum">
              <a:rPr lang="en-US" smtClean="0">
                <a:solidFill>
                  <a:srgbClr val="FEFFFF"/>
                </a:solidFill>
                <a:latin typeface="Arial" panose="020B0604020202020204" pitchFamily="34" charset="0"/>
              </a:rPr>
              <a:pPr>
                <a:spcBef>
                  <a:spcPct val="0"/>
                </a:spcBef>
                <a:buClrTx/>
                <a:buFontTx/>
                <a:buNone/>
              </a:pPr>
              <a:t>11</a:t>
            </a:fld>
            <a:endParaRPr lang="en-US" smtClean="0">
              <a:solidFill>
                <a:srgbClr val="FEFFFF"/>
              </a:solidFill>
              <a:latin typeface="Arial" panose="020B0604020202020204" pitchFamily="34" charset="0"/>
            </a:endParaRPr>
          </a:p>
        </p:txBody>
      </p:sp>
    </p:spTree>
    <p:extLst>
      <p:ext uri="{BB962C8B-B14F-4D97-AF65-F5344CB8AC3E}">
        <p14:creationId xmlns:p14="http://schemas.microsoft.com/office/powerpoint/2010/main" val="7132433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5"/>
          <p:cNvSpPr txBox="1">
            <a:spLocks noChangeArrowheads="1"/>
          </p:cNvSpPr>
          <p:nvPr/>
        </p:nvSpPr>
        <p:spPr bwMode="auto">
          <a:xfrm>
            <a:off x="1905000" y="1066800"/>
            <a:ext cx="8458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FontTx/>
              <a:buNone/>
            </a:pPr>
            <a:r>
              <a:rPr lang="en-US" sz="3600">
                <a:solidFill>
                  <a:schemeClr val="tx1"/>
                </a:solidFill>
                <a:latin typeface="Times New Roman" panose="02020603050405020304" pitchFamily="18" charset="0"/>
                <a:cs typeface="Times New Roman" panose="02020603050405020304" pitchFamily="18" charset="0"/>
              </a:rPr>
              <a:t>References</a:t>
            </a:r>
          </a:p>
        </p:txBody>
      </p:sp>
      <p:sp>
        <p:nvSpPr>
          <p:cNvPr id="60419" name="Text Box 8"/>
          <p:cNvSpPr txBox="1">
            <a:spLocks noChangeArrowheads="1"/>
          </p:cNvSpPr>
          <p:nvPr/>
        </p:nvSpPr>
        <p:spPr bwMode="auto">
          <a:xfrm>
            <a:off x="1889126" y="2017714"/>
            <a:ext cx="8016875" cy="482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35000"/>
              </a:spcBef>
              <a:buClrTx/>
              <a:buFontTx/>
              <a:buChar char="•"/>
            </a:pPr>
            <a:r>
              <a:rPr lang="en-US">
                <a:solidFill>
                  <a:schemeClr val="tx1"/>
                </a:solidFill>
                <a:latin typeface="Times New Roman" panose="02020603050405020304" pitchFamily="18" charset="0"/>
                <a:cs typeface="Times New Roman" panose="02020603050405020304" pitchFamily="18" charset="0"/>
              </a:rPr>
              <a:t>  American Ceramic Society (2006, March). Overview of Safety, Risks. American Ceramic Society Bulletin. Vol. 85 Issue 3.</a:t>
            </a:r>
          </a:p>
          <a:p>
            <a:pPr eaLnBrk="1" hangingPunct="1">
              <a:spcBef>
                <a:spcPct val="35000"/>
              </a:spcBef>
              <a:buClrTx/>
              <a:buFontTx/>
              <a:buChar char="•"/>
            </a:pPr>
            <a:r>
              <a:rPr lang="en-US">
                <a:solidFill>
                  <a:schemeClr val="tx1"/>
                </a:solidFill>
                <a:latin typeface="Times New Roman" panose="02020603050405020304" pitchFamily="18" charset="0"/>
                <a:cs typeface="Times New Roman" panose="02020603050405020304" pitchFamily="18" charset="0"/>
              </a:rPr>
              <a:t>  Booker, Richard &amp; Boysen, Earl (2005). Nanotechnology for Dummies. NJ: Wiley Publishing Inc.</a:t>
            </a:r>
          </a:p>
          <a:p>
            <a:pPr eaLnBrk="1" hangingPunct="1">
              <a:spcBef>
                <a:spcPct val="35000"/>
              </a:spcBef>
              <a:buClrTx/>
              <a:buFontTx/>
              <a:buChar char="•"/>
            </a:pPr>
            <a:r>
              <a:rPr lang="en-US">
                <a:solidFill>
                  <a:schemeClr val="tx1"/>
                </a:solidFill>
                <a:latin typeface="Times New Roman" panose="02020603050405020304" pitchFamily="18" charset="0"/>
                <a:cs typeface="Times New Roman" panose="02020603050405020304" pitchFamily="18" charset="0"/>
              </a:rPr>
              <a:t>  Diott, D.D. (2006, April). Thinking big (and small) about energetic materials. Material Science and Technology. Vol. 22 Issue 4. p. 463.</a:t>
            </a:r>
          </a:p>
          <a:p>
            <a:pPr eaLnBrk="1" hangingPunct="1">
              <a:spcBef>
                <a:spcPct val="35000"/>
              </a:spcBef>
              <a:buClrTx/>
              <a:buFontTx/>
              <a:buChar char="•"/>
            </a:pPr>
            <a:r>
              <a:rPr lang="en-US">
                <a:solidFill>
                  <a:schemeClr val="tx1"/>
                </a:solidFill>
                <a:latin typeface="Times New Roman" panose="02020603050405020304" pitchFamily="18" charset="0"/>
                <a:cs typeface="Times New Roman" panose="02020603050405020304" pitchFamily="18" charset="0"/>
              </a:rPr>
              <a:t>  Drexler, K. Eric (1986). Engines of Creation: The Coming Era of Nanotechnology. New York: Anchor Books.</a:t>
            </a:r>
          </a:p>
          <a:p>
            <a:pPr eaLnBrk="1" hangingPunct="1">
              <a:spcBef>
                <a:spcPct val="35000"/>
              </a:spcBef>
              <a:buClrTx/>
              <a:buFontTx/>
              <a:buChar char="•"/>
            </a:pPr>
            <a:r>
              <a:rPr lang="en-US">
                <a:solidFill>
                  <a:schemeClr val="tx1"/>
                </a:solidFill>
                <a:latin typeface="Times New Roman" panose="02020603050405020304" pitchFamily="18" charset="0"/>
                <a:cs typeface="Times New Roman" panose="02020603050405020304" pitchFamily="18" charset="0"/>
              </a:rPr>
              <a:t>  Henderson, Donald (2006). Bioterrorism: Interview with Donald Henderson. Asia Pacific Biotech News. Vol. 10, Issue 1, p.18.</a:t>
            </a:r>
          </a:p>
          <a:p>
            <a:pPr eaLnBrk="1" hangingPunct="1">
              <a:spcBef>
                <a:spcPct val="35000"/>
              </a:spcBef>
              <a:buClrTx/>
              <a:buFontTx/>
              <a:buChar char="•"/>
            </a:pPr>
            <a:r>
              <a:rPr lang="en-US">
                <a:solidFill>
                  <a:schemeClr val="tx1"/>
                </a:solidFill>
                <a:latin typeface="Times New Roman" panose="02020603050405020304" pitchFamily="18" charset="0"/>
                <a:cs typeface="Times New Roman" panose="02020603050405020304" pitchFamily="18" charset="0"/>
              </a:rPr>
              <a:t>Lane, Neal &amp; Kalil, Thomas (2005). The National Nanotechnology Initiative: Present at the creation. Issues in Science &amp; Technology; Summer 2005. Vol 21, p49.</a:t>
            </a:r>
          </a:p>
          <a:p>
            <a:pPr eaLnBrk="1" hangingPunct="1">
              <a:spcBef>
                <a:spcPct val="35000"/>
              </a:spcBef>
              <a:buClrTx/>
              <a:buFontTx/>
              <a:buChar char="•"/>
            </a:pPr>
            <a:r>
              <a:rPr lang="en-US">
                <a:solidFill>
                  <a:schemeClr val="tx1"/>
                </a:solidFill>
                <a:latin typeface="Times New Roman" panose="02020603050405020304" pitchFamily="18" charset="0"/>
                <a:cs typeface="Times New Roman" panose="02020603050405020304" pitchFamily="18" charset="0"/>
              </a:rPr>
              <a:t>Mukherjee, Priyabrata (2006, January). The use of Microorganisms for the formation of metal nanoparticles and their application. Applied Microbiology and Biotechnology. Vol. 69 Issue 5, p. 485.</a:t>
            </a:r>
          </a:p>
        </p:txBody>
      </p:sp>
      <p:sp>
        <p:nvSpPr>
          <p:cNvPr id="60420" name="Slide Number Placehold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fld id="{6B4DE6F2-48C4-4386-A11A-B8ED11EDC396}" type="slidenum">
              <a:rPr lang="en-US" smtClean="0">
                <a:solidFill>
                  <a:srgbClr val="FEFFFF"/>
                </a:solidFill>
                <a:latin typeface="Arial" panose="020B0604020202020204" pitchFamily="34" charset="0"/>
              </a:rPr>
              <a:pPr>
                <a:spcBef>
                  <a:spcPct val="0"/>
                </a:spcBef>
                <a:buClrTx/>
                <a:buFontTx/>
                <a:buNone/>
              </a:pPr>
              <a:t>12</a:t>
            </a:fld>
            <a:endParaRPr lang="en-US" smtClean="0">
              <a:solidFill>
                <a:srgbClr val="FEFFFF"/>
              </a:solidFill>
              <a:latin typeface="Arial" panose="020B0604020202020204" pitchFamily="34" charset="0"/>
            </a:endParaRPr>
          </a:p>
        </p:txBody>
      </p:sp>
    </p:spTree>
    <p:extLst>
      <p:ext uri="{BB962C8B-B14F-4D97-AF65-F5344CB8AC3E}">
        <p14:creationId xmlns:p14="http://schemas.microsoft.com/office/powerpoint/2010/main" val="34837129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1905000" y="1066800"/>
            <a:ext cx="8458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FontTx/>
              <a:buNone/>
            </a:pPr>
            <a:r>
              <a:rPr lang="en-US" sz="3600">
                <a:solidFill>
                  <a:schemeClr val="tx1"/>
                </a:solidFill>
                <a:latin typeface="Times New Roman" panose="02020603050405020304" pitchFamily="18" charset="0"/>
                <a:cs typeface="Times New Roman" panose="02020603050405020304" pitchFamily="18" charset="0"/>
              </a:rPr>
              <a:t>References</a:t>
            </a:r>
          </a:p>
        </p:txBody>
      </p:sp>
      <p:sp>
        <p:nvSpPr>
          <p:cNvPr id="62467" name="Text Box 4"/>
          <p:cNvSpPr txBox="1">
            <a:spLocks noChangeArrowheads="1"/>
          </p:cNvSpPr>
          <p:nvPr/>
        </p:nvSpPr>
        <p:spPr bwMode="auto">
          <a:xfrm>
            <a:off x="1889126" y="2017713"/>
            <a:ext cx="8016875" cy="287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35000"/>
              </a:spcBef>
              <a:buClrTx/>
              <a:buFontTx/>
              <a:buChar char="•"/>
            </a:pPr>
            <a:r>
              <a:rPr lang="en-US" dirty="0">
                <a:solidFill>
                  <a:schemeClr val="tx1"/>
                </a:solidFill>
                <a:latin typeface="Arial" panose="020B0604020202020204" pitchFamily="34" charset="0"/>
              </a:rPr>
              <a:t> </a:t>
            </a:r>
            <a:r>
              <a:rPr lang="en-US" dirty="0" err="1">
                <a:solidFill>
                  <a:schemeClr val="tx1"/>
                </a:solidFill>
                <a:latin typeface="Times New Roman" panose="02020603050405020304" pitchFamily="18" charset="0"/>
                <a:cs typeface="Times New Roman" panose="02020603050405020304" pitchFamily="18" charset="0"/>
              </a:rPr>
              <a:t>Murday</a:t>
            </a:r>
            <a:r>
              <a:rPr lang="en-US" dirty="0">
                <a:solidFill>
                  <a:schemeClr val="tx1"/>
                </a:solidFill>
                <a:latin typeface="Times New Roman" panose="02020603050405020304" pitchFamily="18" charset="0"/>
                <a:cs typeface="Times New Roman" panose="02020603050405020304" pitchFamily="18" charset="0"/>
              </a:rPr>
              <a:t>, James F. (2005). Nanotechnology: Hype and Hope in Aerospace Applications. Advanced Materials and Processes. Vol. 163, Issue 12, P. 21.</a:t>
            </a:r>
          </a:p>
          <a:p>
            <a:pPr eaLnBrk="1" hangingPunct="1">
              <a:spcBef>
                <a:spcPct val="35000"/>
              </a:spcBef>
              <a:buClrTx/>
              <a:buFontTx/>
              <a:buChar char="•"/>
            </a:pPr>
            <a:r>
              <a:rPr lang="en-US" dirty="0">
                <a:solidFill>
                  <a:schemeClr val="tx1"/>
                </a:solidFill>
                <a:latin typeface="Times New Roman" panose="02020603050405020304" pitchFamily="18" charset="0"/>
                <a:cs typeface="Times New Roman" panose="02020603050405020304" pitchFamily="18" charset="0"/>
              </a:rPr>
              <a:t>Rappaport, Tatiana Gabriela (2006). Semiconductors: Nanostructures and applications in </a:t>
            </a:r>
            <a:r>
              <a:rPr lang="en-US" dirty="0" err="1">
                <a:solidFill>
                  <a:schemeClr val="tx1"/>
                </a:solidFill>
                <a:latin typeface="Times New Roman" panose="02020603050405020304" pitchFamily="18" charset="0"/>
                <a:cs typeface="Times New Roman" panose="02020603050405020304" pitchFamily="18" charset="0"/>
              </a:rPr>
              <a:t>spintronics</a:t>
            </a:r>
            <a:r>
              <a:rPr lang="en-US" dirty="0">
                <a:solidFill>
                  <a:schemeClr val="tx1"/>
                </a:solidFill>
                <a:latin typeface="Times New Roman" panose="02020603050405020304" pitchFamily="18" charset="0"/>
                <a:cs typeface="Times New Roman" panose="02020603050405020304" pitchFamily="18" charset="0"/>
              </a:rPr>
              <a:t> and quantum computation. Vol. 809 issue 1, p.326.</a:t>
            </a:r>
          </a:p>
          <a:p>
            <a:pPr eaLnBrk="1" hangingPunct="1">
              <a:spcBef>
                <a:spcPct val="35000"/>
              </a:spcBef>
              <a:buClrTx/>
              <a:buFontTx/>
              <a:buChar char="•"/>
            </a:pPr>
            <a:r>
              <a:rPr lang="en-US" dirty="0">
                <a:solidFill>
                  <a:schemeClr val="tx1"/>
                </a:solidFill>
                <a:latin typeface="Times New Roman" panose="02020603050405020304" pitchFamily="18" charset="0"/>
                <a:cs typeface="Times New Roman" panose="02020603050405020304" pitchFamily="18" charset="0"/>
              </a:rPr>
              <a:t>Wong, H.S. Philip (2006, March). Nanoelectronics – Opportunities and Challenges. International Journal of High Speed Electronics and Systems. Vol. 16, Issue 1, p. 83, 12p.</a:t>
            </a:r>
          </a:p>
          <a:p>
            <a:pPr eaLnBrk="1" hangingPunct="1">
              <a:spcBef>
                <a:spcPct val="35000"/>
              </a:spcBef>
              <a:buClrTx/>
              <a:buFontTx/>
              <a:buChar char="•"/>
            </a:pPr>
            <a:r>
              <a:rPr lang="en-US" dirty="0">
                <a:solidFill>
                  <a:schemeClr val="tx1"/>
                </a:solidFill>
                <a:latin typeface="Times New Roman" panose="02020603050405020304" pitchFamily="18" charset="0"/>
                <a:cs typeface="Times New Roman" panose="02020603050405020304" pitchFamily="18" charset="0"/>
              </a:rPr>
              <a:t>  Yamaguchi, </a:t>
            </a:r>
            <a:r>
              <a:rPr lang="en-US" dirty="0" err="1">
                <a:solidFill>
                  <a:schemeClr val="tx1"/>
                </a:solidFill>
                <a:latin typeface="Times New Roman" panose="02020603050405020304" pitchFamily="18" charset="0"/>
                <a:cs typeface="Times New Roman" panose="02020603050405020304" pitchFamily="18" charset="0"/>
              </a:rPr>
              <a:t>Tomohiko</a:t>
            </a:r>
            <a:r>
              <a:rPr lang="en-US" dirty="0">
                <a:solidFill>
                  <a:schemeClr val="tx1"/>
                </a:solidFill>
                <a:latin typeface="Times New Roman" panose="02020603050405020304" pitchFamily="18" charset="0"/>
                <a:cs typeface="Times New Roman" panose="02020603050405020304" pitchFamily="18" charset="0"/>
              </a:rPr>
              <a:t>; Epstein, Irving; Shimomura, </a:t>
            </a:r>
            <a:r>
              <a:rPr lang="en-US" dirty="0" err="1">
                <a:solidFill>
                  <a:schemeClr val="tx1"/>
                </a:solidFill>
                <a:latin typeface="Times New Roman" panose="02020603050405020304" pitchFamily="18" charset="0"/>
                <a:cs typeface="Times New Roman" panose="02020603050405020304" pitchFamily="18" charset="0"/>
              </a:rPr>
              <a:t>Masatsugu</a:t>
            </a:r>
            <a:r>
              <a:rPr lang="en-US" dirty="0">
                <a:solidFill>
                  <a:schemeClr val="tx1"/>
                </a:solidFill>
                <a:latin typeface="Times New Roman" panose="02020603050405020304" pitchFamily="18" charset="0"/>
                <a:cs typeface="Times New Roman" panose="02020603050405020304" pitchFamily="18" charset="0"/>
              </a:rPr>
              <a:t>; &amp;  </a:t>
            </a:r>
            <a:r>
              <a:rPr lang="en-US" dirty="0" err="1">
                <a:solidFill>
                  <a:schemeClr val="tx1"/>
                </a:solidFill>
                <a:latin typeface="Times New Roman" panose="02020603050405020304" pitchFamily="18" charset="0"/>
                <a:cs typeface="Times New Roman" panose="02020603050405020304" pitchFamily="18" charset="0"/>
              </a:rPr>
              <a:t>Kunitake</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Toyoki</a:t>
            </a:r>
            <a:r>
              <a:rPr lang="en-US" dirty="0">
                <a:solidFill>
                  <a:schemeClr val="tx1"/>
                </a:solidFill>
                <a:latin typeface="Times New Roman" panose="02020603050405020304" pitchFamily="18" charset="0"/>
                <a:cs typeface="Times New Roman" panose="02020603050405020304" pitchFamily="18" charset="0"/>
              </a:rPr>
              <a:t> (2005, December). Vol. 15, Issue 4, p. N, 3 p.</a:t>
            </a:r>
          </a:p>
        </p:txBody>
      </p:sp>
      <p:sp>
        <p:nvSpPr>
          <p:cNvPr id="62468" name="Slide Number Placehold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fld id="{8379924E-015A-475A-9C3D-407EB170C290}" type="slidenum">
              <a:rPr lang="en-US" smtClean="0">
                <a:solidFill>
                  <a:srgbClr val="FEFFFF"/>
                </a:solidFill>
                <a:latin typeface="Arial" panose="020B0604020202020204" pitchFamily="34" charset="0"/>
              </a:rPr>
              <a:pPr>
                <a:spcBef>
                  <a:spcPct val="0"/>
                </a:spcBef>
                <a:buClrTx/>
                <a:buFontTx/>
                <a:buNone/>
              </a:pPr>
              <a:t>13</a:t>
            </a:fld>
            <a:endParaRPr lang="en-US" smtClean="0">
              <a:solidFill>
                <a:srgbClr val="FEFFFF"/>
              </a:solidFill>
              <a:latin typeface="Arial" panose="020B0604020202020204" pitchFamily="34" charset="0"/>
            </a:endParaRPr>
          </a:p>
        </p:txBody>
      </p:sp>
    </p:spTree>
    <p:extLst>
      <p:ext uri="{BB962C8B-B14F-4D97-AF65-F5344CB8AC3E}">
        <p14:creationId xmlns:p14="http://schemas.microsoft.com/office/powerpoint/2010/main" val="40634363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8688" y="623888"/>
            <a:ext cx="6589712" cy="1281112"/>
          </a:xfrm>
        </p:spPr>
        <p:txBody>
          <a:bodyPr rtlCol="0">
            <a:normAutofit fontScale="90000"/>
          </a:bodyPr>
          <a:lstStyle/>
          <a:p>
            <a:pPr algn="ctr">
              <a:defRPr/>
            </a:pPr>
            <a:r>
              <a:rPr lang="en-US" sz="4000" dirty="0">
                <a:latin typeface="Times New Roman" panose="02020603050405020304" pitchFamily="18" charset="0"/>
                <a:cs typeface="Times New Roman" panose="02020603050405020304" pitchFamily="18" charset="0"/>
              </a:rPr>
              <a:t>Current and Future Trends, Research and Applications</a:t>
            </a:r>
            <a:r>
              <a:rPr lang="ar-IQ" dirty="0">
                <a:solidFill>
                  <a:schemeClr val="tx1"/>
                </a:solidFill>
                <a:latin typeface="Times New Roman" panose="02020603050405020304" pitchFamily="18" charset="0"/>
                <a:cs typeface="Times New Roman" panose="02020603050405020304" pitchFamily="18" charset="0"/>
              </a:rPr>
              <a:t/>
            </a:r>
            <a:br>
              <a:rPr lang="ar-IQ" dirty="0">
                <a:solidFill>
                  <a:schemeClr val="tx1"/>
                </a:solidFill>
                <a:latin typeface="Times New Roman" panose="02020603050405020304" pitchFamily="18" charset="0"/>
                <a:cs typeface="Times New Roman" panose="02020603050405020304" pitchFamily="18" charset="0"/>
              </a:rPr>
            </a:br>
            <a:endParaRPr lang="en-GB" dirty="0">
              <a:solidFill>
                <a:schemeClr val="tx1">
                  <a:lumMod val="85000"/>
                  <a:lumOff val="15000"/>
                </a:schemeClr>
              </a:solidFill>
            </a:endParaRPr>
          </a:p>
        </p:txBody>
      </p:sp>
      <p:sp>
        <p:nvSpPr>
          <p:cNvPr id="3" name="Content Placeholder 2"/>
          <p:cNvSpPr>
            <a:spLocks noGrp="1"/>
          </p:cNvSpPr>
          <p:nvPr>
            <p:ph idx="1"/>
          </p:nvPr>
        </p:nvSpPr>
        <p:spPr>
          <a:xfrm>
            <a:off x="2620964" y="2133600"/>
            <a:ext cx="7437437" cy="3778250"/>
          </a:xfrm>
        </p:spPr>
        <p:txBody>
          <a:bodyPr rtlCol="0">
            <a:normAutofit fontScale="62500" lnSpcReduction="20000"/>
          </a:bodyPr>
          <a:lstStyle/>
          <a:p>
            <a:pPr marL="0" indent="0" algn="just">
              <a:spcAft>
                <a:spcPts val="750"/>
              </a:spcAft>
              <a:buNone/>
              <a:defRPr/>
            </a:pPr>
            <a:r>
              <a:rPr lang="en-GB"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 ability to see Nano-sized materials has opened up a world of possibilities in a variety of industries and scientific endeavours. Because nanotechnology is essentially a set of techniques that allow manipulation of properties at a very small scale, it can have many applications, such as the ones listed below.</a:t>
            </a:r>
            <a:endParaRPr lang="en-GB" dirty="0">
              <a:solidFill>
                <a:schemeClr val="tx1">
                  <a:lumMod val="75000"/>
                  <a:lumOff val="25000"/>
                </a:schemeClr>
              </a:solidFill>
              <a:latin typeface="Times New Roman" panose="02020603050405020304" pitchFamily="18" charset="0"/>
              <a:ea typeface="Times New Roman" panose="02020603050405020304" pitchFamily="18" charset="0"/>
            </a:endParaRPr>
          </a:p>
          <a:p>
            <a:pPr marL="0" indent="0" algn="just">
              <a:spcAft>
                <a:spcPts val="750"/>
              </a:spcAft>
              <a:buNone/>
              <a:defRPr/>
            </a:pPr>
            <a:r>
              <a:rPr lang="en-GB"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hlinkClick r:id="rId2"/>
              </a:rPr>
              <a:t>1.Drug </a:t>
            </a:r>
            <a:r>
              <a:rPr lang="en-GB"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hlinkClick r:id="rId2"/>
              </a:rPr>
              <a:t>delivery</a:t>
            </a:r>
            <a:r>
              <a:rPr lang="en-GB"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Today, most harmful side effects of treatments such as chemotherapy are a result of drug delivery methods that don't pinpoint their intended target cells accurately. </a:t>
            </a:r>
            <a:r>
              <a:rPr lang="en-GB"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hlinkClick r:id="rId3"/>
              </a:rPr>
              <a:t>Researchers at Harvard and MIT</a:t>
            </a:r>
            <a:r>
              <a:rPr lang="en-GB"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(Massachusetts Institute)</a:t>
            </a:r>
            <a:r>
              <a:rPr lang="en-GB"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have been able to attach special RNA strands, measuring about 10 nm in diameter, to nanoparticles and fill the nanoparticles with a chemotherapy drug. These RNA strands are attracted to cancer cells. When the nanoparticle encounters a cancer cell it adheres to it and releases the drug into the cancer cell. This directed method of drug delivery has great potential for treating cancer patients while producing less side harmful effects than those produced by conventional chemotherapy.</a:t>
            </a:r>
            <a:endParaRPr lang="en-GB" dirty="0">
              <a:solidFill>
                <a:schemeClr val="tx1">
                  <a:lumMod val="75000"/>
                  <a:lumOff val="25000"/>
                </a:schemeClr>
              </a:solidFill>
              <a:latin typeface="Times New Roman" panose="02020603050405020304" pitchFamily="18" charset="0"/>
              <a:ea typeface="Times New Roman" panose="02020603050405020304" pitchFamily="18" charset="0"/>
            </a:endParaRPr>
          </a:p>
          <a:p>
            <a:pPr marL="0" indent="0">
              <a:buNone/>
              <a:defRPr/>
            </a:pPr>
            <a:endParaRPr lang="en-GB" dirty="0">
              <a:solidFill>
                <a:schemeClr val="tx1">
                  <a:lumMod val="75000"/>
                  <a:lumOff val="25000"/>
                </a:schemeClr>
              </a:solidFill>
            </a:endParaRPr>
          </a:p>
        </p:txBody>
      </p:sp>
      <p:sp>
        <p:nvSpPr>
          <p:cNvPr id="46084"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fld id="{590D550B-8754-4DAA-859C-27EE67CAC116}" type="slidenum">
              <a:rPr lang="en-US" smtClean="0">
                <a:solidFill>
                  <a:srgbClr val="FEFFFF"/>
                </a:solidFill>
                <a:latin typeface="Arial" panose="020B0604020202020204" pitchFamily="34" charset="0"/>
              </a:rPr>
              <a:pPr>
                <a:spcBef>
                  <a:spcPct val="0"/>
                </a:spcBef>
                <a:buClrTx/>
                <a:buFontTx/>
                <a:buNone/>
              </a:pPr>
              <a:t>2</a:t>
            </a:fld>
            <a:endParaRPr lang="en-US" smtClean="0">
              <a:solidFill>
                <a:srgbClr val="FEFFFF"/>
              </a:solidFill>
              <a:latin typeface="Arial" panose="020B0604020202020204" pitchFamily="34" charset="0"/>
            </a:endParaRPr>
          </a:p>
        </p:txBody>
      </p:sp>
    </p:spTree>
    <p:extLst>
      <p:ext uri="{BB962C8B-B14F-4D97-AF65-F5344CB8AC3E}">
        <p14:creationId xmlns:p14="http://schemas.microsoft.com/office/powerpoint/2010/main" val="40256217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2"/>
          <p:cNvSpPr>
            <a:spLocks noGrp="1"/>
          </p:cNvSpPr>
          <p:nvPr>
            <p:ph idx="1"/>
          </p:nvPr>
        </p:nvSpPr>
        <p:spPr>
          <a:xfrm>
            <a:off x="2620964" y="1828800"/>
            <a:ext cx="7437437" cy="4083050"/>
          </a:xfrm>
        </p:spPr>
        <p:txBody>
          <a:bodyPr>
            <a:normAutofit fontScale="85000" lnSpcReduction="10000"/>
          </a:bodyPr>
          <a:lstStyle/>
          <a:p>
            <a:pPr marL="0" indent="0" algn="just">
              <a:spcAft>
                <a:spcPts val="750"/>
              </a:spcAft>
              <a:buNone/>
            </a:pPr>
            <a:r>
              <a:rPr lang="en-GB" sz="2000" b="1">
                <a:solidFill>
                  <a:srgbClr val="0000FF"/>
                </a:solidFill>
                <a:latin typeface="Times New Roman" panose="02020603050405020304" pitchFamily="18" charset="0"/>
                <a:cs typeface="Times New Roman" panose="02020603050405020304" pitchFamily="18" charset="0"/>
                <a:hlinkClick r:id="rId2"/>
              </a:rPr>
              <a:t>2.Fabrics</a:t>
            </a:r>
            <a:r>
              <a:rPr lang="en-GB" sz="2000" b="1">
                <a:solidFill>
                  <a:srgbClr val="0000FF"/>
                </a:solidFill>
                <a:latin typeface="Times New Roman" panose="02020603050405020304" pitchFamily="18" charset="0"/>
                <a:cs typeface="Times New Roman" panose="02020603050405020304" pitchFamily="18" charset="0"/>
              </a:rPr>
              <a:t>. </a:t>
            </a:r>
            <a:r>
              <a:rPr lang="en-GB" sz="2000">
                <a:solidFill>
                  <a:srgbClr val="000000"/>
                </a:solidFill>
                <a:latin typeface="Times New Roman" panose="02020603050405020304" pitchFamily="18" charset="0"/>
                <a:cs typeface="Times New Roman" panose="02020603050405020304" pitchFamily="18" charset="0"/>
              </a:rPr>
              <a:t>The properties of familiar materials are being changed by manufacturers who are adding Nano-sized components to conventional materials to improve performance. For example, some clothing manufacturers are making water and stain repellent clothing using </a:t>
            </a:r>
            <a:r>
              <a:rPr lang="en-GB" sz="2000">
                <a:solidFill>
                  <a:srgbClr val="000000"/>
                </a:solidFill>
                <a:latin typeface="Times New Roman" panose="02020603050405020304" pitchFamily="18" charset="0"/>
                <a:cs typeface="Times New Roman" panose="02020603050405020304" pitchFamily="18" charset="0"/>
                <a:hlinkClick r:id="rId3"/>
              </a:rPr>
              <a:t>Nano-sized whiskers</a:t>
            </a:r>
            <a:r>
              <a:rPr lang="en-GB" sz="2000">
                <a:solidFill>
                  <a:srgbClr val="000000"/>
                </a:solidFill>
                <a:latin typeface="Times New Roman" panose="02020603050405020304" pitchFamily="18" charset="0"/>
                <a:cs typeface="Times New Roman" panose="02020603050405020304" pitchFamily="18" charset="0"/>
              </a:rPr>
              <a:t> in the fabric that cause water to bead up on the surface.</a:t>
            </a:r>
            <a:endParaRPr lang="en-GB" sz="2000">
              <a:latin typeface="Times New Roman" panose="02020603050405020304" pitchFamily="18" charset="0"/>
              <a:cs typeface="Times New Roman" panose="02020603050405020304" pitchFamily="18" charset="0"/>
            </a:endParaRPr>
          </a:p>
          <a:p>
            <a:pPr marL="0" indent="0">
              <a:buNone/>
            </a:pPr>
            <a:r>
              <a:rPr lang="en-GB" smtClean="0">
                <a:solidFill>
                  <a:srgbClr val="000000"/>
                </a:solidFill>
                <a:latin typeface="Times New Roman" panose="02020603050405020304" pitchFamily="18" charset="0"/>
                <a:ea typeface="Calibri" panose="020F0502020204030204" pitchFamily="34" charset="0"/>
                <a:cs typeface="Calibri" panose="020F0502020204030204" pitchFamily="34" charset="0"/>
              </a:rPr>
              <a:t>Reactivity of Materials. The properties of many conventional materials change when formed as nano-sized particles (nanoparticles). This is generally because nanoparticles have a greater surface area per weight than larger particles; they are therefore more reactive to some other molecules. For example studies have shown that </a:t>
            </a:r>
            <a:r>
              <a:rPr lang="en-GB" smtClean="0">
                <a:solidFill>
                  <a:srgbClr val="000000"/>
                </a:solidFill>
                <a:latin typeface="Times New Roman" panose="02020603050405020304" pitchFamily="18" charset="0"/>
                <a:ea typeface="Calibri" panose="020F0502020204030204" pitchFamily="34" charset="0"/>
                <a:cs typeface="Calibri" panose="020F0502020204030204" pitchFamily="34" charset="0"/>
                <a:hlinkClick r:id="rId4"/>
              </a:rPr>
              <a:t>nanoparticles of iron can be effective in the clean-up of chemicals in groundwater</a:t>
            </a:r>
            <a:r>
              <a:rPr lang="en-GB" smtClean="0">
                <a:solidFill>
                  <a:srgbClr val="000000"/>
                </a:solidFill>
                <a:latin typeface="Times New Roman" panose="02020603050405020304" pitchFamily="18" charset="0"/>
                <a:ea typeface="Calibri" panose="020F0502020204030204" pitchFamily="34" charset="0"/>
                <a:cs typeface="Calibri" panose="020F0502020204030204" pitchFamily="34" charset="0"/>
              </a:rPr>
              <a:t> because they react more efficiently to those chemicals than larger iron particles.</a:t>
            </a:r>
            <a:endParaRPr lang="en-GB" smtClean="0"/>
          </a:p>
        </p:txBody>
      </p:sp>
      <p:sp>
        <p:nvSpPr>
          <p:cNvPr id="47107"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fld id="{8A9153E0-0D7A-4CA5-83B2-CC83BC6D1629}" type="slidenum">
              <a:rPr lang="en-US" smtClean="0">
                <a:solidFill>
                  <a:srgbClr val="FEFFFF"/>
                </a:solidFill>
                <a:latin typeface="Arial" panose="020B0604020202020204" pitchFamily="34" charset="0"/>
              </a:rPr>
              <a:pPr>
                <a:spcBef>
                  <a:spcPct val="0"/>
                </a:spcBef>
                <a:buClrTx/>
                <a:buFontTx/>
                <a:buNone/>
              </a:pPr>
              <a:t>3</a:t>
            </a:fld>
            <a:endParaRPr lang="en-US" smtClean="0">
              <a:solidFill>
                <a:srgbClr val="FEFFFF"/>
              </a:solidFill>
              <a:latin typeface="Arial" panose="020B0604020202020204" pitchFamily="34" charset="0"/>
            </a:endParaRPr>
          </a:p>
        </p:txBody>
      </p:sp>
      <p:pic>
        <p:nvPicPr>
          <p:cNvPr id="4710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5616576"/>
            <a:ext cx="3962400" cy="127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3468688" y="623888"/>
            <a:ext cx="6589712" cy="1281112"/>
          </a:xfrm>
        </p:spPr>
        <p:txBody>
          <a:bodyPr rtlCol="0">
            <a:normAutofit fontScale="90000"/>
          </a:bodyPr>
          <a:lstStyle/>
          <a:p>
            <a:pPr algn="ctr">
              <a:defRPr/>
            </a:pPr>
            <a:r>
              <a:rPr lang="en-US" sz="4000" dirty="0">
                <a:latin typeface="Times New Roman" panose="02020603050405020304" pitchFamily="18" charset="0"/>
                <a:cs typeface="Times New Roman" panose="02020603050405020304" pitchFamily="18" charset="0"/>
              </a:rPr>
              <a:t>Current and Future Trends, Research and Applications</a:t>
            </a:r>
            <a:r>
              <a:rPr lang="ar-IQ" dirty="0">
                <a:solidFill>
                  <a:schemeClr val="tx1"/>
                </a:solidFill>
                <a:latin typeface="Times New Roman" panose="02020603050405020304" pitchFamily="18" charset="0"/>
                <a:cs typeface="Times New Roman" panose="02020603050405020304" pitchFamily="18" charset="0"/>
              </a:rPr>
              <a:t/>
            </a:r>
            <a:br>
              <a:rPr lang="ar-IQ" dirty="0">
                <a:solidFill>
                  <a:schemeClr val="tx1"/>
                </a:solidFill>
                <a:latin typeface="Times New Roman" panose="02020603050405020304" pitchFamily="18" charset="0"/>
                <a:cs typeface="Times New Roman" panose="02020603050405020304" pitchFamily="18" charset="0"/>
              </a:rPr>
            </a:br>
            <a:endParaRPr lang="en-GB" dirty="0">
              <a:solidFill>
                <a:schemeClr val="tx1">
                  <a:lumMod val="85000"/>
                  <a:lumOff val="15000"/>
                </a:schemeClr>
              </a:solidFill>
            </a:endParaRPr>
          </a:p>
        </p:txBody>
      </p:sp>
    </p:spTree>
    <p:extLst>
      <p:ext uri="{BB962C8B-B14F-4D97-AF65-F5344CB8AC3E}">
        <p14:creationId xmlns:p14="http://schemas.microsoft.com/office/powerpoint/2010/main" val="39086397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3"/>
          <p:cNvSpPr>
            <a:spLocks noGrp="1"/>
          </p:cNvSpPr>
          <p:nvPr>
            <p:ph type="sldNum" sz="quarter" idx="12"/>
          </p:nvPr>
        </p:nvSpPr>
        <p:spPr bwMode="auto">
          <a:xfrm>
            <a:off x="10239376" y="6464301"/>
            <a:ext cx="39052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fld id="{2280C955-31FD-4EEC-82DB-C04BA74CFB2F}" type="slidenum">
              <a:rPr lang="en-US" smtClean="0">
                <a:solidFill>
                  <a:srgbClr val="FFFFFF"/>
                </a:solidFill>
                <a:latin typeface="Tw Cen MT" panose="020B0602020104020603" pitchFamily="34" charset="0"/>
              </a:rPr>
              <a:pPr>
                <a:spcBef>
                  <a:spcPct val="0"/>
                </a:spcBef>
                <a:buClrTx/>
                <a:buFontTx/>
                <a:buNone/>
              </a:pPr>
              <a:t>4</a:t>
            </a:fld>
            <a:endParaRPr lang="en-US" smtClean="0">
              <a:solidFill>
                <a:srgbClr val="FFFFFF"/>
              </a:solidFill>
              <a:latin typeface="Tw Cen MT" panose="020B0602020104020603" pitchFamily="34" charset="0"/>
            </a:endParaRPr>
          </a:p>
        </p:txBody>
      </p:sp>
      <p:pic>
        <p:nvPicPr>
          <p:cNvPr id="48131"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84363" y="1905001"/>
            <a:ext cx="5035550" cy="461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2" name="TextBox 9"/>
          <p:cNvSpPr txBox="1">
            <a:spLocks noChangeArrowheads="1"/>
          </p:cNvSpPr>
          <p:nvPr/>
        </p:nvSpPr>
        <p:spPr bwMode="auto">
          <a:xfrm>
            <a:off x="7318375" y="1871664"/>
            <a:ext cx="292100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just" eaLnBrk="1" hangingPunct="1">
              <a:spcBef>
                <a:spcPct val="0"/>
              </a:spcBef>
              <a:buClrTx/>
              <a:buFontTx/>
              <a:buNone/>
            </a:pPr>
            <a:r>
              <a:rPr lang="en-US" sz="2400">
                <a:solidFill>
                  <a:schemeClr val="tx1"/>
                </a:solidFill>
                <a:latin typeface="Times New Roman" panose="02020603050405020304" pitchFamily="18" charset="0"/>
                <a:cs typeface="Times New Roman" panose="02020603050405020304" pitchFamily="18" charset="0"/>
              </a:rPr>
              <a:t>For a fixed total volume, decreasing the radius by a factor of two doubles the surface</a:t>
            </a:r>
          </a:p>
        </p:txBody>
      </p:sp>
      <p:sp>
        <p:nvSpPr>
          <p:cNvPr id="48133" name="TextBox 10"/>
          <p:cNvSpPr txBox="1">
            <a:spLocks noChangeArrowheads="1"/>
          </p:cNvSpPr>
          <p:nvPr/>
        </p:nvSpPr>
        <p:spPr bwMode="auto">
          <a:xfrm>
            <a:off x="7346950" y="4129089"/>
            <a:ext cx="292100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just" eaLnBrk="1" hangingPunct="1">
              <a:spcBef>
                <a:spcPct val="0"/>
              </a:spcBef>
              <a:buClrTx/>
              <a:buFontTx/>
              <a:buNone/>
            </a:pPr>
            <a:r>
              <a:rPr lang="en-US" sz="2400">
                <a:solidFill>
                  <a:schemeClr val="tx1"/>
                </a:solidFill>
                <a:latin typeface="Times New Roman" panose="02020603050405020304" pitchFamily="18" charset="0"/>
                <a:cs typeface="Times New Roman" panose="02020603050405020304" pitchFamily="18" charset="0"/>
              </a:rPr>
              <a:t>Crushing a 1cm particle into nano particles increases the surface area thousands of times!</a:t>
            </a:r>
          </a:p>
        </p:txBody>
      </p:sp>
      <p:sp>
        <p:nvSpPr>
          <p:cNvPr id="48134" name="Slide Number Placeholder 3"/>
          <p:cNvSpPr txBox="1">
            <a:spLocks/>
          </p:cNvSpPr>
          <p:nvPr/>
        </p:nvSpPr>
        <p:spPr bwMode="gray">
          <a:xfrm>
            <a:off x="2035175" y="787401"/>
            <a:ext cx="585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r">
              <a:spcBef>
                <a:spcPct val="0"/>
              </a:spcBef>
              <a:buClrTx/>
              <a:buFontTx/>
              <a:buNone/>
            </a:pPr>
            <a:r>
              <a:rPr lang="en-US" sz="2000">
                <a:solidFill>
                  <a:srgbClr val="FEFFFF"/>
                </a:solidFill>
                <a:latin typeface="Arial" panose="020B0604020202020204" pitchFamily="34" charset="0"/>
              </a:rPr>
              <a:t>20</a:t>
            </a:r>
          </a:p>
        </p:txBody>
      </p:sp>
      <p:sp>
        <p:nvSpPr>
          <p:cNvPr id="9" name="Title 1"/>
          <p:cNvSpPr>
            <a:spLocks noGrp="1"/>
          </p:cNvSpPr>
          <p:nvPr>
            <p:ph type="title"/>
          </p:nvPr>
        </p:nvSpPr>
        <p:spPr>
          <a:xfrm>
            <a:off x="3468688" y="623888"/>
            <a:ext cx="6589712" cy="1281112"/>
          </a:xfrm>
        </p:spPr>
        <p:txBody>
          <a:bodyPr rtlCol="0">
            <a:normAutofit fontScale="90000"/>
          </a:bodyPr>
          <a:lstStyle/>
          <a:p>
            <a:pPr algn="ctr">
              <a:defRPr/>
            </a:pPr>
            <a:r>
              <a:rPr lang="en-US" sz="4000" dirty="0">
                <a:latin typeface="Times New Roman" panose="02020603050405020304" pitchFamily="18" charset="0"/>
                <a:cs typeface="Times New Roman" panose="02020603050405020304" pitchFamily="18" charset="0"/>
              </a:rPr>
              <a:t>Current and Future Trends, Research and Applications</a:t>
            </a:r>
            <a:r>
              <a:rPr lang="ar-IQ" dirty="0">
                <a:solidFill>
                  <a:schemeClr val="tx1"/>
                </a:solidFill>
                <a:latin typeface="Times New Roman" panose="02020603050405020304" pitchFamily="18" charset="0"/>
                <a:cs typeface="Times New Roman" panose="02020603050405020304" pitchFamily="18" charset="0"/>
              </a:rPr>
              <a:t/>
            </a:r>
            <a:br>
              <a:rPr lang="ar-IQ" dirty="0">
                <a:solidFill>
                  <a:schemeClr val="tx1"/>
                </a:solidFill>
                <a:latin typeface="Times New Roman" panose="02020603050405020304" pitchFamily="18" charset="0"/>
                <a:cs typeface="Times New Roman" panose="02020603050405020304" pitchFamily="18" charset="0"/>
              </a:rPr>
            </a:br>
            <a:endParaRPr lang="en-GB" dirty="0">
              <a:solidFill>
                <a:schemeClr val="tx1">
                  <a:lumMod val="85000"/>
                  <a:lumOff val="15000"/>
                </a:schemeClr>
              </a:solidFill>
            </a:endParaRPr>
          </a:p>
        </p:txBody>
      </p:sp>
    </p:spTree>
    <p:extLst>
      <p:ext uri="{BB962C8B-B14F-4D97-AF65-F5344CB8AC3E}">
        <p14:creationId xmlns:p14="http://schemas.microsoft.com/office/powerpoint/2010/main" val="39674710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3"/>
          <p:cNvSpPr>
            <a:spLocks noGrp="1"/>
          </p:cNvSpPr>
          <p:nvPr>
            <p:ph type="sldNum" sz="quarter" idx="12"/>
          </p:nvPr>
        </p:nvSpPr>
        <p:spPr bwMode="auto">
          <a:xfrm>
            <a:off x="10239376" y="6464301"/>
            <a:ext cx="39052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fld id="{1010F2AD-60FD-46E4-A798-07A6FBB2ECA9}" type="slidenum">
              <a:rPr lang="en-US" smtClean="0">
                <a:solidFill>
                  <a:srgbClr val="FFFFFF"/>
                </a:solidFill>
                <a:latin typeface="Tw Cen MT" panose="020B0602020104020603" pitchFamily="34" charset="0"/>
              </a:rPr>
              <a:pPr>
                <a:spcBef>
                  <a:spcPct val="0"/>
                </a:spcBef>
                <a:buClrTx/>
                <a:buFontTx/>
                <a:buNone/>
              </a:pPr>
              <a:t>5</a:t>
            </a:fld>
            <a:endParaRPr lang="en-US" smtClean="0">
              <a:solidFill>
                <a:srgbClr val="FFFFFF"/>
              </a:solidFill>
              <a:latin typeface="Tw Cen MT" panose="020B0602020104020603" pitchFamily="34" charset="0"/>
            </a:endParaRPr>
          </a:p>
        </p:txBody>
      </p:sp>
      <p:pic>
        <p:nvPicPr>
          <p:cNvPr id="50179"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rcRect l="4250" t="12062" r="11041" b="13467"/>
          <a:stretch>
            <a:fillRect/>
          </a:stretch>
        </p:blipFill>
        <p:spPr>
          <a:xfrm>
            <a:off x="2295525" y="1905000"/>
            <a:ext cx="7551738" cy="4738688"/>
          </a:xfrm>
        </p:spPr>
      </p:pic>
      <p:sp>
        <p:nvSpPr>
          <p:cNvPr id="50180" name="TextBox 7"/>
          <p:cNvSpPr txBox="1">
            <a:spLocks noChangeArrowheads="1"/>
          </p:cNvSpPr>
          <p:nvPr/>
        </p:nvSpPr>
        <p:spPr bwMode="auto">
          <a:xfrm>
            <a:off x="3106739" y="6205539"/>
            <a:ext cx="669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n-US" b="1">
                <a:solidFill>
                  <a:srgbClr val="660066"/>
                </a:solidFill>
                <a:latin typeface="Tw Cen MT" panose="020B0602020104020603" pitchFamily="34" charset="0"/>
              </a:rPr>
              <a:t>nano</a:t>
            </a:r>
          </a:p>
        </p:txBody>
      </p:sp>
      <p:sp>
        <p:nvSpPr>
          <p:cNvPr id="9" name="Rectangle 8"/>
          <p:cNvSpPr/>
          <p:nvPr/>
        </p:nvSpPr>
        <p:spPr>
          <a:xfrm>
            <a:off x="3409951" y="2090738"/>
            <a:ext cx="995363" cy="3829050"/>
          </a:xfrm>
          <a:prstGeom prst="rect">
            <a:avLst/>
          </a:prstGeom>
          <a:gradFill flip="none" rotWithShape="1">
            <a:gsLst>
              <a:gs pos="0">
                <a:schemeClr val="accent1">
                  <a:tint val="100000"/>
                  <a:shade val="100000"/>
                  <a:satMod val="130000"/>
                  <a:alpha val="30000"/>
                </a:schemeClr>
              </a:gs>
              <a:gs pos="100000">
                <a:schemeClr val="accent1">
                  <a:tint val="50000"/>
                  <a:shade val="100000"/>
                  <a:satMod val="350000"/>
                  <a:alpha val="3000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TextBox 9"/>
          <p:cNvSpPr txBox="1"/>
          <p:nvPr/>
        </p:nvSpPr>
        <p:spPr>
          <a:xfrm>
            <a:off x="6516688" y="2581276"/>
            <a:ext cx="2817812" cy="1076325"/>
          </a:xfrm>
          <a:prstGeom prst="rect">
            <a:avLst/>
          </a:prstGeom>
          <a:solidFill>
            <a:schemeClr val="bg1"/>
          </a:solidFill>
          <a:ln>
            <a:solidFill>
              <a:schemeClr val="bg1">
                <a:lumMod val="85000"/>
              </a:schemeClr>
            </a:solidFill>
          </a:ln>
        </p:spPr>
        <p:txBody>
          <a:bodyPr wrap="none">
            <a:spAutoFit/>
          </a:bodyPr>
          <a:lstStyle/>
          <a:p>
            <a:pPr>
              <a:spcAft>
                <a:spcPts val="600"/>
              </a:spcAft>
              <a:defRPr/>
            </a:pPr>
            <a:r>
              <a:rPr lang="en-US" dirty="0">
                <a:latin typeface="Times New Roman" panose="02020603050405020304" pitchFamily="18" charset="0"/>
                <a:cs typeface="Times New Roman" panose="02020603050405020304" pitchFamily="18" charset="0"/>
              </a:rPr>
              <a:t>1 nm particles </a:t>
            </a:r>
            <a:r>
              <a:rPr lang="en-US" dirty="0">
                <a:latin typeface="Times New Roman" panose="02020603050405020304" pitchFamily="18" charset="0"/>
                <a:cs typeface="Times New Roman" panose="02020603050405020304" pitchFamily="18" charset="0"/>
                <a:sym typeface="Wingdings"/>
              </a:rPr>
              <a:t> 10</a:t>
            </a:r>
            <a:r>
              <a:rPr lang="en-US" baseline="30000" dirty="0">
                <a:latin typeface="Times New Roman" panose="02020603050405020304" pitchFamily="18" charset="0"/>
                <a:cs typeface="Times New Roman" panose="02020603050405020304" pitchFamily="18" charset="0"/>
                <a:sym typeface="Wingdings"/>
              </a:rPr>
              <a:t>10</a:t>
            </a:r>
            <a:r>
              <a:rPr lang="en-US" dirty="0">
                <a:latin typeface="Times New Roman" panose="02020603050405020304" pitchFamily="18" charset="0"/>
                <a:cs typeface="Times New Roman" panose="02020603050405020304" pitchFamily="18" charset="0"/>
                <a:sym typeface="Wingdings"/>
              </a:rPr>
              <a:t> m</a:t>
            </a:r>
            <a:r>
              <a:rPr lang="en-US" baseline="30000" dirty="0">
                <a:latin typeface="Times New Roman" panose="02020603050405020304" pitchFamily="18" charset="0"/>
                <a:cs typeface="Times New Roman" panose="02020603050405020304" pitchFamily="18" charset="0"/>
                <a:sym typeface="Wingdings"/>
              </a:rPr>
              <a:t>2</a:t>
            </a:r>
          </a:p>
          <a:p>
            <a:pPr>
              <a:spcAft>
                <a:spcPts val="600"/>
              </a:spcAft>
              <a:defRPr/>
            </a:pPr>
            <a:r>
              <a:rPr lang="en-US" dirty="0">
                <a:latin typeface="Times New Roman" panose="02020603050405020304" pitchFamily="18" charset="0"/>
                <a:cs typeface="Times New Roman" panose="02020603050405020304" pitchFamily="18" charset="0"/>
              </a:rPr>
              <a:t>1 micron particles </a:t>
            </a:r>
            <a:r>
              <a:rPr lang="en-US" dirty="0">
                <a:latin typeface="Times New Roman" panose="02020603050405020304" pitchFamily="18" charset="0"/>
                <a:cs typeface="Times New Roman" panose="02020603050405020304" pitchFamily="18" charset="0"/>
                <a:sym typeface="Wingdings"/>
              </a:rPr>
              <a:t> 10</a:t>
            </a:r>
            <a:r>
              <a:rPr lang="en-US" baseline="30000" dirty="0">
                <a:latin typeface="Times New Roman" panose="02020603050405020304" pitchFamily="18" charset="0"/>
                <a:cs typeface="Times New Roman" panose="02020603050405020304" pitchFamily="18" charset="0"/>
                <a:sym typeface="Wingdings"/>
              </a:rPr>
              <a:t>7</a:t>
            </a:r>
            <a:r>
              <a:rPr lang="en-US" dirty="0">
                <a:latin typeface="Times New Roman" panose="02020603050405020304" pitchFamily="18" charset="0"/>
                <a:cs typeface="Times New Roman" panose="02020603050405020304" pitchFamily="18" charset="0"/>
                <a:sym typeface="Wingdings"/>
              </a:rPr>
              <a:t> m</a:t>
            </a:r>
            <a:r>
              <a:rPr lang="en-US" baseline="30000" dirty="0">
                <a:latin typeface="Times New Roman" panose="02020603050405020304" pitchFamily="18" charset="0"/>
                <a:cs typeface="Times New Roman" panose="02020603050405020304" pitchFamily="18" charset="0"/>
                <a:sym typeface="Wingdings"/>
              </a:rPr>
              <a:t>2</a:t>
            </a:r>
            <a:endParaRPr lang="en-US" baseline="30000" dirty="0">
              <a:latin typeface="Times New Roman" panose="02020603050405020304" pitchFamily="18" charset="0"/>
              <a:cs typeface="Times New Roman" panose="02020603050405020304" pitchFamily="18" charset="0"/>
            </a:endParaRPr>
          </a:p>
          <a:p>
            <a:pPr>
              <a:spcAft>
                <a:spcPts val="600"/>
              </a:spcAft>
              <a:defRPr/>
            </a:pPr>
            <a:r>
              <a:rPr lang="en-US" dirty="0">
                <a:latin typeface="Times New Roman" panose="02020603050405020304" pitchFamily="18" charset="0"/>
                <a:cs typeface="Times New Roman" panose="02020603050405020304" pitchFamily="18" charset="0"/>
              </a:rPr>
              <a:t>1 cm particles </a:t>
            </a:r>
            <a:r>
              <a:rPr lang="en-US" dirty="0">
                <a:latin typeface="Times New Roman" panose="02020603050405020304" pitchFamily="18" charset="0"/>
                <a:cs typeface="Times New Roman" panose="02020603050405020304" pitchFamily="18" charset="0"/>
                <a:sym typeface="Wingdings"/>
              </a:rPr>
              <a:t> 10</a:t>
            </a:r>
            <a:r>
              <a:rPr lang="en-US" baseline="30000" dirty="0">
                <a:latin typeface="Times New Roman" panose="02020603050405020304" pitchFamily="18" charset="0"/>
                <a:cs typeface="Times New Roman" panose="02020603050405020304" pitchFamily="18" charset="0"/>
                <a:sym typeface="Wingdings"/>
              </a:rPr>
              <a:t>3</a:t>
            </a:r>
            <a:r>
              <a:rPr lang="en-US" dirty="0">
                <a:latin typeface="Times New Roman" panose="02020603050405020304" pitchFamily="18" charset="0"/>
                <a:cs typeface="Times New Roman" panose="02020603050405020304" pitchFamily="18" charset="0"/>
                <a:sym typeface="Wingdings"/>
              </a:rPr>
              <a:t> m</a:t>
            </a:r>
            <a:r>
              <a:rPr lang="en-US" baseline="30000" dirty="0">
                <a:latin typeface="Times New Roman" panose="02020603050405020304" pitchFamily="18" charset="0"/>
                <a:cs typeface="Times New Roman" panose="02020603050405020304" pitchFamily="18" charset="0"/>
                <a:sym typeface="Wingdings"/>
              </a:rPr>
              <a:t>2</a:t>
            </a:r>
            <a:endParaRPr lang="en-US" baseline="30000" dirty="0">
              <a:latin typeface="Times New Roman" panose="02020603050405020304" pitchFamily="18" charset="0"/>
              <a:cs typeface="Times New Roman" panose="02020603050405020304" pitchFamily="18" charset="0"/>
            </a:endParaRPr>
          </a:p>
        </p:txBody>
      </p:sp>
      <p:sp>
        <p:nvSpPr>
          <p:cNvPr id="50183" name="Slide Number Placeholder 3"/>
          <p:cNvSpPr txBox="1">
            <a:spLocks/>
          </p:cNvSpPr>
          <p:nvPr/>
        </p:nvSpPr>
        <p:spPr bwMode="gray">
          <a:xfrm>
            <a:off x="2035175" y="787401"/>
            <a:ext cx="585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r">
              <a:spcBef>
                <a:spcPct val="0"/>
              </a:spcBef>
              <a:buClrTx/>
              <a:buFontTx/>
              <a:buNone/>
            </a:pPr>
            <a:r>
              <a:rPr lang="en-US" sz="2000">
                <a:solidFill>
                  <a:srgbClr val="FEFFFF"/>
                </a:solidFill>
                <a:latin typeface="Arial" panose="020B0604020202020204" pitchFamily="34" charset="0"/>
              </a:rPr>
              <a:t>21</a:t>
            </a:r>
          </a:p>
        </p:txBody>
      </p:sp>
      <p:sp>
        <p:nvSpPr>
          <p:cNvPr id="11" name="Title 1"/>
          <p:cNvSpPr>
            <a:spLocks noGrp="1"/>
          </p:cNvSpPr>
          <p:nvPr>
            <p:ph type="title"/>
          </p:nvPr>
        </p:nvSpPr>
        <p:spPr>
          <a:xfrm>
            <a:off x="3468688" y="623888"/>
            <a:ext cx="6589712" cy="1281112"/>
          </a:xfrm>
        </p:spPr>
        <p:txBody>
          <a:bodyPr rtlCol="0">
            <a:normAutofit fontScale="90000"/>
          </a:bodyPr>
          <a:lstStyle/>
          <a:p>
            <a:pPr algn="ctr">
              <a:defRPr/>
            </a:pPr>
            <a:r>
              <a:rPr lang="en-US" sz="4000" dirty="0">
                <a:latin typeface="Times New Roman" panose="02020603050405020304" pitchFamily="18" charset="0"/>
                <a:cs typeface="Times New Roman" panose="02020603050405020304" pitchFamily="18" charset="0"/>
              </a:rPr>
              <a:t>Current and Future Trends, Research and Applications</a:t>
            </a:r>
            <a:r>
              <a:rPr lang="ar-IQ" dirty="0">
                <a:solidFill>
                  <a:schemeClr val="tx1"/>
                </a:solidFill>
                <a:latin typeface="Times New Roman" panose="02020603050405020304" pitchFamily="18" charset="0"/>
                <a:cs typeface="Times New Roman" panose="02020603050405020304" pitchFamily="18" charset="0"/>
              </a:rPr>
              <a:t/>
            </a:r>
            <a:br>
              <a:rPr lang="ar-IQ" dirty="0">
                <a:solidFill>
                  <a:schemeClr val="tx1"/>
                </a:solidFill>
                <a:latin typeface="Times New Roman" panose="02020603050405020304" pitchFamily="18" charset="0"/>
                <a:cs typeface="Times New Roman" panose="02020603050405020304" pitchFamily="18" charset="0"/>
              </a:rPr>
            </a:br>
            <a:endParaRPr lang="en-GB" dirty="0">
              <a:solidFill>
                <a:schemeClr val="tx1">
                  <a:lumMod val="85000"/>
                  <a:lumOff val="15000"/>
                </a:schemeClr>
              </a:solidFill>
            </a:endParaRPr>
          </a:p>
        </p:txBody>
      </p:sp>
    </p:spTree>
    <p:extLst>
      <p:ext uri="{BB962C8B-B14F-4D97-AF65-F5344CB8AC3E}">
        <p14:creationId xmlns:p14="http://schemas.microsoft.com/office/powerpoint/2010/main" val="12364843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Content Placeholder 2"/>
          <p:cNvSpPr>
            <a:spLocks noGrp="1"/>
          </p:cNvSpPr>
          <p:nvPr>
            <p:ph idx="1"/>
          </p:nvPr>
        </p:nvSpPr>
        <p:spPr>
          <a:xfrm>
            <a:off x="2620964" y="2133600"/>
            <a:ext cx="7437437" cy="3778250"/>
          </a:xfrm>
        </p:spPr>
        <p:txBody>
          <a:bodyPr>
            <a:normAutofit lnSpcReduction="10000"/>
          </a:bodyPr>
          <a:lstStyle/>
          <a:p>
            <a:pPr marL="0" indent="0" algn="just">
              <a:buNone/>
            </a:pPr>
            <a:r>
              <a:rPr lang="en-GB" smtClean="0">
                <a:solidFill>
                  <a:srgbClr val="000000"/>
                </a:solidFill>
                <a:latin typeface="Times New Roman" panose="02020603050405020304" pitchFamily="18" charset="0"/>
                <a:ea typeface="Calibri" panose="020F0502020204030204" pitchFamily="34" charset="0"/>
                <a:cs typeface="Calibri" panose="020F0502020204030204" pitchFamily="34" charset="0"/>
              </a:rPr>
              <a:t>Strength of Materials. Nano-sized particles of carbon, (for example nanotubes and bucky balls) are extremely strong. Nanotubes and bucky balls are composed of only carbon and their strength comes from special characteristics of the bonds between carbon atoms.  One proposed application that illustrates the strength of Nano sized particles of carbon is the manufacture of t-shirt weight </a:t>
            </a:r>
            <a:r>
              <a:rPr lang="en-GB" smtClean="0">
                <a:solidFill>
                  <a:srgbClr val="000000"/>
                </a:solidFill>
                <a:latin typeface="Times New Roman" panose="02020603050405020304" pitchFamily="18" charset="0"/>
                <a:ea typeface="Calibri" panose="020F0502020204030204" pitchFamily="34" charset="0"/>
                <a:cs typeface="Calibri" panose="020F0502020204030204" pitchFamily="34" charset="0"/>
                <a:hlinkClick r:id="rId2"/>
              </a:rPr>
              <a:t>bullet proof vests made out of carbon nanotubes</a:t>
            </a:r>
            <a:r>
              <a:rPr lang="en-GB" smtClean="0">
                <a:solidFill>
                  <a:srgbClr val="000000"/>
                </a:solidFill>
                <a:latin typeface="Times New Roman" panose="02020603050405020304" pitchFamily="18" charset="0"/>
                <a:ea typeface="Calibri" panose="020F0502020204030204" pitchFamily="34" charset="0"/>
                <a:cs typeface="Calibri" panose="020F0502020204030204" pitchFamily="34" charset="0"/>
              </a:rPr>
              <a:t>.</a:t>
            </a:r>
            <a:endParaRPr lang="en-GB" smtClean="0"/>
          </a:p>
        </p:txBody>
      </p:sp>
      <p:sp>
        <p:nvSpPr>
          <p:cNvPr id="52227"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fld id="{81493584-D1A8-487E-8EB5-8239D579DB5F}" type="slidenum">
              <a:rPr lang="en-US" smtClean="0">
                <a:solidFill>
                  <a:srgbClr val="FEFFFF"/>
                </a:solidFill>
                <a:latin typeface="Arial" panose="020B0604020202020204" pitchFamily="34" charset="0"/>
              </a:rPr>
              <a:pPr>
                <a:spcBef>
                  <a:spcPct val="0"/>
                </a:spcBef>
                <a:buClrTx/>
                <a:buFontTx/>
                <a:buNone/>
              </a:pPr>
              <a:t>6</a:t>
            </a:fld>
            <a:endParaRPr lang="en-US" smtClean="0">
              <a:solidFill>
                <a:srgbClr val="FEFFFF"/>
              </a:solidFill>
              <a:latin typeface="Arial" panose="020B0604020202020204" pitchFamily="34" charset="0"/>
            </a:endParaRPr>
          </a:p>
        </p:txBody>
      </p:sp>
      <p:pic>
        <p:nvPicPr>
          <p:cNvPr id="522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8688" y="4197350"/>
            <a:ext cx="5294312" cy="266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3468688" y="623888"/>
            <a:ext cx="6589712" cy="1281112"/>
          </a:xfrm>
        </p:spPr>
        <p:txBody>
          <a:bodyPr rtlCol="0">
            <a:normAutofit fontScale="90000"/>
          </a:bodyPr>
          <a:lstStyle/>
          <a:p>
            <a:pPr algn="ctr">
              <a:defRPr/>
            </a:pPr>
            <a:r>
              <a:rPr lang="en-US" sz="4000" dirty="0">
                <a:latin typeface="Times New Roman" panose="02020603050405020304" pitchFamily="18" charset="0"/>
                <a:cs typeface="Times New Roman" panose="02020603050405020304" pitchFamily="18" charset="0"/>
              </a:rPr>
              <a:t>Current and Future Trends, Research and Applications</a:t>
            </a:r>
            <a:r>
              <a:rPr lang="ar-IQ" dirty="0">
                <a:solidFill>
                  <a:schemeClr val="tx1"/>
                </a:solidFill>
                <a:latin typeface="Times New Roman" panose="02020603050405020304" pitchFamily="18" charset="0"/>
                <a:cs typeface="Times New Roman" panose="02020603050405020304" pitchFamily="18" charset="0"/>
              </a:rPr>
              <a:t/>
            </a:r>
            <a:br>
              <a:rPr lang="ar-IQ" dirty="0">
                <a:solidFill>
                  <a:schemeClr val="tx1"/>
                </a:solidFill>
                <a:latin typeface="Times New Roman" panose="02020603050405020304" pitchFamily="18" charset="0"/>
                <a:cs typeface="Times New Roman" panose="02020603050405020304" pitchFamily="18" charset="0"/>
              </a:rPr>
            </a:br>
            <a:endParaRPr lang="en-GB" dirty="0">
              <a:solidFill>
                <a:schemeClr val="tx1">
                  <a:lumMod val="85000"/>
                  <a:lumOff val="15000"/>
                </a:schemeClr>
              </a:solidFill>
            </a:endParaRPr>
          </a:p>
        </p:txBody>
      </p:sp>
    </p:spTree>
    <p:extLst>
      <p:ext uri="{BB962C8B-B14F-4D97-AF65-F5344CB8AC3E}">
        <p14:creationId xmlns:p14="http://schemas.microsoft.com/office/powerpoint/2010/main" val="1699595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Content Placeholder 2"/>
          <p:cNvSpPr>
            <a:spLocks noGrp="1"/>
          </p:cNvSpPr>
          <p:nvPr>
            <p:ph idx="1"/>
          </p:nvPr>
        </p:nvSpPr>
        <p:spPr>
          <a:xfrm>
            <a:off x="2603500" y="2057400"/>
            <a:ext cx="7454900" cy="4038600"/>
          </a:xfrm>
        </p:spPr>
        <p:txBody>
          <a:bodyPr>
            <a:normAutofit fontScale="77500" lnSpcReduction="20000"/>
          </a:bodyPr>
          <a:lstStyle/>
          <a:p>
            <a:pPr marL="0" indent="0" algn="just">
              <a:spcAft>
                <a:spcPts val="750"/>
              </a:spcAft>
              <a:buNone/>
            </a:pPr>
            <a:r>
              <a:rPr lang="en-GB" b="1" smtClean="0">
                <a:solidFill>
                  <a:srgbClr val="000000"/>
                </a:solidFill>
                <a:latin typeface="Times New Roman" panose="02020603050405020304" pitchFamily="18" charset="0"/>
                <a:cs typeface="Times New Roman" panose="02020603050405020304" pitchFamily="18" charset="0"/>
                <a:hlinkClick r:id="rId2"/>
              </a:rPr>
              <a:t>3.Micro/Nano Electro</a:t>
            </a:r>
            <a:r>
              <a:rPr lang="ar-SA" b="1" smtClean="0">
                <a:solidFill>
                  <a:srgbClr val="000000"/>
                </a:solidFill>
                <a:latin typeface="Times New Roman" panose="02020603050405020304" pitchFamily="18" charset="0"/>
                <a:cs typeface="Times New Roman" panose="02020603050405020304" pitchFamily="18" charset="0"/>
                <a:hlinkClick r:id="rId2"/>
              </a:rPr>
              <a:t>-</a:t>
            </a:r>
            <a:r>
              <a:rPr lang="en-GB" b="1" smtClean="0">
                <a:solidFill>
                  <a:srgbClr val="000000"/>
                </a:solidFill>
                <a:latin typeface="Times New Roman" panose="02020603050405020304" pitchFamily="18" charset="0"/>
                <a:cs typeface="Times New Roman" panose="02020603050405020304" pitchFamily="18" charset="0"/>
                <a:hlinkClick r:id="rId2"/>
              </a:rPr>
              <a:t>Mechanical Systems</a:t>
            </a:r>
            <a:r>
              <a:rPr lang="en-GB" smtClean="0">
                <a:solidFill>
                  <a:srgbClr val="000000"/>
                </a:solidFill>
                <a:latin typeface="Times New Roman" panose="02020603050405020304" pitchFamily="18" charset="0"/>
                <a:cs typeface="Times New Roman" panose="02020603050405020304" pitchFamily="18" charset="0"/>
              </a:rPr>
              <a:t>. The ability to create gears, mirrors, sensor elements, as well as electronic circuitry in silicon surfaces allows the manufacture of miniature sensors such as those used to activate the airbags in your car. This technique is called MEMS (Micro-Electro Mechanical Systems). The MEMS technique results in close integration of the mechanical mechanism with the necessary electronic circuit on a single silicon chip, similar to the method used to produce computer chips. Using MEMS to produce a device reduces both the cost and size of the product, compared to similar devices made with conventional methods. MEMS is a stepping stone to NEMS or Nano-ElectroMechanical Systems. NEMS products are being made by a few companies, and will take over as the standard once manufacturers make the investment in the equipment needed to produce nano-sized features.</a:t>
            </a:r>
            <a:endParaRPr lang="en-GB" smtClean="0">
              <a:latin typeface="Times New Roman" panose="02020603050405020304" pitchFamily="18" charset="0"/>
              <a:cs typeface="Times New Roman" panose="02020603050405020304" pitchFamily="18" charset="0"/>
            </a:endParaRPr>
          </a:p>
          <a:p>
            <a:pPr marL="0" indent="0">
              <a:buNone/>
            </a:pPr>
            <a:endParaRPr lang="en-GB" smtClean="0"/>
          </a:p>
        </p:txBody>
      </p:sp>
      <p:sp>
        <p:nvSpPr>
          <p:cNvPr id="53251"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fld id="{7CC28F18-F92A-42C5-94AC-F6C6A812A2C7}" type="slidenum">
              <a:rPr lang="en-US" smtClean="0">
                <a:solidFill>
                  <a:srgbClr val="FEFFFF"/>
                </a:solidFill>
                <a:latin typeface="Arial" panose="020B0604020202020204" pitchFamily="34" charset="0"/>
              </a:rPr>
              <a:pPr>
                <a:spcBef>
                  <a:spcPct val="0"/>
                </a:spcBef>
                <a:buClrTx/>
                <a:buFontTx/>
                <a:buNone/>
              </a:pPr>
              <a:t>7</a:t>
            </a:fld>
            <a:endParaRPr lang="en-US" smtClean="0">
              <a:solidFill>
                <a:srgbClr val="FEFFFF"/>
              </a:solidFill>
              <a:latin typeface="Arial" panose="020B0604020202020204" pitchFamily="34" charset="0"/>
            </a:endParaRPr>
          </a:p>
        </p:txBody>
      </p:sp>
      <p:sp>
        <p:nvSpPr>
          <p:cNvPr id="5" name="Title 1"/>
          <p:cNvSpPr>
            <a:spLocks noGrp="1"/>
          </p:cNvSpPr>
          <p:nvPr>
            <p:ph type="title"/>
          </p:nvPr>
        </p:nvSpPr>
        <p:spPr>
          <a:xfrm>
            <a:off x="3468688" y="623888"/>
            <a:ext cx="6589712" cy="1281112"/>
          </a:xfrm>
        </p:spPr>
        <p:txBody>
          <a:bodyPr rtlCol="0">
            <a:normAutofit fontScale="90000"/>
          </a:bodyPr>
          <a:lstStyle/>
          <a:p>
            <a:pPr algn="ctr">
              <a:defRPr/>
            </a:pPr>
            <a:r>
              <a:rPr lang="en-US" sz="4000" dirty="0">
                <a:latin typeface="Times New Roman" panose="02020603050405020304" pitchFamily="18" charset="0"/>
                <a:cs typeface="Times New Roman" panose="02020603050405020304" pitchFamily="18" charset="0"/>
              </a:rPr>
              <a:t>Current and Future Trends, Research and Applications</a:t>
            </a:r>
            <a:r>
              <a:rPr lang="ar-IQ" dirty="0">
                <a:solidFill>
                  <a:schemeClr val="tx1"/>
                </a:solidFill>
                <a:latin typeface="Times New Roman" panose="02020603050405020304" pitchFamily="18" charset="0"/>
                <a:cs typeface="Times New Roman" panose="02020603050405020304" pitchFamily="18" charset="0"/>
              </a:rPr>
              <a:t/>
            </a:r>
            <a:br>
              <a:rPr lang="ar-IQ" dirty="0">
                <a:solidFill>
                  <a:schemeClr val="tx1"/>
                </a:solidFill>
                <a:latin typeface="Times New Roman" panose="02020603050405020304" pitchFamily="18" charset="0"/>
                <a:cs typeface="Times New Roman" panose="02020603050405020304" pitchFamily="18" charset="0"/>
              </a:rPr>
            </a:br>
            <a:endParaRPr lang="en-GB" dirty="0">
              <a:solidFill>
                <a:schemeClr val="tx1">
                  <a:lumMod val="85000"/>
                  <a:lumOff val="15000"/>
                </a:schemeClr>
              </a:solidFill>
            </a:endParaRPr>
          </a:p>
        </p:txBody>
      </p:sp>
    </p:spTree>
    <p:extLst>
      <p:ext uri="{BB962C8B-B14F-4D97-AF65-F5344CB8AC3E}">
        <p14:creationId xmlns:p14="http://schemas.microsoft.com/office/powerpoint/2010/main" val="2932616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20964" y="2133600"/>
            <a:ext cx="7437437" cy="3778250"/>
          </a:xfrm>
        </p:spPr>
        <p:txBody>
          <a:bodyPr rtlCol="0">
            <a:normAutofit fontScale="62500" lnSpcReduction="20000"/>
          </a:bodyPr>
          <a:lstStyle/>
          <a:p>
            <a:pPr marL="0" indent="0" algn="just">
              <a:lnSpc>
                <a:spcPct val="107000"/>
              </a:lnSpc>
              <a:spcAft>
                <a:spcPts val="800"/>
              </a:spcAft>
              <a:buNone/>
              <a:defRPr/>
            </a:pPr>
            <a:r>
              <a:rPr lang="en-GB" b="1" u="sng" dirty="0" smtClean="0">
                <a:solidFill>
                  <a:srgbClr val="0000FF"/>
                </a:solidFill>
                <a:latin typeface="Times New Roman" panose="02020603050405020304" pitchFamily="18" charset="0"/>
                <a:ea typeface="Calibri" panose="020F0502020204030204" pitchFamily="34" charset="0"/>
                <a:cs typeface="Arial" panose="020B0604020202020204" pitchFamily="34" charset="0"/>
                <a:hlinkClick r:id="rId2"/>
              </a:rPr>
              <a:t>4.Molecular </a:t>
            </a:r>
            <a:r>
              <a:rPr lang="en-GB" b="1" u="sng" dirty="0">
                <a:solidFill>
                  <a:srgbClr val="0000FF"/>
                </a:solidFill>
                <a:latin typeface="Times New Roman" panose="02020603050405020304" pitchFamily="18" charset="0"/>
                <a:ea typeface="Calibri" panose="020F0502020204030204" pitchFamily="34" charset="0"/>
                <a:cs typeface="Arial" panose="020B0604020202020204" pitchFamily="34" charset="0"/>
                <a:hlinkClick r:id="rId2"/>
              </a:rPr>
              <a:t>Manufacturing</a:t>
            </a:r>
            <a:r>
              <a:rPr lang="en-GB" dirty="0">
                <a:solidFill>
                  <a:srgbClr val="000000"/>
                </a:solidFill>
                <a:latin typeface="Trebuchet MS" panose="020B0603020202020204" pitchFamily="34" charset="0"/>
                <a:ea typeface="Calibri" panose="020F0502020204030204" pitchFamily="34" charset="0"/>
                <a:cs typeface="Arial" panose="020B0604020202020204" pitchFamily="34" charset="0"/>
              </a:rPr>
              <a:t> </a:t>
            </a:r>
            <a:r>
              <a:rPr lang="en-GB" b="1" u="sng" dirty="0">
                <a:solidFill>
                  <a:srgbClr val="0000FF"/>
                </a:solidFill>
                <a:latin typeface="Times New Roman" panose="02020603050405020304" pitchFamily="18" charset="0"/>
                <a:ea typeface="Calibri" panose="020F0502020204030204" pitchFamily="34" charset="0"/>
                <a:cs typeface="Arial" panose="020B0604020202020204" pitchFamily="34" charset="0"/>
              </a:rPr>
              <a:t>(MM)</a:t>
            </a:r>
            <a:r>
              <a:rPr lang="en-GB" sz="1600" dirty="0">
                <a:solidFill>
                  <a:srgbClr val="000000"/>
                </a:solidFill>
                <a:latin typeface="Trebuchet MS" panose="020B0603020202020204" pitchFamily="34" charset="0"/>
                <a:ea typeface="Calibri" panose="020F0502020204030204" pitchFamily="34" charset="0"/>
                <a:cs typeface="Arial" panose="020B0604020202020204" pitchFamily="34" charset="0"/>
              </a:rPr>
              <a:t> </a:t>
            </a:r>
            <a:r>
              <a:rPr lang="en-GB" dirty="0">
                <a:solidFill>
                  <a:srgbClr val="000000"/>
                </a:solidFill>
                <a:latin typeface="Times New Roman" panose="02020603050405020304" pitchFamily="18" charset="0"/>
                <a:ea typeface="Calibri" panose="020F0502020204030204" pitchFamily="34" charset="0"/>
                <a:cs typeface="Arial" panose="020B0604020202020204" pitchFamily="34" charset="0"/>
              </a:rPr>
              <a:t>means the ability to build devices, machines, and finally whole products with every atom in its specified place. Today the theories for using mechanical chemistry to directly fabricate Nano scale structures are well-developed and waiting progress in enabling technologies. Assuming all this theory works—and no one has established a problem with it yet—exponential general-purpose molecular manufacturing appears to be inevitable. MM can be built into a self-contained, </a:t>
            </a:r>
            <a:r>
              <a:rPr lang="en-GB" u="sng" dirty="0">
                <a:solidFill>
                  <a:srgbClr val="0000FF"/>
                </a:solidFill>
                <a:latin typeface="Times New Roman" panose="02020603050405020304" pitchFamily="18" charset="0"/>
                <a:ea typeface="Calibri" panose="020F0502020204030204" pitchFamily="34" charset="0"/>
                <a:cs typeface="Arial" panose="020B0604020202020204" pitchFamily="34" charset="0"/>
                <a:hlinkClick r:id="rId3"/>
              </a:rPr>
              <a:t>personal factory</a:t>
            </a:r>
            <a:r>
              <a:rPr lang="en-GB" dirty="0">
                <a:solidFill>
                  <a:srgbClr val="000000"/>
                </a:solidFill>
                <a:latin typeface="Times New Roman" panose="02020603050405020304" pitchFamily="18" charset="0"/>
                <a:ea typeface="Calibri" panose="020F0502020204030204" pitchFamily="34" charset="0"/>
                <a:cs typeface="Arial" panose="020B0604020202020204" pitchFamily="34" charset="0"/>
              </a:rPr>
              <a:t> (PN) that makes cheap products efficiently at molecular scale. The time from the first </a:t>
            </a:r>
            <a:r>
              <a:rPr lang="en-GB" dirty="0">
                <a:solidFill>
                  <a:srgbClr val="000000"/>
                </a:solidFill>
                <a:latin typeface="Times New Roman" panose="02020603050405020304" pitchFamily="18" charset="0"/>
                <a:ea typeface="Calibri" panose="020F0502020204030204" pitchFamily="34" charset="0"/>
                <a:cs typeface="Arial" panose="020B0604020202020204" pitchFamily="34" charset="0"/>
                <a:hlinkClick r:id="rId4"/>
              </a:rPr>
              <a:t>fabricator</a:t>
            </a:r>
            <a:r>
              <a:rPr lang="en-GB" dirty="0">
                <a:solidFill>
                  <a:srgbClr val="000000"/>
                </a:solidFill>
                <a:latin typeface="Times New Roman" panose="02020603050405020304" pitchFamily="18" charset="0"/>
                <a:ea typeface="Calibri" panose="020F0502020204030204" pitchFamily="34" charset="0"/>
                <a:cs typeface="Arial" panose="020B0604020202020204" pitchFamily="34" charset="0"/>
              </a:rPr>
              <a:t> to a flood of powerful and complex </a:t>
            </a:r>
            <a:r>
              <a:rPr lang="en-GB" dirty="0">
                <a:solidFill>
                  <a:srgbClr val="000000"/>
                </a:solidFill>
                <a:latin typeface="Times New Roman" panose="02020603050405020304" pitchFamily="18" charset="0"/>
                <a:ea typeface="Calibri" panose="020F0502020204030204" pitchFamily="34" charset="0"/>
                <a:cs typeface="Arial" panose="020B0604020202020204" pitchFamily="34" charset="0"/>
                <a:hlinkClick r:id="rId5"/>
              </a:rPr>
              <a:t>products</a:t>
            </a:r>
            <a:r>
              <a:rPr lang="en-GB" dirty="0">
                <a:solidFill>
                  <a:srgbClr val="000000"/>
                </a:solidFill>
                <a:latin typeface="Times New Roman" panose="02020603050405020304" pitchFamily="18" charset="0"/>
                <a:ea typeface="Calibri" panose="020F0502020204030204" pitchFamily="34" charset="0"/>
                <a:cs typeface="Arial" panose="020B0604020202020204" pitchFamily="34" charset="0"/>
              </a:rPr>
              <a:t> may be less than a year. The potential </a:t>
            </a:r>
            <a:r>
              <a:rPr lang="en-GB" sz="1600" dirty="0">
                <a:solidFill>
                  <a:srgbClr val="000000"/>
                </a:solidFill>
                <a:latin typeface="Times New Roman" panose="02020603050405020304" pitchFamily="18" charset="0"/>
                <a:ea typeface="Calibri" panose="020F0502020204030204" pitchFamily="34" charset="0"/>
                <a:cs typeface="Arial" panose="020B0604020202020204" pitchFamily="34" charset="0"/>
                <a:hlinkClick r:id="rId6"/>
              </a:rPr>
              <a:t>benefits</a:t>
            </a:r>
            <a:r>
              <a:rPr lang="en-GB" dirty="0">
                <a:solidFill>
                  <a:srgbClr val="000000"/>
                </a:solidFill>
                <a:latin typeface="Times New Roman" panose="02020603050405020304" pitchFamily="18" charset="0"/>
                <a:ea typeface="Calibri" panose="020F0502020204030204" pitchFamily="34" charset="0"/>
                <a:cs typeface="Arial" panose="020B0604020202020204" pitchFamily="34" charset="0"/>
              </a:rPr>
              <a:t> of such a technology are huge. Unfortunately, the </a:t>
            </a:r>
            <a:r>
              <a:rPr lang="en-GB" u="sng" dirty="0">
                <a:solidFill>
                  <a:srgbClr val="0000FF"/>
                </a:solidFill>
                <a:latin typeface="Times New Roman" panose="02020603050405020304" pitchFamily="18" charset="0"/>
                <a:ea typeface="Calibri" panose="020F0502020204030204" pitchFamily="34" charset="0"/>
                <a:cs typeface="Arial" panose="020B0604020202020204" pitchFamily="34" charset="0"/>
                <a:hlinkClick r:id="rId7"/>
              </a:rPr>
              <a:t>risks</a:t>
            </a:r>
            <a:r>
              <a:rPr lang="en-GB" dirty="0">
                <a:solidFill>
                  <a:srgbClr val="000000"/>
                </a:solidFill>
                <a:latin typeface="Times New Roman" panose="02020603050405020304" pitchFamily="18" charset="0"/>
                <a:ea typeface="Calibri" panose="020F0502020204030204" pitchFamily="34" charset="0"/>
                <a:cs typeface="Arial" panose="020B0604020202020204" pitchFamily="34" charset="0"/>
              </a:rPr>
              <a:t> are also immense.</a:t>
            </a:r>
            <a:r>
              <a:rPr lang="en-GB" dirty="0">
                <a:solidFill>
                  <a:schemeClr val="tx1">
                    <a:lumMod val="75000"/>
                    <a:lumOff val="25000"/>
                  </a:schemeClr>
                </a:solidFill>
                <a:latin typeface="Calibri" panose="020F0502020204030204" pitchFamily="34" charset="0"/>
                <a:ea typeface="Calibri" panose="020F0502020204030204" pitchFamily="34" charset="0"/>
                <a:cs typeface="Arial" panose="020B0604020202020204" pitchFamily="34" charset="0"/>
              </a:rPr>
              <a:t> </a:t>
            </a:r>
            <a:r>
              <a:rPr lang="en-GB" dirty="0">
                <a:solidFill>
                  <a:srgbClr val="000000"/>
                </a:solidFill>
                <a:latin typeface="Times New Roman" panose="02020603050405020304" pitchFamily="18" charset="0"/>
                <a:ea typeface="Calibri" panose="020F0502020204030204" pitchFamily="34" charset="0"/>
                <a:cs typeface="Arial" panose="020B0604020202020204" pitchFamily="34" charset="0"/>
              </a:rPr>
              <a:t>Researchers believe that raw materials can be used to reproduce almost any non-living object using this method.</a:t>
            </a:r>
            <a:endParaRPr lang="en-GB" sz="1600" dirty="0">
              <a:solidFill>
                <a:schemeClr val="tx1">
                  <a:lumMod val="75000"/>
                  <a:lumOff val="25000"/>
                </a:schemeClr>
              </a:solidFill>
              <a:latin typeface="Calibri" panose="020F0502020204030204" pitchFamily="34" charset="0"/>
              <a:ea typeface="Calibri" panose="020F0502020204030204" pitchFamily="34" charset="0"/>
              <a:cs typeface="Arial" panose="020B0604020202020204" pitchFamily="34" charset="0"/>
            </a:endParaRPr>
          </a:p>
          <a:p>
            <a:pPr marL="0" indent="0">
              <a:buNone/>
              <a:defRPr/>
            </a:pPr>
            <a:endParaRPr lang="en-GB" dirty="0">
              <a:solidFill>
                <a:schemeClr val="tx1">
                  <a:lumMod val="75000"/>
                  <a:lumOff val="25000"/>
                </a:schemeClr>
              </a:solidFill>
            </a:endParaRPr>
          </a:p>
        </p:txBody>
      </p:sp>
      <p:sp>
        <p:nvSpPr>
          <p:cNvPr id="54275"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fld id="{A62DD833-1043-48F9-A48E-DF6B0F7DB808}" type="slidenum">
              <a:rPr lang="en-US" smtClean="0">
                <a:solidFill>
                  <a:srgbClr val="FEFFFF"/>
                </a:solidFill>
                <a:latin typeface="Arial" panose="020B0604020202020204" pitchFamily="34" charset="0"/>
              </a:rPr>
              <a:pPr>
                <a:spcBef>
                  <a:spcPct val="0"/>
                </a:spcBef>
                <a:buClrTx/>
                <a:buFontTx/>
                <a:buNone/>
              </a:pPr>
              <a:t>8</a:t>
            </a:fld>
            <a:endParaRPr lang="en-US" smtClean="0">
              <a:solidFill>
                <a:srgbClr val="FEFFFF"/>
              </a:solidFill>
              <a:latin typeface="Arial" panose="020B0604020202020204" pitchFamily="34" charset="0"/>
            </a:endParaRPr>
          </a:p>
        </p:txBody>
      </p:sp>
      <p:sp>
        <p:nvSpPr>
          <p:cNvPr id="5" name="Title 1"/>
          <p:cNvSpPr>
            <a:spLocks noGrp="1"/>
          </p:cNvSpPr>
          <p:nvPr>
            <p:ph type="title"/>
          </p:nvPr>
        </p:nvSpPr>
        <p:spPr>
          <a:xfrm>
            <a:off x="3468688" y="623888"/>
            <a:ext cx="6589712" cy="1281112"/>
          </a:xfrm>
        </p:spPr>
        <p:txBody>
          <a:bodyPr rtlCol="0">
            <a:normAutofit fontScale="90000"/>
          </a:bodyPr>
          <a:lstStyle/>
          <a:p>
            <a:pPr algn="ctr">
              <a:defRPr/>
            </a:pPr>
            <a:r>
              <a:rPr lang="en-US" sz="4000" dirty="0">
                <a:latin typeface="Times New Roman" panose="02020603050405020304" pitchFamily="18" charset="0"/>
                <a:cs typeface="Times New Roman" panose="02020603050405020304" pitchFamily="18" charset="0"/>
              </a:rPr>
              <a:t>Current and Future Trends, Research and Applications</a:t>
            </a:r>
            <a:r>
              <a:rPr lang="ar-IQ" dirty="0">
                <a:solidFill>
                  <a:schemeClr val="tx1"/>
                </a:solidFill>
                <a:latin typeface="Times New Roman" panose="02020603050405020304" pitchFamily="18" charset="0"/>
                <a:cs typeface="Times New Roman" panose="02020603050405020304" pitchFamily="18" charset="0"/>
              </a:rPr>
              <a:t/>
            </a:r>
            <a:br>
              <a:rPr lang="ar-IQ" dirty="0">
                <a:solidFill>
                  <a:schemeClr val="tx1"/>
                </a:solidFill>
                <a:latin typeface="Times New Roman" panose="02020603050405020304" pitchFamily="18" charset="0"/>
                <a:cs typeface="Times New Roman" panose="02020603050405020304" pitchFamily="18" charset="0"/>
              </a:rPr>
            </a:br>
            <a:endParaRPr lang="en-GB" dirty="0">
              <a:solidFill>
                <a:schemeClr val="tx1">
                  <a:lumMod val="85000"/>
                  <a:lumOff val="15000"/>
                </a:schemeClr>
              </a:solidFill>
            </a:endParaRPr>
          </a:p>
        </p:txBody>
      </p:sp>
    </p:spTree>
    <p:extLst>
      <p:ext uri="{BB962C8B-B14F-4D97-AF65-F5344CB8AC3E}">
        <p14:creationId xmlns:p14="http://schemas.microsoft.com/office/powerpoint/2010/main" val="19634784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20964" y="2133600"/>
            <a:ext cx="7437437" cy="4572000"/>
          </a:xfrm>
        </p:spPr>
        <p:txBody>
          <a:bodyPr rtlCol="0">
            <a:normAutofit fontScale="62500" lnSpcReduction="20000"/>
          </a:bodyPr>
          <a:lstStyle/>
          <a:p>
            <a:pPr marL="0" indent="0" algn="just">
              <a:buNone/>
              <a:defRPr/>
            </a:pPr>
            <a:r>
              <a:rPr lang="en-GB" dirty="0">
                <a:solidFill>
                  <a:srgbClr val="000000"/>
                </a:solidFill>
                <a:latin typeface="Times New Roman" panose="02020603050405020304" pitchFamily="18" charset="0"/>
                <a:ea typeface="Calibri" panose="020F0502020204030204" pitchFamily="34" charset="0"/>
              </a:rPr>
              <a:t>The goal of molecular manufacturing (MM) is to build complex products with almost every atom in its proper place. This requires creating large molecular shapes and then assembling them into products. The molecules must be built by some form of chemistry. Many MM proposals assume that building shapes of the required variety and complexity will require robotic placement (covalent bonding) of small chemical pieces. Once the molecular shapes are made, they must be combined to form structures and machines. Again, this is probably done most easily by robotic assembly. Theoretical studies have shown that it should be possible to build diamond lattice by mechanically guided chemistry, or </a:t>
            </a:r>
            <a:r>
              <a:rPr lang="en-GB" dirty="0">
                <a:solidFill>
                  <a:srgbClr val="000000"/>
                </a:solidFill>
                <a:latin typeface="Times New Roman" panose="02020603050405020304" pitchFamily="18" charset="0"/>
                <a:ea typeface="Calibri" panose="020F0502020204030204" pitchFamily="34" charset="0"/>
                <a:hlinkClick r:id="rId2"/>
              </a:rPr>
              <a:t>mechanochemistry</a:t>
            </a:r>
            <a:r>
              <a:rPr lang="en-GB" dirty="0">
                <a:solidFill>
                  <a:srgbClr val="000000"/>
                </a:solidFill>
                <a:latin typeface="Times New Roman" panose="02020603050405020304" pitchFamily="18" charset="0"/>
                <a:ea typeface="Calibri" panose="020F0502020204030204" pitchFamily="34" charset="0"/>
              </a:rPr>
              <a:t>. By building the lattice in various directions, a wide variety of parts can be made—parts that would be familiar to a mechanical engineer, such as levers and housings. A robotic system used to build the molecular parts could also be used to assemble the parts into a machine. In fact, there is no reason why a robotic system can't build a copy of itself. In sharp contrast to conventional manufacturing, only a few (chemical) processes are needed to make any required shape. And with each atom in the right place, each manufactured part will be precisely the right size—so robotic assembly plans will be easy to program. </a:t>
            </a:r>
            <a:r>
              <a:rPr lang="en-GB" u="sng" dirty="0">
                <a:solidFill>
                  <a:srgbClr val="000000"/>
                </a:solidFill>
                <a:latin typeface="Times New Roman" panose="02020603050405020304" pitchFamily="18" charset="0"/>
                <a:ea typeface="Calibri" panose="020F0502020204030204" pitchFamily="34" charset="0"/>
              </a:rPr>
              <a:t>A small nano-robotic device that can use supplied chemicals to </a:t>
            </a:r>
            <a:r>
              <a:rPr lang="en-GB" u="sng" dirty="0" smtClean="0">
                <a:solidFill>
                  <a:schemeClr val="tx1"/>
                </a:solidFill>
                <a:latin typeface="Times New Roman" panose="02020603050405020304" pitchFamily="18" charset="0"/>
                <a:ea typeface="Calibri" panose="020F0502020204030204" pitchFamily="34" charset="0"/>
              </a:rPr>
              <a:t>manufacture nanoscale </a:t>
            </a:r>
            <a:r>
              <a:rPr lang="en-GB" u="sng" dirty="0" smtClean="0">
                <a:solidFill>
                  <a:srgbClr val="000000"/>
                </a:solidFill>
                <a:latin typeface="Times New Roman" panose="02020603050405020304" pitchFamily="18" charset="0"/>
                <a:ea typeface="Calibri" panose="020F0502020204030204" pitchFamily="34" charset="0"/>
              </a:rPr>
              <a:t>products </a:t>
            </a:r>
            <a:r>
              <a:rPr lang="en-GB" u="sng" dirty="0">
                <a:solidFill>
                  <a:srgbClr val="000000"/>
                </a:solidFill>
                <a:latin typeface="Times New Roman" panose="02020603050405020304" pitchFamily="18" charset="0"/>
                <a:ea typeface="Calibri" panose="020F0502020204030204" pitchFamily="34" charset="0"/>
              </a:rPr>
              <a:t>under external control is called </a:t>
            </a:r>
            <a:r>
              <a:rPr lang="en-GB" u="sng" dirty="0">
                <a:solidFill>
                  <a:srgbClr val="0070C0"/>
                </a:solidFill>
                <a:latin typeface="Times New Roman" panose="02020603050405020304" pitchFamily="18" charset="0"/>
                <a:ea typeface="Calibri" panose="020F0502020204030204" pitchFamily="34" charset="0"/>
              </a:rPr>
              <a:t>a </a:t>
            </a:r>
            <a:r>
              <a:rPr lang="en-GB" u="sng" dirty="0">
                <a:solidFill>
                  <a:srgbClr val="0070C0"/>
                </a:solidFill>
                <a:latin typeface="Times New Roman" panose="02020603050405020304" pitchFamily="18" charset="0"/>
                <a:ea typeface="Calibri" panose="020F0502020204030204" pitchFamily="34" charset="0"/>
                <a:hlinkClick r:id="rId3"/>
              </a:rPr>
              <a:t>fabricator</a:t>
            </a:r>
            <a:r>
              <a:rPr lang="en-GB" dirty="0">
                <a:solidFill>
                  <a:srgbClr val="000000"/>
                </a:solidFill>
                <a:latin typeface="Times New Roman" panose="02020603050405020304" pitchFamily="18" charset="0"/>
                <a:ea typeface="Calibri" panose="020F0502020204030204" pitchFamily="34" charset="0"/>
              </a:rPr>
              <a:t>.</a:t>
            </a:r>
            <a:endParaRPr lang="en-GB" dirty="0">
              <a:solidFill>
                <a:schemeClr val="tx1">
                  <a:lumMod val="75000"/>
                  <a:lumOff val="25000"/>
                </a:schemeClr>
              </a:solidFill>
            </a:endParaRPr>
          </a:p>
        </p:txBody>
      </p:sp>
      <p:sp>
        <p:nvSpPr>
          <p:cNvPr id="55299"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fld id="{A8A4F595-F932-44B1-A183-BA55D55B9E5E}" type="slidenum">
              <a:rPr lang="en-US" smtClean="0">
                <a:solidFill>
                  <a:srgbClr val="FEFFFF"/>
                </a:solidFill>
                <a:latin typeface="Arial" panose="020B0604020202020204" pitchFamily="34" charset="0"/>
              </a:rPr>
              <a:pPr>
                <a:spcBef>
                  <a:spcPct val="0"/>
                </a:spcBef>
                <a:buClrTx/>
                <a:buFontTx/>
                <a:buNone/>
              </a:pPr>
              <a:t>9</a:t>
            </a:fld>
            <a:endParaRPr lang="en-US" smtClean="0">
              <a:solidFill>
                <a:srgbClr val="FEFFFF"/>
              </a:solidFill>
              <a:latin typeface="Arial" panose="020B0604020202020204" pitchFamily="34" charset="0"/>
            </a:endParaRPr>
          </a:p>
        </p:txBody>
      </p:sp>
      <p:sp>
        <p:nvSpPr>
          <p:cNvPr id="5" name="Title 1"/>
          <p:cNvSpPr>
            <a:spLocks noGrp="1"/>
          </p:cNvSpPr>
          <p:nvPr>
            <p:ph type="title"/>
          </p:nvPr>
        </p:nvSpPr>
        <p:spPr>
          <a:xfrm>
            <a:off x="3468688" y="623888"/>
            <a:ext cx="6589712" cy="1281112"/>
          </a:xfrm>
        </p:spPr>
        <p:txBody>
          <a:bodyPr rtlCol="0">
            <a:normAutofit fontScale="90000"/>
          </a:bodyPr>
          <a:lstStyle/>
          <a:p>
            <a:pPr algn="ctr">
              <a:defRPr/>
            </a:pPr>
            <a:r>
              <a:rPr lang="en-US" sz="4000" dirty="0">
                <a:latin typeface="Times New Roman" panose="02020603050405020304" pitchFamily="18" charset="0"/>
                <a:cs typeface="Times New Roman" panose="02020603050405020304" pitchFamily="18" charset="0"/>
              </a:rPr>
              <a:t>Current and Future Trends, Research and Applications</a:t>
            </a:r>
            <a:r>
              <a:rPr lang="ar-IQ" dirty="0">
                <a:solidFill>
                  <a:schemeClr val="tx1"/>
                </a:solidFill>
                <a:latin typeface="Times New Roman" panose="02020603050405020304" pitchFamily="18" charset="0"/>
                <a:cs typeface="Times New Roman" panose="02020603050405020304" pitchFamily="18" charset="0"/>
              </a:rPr>
              <a:t/>
            </a:r>
            <a:br>
              <a:rPr lang="ar-IQ" dirty="0">
                <a:solidFill>
                  <a:schemeClr val="tx1"/>
                </a:solidFill>
                <a:latin typeface="Times New Roman" panose="02020603050405020304" pitchFamily="18" charset="0"/>
                <a:cs typeface="Times New Roman" panose="02020603050405020304" pitchFamily="18" charset="0"/>
              </a:rPr>
            </a:br>
            <a:endParaRPr lang="en-GB" dirty="0">
              <a:solidFill>
                <a:schemeClr val="tx1">
                  <a:lumMod val="85000"/>
                  <a:lumOff val="15000"/>
                </a:schemeClr>
              </a:solidFill>
            </a:endParaRPr>
          </a:p>
        </p:txBody>
      </p:sp>
    </p:spTree>
    <p:extLst>
      <p:ext uri="{BB962C8B-B14F-4D97-AF65-F5344CB8AC3E}">
        <p14:creationId xmlns:p14="http://schemas.microsoft.com/office/powerpoint/2010/main" val="33101518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2020</Words>
  <Application>Microsoft Office PowerPoint</Application>
  <PresentationFormat>Widescreen</PresentationFormat>
  <Paragraphs>129</Paragraphs>
  <Slides>13</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Calibri</vt:lpstr>
      <vt:lpstr>Calibri Light</vt:lpstr>
      <vt:lpstr>Times New Roman</vt:lpstr>
      <vt:lpstr>Trebuchet MS</vt:lpstr>
      <vt:lpstr>Tw Cen MT</vt:lpstr>
      <vt:lpstr>Wingdings</vt:lpstr>
      <vt:lpstr>Office Theme</vt:lpstr>
      <vt:lpstr>Introduction to Nanotechnology</vt:lpstr>
      <vt:lpstr>Current and Future Trends, Research and Applications </vt:lpstr>
      <vt:lpstr>Current and Future Trends, Research and Applications </vt:lpstr>
      <vt:lpstr>Current and Future Trends, Research and Applications </vt:lpstr>
      <vt:lpstr>Current and Future Trends, Research and Applications </vt:lpstr>
      <vt:lpstr>Current and Future Trends, Research and Applications </vt:lpstr>
      <vt:lpstr>Current and Future Trends, Research and Applications </vt:lpstr>
      <vt:lpstr>Current and Future Trends, Research and Applications </vt:lpstr>
      <vt:lpstr>Current and Future Trends, Research and Applications </vt:lpstr>
      <vt:lpstr>PowerPoint Presentation</vt:lpstr>
      <vt:lpstr>PowerPoint Presentation</vt:lpstr>
      <vt:lpstr>PowerPoint Presentation</vt:lpstr>
      <vt:lpstr>PowerPoint Presentation</vt:lpstr>
    </vt:vector>
  </TitlesOfParts>
  <Company>Microsoft (C)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Nanotechnology</dc:title>
  <dc:creator>Raouf</dc:creator>
  <cp:lastModifiedBy>Raouf</cp:lastModifiedBy>
  <cp:revision>1</cp:revision>
  <dcterms:created xsi:type="dcterms:W3CDTF">2018-12-08T15:38:17Z</dcterms:created>
  <dcterms:modified xsi:type="dcterms:W3CDTF">2018-12-08T15:38:31Z</dcterms:modified>
</cp:coreProperties>
</file>