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A5581-3312-4385-9B0D-C871D769DC6E}" type="datetimeFigureOut">
              <a:rPr lang="en-GB" smtClean="0"/>
              <a:t>08/12/2018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29322-960F-4778-9A74-9E40FA901FC1}" type="slidenum">
              <a:rPr lang="en-GB" smtClean="0"/>
              <a:t>‹#›</a:t>
            </a:fld>
            <a:endParaRPr lang="en-GB"/>
          </a:p>
        </p:txBody>
      </p:sp>
    </p:spTree>
    <p:extLst>
      <p:ext uri="{BB962C8B-B14F-4D97-AF65-F5344CB8AC3E}">
        <p14:creationId xmlns:p14="http://schemas.microsoft.com/office/powerpoint/2010/main" val="358883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p:spPr>
        <p:txBody>
          <a:bodyPr/>
          <a:lstStyle/>
          <a:p>
            <a:pPr>
              <a:lnSpc>
                <a:spcPct val="90000"/>
              </a:lnSpc>
              <a:spcBef>
                <a:spcPct val="35000"/>
              </a:spcBef>
            </a:pPr>
            <a:r>
              <a:rPr lang="en-US" b="1" smtClean="0"/>
              <a:t>Introduction to Nanotechnology:</a:t>
            </a:r>
            <a:r>
              <a:rPr lang="en-US" smtClean="0"/>
              <a:t> </a:t>
            </a:r>
          </a:p>
          <a:p>
            <a:pPr>
              <a:lnSpc>
                <a:spcPct val="90000"/>
              </a:lnSpc>
              <a:spcBef>
                <a:spcPct val="35000"/>
              </a:spcBef>
            </a:pPr>
            <a:r>
              <a:rPr lang="en-US" smtClean="0"/>
              <a:t>Last updated February 1, 2008.</a:t>
            </a:r>
          </a:p>
          <a:p>
            <a:pPr>
              <a:lnSpc>
                <a:spcPct val="90000"/>
              </a:lnSpc>
            </a:pPr>
            <a:endParaRPr lang="en-US" b="1" smtClean="0"/>
          </a:p>
          <a:p>
            <a:pPr>
              <a:lnSpc>
                <a:spcPct val="90000"/>
              </a:lnSpc>
            </a:pPr>
            <a:r>
              <a:rPr lang="en-US" b="1" smtClean="0"/>
              <a:t>Biography of Dr. Alberto Quiñonez:</a:t>
            </a:r>
          </a:p>
          <a:p>
            <a:pPr>
              <a:lnSpc>
                <a:spcPct val="90000"/>
              </a:lnSpc>
            </a:pPr>
            <a:r>
              <a:rPr lang="en-US" smtClean="0"/>
              <a:t>Alberto Quiñonez is a Professor of Electronics Technology and Assistant Department Chair for the Department of Electronics and Advanced Technologies at Austin Community College (ACC). Dr. Quiñonez joined ACC after 10 years in the Semiconductor Industry. Alberto worked as a Process Engineer at SEMATECH and as a Senior Field Process Engineer at SVG/Thermco (now Avisa Technology).</a:t>
            </a:r>
          </a:p>
          <a:p>
            <a:pPr>
              <a:lnSpc>
                <a:spcPct val="90000"/>
              </a:lnSpc>
            </a:pPr>
            <a:r>
              <a:rPr lang="en-US" smtClean="0"/>
              <a:t>As a Field Process Engineer, Quiñonez was responsible for worldwide process startup and qualification of furnace capital equipment at customer sites.  Alberto enjoys teaching students the skills they need to be successful in high-tech manufacturing. Alberto is co-project investigator for the Nanoelectronics Project Grant. Alberto has been involved in recruiting college students from across the state for Nanoscholar internship opportunities to be held at SEMATECH the nation’s premier Nanoelectronics Research Consortium located in Austin, Texas. In addition, Alberto and the team from ACC have put together presentations that introduce educators and students to the emerging nanotechnology field.</a:t>
            </a:r>
          </a:p>
          <a:p>
            <a:pPr>
              <a:lnSpc>
                <a:spcPct val="90000"/>
              </a:lnSpc>
            </a:pPr>
            <a:r>
              <a:rPr lang="en-US" smtClean="0"/>
              <a:t>	Alberto received his Bachelor of Science in Electronics Engineering Technology from Devry University, his Master of Science in Industrial Manufacturing Technology from Texas State University and his Ph.D. in Higher Education Administration with a concentration in Community College Leadership.</a:t>
            </a:r>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BDC2C978-6D81-4CFD-8C17-5B1AD91CC09F}" type="slidenum">
              <a:rPr lang="en-US" smtClean="0">
                <a:latin typeface="Calibri" panose="020F0502020204030204" pitchFamily="34" charset="0"/>
              </a:rPr>
              <a:pPr/>
              <a:t>1</a:t>
            </a:fld>
            <a:endParaRPr lang="en-US" smtClean="0">
              <a:latin typeface="Calibri" panose="020F0502020204030204" pitchFamily="34" charset="0"/>
            </a:endParaRPr>
          </a:p>
        </p:txBody>
      </p:sp>
    </p:spTree>
    <p:extLst>
      <p:ext uri="{BB962C8B-B14F-4D97-AF65-F5344CB8AC3E}">
        <p14:creationId xmlns:p14="http://schemas.microsoft.com/office/powerpoint/2010/main" val="248249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p:spPr>
        <p:txBody>
          <a:bodyPr/>
          <a:lstStyle/>
          <a:p>
            <a:pPr eaLnBrk="1" hangingPunct="1">
              <a:spcBef>
                <a:spcPct val="0"/>
              </a:spcBef>
            </a:pPr>
            <a:r>
              <a:rPr lang="en-US" b="1" smtClean="0"/>
              <a:t>Topics:</a:t>
            </a:r>
          </a:p>
          <a:p>
            <a:pPr eaLnBrk="1" hangingPunct="1">
              <a:spcBef>
                <a:spcPct val="0"/>
              </a:spcBef>
            </a:pPr>
            <a:endParaRPr lang="en-US" b="1" smtClean="0"/>
          </a:p>
          <a:p>
            <a:pPr eaLnBrk="1" hangingPunct="1">
              <a:spcBef>
                <a:spcPct val="0"/>
              </a:spcBef>
            </a:pPr>
            <a:r>
              <a:rPr lang="en-US" smtClean="0"/>
              <a:t>The topics of this module will provide an overview of nanotechnology terms and definitions, history of nanotechnology, and both current and future trends, research and applications. </a:t>
            </a:r>
          </a:p>
          <a:p>
            <a:pPr eaLnBrk="1" hangingPunct="1">
              <a:spcBef>
                <a:spcPct val="0"/>
              </a:spcBef>
            </a:pPr>
            <a:endParaRPr lang="en-US" smtClean="0"/>
          </a:p>
          <a:p>
            <a:pPr eaLnBrk="1" hangingPunct="1">
              <a:spcBef>
                <a:spcPct val="0"/>
              </a:spcBef>
            </a:pPr>
            <a:r>
              <a:rPr lang="en-US" smtClean="0"/>
              <a:t>The work of this module intends to develop the knowledge and interest of individuals who aspire to become more aware or involved with nanotechnology. </a:t>
            </a:r>
          </a:p>
          <a:p>
            <a:pPr eaLnBrk="1" hangingPunct="1">
              <a:spcBef>
                <a:spcPct val="0"/>
              </a:spcBef>
            </a:pPr>
            <a:r>
              <a:rPr lang="en-US" smtClean="0"/>
              <a:t>It is recommended that nanotechnology novices read the introductory module prior to reading modules 2 through 12.  </a:t>
            </a:r>
          </a:p>
          <a:p>
            <a:pPr eaLnBrk="1" hangingPunct="1">
              <a:spcBef>
                <a:spcPct val="0"/>
              </a:spcBef>
            </a:pPr>
            <a:endParaRPr lang="en-US" smtClean="0"/>
          </a:p>
          <a:p>
            <a:pPr eaLnBrk="1" hangingPunct="1">
              <a:spcBef>
                <a:spcPct val="0"/>
              </a:spcBef>
            </a:pPr>
            <a:r>
              <a:rPr lang="en-US" smtClean="0"/>
              <a:t>Module 1 serves to prepare the reader for the subsequent modules.</a:t>
            </a:r>
          </a:p>
        </p:txBody>
      </p:sp>
      <p:sp>
        <p:nvSpPr>
          <p:cNvPr id="235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50F0D2E5-8D61-4DC8-B67C-A5D59BDC1D5C}" type="slidenum">
              <a:rPr lang="en-US" smtClean="0">
                <a:latin typeface="Calibri" panose="020F0502020204030204" pitchFamily="34" charset="0"/>
              </a:rPr>
              <a:pPr/>
              <a:t>2</a:t>
            </a:fld>
            <a:endParaRPr lang="en-US" smtClean="0">
              <a:latin typeface="Calibri" panose="020F0502020204030204" pitchFamily="34" charset="0"/>
            </a:endParaRPr>
          </a:p>
        </p:txBody>
      </p:sp>
    </p:spTree>
    <p:extLst>
      <p:ext uri="{BB962C8B-B14F-4D97-AF65-F5344CB8AC3E}">
        <p14:creationId xmlns:p14="http://schemas.microsoft.com/office/powerpoint/2010/main" val="256883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a:noFill/>
        </p:spPr>
        <p:txBody>
          <a:bodyPr/>
          <a:lstStyle/>
          <a:p>
            <a:pPr eaLnBrk="1" hangingPunct="1">
              <a:spcBef>
                <a:spcPct val="0"/>
              </a:spcBef>
            </a:pPr>
            <a:r>
              <a:rPr lang="en-US" b="1" smtClean="0"/>
              <a:t>Objective:</a:t>
            </a:r>
          </a:p>
          <a:p>
            <a:pPr eaLnBrk="1" hangingPunct="1">
              <a:spcBef>
                <a:spcPct val="0"/>
              </a:spcBef>
            </a:pPr>
            <a:endParaRPr lang="en-US" b="1" smtClean="0"/>
          </a:p>
          <a:p>
            <a:pPr eaLnBrk="1" hangingPunct="1">
              <a:spcBef>
                <a:spcPct val="0"/>
              </a:spcBef>
            </a:pPr>
            <a:r>
              <a:rPr lang="en-US" smtClean="0"/>
              <a:t>The objective of this module is to introduce the emerging nanotechnology field to novices of nanotechnology including, but not limited to, students, educators, business and community members, government workers and representatives.</a:t>
            </a:r>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63A14B1F-A301-48F5-B7E6-1C444404659A}" type="slidenum">
              <a:rPr lang="en-US" smtClean="0">
                <a:latin typeface="Calibri" panose="020F0502020204030204" pitchFamily="34" charset="0"/>
              </a:rPr>
              <a:pPr/>
              <a:t>5</a:t>
            </a:fld>
            <a:endParaRPr lang="en-US" smtClean="0">
              <a:latin typeface="Calibri" panose="020F0502020204030204" pitchFamily="34" charset="0"/>
            </a:endParaRPr>
          </a:p>
        </p:txBody>
      </p:sp>
    </p:spTree>
    <p:extLst>
      <p:ext uri="{BB962C8B-B14F-4D97-AF65-F5344CB8AC3E}">
        <p14:creationId xmlns:p14="http://schemas.microsoft.com/office/powerpoint/2010/main" val="259112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p:spPr>
        <p:txBody>
          <a:bodyPr/>
          <a:lstStyle/>
          <a:p>
            <a:endParaRPr lang="en-GB" smtClean="0"/>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5E70E4-8A08-4BE5-B718-0DA445E2C415}" type="slidenum">
              <a:rPr lang="en-US" smtClean="0">
                <a:latin typeface="Calibri" panose="020F0502020204030204" pitchFamily="34" charset="0"/>
              </a:rPr>
              <a:pPr/>
              <a:t>6</a:t>
            </a:fld>
            <a:endParaRPr lang="en-US" smtClean="0">
              <a:latin typeface="Calibri" panose="020F0502020204030204" pitchFamily="34" charset="0"/>
            </a:endParaRPr>
          </a:p>
        </p:txBody>
      </p:sp>
    </p:spTree>
    <p:extLst>
      <p:ext uri="{BB962C8B-B14F-4D97-AF65-F5344CB8AC3E}">
        <p14:creationId xmlns:p14="http://schemas.microsoft.com/office/powerpoint/2010/main" val="167123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pPr eaLnBrk="1" hangingPunct="1">
              <a:spcBef>
                <a:spcPct val="0"/>
              </a:spcBef>
            </a:pPr>
            <a:r>
              <a:rPr lang="en-US" b="1" smtClean="0"/>
              <a:t>References, Continued:</a:t>
            </a:r>
          </a:p>
          <a:p>
            <a:pPr eaLnBrk="1" hangingPunct="1">
              <a:spcBef>
                <a:spcPct val="0"/>
              </a:spcBef>
            </a:pPr>
            <a:endParaRPr lang="en-US" smtClean="0"/>
          </a:p>
          <a:p>
            <a:pPr eaLnBrk="1" hangingPunct="1">
              <a:spcBef>
                <a:spcPct val="0"/>
              </a:spcBef>
            </a:pPr>
            <a:r>
              <a:rPr lang="en-US" smtClean="0"/>
              <a:t>See Slide 23 for full reference citations.</a:t>
            </a:r>
          </a:p>
        </p:txBody>
      </p:sp>
      <p:sp>
        <p:nvSpPr>
          <p:cNvPr id="63492"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1" tIns="45795" rIns="91591" bIns="45795" anchor="b"/>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39B215-4FF0-4C4D-892D-CA41DC23FCE5}" type="slidenum">
              <a:rPr lang="en-US" sz="1200">
                <a:latin typeface="Calibri" panose="020F0502020204030204" pitchFamily="34" charset="0"/>
              </a:rPr>
              <a:pPr algn="r" eaLnBrk="1" hangingPunct="1"/>
              <a:t>10</a:t>
            </a:fld>
            <a:endParaRPr lang="en-US" sz="1200">
              <a:latin typeface="Calibri" panose="020F0502020204030204" pitchFamily="34" charset="0"/>
            </a:endParaRPr>
          </a:p>
        </p:txBody>
      </p:sp>
    </p:spTree>
    <p:extLst>
      <p:ext uri="{BB962C8B-B14F-4D97-AF65-F5344CB8AC3E}">
        <p14:creationId xmlns:p14="http://schemas.microsoft.com/office/powerpoint/2010/main" val="21678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7966A7-4373-4BB6-965A-A9E7D6CBC14A}"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51124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7966A7-4373-4BB6-965A-A9E7D6CBC14A}"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169328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7966A7-4373-4BB6-965A-A9E7D6CBC14A}"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38257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7966A7-4373-4BB6-965A-A9E7D6CBC14A}"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76437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966A7-4373-4BB6-965A-A9E7D6CBC14A}"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173213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7966A7-4373-4BB6-965A-A9E7D6CBC14A}"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70811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7966A7-4373-4BB6-965A-A9E7D6CBC14A}" type="datetimeFigureOut">
              <a:rPr lang="en-GB" smtClean="0"/>
              <a:t>08/12/2018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47803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7966A7-4373-4BB6-965A-A9E7D6CBC14A}" type="datetimeFigureOut">
              <a:rPr lang="en-GB" smtClean="0"/>
              <a:t>08/12/2018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391123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966A7-4373-4BB6-965A-A9E7D6CBC14A}" type="datetimeFigureOut">
              <a:rPr lang="en-GB" smtClean="0"/>
              <a:t>08/12/2018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288342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966A7-4373-4BB6-965A-A9E7D6CBC14A}"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411434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966A7-4373-4BB6-965A-A9E7D6CBC14A}"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6B748-DBC2-4C16-8A3F-E150707E32FF}" type="slidenum">
              <a:rPr lang="en-GB" smtClean="0"/>
              <a:t>‹#›</a:t>
            </a:fld>
            <a:endParaRPr lang="en-GB"/>
          </a:p>
        </p:txBody>
      </p:sp>
    </p:spTree>
    <p:extLst>
      <p:ext uri="{BB962C8B-B14F-4D97-AF65-F5344CB8AC3E}">
        <p14:creationId xmlns:p14="http://schemas.microsoft.com/office/powerpoint/2010/main" val="1771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966A7-4373-4BB6-965A-A9E7D6CBC14A}" type="datetimeFigureOut">
              <a:rPr lang="en-GB" smtClean="0"/>
              <a:t>08/12/2018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6B748-DBC2-4C16-8A3F-E150707E32FF}" type="slidenum">
              <a:rPr lang="en-GB" smtClean="0"/>
              <a:t>‹#›</a:t>
            </a:fld>
            <a:endParaRPr lang="en-GB"/>
          </a:p>
        </p:txBody>
      </p:sp>
    </p:spTree>
    <p:extLst>
      <p:ext uri="{BB962C8B-B14F-4D97-AF65-F5344CB8AC3E}">
        <p14:creationId xmlns:p14="http://schemas.microsoft.com/office/powerpoint/2010/main" val="25686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24000" y="1654176"/>
            <a:ext cx="9144000" cy="1470025"/>
          </a:xfrm>
        </p:spPr>
        <p:txBody>
          <a:bodyPr>
            <a:normAutofit fontScale="90000"/>
          </a:bodyPr>
          <a:lstStyle/>
          <a:p>
            <a:pPr algn="ctr" eaLnBrk="1" hangingPunct="1"/>
            <a:r>
              <a:rPr lang="en-US" smtClean="0">
                <a:latin typeface="Times New Roman" panose="02020603050405020304" pitchFamily="18" charset="0"/>
                <a:cs typeface="Times New Roman" panose="02020603050405020304" pitchFamily="18" charset="0"/>
              </a:rPr>
              <a:t>Introduction to Nanotechnology</a:t>
            </a:r>
          </a:p>
        </p:txBody>
      </p:sp>
      <p:sp>
        <p:nvSpPr>
          <p:cNvPr id="20483" name="Subtitle 2"/>
          <p:cNvSpPr>
            <a:spLocks noGrp="1"/>
          </p:cNvSpPr>
          <p:nvPr>
            <p:ph type="subTitle" idx="1"/>
          </p:nvPr>
        </p:nvSpPr>
        <p:spPr>
          <a:xfrm>
            <a:off x="1524000" y="3581400"/>
            <a:ext cx="9144000" cy="2438400"/>
          </a:xfrm>
        </p:spPr>
        <p:txBody>
          <a:bodyPr/>
          <a:lstStyle/>
          <a:p>
            <a:pPr algn="ctr" eaLnBrk="1" hangingPunct="1"/>
            <a:r>
              <a:rPr lang="en-US" sz="3600">
                <a:latin typeface="Times New Roman" panose="02020603050405020304" pitchFamily="18" charset="0"/>
                <a:cs typeface="Times New Roman" panose="02020603050405020304" pitchFamily="18" charset="0"/>
              </a:rPr>
              <a:t>Dr. Raouf Mahmood Raouf</a:t>
            </a:r>
            <a:endParaRPr lang="en-US" sz="2800">
              <a:latin typeface="Times New Roman" panose="02020603050405020304" pitchFamily="18" charset="0"/>
              <a:cs typeface="Times New Roman" panose="02020603050405020304" pitchFamily="18" charset="0"/>
            </a:endParaRPr>
          </a:p>
          <a:p>
            <a:pPr eaLnBrk="1" hangingPunct="1"/>
            <a:endParaRPr lang="en-US" sz="2800">
              <a:latin typeface="Arial" panose="020B0604020202020204" pitchFamily="34" charset="0"/>
            </a:endParaRPr>
          </a:p>
          <a:p>
            <a:pPr algn="ctr" eaLnBrk="1" hangingPunct="1"/>
            <a:endParaRPr lang="en-US" sz="2700">
              <a:solidFill>
                <a:srgbClr val="898989"/>
              </a:solidFill>
            </a:endParaRPr>
          </a:p>
        </p:txBody>
      </p:sp>
      <p:sp>
        <p:nvSpPr>
          <p:cNvPr id="2048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709E7F3-F538-427F-B59A-E87B6DC27F86}" type="slidenum">
              <a:rPr lang="en-US" smtClean="0">
                <a:solidFill>
                  <a:srgbClr val="FEFFFF"/>
                </a:solidFill>
                <a:latin typeface="Arial" panose="020B0604020202020204" pitchFamily="34" charset="0"/>
              </a:rPr>
              <a:pPr>
                <a:spcBef>
                  <a:spcPct val="0"/>
                </a:spcBef>
                <a:buClrTx/>
                <a:buFontTx/>
                <a:buNone/>
              </a:pPr>
              <a:t>1</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45210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5000" y="106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3600">
                <a:solidFill>
                  <a:schemeClr val="tx1"/>
                </a:solidFill>
                <a:latin typeface="Times New Roman" panose="02020603050405020304" pitchFamily="18" charset="0"/>
                <a:cs typeface="Times New Roman" panose="02020603050405020304" pitchFamily="18" charset="0"/>
              </a:rPr>
              <a:t>References</a:t>
            </a:r>
          </a:p>
        </p:txBody>
      </p:sp>
      <p:sp>
        <p:nvSpPr>
          <p:cNvPr id="62467" name="Text Box 4"/>
          <p:cNvSpPr txBox="1">
            <a:spLocks noChangeArrowheads="1"/>
          </p:cNvSpPr>
          <p:nvPr/>
        </p:nvSpPr>
        <p:spPr bwMode="auto">
          <a:xfrm>
            <a:off x="1889126" y="2017713"/>
            <a:ext cx="80168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35000"/>
              </a:spcBef>
              <a:buClrTx/>
              <a:buFontTx/>
              <a:buChar char="•"/>
            </a:pPr>
            <a:r>
              <a:rPr lang="en-US" dirty="0">
                <a:solidFill>
                  <a:schemeClr val="tx1"/>
                </a:solidFill>
                <a:latin typeface="Arial" panose="020B0604020202020204" pitchFamily="34" charset="0"/>
              </a:rPr>
              <a:t> </a:t>
            </a:r>
            <a:r>
              <a:rPr lang="en-US" dirty="0" err="1">
                <a:solidFill>
                  <a:schemeClr val="tx1"/>
                </a:solidFill>
                <a:latin typeface="Times New Roman" panose="02020603050405020304" pitchFamily="18" charset="0"/>
                <a:cs typeface="Times New Roman" panose="02020603050405020304" pitchFamily="18" charset="0"/>
              </a:rPr>
              <a:t>Murday</a:t>
            </a:r>
            <a:r>
              <a:rPr lang="en-US" dirty="0">
                <a:solidFill>
                  <a:schemeClr val="tx1"/>
                </a:solidFill>
                <a:latin typeface="Times New Roman" panose="02020603050405020304" pitchFamily="18" charset="0"/>
                <a:cs typeface="Times New Roman" panose="02020603050405020304" pitchFamily="18" charset="0"/>
              </a:rPr>
              <a:t>, James F. (2005). Nanotechnology: Hype and Hope in Aerospace Applications. Advanced Materials and Processes. Vol. 163, Issue 12, P. 21.</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Rappaport, Tatiana Gabriela (2006). Semiconductors: Nanostructures and applications in </a:t>
            </a:r>
            <a:r>
              <a:rPr lang="en-US" dirty="0" err="1">
                <a:solidFill>
                  <a:schemeClr val="tx1"/>
                </a:solidFill>
                <a:latin typeface="Times New Roman" panose="02020603050405020304" pitchFamily="18" charset="0"/>
                <a:cs typeface="Times New Roman" panose="02020603050405020304" pitchFamily="18" charset="0"/>
              </a:rPr>
              <a:t>spintronics</a:t>
            </a:r>
            <a:r>
              <a:rPr lang="en-US" dirty="0">
                <a:solidFill>
                  <a:schemeClr val="tx1"/>
                </a:solidFill>
                <a:latin typeface="Times New Roman" panose="02020603050405020304" pitchFamily="18" charset="0"/>
                <a:cs typeface="Times New Roman" panose="02020603050405020304" pitchFamily="18" charset="0"/>
              </a:rPr>
              <a:t> and quantum computation. Vol. 809 issue 1, p.326.</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Wong, H.S. Philip (2006, March). Nanoelectronics – Opportunities and Challenges. International Journal of High Speed Electronics and Systems. Vol. 16, Issue 1, p. 83, 12p.</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  Yamaguchi, </a:t>
            </a:r>
            <a:r>
              <a:rPr lang="en-US" dirty="0" err="1">
                <a:solidFill>
                  <a:schemeClr val="tx1"/>
                </a:solidFill>
                <a:latin typeface="Times New Roman" panose="02020603050405020304" pitchFamily="18" charset="0"/>
                <a:cs typeface="Times New Roman" panose="02020603050405020304" pitchFamily="18" charset="0"/>
              </a:rPr>
              <a:t>Tomohiko</a:t>
            </a:r>
            <a:r>
              <a:rPr lang="en-US" dirty="0">
                <a:solidFill>
                  <a:schemeClr val="tx1"/>
                </a:solidFill>
                <a:latin typeface="Times New Roman" panose="02020603050405020304" pitchFamily="18" charset="0"/>
                <a:cs typeface="Times New Roman" panose="02020603050405020304" pitchFamily="18" charset="0"/>
              </a:rPr>
              <a:t>; Epstein, Irving; Shimomura, </a:t>
            </a:r>
            <a:r>
              <a:rPr lang="en-US" dirty="0" err="1">
                <a:solidFill>
                  <a:schemeClr val="tx1"/>
                </a:solidFill>
                <a:latin typeface="Times New Roman" panose="02020603050405020304" pitchFamily="18" charset="0"/>
                <a:cs typeface="Times New Roman" panose="02020603050405020304" pitchFamily="18" charset="0"/>
              </a:rPr>
              <a:t>Masatsugu</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Kunitake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Toyoki</a:t>
            </a:r>
            <a:r>
              <a:rPr lang="en-US" dirty="0">
                <a:solidFill>
                  <a:schemeClr val="tx1"/>
                </a:solidFill>
                <a:latin typeface="Times New Roman" panose="02020603050405020304" pitchFamily="18" charset="0"/>
                <a:cs typeface="Times New Roman" panose="02020603050405020304" pitchFamily="18" charset="0"/>
              </a:rPr>
              <a:t> (2005, December). Vol. 15, Issue 4, p. N, 3 p.</a:t>
            </a:r>
          </a:p>
        </p:txBody>
      </p:sp>
      <p:sp>
        <p:nvSpPr>
          <p:cNvPr id="6246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379924E-015A-475A-9C3D-407EB170C290}" type="slidenum">
              <a:rPr lang="en-US" smtClean="0">
                <a:solidFill>
                  <a:srgbClr val="FEFFFF"/>
                </a:solidFill>
                <a:latin typeface="Arial" panose="020B0604020202020204" pitchFamily="34" charset="0"/>
              </a:rPr>
              <a:pPr>
                <a:spcBef>
                  <a:spcPct val="0"/>
                </a:spcBef>
                <a:buClrTx/>
                <a:buFontTx/>
                <a:buNone/>
              </a:pPr>
              <a:t>10</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848481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468688" y="623888"/>
            <a:ext cx="6589712" cy="1281112"/>
          </a:xfrm>
        </p:spPr>
        <p:txBody>
          <a:bodyPr/>
          <a:lstStyle/>
          <a:p>
            <a:pPr eaLnBrk="1" hangingPunct="1"/>
            <a:r>
              <a:rPr lang="en-US" smtClean="0">
                <a:latin typeface="Times New Roman" panose="02020603050405020304" pitchFamily="18" charset="0"/>
                <a:cs typeface="Times New Roman" panose="02020603050405020304" pitchFamily="18" charset="0"/>
              </a:rPr>
              <a:t>Topics</a:t>
            </a:r>
          </a:p>
        </p:txBody>
      </p:sp>
      <p:sp>
        <p:nvSpPr>
          <p:cNvPr id="8195" name="Content Placeholder 2"/>
          <p:cNvSpPr>
            <a:spLocks noGrp="1"/>
          </p:cNvSpPr>
          <p:nvPr>
            <p:ph idx="1"/>
          </p:nvPr>
        </p:nvSpPr>
        <p:spPr>
          <a:xfrm>
            <a:off x="1981200" y="1905001"/>
            <a:ext cx="8229600" cy="4525963"/>
          </a:xfrm>
        </p:spPr>
        <p:txBody>
          <a:bodyPr rtlCol="0">
            <a:normAutofit/>
          </a:bodyPr>
          <a:lstStyle/>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 Introduction</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What is Nano? </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Why Nano Technology?</a:t>
            </a:r>
          </a:p>
          <a:p>
            <a:pPr marL="457200" indent="-457200">
              <a:buFont typeface="+mj-lt"/>
              <a:buAutoNum type="arabicPeriod"/>
              <a:defRPr/>
            </a:pPr>
            <a:r>
              <a:rPr lang="en-US" sz="2000" dirty="0">
                <a:latin typeface="Times New Roman" panose="02020603050405020304" pitchFamily="18" charset="0"/>
                <a:cs typeface="Times New Roman" panose="02020603050405020304" pitchFamily="18" charset="0"/>
              </a:rPr>
              <a:t>Scope of Applications</a:t>
            </a:r>
          </a:p>
          <a:p>
            <a:pPr marL="457200" indent="-457200">
              <a:spcAft>
                <a:spcPts val="1000"/>
              </a:spcAft>
              <a:buFont typeface="+mj-lt"/>
              <a:buAutoNum type="arabicPeriod"/>
              <a:defRPr/>
            </a:pPr>
            <a:r>
              <a:rPr lang="en-US" sz="2000" dirty="0">
                <a:latin typeface="Times New Roman" panose="02020603050405020304" pitchFamily="18" charset="0"/>
                <a:cs typeface="Times New Roman" panose="02020603050405020304" pitchFamily="18" charset="0"/>
              </a:rPr>
              <a:t>How do properties change at the Nano scale?</a:t>
            </a:r>
            <a:endParaRPr lang="ar-IQ" sz="2000" dirty="0">
              <a:latin typeface="Times New Roman" panose="02020603050405020304" pitchFamily="18" charset="0"/>
              <a:cs typeface="Times New Roman" panose="02020603050405020304" pitchFamily="18" charset="0"/>
            </a:endParaRPr>
          </a:p>
          <a:p>
            <a:pPr marL="457200" indent="-457200">
              <a:spcAft>
                <a:spcPts val="1000"/>
              </a:spcAft>
              <a:buFont typeface="+mj-lt"/>
              <a:buAutoNum type="arabicPeriod"/>
              <a:defRPr/>
            </a:pPr>
            <a:r>
              <a:rPr lang="en-US" sz="2000" dirty="0">
                <a:latin typeface="Times New Roman" panose="02020603050405020304" pitchFamily="18" charset="0"/>
                <a:cs typeface="Times New Roman" panose="02020603050405020304" pitchFamily="18" charset="0"/>
              </a:rPr>
              <a:t>Current and Future Trends, Research and Applications</a:t>
            </a:r>
            <a:endParaRPr lang="ar-IQ" sz="2000" dirty="0">
              <a:latin typeface="Times New Roman" panose="02020603050405020304" pitchFamily="18" charset="0"/>
              <a:cs typeface="Times New Roman" panose="02020603050405020304" pitchFamily="18" charset="0"/>
            </a:endParaRPr>
          </a:p>
          <a:p>
            <a:pPr>
              <a:spcAft>
                <a:spcPts val="1000"/>
              </a:spcAft>
              <a:buFont typeface="Wingdings 3" charset="2"/>
              <a:buChar char=""/>
              <a:defRPr/>
            </a:pPr>
            <a:endParaRPr lang="en-US" sz="2000" dirty="0">
              <a:latin typeface="Arial" panose="020B0604020202020204" pitchFamily="34" charset="0"/>
            </a:endParaRPr>
          </a:p>
          <a:p>
            <a:pPr>
              <a:buFont typeface="Wingdings 3" charset="2"/>
              <a:buChar char=""/>
              <a:defRPr/>
            </a:pPr>
            <a:endParaRPr lang="en-US" sz="2000" dirty="0">
              <a:latin typeface="Arial" panose="020B0604020202020204" pitchFamily="34" charset="0"/>
            </a:endParaRPr>
          </a:p>
        </p:txBody>
      </p:sp>
      <p:sp>
        <p:nvSpPr>
          <p:cNvPr id="2253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2C077C56-5B58-4218-A3FF-34190FF10CE3}" type="slidenum">
              <a:rPr lang="en-US" smtClean="0">
                <a:solidFill>
                  <a:srgbClr val="FEFFFF"/>
                </a:solidFill>
                <a:latin typeface="Arial" panose="020B0604020202020204" pitchFamily="34" charset="0"/>
              </a:rPr>
              <a:pPr>
                <a:spcBef>
                  <a:spcPct val="0"/>
                </a:spcBef>
                <a:buClrTx/>
                <a:buFontTx/>
                <a:buNone/>
              </a:pPr>
              <a:t>2</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76854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620964" y="1611314"/>
            <a:ext cx="7437437" cy="4789487"/>
          </a:xfrm>
        </p:spPr>
        <p:txBody>
          <a:bodyPr/>
          <a:lstStyle/>
          <a:p>
            <a:pPr marL="0" indent="0">
              <a:buNone/>
            </a:pPr>
            <a:r>
              <a:rPr lang="en-GB" b="1">
                <a:latin typeface="Times New Roman" panose="02020603050405020304" pitchFamily="18" charset="0"/>
                <a:cs typeface="Times New Roman" panose="02020603050405020304" pitchFamily="18" charset="0"/>
              </a:rPr>
              <a:t>Nanomaterials are not new</a:t>
            </a:r>
            <a:endParaRPr lang="en-GB">
              <a:latin typeface="Times New Roman" panose="02020603050405020304" pitchFamily="18" charset="0"/>
              <a:cs typeface="Times New Roman" panose="02020603050405020304" pitchFamily="18" charset="0"/>
            </a:endParaRPr>
          </a:p>
          <a:p>
            <a:pPr marL="0" indent="0">
              <a:buNone/>
            </a:pPr>
            <a:r>
              <a:rPr lang="en-GB" sz="2000">
                <a:latin typeface="Times New Roman" panose="02020603050405020304" pitchFamily="18" charset="0"/>
                <a:cs typeface="Times New Roman" panose="02020603050405020304" pitchFamily="18" charset="0"/>
              </a:rPr>
              <a:t>Nanomaterials have been produced and used by humans for hundreds of years. However, the understanding of certain materials as nanostructured materials is relatively recent, made possible by the advent of advanced tools that are capable of resolving information at nanoscale.</a:t>
            </a:r>
          </a:p>
          <a:p>
            <a:pPr marL="0" indent="0">
              <a:buNone/>
            </a:pPr>
            <a:r>
              <a:rPr lang="en-GB" sz="2000">
                <a:latin typeface="Times New Roman" panose="02020603050405020304" pitchFamily="18" charset="0"/>
                <a:cs typeface="Times New Roman" panose="02020603050405020304" pitchFamily="18" charset="0"/>
              </a:rPr>
              <a:t>• We now know that the beautiful ruby red colour of some ancient glass paintings is due to gold and silver nanoparticles trapped in the glass matrix.</a:t>
            </a:r>
          </a:p>
          <a:p>
            <a:pPr marL="0" indent="0">
              <a:buNone/>
            </a:pPr>
            <a:endParaRPr lang="en-GB" smtClean="0"/>
          </a:p>
        </p:txBody>
      </p:sp>
      <p:sp>
        <p:nvSpPr>
          <p:cNvPr id="2457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0AA30A-8D06-413F-98C0-8A268BC6F6FA}" type="slidenum">
              <a:rPr lang="en-US" smtClean="0">
                <a:solidFill>
                  <a:srgbClr val="FEFFFF"/>
                </a:solidFill>
              </a:rPr>
              <a:pPr/>
              <a:t>3</a:t>
            </a:fld>
            <a:endParaRPr lang="en-US" smtClean="0">
              <a:solidFill>
                <a:srgbClr val="FEFFFF"/>
              </a:solidFill>
            </a:endParaRPr>
          </a:p>
        </p:txBody>
      </p:sp>
      <p:sp>
        <p:nvSpPr>
          <p:cNvPr id="24580" name="Title 1"/>
          <p:cNvSpPr>
            <a:spLocks noGrp="1"/>
          </p:cNvSpPr>
          <p:nvPr>
            <p:ph type="title"/>
          </p:nvPr>
        </p:nvSpPr>
        <p:spPr>
          <a:xfrm>
            <a:off x="2514600" y="623888"/>
            <a:ext cx="7543800" cy="8239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p>
        </p:txBody>
      </p:sp>
      <p:pic>
        <p:nvPicPr>
          <p:cNvPr id="2458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8239" y="4514850"/>
            <a:ext cx="22955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0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620964" y="1752600"/>
            <a:ext cx="7437437" cy="4159250"/>
          </a:xfrm>
        </p:spPr>
        <p:txBody>
          <a:bodyPr/>
          <a:lstStyle/>
          <a:p>
            <a:pPr marL="0" indent="0">
              <a:buNone/>
            </a:pPr>
            <a:r>
              <a:rPr lang="en-GB" sz="2000">
                <a:latin typeface="Times New Roman" panose="02020603050405020304" pitchFamily="18" charset="0"/>
                <a:cs typeface="Times New Roman" panose="02020603050405020304" pitchFamily="18" charset="0"/>
              </a:rPr>
              <a:t>• The decorative glaze or metallic film known as ‘luster’,</a:t>
            </a:r>
          </a:p>
          <a:p>
            <a:pPr marL="0" indent="0">
              <a:buNone/>
            </a:pPr>
            <a:r>
              <a:rPr lang="en-GB" sz="2000">
                <a:latin typeface="Times New Roman" panose="02020603050405020304" pitchFamily="18" charset="0"/>
                <a:cs typeface="Times New Roman" panose="02020603050405020304" pitchFamily="18" charset="0"/>
              </a:rPr>
              <a:t> found on some medieval pottery, contains metallic </a:t>
            </a:r>
          </a:p>
          <a:p>
            <a:pPr marL="0" indent="0">
              <a:buNone/>
            </a:pPr>
            <a:r>
              <a:rPr lang="en-GB" sz="2000">
                <a:latin typeface="Times New Roman" panose="02020603050405020304" pitchFamily="18" charset="0"/>
                <a:cs typeface="Times New Roman" panose="02020603050405020304" pitchFamily="18" charset="0"/>
              </a:rPr>
              <a:t>spherical nanoparticles dispersed in a complex way </a:t>
            </a:r>
          </a:p>
          <a:p>
            <a:pPr marL="0" indent="0">
              <a:buNone/>
            </a:pPr>
            <a:r>
              <a:rPr lang="en-GB" sz="2000">
                <a:latin typeface="Times New Roman" panose="02020603050405020304" pitchFamily="18" charset="0"/>
                <a:cs typeface="Times New Roman" panose="02020603050405020304" pitchFamily="18" charset="0"/>
              </a:rPr>
              <a:t>in the glaze, which gives rise to special optical properties. </a:t>
            </a:r>
          </a:p>
          <a:p>
            <a:pPr marL="0" indent="0">
              <a:buNone/>
            </a:pPr>
            <a:r>
              <a:rPr lang="en-GB" sz="2000">
                <a:latin typeface="Times New Roman" panose="02020603050405020304" pitchFamily="18" charset="0"/>
                <a:cs typeface="Times New Roman" panose="02020603050405020304" pitchFamily="18" charset="0"/>
              </a:rPr>
              <a:t>• Carbon black is a nanostructured material that is used in car tyres to increase the life of the tyre and impart black colour. This material was discovered in the 1900s.</a:t>
            </a:r>
          </a:p>
        </p:txBody>
      </p:sp>
      <p:sp>
        <p:nvSpPr>
          <p:cNvPr id="2560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3AA4CF-05E3-4A0F-9678-E3FFDF79B38C}" type="slidenum">
              <a:rPr lang="en-US" smtClean="0">
                <a:solidFill>
                  <a:srgbClr val="FEFFFF"/>
                </a:solidFill>
              </a:rPr>
              <a:pPr/>
              <a:t>4</a:t>
            </a:fld>
            <a:endParaRPr lang="en-US" smtClean="0">
              <a:solidFill>
                <a:srgbClr val="FEFFFF"/>
              </a:solidFill>
            </a:endParaRPr>
          </a:p>
        </p:txBody>
      </p:sp>
      <p:sp>
        <p:nvSpPr>
          <p:cNvPr id="25604" name="Title 1"/>
          <p:cNvSpPr>
            <a:spLocks noGrp="1"/>
          </p:cNvSpPr>
          <p:nvPr>
            <p:ph type="title"/>
          </p:nvPr>
        </p:nvSpPr>
        <p:spPr>
          <a:xfrm>
            <a:off x="2514600" y="623888"/>
            <a:ext cx="7543800" cy="8239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p>
        </p:txBody>
      </p:sp>
      <p:pic>
        <p:nvPicPr>
          <p:cNvPr id="2560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2026" y="1752601"/>
            <a:ext cx="17049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4184651"/>
            <a:ext cx="28670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93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14600" y="623888"/>
            <a:ext cx="7543800" cy="12811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p>
        </p:txBody>
      </p:sp>
      <p:sp>
        <p:nvSpPr>
          <p:cNvPr id="26627" name="Content Placeholder 2"/>
          <p:cNvSpPr>
            <a:spLocks noGrp="1"/>
          </p:cNvSpPr>
          <p:nvPr>
            <p:ph idx="1"/>
          </p:nvPr>
        </p:nvSpPr>
        <p:spPr>
          <a:xfrm>
            <a:off x="2514600" y="1676401"/>
            <a:ext cx="7543800" cy="4678363"/>
          </a:xfrm>
        </p:spPr>
        <p:txBody>
          <a:bodyPr/>
          <a:lstStyle/>
          <a:p>
            <a:pPr marL="0" indent="0" algn="just">
              <a:buNone/>
            </a:pPr>
            <a:r>
              <a:rPr lang="en-GB" sz="2000">
                <a:latin typeface="Times New Roman" panose="02020603050405020304" pitchFamily="18" charset="0"/>
                <a:cs typeface="Times New Roman" panose="02020603050405020304" pitchFamily="18" charset="0"/>
              </a:rPr>
              <a:t>In 1959, the physicist </a:t>
            </a:r>
            <a:r>
              <a:rPr lang="en-GB" sz="2000" i="1">
                <a:latin typeface="Times New Roman" panose="02020603050405020304" pitchFamily="18" charset="0"/>
                <a:cs typeface="Times New Roman" panose="02020603050405020304" pitchFamily="18" charset="0"/>
              </a:rPr>
              <a:t>Professor Richard Feynman</a:t>
            </a:r>
            <a:r>
              <a:rPr lang="en-GB" sz="2000">
                <a:latin typeface="Times New Roman" panose="02020603050405020304" pitchFamily="18" charset="0"/>
                <a:cs typeface="Times New Roman" panose="02020603050405020304" pitchFamily="18" charset="0"/>
              </a:rPr>
              <a:t> gave the first illuminating talk on </a:t>
            </a:r>
            <a:r>
              <a:rPr lang="en-GB" sz="2000" i="1">
                <a:latin typeface="Times New Roman" panose="02020603050405020304" pitchFamily="18" charset="0"/>
                <a:cs typeface="Times New Roman" panose="02020603050405020304" pitchFamily="18" charset="0"/>
              </a:rPr>
              <a:t>nano technology</a:t>
            </a:r>
            <a:r>
              <a:rPr lang="en-GB" sz="2000">
                <a:latin typeface="Times New Roman" panose="02020603050405020304" pitchFamily="18" charset="0"/>
                <a:cs typeface="Times New Roman" panose="02020603050405020304" pitchFamily="18" charset="0"/>
              </a:rPr>
              <a:t>, which was entitles as: </a:t>
            </a:r>
            <a:r>
              <a:rPr lang="en-GB" sz="2000" b="1">
                <a:latin typeface="Times New Roman" panose="02020603050405020304" pitchFamily="18" charset="0"/>
                <a:cs typeface="Times New Roman" panose="02020603050405020304" pitchFamily="18" charset="0"/>
              </a:rPr>
              <a:t>(There’s Plenty of Room at the Bottom).</a:t>
            </a:r>
            <a:r>
              <a:rPr lang="en-GB" sz="2000">
                <a:latin typeface="Times New Roman" panose="02020603050405020304" pitchFamily="18" charset="0"/>
                <a:cs typeface="Times New Roman" panose="02020603050405020304" pitchFamily="18" charset="0"/>
              </a:rPr>
              <a:t> He explored the possibility of “</a:t>
            </a:r>
            <a:r>
              <a:rPr lang="en-GB" sz="2000" b="1">
                <a:latin typeface="Times New Roman" panose="02020603050405020304" pitchFamily="18" charset="0"/>
                <a:cs typeface="Times New Roman" panose="02020603050405020304" pitchFamily="18" charset="0"/>
              </a:rPr>
              <a:t>direct manipulation</a:t>
            </a:r>
            <a:r>
              <a:rPr lang="en-GB" sz="2000">
                <a:latin typeface="Times New Roman" panose="02020603050405020304" pitchFamily="18" charset="0"/>
                <a:cs typeface="Times New Roman" panose="02020603050405020304" pitchFamily="18" charset="0"/>
              </a:rPr>
              <a:t>” of the individual atoms to be effective as a more powerful form of ‘</a:t>
            </a:r>
            <a:r>
              <a:rPr lang="en-GB" sz="2000" b="1">
                <a:latin typeface="Times New Roman" panose="02020603050405020304" pitchFamily="18" charset="0"/>
                <a:cs typeface="Times New Roman" panose="02020603050405020304" pitchFamily="18" charset="0"/>
              </a:rPr>
              <a:t>synthetic chemistry</a:t>
            </a:r>
            <a:r>
              <a:rPr lang="en-GB" sz="2000">
                <a:latin typeface="Times New Roman" panose="02020603050405020304" pitchFamily="18" charset="0"/>
                <a:cs typeface="Times New Roman" panose="02020603050405020304" pitchFamily="18" charset="0"/>
              </a:rPr>
              <a:t>’. Feynman talked about a number of interesting results of a ‘general ability’ to manipulate matter on an atomic scale. </a:t>
            </a:r>
            <a:endParaRPr lang="en-US" sz="2000">
              <a:latin typeface="Times New Roman" panose="02020603050405020304" pitchFamily="18" charset="0"/>
              <a:cs typeface="Times New Roman" panose="02020603050405020304" pitchFamily="18" charset="0"/>
            </a:endParaRP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3886201"/>
            <a:ext cx="5413375"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D628F28-C46D-427F-A815-B0255E7A4E2B}" type="slidenum">
              <a:rPr lang="en-US" smtClean="0">
                <a:solidFill>
                  <a:srgbClr val="FEFFFF"/>
                </a:solidFill>
                <a:latin typeface="Arial" panose="020B0604020202020204" pitchFamily="34" charset="0"/>
              </a:rPr>
              <a:pPr>
                <a:spcBef>
                  <a:spcPct val="0"/>
                </a:spcBef>
                <a:buClrTx/>
                <a:buFontTx/>
                <a:buNone/>
              </a:pPr>
              <a:t>5</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1923727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667000" y="623889"/>
            <a:ext cx="7391400" cy="744537"/>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endParaRPr lang="en-GB" smtClean="0"/>
          </a:p>
        </p:txBody>
      </p:sp>
      <p:sp>
        <p:nvSpPr>
          <p:cNvPr id="28675" name="Content Placeholder 2"/>
          <p:cNvSpPr>
            <a:spLocks noGrp="1"/>
          </p:cNvSpPr>
          <p:nvPr>
            <p:ph idx="1"/>
          </p:nvPr>
        </p:nvSpPr>
        <p:spPr>
          <a:xfrm>
            <a:off x="2667000" y="1368426"/>
            <a:ext cx="7391400" cy="4543425"/>
          </a:xfrm>
        </p:spPr>
        <p:txBody>
          <a:bodyPr/>
          <a:lstStyle/>
          <a:p>
            <a:pPr marL="0" indent="0" algn="just">
              <a:buNone/>
            </a:pPr>
            <a:r>
              <a:rPr lang="en-GB" sz="2000">
                <a:latin typeface="Times New Roman" panose="02020603050405020304" pitchFamily="18" charset="0"/>
                <a:cs typeface="Times New Roman" panose="02020603050405020304" pitchFamily="18" charset="0"/>
              </a:rPr>
              <a:t>Scientists have been studying and working with nanoparticles for centuries, but the effectiveness of their work has been hampered by their inability to see the structure of nanoparticles. In recent decades the development of microscopes capable of displaying particles as small as atoms has allowed scientists to see what they are working with.</a:t>
            </a:r>
          </a:p>
          <a:p>
            <a:pPr marL="0" indent="0" algn="just">
              <a:buNone/>
            </a:pPr>
            <a:r>
              <a:rPr lang="en-GB" sz="2000">
                <a:latin typeface="Times New Roman" panose="02020603050405020304" pitchFamily="18" charset="0"/>
                <a:cs typeface="Times New Roman" panose="02020603050405020304" pitchFamily="18" charset="0"/>
              </a:rPr>
              <a:t>They was particularly interested in the possibility of denser computer circuitry and microscopes that could see things much smaller than is possible using (</a:t>
            </a:r>
            <a:r>
              <a:rPr lang="en-GB" sz="2000" b="1">
                <a:latin typeface="Times New Roman" panose="02020603050405020304" pitchFamily="18" charset="0"/>
                <a:cs typeface="Times New Roman" panose="02020603050405020304" pitchFamily="18" charset="0"/>
              </a:rPr>
              <a:t>Scanning Electron Microscope</a:t>
            </a:r>
            <a:r>
              <a:rPr lang="en-GB" sz="2000">
                <a:latin typeface="Times New Roman" panose="02020603050405020304" pitchFamily="18" charset="0"/>
                <a:cs typeface="Times New Roman" panose="02020603050405020304" pitchFamily="18" charset="0"/>
              </a:rPr>
              <a:t>). The IBM research scientists created today’s </a:t>
            </a:r>
            <a:r>
              <a:rPr lang="en-GB" sz="2000" b="1">
                <a:latin typeface="Times New Roman" panose="02020603050405020304" pitchFamily="18" charset="0"/>
                <a:cs typeface="Times New Roman" panose="02020603050405020304" pitchFamily="18" charset="0"/>
              </a:rPr>
              <a:t>(atomic force microscope)</a:t>
            </a:r>
            <a:r>
              <a:rPr lang="en-GB" sz="2000">
                <a:latin typeface="Times New Roman" panose="02020603050405020304" pitchFamily="18" charset="0"/>
                <a:cs typeface="Times New Roman" panose="02020603050405020304" pitchFamily="18" charset="0"/>
              </a:rPr>
              <a:t> and </a:t>
            </a:r>
            <a:r>
              <a:rPr lang="en-GB" sz="2000" b="1">
                <a:latin typeface="Times New Roman" panose="02020603050405020304" pitchFamily="18" charset="0"/>
                <a:cs typeface="Times New Roman" panose="02020603050405020304" pitchFamily="18" charset="0"/>
              </a:rPr>
              <a:t>(Scanning Tunnelling Microscope)</a:t>
            </a:r>
            <a:r>
              <a:rPr lang="en-GB" sz="2000">
                <a:latin typeface="Times New Roman" panose="02020603050405020304" pitchFamily="18" charset="0"/>
                <a:cs typeface="Times New Roman" panose="02020603050405020304" pitchFamily="18" charset="0"/>
              </a:rPr>
              <a:t>, and there are other important examples. Feynman proposed that it could be possible to develop a </a:t>
            </a:r>
            <a:r>
              <a:rPr lang="en-GB" sz="2000" b="1">
                <a:latin typeface="Times New Roman" panose="02020603050405020304" pitchFamily="18" charset="0"/>
                <a:cs typeface="Times New Roman" panose="02020603050405020304" pitchFamily="18" charset="0"/>
              </a:rPr>
              <a:t>(general ability)</a:t>
            </a:r>
            <a:r>
              <a:rPr lang="en-GB" sz="2000">
                <a:latin typeface="Times New Roman" panose="02020603050405020304" pitchFamily="18" charset="0"/>
                <a:cs typeface="Times New Roman" panose="02020603050405020304" pitchFamily="18" charset="0"/>
              </a:rPr>
              <a:t> to manipulate things on an atomic scale with a </a:t>
            </a:r>
            <a:r>
              <a:rPr lang="en-GB" sz="2000" b="1">
                <a:latin typeface="Times New Roman" panose="02020603050405020304" pitchFamily="18" charset="0"/>
                <a:cs typeface="Times New Roman" panose="02020603050405020304" pitchFamily="18" charset="0"/>
              </a:rPr>
              <a:t>(top → down)</a:t>
            </a:r>
            <a:r>
              <a:rPr lang="en-GB" sz="2000">
                <a:latin typeface="Times New Roman" panose="02020603050405020304" pitchFamily="18" charset="0"/>
                <a:cs typeface="Times New Roman" panose="02020603050405020304" pitchFamily="18" charset="0"/>
              </a:rPr>
              <a:t> approach.</a:t>
            </a:r>
          </a:p>
        </p:txBody>
      </p:sp>
      <p:sp>
        <p:nvSpPr>
          <p:cNvPr id="28676"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45770F0E-1B19-4BB0-B794-CF213F68C2E3}" type="slidenum">
              <a:rPr lang="en-US" smtClean="0">
                <a:solidFill>
                  <a:srgbClr val="FEFFFF"/>
                </a:solidFill>
                <a:latin typeface="Arial" panose="020B0604020202020204" pitchFamily="34" charset="0"/>
              </a:rPr>
              <a:pPr>
                <a:spcBef>
                  <a:spcPct val="0"/>
                </a:spcBef>
                <a:buClrTx/>
                <a:buFontTx/>
                <a:buNone/>
              </a:pPr>
              <a:t>6</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627893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90800" y="623888"/>
            <a:ext cx="7467600" cy="12811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endParaRPr lang="en-GB" smtClean="0"/>
          </a:p>
        </p:txBody>
      </p:sp>
      <p:sp>
        <p:nvSpPr>
          <p:cNvPr id="30723" name="Content Placeholder 2"/>
          <p:cNvSpPr>
            <a:spLocks noGrp="1"/>
          </p:cNvSpPr>
          <p:nvPr>
            <p:ph idx="1"/>
          </p:nvPr>
        </p:nvSpPr>
        <p:spPr>
          <a:xfrm>
            <a:off x="3467100" y="2133600"/>
            <a:ext cx="6591300" cy="3778250"/>
          </a:xfrm>
        </p:spPr>
        <p:txBody>
          <a:bodyPr/>
          <a:lstStyle/>
          <a:p>
            <a:pPr marL="0" indent="0">
              <a:buNone/>
            </a:pPr>
            <a:endParaRPr lang="en-GB"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5029201"/>
            <a:ext cx="26654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5054601"/>
            <a:ext cx="28670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0463" y="3200401"/>
            <a:ext cx="26733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1" y="3200401"/>
            <a:ext cx="27654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457326"/>
            <a:ext cx="26654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460500"/>
            <a:ext cx="280828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01001" y="1457326"/>
            <a:ext cx="26130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48625" y="3200400"/>
            <a:ext cx="256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48625" y="5054600"/>
            <a:ext cx="2565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Slide Number Placeholder 1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F16AFB3-2326-4947-8278-A568D3CB2450}" type="slidenum">
              <a:rPr lang="en-US" smtClean="0">
                <a:solidFill>
                  <a:srgbClr val="FEFFFF"/>
                </a:solidFill>
                <a:latin typeface="Arial" panose="020B0604020202020204" pitchFamily="34" charset="0"/>
              </a:rPr>
              <a:pPr>
                <a:spcBef>
                  <a:spcPct val="0"/>
                </a:spcBef>
                <a:buClrTx/>
                <a:buFontTx/>
                <a:buNone/>
              </a:pPr>
              <a:t>7</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512045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667000" y="623888"/>
            <a:ext cx="7391400" cy="12811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endParaRPr lang="en-GB" smtClean="0"/>
          </a:p>
        </p:txBody>
      </p:sp>
      <p:sp>
        <p:nvSpPr>
          <p:cNvPr id="31747" name="Content Placeholder 2"/>
          <p:cNvSpPr>
            <a:spLocks noGrp="1"/>
          </p:cNvSpPr>
          <p:nvPr>
            <p:ph idx="1"/>
          </p:nvPr>
        </p:nvSpPr>
        <p:spPr>
          <a:xfrm>
            <a:off x="2667000" y="2133600"/>
            <a:ext cx="7391400" cy="3778250"/>
          </a:xfrm>
        </p:spPr>
        <p:txBody>
          <a:bodyPr/>
          <a:lstStyle/>
          <a:p>
            <a:pPr marL="0" indent="0" algn="just">
              <a:buNone/>
            </a:pPr>
            <a:r>
              <a:rPr lang="en-GB" sz="2000">
                <a:latin typeface="Times New Roman" panose="02020603050405020304" pitchFamily="18" charset="0"/>
                <a:cs typeface="Times New Roman" panose="02020603050405020304" pitchFamily="18" charset="0"/>
              </a:rPr>
              <a:t>We can continue with this particular trend of down-scaling until the tools are able to directly manipulate atoms, which will require redesign of the tools periodically, as different forces and effects come into play. Thus, </a:t>
            </a:r>
            <a:r>
              <a:rPr lang="en-GB" sz="2000" i="1" u="sng">
                <a:latin typeface="Times New Roman" panose="02020603050405020304" pitchFamily="18" charset="0"/>
                <a:cs typeface="Times New Roman" panose="02020603050405020304" pitchFamily="18" charset="0"/>
              </a:rPr>
              <a:t>the effect of gravity will decrease, and the effects of surface tension and Van der Waals attraction will be enhanced</a:t>
            </a:r>
            <a:r>
              <a:rPr lang="en-GB" sz="2000">
                <a:latin typeface="Times New Roman" panose="02020603050405020304" pitchFamily="18" charset="0"/>
                <a:cs typeface="Times New Roman" panose="02020603050405020304" pitchFamily="18" charset="0"/>
              </a:rPr>
              <a:t>. </a:t>
            </a: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6288" y="4584700"/>
            <a:ext cx="30845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4164" y="4189414"/>
            <a:ext cx="39846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52557B6C-E6A1-4DA4-9A99-130792E082EC}" type="slidenum">
              <a:rPr lang="en-US" smtClean="0">
                <a:solidFill>
                  <a:srgbClr val="FEFFFF"/>
                </a:solidFill>
                <a:latin typeface="Arial" panose="020B0604020202020204" pitchFamily="34" charset="0"/>
              </a:rPr>
              <a:pPr>
                <a:spcBef>
                  <a:spcPct val="0"/>
                </a:spcBef>
                <a:buClrTx/>
                <a:buFontTx/>
                <a:buNone/>
              </a:pPr>
              <a:t>8</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2177014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67000" y="623888"/>
            <a:ext cx="7391400" cy="1281112"/>
          </a:xfrm>
        </p:spPr>
        <p:txBody>
          <a:bodyPr/>
          <a:lstStyle/>
          <a:p>
            <a:pPr algn="ctr" eaLnBrk="1" hangingPunct="1"/>
            <a:r>
              <a:rPr lang="en-US" smtClean="0">
                <a:latin typeface="Times New Roman" panose="02020603050405020304" pitchFamily="18" charset="0"/>
                <a:cs typeface="Times New Roman" panose="02020603050405020304" pitchFamily="18" charset="0"/>
              </a:rPr>
              <a:t>Introduction</a:t>
            </a:r>
            <a:endParaRPr lang="en-GB" smtClean="0"/>
          </a:p>
        </p:txBody>
      </p:sp>
      <p:sp>
        <p:nvSpPr>
          <p:cNvPr id="32771" name="Content Placeholder 2"/>
          <p:cNvSpPr>
            <a:spLocks noGrp="1"/>
          </p:cNvSpPr>
          <p:nvPr>
            <p:ph idx="1"/>
          </p:nvPr>
        </p:nvSpPr>
        <p:spPr>
          <a:xfrm>
            <a:off x="2667000" y="2133600"/>
            <a:ext cx="7391400" cy="3778250"/>
          </a:xfrm>
        </p:spPr>
        <p:txBody>
          <a:bodyPr/>
          <a:lstStyle/>
          <a:p>
            <a:pPr marL="0" indent="0" algn="just">
              <a:buNone/>
            </a:pPr>
            <a:r>
              <a:rPr lang="en-GB" sz="2000">
                <a:latin typeface="Times New Roman" panose="02020603050405020304" pitchFamily="18" charset="0"/>
                <a:cs typeface="Times New Roman" panose="02020603050405020304" pitchFamily="18" charset="0"/>
              </a:rPr>
              <a:t>Although Feynman’s talk did not explain the full concept of nano technology, it was K. E. Drexler who envisioned self-replicating </a:t>
            </a:r>
            <a:r>
              <a:rPr lang="en-GB" sz="2000" b="1">
                <a:latin typeface="Times New Roman" panose="02020603050405020304" pitchFamily="18" charset="0"/>
                <a:cs typeface="Times New Roman" panose="02020603050405020304" pitchFamily="18" charset="0"/>
              </a:rPr>
              <a:t>(nanobots)</a:t>
            </a:r>
            <a:r>
              <a:rPr lang="en-GB" sz="2000">
                <a:latin typeface="Times New Roman" panose="02020603050405020304" pitchFamily="18" charset="0"/>
                <a:cs typeface="Times New Roman" panose="02020603050405020304" pitchFamily="18" charset="0"/>
              </a:rPr>
              <a:t>, i.e., self-replicating robots at the molecular scale, in Engines of Creation: The Coming Period of Nano Technology in 1986.</a:t>
            </a:r>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3763" y="4205288"/>
            <a:ext cx="2514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95776"/>
            <a:ext cx="36131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09E6ABD2-C77F-4F3F-8A26-5A6E2EEAF89D}" type="slidenum">
              <a:rPr lang="en-US" smtClean="0">
                <a:solidFill>
                  <a:srgbClr val="FEFFFF"/>
                </a:solidFill>
                <a:latin typeface="Arial" panose="020B0604020202020204" pitchFamily="34" charset="0"/>
              </a:rPr>
              <a:pPr>
                <a:spcBef>
                  <a:spcPct val="0"/>
                </a:spcBef>
                <a:buClrTx/>
                <a:buFontTx/>
                <a:buNone/>
              </a:pPr>
              <a:t>9</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4252742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Widescreen</PresentationFormat>
  <Paragraphs>70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 3</vt:lpstr>
      <vt:lpstr>Office Theme</vt:lpstr>
      <vt:lpstr>Introduction to Nanotechnology</vt:lpstr>
      <vt:lpstr>Topics</vt:lpstr>
      <vt:lpstr>Introduction</vt:lpstr>
      <vt:lpstr>Introduction</vt:lpstr>
      <vt:lpstr>Introduction</vt:lpstr>
      <vt:lpstr>Introduction</vt:lpstr>
      <vt:lpstr>Introduction</vt:lpstr>
      <vt:lpstr>Introduction</vt:lpstr>
      <vt:lpstr>Introduction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Nanotechnology</dc:title>
  <dc:creator>Raouf</dc:creator>
  <cp:lastModifiedBy>Raouf</cp:lastModifiedBy>
  <cp:revision>2</cp:revision>
  <dcterms:created xsi:type="dcterms:W3CDTF">2018-12-08T15:32:35Z</dcterms:created>
  <dcterms:modified xsi:type="dcterms:W3CDTF">2018-12-08T15:39:51Z</dcterms:modified>
</cp:coreProperties>
</file>