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306" r:id="rId19"/>
    <p:sldId id="307" r:id="rId20"/>
    <p:sldId id="294" r:id="rId21"/>
    <p:sldId id="272" r:id="rId22"/>
    <p:sldId id="269" r:id="rId23"/>
    <p:sldId id="284" r:id="rId24"/>
    <p:sldId id="273" r:id="rId25"/>
    <p:sldId id="274" r:id="rId26"/>
    <p:sldId id="275" r:id="rId27"/>
    <p:sldId id="285" r:id="rId28"/>
    <p:sldId id="281" r:id="rId29"/>
    <p:sldId id="291" r:id="rId30"/>
    <p:sldId id="282" r:id="rId31"/>
    <p:sldId id="276" r:id="rId32"/>
    <p:sldId id="277" r:id="rId33"/>
    <p:sldId id="278" r:id="rId34"/>
    <p:sldId id="297" r:id="rId35"/>
    <p:sldId id="279" r:id="rId36"/>
    <p:sldId id="298" r:id="rId37"/>
    <p:sldId id="280" r:id="rId38"/>
    <p:sldId id="290" r:id="rId39"/>
    <p:sldId id="295" r:id="rId40"/>
    <p:sldId id="296" r:id="rId41"/>
    <p:sldId id="299" r:id="rId42"/>
    <p:sldId id="300" r:id="rId43"/>
    <p:sldId id="301" r:id="rId44"/>
    <p:sldId id="302" r:id="rId45"/>
    <p:sldId id="303" r:id="rId46"/>
    <p:sldId id="304"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F1400-28C7-4581-82DA-72341BF9330A}" type="datetimeFigureOut">
              <a:rPr lang="en-GB" smtClean="0"/>
              <a:t>26/03/2016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5CAB2-50E0-4DFC-92B3-B9E697256EEE}" type="slidenum">
              <a:rPr lang="en-GB" smtClean="0"/>
              <a:t>‹#›</a:t>
            </a:fld>
            <a:endParaRPr lang="en-GB"/>
          </a:p>
        </p:txBody>
      </p:sp>
    </p:spTree>
    <p:extLst>
      <p:ext uri="{BB962C8B-B14F-4D97-AF65-F5344CB8AC3E}">
        <p14:creationId xmlns:p14="http://schemas.microsoft.com/office/powerpoint/2010/main" val="98219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FD8C3A0-6422-41C9-B8A8-FF6DBDAB725A}" type="datetime1">
              <a:rPr lang="en-US">
                <a:solidFill>
                  <a:prstClr val="black"/>
                </a:solidFill>
              </a:rPr>
              <a:pPr/>
              <a:t>3/26/2016</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FC8357D4-B5CB-471F-A0EA-56E93972FED0}" type="slidenum">
              <a:rPr lang="en-US">
                <a:solidFill>
                  <a:prstClr val="black"/>
                </a:solidFill>
              </a:rPr>
              <a:pPr/>
              <a:t>39</a:t>
            </a:fld>
            <a:endParaRPr lang="en-US">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FAFF60A-4674-4549-BA32-426296A9ED1E}" type="datetime1">
              <a:rPr lang="en-US">
                <a:solidFill>
                  <a:prstClr val="black"/>
                </a:solidFill>
              </a:rPr>
              <a:pPr/>
              <a:t>3/26/2016</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F302834B-103F-42DE-9E73-9798EB05FD0A}" type="slidenum">
              <a:rPr lang="en-US">
                <a:solidFill>
                  <a:prstClr val="black"/>
                </a:solidFill>
              </a:rPr>
              <a:pPr/>
              <a:t>42</a:t>
            </a:fld>
            <a:endParaRPr lang="en-US">
              <a:solidFill>
                <a:prstClr val="black"/>
              </a:solidFill>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D9DE8F6-EC90-4675-B2A9-63211560FC9E}" type="datetime1">
              <a:rPr lang="en-US">
                <a:solidFill>
                  <a:prstClr val="black"/>
                </a:solidFill>
              </a:rPr>
              <a:pPr/>
              <a:t>3/26/2016</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C952640D-77E1-4FAF-832B-466809A6034D}" type="slidenum">
              <a:rPr lang="en-US">
                <a:solidFill>
                  <a:prstClr val="black"/>
                </a:solidFill>
              </a:rPr>
              <a:pPr/>
              <a:t>43</a:t>
            </a:fld>
            <a:endParaRPr lang="en-US">
              <a:solidFill>
                <a:prstClr val="black"/>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DA664C0-767D-46DD-815E-3446EA2D8BF9}" type="datetime1">
              <a:rPr lang="en-US">
                <a:solidFill>
                  <a:prstClr val="black"/>
                </a:solidFill>
              </a:rPr>
              <a:pPr/>
              <a:t>3/26/2016</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A1929222-59B9-45B6-BAE3-4AABC43BA6EA}" type="slidenum">
              <a:rPr lang="en-US">
                <a:solidFill>
                  <a:prstClr val="black"/>
                </a:solidFill>
              </a:rPr>
              <a:pPr/>
              <a:t>44</a:t>
            </a:fld>
            <a:endParaRPr lang="en-US">
              <a:solidFill>
                <a:prstClr val="black"/>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5639B0-F534-4826-AA78-F829C7B04327}" type="datetimeFigureOut">
              <a:rPr lang="en-GB" smtClean="0"/>
              <a:t>26/03/2016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121381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639B0-F534-4826-AA78-F829C7B04327}" type="datetimeFigureOut">
              <a:rPr lang="en-GB" smtClean="0"/>
              <a:t>26/03/2016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172534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639B0-F534-4826-AA78-F829C7B04327}" type="datetimeFigureOut">
              <a:rPr lang="en-GB" smtClean="0"/>
              <a:t>26/03/2016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116944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5298" name="Group 2"/>
          <p:cNvGrpSpPr>
            <a:grpSpLocks/>
          </p:cNvGrpSpPr>
          <p:nvPr/>
        </p:nvGrpSpPr>
        <p:grpSpPr bwMode="auto">
          <a:xfrm>
            <a:off x="377825" y="1676400"/>
            <a:ext cx="8389938" cy="4421188"/>
            <a:chOff x="238" y="1056"/>
            <a:chExt cx="5285" cy="2785"/>
          </a:xfrm>
        </p:grpSpPr>
        <p:grpSp>
          <p:nvGrpSpPr>
            <p:cNvPr id="55299" name="Group 3"/>
            <p:cNvGrpSpPr>
              <a:grpSpLocks/>
            </p:cNvGrpSpPr>
            <p:nvPr/>
          </p:nvGrpSpPr>
          <p:grpSpPr bwMode="auto">
            <a:xfrm>
              <a:off x="238" y="1056"/>
              <a:ext cx="5285" cy="1393"/>
              <a:chOff x="238" y="1056"/>
              <a:chExt cx="5285" cy="1393"/>
            </a:xfrm>
          </p:grpSpPr>
          <p:sp>
            <p:nvSpPr>
              <p:cNvPr id="5530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530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530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5303" name="Group 7"/>
            <p:cNvGrpSpPr>
              <a:grpSpLocks/>
            </p:cNvGrpSpPr>
            <p:nvPr/>
          </p:nvGrpSpPr>
          <p:grpSpPr bwMode="auto">
            <a:xfrm>
              <a:off x="240" y="3744"/>
              <a:ext cx="5281" cy="97"/>
              <a:chOff x="240" y="3744"/>
              <a:chExt cx="5281" cy="97"/>
            </a:xfrm>
          </p:grpSpPr>
          <p:sp>
            <p:nvSpPr>
              <p:cNvPr id="5530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530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530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5307" name="Group 11"/>
            <p:cNvGrpSpPr>
              <a:grpSpLocks/>
            </p:cNvGrpSpPr>
            <p:nvPr/>
          </p:nvGrpSpPr>
          <p:grpSpPr bwMode="auto">
            <a:xfrm>
              <a:off x="338" y="1200"/>
              <a:ext cx="97" cy="1104"/>
              <a:chOff x="338" y="1200"/>
              <a:chExt cx="97" cy="1104"/>
            </a:xfrm>
          </p:grpSpPr>
          <p:sp useBgFill="1">
            <p:nvSpPr>
              <p:cNvPr id="5530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530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531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sp>
        <p:nvSpPr>
          <p:cNvPr id="55311" name="Rectangle 15"/>
          <p:cNvSpPr>
            <a:spLocks noGrp="1" noChangeArrowheads="1"/>
          </p:cNvSpPr>
          <p:nvPr>
            <p:ph type="ctrTitle" sz="quarter"/>
          </p:nvPr>
        </p:nvSpPr>
        <p:spPr>
          <a:xfrm>
            <a:off x="836613" y="2133600"/>
            <a:ext cx="7772400" cy="1143000"/>
          </a:xfrm>
        </p:spPr>
        <p:txBody>
          <a:bodyPr/>
          <a:lstStyle>
            <a:lvl1pPr>
              <a:defRPr/>
            </a:lvl1pPr>
          </a:lstStyle>
          <a:p>
            <a:pPr lvl="0"/>
            <a:r>
              <a:rPr lang="en-US" noProof="0" smtClean="0"/>
              <a:t>Click to edit Master title style</a:t>
            </a:r>
          </a:p>
        </p:txBody>
      </p:sp>
      <p:sp>
        <p:nvSpPr>
          <p:cNvPr id="55312"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pPr lvl="0"/>
            <a:r>
              <a:rPr lang="en-US" noProof="0" smtClean="0"/>
              <a:t>Click to edit Master subtitle style</a:t>
            </a:r>
          </a:p>
        </p:txBody>
      </p:sp>
      <p:sp>
        <p:nvSpPr>
          <p:cNvPr id="55313" name="Rectangle 17"/>
          <p:cNvSpPr>
            <a:spLocks noGrp="1" noChangeArrowheads="1"/>
          </p:cNvSpPr>
          <p:nvPr>
            <p:ph type="dt" sz="quarter" idx="2"/>
          </p:nvPr>
        </p:nvSpPr>
        <p:spPr>
          <a:xfrm>
            <a:off x="381000" y="6324600"/>
            <a:ext cx="1905000" cy="457200"/>
          </a:xfrm>
        </p:spPr>
        <p:txBody>
          <a:bodyPr/>
          <a:lstStyle>
            <a:lvl1pPr>
              <a:defRPr/>
            </a:lvl1pPr>
          </a:lstStyle>
          <a:p>
            <a:fld id="{74A31254-A31C-495F-9148-72C355A8E7D7}" type="datetime1">
              <a:rPr lang="en-US">
                <a:solidFill>
                  <a:srgbClr val="000000"/>
                </a:solidFill>
              </a:rPr>
              <a:pPr/>
              <a:t>3/26/2016</a:t>
            </a:fld>
            <a:endParaRPr lang="en-US">
              <a:solidFill>
                <a:srgbClr val="000000"/>
              </a:solidFill>
            </a:endParaRPr>
          </a:p>
        </p:txBody>
      </p:sp>
      <p:sp>
        <p:nvSpPr>
          <p:cNvPr id="55314" name="Rectangle 18"/>
          <p:cNvSpPr>
            <a:spLocks noGrp="1" noChangeArrowheads="1"/>
          </p:cNvSpPr>
          <p:nvPr>
            <p:ph type="ftr" sz="quarter" idx="3"/>
          </p:nvPr>
        </p:nvSpPr>
        <p:spPr>
          <a:xfrm>
            <a:off x="3124200" y="6324600"/>
            <a:ext cx="2895600" cy="457200"/>
          </a:xfrm>
        </p:spPr>
        <p:txBody>
          <a:bodyPr/>
          <a:lstStyle>
            <a:lvl1pPr>
              <a:defRPr/>
            </a:lvl1pPr>
          </a:lstStyle>
          <a:p>
            <a:endParaRPr lang="en-US">
              <a:solidFill>
                <a:srgbClr val="000000"/>
              </a:solidFill>
            </a:endParaRPr>
          </a:p>
        </p:txBody>
      </p:sp>
      <p:sp>
        <p:nvSpPr>
          <p:cNvPr id="55315" name="Rectangle 19"/>
          <p:cNvSpPr>
            <a:spLocks noGrp="1" noChangeArrowheads="1"/>
          </p:cNvSpPr>
          <p:nvPr>
            <p:ph type="sldNum" sz="quarter" idx="4"/>
          </p:nvPr>
        </p:nvSpPr>
        <p:spPr>
          <a:xfrm>
            <a:off x="6858000" y="6324600"/>
            <a:ext cx="1905000" cy="457200"/>
          </a:xfrm>
        </p:spPr>
        <p:txBody>
          <a:bodyPr/>
          <a:lstStyle>
            <a:lvl1pPr>
              <a:defRPr/>
            </a:lvl1pPr>
          </a:lstStyle>
          <a:p>
            <a:fld id="{2F597C0B-66DE-480F-A8C1-76724D326B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6701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A13E908-EEE9-4431-89DF-E4161A747120}"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AB5BDC-A540-4A27-8E5C-8ABC9E8396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8049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D44C4B3-625A-46E8-B4EC-CE6442DB4293}"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B6FA3B-9183-494D-A4D2-09EC0D2719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2692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4B7B8B8-E0A2-4D24-835F-60CAAEDD1C07}" type="datetime1">
              <a:rPr lang="en-US">
                <a:solidFill>
                  <a:srgbClr val="000000"/>
                </a:solidFill>
              </a:rPr>
              <a:pPr/>
              <a:t>3/26/2016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5E3F0C-75FA-47AD-A2DA-B95E0ADC12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4771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835426D7-FE09-4DD8-B5DC-13CA2357DCC3}" type="datetime1">
              <a:rPr lang="en-US">
                <a:solidFill>
                  <a:srgbClr val="000000"/>
                </a:solidFill>
              </a:rPr>
              <a:pPr/>
              <a:t>3/26/2016</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3C3FE69-14A3-40D6-A05F-09417B875C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769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378D7C0-F093-424C-A069-38353F94B72D}" type="datetime1">
              <a:rPr lang="en-US">
                <a:solidFill>
                  <a:srgbClr val="000000"/>
                </a:solidFill>
              </a:rPr>
              <a:pPr/>
              <a:t>3/26/2016</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947B21-8057-4DE8-B78B-65C239AB3D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4693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239339-D9EC-4297-836C-A27FF74F241E}" type="datetime1">
              <a:rPr lang="en-US">
                <a:solidFill>
                  <a:srgbClr val="000000"/>
                </a:solidFill>
              </a:rPr>
              <a:pPr/>
              <a:t>3/26/2016</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1141D04-1826-4D19-B830-68C77CF6FF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721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76971E-9A83-4CBB-9EFB-FE259A639F2F}" type="datetime1">
              <a:rPr lang="en-US">
                <a:solidFill>
                  <a:srgbClr val="000000"/>
                </a:solidFill>
              </a:rPr>
              <a:pPr/>
              <a:t>3/26/2016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11DD2-0EC0-4BD8-92C0-55845019E1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359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639B0-F534-4826-AA78-F829C7B04327}" type="datetimeFigureOut">
              <a:rPr lang="en-GB" smtClean="0"/>
              <a:t>26/03/2016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2172016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ABC35CA-DA86-4195-8C56-C4088CE7E133}" type="datetime1">
              <a:rPr lang="en-US">
                <a:solidFill>
                  <a:srgbClr val="000000"/>
                </a:solidFill>
              </a:rPr>
              <a:pPr/>
              <a:t>3/26/2016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5833F3-DDE6-4D39-89A9-CE19CD2816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665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59C9730-20D1-45D9-A8FE-303860FFDC8E}"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DC10DD-913E-4225-AC99-05E65328E9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4211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9324400-0CE5-4353-B215-711014AD5097}"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C2EE63-1651-4AA7-8CC9-E0AD89780C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9822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5298" name="Group 2"/>
          <p:cNvGrpSpPr>
            <a:grpSpLocks/>
          </p:cNvGrpSpPr>
          <p:nvPr/>
        </p:nvGrpSpPr>
        <p:grpSpPr bwMode="auto">
          <a:xfrm>
            <a:off x="377825" y="1676400"/>
            <a:ext cx="8389938" cy="4421188"/>
            <a:chOff x="238" y="1056"/>
            <a:chExt cx="5285" cy="2785"/>
          </a:xfrm>
        </p:grpSpPr>
        <p:grpSp>
          <p:nvGrpSpPr>
            <p:cNvPr id="55299" name="Group 3"/>
            <p:cNvGrpSpPr>
              <a:grpSpLocks/>
            </p:cNvGrpSpPr>
            <p:nvPr/>
          </p:nvGrpSpPr>
          <p:grpSpPr bwMode="auto">
            <a:xfrm>
              <a:off x="238" y="1056"/>
              <a:ext cx="5285" cy="1393"/>
              <a:chOff x="238" y="1056"/>
              <a:chExt cx="5285" cy="1393"/>
            </a:xfrm>
          </p:grpSpPr>
          <p:sp>
            <p:nvSpPr>
              <p:cNvPr id="5530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530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530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5303" name="Group 7"/>
            <p:cNvGrpSpPr>
              <a:grpSpLocks/>
            </p:cNvGrpSpPr>
            <p:nvPr/>
          </p:nvGrpSpPr>
          <p:grpSpPr bwMode="auto">
            <a:xfrm>
              <a:off x="240" y="3744"/>
              <a:ext cx="5281" cy="97"/>
              <a:chOff x="240" y="3744"/>
              <a:chExt cx="5281" cy="97"/>
            </a:xfrm>
          </p:grpSpPr>
          <p:sp>
            <p:nvSpPr>
              <p:cNvPr id="5530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530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530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5307" name="Group 11"/>
            <p:cNvGrpSpPr>
              <a:grpSpLocks/>
            </p:cNvGrpSpPr>
            <p:nvPr/>
          </p:nvGrpSpPr>
          <p:grpSpPr bwMode="auto">
            <a:xfrm>
              <a:off x="338" y="1200"/>
              <a:ext cx="97" cy="1104"/>
              <a:chOff x="338" y="1200"/>
              <a:chExt cx="97" cy="1104"/>
            </a:xfrm>
          </p:grpSpPr>
          <p:sp useBgFill="1">
            <p:nvSpPr>
              <p:cNvPr id="5530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530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531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sp>
        <p:nvSpPr>
          <p:cNvPr id="55311" name="Rectangle 15"/>
          <p:cNvSpPr>
            <a:spLocks noGrp="1" noChangeArrowheads="1"/>
          </p:cNvSpPr>
          <p:nvPr>
            <p:ph type="ctrTitle" sz="quarter"/>
          </p:nvPr>
        </p:nvSpPr>
        <p:spPr>
          <a:xfrm>
            <a:off x="836613" y="2133600"/>
            <a:ext cx="7772400" cy="1143000"/>
          </a:xfrm>
        </p:spPr>
        <p:txBody>
          <a:bodyPr/>
          <a:lstStyle>
            <a:lvl1pPr>
              <a:defRPr/>
            </a:lvl1pPr>
          </a:lstStyle>
          <a:p>
            <a:pPr lvl="0"/>
            <a:r>
              <a:rPr lang="en-US" noProof="0" smtClean="0"/>
              <a:t>Click to edit Master title style</a:t>
            </a:r>
          </a:p>
        </p:txBody>
      </p:sp>
      <p:sp>
        <p:nvSpPr>
          <p:cNvPr id="55312"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pPr lvl="0"/>
            <a:r>
              <a:rPr lang="en-US" noProof="0" smtClean="0"/>
              <a:t>Click to edit Master subtitle style</a:t>
            </a:r>
          </a:p>
        </p:txBody>
      </p:sp>
      <p:sp>
        <p:nvSpPr>
          <p:cNvPr id="55313" name="Rectangle 17"/>
          <p:cNvSpPr>
            <a:spLocks noGrp="1" noChangeArrowheads="1"/>
          </p:cNvSpPr>
          <p:nvPr>
            <p:ph type="dt" sz="quarter" idx="2"/>
          </p:nvPr>
        </p:nvSpPr>
        <p:spPr>
          <a:xfrm>
            <a:off x="381000" y="6324600"/>
            <a:ext cx="1905000" cy="457200"/>
          </a:xfrm>
        </p:spPr>
        <p:txBody>
          <a:bodyPr/>
          <a:lstStyle>
            <a:lvl1pPr>
              <a:defRPr/>
            </a:lvl1pPr>
          </a:lstStyle>
          <a:p>
            <a:fld id="{74A31254-A31C-495F-9148-72C355A8E7D7}" type="datetime1">
              <a:rPr lang="en-US">
                <a:solidFill>
                  <a:srgbClr val="000000"/>
                </a:solidFill>
              </a:rPr>
              <a:pPr/>
              <a:t>3/26/2016</a:t>
            </a:fld>
            <a:endParaRPr lang="en-US">
              <a:solidFill>
                <a:srgbClr val="000000"/>
              </a:solidFill>
            </a:endParaRPr>
          </a:p>
        </p:txBody>
      </p:sp>
      <p:sp>
        <p:nvSpPr>
          <p:cNvPr id="55314" name="Rectangle 18"/>
          <p:cNvSpPr>
            <a:spLocks noGrp="1" noChangeArrowheads="1"/>
          </p:cNvSpPr>
          <p:nvPr>
            <p:ph type="ftr" sz="quarter" idx="3"/>
          </p:nvPr>
        </p:nvSpPr>
        <p:spPr>
          <a:xfrm>
            <a:off x="3124200" y="6324600"/>
            <a:ext cx="2895600" cy="457200"/>
          </a:xfrm>
        </p:spPr>
        <p:txBody>
          <a:bodyPr/>
          <a:lstStyle>
            <a:lvl1pPr>
              <a:defRPr/>
            </a:lvl1pPr>
          </a:lstStyle>
          <a:p>
            <a:endParaRPr lang="en-US">
              <a:solidFill>
                <a:srgbClr val="000000"/>
              </a:solidFill>
            </a:endParaRPr>
          </a:p>
        </p:txBody>
      </p:sp>
      <p:sp>
        <p:nvSpPr>
          <p:cNvPr id="55315" name="Rectangle 19"/>
          <p:cNvSpPr>
            <a:spLocks noGrp="1" noChangeArrowheads="1"/>
          </p:cNvSpPr>
          <p:nvPr>
            <p:ph type="sldNum" sz="quarter" idx="4"/>
          </p:nvPr>
        </p:nvSpPr>
        <p:spPr>
          <a:xfrm>
            <a:off x="6858000" y="6324600"/>
            <a:ext cx="1905000" cy="457200"/>
          </a:xfrm>
        </p:spPr>
        <p:txBody>
          <a:bodyPr/>
          <a:lstStyle>
            <a:lvl1pPr>
              <a:defRPr/>
            </a:lvl1pPr>
          </a:lstStyle>
          <a:p>
            <a:fld id="{2F597C0B-66DE-480F-A8C1-76724D326B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6476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A13E908-EEE9-4431-89DF-E4161A747120}"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AB5BDC-A540-4A27-8E5C-8ABC9E8396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6209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D44C4B3-625A-46E8-B4EC-CE6442DB4293}"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B6FA3B-9183-494D-A4D2-09EC0D2719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4317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4B7B8B8-E0A2-4D24-835F-60CAAEDD1C07}" type="datetime1">
              <a:rPr lang="en-US">
                <a:solidFill>
                  <a:srgbClr val="000000"/>
                </a:solidFill>
              </a:rPr>
              <a:pPr/>
              <a:t>3/26/2016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5E3F0C-75FA-47AD-A2DA-B95E0ADC12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9785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835426D7-FE09-4DD8-B5DC-13CA2357DCC3}" type="datetime1">
              <a:rPr lang="en-US">
                <a:solidFill>
                  <a:srgbClr val="000000"/>
                </a:solidFill>
              </a:rPr>
              <a:pPr/>
              <a:t>3/26/2016</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3C3FE69-14A3-40D6-A05F-09417B875C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0272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378D7C0-F093-424C-A069-38353F94B72D}" type="datetime1">
              <a:rPr lang="en-US">
                <a:solidFill>
                  <a:srgbClr val="000000"/>
                </a:solidFill>
              </a:rPr>
              <a:pPr/>
              <a:t>3/26/2016</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947B21-8057-4DE8-B78B-65C239AB3D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1071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239339-D9EC-4297-836C-A27FF74F241E}" type="datetime1">
              <a:rPr lang="en-US">
                <a:solidFill>
                  <a:srgbClr val="000000"/>
                </a:solidFill>
              </a:rPr>
              <a:pPr/>
              <a:t>3/26/2016</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1141D04-1826-4D19-B830-68C77CF6FF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73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639B0-F534-4826-AA78-F829C7B04327}" type="datetimeFigureOut">
              <a:rPr lang="en-GB" smtClean="0"/>
              <a:t>26/03/2016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89069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76971E-9A83-4CBB-9EFB-FE259A639F2F}" type="datetime1">
              <a:rPr lang="en-US">
                <a:solidFill>
                  <a:srgbClr val="000000"/>
                </a:solidFill>
              </a:rPr>
              <a:pPr/>
              <a:t>3/26/2016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11DD2-0EC0-4BD8-92C0-55845019E1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5698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ABC35CA-DA86-4195-8C56-C4088CE7E133}" type="datetime1">
              <a:rPr lang="en-US">
                <a:solidFill>
                  <a:srgbClr val="000000"/>
                </a:solidFill>
              </a:rPr>
              <a:pPr/>
              <a:t>3/26/2016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5833F3-DDE6-4D39-89A9-CE19CD2816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4102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59C9730-20D1-45D9-A8FE-303860FFDC8E}"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DC10DD-913E-4225-AC99-05E65328E9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9737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9324400-0CE5-4353-B215-711014AD5097}" type="datetime1">
              <a:rPr lang="en-US">
                <a:solidFill>
                  <a:srgbClr val="000000"/>
                </a:solidFill>
              </a:rPr>
              <a:pPr/>
              <a:t>3/26/2016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C2EE63-1651-4AA7-8CC9-E0AD89780C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161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5639B0-F534-4826-AA78-F829C7B04327}" type="datetimeFigureOut">
              <a:rPr lang="en-GB" smtClean="0"/>
              <a:t>26/03/2016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8586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5639B0-F534-4826-AA78-F829C7B04327}" type="datetimeFigureOut">
              <a:rPr lang="en-GB" smtClean="0"/>
              <a:t>26/03/2016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279480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5639B0-F534-4826-AA78-F829C7B04327}" type="datetimeFigureOut">
              <a:rPr lang="en-GB" smtClean="0"/>
              <a:t>26/03/2016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253253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639B0-F534-4826-AA78-F829C7B04327}" type="datetimeFigureOut">
              <a:rPr lang="en-GB" smtClean="0"/>
              <a:t>26/03/2016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90196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639B0-F534-4826-AA78-F829C7B04327}" type="datetimeFigureOut">
              <a:rPr lang="en-GB" smtClean="0"/>
              <a:t>26/03/2016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151747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639B0-F534-4826-AA78-F829C7B04327}" type="datetimeFigureOut">
              <a:rPr lang="en-GB" smtClean="0"/>
              <a:t>26/03/2016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907256-C821-4DE0-8A8A-B5E9C46A842F}" type="slidenum">
              <a:rPr lang="en-GB" smtClean="0"/>
              <a:t>‹#›</a:t>
            </a:fld>
            <a:endParaRPr lang="en-GB"/>
          </a:p>
        </p:txBody>
      </p:sp>
    </p:spTree>
    <p:extLst>
      <p:ext uri="{BB962C8B-B14F-4D97-AF65-F5344CB8AC3E}">
        <p14:creationId xmlns:p14="http://schemas.microsoft.com/office/powerpoint/2010/main" val="382784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639B0-F534-4826-AA78-F829C7B04327}" type="datetimeFigureOut">
              <a:rPr lang="en-GB" smtClean="0"/>
              <a:t>26/03/2016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07256-C821-4DE0-8A8A-B5E9C46A842F}" type="slidenum">
              <a:rPr lang="en-GB" smtClean="0"/>
              <a:t>‹#›</a:t>
            </a:fld>
            <a:endParaRPr lang="en-GB"/>
          </a:p>
        </p:txBody>
      </p:sp>
    </p:spTree>
    <p:extLst>
      <p:ext uri="{BB962C8B-B14F-4D97-AF65-F5344CB8AC3E}">
        <p14:creationId xmlns:p14="http://schemas.microsoft.com/office/powerpoint/2010/main" val="100296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381000" y="304800"/>
            <a:ext cx="8383588" cy="6022975"/>
            <a:chOff x="240" y="192"/>
            <a:chExt cx="5281" cy="3794"/>
          </a:xfrm>
        </p:grpSpPr>
        <p:grpSp>
          <p:nvGrpSpPr>
            <p:cNvPr id="54275" name="Group 3"/>
            <p:cNvGrpSpPr>
              <a:grpSpLocks/>
            </p:cNvGrpSpPr>
            <p:nvPr/>
          </p:nvGrpSpPr>
          <p:grpSpPr bwMode="auto">
            <a:xfrm>
              <a:off x="240" y="1008"/>
              <a:ext cx="5281" cy="2978"/>
              <a:chOff x="240" y="1008"/>
              <a:chExt cx="5281" cy="2978"/>
            </a:xfrm>
          </p:grpSpPr>
          <p:sp>
            <p:nvSpPr>
              <p:cNvPr id="54276" name="Rectangle 4"/>
              <p:cNvSpPr>
                <a:spLocks noChangeArrowheads="1"/>
              </p:cNvSpPr>
              <p:nvPr/>
            </p:nvSpPr>
            <p:spPr bwMode="auto">
              <a:xfrm>
                <a:off x="245" y="1010"/>
                <a:ext cx="5269" cy="297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4277" name="Freeform 5"/>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Lst>
                <a:ahLst/>
                <a:cxnLst>
                  <a:cxn ang="0">
                    <a:pos x="T0" y="T1"/>
                  </a:cxn>
                  <a:cxn ang="0">
                    <a:pos x="T2" y="T3"/>
                  </a:cxn>
                  <a:cxn ang="0">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4278" name="Freeform 6"/>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Lst>
                <a:ahLst/>
                <a:cxnLst>
                  <a:cxn ang="0">
                    <a:pos x="T0" y="T1"/>
                  </a:cxn>
                  <a:cxn ang="0">
                    <a:pos x="T2" y="T3"/>
                  </a:cxn>
                  <a:cxn ang="0">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4279" name="Group 7"/>
            <p:cNvGrpSpPr>
              <a:grpSpLocks/>
            </p:cNvGrpSpPr>
            <p:nvPr/>
          </p:nvGrpSpPr>
          <p:grpSpPr bwMode="auto">
            <a:xfrm>
              <a:off x="336" y="1103"/>
              <a:ext cx="97" cy="2785"/>
              <a:chOff x="336" y="1103"/>
              <a:chExt cx="97" cy="2785"/>
            </a:xfrm>
          </p:grpSpPr>
          <p:sp useBgFill="1">
            <p:nvSpPr>
              <p:cNvPr id="54280" name="Rectangle 8"/>
              <p:cNvSpPr>
                <a:spLocks noChangeArrowheads="1"/>
              </p:cNvSpPr>
              <p:nvPr/>
            </p:nvSpPr>
            <p:spPr bwMode="auto">
              <a:xfrm>
                <a:off x="336" y="1104"/>
                <a:ext cx="96" cy="2784"/>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4281" name="Freeform 9"/>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Lst>
                <a:ahLst/>
                <a:cxnLst>
                  <a:cxn ang="0">
                    <a:pos x="T0" y="T1"/>
                  </a:cxn>
                  <a:cxn ang="0">
                    <a:pos x="T2" y="T3"/>
                  </a:cxn>
                  <a:cxn ang="0">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4282" name="Freeform 10"/>
              <p:cNvSpPr>
                <a:spLocks/>
              </p:cNvSpPr>
              <p:nvPr/>
            </p:nvSpPr>
            <p:spPr bwMode="auto">
              <a:xfrm>
                <a:off x="336" y="1103"/>
                <a:ext cx="97" cy="2785"/>
              </a:xfrm>
              <a:custGeom>
                <a:avLst/>
                <a:gdLst>
                  <a:gd name="T0" fmla="*/ 0 w 97"/>
                  <a:gd name="T1" fmla="*/ 2784 h 2785"/>
                  <a:gd name="T2" fmla="*/ 0 w 97"/>
                  <a:gd name="T3" fmla="*/ 0 h 2785"/>
                  <a:gd name="T4" fmla="*/ 96 w 97"/>
                  <a:gd name="T5" fmla="*/ 0 h 2785"/>
                </a:gdLst>
                <a:ahLst/>
                <a:cxnLst>
                  <a:cxn ang="0">
                    <a:pos x="T0" y="T1"/>
                  </a:cxn>
                  <a:cxn ang="0">
                    <a:pos x="T2" y="T3"/>
                  </a:cxn>
                  <a:cxn ang="0">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4283" name="Group 11"/>
            <p:cNvGrpSpPr>
              <a:grpSpLocks/>
            </p:cNvGrpSpPr>
            <p:nvPr/>
          </p:nvGrpSpPr>
          <p:grpSpPr bwMode="auto">
            <a:xfrm>
              <a:off x="240" y="192"/>
              <a:ext cx="193" cy="721"/>
              <a:chOff x="240" y="192"/>
              <a:chExt cx="193" cy="721"/>
            </a:xfrm>
          </p:grpSpPr>
          <p:sp>
            <p:nvSpPr>
              <p:cNvPr id="54284" name="Rectangle 12"/>
              <p:cNvSpPr>
                <a:spLocks noChangeArrowheads="1"/>
              </p:cNvSpPr>
              <p:nvPr/>
            </p:nvSpPr>
            <p:spPr bwMode="auto">
              <a:xfrm>
                <a:off x="240" y="192"/>
                <a:ext cx="192" cy="720"/>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4285" name="Freeform 13"/>
              <p:cNvSpPr>
                <a:spLocks/>
              </p:cNvSpPr>
              <p:nvPr/>
            </p:nvSpPr>
            <p:spPr bwMode="auto">
              <a:xfrm>
                <a:off x="240" y="192"/>
                <a:ext cx="193" cy="721"/>
              </a:xfrm>
              <a:custGeom>
                <a:avLst/>
                <a:gdLst>
                  <a:gd name="T0" fmla="*/ 192 w 193"/>
                  <a:gd name="T1" fmla="*/ 0 h 721"/>
                  <a:gd name="T2" fmla="*/ 0 w 193"/>
                  <a:gd name="T3" fmla="*/ 0 h 721"/>
                  <a:gd name="T4" fmla="*/ 0 w 193"/>
                  <a:gd name="T5" fmla="*/ 720 h 721"/>
                </a:gdLst>
                <a:ahLst/>
                <a:cxnLst>
                  <a:cxn ang="0">
                    <a:pos x="T0" y="T1"/>
                  </a:cxn>
                  <a:cxn ang="0">
                    <a:pos x="T2" y="T3"/>
                  </a:cxn>
                  <a:cxn ang="0">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4286" name="Freeform 14"/>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Lst>
                <a:ahLst/>
                <a:cxnLst>
                  <a:cxn ang="0">
                    <a:pos x="T0" y="T1"/>
                  </a:cxn>
                  <a:cxn ang="0">
                    <a:pos x="T2" y="T3"/>
                  </a:cxn>
                  <a:cxn ang="0">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sp>
        <p:nvSpPr>
          <p:cNvPr id="54287" name="Rectangle 15"/>
          <p:cNvSpPr>
            <a:spLocks noGrp="1" noChangeArrowheads="1"/>
          </p:cNvSpPr>
          <p:nvPr>
            <p:ph type="title"/>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4288" name="Rectangle 16"/>
          <p:cNvSpPr>
            <a:spLocks noGrp="1" noChangeArrowheads="1"/>
          </p:cNvSpPr>
          <p:nvPr>
            <p:ph type="body" idx="1"/>
          </p:nvPr>
        </p:nvSpPr>
        <p:spPr bwMode="auto">
          <a:xfrm>
            <a:off x="8382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89" name="Rectangle 17"/>
          <p:cNvSpPr>
            <a:spLocks noGrp="1" noChangeArrowheads="1"/>
          </p:cNvSpPr>
          <p:nvPr>
            <p:ph type="dt" sz="half" idx="2"/>
          </p:nvPr>
        </p:nvSpPr>
        <p:spPr bwMode="auto">
          <a:xfrm>
            <a:off x="381000" y="63230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eaLnBrk="0" fontAlgn="base" hangingPunct="0">
              <a:spcBef>
                <a:spcPct val="0"/>
              </a:spcBef>
              <a:spcAft>
                <a:spcPct val="0"/>
              </a:spcAft>
            </a:pPr>
            <a:fld id="{12B99432-E3B9-4D33-883E-7C09E63DCCE6}" type="datetime1">
              <a:rPr lang="en-US" smtClean="0">
                <a:solidFill>
                  <a:srgbClr val="000000"/>
                </a:solidFill>
              </a:rPr>
              <a:pPr eaLnBrk="0" fontAlgn="base" hangingPunct="0">
                <a:spcBef>
                  <a:spcPct val="0"/>
                </a:spcBef>
                <a:spcAft>
                  <a:spcPct val="0"/>
                </a:spcAft>
              </a:pPr>
              <a:t>3/26/2016</a:t>
            </a:fld>
            <a:endParaRPr lang="en-US" smtClean="0">
              <a:solidFill>
                <a:srgbClr val="000000"/>
              </a:solidFill>
            </a:endParaRPr>
          </a:p>
        </p:txBody>
      </p:sp>
      <p:sp>
        <p:nvSpPr>
          <p:cNvPr id="54290" name="Rectangle 18"/>
          <p:cNvSpPr>
            <a:spLocks noGrp="1" noChangeArrowheads="1"/>
          </p:cNvSpPr>
          <p:nvPr>
            <p:ph type="ftr" sz="quarter" idx="3"/>
          </p:nvPr>
        </p:nvSpPr>
        <p:spPr bwMode="auto">
          <a:xfrm>
            <a:off x="3124200" y="63230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000000"/>
              </a:solidFill>
            </a:endParaRPr>
          </a:p>
        </p:txBody>
      </p:sp>
      <p:sp>
        <p:nvSpPr>
          <p:cNvPr id="54291" name="Rectangle 19"/>
          <p:cNvSpPr>
            <a:spLocks noGrp="1" noChangeArrowheads="1"/>
          </p:cNvSpPr>
          <p:nvPr>
            <p:ph type="sldNum" sz="quarter" idx="4"/>
          </p:nvPr>
        </p:nvSpPr>
        <p:spPr bwMode="auto">
          <a:xfrm>
            <a:off x="6858000" y="63230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eaLnBrk="0" fontAlgn="base" hangingPunct="0">
              <a:spcBef>
                <a:spcPct val="0"/>
              </a:spcBef>
              <a:spcAft>
                <a:spcPct val="0"/>
              </a:spcAft>
            </a:pPr>
            <a:fld id="{0C85D2A6-0F39-4691-BE4B-4C4AE2E5473C}"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939339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381000" y="304800"/>
            <a:ext cx="8383588" cy="6022975"/>
            <a:chOff x="240" y="192"/>
            <a:chExt cx="5281" cy="3794"/>
          </a:xfrm>
        </p:grpSpPr>
        <p:grpSp>
          <p:nvGrpSpPr>
            <p:cNvPr id="54275" name="Group 3"/>
            <p:cNvGrpSpPr>
              <a:grpSpLocks/>
            </p:cNvGrpSpPr>
            <p:nvPr/>
          </p:nvGrpSpPr>
          <p:grpSpPr bwMode="auto">
            <a:xfrm>
              <a:off x="240" y="1008"/>
              <a:ext cx="5281" cy="2978"/>
              <a:chOff x="240" y="1008"/>
              <a:chExt cx="5281" cy="2978"/>
            </a:xfrm>
          </p:grpSpPr>
          <p:sp>
            <p:nvSpPr>
              <p:cNvPr id="54276" name="Rectangle 4"/>
              <p:cNvSpPr>
                <a:spLocks noChangeArrowheads="1"/>
              </p:cNvSpPr>
              <p:nvPr/>
            </p:nvSpPr>
            <p:spPr bwMode="auto">
              <a:xfrm>
                <a:off x="245" y="1010"/>
                <a:ext cx="5269" cy="297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4277" name="Freeform 5"/>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Lst>
                <a:ahLst/>
                <a:cxnLst>
                  <a:cxn ang="0">
                    <a:pos x="T0" y="T1"/>
                  </a:cxn>
                  <a:cxn ang="0">
                    <a:pos x="T2" y="T3"/>
                  </a:cxn>
                  <a:cxn ang="0">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4278" name="Freeform 6"/>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Lst>
                <a:ahLst/>
                <a:cxnLst>
                  <a:cxn ang="0">
                    <a:pos x="T0" y="T1"/>
                  </a:cxn>
                  <a:cxn ang="0">
                    <a:pos x="T2" y="T3"/>
                  </a:cxn>
                  <a:cxn ang="0">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4279" name="Group 7"/>
            <p:cNvGrpSpPr>
              <a:grpSpLocks/>
            </p:cNvGrpSpPr>
            <p:nvPr/>
          </p:nvGrpSpPr>
          <p:grpSpPr bwMode="auto">
            <a:xfrm>
              <a:off x="336" y="1103"/>
              <a:ext cx="97" cy="2785"/>
              <a:chOff x="336" y="1103"/>
              <a:chExt cx="97" cy="2785"/>
            </a:xfrm>
          </p:grpSpPr>
          <p:sp useBgFill="1">
            <p:nvSpPr>
              <p:cNvPr id="54280" name="Rectangle 8"/>
              <p:cNvSpPr>
                <a:spLocks noChangeArrowheads="1"/>
              </p:cNvSpPr>
              <p:nvPr/>
            </p:nvSpPr>
            <p:spPr bwMode="auto">
              <a:xfrm>
                <a:off x="336" y="1104"/>
                <a:ext cx="96" cy="2784"/>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4281" name="Freeform 9"/>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Lst>
                <a:ahLst/>
                <a:cxnLst>
                  <a:cxn ang="0">
                    <a:pos x="T0" y="T1"/>
                  </a:cxn>
                  <a:cxn ang="0">
                    <a:pos x="T2" y="T3"/>
                  </a:cxn>
                  <a:cxn ang="0">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4282" name="Freeform 10"/>
              <p:cNvSpPr>
                <a:spLocks/>
              </p:cNvSpPr>
              <p:nvPr/>
            </p:nvSpPr>
            <p:spPr bwMode="auto">
              <a:xfrm>
                <a:off x="336" y="1103"/>
                <a:ext cx="97" cy="2785"/>
              </a:xfrm>
              <a:custGeom>
                <a:avLst/>
                <a:gdLst>
                  <a:gd name="T0" fmla="*/ 0 w 97"/>
                  <a:gd name="T1" fmla="*/ 2784 h 2785"/>
                  <a:gd name="T2" fmla="*/ 0 w 97"/>
                  <a:gd name="T3" fmla="*/ 0 h 2785"/>
                  <a:gd name="T4" fmla="*/ 96 w 97"/>
                  <a:gd name="T5" fmla="*/ 0 h 2785"/>
                </a:gdLst>
                <a:ahLst/>
                <a:cxnLst>
                  <a:cxn ang="0">
                    <a:pos x="T0" y="T1"/>
                  </a:cxn>
                  <a:cxn ang="0">
                    <a:pos x="T2" y="T3"/>
                  </a:cxn>
                  <a:cxn ang="0">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nvGrpSpPr>
            <p:cNvPr id="54283" name="Group 11"/>
            <p:cNvGrpSpPr>
              <a:grpSpLocks/>
            </p:cNvGrpSpPr>
            <p:nvPr/>
          </p:nvGrpSpPr>
          <p:grpSpPr bwMode="auto">
            <a:xfrm>
              <a:off x="240" y="192"/>
              <a:ext cx="193" cy="721"/>
              <a:chOff x="240" y="192"/>
              <a:chExt cx="193" cy="721"/>
            </a:xfrm>
          </p:grpSpPr>
          <p:sp>
            <p:nvSpPr>
              <p:cNvPr id="54284" name="Rectangle 12"/>
              <p:cNvSpPr>
                <a:spLocks noChangeArrowheads="1"/>
              </p:cNvSpPr>
              <p:nvPr/>
            </p:nvSpPr>
            <p:spPr bwMode="auto">
              <a:xfrm>
                <a:off x="240" y="192"/>
                <a:ext cx="192" cy="720"/>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54285" name="Freeform 13"/>
              <p:cNvSpPr>
                <a:spLocks/>
              </p:cNvSpPr>
              <p:nvPr/>
            </p:nvSpPr>
            <p:spPr bwMode="auto">
              <a:xfrm>
                <a:off x="240" y="192"/>
                <a:ext cx="193" cy="721"/>
              </a:xfrm>
              <a:custGeom>
                <a:avLst/>
                <a:gdLst>
                  <a:gd name="T0" fmla="*/ 192 w 193"/>
                  <a:gd name="T1" fmla="*/ 0 h 721"/>
                  <a:gd name="T2" fmla="*/ 0 w 193"/>
                  <a:gd name="T3" fmla="*/ 0 h 721"/>
                  <a:gd name="T4" fmla="*/ 0 w 193"/>
                  <a:gd name="T5" fmla="*/ 720 h 721"/>
                </a:gdLst>
                <a:ahLst/>
                <a:cxnLst>
                  <a:cxn ang="0">
                    <a:pos x="T0" y="T1"/>
                  </a:cxn>
                  <a:cxn ang="0">
                    <a:pos x="T2" y="T3"/>
                  </a:cxn>
                  <a:cxn ang="0">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sp>
            <p:nvSpPr>
              <p:cNvPr id="54286" name="Freeform 14"/>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Lst>
                <a:ahLst/>
                <a:cxnLst>
                  <a:cxn ang="0">
                    <a:pos x="T0" y="T1"/>
                  </a:cxn>
                  <a:cxn ang="0">
                    <a:pos x="T2" y="T3"/>
                  </a:cxn>
                  <a:cxn ang="0">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600" smtClean="0">
                  <a:solidFill>
                    <a:srgbClr val="000000"/>
                  </a:solidFill>
                </a:endParaRPr>
              </a:p>
            </p:txBody>
          </p:sp>
        </p:grpSp>
      </p:grpSp>
      <p:sp>
        <p:nvSpPr>
          <p:cNvPr id="54287" name="Rectangle 15"/>
          <p:cNvSpPr>
            <a:spLocks noGrp="1" noChangeArrowheads="1"/>
          </p:cNvSpPr>
          <p:nvPr>
            <p:ph type="title"/>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4288" name="Rectangle 16"/>
          <p:cNvSpPr>
            <a:spLocks noGrp="1" noChangeArrowheads="1"/>
          </p:cNvSpPr>
          <p:nvPr>
            <p:ph type="body" idx="1"/>
          </p:nvPr>
        </p:nvSpPr>
        <p:spPr bwMode="auto">
          <a:xfrm>
            <a:off x="8382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89" name="Rectangle 17"/>
          <p:cNvSpPr>
            <a:spLocks noGrp="1" noChangeArrowheads="1"/>
          </p:cNvSpPr>
          <p:nvPr>
            <p:ph type="dt" sz="half" idx="2"/>
          </p:nvPr>
        </p:nvSpPr>
        <p:spPr bwMode="auto">
          <a:xfrm>
            <a:off x="381000" y="63230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eaLnBrk="0" fontAlgn="base" hangingPunct="0">
              <a:spcBef>
                <a:spcPct val="0"/>
              </a:spcBef>
              <a:spcAft>
                <a:spcPct val="0"/>
              </a:spcAft>
            </a:pPr>
            <a:fld id="{12B99432-E3B9-4D33-883E-7C09E63DCCE6}" type="datetime1">
              <a:rPr lang="en-US" smtClean="0">
                <a:solidFill>
                  <a:srgbClr val="000000"/>
                </a:solidFill>
              </a:rPr>
              <a:pPr eaLnBrk="0" fontAlgn="base" hangingPunct="0">
                <a:spcBef>
                  <a:spcPct val="0"/>
                </a:spcBef>
                <a:spcAft>
                  <a:spcPct val="0"/>
                </a:spcAft>
              </a:pPr>
              <a:t>3/26/2016</a:t>
            </a:fld>
            <a:endParaRPr lang="en-US" smtClean="0">
              <a:solidFill>
                <a:srgbClr val="000000"/>
              </a:solidFill>
            </a:endParaRPr>
          </a:p>
        </p:txBody>
      </p:sp>
      <p:sp>
        <p:nvSpPr>
          <p:cNvPr id="54290" name="Rectangle 18"/>
          <p:cNvSpPr>
            <a:spLocks noGrp="1" noChangeArrowheads="1"/>
          </p:cNvSpPr>
          <p:nvPr>
            <p:ph type="ftr" sz="quarter" idx="3"/>
          </p:nvPr>
        </p:nvSpPr>
        <p:spPr bwMode="auto">
          <a:xfrm>
            <a:off x="3124200" y="63230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000000"/>
              </a:solidFill>
            </a:endParaRPr>
          </a:p>
        </p:txBody>
      </p:sp>
      <p:sp>
        <p:nvSpPr>
          <p:cNvPr id="54291" name="Rectangle 19"/>
          <p:cNvSpPr>
            <a:spLocks noGrp="1" noChangeArrowheads="1"/>
          </p:cNvSpPr>
          <p:nvPr>
            <p:ph type="sldNum" sz="quarter" idx="4"/>
          </p:nvPr>
        </p:nvSpPr>
        <p:spPr bwMode="auto">
          <a:xfrm>
            <a:off x="6858000" y="63230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eaLnBrk="0" fontAlgn="base" hangingPunct="0">
              <a:spcBef>
                <a:spcPct val="0"/>
              </a:spcBef>
              <a:spcAft>
                <a:spcPct val="0"/>
              </a:spcAft>
            </a:pPr>
            <a:fld id="{0C85D2A6-0F39-4691-BE4B-4C4AE2E5473C}"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5502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1.jpeg"/><Relationship Id="rId1" Type="http://schemas.openxmlformats.org/officeDocument/2006/relationships/slideLayout" Target="../slideLayouts/slideLayout28.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00313" y="0"/>
            <a:ext cx="7453322"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3200" b="1" dirty="0">
                <a:solidFill>
                  <a:srgbClr val="FF0000"/>
                </a:solidFill>
              </a:rPr>
              <a:t>Multiprocessors Interconnection Networks</a:t>
            </a:r>
            <a:endParaRPr lang="en-GB" sz="3200" dirty="0">
              <a:solidFill>
                <a:srgbClr val="FF0000"/>
              </a:solidFill>
            </a:endParaRPr>
          </a:p>
        </p:txBody>
      </p:sp>
      <p:sp>
        <p:nvSpPr>
          <p:cNvPr id="5" name="Rectangle 4"/>
          <p:cNvSpPr/>
          <p:nvPr/>
        </p:nvSpPr>
        <p:spPr>
          <a:xfrm>
            <a:off x="297873" y="457200"/>
            <a:ext cx="8458200" cy="1569660"/>
          </a:xfrm>
          <a:prstGeom prst="rect">
            <a:avLst/>
          </a:prstGeom>
        </p:spPr>
        <p:txBody>
          <a:bodyPr wrap="square">
            <a:spAutoFit/>
          </a:bodyPr>
          <a:lstStyle/>
          <a:p>
            <a:pPr algn="just"/>
            <a:r>
              <a:rPr lang="en-US" sz="2400" dirty="0" smtClean="0"/>
              <a:t>   An </a:t>
            </a:r>
            <a:r>
              <a:rPr lang="en-US" sz="2400" dirty="0"/>
              <a:t>interconnection network could be either static or dynamic. Connections in a static network are fixed links, while connections in a dynamic network are established on the fly as needed</a:t>
            </a:r>
            <a:r>
              <a:rPr lang="en-US" sz="2400" dirty="0" smtClean="0"/>
              <a:t>.</a:t>
            </a:r>
          </a:p>
          <a:p>
            <a:pPr algn="just"/>
            <a:r>
              <a:rPr lang="en-US" sz="2400" dirty="0" smtClean="0"/>
              <a:t> </a:t>
            </a:r>
            <a:r>
              <a:rPr lang="en-US" sz="2400" dirty="0"/>
              <a:t>A topology-based taxonomy for interconnection </a:t>
            </a:r>
            <a:r>
              <a:rPr lang="en-US" sz="2400" dirty="0" smtClean="0"/>
              <a:t>networks :</a:t>
            </a:r>
            <a:endParaRPr lang="en-US" sz="2400" dirty="0"/>
          </a:p>
        </p:txBody>
      </p:sp>
      <p:pic>
        <p:nvPicPr>
          <p:cNvPr id="1026" name="Picture 2"/>
          <p:cNvPicPr>
            <a:picLocks noChangeAspect="1" noChangeArrowheads="1"/>
          </p:cNvPicPr>
          <p:nvPr/>
        </p:nvPicPr>
        <p:blipFill>
          <a:blip r:embed="rId2">
            <a:lum bright="-18000" contrast="40000"/>
            <a:extLst>
              <a:ext uri="{28A0092B-C50C-407E-A947-70E740481C1C}">
                <a14:useLocalDpi xmlns:a14="http://schemas.microsoft.com/office/drawing/2010/main" val="0"/>
              </a:ext>
            </a:extLst>
          </a:blip>
          <a:srcRect/>
          <a:stretch>
            <a:fillRect/>
          </a:stretch>
        </p:blipFill>
        <p:spPr bwMode="auto">
          <a:xfrm>
            <a:off x="554182" y="1941138"/>
            <a:ext cx="7699453" cy="32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 y="5197126"/>
            <a:ext cx="9067800" cy="430887"/>
          </a:xfrm>
          <a:prstGeom prst="rect">
            <a:avLst/>
          </a:prstGeom>
        </p:spPr>
        <p:txBody>
          <a:bodyPr wrap="square">
            <a:spAutoFit/>
          </a:bodyPr>
          <a:lstStyle/>
          <a:p>
            <a:r>
              <a:rPr lang="en-US" sz="2200" b="1" dirty="0" smtClean="0"/>
              <a:t>Static networks : one-dimension </a:t>
            </a:r>
            <a:r>
              <a:rPr lang="en-US" sz="2200" b="1" dirty="0"/>
              <a:t>(1D), two-dimension (2D</a:t>
            </a:r>
            <a:r>
              <a:rPr lang="en-US" sz="2200" b="1" dirty="0" smtClean="0"/>
              <a:t>), Hypercube </a:t>
            </a:r>
            <a:r>
              <a:rPr lang="en-US" sz="2200" b="1" dirty="0"/>
              <a:t>(HC).</a:t>
            </a:r>
          </a:p>
        </p:txBody>
      </p:sp>
      <p:sp>
        <p:nvSpPr>
          <p:cNvPr id="7" name="Rectangle 6"/>
          <p:cNvSpPr/>
          <p:nvPr/>
        </p:nvSpPr>
        <p:spPr>
          <a:xfrm>
            <a:off x="381000" y="5628013"/>
            <a:ext cx="8534400" cy="1107996"/>
          </a:xfrm>
          <a:prstGeom prst="rect">
            <a:avLst/>
          </a:prstGeom>
        </p:spPr>
        <p:txBody>
          <a:bodyPr wrap="square">
            <a:spAutoFit/>
          </a:bodyPr>
          <a:lstStyle/>
          <a:p>
            <a:r>
              <a:rPr lang="en-US" sz="2200" b="1" dirty="0"/>
              <a:t>Switch-based dynamic networks can be classified according to the structure of the interconnection network as single-stage (SS), multistage (MS), or crossbar networks</a:t>
            </a:r>
            <a:endParaRPr lang="en-GB" sz="2200" b="1" dirty="0"/>
          </a:p>
        </p:txBody>
      </p:sp>
    </p:spTree>
    <p:extLst>
      <p:ext uri="{BB962C8B-B14F-4D97-AF65-F5344CB8AC3E}">
        <p14:creationId xmlns:p14="http://schemas.microsoft.com/office/powerpoint/2010/main" val="319675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80110" y="1138261"/>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4691" y="30265"/>
            <a:ext cx="8891490" cy="1107996"/>
          </a:xfrm>
          <a:prstGeom prst="rect">
            <a:avLst/>
          </a:prstGeom>
        </p:spPr>
        <p:txBody>
          <a:bodyPr wrap="square">
            <a:spAutoFit/>
          </a:bodyPr>
          <a:lstStyle/>
          <a:p>
            <a:r>
              <a:rPr lang="en-US" sz="2200" b="1" dirty="0"/>
              <a:t>Example</a:t>
            </a:r>
            <a:r>
              <a:rPr lang="en-US" sz="2200" dirty="0"/>
              <a:t> In an 8-input single stage Shuffle–Exchange if the source is 0 (000) and the destination is 6 (110), then the following is the required sequence of Shuffle/ Exchange operations and circulation of data:</a:t>
            </a:r>
          </a:p>
        </p:txBody>
      </p:sp>
      <p:sp>
        <p:nvSpPr>
          <p:cNvPr id="7" name="Rectangle 6"/>
          <p:cNvSpPr/>
          <p:nvPr/>
        </p:nvSpPr>
        <p:spPr>
          <a:xfrm>
            <a:off x="277091" y="1595461"/>
            <a:ext cx="8558980" cy="1107996"/>
          </a:xfrm>
          <a:prstGeom prst="rect">
            <a:avLst/>
          </a:prstGeom>
        </p:spPr>
        <p:txBody>
          <a:bodyPr wrap="square">
            <a:spAutoFit/>
          </a:bodyPr>
          <a:lstStyle/>
          <a:p>
            <a:r>
              <a:rPr lang="en-US" sz="2200" b="1" dirty="0"/>
              <a:t>In addition to the shuffle and the exchange functions, there exist other interconnection patterns. Among these are the Cube and the Plus-Minus 2</a:t>
            </a:r>
            <a:r>
              <a:rPr lang="en-US" sz="2200" b="1" baseline="30000" dirty="0"/>
              <a:t>i</a:t>
            </a:r>
            <a:r>
              <a:rPr lang="en-US" sz="2200" b="1" dirty="0"/>
              <a:t>(PM2I) networks. </a:t>
            </a:r>
            <a:endParaRPr lang="en-GB" sz="2200" b="1" dirty="0"/>
          </a:p>
        </p:txBody>
      </p:sp>
      <p:sp>
        <p:nvSpPr>
          <p:cNvPr id="8" name="Rectangle 7"/>
          <p:cNvSpPr/>
          <p:nvPr/>
        </p:nvSpPr>
        <p:spPr>
          <a:xfrm>
            <a:off x="346364" y="2674922"/>
            <a:ext cx="2624565" cy="461665"/>
          </a:xfrm>
          <a:prstGeom prst="rect">
            <a:avLst/>
          </a:prstGeom>
        </p:spPr>
        <p:txBody>
          <a:bodyPr wrap="none">
            <a:spAutoFit/>
          </a:bodyPr>
          <a:lstStyle/>
          <a:p>
            <a:r>
              <a:rPr lang="en-US" sz="2400" b="1" dirty="0">
                <a:solidFill>
                  <a:srgbClr val="FF0000"/>
                </a:solidFill>
              </a:rPr>
              <a:t>The Cube Network </a:t>
            </a:r>
            <a:endParaRPr lang="en-GB" sz="2400" b="1" dirty="0">
              <a:solidFill>
                <a:srgbClr val="FF0000"/>
              </a:solidFill>
            </a:endParaRPr>
          </a:p>
        </p:txBody>
      </p:sp>
      <p:pic>
        <p:nvPicPr>
          <p:cNvPr id="8197"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08444" y="3062437"/>
            <a:ext cx="8723983" cy="52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2332" y="3810000"/>
            <a:ext cx="2344668" cy="2308324"/>
          </a:xfrm>
          <a:prstGeom prst="rect">
            <a:avLst/>
          </a:prstGeom>
        </p:spPr>
        <p:txBody>
          <a:bodyPr wrap="square">
            <a:spAutoFit/>
          </a:bodyPr>
          <a:lstStyle/>
          <a:p>
            <a:r>
              <a:rPr lang="en-US" sz="2400" dirty="0"/>
              <a:t>Consider a 3-bit address (N = 8), </a:t>
            </a:r>
            <a:endParaRPr lang="en-US" sz="2400" dirty="0" smtClean="0"/>
          </a:p>
          <a:p>
            <a:r>
              <a:rPr lang="en-US" sz="2400" dirty="0" smtClean="0"/>
              <a:t> </a:t>
            </a:r>
            <a:r>
              <a:rPr lang="en-US" sz="2400" dirty="0"/>
              <a:t>we </a:t>
            </a:r>
            <a:r>
              <a:rPr lang="en-US" sz="2400" dirty="0" smtClean="0"/>
              <a:t>have</a:t>
            </a:r>
          </a:p>
          <a:p>
            <a:r>
              <a:rPr lang="en-US" sz="2400" dirty="0" smtClean="0"/>
              <a:t> </a:t>
            </a:r>
            <a:r>
              <a:rPr lang="en-US" sz="2400" dirty="0"/>
              <a:t>C</a:t>
            </a:r>
            <a:r>
              <a:rPr lang="en-US" sz="2400" baseline="-25000" dirty="0"/>
              <a:t>2</a:t>
            </a:r>
            <a:r>
              <a:rPr lang="en-US" sz="2400" dirty="0"/>
              <a:t>(6) = 2, </a:t>
            </a:r>
            <a:endParaRPr lang="en-US" sz="2400" dirty="0" smtClean="0"/>
          </a:p>
          <a:p>
            <a:r>
              <a:rPr lang="en-US" sz="2400" dirty="0" smtClean="0"/>
              <a:t>C</a:t>
            </a:r>
            <a:r>
              <a:rPr lang="en-US" sz="2400" baseline="-25000" dirty="0" smtClean="0"/>
              <a:t>1</a:t>
            </a:r>
            <a:r>
              <a:rPr lang="en-US" sz="2400" dirty="0" smtClean="0"/>
              <a:t>(7</a:t>
            </a:r>
            <a:r>
              <a:rPr lang="en-US" sz="2400" dirty="0"/>
              <a:t>) = 5 </a:t>
            </a:r>
            <a:endParaRPr lang="en-US" sz="2400" dirty="0" smtClean="0"/>
          </a:p>
          <a:p>
            <a:r>
              <a:rPr lang="en-US" sz="2400" dirty="0" smtClean="0"/>
              <a:t>C</a:t>
            </a:r>
            <a:r>
              <a:rPr lang="en-US" sz="2400" baseline="-25000" dirty="0" smtClean="0"/>
              <a:t>0</a:t>
            </a:r>
            <a:r>
              <a:rPr lang="en-US" sz="2400" dirty="0" smtClean="0"/>
              <a:t>(4</a:t>
            </a:r>
            <a:r>
              <a:rPr lang="en-US" sz="2400" dirty="0"/>
              <a:t>) = 5.</a:t>
            </a:r>
          </a:p>
        </p:txBody>
      </p:sp>
      <p:pic>
        <p:nvPicPr>
          <p:cNvPr id="8199" name="Picture 7"/>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2585186" y="3605416"/>
            <a:ext cx="6250885" cy="310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0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57880"/>
            <a:ext cx="8991600" cy="800219"/>
          </a:xfrm>
          <a:prstGeom prst="rect">
            <a:avLst/>
          </a:prstGeom>
        </p:spPr>
        <p:txBody>
          <a:bodyPr wrap="square">
            <a:spAutoFit/>
          </a:bodyPr>
          <a:lstStyle/>
          <a:p>
            <a:r>
              <a:rPr lang="en-US" sz="2400" b="1" dirty="0">
                <a:solidFill>
                  <a:srgbClr val="FF0000"/>
                </a:solidFill>
              </a:rPr>
              <a:t>The Plus–Minus 2</a:t>
            </a:r>
            <a:r>
              <a:rPr lang="en-US" sz="2400" b="1" baseline="30000" dirty="0">
                <a:solidFill>
                  <a:srgbClr val="FF0000"/>
                </a:solidFill>
              </a:rPr>
              <a:t>i</a:t>
            </a:r>
            <a:r>
              <a:rPr lang="en-US" sz="2400" b="1" dirty="0">
                <a:solidFill>
                  <a:srgbClr val="FF0000"/>
                </a:solidFill>
              </a:rPr>
              <a:t> (PM2I)</a:t>
            </a:r>
            <a:r>
              <a:rPr lang="en-US" sz="2400" dirty="0">
                <a:solidFill>
                  <a:srgbClr val="FF0000"/>
                </a:solidFill>
              </a:rPr>
              <a:t> </a:t>
            </a:r>
            <a:r>
              <a:rPr lang="en-US" sz="2400" b="1" dirty="0">
                <a:solidFill>
                  <a:srgbClr val="FF0000"/>
                </a:solidFill>
              </a:rPr>
              <a:t>Network</a:t>
            </a:r>
            <a:r>
              <a:rPr lang="en-US" sz="2400" dirty="0">
                <a:solidFill>
                  <a:srgbClr val="FF0000"/>
                </a:solidFill>
              </a:rPr>
              <a:t> </a:t>
            </a:r>
            <a:endParaRPr lang="en-US" sz="2400" dirty="0" smtClean="0">
              <a:solidFill>
                <a:srgbClr val="FF0000"/>
              </a:solidFill>
            </a:endParaRPr>
          </a:p>
          <a:p>
            <a:r>
              <a:rPr lang="en-US" sz="2200" dirty="0" smtClean="0"/>
              <a:t>The </a:t>
            </a:r>
            <a:r>
              <a:rPr lang="en-US" sz="2200" dirty="0"/>
              <a:t>PM2I network consists of 2k interconnection functions defined </a:t>
            </a:r>
            <a:r>
              <a:rPr lang="en-US" sz="2200" dirty="0" smtClean="0"/>
              <a:t>as below:</a:t>
            </a:r>
            <a:endParaRPr lang="en-GB" sz="2200" dirty="0"/>
          </a:p>
        </p:txBody>
      </p:sp>
      <p:pic>
        <p:nvPicPr>
          <p:cNvPr id="9218"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362200" y="830390"/>
            <a:ext cx="4574710" cy="9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1781982"/>
            <a:ext cx="8534400" cy="461665"/>
          </a:xfrm>
          <a:prstGeom prst="rect">
            <a:avLst/>
          </a:prstGeom>
        </p:spPr>
        <p:txBody>
          <a:bodyPr wrap="square">
            <a:spAutoFit/>
          </a:bodyPr>
          <a:lstStyle/>
          <a:p>
            <a:r>
              <a:rPr lang="en-US" sz="2400" dirty="0"/>
              <a:t>For example, consider the case N = 8</a:t>
            </a:r>
            <a:r>
              <a:rPr lang="en-US" sz="2400" dirty="0" smtClean="0"/>
              <a:t>,   PM2</a:t>
            </a:r>
            <a:r>
              <a:rPr lang="en-US" sz="2400" baseline="-25000" dirty="0"/>
              <a:t>+</a:t>
            </a:r>
            <a:r>
              <a:rPr lang="ar-SA" sz="2400" baseline="-25000" dirty="0"/>
              <a:t>‏</a:t>
            </a:r>
            <a:r>
              <a:rPr lang="en-US" sz="2400" baseline="-25000" dirty="0"/>
              <a:t>1</a:t>
            </a:r>
            <a:r>
              <a:rPr lang="en-US" sz="2400" dirty="0"/>
              <a:t>(4) =4 </a:t>
            </a:r>
            <a:r>
              <a:rPr lang="ar-SA" sz="2400" dirty="0"/>
              <a:t>‏</a:t>
            </a:r>
            <a:r>
              <a:rPr lang="en-US" sz="2400" dirty="0"/>
              <a:t>+ 2</a:t>
            </a:r>
            <a:r>
              <a:rPr lang="en-US" sz="2400" baseline="30000" dirty="0"/>
              <a:t>1</a:t>
            </a:r>
            <a:r>
              <a:rPr lang="en-US" sz="2400" dirty="0"/>
              <a:t> mod 8 = 6</a:t>
            </a:r>
            <a:r>
              <a:rPr lang="en-US" sz="2400" dirty="0" smtClean="0"/>
              <a:t>.</a:t>
            </a:r>
          </a:p>
        </p:txBody>
      </p:sp>
      <p:pic>
        <p:nvPicPr>
          <p:cNvPr id="9219"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200401" y="2286000"/>
            <a:ext cx="5604164" cy="358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599" y="2593217"/>
            <a:ext cx="2819401" cy="1938992"/>
          </a:xfrm>
          <a:prstGeom prst="rect">
            <a:avLst/>
          </a:prstGeom>
        </p:spPr>
        <p:txBody>
          <a:bodyPr wrap="square">
            <a:spAutoFit/>
          </a:bodyPr>
          <a:lstStyle/>
          <a:p>
            <a:r>
              <a:rPr lang="en-US" sz="2400" dirty="0"/>
              <a:t>The PM2I network </a:t>
            </a:r>
            <a:endParaRPr lang="en-US" sz="2400" dirty="0" smtClean="0"/>
          </a:p>
          <a:p>
            <a:r>
              <a:rPr lang="en-US" sz="2400" dirty="0" smtClean="0"/>
              <a:t>for </a:t>
            </a:r>
            <a:r>
              <a:rPr lang="en-US" sz="2400" dirty="0"/>
              <a:t>N =8 </a:t>
            </a:r>
            <a:endParaRPr lang="en-US" sz="2400" dirty="0" smtClean="0"/>
          </a:p>
          <a:p>
            <a:r>
              <a:rPr lang="en-US" sz="2400" dirty="0" smtClean="0"/>
              <a:t>(</a:t>
            </a:r>
            <a:r>
              <a:rPr lang="en-US" sz="2400" dirty="0"/>
              <a:t>a), PM2</a:t>
            </a:r>
            <a:r>
              <a:rPr lang="en-US" sz="2400" baseline="-25000" dirty="0"/>
              <a:t>+</a:t>
            </a:r>
            <a:r>
              <a:rPr lang="ar-SA" sz="2400" baseline="-25000" dirty="0"/>
              <a:t>‏</a:t>
            </a:r>
            <a:r>
              <a:rPr lang="en-US" sz="2400" baseline="-25000" dirty="0"/>
              <a:t>0</a:t>
            </a:r>
            <a:r>
              <a:rPr lang="en-US" sz="2400" dirty="0"/>
              <a:t> for N = 8; </a:t>
            </a:r>
            <a:endParaRPr lang="en-US" sz="2400" dirty="0" smtClean="0"/>
          </a:p>
          <a:p>
            <a:r>
              <a:rPr lang="en-US" sz="2400" dirty="0" smtClean="0"/>
              <a:t>(</a:t>
            </a:r>
            <a:r>
              <a:rPr lang="en-US" sz="2400" dirty="0"/>
              <a:t>b) PM2</a:t>
            </a:r>
            <a:r>
              <a:rPr lang="en-US" sz="2400" baseline="-25000" dirty="0"/>
              <a:t>+</a:t>
            </a:r>
            <a:r>
              <a:rPr lang="ar-SA" sz="2400" baseline="-25000" dirty="0"/>
              <a:t>‏</a:t>
            </a:r>
            <a:r>
              <a:rPr lang="en-US" sz="2400" baseline="-25000" dirty="0"/>
              <a:t>1</a:t>
            </a:r>
            <a:r>
              <a:rPr lang="en-US" sz="2400" dirty="0"/>
              <a:t> for N =8; </a:t>
            </a:r>
            <a:endParaRPr lang="en-US" sz="2400" dirty="0" smtClean="0"/>
          </a:p>
          <a:p>
            <a:r>
              <a:rPr lang="en-US" sz="2400" dirty="0" smtClean="0"/>
              <a:t> </a:t>
            </a:r>
            <a:r>
              <a:rPr lang="en-US" sz="2400" dirty="0"/>
              <a:t>(c) PM2</a:t>
            </a:r>
            <a:r>
              <a:rPr lang="en-US" sz="2400" baseline="-25000" dirty="0"/>
              <a:t>+</a:t>
            </a:r>
            <a:r>
              <a:rPr lang="ar-SA" sz="2400" baseline="-25000" dirty="0"/>
              <a:t>‏</a:t>
            </a:r>
            <a:r>
              <a:rPr lang="en-US" sz="2400" baseline="-25000" dirty="0"/>
              <a:t>2</a:t>
            </a:r>
            <a:r>
              <a:rPr lang="en-US" sz="2400" dirty="0"/>
              <a:t> for N = 8.</a:t>
            </a:r>
          </a:p>
        </p:txBody>
      </p:sp>
      <p:pic>
        <p:nvPicPr>
          <p:cNvPr id="9221" name="Picture 5"/>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143000" y="5964297"/>
            <a:ext cx="2710030" cy="4551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3765856" y="5978152"/>
            <a:ext cx="4844744" cy="4481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01836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57199" y="228600"/>
            <a:ext cx="801385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728787" y="2989050"/>
            <a:ext cx="6305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nvSpPr>
        <p:spPr bwMode="auto">
          <a:xfrm>
            <a:off x="76200" y="2370520"/>
            <a:ext cx="8915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Butterfly Function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interconnection pattern used in the butterfly network is defined as follows: Consider a 3-bit address (N =8), the following is the butterfly mapping: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1"/>
          <p:cNvSpPr>
            <a:spLocks noChangeArrowheads="1"/>
          </p:cNvSpPr>
          <p:nvPr/>
        </p:nvSpPr>
        <p:spPr bwMode="auto">
          <a:xfrm>
            <a:off x="0" y="904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18764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36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5800" y="304800"/>
            <a:ext cx="2852640" cy="461665"/>
          </a:xfrm>
          <a:prstGeom prst="rect">
            <a:avLst/>
          </a:prstGeom>
        </p:spPr>
        <p:txBody>
          <a:bodyPr wrap="none">
            <a:spAutoFit/>
          </a:bodyPr>
          <a:lstStyle/>
          <a:p>
            <a:r>
              <a:rPr lang="en-US" sz="2400" b="1" u="sng" dirty="0">
                <a:solidFill>
                  <a:srgbClr val="FF0000"/>
                </a:solidFill>
              </a:rPr>
              <a:t>Multistage Networks</a:t>
            </a:r>
            <a:endParaRPr lang="en-US" sz="2400" u="sng" dirty="0">
              <a:solidFill>
                <a:srgbClr val="FF0000"/>
              </a:solidFill>
            </a:endParaRPr>
          </a:p>
        </p:txBody>
      </p:sp>
      <p:sp>
        <p:nvSpPr>
          <p:cNvPr id="3" name="Rectangle 2"/>
          <p:cNvSpPr/>
          <p:nvPr/>
        </p:nvSpPr>
        <p:spPr>
          <a:xfrm>
            <a:off x="228600" y="810676"/>
            <a:ext cx="8763000" cy="6001643"/>
          </a:xfrm>
          <a:prstGeom prst="rect">
            <a:avLst/>
          </a:prstGeom>
        </p:spPr>
        <p:txBody>
          <a:bodyPr wrap="square">
            <a:spAutoFit/>
          </a:bodyPr>
          <a:lstStyle/>
          <a:p>
            <a:pPr algn="just"/>
            <a:r>
              <a:rPr lang="en-US" sz="2400" dirty="0"/>
              <a:t>The most undesirable single bus limitation that Multistage interconnection networks (MINs ) is set to improve is the availability of only one single path between the processors and the memory modules. Such MINs provide a number of simultaneous paths between the processors and the memory modules</a:t>
            </a:r>
            <a:r>
              <a:rPr lang="en-US" sz="2400" dirty="0" smtClean="0"/>
              <a:t>.</a:t>
            </a:r>
            <a:r>
              <a:rPr lang="en-US" sz="2400" dirty="0"/>
              <a:t> </a:t>
            </a:r>
            <a:r>
              <a:rPr lang="en-US" sz="2400" dirty="0" smtClean="0"/>
              <a:t>A </a:t>
            </a:r>
            <a:r>
              <a:rPr lang="en-US" sz="2400" dirty="0"/>
              <a:t>general MIN consists of a number of stages each consisting of a set of 2x2 switching elements. Stages are connected to each other using Inter-stage Connection (ISC) Pattern. These patterns may follow any of the routing functions such as Shuffle–Exchange, Butterfly, Cube, and so </a:t>
            </a:r>
            <a:r>
              <a:rPr lang="en-US" sz="2400" dirty="0" smtClean="0"/>
              <a:t>on. The </a:t>
            </a:r>
            <a:r>
              <a:rPr lang="en-US" sz="2400" dirty="0"/>
              <a:t>settings of the SEs give a number of paths can be established simultaneously. For example, the figure below shows how three simultaneous paths connecting the three pairs of input/output 000 →101,101→011, and 110→010 can be established. It should be noted that the interconnection pattern among stages follows the shuffle operation</a:t>
            </a:r>
            <a:r>
              <a:rPr lang="en-US" sz="2400" dirty="0" smtClean="0"/>
              <a:t>.</a:t>
            </a:r>
            <a:r>
              <a:rPr lang="en-US" sz="2400" dirty="0"/>
              <a:t> This network is known as the Shuffle–Exchange network (SEN</a:t>
            </a:r>
            <a:r>
              <a:rPr lang="en-US" sz="2400" dirty="0" smtClean="0"/>
              <a:t>).as </a:t>
            </a:r>
            <a:r>
              <a:rPr lang="en-US" sz="2400" dirty="0"/>
              <a:t>An example 8 x 8 </a:t>
            </a:r>
            <a:r>
              <a:rPr lang="en-US" sz="2400" dirty="0" smtClean="0"/>
              <a:t>(</a:t>
            </a:r>
            <a:r>
              <a:rPr lang="en-US" sz="2400" dirty="0"/>
              <a:t>SEN).</a:t>
            </a:r>
            <a:endParaRPr lang="en-GB" sz="2400" dirty="0"/>
          </a:p>
        </p:txBody>
      </p:sp>
    </p:spTree>
    <p:extLst>
      <p:ext uri="{BB962C8B-B14F-4D97-AF65-F5344CB8AC3E}">
        <p14:creationId xmlns:p14="http://schemas.microsoft.com/office/powerpoint/2010/main" val="201836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08708" y="-23014"/>
            <a:ext cx="2918876" cy="461665"/>
          </a:xfrm>
          <a:prstGeom prst="rect">
            <a:avLst/>
          </a:prstGeom>
        </p:spPr>
        <p:txBody>
          <a:bodyPr wrap="none">
            <a:spAutoFit/>
          </a:bodyPr>
          <a:lstStyle/>
          <a:p>
            <a:r>
              <a:rPr lang="en-US" sz="2400" b="1" dirty="0">
                <a:solidFill>
                  <a:srgbClr val="FF0000"/>
                </a:solidFill>
              </a:rPr>
              <a:t>The Banyan Network</a:t>
            </a:r>
            <a:r>
              <a:rPr lang="en-US" sz="2400" dirty="0">
                <a:solidFill>
                  <a:srgbClr val="FF0000"/>
                </a:solidFill>
              </a:rPr>
              <a:t> </a:t>
            </a:r>
            <a:endParaRPr lang="en-GB" sz="2400" dirty="0">
              <a:solidFill>
                <a:srgbClr val="FF0000"/>
              </a:solidFill>
            </a:endParaRPr>
          </a:p>
        </p:txBody>
      </p:sp>
      <p:sp>
        <p:nvSpPr>
          <p:cNvPr id="3" name="Rectangle 2"/>
          <p:cNvSpPr/>
          <p:nvPr/>
        </p:nvSpPr>
        <p:spPr>
          <a:xfrm>
            <a:off x="228600" y="415720"/>
            <a:ext cx="8915400" cy="2800767"/>
          </a:xfrm>
          <a:prstGeom prst="rect">
            <a:avLst/>
          </a:prstGeom>
        </p:spPr>
        <p:txBody>
          <a:bodyPr wrap="square">
            <a:spAutoFit/>
          </a:bodyPr>
          <a:lstStyle/>
          <a:p>
            <a:r>
              <a:rPr lang="en-US" sz="2200" dirty="0" smtClean="0"/>
              <a:t>The </a:t>
            </a:r>
            <a:r>
              <a:rPr lang="en-US" sz="2200" dirty="0"/>
              <a:t>memory modules, is N, the number of MIN stages is log</a:t>
            </a:r>
            <a:r>
              <a:rPr lang="en-US" sz="2200" baseline="-25000" dirty="0"/>
              <a:t>2</a:t>
            </a:r>
            <a:r>
              <a:rPr lang="en-US" sz="2200" dirty="0"/>
              <a:t> N and the number of SEs per stage is N/2, and hence the network complexity, measured in terms of the total number of SEs is O(N x log</a:t>
            </a:r>
            <a:r>
              <a:rPr lang="en-US" sz="2200" baseline="-25000" dirty="0"/>
              <a:t>2</a:t>
            </a:r>
            <a:r>
              <a:rPr lang="en-US" sz="2200" dirty="0"/>
              <a:t> N). The time complexity, measured by the number of SEs along the path from input to output, is O(log</a:t>
            </a:r>
            <a:r>
              <a:rPr lang="en-US" sz="2200" baseline="-25000" dirty="0"/>
              <a:t>2</a:t>
            </a:r>
            <a:r>
              <a:rPr lang="en-US" sz="2200" dirty="0"/>
              <a:t> N). For example, in a 16x16 MIN, the length of the path from input to output is 4. The total number of SEs in the network is usually taken as a measure for the total area of the network. The total area of a 16x16 MIN is 32 SEs</a:t>
            </a:r>
            <a:r>
              <a:rPr lang="en-US" sz="2200" dirty="0" smtClean="0"/>
              <a:t>.</a:t>
            </a:r>
            <a:endParaRPr lang="en-US" sz="2200" dirty="0"/>
          </a:p>
        </p:txBody>
      </p:sp>
      <p:pic>
        <p:nvPicPr>
          <p:cNvPr id="2050"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057024" y="3193473"/>
            <a:ext cx="6553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36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75207"/>
            <a:ext cx="288219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b="1" dirty="0">
                <a:solidFill>
                  <a:srgbClr val="FF0000"/>
                </a:solidFill>
              </a:rPr>
              <a:t>The Omega Network</a:t>
            </a:r>
            <a:r>
              <a:rPr lang="en-US" sz="2400" dirty="0">
                <a:solidFill>
                  <a:srgbClr val="FF0000"/>
                </a:solidFill>
              </a:rPr>
              <a:t> </a:t>
            </a:r>
            <a:endParaRPr lang="en-GB" sz="2400" dirty="0">
              <a:solidFill>
                <a:srgbClr val="FF0000"/>
              </a:solidFill>
            </a:endParaRPr>
          </a:p>
        </p:txBody>
      </p:sp>
      <p:sp>
        <p:nvSpPr>
          <p:cNvPr id="3" name="Rectangle 2"/>
          <p:cNvSpPr/>
          <p:nvPr/>
        </p:nvSpPr>
        <p:spPr>
          <a:xfrm>
            <a:off x="83127" y="5352943"/>
            <a:ext cx="9144000" cy="1200329"/>
          </a:xfrm>
          <a:prstGeom prst="rect">
            <a:avLst/>
          </a:prstGeom>
        </p:spPr>
        <p:txBody>
          <a:bodyPr wrap="square">
            <a:spAutoFit/>
          </a:bodyPr>
          <a:lstStyle/>
          <a:p>
            <a:r>
              <a:rPr lang="en-US" sz="2400" dirty="0"/>
              <a:t>A size N omega network consists of n (n=log</a:t>
            </a:r>
            <a:r>
              <a:rPr lang="en-US" sz="2400" baseline="-25000" dirty="0"/>
              <a:t>2</a:t>
            </a:r>
            <a:r>
              <a:rPr lang="en-US" sz="2400" dirty="0"/>
              <a:t> N single-stage) Shuffle–Exchange networks. Each stage consists of a column of N=2, two-input switching elements whose input is a shuffle connection</a:t>
            </a:r>
            <a:endParaRPr lang="en-GB" sz="2400" dirty="0"/>
          </a:p>
        </p:txBody>
      </p:sp>
      <p:pic>
        <p:nvPicPr>
          <p:cNvPr id="166" name="Picture 7" descr="8-5"/>
          <p:cNvPicPr>
            <a:picLocks noChangeAspect="1" noChangeArrowheads="1"/>
          </p:cNvPicPr>
          <p:nvPr/>
        </p:nvPicPr>
        <p:blipFill>
          <a:blip r:embed="rId2"/>
          <a:srcRect/>
          <a:stretch>
            <a:fillRect/>
          </a:stretch>
        </p:blipFill>
        <p:spPr bwMode="auto">
          <a:xfrm>
            <a:off x="457200" y="632585"/>
            <a:ext cx="7056438" cy="3319462"/>
          </a:xfrm>
          <a:prstGeom prst="rect">
            <a:avLst/>
          </a:prstGeom>
          <a:noFill/>
          <a:ln w="9525">
            <a:noFill/>
            <a:miter lim="800000"/>
            <a:headEnd/>
            <a:tailEnd/>
          </a:ln>
        </p:spPr>
      </p:pic>
      <p:sp>
        <p:nvSpPr>
          <p:cNvPr id="167" name="Rectangle 9"/>
          <p:cNvSpPr>
            <a:spLocks noChangeArrowheads="1"/>
          </p:cNvSpPr>
          <p:nvPr/>
        </p:nvSpPr>
        <p:spPr bwMode="auto">
          <a:xfrm>
            <a:off x="90054" y="3979756"/>
            <a:ext cx="8424863" cy="1200329"/>
          </a:xfrm>
          <a:prstGeom prst="rect">
            <a:avLst/>
          </a:prstGeom>
          <a:noFill/>
          <a:ln w="9525">
            <a:noFill/>
            <a:miter lim="800000"/>
            <a:headEnd/>
            <a:tailEnd/>
          </a:ln>
        </p:spPr>
        <p:txBody>
          <a:bodyPr>
            <a:spAutoFit/>
          </a:bodyPr>
          <a:lstStyle/>
          <a:p>
            <a:pPr marL="234950" indent="-234950">
              <a:tabLst>
                <a:tab pos="858838" algn="l"/>
              </a:tabLst>
            </a:pPr>
            <a:r>
              <a:rPr lang="en-US" sz="2400" dirty="0"/>
              <a:t>Number of Stages = </a:t>
            </a:r>
            <a:r>
              <a:rPr lang="en-US" sz="2400" dirty="0">
                <a:solidFill>
                  <a:srgbClr val="FF0000"/>
                </a:solidFill>
              </a:rPr>
              <a:t>(</a:t>
            </a:r>
            <a:r>
              <a:rPr lang="en-US" sz="2400" dirty="0" smtClean="0">
                <a:solidFill>
                  <a:srgbClr val="FF0000"/>
                </a:solidFill>
              </a:rPr>
              <a:t>Log</a:t>
            </a:r>
            <a:r>
              <a:rPr lang="en-US" sz="2400" baseline="-25000" dirty="0" smtClean="0">
                <a:solidFill>
                  <a:srgbClr val="FF0000"/>
                </a:solidFill>
              </a:rPr>
              <a:t>2</a:t>
            </a:r>
            <a:r>
              <a:rPr lang="en-US" sz="2400" dirty="0" smtClean="0">
                <a:solidFill>
                  <a:srgbClr val="FF0000"/>
                </a:solidFill>
              </a:rPr>
              <a:t>n)</a:t>
            </a:r>
            <a:endParaRPr lang="en-US" sz="2400" dirty="0">
              <a:solidFill>
                <a:srgbClr val="FF0000"/>
              </a:solidFill>
            </a:endParaRPr>
          </a:p>
          <a:p>
            <a:pPr marL="234950" indent="-234950">
              <a:tabLst>
                <a:tab pos="858838" algn="l"/>
              </a:tabLst>
            </a:pPr>
            <a:r>
              <a:rPr lang="en-US" sz="2400" dirty="0"/>
              <a:t>Number of Switches per Stage =</a:t>
            </a:r>
            <a:r>
              <a:rPr lang="en-US" sz="2400" dirty="0">
                <a:solidFill>
                  <a:srgbClr val="FF0000"/>
                </a:solidFill>
              </a:rPr>
              <a:t> (n/2),</a:t>
            </a:r>
          </a:p>
          <a:p>
            <a:pPr marL="234950" indent="-234950">
              <a:tabLst>
                <a:tab pos="858838" algn="l"/>
              </a:tabLst>
            </a:pPr>
            <a:r>
              <a:rPr lang="en-US" sz="2400" dirty="0"/>
              <a:t>Total Switches = </a:t>
            </a:r>
            <a:r>
              <a:rPr lang="en-US" sz="2400" dirty="0">
                <a:solidFill>
                  <a:srgbClr val="FF0000"/>
                </a:solidFill>
              </a:rPr>
              <a:t>(n/2)Log</a:t>
            </a:r>
            <a:r>
              <a:rPr lang="en-US" sz="2400" baseline="-25000" dirty="0">
                <a:solidFill>
                  <a:srgbClr val="FF0000"/>
                </a:solidFill>
              </a:rPr>
              <a:t>2</a:t>
            </a:r>
            <a:r>
              <a:rPr lang="en-US" sz="2400" dirty="0">
                <a:solidFill>
                  <a:srgbClr val="FF0000"/>
                </a:solidFill>
              </a:rPr>
              <a:t>n</a:t>
            </a:r>
          </a:p>
        </p:txBody>
      </p:sp>
    </p:spTree>
    <p:extLst>
      <p:ext uri="{BB962C8B-B14F-4D97-AF65-F5344CB8AC3E}">
        <p14:creationId xmlns:p14="http://schemas.microsoft.com/office/powerpoint/2010/main" val="201836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499764" cy="2123658"/>
          </a:xfrm>
          <a:prstGeom prst="rect">
            <a:avLst/>
          </a:prstGeom>
        </p:spPr>
        <p:txBody>
          <a:bodyPr wrap="square">
            <a:spAutoFit/>
          </a:bodyPr>
          <a:lstStyle/>
          <a:p>
            <a:r>
              <a:rPr lang="en-US" sz="2200" dirty="0"/>
              <a:t>A commonly used multistage connection network is the </a:t>
            </a:r>
            <a:r>
              <a:rPr lang="en-US" sz="2200" b="1" i="1" dirty="0" smtClean="0"/>
              <a:t>omega network</a:t>
            </a:r>
            <a:r>
              <a:rPr lang="en-US" sz="2200" dirty="0"/>
              <a:t>. This network consists of log </a:t>
            </a:r>
            <a:r>
              <a:rPr lang="en-US" sz="2200" i="1" dirty="0"/>
              <a:t>p </a:t>
            </a:r>
            <a:r>
              <a:rPr lang="en-US" sz="2200" dirty="0"/>
              <a:t>stages, where </a:t>
            </a:r>
            <a:r>
              <a:rPr lang="en-US" sz="2200" i="1" dirty="0"/>
              <a:t>p </a:t>
            </a:r>
            <a:r>
              <a:rPr lang="en-US" sz="2200" dirty="0"/>
              <a:t>is the number of inputs (</a:t>
            </a:r>
            <a:r>
              <a:rPr lang="en-US" sz="2200" dirty="0" smtClean="0"/>
              <a:t>processing nodes</a:t>
            </a:r>
            <a:r>
              <a:rPr lang="en-US" sz="2200" dirty="0"/>
              <a:t>) and also the number of outputs (memory banks). Each stage of the omega </a:t>
            </a:r>
            <a:r>
              <a:rPr lang="en-US" sz="2200" dirty="0" smtClean="0"/>
              <a:t>network consists </a:t>
            </a:r>
            <a:r>
              <a:rPr lang="en-US" sz="2200" dirty="0"/>
              <a:t>of an interconnection pattern that connects </a:t>
            </a:r>
            <a:r>
              <a:rPr lang="en-US" sz="2200" i="1" dirty="0"/>
              <a:t>p </a:t>
            </a:r>
            <a:r>
              <a:rPr lang="en-US" sz="2200" dirty="0"/>
              <a:t>inputs and </a:t>
            </a:r>
            <a:r>
              <a:rPr lang="en-US" sz="2200" i="1" dirty="0"/>
              <a:t>p </a:t>
            </a:r>
            <a:r>
              <a:rPr lang="en-US" sz="2200" dirty="0"/>
              <a:t>outputs; a link </a:t>
            </a:r>
            <a:r>
              <a:rPr lang="en-US" sz="2200" dirty="0" smtClean="0"/>
              <a:t>exists between </a:t>
            </a:r>
            <a:r>
              <a:rPr lang="en-US" sz="2200" dirty="0"/>
              <a:t>input </a:t>
            </a:r>
            <a:r>
              <a:rPr lang="en-US" sz="2200" i="1" dirty="0" err="1"/>
              <a:t>i</a:t>
            </a:r>
            <a:r>
              <a:rPr lang="en-US" sz="2200" i="1" dirty="0"/>
              <a:t> </a:t>
            </a:r>
            <a:r>
              <a:rPr lang="en-US" sz="2200" dirty="0"/>
              <a:t>and output </a:t>
            </a:r>
            <a:r>
              <a:rPr lang="en-US" sz="2200" i="1" dirty="0"/>
              <a:t>j </a:t>
            </a:r>
            <a:r>
              <a:rPr lang="en-US" sz="2200" dirty="0"/>
              <a:t>if the following is true</a:t>
            </a:r>
            <a:r>
              <a:rPr lang="en-US" sz="2200" dirty="0" smtClean="0"/>
              <a:t>:</a:t>
            </a:r>
            <a:endParaRPr lang="en-US" sz="2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7083088" cy="387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14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29822"/>
            <a:ext cx="8686800" cy="1938992"/>
          </a:xfrm>
          <a:prstGeom prst="rect">
            <a:avLst/>
          </a:prstGeom>
        </p:spPr>
        <p:txBody>
          <a:bodyPr wrap="square">
            <a:spAutoFit/>
          </a:bodyPr>
          <a:lstStyle/>
          <a:p>
            <a:r>
              <a:rPr lang="en-US" sz="2000" dirty="0"/>
              <a:t>Equation </a:t>
            </a:r>
            <a:r>
              <a:rPr lang="en-US" sz="2000" dirty="0" smtClean="0"/>
              <a:t>6.1 </a:t>
            </a:r>
            <a:r>
              <a:rPr lang="en-US" sz="2000" dirty="0"/>
              <a:t>represents a left-rotation operation on the binary representation of </a:t>
            </a:r>
            <a:r>
              <a:rPr lang="en-US" sz="2000" i="1" dirty="0" err="1"/>
              <a:t>i</a:t>
            </a:r>
            <a:r>
              <a:rPr lang="en-US" sz="2000" i="1" dirty="0"/>
              <a:t> </a:t>
            </a:r>
            <a:r>
              <a:rPr lang="en-US" sz="2000" dirty="0"/>
              <a:t>to obtain </a:t>
            </a:r>
            <a:r>
              <a:rPr lang="en-US" sz="2000" i="1" dirty="0"/>
              <a:t>j</a:t>
            </a:r>
            <a:r>
              <a:rPr lang="en-US" sz="2000" dirty="0" smtClean="0"/>
              <a:t>. This </a:t>
            </a:r>
            <a:r>
              <a:rPr lang="en-US" sz="2000" dirty="0"/>
              <a:t>interconnection pattern is called a </a:t>
            </a:r>
            <a:r>
              <a:rPr lang="en-US" sz="2000" b="1" i="1" dirty="0"/>
              <a:t>perfect shuffle</a:t>
            </a:r>
            <a:r>
              <a:rPr lang="en-US" sz="2000" dirty="0"/>
              <a:t>. Figure </a:t>
            </a:r>
            <a:r>
              <a:rPr lang="en-US" sz="2000" dirty="0" smtClean="0"/>
              <a:t>below shows </a:t>
            </a:r>
            <a:r>
              <a:rPr lang="en-US" sz="2000" dirty="0"/>
              <a:t>a perfect </a:t>
            </a:r>
            <a:r>
              <a:rPr lang="en-US" sz="2000" dirty="0" smtClean="0"/>
              <a:t>shuffle interconnection </a:t>
            </a:r>
            <a:r>
              <a:rPr lang="en-US" sz="2000" dirty="0"/>
              <a:t>pattern for eight inputs and outputs. At each stage of an omega network, </a:t>
            </a:r>
            <a:r>
              <a:rPr lang="en-US" sz="2000" dirty="0" smtClean="0"/>
              <a:t>a perfect </a:t>
            </a:r>
            <a:r>
              <a:rPr lang="en-US" sz="2000" dirty="0"/>
              <a:t>shuffle interconnection pattern feeds into a set of </a:t>
            </a:r>
            <a:r>
              <a:rPr lang="en-US" sz="2000" i="1" dirty="0"/>
              <a:t>p</a:t>
            </a:r>
            <a:r>
              <a:rPr lang="en-US" sz="2000" dirty="0"/>
              <a:t>/2 switches or switching nodes. It should be noted that the </a:t>
            </a:r>
            <a:r>
              <a:rPr lang="en-US" sz="2000" dirty="0" smtClean="0"/>
              <a:t>interconnection pattern </a:t>
            </a:r>
            <a:r>
              <a:rPr lang="en-US" sz="2000" dirty="0"/>
              <a:t>among stages follows the shuffle operation</a:t>
            </a:r>
            <a:r>
              <a:rPr lang="en-US" sz="2000" dirty="0" smtClean="0"/>
              <a:t>.</a:t>
            </a:r>
            <a:endParaRPr lang="en-GB"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5488"/>
            <a:ext cx="3733800" cy="6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135" y="2895600"/>
            <a:ext cx="6343865" cy="371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953000" y="261424"/>
            <a:ext cx="1383007" cy="369332"/>
          </a:xfrm>
          <a:prstGeom prst="rect">
            <a:avLst/>
          </a:prstGeom>
        </p:spPr>
        <p:txBody>
          <a:bodyPr wrap="none">
            <a:spAutoFit/>
          </a:bodyPr>
          <a:lstStyle/>
          <a:p>
            <a:r>
              <a:rPr lang="en-GB" b="1" dirty="0"/>
              <a:t>Equation </a:t>
            </a:r>
            <a:r>
              <a:rPr lang="en-GB" b="1" dirty="0" smtClean="0"/>
              <a:t>6.1</a:t>
            </a:r>
            <a:endParaRPr lang="en-GB" dirty="0"/>
          </a:p>
        </p:txBody>
      </p:sp>
    </p:spTree>
    <p:extLst>
      <p:ext uri="{BB962C8B-B14F-4D97-AF65-F5344CB8AC3E}">
        <p14:creationId xmlns:p14="http://schemas.microsoft.com/office/powerpoint/2010/main" val="414027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0"/>
          <p:cNvSpPr/>
          <p:nvPr/>
        </p:nvSpPr>
        <p:spPr>
          <a:xfrm>
            <a:off x="2385060" y="999745"/>
            <a:ext cx="762000" cy="0"/>
          </a:xfrm>
          <a:custGeom>
            <a:avLst/>
            <a:gdLst/>
            <a:ahLst/>
            <a:cxnLst/>
            <a:rect l="l" t="t" r="r" b="b"/>
            <a:pathLst>
              <a:path w="762000">
                <a:moveTo>
                  <a:pt x="0" y="0"/>
                </a:moveTo>
                <a:lnTo>
                  <a:pt x="762000" y="0"/>
                </a:lnTo>
              </a:path>
            </a:pathLst>
          </a:custGeom>
          <a:ln w="25400">
            <a:solidFill>
              <a:srgbClr val="0000FF"/>
            </a:solidFill>
          </a:ln>
        </p:spPr>
        <p:txBody>
          <a:bodyPr wrap="square" lIns="0" tIns="0" rIns="0" bIns="0" rtlCol="0">
            <a:noAutofit/>
          </a:bodyPr>
          <a:lstStyle/>
          <a:p>
            <a:endParaRPr/>
          </a:p>
        </p:txBody>
      </p:sp>
      <p:sp>
        <p:nvSpPr>
          <p:cNvPr id="5" name="object 31"/>
          <p:cNvSpPr/>
          <p:nvPr/>
        </p:nvSpPr>
        <p:spPr>
          <a:xfrm>
            <a:off x="1242060" y="12759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6" name="object 32"/>
          <p:cNvSpPr/>
          <p:nvPr/>
        </p:nvSpPr>
        <p:spPr>
          <a:xfrm>
            <a:off x="1242060" y="17331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7" name="object 33"/>
          <p:cNvSpPr/>
          <p:nvPr/>
        </p:nvSpPr>
        <p:spPr>
          <a:xfrm>
            <a:off x="1384935" y="1275970"/>
            <a:ext cx="533400" cy="609600"/>
          </a:xfrm>
          <a:custGeom>
            <a:avLst/>
            <a:gdLst/>
            <a:ahLst/>
            <a:cxnLst/>
            <a:rect l="l" t="t" r="r" b="b"/>
            <a:pathLst>
              <a:path w="533400" h="609600">
                <a:moveTo>
                  <a:pt x="0" y="0"/>
                </a:moveTo>
                <a:lnTo>
                  <a:pt x="533400" y="609600"/>
                </a:lnTo>
              </a:path>
            </a:pathLst>
          </a:custGeom>
          <a:ln w="25400">
            <a:solidFill>
              <a:srgbClr val="0000FF"/>
            </a:solidFill>
          </a:ln>
        </p:spPr>
        <p:txBody>
          <a:bodyPr wrap="square" lIns="0" tIns="0" rIns="0" bIns="0" rtlCol="0">
            <a:noAutofit/>
          </a:bodyPr>
          <a:lstStyle/>
          <a:p>
            <a:endParaRPr/>
          </a:p>
        </p:txBody>
      </p:sp>
      <p:sp>
        <p:nvSpPr>
          <p:cNvPr id="8" name="object 34"/>
          <p:cNvSpPr/>
          <p:nvPr/>
        </p:nvSpPr>
        <p:spPr>
          <a:xfrm>
            <a:off x="1242060" y="2190370"/>
            <a:ext cx="152400" cy="0"/>
          </a:xfrm>
          <a:custGeom>
            <a:avLst/>
            <a:gdLst/>
            <a:ahLst/>
            <a:cxnLst/>
            <a:rect l="l" t="t" r="r" b="b"/>
            <a:pathLst>
              <a:path w="152400">
                <a:moveTo>
                  <a:pt x="0" y="0"/>
                </a:moveTo>
                <a:lnTo>
                  <a:pt x="152400" y="0"/>
                </a:ln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wrap="square" lIns="0" tIns="0" rIns="0" bIns="0" rtlCol="0">
            <a:noAutofit/>
          </a:bodyPr>
          <a:lstStyle/>
          <a:p>
            <a:endParaRPr/>
          </a:p>
        </p:txBody>
      </p:sp>
      <p:sp>
        <p:nvSpPr>
          <p:cNvPr id="9" name="object 35"/>
          <p:cNvSpPr/>
          <p:nvPr/>
        </p:nvSpPr>
        <p:spPr>
          <a:xfrm>
            <a:off x="1242060" y="26570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0" name="object 36"/>
          <p:cNvSpPr/>
          <p:nvPr/>
        </p:nvSpPr>
        <p:spPr>
          <a:xfrm>
            <a:off x="1384935" y="1733170"/>
            <a:ext cx="533400" cy="914400"/>
          </a:xfrm>
          <a:custGeom>
            <a:avLst/>
            <a:gdLst/>
            <a:ahLst/>
            <a:cxnLst/>
            <a:rect l="l" t="t" r="r" b="b"/>
            <a:pathLst>
              <a:path w="533400" h="914400">
                <a:moveTo>
                  <a:pt x="0" y="0"/>
                </a:moveTo>
                <a:lnTo>
                  <a:pt x="533400" y="914400"/>
                </a:lnTo>
              </a:path>
            </a:pathLst>
          </a:custGeom>
          <a:ln w="25400">
            <a:solidFill>
              <a:srgbClr val="0000FF"/>
            </a:solidFill>
          </a:ln>
        </p:spPr>
        <p:txBody>
          <a:bodyPr wrap="square" lIns="0" tIns="0" rIns="0" bIns="0" rtlCol="0">
            <a:noAutofit/>
          </a:bodyPr>
          <a:lstStyle/>
          <a:p>
            <a:endParaRPr/>
          </a:p>
        </p:txBody>
      </p:sp>
      <p:sp>
        <p:nvSpPr>
          <p:cNvPr id="11" name="object 37"/>
          <p:cNvSpPr/>
          <p:nvPr/>
        </p:nvSpPr>
        <p:spPr>
          <a:xfrm>
            <a:off x="1242060" y="31142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2" name="object 38"/>
          <p:cNvSpPr/>
          <p:nvPr/>
        </p:nvSpPr>
        <p:spPr>
          <a:xfrm>
            <a:off x="1242060" y="35714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3" name="object 39"/>
          <p:cNvSpPr/>
          <p:nvPr/>
        </p:nvSpPr>
        <p:spPr>
          <a:xfrm>
            <a:off x="1384935" y="2190370"/>
            <a:ext cx="533400" cy="1371600"/>
          </a:xfrm>
          <a:custGeom>
            <a:avLst/>
            <a:gdLst/>
            <a:ahLst/>
            <a:cxnLst/>
            <a:rect l="l" t="t" r="r" b="b"/>
            <a:pathLst>
              <a:path w="533400" h="1371600">
                <a:moveTo>
                  <a:pt x="0" y="0"/>
                </a:moveTo>
                <a:lnTo>
                  <a:pt x="533400" y="1371600"/>
                </a:ln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wrap="square" lIns="0" tIns="0" rIns="0" bIns="0" rtlCol="0">
            <a:noAutofit/>
          </a:bodyPr>
          <a:lstStyle/>
          <a:p>
            <a:endParaRPr/>
          </a:p>
        </p:txBody>
      </p:sp>
      <p:sp>
        <p:nvSpPr>
          <p:cNvPr id="14" name="object 40"/>
          <p:cNvSpPr/>
          <p:nvPr/>
        </p:nvSpPr>
        <p:spPr>
          <a:xfrm>
            <a:off x="1394460" y="1285495"/>
            <a:ext cx="533400" cy="1371600"/>
          </a:xfrm>
          <a:custGeom>
            <a:avLst/>
            <a:gdLst/>
            <a:ahLst/>
            <a:cxnLst/>
            <a:rect l="l" t="t" r="r" b="b"/>
            <a:pathLst>
              <a:path w="533400" h="1371600">
                <a:moveTo>
                  <a:pt x="0" y="1371600"/>
                </a:moveTo>
                <a:lnTo>
                  <a:pt x="533400" y="0"/>
                </a:lnTo>
              </a:path>
            </a:pathLst>
          </a:custGeom>
          <a:ln w="25400">
            <a:solidFill>
              <a:srgbClr val="0000FF"/>
            </a:solidFill>
          </a:ln>
        </p:spPr>
        <p:txBody>
          <a:bodyPr wrap="square" lIns="0" tIns="0" rIns="0" bIns="0" rtlCol="0">
            <a:noAutofit/>
          </a:bodyPr>
          <a:lstStyle/>
          <a:p>
            <a:endParaRPr/>
          </a:p>
        </p:txBody>
      </p:sp>
      <p:sp>
        <p:nvSpPr>
          <p:cNvPr id="15" name="object 41"/>
          <p:cNvSpPr/>
          <p:nvPr/>
        </p:nvSpPr>
        <p:spPr>
          <a:xfrm>
            <a:off x="1394460" y="2123695"/>
            <a:ext cx="533400" cy="990600"/>
          </a:xfrm>
          <a:custGeom>
            <a:avLst/>
            <a:gdLst/>
            <a:ahLst/>
            <a:cxnLst/>
            <a:rect l="l" t="t" r="r" b="b"/>
            <a:pathLst>
              <a:path w="533400" h="990600">
                <a:moveTo>
                  <a:pt x="0" y="990600"/>
                </a:moveTo>
                <a:lnTo>
                  <a:pt x="533400" y="0"/>
                </a:lnTo>
              </a:path>
            </a:pathLst>
          </a:custGeom>
          <a:ln w="25400">
            <a:solidFill>
              <a:srgbClr val="0000FF"/>
            </a:solidFill>
          </a:ln>
        </p:spPr>
        <p:txBody>
          <a:bodyPr wrap="square" lIns="0" tIns="0" rIns="0" bIns="0" rtlCol="0">
            <a:noAutofit/>
          </a:bodyPr>
          <a:lstStyle/>
          <a:p>
            <a:endParaRPr/>
          </a:p>
        </p:txBody>
      </p:sp>
      <p:sp>
        <p:nvSpPr>
          <p:cNvPr id="16" name="object 42"/>
          <p:cNvSpPr/>
          <p:nvPr/>
        </p:nvSpPr>
        <p:spPr>
          <a:xfrm>
            <a:off x="1394460" y="2876170"/>
            <a:ext cx="533400" cy="704850"/>
          </a:xfrm>
          <a:custGeom>
            <a:avLst/>
            <a:gdLst/>
            <a:ahLst/>
            <a:cxnLst/>
            <a:rect l="l" t="t" r="r" b="b"/>
            <a:pathLst>
              <a:path w="533400" h="704850">
                <a:moveTo>
                  <a:pt x="0" y="704850"/>
                </a:moveTo>
                <a:lnTo>
                  <a:pt x="533400" y="0"/>
                </a:lnTo>
              </a:path>
            </a:pathLst>
          </a:custGeom>
          <a:ln w="25400">
            <a:solidFill>
              <a:srgbClr val="0000FF"/>
            </a:solidFill>
          </a:ln>
        </p:spPr>
        <p:txBody>
          <a:bodyPr wrap="square" lIns="0" tIns="0" rIns="0" bIns="0" rtlCol="0">
            <a:noAutofit/>
          </a:bodyPr>
          <a:lstStyle/>
          <a:p>
            <a:endParaRPr/>
          </a:p>
        </p:txBody>
      </p:sp>
      <p:sp>
        <p:nvSpPr>
          <p:cNvPr id="17" name="object 43"/>
          <p:cNvSpPr/>
          <p:nvPr/>
        </p:nvSpPr>
        <p:spPr>
          <a:xfrm>
            <a:off x="1232535" y="8282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8" name="object 44"/>
          <p:cNvSpPr/>
          <p:nvPr/>
        </p:nvSpPr>
        <p:spPr>
          <a:xfrm>
            <a:off x="1375410" y="828295"/>
            <a:ext cx="533400" cy="152400"/>
          </a:xfrm>
          <a:custGeom>
            <a:avLst/>
            <a:gdLst/>
            <a:ahLst/>
            <a:cxnLst/>
            <a:rect l="l" t="t" r="r" b="b"/>
            <a:pathLst>
              <a:path w="533400" h="152400">
                <a:moveTo>
                  <a:pt x="0" y="0"/>
                </a:moveTo>
                <a:lnTo>
                  <a:pt x="533400" y="152400"/>
                </a:lnTo>
              </a:path>
            </a:pathLst>
          </a:custGeom>
          <a:ln w="25400">
            <a:solidFill>
              <a:srgbClr val="0000FF"/>
            </a:solidFill>
          </a:ln>
        </p:spPr>
        <p:txBody>
          <a:bodyPr wrap="square" lIns="0" tIns="0" rIns="0" bIns="0" rtlCol="0">
            <a:noAutofit/>
          </a:bodyPr>
          <a:lstStyle/>
          <a:p>
            <a:endParaRPr/>
          </a:p>
        </p:txBody>
      </p:sp>
      <p:sp>
        <p:nvSpPr>
          <p:cNvPr id="19" name="object 45"/>
          <p:cNvSpPr/>
          <p:nvPr/>
        </p:nvSpPr>
        <p:spPr>
          <a:xfrm>
            <a:off x="381000" y="545592"/>
            <a:ext cx="996696" cy="521208"/>
          </a:xfrm>
          <a:prstGeom prst="rect">
            <a:avLst/>
          </a:prstGeom>
          <a:blipFill>
            <a:blip r:embed="rId2" cstate="print"/>
            <a:stretch>
              <a:fillRect/>
            </a:stretch>
          </a:blipFill>
        </p:spPr>
        <p:txBody>
          <a:bodyPr wrap="square" lIns="0" tIns="0" rIns="0" bIns="0" rtlCol="0">
            <a:noAutofit/>
          </a:bodyPr>
          <a:lstStyle/>
          <a:p>
            <a:endParaRPr/>
          </a:p>
        </p:txBody>
      </p:sp>
      <p:sp>
        <p:nvSpPr>
          <p:cNvPr id="20" name="object 46"/>
          <p:cNvSpPr/>
          <p:nvPr/>
        </p:nvSpPr>
        <p:spPr>
          <a:xfrm>
            <a:off x="804291" y="8511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21" name="object 47"/>
          <p:cNvSpPr/>
          <p:nvPr/>
        </p:nvSpPr>
        <p:spPr>
          <a:xfrm>
            <a:off x="629031" y="7315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22" name="object 48"/>
          <p:cNvSpPr/>
          <p:nvPr/>
        </p:nvSpPr>
        <p:spPr>
          <a:xfrm>
            <a:off x="648843" y="8511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23" name="object 49"/>
          <p:cNvSpPr/>
          <p:nvPr/>
        </p:nvSpPr>
        <p:spPr>
          <a:xfrm>
            <a:off x="939926" y="7315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24" name="object 50"/>
          <p:cNvSpPr/>
          <p:nvPr/>
        </p:nvSpPr>
        <p:spPr>
          <a:xfrm>
            <a:off x="959739" y="851104"/>
            <a:ext cx="9224" cy="72120"/>
          </a:xfrm>
          <a:prstGeom prst="rect">
            <a:avLst/>
          </a:prstGeom>
          <a:blipFill>
            <a:blip r:embed="rId7" cstate="print"/>
            <a:stretch>
              <a:fillRect/>
            </a:stretch>
          </a:blipFill>
        </p:spPr>
        <p:txBody>
          <a:bodyPr wrap="square" lIns="0" tIns="0" rIns="0" bIns="0" rtlCol="0">
            <a:noAutofit/>
          </a:bodyPr>
          <a:lstStyle/>
          <a:p>
            <a:endParaRPr/>
          </a:p>
        </p:txBody>
      </p:sp>
      <p:sp>
        <p:nvSpPr>
          <p:cNvPr id="25" name="object 51"/>
          <p:cNvSpPr/>
          <p:nvPr/>
        </p:nvSpPr>
        <p:spPr>
          <a:xfrm>
            <a:off x="784479" y="7315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26" name="object 52"/>
          <p:cNvSpPr/>
          <p:nvPr/>
        </p:nvSpPr>
        <p:spPr>
          <a:xfrm>
            <a:off x="381000" y="1002793"/>
            <a:ext cx="996696" cy="521207"/>
          </a:xfrm>
          <a:prstGeom prst="rect">
            <a:avLst/>
          </a:prstGeom>
          <a:blipFill>
            <a:blip r:embed="rId8" cstate="print"/>
            <a:stretch>
              <a:fillRect/>
            </a:stretch>
          </a:blipFill>
        </p:spPr>
        <p:txBody>
          <a:bodyPr wrap="square" lIns="0" tIns="0" rIns="0" bIns="0" rtlCol="0">
            <a:noAutofit/>
          </a:bodyPr>
          <a:lstStyle/>
          <a:p>
            <a:endParaRPr/>
          </a:p>
        </p:txBody>
      </p:sp>
      <p:sp>
        <p:nvSpPr>
          <p:cNvPr id="27" name="object 53"/>
          <p:cNvSpPr/>
          <p:nvPr/>
        </p:nvSpPr>
        <p:spPr>
          <a:xfrm>
            <a:off x="804291" y="13083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28" name="object 54"/>
          <p:cNvSpPr/>
          <p:nvPr/>
        </p:nvSpPr>
        <p:spPr>
          <a:xfrm>
            <a:off x="629031" y="11887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29" name="object 55"/>
          <p:cNvSpPr/>
          <p:nvPr/>
        </p:nvSpPr>
        <p:spPr>
          <a:xfrm>
            <a:off x="648843" y="13083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30" name="object 56"/>
          <p:cNvSpPr/>
          <p:nvPr/>
        </p:nvSpPr>
        <p:spPr>
          <a:xfrm>
            <a:off x="958723" y="1188721"/>
            <a:ext cx="73533" cy="200406"/>
          </a:xfrm>
          <a:prstGeom prst="rect">
            <a:avLst/>
          </a:prstGeom>
          <a:blipFill>
            <a:blip r:embed="rId9" cstate="print"/>
            <a:stretch>
              <a:fillRect/>
            </a:stretch>
          </a:blipFill>
        </p:spPr>
        <p:txBody>
          <a:bodyPr wrap="square" lIns="0" tIns="0" rIns="0" bIns="0" rtlCol="0">
            <a:noAutofit/>
          </a:bodyPr>
          <a:lstStyle/>
          <a:p>
            <a:endParaRPr/>
          </a:p>
        </p:txBody>
      </p:sp>
      <p:sp>
        <p:nvSpPr>
          <p:cNvPr id="31" name="object 57"/>
          <p:cNvSpPr/>
          <p:nvPr/>
        </p:nvSpPr>
        <p:spPr>
          <a:xfrm>
            <a:off x="784479" y="11887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32" name="object 58"/>
          <p:cNvSpPr/>
          <p:nvPr/>
        </p:nvSpPr>
        <p:spPr>
          <a:xfrm>
            <a:off x="381000" y="1459993"/>
            <a:ext cx="996696" cy="521207"/>
          </a:xfrm>
          <a:prstGeom prst="rect">
            <a:avLst/>
          </a:prstGeom>
          <a:blipFill>
            <a:blip r:embed="rId10" cstate="print"/>
            <a:stretch>
              <a:fillRect/>
            </a:stretch>
          </a:blipFill>
        </p:spPr>
        <p:txBody>
          <a:bodyPr wrap="square" lIns="0" tIns="0" rIns="0" bIns="0" rtlCol="0">
            <a:noAutofit/>
          </a:bodyPr>
          <a:lstStyle/>
          <a:p>
            <a:endParaRPr/>
          </a:p>
        </p:txBody>
      </p:sp>
      <p:sp>
        <p:nvSpPr>
          <p:cNvPr id="33" name="object 59"/>
          <p:cNvSpPr/>
          <p:nvPr/>
        </p:nvSpPr>
        <p:spPr>
          <a:xfrm>
            <a:off x="959739" y="17655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34" name="object 60"/>
          <p:cNvSpPr/>
          <p:nvPr/>
        </p:nvSpPr>
        <p:spPr>
          <a:xfrm>
            <a:off x="629031" y="16459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35" name="object 61"/>
          <p:cNvSpPr/>
          <p:nvPr/>
        </p:nvSpPr>
        <p:spPr>
          <a:xfrm>
            <a:off x="648843" y="17655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36" name="object 62"/>
          <p:cNvSpPr/>
          <p:nvPr/>
        </p:nvSpPr>
        <p:spPr>
          <a:xfrm>
            <a:off x="803275" y="1645921"/>
            <a:ext cx="73533" cy="200406"/>
          </a:xfrm>
          <a:prstGeom prst="rect">
            <a:avLst/>
          </a:prstGeom>
          <a:blipFill>
            <a:blip r:embed="rId9" cstate="print"/>
            <a:stretch>
              <a:fillRect/>
            </a:stretch>
          </a:blipFill>
        </p:spPr>
        <p:txBody>
          <a:bodyPr wrap="square" lIns="0" tIns="0" rIns="0" bIns="0" rtlCol="0">
            <a:noAutofit/>
          </a:bodyPr>
          <a:lstStyle/>
          <a:p>
            <a:endParaRPr/>
          </a:p>
        </p:txBody>
      </p:sp>
      <p:sp>
        <p:nvSpPr>
          <p:cNvPr id="37" name="object 63"/>
          <p:cNvSpPr/>
          <p:nvPr/>
        </p:nvSpPr>
        <p:spPr>
          <a:xfrm>
            <a:off x="939926" y="16459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38" name="object 64"/>
          <p:cNvSpPr/>
          <p:nvPr/>
        </p:nvSpPr>
        <p:spPr>
          <a:xfrm>
            <a:off x="381000" y="1917193"/>
            <a:ext cx="987551" cy="521207"/>
          </a:xfrm>
          <a:prstGeom prst="rect">
            <a:avLst/>
          </a:prstGeom>
          <a:blipFill>
            <a:blip r:embed="rId11" cstate="print"/>
            <a:stretch>
              <a:fillRect/>
            </a:stretch>
          </a:blipFill>
        </p:spPr>
        <p:txBody>
          <a:bodyPr wrap="square" lIns="0" tIns="0" rIns="0" bIns="0" rtlCol="0">
            <a:noAutofit/>
          </a:bodyPr>
          <a:lstStyle/>
          <a:p>
            <a:endParaRPr/>
          </a:p>
        </p:txBody>
      </p:sp>
      <p:sp>
        <p:nvSpPr>
          <p:cNvPr id="39" name="object 65"/>
          <p:cNvSpPr/>
          <p:nvPr/>
        </p:nvSpPr>
        <p:spPr>
          <a:xfrm>
            <a:off x="948055" y="21031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40" name="object 66"/>
          <p:cNvSpPr/>
          <p:nvPr/>
        </p:nvSpPr>
        <p:spPr>
          <a:xfrm>
            <a:off x="639699" y="21031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41" name="object 67"/>
          <p:cNvSpPr/>
          <p:nvPr/>
        </p:nvSpPr>
        <p:spPr>
          <a:xfrm>
            <a:off x="659511" y="22227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42" name="object 68"/>
          <p:cNvSpPr/>
          <p:nvPr/>
        </p:nvSpPr>
        <p:spPr>
          <a:xfrm>
            <a:off x="813943" y="2103121"/>
            <a:ext cx="73533" cy="200406"/>
          </a:xfrm>
          <a:prstGeom prst="rect">
            <a:avLst/>
          </a:prstGeom>
          <a:blipFill>
            <a:blip r:embed="rId9" cstate="print"/>
            <a:stretch>
              <a:fillRect/>
            </a:stretch>
          </a:blipFill>
        </p:spPr>
        <p:txBody>
          <a:bodyPr wrap="square" lIns="0" tIns="0" rIns="0" bIns="0" rtlCol="0">
            <a:noAutofit/>
          </a:bodyPr>
          <a:lstStyle/>
          <a:p>
            <a:endParaRPr/>
          </a:p>
        </p:txBody>
      </p:sp>
      <p:sp>
        <p:nvSpPr>
          <p:cNvPr id="43" name="object 69"/>
          <p:cNvSpPr/>
          <p:nvPr/>
        </p:nvSpPr>
        <p:spPr>
          <a:xfrm>
            <a:off x="381000" y="2374393"/>
            <a:ext cx="996696" cy="521207"/>
          </a:xfrm>
          <a:prstGeom prst="rect">
            <a:avLst/>
          </a:prstGeom>
          <a:blipFill>
            <a:blip r:embed="rId12" cstate="print"/>
            <a:stretch>
              <a:fillRect/>
            </a:stretch>
          </a:blipFill>
        </p:spPr>
        <p:txBody>
          <a:bodyPr wrap="square" lIns="0" tIns="0" rIns="0" bIns="0" rtlCol="0">
            <a:noAutofit/>
          </a:bodyPr>
          <a:lstStyle/>
          <a:p>
            <a:endParaRPr/>
          </a:p>
        </p:txBody>
      </p:sp>
      <p:sp>
        <p:nvSpPr>
          <p:cNvPr id="44" name="object 70"/>
          <p:cNvSpPr/>
          <p:nvPr/>
        </p:nvSpPr>
        <p:spPr>
          <a:xfrm>
            <a:off x="959739" y="26799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45" name="object 71"/>
          <p:cNvSpPr/>
          <p:nvPr/>
        </p:nvSpPr>
        <p:spPr>
          <a:xfrm>
            <a:off x="784479" y="25603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46" name="object 72"/>
          <p:cNvSpPr/>
          <p:nvPr/>
        </p:nvSpPr>
        <p:spPr>
          <a:xfrm>
            <a:off x="804291" y="26799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47" name="object 73"/>
          <p:cNvSpPr/>
          <p:nvPr/>
        </p:nvSpPr>
        <p:spPr>
          <a:xfrm>
            <a:off x="647827" y="25603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48" name="object 74"/>
          <p:cNvSpPr/>
          <p:nvPr/>
        </p:nvSpPr>
        <p:spPr>
          <a:xfrm>
            <a:off x="939926" y="25603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49" name="object 75"/>
          <p:cNvSpPr/>
          <p:nvPr/>
        </p:nvSpPr>
        <p:spPr>
          <a:xfrm>
            <a:off x="381000" y="2831593"/>
            <a:ext cx="996696" cy="521207"/>
          </a:xfrm>
          <a:prstGeom prst="rect">
            <a:avLst/>
          </a:prstGeom>
          <a:blipFill>
            <a:blip r:embed="rId13" cstate="print"/>
            <a:stretch>
              <a:fillRect/>
            </a:stretch>
          </a:blipFill>
        </p:spPr>
        <p:txBody>
          <a:bodyPr wrap="square" lIns="0" tIns="0" rIns="0" bIns="0" rtlCol="0">
            <a:noAutofit/>
          </a:bodyPr>
          <a:lstStyle/>
          <a:p>
            <a:endParaRPr/>
          </a:p>
        </p:txBody>
      </p:sp>
      <p:sp>
        <p:nvSpPr>
          <p:cNvPr id="50" name="object 76"/>
          <p:cNvSpPr/>
          <p:nvPr/>
        </p:nvSpPr>
        <p:spPr>
          <a:xfrm>
            <a:off x="958723" y="3017521"/>
            <a:ext cx="73533" cy="200406"/>
          </a:xfrm>
          <a:prstGeom prst="rect">
            <a:avLst/>
          </a:prstGeom>
          <a:blipFill>
            <a:blip r:embed="rId9" cstate="print"/>
            <a:stretch>
              <a:fillRect/>
            </a:stretch>
          </a:blipFill>
        </p:spPr>
        <p:txBody>
          <a:bodyPr wrap="square" lIns="0" tIns="0" rIns="0" bIns="0" rtlCol="0">
            <a:noAutofit/>
          </a:bodyPr>
          <a:lstStyle/>
          <a:p>
            <a:endParaRPr/>
          </a:p>
        </p:txBody>
      </p:sp>
      <p:sp>
        <p:nvSpPr>
          <p:cNvPr id="51" name="object 77"/>
          <p:cNvSpPr/>
          <p:nvPr/>
        </p:nvSpPr>
        <p:spPr>
          <a:xfrm>
            <a:off x="784479" y="3017521"/>
            <a:ext cx="130175" cy="203835"/>
          </a:xfrm>
          <a:prstGeom prst="rect">
            <a:avLst/>
          </a:prstGeom>
          <a:blipFill>
            <a:blip r:embed="rId4" cstate="print"/>
            <a:stretch>
              <a:fillRect/>
            </a:stretch>
          </a:blipFill>
        </p:spPr>
        <p:txBody>
          <a:bodyPr wrap="square" lIns="0" tIns="0" rIns="0" bIns="0" rtlCol="0">
            <a:noAutofit/>
          </a:bodyPr>
          <a:lstStyle/>
          <a:p>
            <a:endParaRPr/>
          </a:p>
        </p:txBody>
      </p:sp>
      <p:sp>
        <p:nvSpPr>
          <p:cNvPr id="52" name="object 78"/>
          <p:cNvSpPr/>
          <p:nvPr/>
        </p:nvSpPr>
        <p:spPr>
          <a:xfrm>
            <a:off x="804291" y="31371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53" name="object 79"/>
          <p:cNvSpPr/>
          <p:nvPr/>
        </p:nvSpPr>
        <p:spPr>
          <a:xfrm>
            <a:off x="647827" y="30175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54" name="object 80"/>
          <p:cNvSpPr/>
          <p:nvPr/>
        </p:nvSpPr>
        <p:spPr>
          <a:xfrm>
            <a:off x="381000" y="3288793"/>
            <a:ext cx="987551" cy="516635"/>
          </a:xfrm>
          <a:prstGeom prst="rect">
            <a:avLst/>
          </a:prstGeom>
          <a:blipFill>
            <a:blip r:embed="rId14" cstate="print"/>
            <a:stretch>
              <a:fillRect/>
            </a:stretch>
          </a:blipFill>
        </p:spPr>
        <p:txBody>
          <a:bodyPr wrap="square" lIns="0" tIns="0" rIns="0" bIns="0" rtlCol="0">
            <a:noAutofit/>
          </a:bodyPr>
          <a:lstStyle/>
          <a:p>
            <a:endParaRPr/>
          </a:p>
        </p:txBody>
      </p:sp>
      <p:sp>
        <p:nvSpPr>
          <p:cNvPr id="55" name="object 81"/>
          <p:cNvSpPr/>
          <p:nvPr/>
        </p:nvSpPr>
        <p:spPr>
          <a:xfrm>
            <a:off x="792607" y="3474670"/>
            <a:ext cx="73532" cy="200456"/>
          </a:xfrm>
          <a:prstGeom prst="rect">
            <a:avLst/>
          </a:prstGeom>
          <a:blipFill>
            <a:blip r:embed="rId9" cstate="print"/>
            <a:stretch>
              <a:fillRect/>
            </a:stretch>
          </a:blipFill>
        </p:spPr>
        <p:txBody>
          <a:bodyPr wrap="square" lIns="0" tIns="0" rIns="0" bIns="0" rtlCol="0">
            <a:noAutofit/>
          </a:bodyPr>
          <a:lstStyle/>
          <a:p>
            <a:endParaRPr/>
          </a:p>
        </p:txBody>
      </p:sp>
      <p:sp>
        <p:nvSpPr>
          <p:cNvPr id="56" name="object 82"/>
          <p:cNvSpPr/>
          <p:nvPr/>
        </p:nvSpPr>
        <p:spPr>
          <a:xfrm>
            <a:off x="929259" y="3474670"/>
            <a:ext cx="130175" cy="203860"/>
          </a:xfrm>
          <a:prstGeom prst="rect">
            <a:avLst/>
          </a:prstGeom>
          <a:blipFill>
            <a:blip r:embed="rId6" cstate="print"/>
            <a:stretch>
              <a:fillRect/>
            </a:stretch>
          </a:blipFill>
        </p:spPr>
        <p:txBody>
          <a:bodyPr wrap="square" lIns="0" tIns="0" rIns="0" bIns="0" rtlCol="0">
            <a:noAutofit/>
          </a:bodyPr>
          <a:lstStyle/>
          <a:p>
            <a:endParaRPr/>
          </a:p>
        </p:txBody>
      </p:sp>
      <p:sp>
        <p:nvSpPr>
          <p:cNvPr id="57" name="object 83"/>
          <p:cNvSpPr/>
          <p:nvPr/>
        </p:nvSpPr>
        <p:spPr>
          <a:xfrm>
            <a:off x="949071" y="3594260"/>
            <a:ext cx="9220" cy="72174"/>
          </a:xfrm>
          <a:prstGeom prst="rect">
            <a:avLst/>
          </a:prstGeom>
          <a:blipFill>
            <a:blip r:embed="rId7" cstate="print"/>
            <a:stretch>
              <a:fillRect/>
            </a:stretch>
          </a:blipFill>
        </p:spPr>
        <p:txBody>
          <a:bodyPr wrap="square" lIns="0" tIns="0" rIns="0" bIns="0" rtlCol="0">
            <a:noAutofit/>
          </a:bodyPr>
          <a:lstStyle/>
          <a:p>
            <a:endParaRPr/>
          </a:p>
        </p:txBody>
      </p:sp>
      <p:sp>
        <p:nvSpPr>
          <p:cNvPr id="58" name="object 84"/>
          <p:cNvSpPr/>
          <p:nvPr/>
        </p:nvSpPr>
        <p:spPr>
          <a:xfrm>
            <a:off x="658495" y="3474670"/>
            <a:ext cx="73532" cy="200456"/>
          </a:xfrm>
          <a:prstGeom prst="rect">
            <a:avLst/>
          </a:prstGeom>
          <a:blipFill>
            <a:blip r:embed="rId9" cstate="print"/>
            <a:stretch>
              <a:fillRect/>
            </a:stretch>
          </a:blipFill>
        </p:spPr>
        <p:txBody>
          <a:bodyPr wrap="square" lIns="0" tIns="0" rIns="0" bIns="0" rtlCol="0">
            <a:noAutofit/>
          </a:bodyPr>
          <a:lstStyle/>
          <a:p>
            <a:endParaRPr/>
          </a:p>
        </p:txBody>
      </p:sp>
      <p:sp>
        <p:nvSpPr>
          <p:cNvPr id="59" name="object 85"/>
          <p:cNvSpPr/>
          <p:nvPr/>
        </p:nvSpPr>
        <p:spPr>
          <a:xfrm>
            <a:off x="1242060" y="40286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60" name="object 86"/>
          <p:cNvSpPr/>
          <p:nvPr/>
        </p:nvSpPr>
        <p:spPr>
          <a:xfrm>
            <a:off x="1394460" y="3876295"/>
            <a:ext cx="533400" cy="152400"/>
          </a:xfrm>
          <a:custGeom>
            <a:avLst/>
            <a:gdLst/>
            <a:ahLst/>
            <a:cxnLst/>
            <a:rect l="l" t="t" r="r" b="b"/>
            <a:pathLst>
              <a:path w="533400" h="152400">
                <a:moveTo>
                  <a:pt x="0" y="152400"/>
                </a:moveTo>
                <a:lnTo>
                  <a:pt x="533400" y="0"/>
                </a:lnTo>
              </a:path>
            </a:pathLst>
          </a:custGeom>
          <a:ln w="25400">
            <a:solidFill>
              <a:srgbClr val="0000FF"/>
            </a:solidFill>
          </a:ln>
        </p:spPr>
        <p:txBody>
          <a:bodyPr wrap="square" lIns="0" tIns="0" rIns="0" bIns="0" rtlCol="0">
            <a:noAutofit/>
          </a:bodyPr>
          <a:lstStyle/>
          <a:p>
            <a:endParaRPr/>
          </a:p>
        </p:txBody>
      </p:sp>
      <p:sp>
        <p:nvSpPr>
          <p:cNvPr id="61" name="object 87"/>
          <p:cNvSpPr/>
          <p:nvPr/>
        </p:nvSpPr>
        <p:spPr>
          <a:xfrm>
            <a:off x="381000" y="3745993"/>
            <a:ext cx="973836" cy="521207"/>
          </a:xfrm>
          <a:prstGeom prst="rect">
            <a:avLst/>
          </a:prstGeom>
          <a:blipFill>
            <a:blip r:embed="rId15" cstate="print"/>
            <a:stretch>
              <a:fillRect/>
            </a:stretch>
          </a:blipFill>
        </p:spPr>
        <p:txBody>
          <a:bodyPr wrap="square" lIns="0" tIns="0" rIns="0" bIns="0" rtlCol="0">
            <a:noAutofit/>
          </a:bodyPr>
          <a:lstStyle/>
          <a:p>
            <a:endParaRPr/>
          </a:p>
        </p:txBody>
      </p:sp>
      <p:sp>
        <p:nvSpPr>
          <p:cNvPr id="62" name="object 89"/>
          <p:cNvSpPr/>
          <p:nvPr/>
        </p:nvSpPr>
        <p:spPr>
          <a:xfrm>
            <a:off x="803275" y="3931870"/>
            <a:ext cx="73533" cy="200456"/>
          </a:xfrm>
          <a:prstGeom prst="rect">
            <a:avLst/>
          </a:prstGeom>
          <a:blipFill>
            <a:blip r:embed="rId9" cstate="print"/>
            <a:stretch>
              <a:fillRect/>
            </a:stretch>
          </a:blipFill>
        </p:spPr>
        <p:txBody>
          <a:bodyPr wrap="square" lIns="0" tIns="0" rIns="0" bIns="0" rtlCol="0">
            <a:noAutofit/>
          </a:bodyPr>
          <a:lstStyle/>
          <a:p>
            <a:endParaRPr/>
          </a:p>
        </p:txBody>
      </p:sp>
      <p:sp>
        <p:nvSpPr>
          <p:cNvPr id="63" name="object 90"/>
          <p:cNvSpPr/>
          <p:nvPr/>
        </p:nvSpPr>
        <p:spPr>
          <a:xfrm>
            <a:off x="937387" y="3931870"/>
            <a:ext cx="73533" cy="200456"/>
          </a:xfrm>
          <a:prstGeom prst="rect">
            <a:avLst/>
          </a:prstGeom>
          <a:blipFill>
            <a:blip r:embed="rId9" cstate="print"/>
            <a:stretch>
              <a:fillRect/>
            </a:stretch>
          </a:blipFill>
        </p:spPr>
        <p:txBody>
          <a:bodyPr wrap="square" lIns="0" tIns="0" rIns="0" bIns="0" rtlCol="0">
            <a:noAutofit/>
          </a:bodyPr>
          <a:lstStyle/>
          <a:p>
            <a:endParaRPr/>
          </a:p>
        </p:txBody>
      </p:sp>
      <p:sp>
        <p:nvSpPr>
          <p:cNvPr id="64" name="object 91"/>
          <p:cNvSpPr/>
          <p:nvPr/>
        </p:nvSpPr>
        <p:spPr>
          <a:xfrm>
            <a:off x="2366010" y="12759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65" name="object 92"/>
          <p:cNvSpPr/>
          <p:nvPr/>
        </p:nvSpPr>
        <p:spPr>
          <a:xfrm>
            <a:off x="2366010" y="18855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66" name="object 93"/>
          <p:cNvSpPr/>
          <p:nvPr/>
        </p:nvSpPr>
        <p:spPr>
          <a:xfrm>
            <a:off x="2508885" y="1275970"/>
            <a:ext cx="638175" cy="619125"/>
          </a:xfrm>
          <a:custGeom>
            <a:avLst/>
            <a:gdLst/>
            <a:ahLst/>
            <a:cxnLst/>
            <a:rect l="l" t="t" r="r" b="b"/>
            <a:pathLst>
              <a:path w="638175" h="619125">
                <a:moveTo>
                  <a:pt x="0" y="0"/>
                </a:moveTo>
                <a:lnTo>
                  <a:pt x="638175" y="619125"/>
                </a:lnTo>
              </a:path>
            </a:pathLst>
          </a:custGeom>
          <a:ln w="25400">
            <a:solidFill>
              <a:srgbClr val="0000FF"/>
            </a:solidFill>
          </a:ln>
        </p:spPr>
        <p:txBody>
          <a:bodyPr wrap="square" lIns="0" tIns="0" rIns="0" bIns="0" rtlCol="0">
            <a:noAutofit/>
          </a:bodyPr>
          <a:lstStyle/>
          <a:p>
            <a:endParaRPr/>
          </a:p>
        </p:txBody>
      </p:sp>
      <p:sp>
        <p:nvSpPr>
          <p:cNvPr id="67" name="object 94"/>
          <p:cNvSpPr/>
          <p:nvPr/>
        </p:nvSpPr>
        <p:spPr>
          <a:xfrm>
            <a:off x="2366010" y="21522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68" name="object 95"/>
          <p:cNvSpPr/>
          <p:nvPr/>
        </p:nvSpPr>
        <p:spPr>
          <a:xfrm>
            <a:off x="2366010" y="26570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69" name="object 96"/>
          <p:cNvSpPr/>
          <p:nvPr/>
        </p:nvSpPr>
        <p:spPr>
          <a:xfrm>
            <a:off x="2508885" y="1876045"/>
            <a:ext cx="638175" cy="781050"/>
          </a:xfrm>
          <a:custGeom>
            <a:avLst/>
            <a:gdLst/>
            <a:ahLst/>
            <a:cxnLst/>
            <a:rect l="l" t="t" r="r" b="b"/>
            <a:pathLst>
              <a:path w="638175" h="781050">
                <a:moveTo>
                  <a:pt x="0" y="0"/>
                </a:moveTo>
                <a:lnTo>
                  <a:pt x="638175" y="781050"/>
                </a:lnTo>
              </a:path>
            </a:pathLst>
          </a:custGeom>
          <a:ln w="25400">
            <a:solidFill>
              <a:srgbClr val="0000FF"/>
            </a:solidFill>
          </a:ln>
        </p:spPr>
        <p:txBody>
          <a:bodyPr wrap="square" lIns="0" tIns="0" rIns="0" bIns="0" rtlCol="0">
            <a:noAutofit/>
          </a:bodyPr>
          <a:lstStyle/>
          <a:p>
            <a:endParaRPr/>
          </a:p>
        </p:txBody>
      </p:sp>
      <p:sp>
        <p:nvSpPr>
          <p:cNvPr id="70" name="object 97"/>
          <p:cNvSpPr/>
          <p:nvPr/>
        </p:nvSpPr>
        <p:spPr>
          <a:xfrm>
            <a:off x="2508885" y="1285495"/>
            <a:ext cx="638175" cy="1371600"/>
          </a:xfrm>
          <a:custGeom>
            <a:avLst/>
            <a:gdLst/>
            <a:ahLst/>
            <a:cxnLst/>
            <a:rect l="l" t="t" r="r" b="b"/>
            <a:pathLst>
              <a:path w="638175" h="1371600">
                <a:moveTo>
                  <a:pt x="0" y="1371600"/>
                </a:moveTo>
                <a:lnTo>
                  <a:pt x="638175" y="0"/>
                </a:lnTo>
              </a:path>
            </a:pathLst>
          </a:custGeom>
          <a:ln w="25400">
            <a:solidFill>
              <a:srgbClr val="0000FF"/>
            </a:solidFill>
          </a:ln>
        </p:spPr>
        <p:txBody>
          <a:bodyPr wrap="square" lIns="0" tIns="0" rIns="0" bIns="0" rtlCol="0">
            <a:noAutofit/>
          </a:bodyPr>
          <a:lstStyle/>
          <a:p>
            <a:endParaRPr/>
          </a:p>
        </p:txBody>
      </p:sp>
      <p:sp>
        <p:nvSpPr>
          <p:cNvPr id="71" name="object 98"/>
          <p:cNvSpPr/>
          <p:nvPr/>
        </p:nvSpPr>
        <p:spPr>
          <a:xfrm>
            <a:off x="2366010" y="290474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72" name="object 99"/>
          <p:cNvSpPr/>
          <p:nvPr/>
        </p:nvSpPr>
        <p:spPr>
          <a:xfrm>
            <a:off x="2518410" y="2123695"/>
            <a:ext cx="628650" cy="790575"/>
          </a:xfrm>
          <a:custGeom>
            <a:avLst/>
            <a:gdLst/>
            <a:ahLst/>
            <a:cxnLst/>
            <a:rect l="l" t="t" r="r" b="b"/>
            <a:pathLst>
              <a:path w="628650" h="790575">
                <a:moveTo>
                  <a:pt x="0" y="790575"/>
                </a:moveTo>
                <a:lnTo>
                  <a:pt x="628650" y="0"/>
                </a:lnTo>
              </a:path>
            </a:pathLst>
          </a:custGeom>
          <a:ln w="25400">
            <a:solidFill>
              <a:srgbClr val="0000FF"/>
            </a:solidFill>
          </a:ln>
        </p:spPr>
        <p:txBody>
          <a:bodyPr wrap="square" lIns="0" tIns="0" rIns="0" bIns="0" rtlCol="0">
            <a:noAutofit/>
          </a:bodyPr>
          <a:lstStyle/>
          <a:p>
            <a:endParaRPr/>
          </a:p>
        </p:txBody>
      </p:sp>
      <p:sp>
        <p:nvSpPr>
          <p:cNvPr id="73" name="object 100"/>
          <p:cNvSpPr/>
          <p:nvPr/>
        </p:nvSpPr>
        <p:spPr>
          <a:xfrm>
            <a:off x="2366010" y="35714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74" name="object 101"/>
          <p:cNvSpPr/>
          <p:nvPr/>
        </p:nvSpPr>
        <p:spPr>
          <a:xfrm>
            <a:off x="2518410" y="2885695"/>
            <a:ext cx="628650" cy="695325"/>
          </a:xfrm>
          <a:custGeom>
            <a:avLst/>
            <a:gdLst/>
            <a:ahLst/>
            <a:cxnLst/>
            <a:rect l="l" t="t" r="r" b="b"/>
            <a:pathLst>
              <a:path w="628650" h="695325">
                <a:moveTo>
                  <a:pt x="0" y="695325"/>
                </a:moveTo>
                <a:lnTo>
                  <a:pt x="628650" y="0"/>
                </a:lnTo>
              </a:path>
            </a:pathLst>
          </a:custGeom>
          <a:ln w="25400">
            <a:solidFill>
              <a:srgbClr val="0000FF"/>
            </a:solidFill>
          </a:ln>
        </p:spPr>
        <p:txBody>
          <a:bodyPr wrap="square" lIns="0" tIns="0" rIns="0" bIns="0" rtlCol="0">
            <a:noAutofit/>
          </a:bodyPr>
          <a:lstStyle/>
          <a:p>
            <a:endParaRPr/>
          </a:p>
        </p:txBody>
      </p:sp>
      <p:sp>
        <p:nvSpPr>
          <p:cNvPr id="75" name="object 102"/>
          <p:cNvSpPr/>
          <p:nvPr/>
        </p:nvSpPr>
        <p:spPr>
          <a:xfrm>
            <a:off x="2518410" y="2142745"/>
            <a:ext cx="619125" cy="1409700"/>
          </a:xfrm>
          <a:custGeom>
            <a:avLst/>
            <a:gdLst/>
            <a:ahLst/>
            <a:cxnLst/>
            <a:rect l="l" t="t" r="r" b="b"/>
            <a:pathLst>
              <a:path w="619125" h="1409700">
                <a:moveTo>
                  <a:pt x="0" y="0"/>
                </a:moveTo>
                <a:lnTo>
                  <a:pt x="619125" y="1409700"/>
                </a:lnTo>
              </a:path>
            </a:pathLst>
          </a:custGeom>
          <a:ln w="25400">
            <a:solidFill>
              <a:srgbClr val="0000FF"/>
            </a:solidFill>
          </a:ln>
        </p:spPr>
        <p:txBody>
          <a:bodyPr wrap="square" lIns="0" tIns="0" rIns="0" bIns="0" rtlCol="0">
            <a:noAutofit/>
          </a:bodyPr>
          <a:lstStyle/>
          <a:p>
            <a:endParaRPr/>
          </a:p>
        </p:txBody>
      </p:sp>
      <p:sp>
        <p:nvSpPr>
          <p:cNvPr id="76" name="object 103"/>
          <p:cNvSpPr/>
          <p:nvPr/>
        </p:nvSpPr>
        <p:spPr>
          <a:xfrm>
            <a:off x="1876044" y="883921"/>
            <a:ext cx="557784" cy="553212"/>
          </a:xfrm>
          <a:prstGeom prst="rect">
            <a:avLst/>
          </a:prstGeom>
          <a:blipFill>
            <a:blip r:embed="rId16" cstate="print"/>
            <a:stretch>
              <a:fillRect/>
            </a:stretch>
          </a:blipFill>
        </p:spPr>
        <p:txBody>
          <a:bodyPr wrap="square" lIns="0" tIns="0" rIns="0" bIns="0" rtlCol="0">
            <a:noAutofit/>
          </a:bodyPr>
          <a:lstStyle/>
          <a:p>
            <a:endParaRPr/>
          </a:p>
        </p:txBody>
      </p:sp>
      <p:sp>
        <p:nvSpPr>
          <p:cNvPr id="77" name="object 104"/>
          <p:cNvSpPr/>
          <p:nvPr/>
        </p:nvSpPr>
        <p:spPr>
          <a:xfrm>
            <a:off x="1876044" y="1729741"/>
            <a:ext cx="557784" cy="562356"/>
          </a:xfrm>
          <a:prstGeom prst="rect">
            <a:avLst/>
          </a:prstGeom>
          <a:blipFill>
            <a:blip r:embed="rId17" cstate="print"/>
            <a:stretch>
              <a:fillRect/>
            </a:stretch>
          </a:blipFill>
        </p:spPr>
        <p:txBody>
          <a:bodyPr wrap="square" lIns="0" tIns="0" rIns="0" bIns="0" rtlCol="0">
            <a:noAutofit/>
          </a:bodyPr>
          <a:lstStyle/>
          <a:p>
            <a:endParaRPr/>
          </a:p>
        </p:txBody>
      </p:sp>
      <p:sp>
        <p:nvSpPr>
          <p:cNvPr id="78" name="object 105"/>
          <p:cNvSpPr/>
          <p:nvPr/>
        </p:nvSpPr>
        <p:spPr>
          <a:xfrm>
            <a:off x="1876044" y="2529841"/>
            <a:ext cx="557784" cy="562355"/>
          </a:xfrm>
          <a:prstGeom prst="rect">
            <a:avLst/>
          </a:prstGeom>
          <a:blipFill>
            <a:blip r:embed="rId18" cstate="print"/>
            <a:stretch>
              <a:fillRect/>
            </a:stretch>
          </a:blipFill>
        </p:spPr>
        <p:txBody>
          <a:bodyPr wrap="square" lIns="0" tIns="0" rIns="0" bIns="0" rtlCol="0">
            <a:noAutofit/>
          </a:bodyPr>
          <a:lstStyle/>
          <a:p>
            <a:endParaRPr/>
          </a:p>
        </p:txBody>
      </p:sp>
      <p:sp>
        <p:nvSpPr>
          <p:cNvPr id="79" name="object 106"/>
          <p:cNvSpPr/>
          <p:nvPr/>
        </p:nvSpPr>
        <p:spPr>
          <a:xfrm>
            <a:off x="2375535" y="3876295"/>
            <a:ext cx="762000" cy="0"/>
          </a:xfrm>
          <a:custGeom>
            <a:avLst/>
            <a:gdLst/>
            <a:ahLst/>
            <a:cxnLst/>
            <a:rect l="l" t="t" r="r" b="b"/>
            <a:pathLst>
              <a:path w="762000">
                <a:moveTo>
                  <a:pt x="0" y="0"/>
                </a:moveTo>
                <a:lnTo>
                  <a:pt x="762000" y="0"/>
                </a:ln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wrap="square" lIns="0" tIns="0" rIns="0" bIns="0" rtlCol="0">
            <a:noAutofit/>
          </a:bodyPr>
          <a:lstStyle/>
          <a:p>
            <a:endParaRPr/>
          </a:p>
        </p:txBody>
      </p:sp>
      <p:sp>
        <p:nvSpPr>
          <p:cNvPr id="80" name="object 107"/>
          <p:cNvSpPr/>
          <p:nvPr/>
        </p:nvSpPr>
        <p:spPr>
          <a:xfrm>
            <a:off x="1866900" y="3476245"/>
            <a:ext cx="557784" cy="557784"/>
          </a:xfrm>
          <a:prstGeom prst="rect">
            <a:avLst/>
          </a:prstGeom>
          <a:blipFill>
            <a:blip r:embed="rId19" cstate="print"/>
            <a:stretch>
              <a:fillRect/>
            </a:stretch>
          </a:blipFill>
        </p:spPr>
        <p:txBody>
          <a:bodyPr wrap="square" lIns="0" tIns="0" rIns="0" bIns="0" rtlCol="0">
            <a:noAutofit/>
          </a:bodyPr>
          <a:lstStyle/>
          <a:p>
            <a:endParaRPr/>
          </a:p>
        </p:txBody>
      </p:sp>
      <p:sp>
        <p:nvSpPr>
          <p:cNvPr id="81" name="object 108"/>
          <p:cNvSpPr/>
          <p:nvPr/>
        </p:nvSpPr>
        <p:spPr>
          <a:xfrm>
            <a:off x="3604260" y="999745"/>
            <a:ext cx="685800" cy="0"/>
          </a:xfrm>
          <a:custGeom>
            <a:avLst/>
            <a:gdLst/>
            <a:ahLst/>
            <a:cxnLst/>
            <a:rect l="l" t="t" r="r" b="b"/>
            <a:pathLst>
              <a:path w="685800">
                <a:moveTo>
                  <a:pt x="0" y="0"/>
                </a:moveTo>
                <a:lnTo>
                  <a:pt x="685800" y="0"/>
                </a:lnTo>
              </a:path>
            </a:pathLst>
          </a:custGeom>
          <a:ln w="25400">
            <a:solidFill>
              <a:srgbClr val="0000FF"/>
            </a:solidFill>
          </a:ln>
        </p:spPr>
        <p:txBody>
          <a:bodyPr wrap="square" lIns="0" tIns="0" rIns="0" bIns="0" rtlCol="0">
            <a:noAutofit/>
          </a:bodyPr>
          <a:lstStyle/>
          <a:p>
            <a:endParaRPr/>
          </a:p>
        </p:txBody>
      </p:sp>
      <p:sp>
        <p:nvSpPr>
          <p:cNvPr id="82" name="object 109"/>
          <p:cNvSpPr/>
          <p:nvPr/>
        </p:nvSpPr>
        <p:spPr>
          <a:xfrm>
            <a:off x="3604260" y="12854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83" name="object 110"/>
          <p:cNvSpPr/>
          <p:nvPr/>
        </p:nvSpPr>
        <p:spPr>
          <a:xfrm>
            <a:off x="3756660" y="1285495"/>
            <a:ext cx="533400" cy="533400"/>
          </a:xfrm>
          <a:custGeom>
            <a:avLst/>
            <a:gdLst/>
            <a:ahLst/>
            <a:cxnLst/>
            <a:rect l="l" t="t" r="r" b="b"/>
            <a:pathLst>
              <a:path w="533400" h="533400">
                <a:moveTo>
                  <a:pt x="0" y="0"/>
                </a:moveTo>
                <a:lnTo>
                  <a:pt x="533400" y="533400"/>
                </a:lnTo>
              </a:path>
            </a:pathLst>
          </a:custGeom>
          <a:ln w="25400">
            <a:solidFill>
              <a:srgbClr val="0000FF"/>
            </a:solidFill>
          </a:ln>
        </p:spPr>
        <p:txBody>
          <a:bodyPr wrap="square" lIns="0" tIns="0" rIns="0" bIns="0" rtlCol="0">
            <a:noAutofit/>
          </a:bodyPr>
          <a:lstStyle/>
          <a:p>
            <a:endParaRPr/>
          </a:p>
        </p:txBody>
      </p:sp>
      <p:sp>
        <p:nvSpPr>
          <p:cNvPr id="84" name="object 111"/>
          <p:cNvSpPr/>
          <p:nvPr/>
        </p:nvSpPr>
        <p:spPr>
          <a:xfrm>
            <a:off x="3604260" y="18950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85" name="object 112"/>
          <p:cNvSpPr/>
          <p:nvPr/>
        </p:nvSpPr>
        <p:spPr>
          <a:xfrm>
            <a:off x="3604260" y="21617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86" name="object 113"/>
          <p:cNvSpPr/>
          <p:nvPr/>
        </p:nvSpPr>
        <p:spPr>
          <a:xfrm>
            <a:off x="3604260" y="266662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87" name="object 114"/>
          <p:cNvSpPr/>
          <p:nvPr/>
        </p:nvSpPr>
        <p:spPr>
          <a:xfrm>
            <a:off x="3756660" y="1895095"/>
            <a:ext cx="533400" cy="762000"/>
          </a:xfrm>
          <a:custGeom>
            <a:avLst/>
            <a:gdLst/>
            <a:ahLst/>
            <a:cxnLst/>
            <a:rect l="l" t="t" r="r" b="b"/>
            <a:pathLst>
              <a:path w="533400" h="762000">
                <a:moveTo>
                  <a:pt x="0" y="0"/>
                </a:moveTo>
                <a:lnTo>
                  <a:pt x="533400" y="762000"/>
                </a:lnTo>
              </a:path>
            </a:pathLst>
          </a:custGeom>
          <a:ln w="25400">
            <a:solidFill>
              <a:srgbClr val="0000FF"/>
            </a:solidFill>
          </a:ln>
        </p:spPr>
        <p:txBody>
          <a:bodyPr wrap="square" lIns="0" tIns="0" rIns="0" bIns="0" rtlCol="0">
            <a:noAutofit/>
          </a:bodyPr>
          <a:lstStyle/>
          <a:p>
            <a:endParaRPr/>
          </a:p>
        </p:txBody>
      </p:sp>
      <p:sp>
        <p:nvSpPr>
          <p:cNvPr id="88" name="object 115"/>
          <p:cNvSpPr/>
          <p:nvPr/>
        </p:nvSpPr>
        <p:spPr>
          <a:xfrm>
            <a:off x="3756660" y="1209295"/>
            <a:ext cx="533400" cy="1447800"/>
          </a:xfrm>
          <a:custGeom>
            <a:avLst/>
            <a:gdLst/>
            <a:ahLst/>
            <a:cxnLst/>
            <a:rect l="l" t="t" r="r" b="b"/>
            <a:pathLst>
              <a:path w="533400" h="1447800">
                <a:moveTo>
                  <a:pt x="0" y="1447800"/>
                </a:moveTo>
                <a:lnTo>
                  <a:pt x="533400" y="0"/>
                </a:lnTo>
              </a:path>
            </a:pathLst>
          </a:custGeom>
          <a:ln w="25400">
            <a:solidFill>
              <a:srgbClr val="0000FF"/>
            </a:solidFill>
          </a:ln>
        </p:spPr>
        <p:txBody>
          <a:bodyPr wrap="square" lIns="0" tIns="0" rIns="0" bIns="0" rtlCol="0">
            <a:noAutofit/>
          </a:bodyPr>
          <a:lstStyle/>
          <a:p>
            <a:endParaRPr/>
          </a:p>
        </p:txBody>
      </p:sp>
      <p:sp>
        <p:nvSpPr>
          <p:cNvPr id="89" name="object 116"/>
          <p:cNvSpPr/>
          <p:nvPr/>
        </p:nvSpPr>
        <p:spPr>
          <a:xfrm>
            <a:off x="3604260" y="29142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90" name="object 117"/>
          <p:cNvSpPr/>
          <p:nvPr/>
        </p:nvSpPr>
        <p:spPr>
          <a:xfrm>
            <a:off x="3747135" y="2123695"/>
            <a:ext cx="542925" cy="790575"/>
          </a:xfrm>
          <a:custGeom>
            <a:avLst/>
            <a:gdLst/>
            <a:ahLst/>
            <a:cxnLst/>
            <a:rect l="l" t="t" r="r" b="b"/>
            <a:pathLst>
              <a:path w="542925" h="790575">
                <a:moveTo>
                  <a:pt x="0" y="790575"/>
                </a:moveTo>
                <a:lnTo>
                  <a:pt x="542925" y="0"/>
                </a:lnTo>
              </a:path>
            </a:pathLst>
          </a:custGeom>
          <a:ln w="25400">
            <a:solidFill>
              <a:srgbClr val="0000FF"/>
            </a:solidFill>
          </a:ln>
        </p:spPr>
        <p:txBody>
          <a:bodyPr wrap="square" lIns="0" tIns="0" rIns="0" bIns="0" rtlCol="0">
            <a:noAutofit/>
          </a:bodyPr>
          <a:lstStyle/>
          <a:p>
            <a:endParaRPr/>
          </a:p>
        </p:txBody>
      </p:sp>
      <p:sp>
        <p:nvSpPr>
          <p:cNvPr id="91" name="object 118"/>
          <p:cNvSpPr/>
          <p:nvPr/>
        </p:nvSpPr>
        <p:spPr>
          <a:xfrm>
            <a:off x="3604260" y="358102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92" name="object 119"/>
          <p:cNvSpPr/>
          <p:nvPr/>
        </p:nvSpPr>
        <p:spPr>
          <a:xfrm>
            <a:off x="3756660" y="2885695"/>
            <a:ext cx="533400" cy="685800"/>
          </a:xfrm>
          <a:custGeom>
            <a:avLst/>
            <a:gdLst/>
            <a:ahLst/>
            <a:cxnLst/>
            <a:rect l="l" t="t" r="r" b="b"/>
            <a:pathLst>
              <a:path w="533400" h="685800">
                <a:moveTo>
                  <a:pt x="0" y="685800"/>
                </a:moveTo>
                <a:lnTo>
                  <a:pt x="533400" y="0"/>
                </a:lnTo>
              </a:path>
            </a:pathLst>
          </a:custGeom>
          <a:ln w="25400">
            <a:solidFill>
              <a:srgbClr val="0000FF"/>
            </a:solidFill>
          </a:ln>
        </p:spPr>
        <p:txBody>
          <a:bodyPr wrap="square" lIns="0" tIns="0" rIns="0" bIns="0" rtlCol="0">
            <a:noAutofit/>
          </a:bodyPr>
          <a:lstStyle/>
          <a:p>
            <a:endParaRPr/>
          </a:p>
        </p:txBody>
      </p:sp>
      <p:sp>
        <p:nvSpPr>
          <p:cNvPr id="93" name="object 120"/>
          <p:cNvSpPr/>
          <p:nvPr/>
        </p:nvSpPr>
        <p:spPr>
          <a:xfrm>
            <a:off x="3756660" y="2161795"/>
            <a:ext cx="533400" cy="1447800"/>
          </a:xfrm>
          <a:custGeom>
            <a:avLst/>
            <a:gdLst/>
            <a:ahLst/>
            <a:cxnLst/>
            <a:rect l="l" t="t" r="r" b="b"/>
            <a:pathLst>
              <a:path w="533400" h="1447800">
                <a:moveTo>
                  <a:pt x="0" y="0"/>
                </a:moveTo>
                <a:lnTo>
                  <a:pt x="533400" y="1447800"/>
                </a:lnTo>
              </a:path>
            </a:pathLst>
          </a:custGeom>
          <a:ln w="25400">
            <a:solidFill>
              <a:srgbClr val="0000FF"/>
            </a:solidFill>
          </a:ln>
        </p:spPr>
        <p:txBody>
          <a:bodyPr wrap="square" lIns="0" tIns="0" rIns="0" bIns="0" rtlCol="0">
            <a:noAutofit/>
          </a:bodyPr>
          <a:lstStyle/>
          <a:p>
            <a:endParaRPr/>
          </a:p>
        </p:txBody>
      </p:sp>
      <p:sp>
        <p:nvSpPr>
          <p:cNvPr id="94" name="object 121"/>
          <p:cNvSpPr/>
          <p:nvPr/>
        </p:nvSpPr>
        <p:spPr>
          <a:xfrm>
            <a:off x="3101340" y="883921"/>
            <a:ext cx="562355" cy="553212"/>
          </a:xfrm>
          <a:prstGeom prst="rect">
            <a:avLst/>
          </a:prstGeom>
          <a:blipFill>
            <a:blip r:embed="rId20" cstate="print"/>
            <a:stretch>
              <a:fillRect/>
            </a:stretch>
          </a:blipFill>
        </p:spPr>
        <p:txBody>
          <a:bodyPr wrap="square" lIns="0" tIns="0" rIns="0" bIns="0" rtlCol="0">
            <a:noAutofit/>
          </a:bodyPr>
          <a:lstStyle/>
          <a:p>
            <a:endParaRPr/>
          </a:p>
        </p:txBody>
      </p:sp>
      <p:sp>
        <p:nvSpPr>
          <p:cNvPr id="95" name="object 122"/>
          <p:cNvSpPr/>
          <p:nvPr/>
        </p:nvSpPr>
        <p:spPr>
          <a:xfrm>
            <a:off x="3101340" y="1720597"/>
            <a:ext cx="562355" cy="562356"/>
          </a:xfrm>
          <a:prstGeom prst="rect">
            <a:avLst/>
          </a:prstGeom>
          <a:blipFill>
            <a:blip r:embed="rId21" cstate="print"/>
            <a:stretch>
              <a:fillRect/>
            </a:stretch>
          </a:blipFill>
        </p:spPr>
        <p:txBody>
          <a:bodyPr wrap="square" lIns="0" tIns="0" rIns="0" bIns="0" rtlCol="0">
            <a:noAutofit/>
          </a:bodyPr>
          <a:lstStyle/>
          <a:p>
            <a:endParaRPr/>
          </a:p>
        </p:txBody>
      </p:sp>
      <p:sp>
        <p:nvSpPr>
          <p:cNvPr id="96" name="object 123"/>
          <p:cNvSpPr/>
          <p:nvPr/>
        </p:nvSpPr>
        <p:spPr>
          <a:xfrm>
            <a:off x="3101340" y="2520697"/>
            <a:ext cx="562355" cy="562356"/>
          </a:xfrm>
          <a:prstGeom prst="rect">
            <a:avLst/>
          </a:prstGeom>
          <a:blipFill>
            <a:blip r:embed="rId21" cstate="print"/>
            <a:stretch>
              <a:fillRect/>
            </a:stretch>
          </a:blipFill>
        </p:spPr>
        <p:txBody>
          <a:bodyPr wrap="square" lIns="0" tIns="0" rIns="0" bIns="0" rtlCol="0">
            <a:noAutofit/>
          </a:bodyPr>
          <a:lstStyle/>
          <a:p>
            <a:endParaRPr/>
          </a:p>
        </p:txBody>
      </p:sp>
      <p:sp>
        <p:nvSpPr>
          <p:cNvPr id="97" name="object 124"/>
          <p:cNvSpPr/>
          <p:nvPr/>
        </p:nvSpPr>
        <p:spPr>
          <a:xfrm>
            <a:off x="3594735" y="3876295"/>
            <a:ext cx="685800" cy="0"/>
          </a:xfrm>
          <a:custGeom>
            <a:avLst/>
            <a:gdLst/>
            <a:ahLst/>
            <a:cxnLst/>
            <a:rect l="l" t="t" r="r" b="b"/>
            <a:pathLst>
              <a:path w="685800">
                <a:moveTo>
                  <a:pt x="0" y="0"/>
                </a:moveTo>
                <a:lnTo>
                  <a:pt x="685800" y="0"/>
                </a:ln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wrap="square" lIns="0" tIns="0" rIns="0" bIns="0" rtlCol="0">
            <a:noAutofit/>
          </a:bodyPr>
          <a:lstStyle/>
          <a:p>
            <a:endParaRPr/>
          </a:p>
        </p:txBody>
      </p:sp>
      <p:sp>
        <p:nvSpPr>
          <p:cNvPr id="98" name="object 125"/>
          <p:cNvSpPr/>
          <p:nvPr/>
        </p:nvSpPr>
        <p:spPr>
          <a:xfrm>
            <a:off x="3092196" y="3462529"/>
            <a:ext cx="562356" cy="562356"/>
          </a:xfrm>
          <a:prstGeom prst="rect">
            <a:avLst/>
          </a:prstGeom>
          <a:blipFill>
            <a:blip r:embed="rId21" cstate="print"/>
            <a:stretch>
              <a:fillRect/>
            </a:stretch>
          </a:blipFill>
        </p:spPr>
        <p:txBody>
          <a:bodyPr wrap="square" lIns="0" tIns="0" rIns="0" bIns="0" rtlCol="0">
            <a:noAutofit/>
          </a:bodyPr>
          <a:lstStyle/>
          <a:p>
            <a:endParaRPr/>
          </a:p>
        </p:txBody>
      </p:sp>
      <p:sp>
        <p:nvSpPr>
          <p:cNvPr id="99" name="object 126"/>
          <p:cNvSpPr/>
          <p:nvPr/>
        </p:nvSpPr>
        <p:spPr>
          <a:xfrm>
            <a:off x="5356860" y="12759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00" name="object 127"/>
          <p:cNvSpPr/>
          <p:nvPr/>
        </p:nvSpPr>
        <p:spPr>
          <a:xfrm>
            <a:off x="4747260" y="1209295"/>
            <a:ext cx="609600" cy="66675"/>
          </a:xfrm>
          <a:custGeom>
            <a:avLst/>
            <a:gdLst/>
            <a:ahLst/>
            <a:cxnLst/>
            <a:rect l="l" t="t" r="r" b="b"/>
            <a:pathLst>
              <a:path w="609600" h="66675">
                <a:moveTo>
                  <a:pt x="609600" y="66675"/>
                </a:moveTo>
                <a:lnTo>
                  <a:pt x="0" y="0"/>
                </a:lnTo>
              </a:path>
            </a:pathLst>
          </a:custGeom>
          <a:ln w="25400">
            <a:solidFill>
              <a:srgbClr val="0000FF"/>
            </a:solidFill>
          </a:ln>
        </p:spPr>
        <p:txBody>
          <a:bodyPr wrap="square" lIns="0" tIns="0" rIns="0" bIns="0" rtlCol="0">
            <a:noAutofit/>
          </a:bodyPr>
          <a:lstStyle/>
          <a:p>
            <a:endParaRPr/>
          </a:p>
        </p:txBody>
      </p:sp>
      <p:sp>
        <p:nvSpPr>
          <p:cNvPr id="101" name="object 128"/>
          <p:cNvSpPr/>
          <p:nvPr/>
        </p:nvSpPr>
        <p:spPr>
          <a:xfrm>
            <a:off x="5347335" y="8282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02" name="object 129"/>
          <p:cNvSpPr/>
          <p:nvPr/>
        </p:nvSpPr>
        <p:spPr>
          <a:xfrm>
            <a:off x="4747260" y="828295"/>
            <a:ext cx="609600" cy="152400"/>
          </a:xfrm>
          <a:custGeom>
            <a:avLst/>
            <a:gdLst/>
            <a:ahLst/>
            <a:cxnLst/>
            <a:rect l="l" t="t" r="r" b="b"/>
            <a:pathLst>
              <a:path w="609600" h="152400">
                <a:moveTo>
                  <a:pt x="609600" y="0"/>
                </a:moveTo>
                <a:lnTo>
                  <a:pt x="0" y="152400"/>
                </a:lnTo>
              </a:path>
            </a:pathLst>
          </a:custGeom>
          <a:ln w="25400">
            <a:solidFill>
              <a:srgbClr val="0000FF"/>
            </a:solidFill>
          </a:ln>
        </p:spPr>
        <p:txBody>
          <a:bodyPr wrap="square" lIns="0" tIns="0" rIns="0" bIns="0" rtlCol="0">
            <a:noAutofit/>
          </a:bodyPr>
          <a:lstStyle/>
          <a:p>
            <a:endParaRPr/>
          </a:p>
        </p:txBody>
      </p:sp>
      <p:sp>
        <p:nvSpPr>
          <p:cNvPr id="103" name="object 130"/>
          <p:cNvSpPr/>
          <p:nvPr/>
        </p:nvSpPr>
        <p:spPr>
          <a:xfrm>
            <a:off x="4235195" y="865633"/>
            <a:ext cx="562355" cy="553212"/>
          </a:xfrm>
          <a:prstGeom prst="rect">
            <a:avLst/>
          </a:prstGeom>
          <a:blipFill>
            <a:blip r:embed="rId20" cstate="print"/>
            <a:stretch>
              <a:fillRect/>
            </a:stretch>
          </a:blipFill>
        </p:spPr>
        <p:txBody>
          <a:bodyPr wrap="square" lIns="0" tIns="0" rIns="0" bIns="0" rtlCol="0">
            <a:noAutofit/>
          </a:bodyPr>
          <a:lstStyle/>
          <a:p>
            <a:endParaRPr/>
          </a:p>
        </p:txBody>
      </p:sp>
      <p:sp>
        <p:nvSpPr>
          <p:cNvPr id="104" name="object 131"/>
          <p:cNvSpPr/>
          <p:nvPr/>
        </p:nvSpPr>
        <p:spPr>
          <a:xfrm>
            <a:off x="5356860" y="214274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05" name="object 132"/>
          <p:cNvSpPr/>
          <p:nvPr/>
        </p:nvSpPr>
        <p:spPr>
          <a:xfrm>
            <a:off x="4747260" y="2076070"/>
            <a:ext cx="609600" cy="66675"/>
          </a:xfrm>
          <a:custGeom>
            <a:avLst/>
            <a:gdLst/>
            <a:ahLst/>
            <a:cxnLst/>
            <a:rect l="l" t="t" r="r" b="b"/>
            <a:pathLst>
              <a:path w="609600" h="66675">
                <a:moveTo>
                  <a:pt x="609600" y="66675"/>
                </a:moveTo>
                <a:lnTo>
                  <a:pt x="0" y="0"/>
                </a:lnTo>
              </a:path>
            </a:pathLst>
          </a:custGeom>
          <a:ln w="25400">
            <a:solidFill>
              <a:srgbClr val="0000FF"/>
            </a:solidFill>
          </a:ln>
        </p:spPr>
        <p:txBody>
          <a:bodyPr wrap="square" lIns="0" tIns="0" rIns="0" bIns="0" rtlCol="0">
            <a:noAutofit/>
          </a:bodyPr>
          <a:lstStyle/>
          <a:p>
            <a:endParaRPr/>
          </a:p>
        </p:txBody>
      </p:sp>
      <p:sp>
        <p:nvSpPr>
          <p:cNvPr id="106" name="object 133"/>
          <p:cNvSpPr/>
          <p:nvPr/>
        </p:nvSpPr>
        <p:spPr>
          <a:xfrm>
            <a:off x="5347335" y="16950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07" name="object 134"/>
          <p:cNvSpPr/>
          <p:nvPr/>
        </p:nvSpPr>
        <p:spPr>
          <a:xfrm>
            <a:off x="4747260" y="1695070"/>
            <a:ext cx="609600" cy="152400"/>
          </a:xfrm>
          <a:custGeom>
            <a:avLst/>
            <a:gdLst/>
            <a:ahLst/>
            <a:cxnLst/>
            <a:rect l="l" t="t" r="r" b="b"/>
            <a:pathLst>
              <a:path w="609600" h="152400">
                <a:moveTo>
                  <a:pt x="609600" y="0"/>
                </a:moveTo>
                <a:lnTo>
                  <a:pt x="0" y="152400"/>
                </a:lnTo>
              </a:path>
            </a:pathLst>
          </a:custGeom>
          <a:ln w="25400">
            <a:solidFill>
              <a:srgbClr val="0000FF"/>
            </a:solidFill>
          </a:ln>
        </p:spPr>
        <p:txBody>
          <a:bodyPr wrap="square" lIns="0" tIns="0" rIns="0" bIns="0" rtlCol="0">
            <a:noAutofit/>
          </a:bodyPr>
          <a:lstStyle/>
          <a:p>
            <a:endParaRPr/>
          </a:p>
        </p:txBody>
      </p:sp>
      <p:sp>
        <p:nvSpPr>
          <p:cNvPr id="108" name="object 135"/>
          <p:cNvSpPr/>
          <p:nvPr/>
        </p:nvSpPr>
        <p:spPr>
          <a:xfrm>
            <a:off x="4235195" y="1702309"/>
            <a:ext cx="562355" cy="562356"/>
          </a:xfrm>
          <a:prstGeom prst="rect">
            <a:avLst/>
          </a:prstGeom>
          <a:blipFill>
            <a:blip r:embed="rId22" cstate="print"/>
            <a:stretch>
              <a:fillRect/>
            </a:stretch>
          </a:blipFill>
        </p:spPr>
        <p:txBody>
          <a:bodyPr wrap="square" lIns="0" tIns="0" rIns="0" bIns="0" rtlCol="0">
            <a:noAutofit/>
          </a:bodyPr>
          <a:lstStyle/>
          <a:p>
            <a:endParaRPr/>
          </a:p>
        </p:txBody>
      </p:sp>
      <p:sp>
        <p:nvSpPr>
          <p:cNvPr id="109" name="object 136"/>
          <p:cNvSpPr/>
          <p:nvPr/>
        </p:nvSpPr>
        <p:spPr>
          <a:xfrm>
            <a:off x="5356860" y="301904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10" name="object 137"/>
          <p:cNvSpPr/>
          <p:nvPr/>
        </p:nvSpPr>
        <p:spPr>
          <a:xfrm>
            <a:off x="4747260" y="2952370"/>
            <a:ext cx="609600" cy="66675"/>
          </a:xfrm>
          <a:custGeom>
            <a:avLst/>
            <a:gdLst/>
            <a:ahLst/>
            <a:cxnLst/>
            <a:rect l="l" t="t" r="r" b="b"/>
            <a:pathLst>
              <a:path w="609600" h="66675">
                <a:moveTo>
                  <a:pt x="609600" y="66675"/>
                </a:moveTo>
                <a:lnTo>
                  <a:pt x="0" y="0"/>
                </a:lnTo>
              </a:path>
            </a:pathLst>
          </a:custGeom>
          <a:ln w="25400">
            <a:solidFill>
              <a:srgbClr val="0000FF"/>
            </a:solidFill>
          </a:ln>
        </p:spPr>
        <p:txBody>
          <a:bodyPr wrap="square" lIns="0" tIns="0" rIns="0" bIns="0" rtlCol="0">
            <a:noAutofit/>
          </a:bodyPr>
          <a:lstStyle/>
          <a:p>
            <a:endParaRPr/>
          </a:p>
        </p:txBody>
      </p:sp>
      <p:sp>
        <p:nvSpPr>
          <p:cNvPr id="111" name="object 138"/>
          <p:cNvSpPr/>
          <p:nvPr/>
        </p:nvSpPr>
        <p:spPr>
          <a:xfrm>
            <a:off x="5347335" y="2571370"/>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12" name="object 139"/>
          <p:cNvSpPr/>
          <p:nvPr/>
        </p:nvSpPr>
        <p:spPr>
          <a:xfrm>
            <a:off x="4747260" y="2571370"/>
            <a:ext cx="609600" cy="152400"/>
          </a:xfrm>
          <a:custGeom>
            <a:avLst/>
            <a:gdLst/>
            <a:ahLst/>
            <a:cxnLst/>
            <a:rect l="l" t="t" r="r" b="b"/>
            <a:pathLst>
              <a:path w="609600" h="152400">
                <a:moveTo>
                  <a:pt x="609600" y="0"/>
                </a:moveTo>
                <a:lnTo>
                  <a:pt x="0" y="152400"/>
                </a:lnTo>
              </a:path>
            </a:pathLst>
          </a:custGeom>
          <a:ln w="25400">
            <a:solidFill>
              <a:srgbClr val="0000FF"/>
            </a:solidFill>
          </a:ln>
        </p:spPr>
        <p:txBody>
          <a:bodyPr wrap="square" lIns="0" tIns="0" rIns="0" bIns="0" rtlCol="0">
            <a:noAutofit/>
          </a:bodyPr>
          <a:lstStyle/>
          <a:p>
            <a:endParaRPr/>
          </a:p>
        </p:txBody>
      </p:sp>
      <p:sp>
        <p:nvSpPr>
          <p:cNvPr id="113" name="object 140"/>
          <p:cNvSpPr/>
          <p:nvPr/>
        </p:nvSpPr>
        <p:spPr>
          <a:xfrm>
            <a:off x="4235195" y="2502409"/>
            <a:ext cx="562355" cy="562356"/>
          </a:xfrm>
          <a:prstGeom prst="rect">
            <a:avLst/>
          </a:prstGeom>
          <a:blipFill>
            <a:blip r:embed="rId22" cstate="print"/>
            <a:stretch>
              <a:fillRect/>
            </a:stretch>
          </a:blipFill>
        </p:spPr>
        <p:txBody>
          <a:bodyPr wrap="square" lIns="0" tIns="0" rIns="0" bIns="0" rtlCol="0">
            <a:noAutofit/>
          </a:bodyPr>
          <a:lstStyle/>
          <a:p>
            <a:endParaRPr/>
          </a:p>
        </p:txBody>
      </p:sp>
      <p:sp>
        <p:nvSpPr>
          <p:cNvPr id="114" name="object 141"/>
          <p:cNvSpPr/>
          <p:nvPr/>
        </p:nvSpPr>
        <p:spPr>
          <a:xfrm>
            <a:off x="5347335" y="4028695"/>
            <a:ext cx="152400" cy="0"/>
          </a:xfrm>
          <a:custGeom>
            <a:avLst/>
            <a:gdLst/>
            <a:ahLst/>
            <a:cxnLst/>
            <a:rect l="l" t="t" r="r" b="b"/>
            <a:pathLst>
              <a:path w="152400">
                <a:moveTo>
                  <a:pt x="0" y="0"/>
                </a:moveTo>
                <a:lnTo>
                  <a:pt x="152400" y="0"/>
                </a:lnTo>
              </a:path>
            </a:pathLst>
          </a:custGeom>
          <a:ln w="25400">
            <a:solidFill>
              <a:srgbClr val="0000FF"/>
            </a:solidFill>
          </a:ln>
        </p:spPr>
        <p:txBody>
          <a:bodyPr wrap="square" lIns="0" tIns="0" rIns="0" bIns="0" rtlCol="0">
            <a:noAutofit/>
          </a:bodyPr>
          <a:lstStyle/>
          <a:p>
            <a:endParaRPr/>
          </a:p>
        </p:txBody>
      </p:sp>
      <p:sp>
        <p:nvSpPr>
          <p:cNvPr id="115" name="object 142"/>
          <p:cNvSpPr/>
          <p:nvPr/>
        </p:nvSpPr>
        <p:spPr>
          <a:xfrm>
            <a:off x="4737735" y="3876295"/>
            <a:ext cx="609600" cy="152400"/>
          </a:xfrm>
          <a:custGeom>
            <a:avLst/>
            <a:gdLst/>
            <a:ahLst/>
            <a:cxnLst/>
            <a:rect l="l" t="t" r="r" b="b"/>
            <a:pathLst>
              <a:path w="609600" h="152400">
                <a:moveTo>
                  <a:pt x="609600" y="152400"/>
                </a:moveTo>
                <a:lnTo>
                  <a:pt x="0" y="0"/>
                </a:lnTo>
              </a:path>
            </a:pathLst>
          </a:custGeom>
          <a:ln w="25400">
            <a:solidFill>
              <a:srgbClr val="0000FF"/>
            </a:solidFill>
          </a:ln>
        </p:spPr>
        <p:txBody>
          <a:bodyPr wrap="square" lIns="0" tIns="0" rIns="0" bIns="0" rtlCol="0">
            <a:noAutofit/>
          </a:bodyPr>
          <a:lstStyle/>
          <a:p>
            <a:endParaRPr/>
          </a:p>
        </p:txBody>
      </p:sp>
      <p:sp>
        <p:nvSpPr>
          <p:cNvPr id="116" name="object 143"/>
          <p:cNvSpPr/>
          <p:nvPr/>
        </p:nvSpPr>
        <p:spPr>
          <a:xfrm>
            <a:off x="5328285" y="3504820"/>
            <a:ext cx="152400" cy="0"/>
          </a:xfrm>
          <a:custGeom>
            <a:avLst/>
            <a:gdLst/>
            <a:ahLst/>
            <a:cxnLst/>
            <a:rect l="l" t="t" r="r" b="b"/>
            <a:pathLst>
              <a:path w="152400">
                <a:moveTo>
                  <a:pt x="0" y="0"/>
                </a:moveTo>
                <a:lnTo>
                  <a:pt x="152400" y="0"/>
                </a:ln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wrap="square" lIns="0" tIns="0" rIns="0" bIns="0" rtlCol="0">
            <a:noAutofit/>
          </a:bodyPr>
          <a:lstStyle/>
          <a:p>
            <a:endParaRPr/>
          </a:p>
        </p:txBody>
      </p:sp>
      <p:sp>
        <p:nvSpPr>
          <p:cNvPr id="117" name="object 144"/>
          <p:cNvSpPr/>
          <p:nvPr/>
        </p:nvSpPr>
        <p:spPr>
          <a:xfrm>
            <a:off x="4728210" y="3504820"/>
            <a:ext cx="609600" cy="152400"/>
          </a:xfrm>
          <a:custGeom>
            <a:avLst/>
            <a:gdLst/>
            <a:ahLst/>
            <a:cxnLst/>
            <a:rect l="l" t="t" r="r" b="b"/>
            <a:pathLst>
              <a:path w="609600" h="152400">
                <a:moveTo>
                  <a:pt x="609600" y="0"/>
                </a:moveTo>
                <a:lnTo>
                  <a:pt x="0" y="152400"/>
                </a:ln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wrap="square" lIns="0" tIns="0" rIns="0" bIns="0" rtlCol="0">
            <a:noAutofit/>
          </a:bodyPr>
          <a:lstStyle/>
          <a:p>
            <a:endParaRPr/>
          </a:p>
        </p:txBody>
      </p:sp>
      <p:sp>
        <p:nvSpPr>
          <p:cNvPr id="118" name="object 145"/>
          <p:cNvSpPr/>
          <p:nvPr/>
        </p:nvSpPr>
        <p:spPr>
          <a:xfrm>
            <a:off x="4226052" y="3444241"/>
            <a:ext cx="562355" cy="562356"/>
          </a:xfrm>
          <a:prstGeom prst="rect">
            <a:avLst/>
          </a:prstGeom>
          <a:blipFill>
            <a:blip r:embed="rId21" cstate="print"/>
            <a:stretch>
              <a:fillRect/>
            </a:stretch>
          </a:blipFill>
        </p:spPr>
        <p:txBody>
          <a:bodyPr wrap="square" lIns="0" tIns="0" rIns="0" bIns="0" rtlCol="0">
            <a:noAutofit/>
          </a:bodyPr>
          <a:lstStyle/>
          <a:p>
            <a:endParaRPr/>
          </a:p>
        </p:txBody>
      </p:sp>
      <p:sp>
        <p:nvSpPr>
          <p:cNvPr id="119" name="object 146"/>
          <p:cNvSpPr/>
          <p:nvPr/>
        </p:nvSpPr>
        <p:spPr>
          <a:xfrm>
            <a:off x="5455919" y="545592"/>
            <a:ext cx="1001268" cy="521208"/>
          </a:xfrm>
          <a:prstGeom prst="rect">
            <a:avLst/>
          </a:prstGeom>
          <a:blipFill>
            <a:blip r:embed="rId23" cstate="print"/>
            <a:stretch>
              <a:fillRect/>
            </a:stretch>
          </a:blipFill>
        </p:spPr>
        <p:txBody>
          <a:bodyPr wrap="square" lIns="0" tIns="0" rIns="0" bIns="0" rtlCol="0">
            <a:noAutofit/>
          </a:bodyPr>
          <a:lstStyle/>
          <a:p>
            <a:endParaRPr/>
          </a:p>
        </p:txBody>
      </p:sp>
      <p:sp>
        <p:nvSpPr>
          <p:cNvPr id="120" name="object 147"/>
          <p:cNvSpPr/>
          <p:nvPr/>
        </p:nvSpPr>
        <p:spPr>
          <a:xfrm>
            <a:off x="5881116" y="8511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121" name="object 148"/>
          <p:cNvSpPr/>
          <p:nvPr/>
        </p:nvSpPr>
        <p:spPr>
          <a:xfrm>
            <a:off x="5705856" y="731521"/>
            <a:ext cx="130175" cy="203835"/>
          </a:xfrm>
          <a:prstGeom prst="rect">
            <a:avLst/>
          </a:prstGeom>
          <a:blipFill>
            <a:blip r:embed="rId6" cstate="print"/>
            <a:stretch>
              <a:fillRect/>
            </a:stretch>
          </a:blipFill>
        </p:spPr>
        <p:txBody>
          <a:bodyPr wrap="square" lIns="0" tIns="0" rIns="0" bIns="0" rtlCol="0">
            <a:noAutofit/>
          </a:bodyPr>
          <a:lstStyle/>
          <a:p>
            <a:endParaRPr dirty="0"/>
          </a:p>
        </p:txBody>
      </p:sp>
      <p:sp>
        <p:nvSpPr>
          <p:cNvPr id="122" name="object 149"/>
          <p:cNvSpPr/>
          <p:nvPr/>
        </p:nvSpPr>
        <p:spPr>
          <a:xfrm>
            <a:off x="5725668" y="8511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123" name="object 150"/>
          <p:cNvSpPr/>
          <p:nvPr/>
        </p:nvSpPr>
        <p:spPr>
          <a:xfrm>
            <a:off x="6016752" y="7315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24" name="object 151"/>
          <p:cNvSpPr/>
          <p:nvPr/>
        </p:nvSpPr>
        <p:spPr>
          <a:xfrm>
            <a:off x="6036564" y="8511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125" name="object 152"/>
          <p:cNvSpPr/>
          <p:nvPr/>
        </p:nvSpPr>
        <p:spPr>
          <a:xfrm>
            <a:off x="5861304" y="7315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26" name="object 153"/>
          <p:cNvSpPr/>
          <p:nvPr/>
        </p:nvSpPr>
        <p:spPr>
          <a:xfrm>
            <a:off x="5455919" y="1002793"/>
            <a:ext cx="1001268" cy="521207"/>
          </a:xfrm>
          <a:prstGeom prst="rect">
            <a:avLst/>
          </a:prstGeom>
          <a:blipFill>
            <a:blip r:embed="rId24" cstate="print"/>
            <a:stretch>
              <a:fillRect/>
            </a:stretch>
          </a:blipFill>
        </p:spPr>
        <p:txBody>
          <a:bodyPr wrap="square" lIns="0" tIns="0" rIns="0" bIns="0" rtlCol="0">
            <a:noAutofit/>
          </a:bodyPr>
          <a:lstStyle/>
          <a:p>
            <a:endParaRPr/>
          </a:p>
        </p:txBody>
      </p:sp>
      <p:sp>
        <p:nvSpPr>
          <p:cNvPr id="127" name="object 154"/>
          <p:cNvSpPr/>
          <p:nvPr/>
        </p:nvSpPr>
        <p:spPr>
          <a:xfrm>
            <a:off x="5881116" y="13083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128" name="object 155"/>
          <p:cNvSpPr/>
          <p:nvPr/>
        </p:nvSpPr>
        <p:spPr>
          <a:xfrm>
            <a:off x="5705856" y="11887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29" name="object 156"/>
          <p:cNvSpPr/>
          <p:nvPr/>
        </p:nvSpPr>
        <p:spPr>
          <a:xfrm>
            <a:off x="5725668" y="13083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130" name="object 157"/>
          <p:cNvSpPr/>
          <p:nvPr/>
        </p:nvSpPr>
        <p:spPr>
          <a:xfrm>
            <a:off x="6035548" y="11887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131" name="object 158"/>
          <p:cNvSpPr/>
          <p:nvPr/>
        </p:nvSpPr>
        <p:spPr>
          <a:xfrm>
            <a:off x="5861304" y="11887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32" name="object 159"/>
          <p:cNvSpPr/>
          <p:nvPr/>
        </p:nvSpPr>
        <p:spPr>
          <a:xfrm>
            <a:off x="5455919" y="1459993"/>
            <a:ext cx="1001268" cy="521207"/>
          </a:xfrm>
          <a:prstGeom prst="rect">
            <a:avLst/>
          </a:prstGeom>
          <a:blipFill>
            <a:blip r:embed="rId25" cstate="print"/>
            <a:stretch>
              <a:fillRect/>
            </a:stretch>
          </a:blipFill>
        </p:spPr>
        <p:txBody>
          <a:bodyPr wrap="square" lIns="0" tIns="0" rIns="0" bIns="0" rtlCol="0">
            <a:noAutofit/>
          </a:bodyPr>
          <a:lstStyle/>
          <a:p>
            <a:endParaRPr/>
          </a:p>
        </p:txBody>
      </p:sp>
      <p:sp>
        <p:nvSpPr>
          <p:cNvPr id="133" name="object 160"/>
          <p:cNvSpPr/>
          <p:nvPr/>
        </p:nvSpPr>
        <p:spPr>
          <a:xfrm>
            <a:off x="6036564" y="17655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134" name="object 161"/>
          <p:cNvSpPr/>
          <p:nvPr/>
        </p:nvSpPr>
        <p:spPr>
          <a:xfrm>
            <a:off x="5705856" y="16459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35" name="object 162"/>
          <p:cNvSpPr/>
          <p:nvPr/>
        </p:nvSpPr>
        <p:spPr>
          <a:xfrm>
            <a:off x="5725668" y="17655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136" name="object 163"/>
          <p:cNvSpPr/>
          <p:nvPr/>
        </p:nvSpPr>
        <p:spPr>
          <a:xfrm>
            <a:off x="5880100" y="16459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137" name="object 164"/>
          <p:cNvSpPr/>
          <p:nvPr/>
        </p:nvSpPr>
        <p:spPr>
          <a:xfrm>
            <a:off x="6016752" y="16459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38" name="object 165"/>
          <p:cNvSpPr/>
          <p:nvPr/>
        </p:nvSpPr>
        <p:spPr>
          <a:xfrm>
            <a:off x="5455919" y="1917193"/>
            <a:ext cx="987551" cy="521207"/>
          </a:xfrm>
          <a:prstGeom prst="rect">
            <a:avLst/>
          </a:prstGeom>
          <a:blipFill>
            <a:blip r:embed="rId26" cstate="print"/>
            <a:stretch>
              <a:fillRect/>
            </a:stretch>
          </a:blipFill>
        </p:spPr>
        <p:txBody>
          <a:bodyPr wrap="square" lIns="0" tIns="0" rIns="0" bIns="0" rtlCol="0">
            <a:noAutofit/>
          </a:bodyPr>
          <a:lstStyle/>
          <a:p>
            <a:endParaRPr/>
          </a:p>
        </p:txBody>
      </p:sp>
      <p:sp>
        <p:nvSpPr>
          <p:cNvPr id="139" name="object 166"/>
          <p:cNvSpPr/>
          <p:nvPr/>
        </p:nvSpPr>
        <p:spPr>
          <a:xfrm>
            <a:off x="6024880" y="21031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140" name="object 167"/>
          <p:cNvSpPr/>
          <p:nvPr/>
        </p:nvSpPr>
        <p:spPr>
          <a:xfrm>
            <a:off x="5716524" y="21031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41" name="object 168"/>
          <p:cNvSpPr/>
          <p:nvPr/>
        </p:nvSpPr>
        <p:spPr>
          <a:xfrm>
            <a:off x="5736336" y="2222704"/>
            <a:ext cx="9224" cy="72120"/>
          </a:xfrm>
          <a:prstGeom prst="rect">
            <a:avLst/>
          </a:prstGeom>
          <a:blipFill>
            <a:blip r:embed="rId5" cstate="print"/>
            <a:stretch>
              <a:fillRect/>
            </a:stretch>
          </a:blipFill>
        </p:spPr>
        <p:txBody>
          <a:bodyPr wrap="square" lIns="0" tIns="0" rIns="0" bIns="0" rtlCol="0">
            <a:noAutofit/>
          </a:bodyPr>
          <a:lstStyle/>
          <a:p>
            <a:endParaRPr/>
          </a:p>
        </p:txBody>
      </p:sp>
      <p:sp>
        <p:nvSpPr>
          <p:cNvPr id="142" name="object 169"/>
          <p:cNvSpPr/>
          <p:nvPr/>
        </p:nvSpPr>
        <p:spPr>
          <a:xfrm>
            <a:off x="5890768" y="2103121"/>
            <a:ext cx="73533" cy="200406"/>
          </a:xfrm>
          <a:prstGeom prst="rect">
            <a:avLst/>
          </a:prstGeom>
          <a:blipFill>
            <a:blip r:embed="rId9" cstate="print"/>
            <a:stretch>
              <a:fillRect/>
            </a:stretch>
          </a:blipFill>
        </p:spPr>
        <p:txBody>
          <a:bodyPr wrap="square" lIns="0" tIns="0" rIns="0" bIns="0" rtlCol="0">
            <a:noAutofit/>
          </a:bodyPr>
          <a:lstStyle/>
          <a:p>
            <a:endParaRPr/>
          </a:p>
        </p:txBody>
      </p:sp>
      <p:sp>
        <p:nvSpPr>
          <p:cNvPr id="143" name="object 170"/>
          <p:cNvSpPr/>
          <p:nvPr/>
        </p:nvSpPr>
        <p:spPr>
          <a:xfrm>
            <a:off x="5455919" y="2374393"/>
            <a:ext cx="1001268" cy="521207"/>
          </a:xfrm>
          <a:prstGeom prst="rect">
            <a:avLst/>
          </a:prstGeom>
          <a:blipFill>
            <a:blip r:embed="rId27" cstate="print"/>
            <a:stretch>
              <a:fillRect/>
            </a:stretch>
          </a:blipFill>
        </p:spPr>
        <p:txBody>
          <a:bodyPr wrap="square" lIns="0" tIns="0" rIns="0" bIns="0" rtlCol="0">
            <a:noAutofit/>
          </a:bodyPr>
          <a:lstStyle/>
          <a:p>
            <a:endParaRPr/>
          </a:p>
        </p:txBody>
      </p:sp>
      <p:sp>
        <p:nvSpPr>
          <p:cNvPr id="144" name="object 171"/>
          <p:cNvSpPr/>
          <p:nvPr/>
        </p:nvSpPr>
        <p:spPr>
          <a:xfrm>
            <a:off x="6036564" y="26799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145" name="object 172"/>
          <p:cNvSpPr/>
          <p:nvPr/>
        </p:nvSpPr>
        <p:spPr>
          <a:xfrm>
            <a:off x="5861304" y="25603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46" name="object 173"/>
          <p:cNvSpPr/>
          <p:nvPr/>
        </p:nvSpPr>
        <p:spPr>
          <a:xfrm>
            <a:off x="5881116" y="26799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147" name="object 174"/>
          <p:cNvSpPr/>
          <p:nvPr/>
        </p:nvSpPr>
        <p:spPr>
          <a:xfrm>
            <a:off x="5724652" y="25603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148" name="object 175"/>
          <p:cNvSpPr/>
          <p:nvPr/>
        </p:nvSpPr>
        <p:spPr>
          <a:xfrm>
            <a:off x="6016752" y="25603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49" name="object 176"/>
          <p:cNvSpPr/>
          <p:nvPr/>
        </p:nvSpPr>
        <p:spPr>
          <a:xfrm>
            <a:off x="5455919" y="2831593"/>
            <a:ext cx="1001268" cy="521207"/>
          </a:xfrm>
          <a:prstGeom prst="rect">
            <a:avLst/>
          </a:prstGeom>
          <a:blipFill>
            <a:blip r:embed="rId28" cstate="print"/>
            <a:stretch>
              <a:fillRect/>
            </a:stretch>
          </a:blipFill>
        </p:spPr>
        <p:txBody>
          <a:bodyPr wrap="square" lIns="0" tIns="0" rIns="0" bIns="0" rtlCol="0">
            <a:noAutofit/>
          </a:bodyPr>
          <a:lstStyle/>
          <a:p>
            <a:endParaRPr/>
          </a:p>
        </p:txBody>
      </p:sp>
      <p:sp>
        <p:nvSpPr>
          <p:cNvPr id="150" name="object 177"/>
          <p:cNvSpPr/>
          <p:nvPr/>
        </p:nvSpPr>
        <p:spPr>
          <a:xfrm>
            <a:off x="6035548" y="30175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151" name="object 178"/>
          <p:cNvSpPr/>
          <p:nvPr/>
        </p:nvSpPr>
        <p:spPr>
          <a:xfrm>
            <a:off x="5861304" y="3017521"/>
            <a:ext cx="130175" cy="203835"/>
          </a:xfrm>
          <a:prstGeom prst="rect">
            <a:avLst/>
          </a:prstGeom>
          <a:blipFill>
            <a:blip r:embed="rId6" cstate="print"/>
            <a:stretch>
              <a:fillRect/>
            </a:stretch>
          </a:blipFill>
        </p:spPr>
        <p:txBody>
          <a:bodyPr wrap="square" lIns="0" tIns="0" rIns="0" bIns="0" rtlCol="0">
            <a:noAutofit/>
          </a:bodyPr>
          <a:lstStyle/>
          <a:p>
            <a:endParaRPr/>
          </a:p>
        </p:txBody>
      </p:sp>
      <p:sp>
        <p:nvSpPr>
          <p:cNvPr id="152" name="object 179"/>
          <p:cNvSpPr/>
          <p:nvPr/>
        </p:nvSpPr>
        <p:spPr>
          <a:xfrm>
            <a:off x="5881116" y="3137104"/>
            <a:ext cx="9224" cy="72120"/>
          </a:xfrm>
          <a:prstGeom prst="rect">
            <a:avLst/>
          </a:prstGeom>
          <a:blipFill>
            <a:blip r:embed="rId3" cstate="print"/>
            <a:stretch>
              <a:fillRect/>
            </a:stretch>
          </a:blipFill>
        </p:spPr>
        <p:txBody>
          <a:bodyPr wrap="square" lIns="0" tIns="0" rIns="0" bIns="0" rtlCol="0">
            <a:noAutofit/>
          </a:bodyPr>
          <a:lstStyle/>
          <a:p>
            <a:endParaRPr/>
          </a:p>
        </p:txBody>
      </p:sp>
      <p:sp>
        <p:nvSpPr>
          <p:cNvPr id="153" name="object 180"/>
          <p:cNvSpPr/>
          <p:nvPr/>
        </p:nvSpPr>
        <p:spPr>
          <a:xfrm>
            <a:off x="5724652" y="3017521"/>
            <a:ext cx="73532" cy="200406"/>
          </a:xfrm>
          <a:prstGeom prst="rect">
            <a:avLst/>
          </a:prstGeom>
          <a:blipFill>
            <a:blip r:embed="rId9" cstate="print"/>
            <a:stretch>
              <a:fillRect/>
            </a:stretch>
          </a:blipFill>
        </p:spPr>
        <p:txBody>
          <a:bodyPr wrap="square" lIns="0" tIns="0" rIns="0" bIns="0" rtlCol="0">
            <a:noAutofit/>
          </a:bodyPr>
          <a:lstStyle/>
          <a:p>
            <a:endParaRPr/>
          </a:p>
        </p:txBody>
      </p:sp>
      <p:sp>
        <p:nvSpPr>
          <p:cNvPr id="154" name="object 181"/>
          <p:cNvSpPr/>
          <p:nvPr/>
        </p:nvSpPr>
        <p:spPr>
          <a:xfrm>
            <a:off x="5455919" y="3288793"/>
            <a:ext cx="987551" cy="516635"/>
          </a:xfrm>
          <a:prstGeom prst="rect">
            <a:avLst/>
          </a:prstGeom>
          <a:blipFill>
            <a:blip r:embed="rId29" cstate="print"/>
            <a:stretch>
              <a:fillRect/>
            </a:stretch>
          </a:blipFill>
        </p:spPr>
        <p:txBody>
          <a:bodyPr wrap="square" lIns="0" tIns="0" rIns="0" bIns="0" rtlCol="0">
            <a:noAutofit/>
          </a:bodyPr>
          <a:lstStyle/>
          <a:p>
            <a:endParaRPr/>
          </a:p>
        </p:txBody>
      </p:sp>
      <p:sp>
        <p:nvSpPr>
          <p:cNvPr id="155" name="object 182"/>
          <p:cNvSpPr/>
          <p:nvPr/>
        </p:nvSpPr>
        <p:spPr>
          <a:xfrm>
            <a:off x="5869432" y="3474670"/>
            <a:ext cx="73532" cy="200456"/>
          </a:xfrm>
          <a:prstGeom prst="rect">
            <a:avLst/>
          </a:prstGeom>
          <a:blipFill>
            <a:blip r:embed="rId9" cstate="print"/>
            <a:stretch>
              <a:fillRect/>
            </a:stretch>
          </a:blipFill>
        </p:spPr>
        <p:txBody>
          <a:bodyPr wrap="square" lIns="0" tIns="0" rIns="0" bIns="0" rtlCol="0">
            <a:noAutofit/>
          </a:bodyPr>
          <a:lstStyle/>
          <a:p>
            <a:endParaRPr/>
          </a:p>
        </p:txBody>
      </p:sp>
      <p:sp>
        <p:nvSpPr>
          <p:cNvPr id="156" name="object 183"/>
          <p:cNvSpPr/>
          <p:nvPr/>
        </p:nvSpPr>
        <p:spPr>
          <a:xfrm>
            <a:off x="6006084" y="3474670"/>
            <a:ext cx="130175" cy="203860"/>
          </a:xfrm>
          <a:prstGeom prst="rect">
            <a:avLst/>
          </a:prstGeom>
          <a:blipFill>
            <a:blip r:embed="rId6" cstate="print"/>
            <a:stretch>
              <a:fillRect/>
            </a:stretch>
          </a:blipFill>
        </p:spPr>
        <p:txBody>
          <a:bodyPr wrap="square" lIns="0" tIns="0" rIns="0" bIns="0" rtlCol="0">
            <a:noAutofit/>
          </a:bodyPr>
          <a:lstStyle/>
          <a:p>
            <a:endParaRPr/>
          </a:p>
        </p:txBody>
      </p:sp>
      <p:sp>
        <p:nvSpPr>
          <p:cNvPr id="157" name="object 184"/>
          <p:cNvSpPr/>
          <p:nvPr/>
        </p:nvSpPr>
        <p:spPr>
          <a:xfrm>
            <a:off x="6025895" y="3594260"/>
            <a:ext cx="9220" cy="72174"/>
          </a:xfrm>
          <a:prstGeom prst="rect">
            <a:avLst/>
          </a:prstGeom>
          <a:blipFill>
            <a:blip r:embed="rId5" cstate="print"/>
            <a:stretch>
              <a:fillRect/>
            </a:stretch>
          </a:blipFill>
        </p:spPr>
        <p:txBody>
          <a:bodyPr wrap="square" lIns="0" tIns="0" rIns="0" bIns="0" rtlCol="0">
            <a:noAutofit/>
          </a:bodyPr>
          <a:lstStyle/>
          <a:p>
            <a:endParaRPr/>
          </a:p>
        </p:txBody>
      </p:sp>
      <p:sp>
        <p:nvSpPr>
          <p:cNvPr id="158" name="object 185"/>
          <p:cNvSpPr/>
          <p:nvPr/>
        </p:nvSpPr>
        <p:spPr>
          <a:xfrm>
            <a:off x="5735319" y="3474670"/>
            <a:ext cx="73533" cy="200456"/>
          </a:xfrm>
          <a:prstGeom prst="rect">
            <a:avLst/>
          </a:prstGeom>
          <a:blipFill>
            <a:blip r:embed="rId9" cstate="print"/>
            <a:stretch>
              <a:fillRect/>
            </a:stretch>
          </a:blipFill>
        </p:spPr>
        <p:txBody>
          <a:bodyPr wrap="square" lIns="0" tIns="0" rIns="0" bIns="0" rtlCol="0">
            <a:noAutofit/>
          </a:bodyPr>
          <a:lstStyle/>
          <a:p>
            <a:endParaRPr/>
          </a:p>
        </p:txBody>
      </p:sp>
      <p:sp>
        <p:nvSpPr>
          <p:cNvPr id="159" name="object 186"/>
          <p:cNvSpPr/>
          <p:nvPr/>
        </p:nvSpPr>
        <p:spPr>
          <a:xfrm>
            <a:off x="5455919" y="3745993"/>
            <a:ext cx="978407" cy="521207"/>
          </a:xfrm>
          <a:prstGeom prst="rect">
            <a:avLst/>
          </a:prstGeom>
          <a:blipFill>
            <a:blip r:embed="rId30" cstate="print"/>
            <a:stretch>
              <a:fillRect/>
            </a:stretch>
          </a:blipFill>
        </p:spPr>
        <p:txBody>
          <a:bodyPr wrap="square" lIns="0" tIns="0" rIns="0" bIns="0" rtlCol="0">
            <a:noAutofit/>
          </a:bodyPr>
          <a:lstStyle/>
          <a:p>
            <a:endParaRPr/>
          </a:p>
        </p:txBody>
      </p:sp>
      <p:sp>
        <p:nvSpPr>
          <p:cNvPr id="160" name="object 187"/>
          <p:cNvSpPr/>
          <p:nvPr/>
        </p:nvSpPr>
        <p:spPr>
          <a:xfrm>
            <a:off x="5745988" y="3931870"/>
            <a:ext cx="73532" cy="200456"/>
          </a:xfrm>
          <a:prstGeom prst="rect">
            <a:avLst/>
          </a:prstGeom>
          <a:blipFill>
            <a:blip r:embed="rId9" cstate="print"/>
            <a:stretch>
              <a:fillRect/>
            </a:stretch>
          </a:blipFill>
        </p:spPr>
        <p:txBody>
          <a:bodyPr wrap="square" lIns="0" tIns="0" rIns="0" bIns="0" rtlCol="0">
            <a:noAutofit/>
          </a:bodyPr>
          <a:lstStyle/>
          <a:p>
            <a:endParaRPr/>
          </a:p>
        </p:txBody>
      </p:sp>
      <p:sp>
        <p:nvSpPr>
          <p:cNvPr id="161" name="object 188"/>
          <p:cNvSpPr/>
          <p:nvPr/>
        </p:nvSpPr>
        <p:spPr>
          <a:xfrm>
            <a:off x="5880100" y="3931870"/>
            <a:ext cx="73532" cy="200456"/>
          </a:xfrm>
          <a:prstGeom prst="rect">
            <a:avLst/>
          </a:prstGeom>
          <a:blipFill>
            <a:blip r:embed="rId9" cstate="print"/>
            <a:stretch>
              <a:fillRect/>
            </a:stretch>
          </a:blipFill>
        </p:spPr>
        <p:txBody>
          <a:bodyPr wrap="square" lIns="0" tIns="0" rIns="0" bIns="0" rtlCol="0">
            <a:noAutofit/>
          </a:bodyPr>
          <a:lstStyle/>
          <a:p>
            <a:endParaRPr/>
          </a:p>
        </p:txBody>
      </p:sp>
      <p:sp>
        <p:nvSpPr>
          <p:cNvPr id="162" name="object 189"/>
          <p:cNvSpPr/>
          <p:nvPr/>
        </p:nvSpPr>
        <p:spPr>
          <a:xfrm>
            <a:off x="6014212" y="3931870"/>
            <a:ext cx="73532" cy="200456"/>
          </a:xfrm>
          <a:prstGeom prst="rect">
            <a:avLst/>
          </a:prstGeom>
          <a:blipFill>
            <a:blip r:embed="rId9" cstate="print"/>
            <a:stretch>
              <a:fillRect/>
            </a:stretch>
          </a:blipFill>
        </p:spPr>
        <p:txBody>
          <a:bodyPr wrap="square" lIns="0" tIns="0" rIns="0" bIns="0" rtlCol="0">
            <a:noAutofit/>
          </a:bodyPr>
          <a:lstStyle/>
          <a:p>
            <a:endParaRPr/>
          </a:p>
        </p:txBody>
      </p:sp>
      <p:sp>
        <p:nvSpPr>
          <p:cNvPr id="163" name="object 89"/>
          <p:cNvSpPr/>
          <p:nvPr/>
        </p:nvSpPr>
        <p:spPr>
          <a:xfrm>
            <a:off x="632460" y="3923489"/>
            <a:ext cx="73533" cy="200456"/>
          </a:xfrm>
          <a:prstGeom prst="rect">
            <a:avLst/>
          </a:prstGeom>
          <a:blipFill>
            <a:blip r:embed="rId9" cstate="print"/>
            <a:stretch>
              <a:fillRect/>
            </a:stretch>
          </a:blipFill>
        </p:spPr>
        <p:txBody>
          <a:bodyPr wrap="square" lIns="0" tIns="0" rIns="0" bIns="0" rtlCol="0">
            <a:noAutofit/>
          </a:bodyPr>
          <a:lstStyle/>
          <a:p>
            <a:endParaRPr/>
          </a:p>
        </p:txBody>
      </p:sp>
      <p:sp>
        <p:nvSpPr>
          <p:cNvPr id="164" name="TextBox 163"/>
          <p:cNvSpPr txBox="1"/>
          <p:nvPr/>
        </p:nvSpPr>
        <p:spPr>
          <a:xfrm>
            <a:off x="783716" y="36102"/>
            <a:ext cx="391668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800" dirty="0" smtClean="0"/>
              <a:t>CPU 011 read From 110 </a:t>
            </a:r>
            <a:endParaRPr lang="en-GB" sz="2800" dirty="0"/>
          </a:p>
        </p:txBody>
      </p:sp>
      <p:sp>
        <p:nvSpPr>
          <p:cNvPr id="170" name="Rectangle 9"/>
          <p:cNvSpPr>
            <a:spLocks noChangeArrowheads="1"/>
          </p:cNvSpPr>
          <p:nvPr/>
        </p:nvSpPr>
        <p:spPr bwMode="auto">
          <a:xfrm>
            <a:off x="385623" y="4492655"/>
            <a:ext cx="2243899"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a:solidFill>
                  <a:schemeClr val="hlink"/>
                </a:solidFill>
              </a:rPr>
              <a:t>Message </a:t>
            </a:r>
            <a:r>
              <a:rPr lang="en-US" sz="2400" dirty="0" smtClean="0">
                <a:solidFill>
                  <a:schemeClr val="hlink"/>
                </a:solidFill>
              </a:rPr>
              <a:t>Format</a:t>
            </a:r>
            <a:endParaRPr lang="en-US" sz="2400" dirty="0">
              <a:solidFill>
                <a:schemeClr val="hlink"/>
              </a:solidFill>
            </a:endParaRPr>
          </a:p>
        </p:txBody>
      </p:sp>
      <p:pic>
        <p:nvPicPr>
          <p:cNvPr id="1026"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92017" y="4357536"/>
            <a:ext cx="5055767" cy="73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Rectangle 10"/>
          <p:cNvSpPr>
            <a:spLocks noChangeArrowheads="1"/>
          </p:cNvSpPr>
          <p:nvPr/>
        </p:nvSpPr>
        <p:spPr bwMode="auto">
          <a:xfrm>
            <a:off x="226027" y="5089440"/>
            <a:ext cx="8424863" cy="1569660"/>
          </a:xfrm>
          <a:prstGeom prst="rect">
            <a:avLst/>
          </a:prstGeom>
          <a:noFill/>
          <a:ln w="9525">
            <a:noFill/>
            <a:miter lim="800000"/>
            <a:headEnd/>
            <a:tailEnd/>
          </a:ln>
        </p:spPr>
        <p:txBody>
          <a:bodyPr>
            <a:spAutoFit/>
          </a:bodyPr>
          <a:lstStyle/>
          <a:p>
            <a:pPr marL="914400" indent="-342900">
              <a:buFont typeface="Arial" pitchFamily="34" charset="0"/>
              <a:buChar char="•"/>
              <a:tabLst>
                <a:tab pos="858838" algn="l"/>
              </a:tabLst>
            </a:pPr>
            <a:r>
              <a:rPr lang="en-US" sz="2400" dirty="0"/>
              <a:t>Modul</a:t>
            </a:r>
            <a:r>
              <a:rPr lang="en-US" sz="2400" dirty="0" smtClean="0"/>
              <a:t>e  </a:t>
            </a:r>
            <a:r>
              <a:rPr lang="en-US" sz="2400" dirty="0">
                <a:sym typeface="Wingdings" pitchFamily="2" charset="2"/>
              </a:rPr>
              <a:t> It tell which memory to use.</a:t>
            </a:r>
            <a:endParaRPr lang="en-US" sz="2400" dirty="0"/>
          </a:p>
          <a:p>
            <a:pPr marL="914400" lvl="1" indent="-287338">
              <a:buFontTx/>
              <a:buChar char="•"/>
              <a:tabLst>
                <a:tab pos="858838" algn="l"/>
              </a:tabLst>
            </a:pPr>
            <a:r>
              <a:rPr lang="en-US" sz="2400" dirty="0"/>
              <a:t>Address </a:t>
            </a:r>
            <a:r>
              <a:rPr lang="en-US" sz="2400" dirty="0">
                <a:sym typeface="Wingdings" pitchFamily="2" charset="2"/>
              </a:rPr>
              <a:t> It specifies an address within a module</a:t>
            </a:r>
            <a:endParaRPr lang="en-US" sz="2400" dirty="0"/>
          </a:p>
          <a:p>
            <a:pPr marL="914400" lvl="1" indent="-287338">
              <a:buFontTx/>
              <a:buChar char="•"/>
              <a:tabLst>
                <a:tab pos="858838" algn="l"/>
              </a:tabLst>
            </a:pPr>
            <a:r>
              <a:rPr lang="en-US" sz="2400" dirty="0" err="1"/>
              <a:t>Opcode</a:t>
            </a:r>
            <a:r>
              <a:rPr lang="en-US" sz="2400" dirty="0"/>
              <a:t> </a:t>
            </a:r>
            <a:r>
              <a:rPr lang="en-US" sz="2400" dirty="0">
                <a:sym typeface="Wingdings" pitchFamily="2" charset="2"/>
              </a:rPr>
              <a:t> Gives the operation, READ or WRITE</a:t>
            </a:r>
            <a:endParaRPr lang="en-US" sz="2400" dirty="0"/>
          </a:p>
          <a:p>
            <a:pPr marL="914400" lvl="1" indent="-287338">
              <a:buFontTx/>
              <a:buChar char="•"/>
              <a:tabLst>
                <a:tab pos="858838" algn="l"/>
              </a:tabLst>
            </a:pPr>
            <a:r>
              <a:rPr lang="en-US" sz="2400" dirty="0"/>
              <a:t>Value </a:t>
            </a:r>
            <a:r>
              <a:rPr lang="en-US" sz="2400" dirty="0">
                <a:sym typeface="Wingdings" pitchFamily="2" charset="2"/>
              </a:rPr>
              <a:t> Contain an operand.</a:t>
            </a:r>
            <a:endParaRPr lang="en-US" sz="2400" dirty="0"/>
          </a:p>
        </p:txBody>
      </p:sp>
      <p:pic>
        <p:nvPicPr>
          <p:cNvPr id="1028" name="Picture 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34175" y="77009"/>
            <a:ext cx="2028825" cy="89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71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152400"/>
            <a:ext cx="8915400" cy="6370975"/>
          </a:xfrm>
          <a:prstGeom prst="rect">
            <a:avLst/>
          </a:prstGeom>
        </p:spPr>
        <p:txBody>
          <a:bodyPr wrap="square">
            <a:spAutoFit/>
          </a:bodyPr>
          <a:lstStyle/>
          <a:p>
            <a:r>
              <a:rPr lang="en-US" sz="2400" b="1" u="sng" dirty="0"/>
              <a:t>Blockage in Multistage Interconnection Networks</a:t>
            </a:r>
          </a:p>
          <a:p>
            <a:r>
              <a:rPr lang="en-US" sz="2400" dirty="0"/>
              <a:t>	A number of classification criteria exist for MINs. Among these criteria is the criterion of blockage. According to this criterion, MINs are classified as follows.</a:t>
            </a:r>
          </a:p>
          <a:p>
            <a:pPr algn="justLow"/>
            <a:r>
              <a:rPr lang="en-US" sz="2400" dirty="0"/>
              <a:t> </a:t>
            </a:r>
            <a:r>
              <a:rPr lang="en-US" sz="2400" b="1" u="sng" dirty="0">
                <a:solidFill>
                  <a:srgbClr val="C00000"/>
                </a:solidFill>
              </a:rPr>
              <a:t>Blocking Networks </a:t>
            </a:r>
            <a:r>
              <a:rPr lang="en-US" sz="2400" b="1" u="sng" dirty="0" smtClean="0">
                <a:solidFill>
                  <a:srgbClr val="C00000"/>
                </a:solidFill>
              </a:rPr>
              <a:t>  </a:t>
            </a:r>
            <a:r>
              <a:rPr lang="en-US" sz="2400" dirty="0" smtClean="0"/>
              <a:t>the </a:t>
            </a:r>
            <a:r>
              <a:rPr lang="en-US" sz="2400" dirty="0"/>
              <a:t>concept of blocking network is that not all possible here to make the input-output connections at the same time as one path might block another. </a:t>
            </a:r>
            <a:r>
              <a:rPr lang="en-US" sz="2400" dirty="0" smtClean="0"/>
              <a:t>Examples </a:t>
            </a:r>
            <a:r>
              <a:rPr lang="en-US" sz="2400" dirty="0"/>
              <a:t>of blocking networks include </a:t>
            </a:r>
            <a:r>
              <a:rPr lang="en-US" sz="2400" dirty="0" smtClean="0"/>
              <a:t>Omega, </a:t>
            </a:r>
            <a:r>
              <a:rPr lang="en-US" sz="2400" dirty="0"/>
              <a:t>Banyan, Shuffle–Exchange, the Data Manipulator, Flip, N cube and Baseline. </a:t>
            </a:r>
            <a:endParaRPr lang="en-GB" sz="2400" dirty="0"/>
          </a:p>
          <a:p>
            <a:pPr algn="justLow"/>
            <a:r>
              <a:rPr lang="en-US" sz="2400" b="1" u="sng" dirty="0" err="1" smtClean="0">
                <a:solidFill>
                  <a:srgbClr val="C00000"/>
                </a:solidFill>
              </a:rPr>
              <a:t>Rearrangeable</a:t>
            </a:r>
            <a:r>
              <a:rPr lang="en-US" sz="2400" b="1" u="sng" dirty="0" smtClean="0">
                <a:solidFill>
                  <a:srgbClr val="C00000"/>
                </a:solidFill>
              </a:rPr>
              <a:t> Networks: </a:t>
            </a:r>
            <a:r>
              <a:rPr lang="en-US" sz="2400" dirty="0" smtClean="0"/>
              <a:t>Re-</a:t>
            </a:r>
            <a:r>
              <a:rPr lang="en-US" sz="2400" dirty="0" err="1" smtClean="0"/>
              <a:t>arrangeable</a:t>
            </a:r>
            <a:r>
              <a:rPr lang="en-US" sz="2400" dirty="0" smtClean="0"/>
              <a:t> </a:t>
            </a:r>
            <a:r>
              <a:rPr lang="en-US" sz="2400" dirty="0"/>
              <a:t>networks are characterized by the property that it </a:t>
            </a:r>
            <a:r>
              <a:rPr lang="en-US" sz="2400" b="1" u="sng" dirty="0"/>
              <a:t>is always possible </a:t>
            </a:r>
            <a:r>
              <a:rPr lang="en-US" sz="2400" dirty="0"/>
              <a:t>to rearrange already established connections in order to make allowance for other connections to be established simultaneously. An example is Benes network which support synchronous data permutation and a synchronous </a:t>
            </a:r>
            <a:r>
              <a:rPr lang="en-US" sz="2400" dirty="0" smtClean="0"/>
              <a:t>inter-processor </a:t>
            </a:r>
            <a:r>
              <a:rPr lang="en-US" sz="2400" dirty="0"/>
              <a:t>communication. </a:t>
            </a:r>
          </a:p>
          <a:p>
            <a:r>
              <a:rPr lang="en-US" sz="2400" b="1" u="sng" dirty="0" smtClean="0">
                <a:solidFill>
                  <a:srgbClr val="C00000"/>
                </a:solidFill>
              </a:rPr>
              <a:t>Non-blocking </a:t>
            </a:r>
            <a:r>
              <a:rPr lang="en-US" sz="2400" b="1" u="sng" dirty="0">
                <a:solidFill>
                  <a:srgbClr val="C00000"/>
                </a:solidFill>
              </a:rPr>
              <a:t>Networks</a:t>
            </a:r>
            <a:r>
              <a:rPr lang="en-US" sz="2400" u="sng" dirty="0">
                <a:solidFill>
                  <a:srgbClr val="C00000"/>
                </a:solidFill>
              </a:rPr>
              <a:t> </a:t>
            </a:r>
            <a:r>
              <a:rPr lang="en-US" sz="2400" u="sng" dirty="0" smtClean="0">
                <a:solidFill>
                  <a:srgbClr val="C00000"/>
                </a:solidFill>
              </a:rPr>
              <a:t> </a:t>
            </a:r>
            <a:r>
              <a:rPr lang="en-US" sz="2400" dirty="0"/>
              <a:t>A non –blocking network is the network which can handle all possible connections without blocking. </a:t>
            </a:r>
          </a:p>
        </p:txBody>
      </p:sp>
    </p:spTree>
    <p:extLst>
      <p:ext uri="{BB962C8B-B14F-4D97-AF65-F5344CB8AC3E}">
        <p14:creationId xmlns:p14="http://schemas.microsoft.com/office/powerpoint/2010/main" val="106563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3543" y="27709"/>
            <a:ext cx="822960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solidFill>
                  <a:srgbClr val="C00000"/>
                </a:solidFill>
              </a:rPr>
              <a:t>Bus-Based Dynamic Interconnection Networks</a:t>
            </a:r>
            <a:endParaRPr lang="en-US" sz="2400" dirty="0">
              <a:solidFill>
                <a:srgbClr val="C00000"/>
              </a:solidFill>
            </a:endParaRPr>
          </a:p>
          <a:p>
            <a:r>
              <a:rPr lang="en-US" sz="2400" b="1" dirty="0" smtClean="0">
                <a:solidFill>
                  <a:srgbClr val="C00000"/>
                </a:solidFill>
              </a:rPr>
              <a:t>1- </a:t>
            </a:r>
            <a:r>
              <a:rPr lang="en-US" sz="2400" b="1" dirty="0">
                <a:solidFill>
                  <a:srgbClr val="C00000"/>
                </a:solidFill>
              </a:rPr>
              <a:t>Single Bus Systems</a:t>
            </a:r>
            <a:endParaRPr lang="en-US" sz="2400" dirty="0">
              <a:solidFill>
                <a:srgbClr val="C00000"/>
              </a:solidFill>
            </a:endParaRPr>
          </a:p>
        </p:txBody>
      </p:sp>
      <p:sp>
        <p:nvSpPr>
          <p:cNvPr id="5" name="Rectangle 4"/>
          <p:cNvSpPr/>
          <p:nvPr/>
        </p:nvSpPr>
        <p:spPr>
          <a:xfrm>
            <a:off x="293543" y="3665539"/>
            <a:ext cx="8545657" cy="3046988"/>
          </a:xfrm>
          <a:prstGeom prst="rect">
            <a:avLst/>
          </a:prstGeom>
        </p:spPr>
        <p:txBody>
          <a:bodyPr wrap="square">
            <a:spAutoFit/>
          </a:bodyPr>
          <a:lstStyle/>
          <a:p>
            <a:pPr algn="just"/>
            <a:r>
              <a:rPr lang="en-US" sz="2400" dirty="0"/>
              <a:t>In its general form, such a system consists of </a:t>
            </a:r>
            <a:r>
              <a:rPr lang="en-US" sz="2400" dirty="0">
                <a:solidFill>
                  <a:srgbClr val="C00000"/>
                </a:solidFill>
              </a:rPr>
              <a:t>N</a:t>
            </a:r>
            <a:r>
              <a:rPr lang="en-US" sz="2400" dirty="0"/>
              <a:t> processors, each having its own cache, connected by a shared bus. The use of local caches reduces the processor–memory traffic. All processors communicate with a single shared memory. The actual size is determined by the traffic per processor and the bus bandwidth. The single bus </a:t>
            </a:r>
            <a:r>
              <a:rPr lang="en-US" sz="2400" b="1" dirty="0"/>
              <a:t>network</a:t>
            </a:r>
            <a:r>
              <a:rPr lang="en-US" sz="2400" dirty="0"/>
              <a:t> complexity, measured in terms of the number of buses used, is </a:t>
            </a:r>
            <a:r>
              <a:rPr lang="en-US" sz="2400" b="1" dirty="0">
                <a:solidFill>
                  <a:srgbClr val="C00000"/>
                </a:solidFill>
              </a:rPr>
              <a:t>O(1)</a:t>
            </a:r>
            <a:r>
              <a:rPr lang="en-US" sz="2400" dirty="0"/>
              <a:t>, while the </a:t>
            </a:r>
            <a:r>
              <a:rPr lang="en-US" sz="2400" b="1" dirty="0"/>
              <a:t>time</a:t>
            </a:r>
            <a:r>
              <a:rPr lang="en-US" sz="2400" dirty="0"/>
              <a:t> complexity, measured in terms of the amount of input to output delay is </a:t>
            </a:r>
            <a:r>
              <a:rPr lang="en-US" sz="2400" b="1" dirty="0">
                <a:solidFill>
                  <a:srgbClr val="C00000"/>
                </a:solidFill>
              </a:rPr>
              <a:t>O(N)</a:t>
            </a:r>
            <a:r>
              <a:rPr lang="en-US" sz="2400" dirty="0"/>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93342"/>
            <a:ext cx="5486400" cy="287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7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762000" y="381001"/>
            <a:ext cx="6858000" cy="349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3962400"/>
            <a:ext cx="8686800" cy="2800767"/>
          </a:xfrm>
          <a:prstGeom prst="rect">
            <a:avLst/>
          </a:prstGeom>
        </p:spPr>
        <p:txBody>
          <a:bodyPr wrap="square">
            <a:spAutoFit/>
          </a:bodyPr>
          <a:lstStyle/>
          <a:p>
            <a:pPr algn="just"/>
            <a:r>
              <a:rPr lang="en-US" sz="2200" dirty="0">
                <a:latin typeface="Times New Roman"/>
                <a:ea typeface="Times New Roman"/>
              </a:rPr>
              <a:t>In the presence of a connection between input 101 and output 011, a connection between input 100 and output 001 is not possible. This is because the connection 101 to 011 uses the upper output of the third switch from the top in the first stage. This same output will be needed by the requested connection 100 to 001. This contention will lead to the inability to satisfy the connection 100 to 001, that is, blocking. Notice however that while connection 101 to 011 is established, the arrival of a request for a connection such as 100 to 110 can be satisfied.</a:t>
            </a:r>
            <a:endParaRPr lang="en-US" sz="2200" dirty="0">
              <a:effectLst/>
              <a:latin typeface="Times New Roman"/>
              <a:ea typeface="Times New Roman"/>
            </a:endParaRPr>
          </a:p>
        </p:txBody>
      </p:sp>
    </p:spTree>
    <p:extLst>
      <p:ext uri="{BB962C8B-B14F-4D97-AF65-F5344CB8AC3E}">
        <p14:creationId xmlns:p14="http://schemas.microsoft.com/office/powerpoint/2010/main" val="201836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962400"/>
            <a:ext cx="8686800" cy="2800767"/>
          </a:xfrm>
          <a:prstGeom prst="rect">
            <a:avLst/>
          </a:prstGeom>
        </p:spPr>
        <p:txBody>
          <a:bodyPr wrap="square">
            <a:spAutoFit/>
          </a:bodyPr>
          <a:lstStyle/>
          <a:p>
            <a:pPr algn="just"/>
            <a:r>
              <a:rPr lang="en-US" sz="2200" dirty="0">
                <a:latin typeface="Times New Roman"/>
                <a:ea typeface="Times New Roman"/>
              </a:rPr>
              <a:t>In the presence of a connection between input 101 and output 011, a connection between input 100 and output 001 is not possible. This is because the connection 101 to 011 uses the upper output of the third switch from the top in the first stage. This same output will be needed by the requested connection 100 to 001. This contention will lead to the inability to satisfy the connection 100 to 001, that is, blocking. Notice however that while connection 101 to 011 is established, the arrival of a request for a connection such as 100 to 110 can be satisfied.</a:t>
            </a:r>
            <a:endParaRPr lang="en-US" sz="2200" dirty="0">
              <a:effectLst/>
              <a:latin typeface="Times New Roman"/>
              <a:ea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2875"/>
            <a:ext cx="7329489" cy="378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52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4919008"/>
            <a:ext cx="8991599" cy="1938992"/>
          </a:xfrm>
          <a:prstGeom prst="rect">
            <a:avLst/>
          </a:prstGeom>
        </p:spPr>
        <p:txBody>
          <a:bodyPr wrap="square">
            <a:spAutoFit/>
          </a:bodyPr>
          <a:lstStyle/>
          <a:p>
            <a:r>
              <a:rPr lang="en-US" sz="2400" dirty="0">
                <a:latin typeface="Times New Roman"/>
                <a:ea typeface="Times New Roman"/>
              </a:rPr>
              <a:t>an example 8x8 Benes network. Two simultaneous connections are shown established in the network. These are 110→100 and 010→110. In the presence of the connection 110→100, it will not be possible to establish the connection 101→001 unless the connection 110→100 is rearranged as shown in part (b) of the figure.</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4" y="146724"/>
            <a:ext cx="8382001" cy="47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3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474345"/>
            <a:ext cx="8991600" cy="6247864"/>
          </a:xfrm>
          <a:prstGeom prst="rect">
            <a:avLst/>
          </a:prstGeom>
        </p:spPr>
        <p:txBody>
          <a:bodyPr wrap="square">
            <a:spAutoFit/>
          </a:bodyPr>
          <a:lstStyle/>
          <a:p>
            <a:r>
              <a:rPr lang="en-US" sz="2400" dirty="0" smtClean="0"/>
              <a:t>    The </a:t>
            </a:r>
            <a:r>
              <a:rPr lang="en-US" sz="2400" dirty="0"/>
              <a:t>Clos is a well-known example of </a:t>
            </a:r>
            <a:r>
              <a:rPr lang="en-US" sz="2400" dirty="0" smtClean="0"/>
              <a:t>non-blocking </a:t>
            </a:r>
            <a:r>
              <a:rPr lang="en-US" sz="2400" dirty="0"/>
              <a:t>networks. It consists </a:t>
            </a:r>
            <a:r>
              <a:rPr lang="en-US" sz="2400" dirty="0" smtClean="0"/>
              <a:t>of</a:t>
            </a:r>
          </a:p>
          <a:p>
            <a:r>
              <a:rPr lang="en-US" sz="2400" dirty="0" smtClean="0"/>
              <a:t> </a:t>
            </a:r>
            <a:r>
              <a:rPr lang="en-US" sz="2800" b="1" i="1" u="sng" dirty="0" smtClean="0">
                <a:solidFill>
                  <a:srgbClr val="FF0000"/>
                </a:solidFill>
              </a:rPr>
              <a:t>r1n1 x m input </a:t>
            </a:r>
            <a:r>
              <a:rPr lang="en-US" sz="2800" b="1" i="1" u="sng" dirty="0">
                <a:solidFill>
                  <a:srgbClr val="FF0000"/>
                </a:solidFill>
              </a:rPr>
              <a:t>crossbar switches </a:t>
            </a:r>
            <a:r>
              <a:rPr lang="en-US" sz="2400" dirty="0" smtClean="0"/>
              <a:t>(</a:t>
            </a:r>
            <a:r>
              <a:rPr lang="en-US" sz="2400" i="1" dirty="0"/>
              <a:t>r1</a:t>
            </a:r>
            <a:r>
              <a:rPr lang="en-US" sz="2400" dirty="0"/>
              <a:t> is the number of input crossbars, m </a:t>
            </a:r>
            <a:r>
              <a:rPr lang="en-US" sz="2400" dirty="0" smtClean="0"/>
              <a:t>xn1  is </a:t>
            </a:r>
            <a:r>
              <a:rPr lang="en-US" sz="2400" dirty="0"/>
              <a:t>the size of each input crossbar</a:t>
            </a:r>
            <a:r>
              <a:rPr lang="en-US" sz="2400" dirty="0" smtClean="0"/>
              <a:t>),</a:t>
            </a:r>
          </a:p>
          <a:p>
            <a:r>
              <a:rPr lang="en-US" sz="2400" dirty="0" smtClean="0"/>
              <a:t> </a:t>
            </a:r>
            <a:r>
              <a:rPr lang="en-US" sz="2800" b="1" i="1" u="sng" dirty="0">
                <a:solidFill>
                  <a:srgbClr val="FF0000"/>
                </a:solidFill>
              </a:rPr>
              <a:t>mr1 x r2 middle crossbar switches </a:t>
            </a:r>
            <a:r>
              <a:rPr lang="en-US" sz="2400" dirty="0"/>
              <a:t>(m is the number of middle crossbars, and </a:t>
            </a:r>
            <a:r>
              <a:rPr lang="en-US" sz="2400" i="1" dirty="0"/>
              <a:t>r1 x r2</a:t>
            </a:r>
            <a:r>
              <a:rPr lang="en-US" sz="2400" dirty="0"/>
              <a:t> is the size of each middle crossbar), </a:t>
            </a:r>
            <a:endParaRPr lang="en-US" sz="2400" dirty="0" smtClean="0"/>
          </a:p>
          <a:p>
            <a:r>
              <a:rPr lang="en-US" sz="2800" b="1" i="1" u="sng" dirty="0">
                <a:solidFill>
                  <a:srgbClr val="FF0000"/>
                </a:solidFill>
              </a:rPr>
              <a:t>r2m x n2 output crossbar switches </a:t>
            </a:r>
            <a:r>
              <a:rPr lang="en-US" sz="2400" dirty="0"/>
              <a:t>(</a:t>
            </a:r>
            <a:r>
              <a:rPr lang="en-US" sz="2400" i="1" dirty="0"/>
              <a:t>r2</a:t>
            </a:r>
            <a:r>
              <a:rPr lang="en-US" sz="2400" dirty="0"/>
              <a:t> is the number of output crossbars and </a:t>
            </a:r>
            <a:r>
              <a:rPr lang="en-US" sz="2400" i="1" dirty="0"/>
              <a:t>m x n2</a:t>
            </a:r>
            <a:r>
              <a:rPr lang="en-US" sz="2400" dirty="0"/>
              <a:t> is the size of each output crossbar). </a:t>
            </a:r>
            <a:endParaRPr lang="en-US" sz="2400" dirty="0" smtClean="0"/>
          </a:p>
          <a:p>
            <a:r>
              <a:rPr lang="en-US" sz="2400" dirty="0" smtClean="0"/>
              <a:t>The </a:t>
            </a:r>
            <a:r>
              <a:rPr lang="en-US" sz="2400" dirty="0"/>
              <a:t>Clos network is not blocking if the following inequality is satisfied </a:t>
            </a:r>
            <a:r>
              <a:rPr lang="en-US" sz="2400" dirty="0" smtClean="0"/>
              <a:t>		</a:t>
            </a:r>
            <a:r>
              <a:rPr lang="en-US" sz="2800" b="1" i="1" dirty="0" smtClean="0">
                <a:solidFill>
                  <a:srgbClr val="FF0000"/>
                </a:solidFill>
              </a:rPr>
              <a:t>m </a:t>
            </a:r>
            <a:r>
              <a:rPr lang="en-US" sz="2800" b="1" i="1" dirty="0">
                <a:solidFill>
                  <a:srgbClr val="FF0000"/>
                </a:solidFill>
              </a:rPr>
              <a:t>≥ n1+</a:t>
            </a:r>
            <a:r>
              <a:rPr lang="ar-SA" sz="2800" b="1" i="1" dirty="0">
                <a:solidFill>
                  <a:srgbClr val="FF0000"/>
                </a:solidFill>
              </a:rPr>
              <a:t>‏</a:t>
            </a:r>
            <a:r>
              <a:rPr lang="en-US" sz="2800" b="1" i="1" dirty="0">
                <a:solidFill>
                  <a:srgbClr val="FF0000"/>
                </a:solidFill>
              </a:rPr>
              <a:t> n2 </a:t>
            </a:r>
            <a:r>
              <a:rPr lang="en-US" sz="2800" b="1" i="1" dirty="0" smtClean="0">
                <a:solidFill>
                  <a:srgbClr val="FF0000"/>
                </a:solidFill>
              </a:rPr>
              <a:t>– 1</a:t>
            </a:r>
            <a:r>
              <a:rPr lang="en-US" sz="2800" b="1" dirty="0" smtClean="0">
                <a:solidFill>
                  <a:srgbClr val="FF0000"/>
                </a:solidFill>
              </a:rPr>
              <a:t> </a:t>
            </a:r>
            <a:endParaRPr lang="en-US" sz="2800" b="1" dirty="0">
              <a:solidFill>
                <a:srgbClr val="FF0000"/>
              </a:solidFill>
            </a:endParaRPr>
          </a:p>
          <a:p>
            <a:r>
              <a:rPr lang="en-US" sz="2400" dirty="0"/>
              <a:t> </a:t>
            </a:r>
            <a:r>
              <a:rPr lang="en-US" sz="2400" dirty="0" smtClean="0"/>
              <a:t>      A </a:t>
            </a:r>
            <a:r>
              <a:rPr lang="en-US" sz="2400" dirty="0"/>
              <a:t>three-stage Clos network is shown in Figure </a:t>
            </a:r>
            <a:r>
              <a:rPr lang="en-US" sz="2400" dirty="0" smtClean="0"/>
              <a:t>below . </a:t>
            </a:r>
            <a:r>
              <a:rPr lang="en-US" sz="2400" dirty="0"/>
              <a:t>The network has the following parameters: r1 = 4, n1 = 2, m = 4, r2 = 4, and n2 = 2. The reader is encouraged to ascertain the </a:t>
            </a:r>
            <a:r>
              <a:rPr lang="en-US" sz="2400" dirty="0" smtClean="0"/>
              <a:t>non-blocking </a:t>
            </a:r>
            <a:r>
              <a:rPr lang="en-US" sz="2400" dirty="0"/>
              <a:t>feature of the network shown in Figure below by working out some example simultaneous connections. For example show that in the presence of a connection such as 110 to 010, any other connection will be possible.</a:t>
            </a:r>
          </a:p>
        </p:txBody>
      </p:sp>
      <p:sp>
        <p:nvSpPr>
          <p:cNvPr id="3" name="Rectangle 2"/>
          <p:cNvSpPr/>
          <p:nvPr/>
        </p:nvSpPr>
        <p:spPr>
          <a:xfrm>
            <a:off x="304800" y="12680"/>
            <a:ext cx="3762568" cy="461665"/>
          </a:xfrm>
          <a:prstGeom prst="rect">
            <a:avLst/>
          </a:prstGeom>
        </p:spPr>
        <p:txBody>
          <a:bodyPr wrap="none">
            <a:spAutoFit/>
          </a:bodyPr>
          <a:lstStyle/>
          <a:p>
            <a:r>
              <a:rPr lang="en-US" sz="2400" b="1" u="sng" dirty="0" smtClean="0">
                <a:solidFill>
                  <a:srgbClr val="FF0000"/>
                </a:solidFill>
                <a:latin typeface="Aharoni" pitchFamily="2" charset="-79"/>
                <a:cs typeface="Aharoni" pitchFamily="2" charset="-79"/>
              </a:rPr>
              <a:t>Non-blocking </a:t>
            </a:r>
            <a:r>
              <a:rPr lang="en-US" sz="2400" b="1" u="sng" dirty="0">
                <a:solidFill>
                  <a:srgbClr val="FF0000"/>
                </a:solidFill>
                <a:latin typeface="Aharoni" pitchFamily="2" charset="-79"/>
                <a:cs typeface="Aharoni" pitchFamily="2" charset="-79"/>
              </a:rPr>
              <a:t>Networks </a:t>
            </a:r>
            <a:endParaRPr lang="en-GB" sz="2400" b="1" u="sng"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06563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0" y="0"/>
            <a:ext cx="8153400" cy="647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92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76200"/>
            <a:ext cx="4570482" cy="461665"/>
          </a:xfrm>
          <a:prstGeom prst="rect">
            <a:avLst/>
          </a:prstGeom>
        </p:spPr>
        <p:txBody>
          <a:bodyPr wrap="none">
            <a:spAutoFit/>
          </a:bodyPr>
          <a:lstStyle/>
          <a:p>
            <a:r>
              <a:rPr lang="en-GB" sz="2400" b="1" u="sng" dirty="0">
                <a:solidFill>
                  <a:srgbClr val="FF0000"/>
                </a:solidFill>
                <a:latin typeface="Times New Roman"/>
              </a:rPr>
              <a:t>Mesh-Connected </a:t>
            </a:r>
            <a:r>
              <a:rPr lang="en-GB" sz="2400" b="1" u="sng" dirty="0" err="1">
                <a:solidFill>
                  <a:srgbClr val="FF0000"/>
                </a:solidFill>
                <a:latin typeface="Times New Roman"/>
              </a:rPr>
              <a:t>Illiac</a:t>
            </a:r>
            <a:r>
              <a:rPr lang="en-GB" sz="2400" b="1" u="sng" dirty="0">
                <a:solidFill>
                  <a:srgbClr val="FF0000"/>
                </a:solidFill>
                <a:latin typeface="Times New Roman"/>
              </a:rPr>
              <a:t> Networks </a:t>
            </a:r>
            <a:endParaRPr lang="en-GB" sz="2400" b="1" u="sng" dirty="0">
              <a:solidFill>
                <a:srgbClr val="FF0000"/>
              </a:solidFill>
            </a:endParaRPr>
          </a:p>
        </p:txBody>
      </p:sp>
      <p:sp>
        <p:nvSpPr>
          <p:cNvPr id="6" name="Rectangle 5"/>
          <p:cNvSpPr/>
          <p:nvPr/>
        </p:nvSpPr>
        <p:spPr>
          <a:xfrm>
            <a:off x="55418" y="457200"/>
            <a:ext cx="9088582" cy="2677656"/>
          </a:xfrm>
          <a:prstGeom prst="rect">
            <a:avLst/>
          </a:prstGeom>
        </p:spPr>
        <p:txBody>
          <a:bodyPr wrap="square">
            <a:spAutoFit/>
          </a:bodyPr>
          <a:lstStyle/>
          <a:p>
            <a:pPr algn="justLow"/>
            <a:r>
              <a:rPr lang="en-US" sz="2400" dirty="0">
                <a:solidFill>
                  <a:srgbClr val="000000"/>
                </a:solidFill>
                <a:latin typeface="Times New Roman"/>
              </a:rPr>
              <a:t>Here in mesh network nodes are arranged as a q-dimensional lattice. The neighboring nodes are only allowed to communicate the data in one step i.e., each </a:t>
            </a:r>
            <a:r>
              <a:rPr lang="en-US" sz="2400" dirty="0" err="1">
                <a:solidFill>
                  <a:srgbClr val="000000"/>
                </a:solidFill>
                <a:latin typeface="Times New Roman"/>
              </a:rPr>
              <a:t>PEi</a:t>
            </a:r>
            <a:r>
              <a:rPr lang="en-US" sz="2400" dirty="0">
                <a:solidFill>
                  <a:srgbClr val="000000"/>
                </a:solidFill>
                <a:latin typeface="Times New Roman"/>
              </a:rPr>
              <a:t> is allowed to send the data to any one of PE(i+1) , PE (i-1), </a:t>
            </a:r>
            <a:r>
              <a:rPr lang="en-US" sz="2400" dirty="0" err="1">
                <a:solidFill>
                  <a:srgbClr val="000000"/>
                </a:solidFill>
                <a:latin typeface="Times New Roman"/>
              </a:rPr>
              <a:t>Pe</a:t>
            </a:r>
            <a:r>
              <a:rPr lang="en-US" sz="2400" dirty="0">
                <a:solidFill>
                  <a:srgbClr val="000000"/>
                </a:solidFill>
                <a:latin typeface="Times New Roman"/>
              </a:rPr>
              <a:t>(</a:t>
            </a:r>
            <a:r>
              <a:rPr lang="en-US" sz="2400" dirty="0" err="1">
                <a:solidFill>
                  <a:srgbClr val="000000"/>
                </a:solidFill>
                <a:latin typeface="Times New Roman"/>
              </a:rPr>
              <a:t>i+r</a:t>
            </a:r>
            <a:r>
              <a:rPr lang="en-US" sz="2400" dirty="0">
                <a:solidFill>
                  <a:srgbClr val="000000"/>
                </a:solidFill>
                <a:latin typeface="Times New Roman"/>
              </a:rPr>
              <a:t>) and PE(</a:t>
            </a:r>
            <a:r>
              <a:rPr lang="en-US" sz="2400" dirty="0" err="1">
                <a:solidFill>
                  <a:srgbClr val="000000"/>
                </a:solidFill>
                <a:latin typeface="Times New Roman"/>
              </a:rPr>
              <a:t>i</a:t>
            </a:r>
            <a:r>
              <a:rPr lang="en-US" sz="2400" dirty="0">
                <a:solidFill>
                  <a:srgbClr val="000000"/>
                </a:solidFill>
                <a:latin typeface="Times New Roman"/>
              </a:rPr>
              <a:t>-r) where r= square root N( in case of Iliac r=8</a:t>
            </a:r>
            <a:r>
              <a:rPr lang="en-US" sz="2400" dirty="0" smtClean="0">
                <a:solidFill>
                  <a:srgbClr val="000000"/>
                </a:solidFill>
                <a:latin typeface="Times New Roman"/>
              </a:rPr>
              <a:t>).</a:t>
            </a:r>
          </a:p>
          <a:p>
            <a:pPr algn="justLow"/>
            <a:r>
              <a:rPr lang="en-US" sz="2400" dirty="0" smtClean="0">
                <a:solidFill>
                  <a:srgbClr val="000000"/>
                </a:solidFill>
                <a:latin typeface="Times New Roman"/>
              </a:rPr>
              <a:t> </a:t>
            </a:r>
            <a:r>
              <a:rPr lang="en-US" sz="2400" dirty="0">
                <a:solidFill>
                  <a:srgbClr val="000000"/>
                </a:solidFill>
                <a:latin typeface="Times New Roman"/>
              </a:rPr>
              <a:t>In a </a:t>
            </a:r>
            <a:r>
              <a:rPr lang="en-US" sz="2400" i="1" dirty="0">
                <a:solidFill>
                  <a:srgbClr val="C00000"/>
                </a:solidFill>
                <a:latin typeface="Times New Roman"/>
              </a:rPr>
              <a:t>periodic mesh</a:t>
            </a:r>
            <a:r>
              <a:rPr lang="en-US" sz="2400" dirty="0">
                <a:solidFill>
                  <a:srgbClr val="000000"/>
                </a:solidFill>
                <a:latin typeface="Times New Roman"/>
              </a:rPr>
              <a:t>, nodes on the edge of the mesh have wrap-around connections to nodes on the other side this is also called a to </a:t>
            </a:r>
            <a:r>
              <a:rPr lang="en-US" sz="2400" dirty="0" err="1">
                <a:solidFill>
                  <a:srgbClr val="C00000"/>
                </a:solidFill>
                <a:latin typeface="Times New Roman"/>
              </a:rPr>
              <a:t>roidal</a:t>
            </a:r>
            <a:r>
              <a:rPr lang="en-US" sz="2400" dirty="0">
                <a:solidFill>
                  <a:srgbClr val="C00000"/>
                </a:solidFill>
                <a:latin typeface="Times New Roman"/>
              </a:rPr>
              <a:t> mesh. </a:t>
            </a:r>
            <a:endParaRPr lang="en-GB" sz="2400" dirty="0">
              <a:solidFill>
                <a:srgbClr val="C00000"/>
              </a:solidFill>
              <a:latin typeface="Times New Roman"/>
            </a:endParaRPr>
          </a:p>
        </p:txBody>
      </p:sp>
      <p:sp>
        <p:nvSpPr>
          <p:cNvPr id="7" name="Rectangle 6"/>
          <p:cNvSpPr/>
          <p:nvPr/>
        </p:nvSpPr>
        <p:spPr>
          <a:xfrm>
            <a:off x="381000" y="3072348"/>
            <a:ext cx="8001000" cy="3785652"/>
          </a:xfrm>
          <a:prstGeom prst="rect">
            <a:avLst/>
          </a:prstGeom>
        </p:spPr>
        <p:txBody>
          <a:bodyPr wrap="square">
            <a:spAutoFit/>
          </a:bodyPr>
          <a:lstStyle/>
          <a:p>
            <a:pPr marR="0" algn="just"/>
            <a:r>
              <a:rPr lang="en-GB" sz="2400" b="1" u="sng" dirty="0">
                <a:solidFill>
                  <a:srgbClr val="FF0000"/>
                </a:solidFill>
                <a:latin typeface="Times New Roman"/>
              </a:rPr>
              <a:t>Mesh Metrics </a:t>
            </a:r>
            <a:endParaRPr lang="en-GB" sz="2400" u="sng" dirty="0">
              <a:solidFill>
                <a:srgbClr val="FF0000"/>
              </a:solidFill>
              <a:latin typeface="Times New Roman"/>
            </a:endParaRPr>
          </a:p>
          <a:p>
            <a:pPr marR="0" algn="just"/>
            <a:r>
              <a:rPr lang="en-GB" sz="2400" dirty="0">
                <a:solidFill>
                  <a:srgbClr val="000000"/>
                </a:solidFill>
                <a:latin typeface="Times New Roman"/>
              </a:rPr>
              <a:t>For a q-dimensional non-periodic lattice with </a:t>
            </a:r>
            <a:r>
              <a:rPr lang="en-GB" sz="2400" dirty="0" err="1">
                <a:solidFill>
                  <a:srgbClr val="000000"/>
                </a:solidFill>
                <a:latin typeface="Times New Roman"/>
              </a:rPr>
              <a:t>kq</a:t>
            </a:r>
            <a:r>
              <a:rPr lang="en-GB" sz="2400" dirty="0">
                <a:solidFill>
                  <a:srgbClr val="000000"/>
                </a:solidFill>
                <a:latin typeface="Times New Roman"/>
              </a:rPr>
              <a:t> nodes: </a:t>
            </a:r>
          </a:p>
          <a:p>
            <a:pPr marR="0" algn="just"/>
            <a:r>
              <a:rPr lang="en-GB" sz="2400" dirty="0">
                <a:solidFill>
                  <a:srgbClr val="000000"/>
                </a:solidFill>
                <a:latin typeface="Times New Roman"/>
              </a:rPr>
              <a:t>• Network connectivity = q </a:t>
            </a:r>
          </a:p>
          <a:p>
            <a:pPr marR="0" algn="just"/>
            <a:r>
              <a:rPr lang="en-GB" sz="2400" dirty="0">
                <a:solidFill>
                  <a:srgbClr val="000000"/>
                </a:solidFill>
                <a:latin typeface="Times New Roman"/>
              </a:rPr>
              <a:t>• Network diameter = q(k-1) </a:t>
            </a:r>
          </a:p>
          <a:p>
            <a:pPr marR="0" algn="just"/>
            <a:r>
              <a:rPr lang="en-GB" sz="2400" dirty="0">
                <a:solidFill>
                  <a:srgbClr val="000000"/>
                </a:solidFill>
                <a:latin typeface="Times New Roman"/>
              </a:rPr>
              <a:t>• Network narrowness = k/2 </a:t>
            </a:r>
          </a:p>
          <a:p>
            <a:pPr marR="0" algn="just"/>
            <a:r>
              <a:rPr lang="en-GB" sz="2400" dirty="0">
                <a:solidFill>
                  <a:srgbClr val="000000"/>
                </a:solidFill>
                <a:latin typeface="Times New Roman"/>
              </a:rPr>
              <a:t>• Bisection width = kq-1 </a:t>
            </a:r>
          </a:p>
          <a:p>
            <a:pPr marR="0" algn="just"/>
            <a:r>
              <a:rPr lang="en-GB" sz="2400" dirty="0">
                <a:solidFill>
                  <a:srgbClr val="000000"/>
                </a:solidFill>
                <a:latin typeface="Times New Roman"/>
              </a:rPr>
              <a:t>• Expansion Increment = kq-1 </a:t>
            </a:r>
          </a:p>
          <a:p>
            <a:pPr marR="0" algn="just"/>
            <a:r>
              <a:rPr lang="en-GB" sz="2400" dirty="0">
                <a:solidFill>
                  <a:srgbClr val="000000"/>
                </a:solidFill>
                <a:latin typeface="Times New Roman"/>
              </a:rPr>
              <a:t>• Edges per node = 2q </a:t>
            </a:r>
          </a:p>
          <a:p>
            <a:pPr marR="0" algn="just"/>
            <a:r>
              <a:rPr lang="en-US" sz="2400" dirty="0">
                <a:solidFill>
                  <a:srgbClr val="000000"/>
                </a:solidFill>
                <a:latin typeface="Times New Roman"/>
              </a:rPr>
              <a:t>Thus we observe the output of </a:t>
            </a:r>
            <a:r>
              <a:rPr lang="en-US" sz="2400" dirty="0" err="1" smtClean="0">
                <a:solidFill>
                  <a:srgbClr val="000000"/>
                </a:solidFill>
                <a:latin typeface="Times New Roman"/>
              </a:rPr>
              <a:t>ISk</a:t>
            </a:r>
            <a:r>
              <a:rPr lang="en-US" sz="2400" dirty="0" smtClean="0">
                <a:solidFill>
                  <a:srgbClr val="000000"/>
                </a:solidFill>
                <a:latin typeface="Times New Roman"/>
              </a:rPr>
              <a:t> </a:t>
            </a:r>
            <a:r>
              <a:rPr lang="en-US" sz="2400" dirty="0">
                <a:solidFill>
                  <a:srgbClr val="000000"/>
                </a:solidFill>
                <a:latin typeface="Times New Roman"/>
              </a:rPr>
              <a:t>is connected to inputs of </a:t>
            </a:r>
            <a:r>
              <a:rPr lang="en-US" sz="2400" dirty="0" err="1">
                <a:solidFill>
                  <a:srgbClr val="000000"/>
                </a:solidFill>
                <a:latin typeface="Times New Roman"/>
              </a:rPr>
              <a:t>OSj</a:t>
            </a:r>
            <a:r>
              <a:rPr lang="en-US" sz="2400" dirty="0">
                <a:solidFill>
                  <a:srgbClr val="000000"/>
                </a:solidFill>
                <a:latin typeface="Times New Roman"/>
              </a:rPr>
              <a:t> where j = k-1,K+1,k-r,k+r as shown in </a:t>
            </a:r>
            <a:r>
              <a:rPr lang="en-US" sz="2400" dirty="0" smtClean="0">
                <a:solidFill>
                  <a:srgbClr val="000000"/>
                </a:solidFill>
                <a:latin typeface="Times New Roman"/>
              </a:rPr>
              <a:t>figure. </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24233"/>
            <a:ext cx="2862262" cy="20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77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228600"/>
            <a:ext cx="8458200" cy="3477875"/>
          </a:xfrm>
          <a:prstGeom prst="rect">
            <a:avLst/>
          </a:prstGeom>
        </p:spPr>
        <p:txBody>
          <a:bodyPr wrap="square">
            <a:spAutoFit/>
          </a:bodyPr>
          <a:lstStyle/>
          <a:p>
            <a:pPr marR="0" algn="just"/>
            <a:r>
              <a:rPr lang="en-US" sz="2200" dirty="0">
                <a:solidFill>
                  <a:srgbClr val="000000"/>
                </a:solidFill>
                <a:latin typeface="Times New Roman"/>
              </a:rPr>
              <a:t>Similarly the </a:t>
            </a:r>
            <a:r>
              <a:rPr lang="en-US" sz="2200" dirty="0" err="1">
                <a:solidFill>
                  <a:srgbClr val="000000"/>
                </a:solidFill>
                <a:latin typeface="Times New Roman"/>
              </a:rPr>
              <a:t>OSj</a:t>
            </a:r>
            <a:r>
              <a:rPr lang="en-US" sz="2200" dirty="0">
                <a:solidFill>
                  <a:srgbClr val="000000"/>
                </a:solidFill>
                <a:latin typeface="Times New Roman"/>
              </a:rPr>
              <a:t> gets input from </a:t>
            </a:r>
            <a:r>
              <a:rPr lang="en-US" sz="2200" dirty="0" err="1">
                <a:solidFill>
                  <a:srgbClr val="000000"/>
                </a:solidFill>
                <a:latin typeface="Times New Roman"/>
              </a:rPr>
              <a:t>ISk</a:t>
            </a:r>
            <a:r>
              <a:rPr lang="en-US" sz="2200" dirty="0">
                <a:solidFill>
                  <a:srgbClr val="000000"/>
                </a:solidFill>
                <a:latin typeface="Times New Roman"/>
              </a:rPr>
              <a:t> for K= j-1, j+1,j-r,j+r. The topology is formerly described by the four routing functions: </a:t>
            </a:r>
          </a:p>
          <a:p>
            <a:pPr marR="0" algn="just"/>
            <a:r>
              <a:rPr lang="en-GB" sz="2200" dirty="0">
                <a:solidFill>
                  <a:srgbClr val="000000"/>
                </a:solidFill>
                <a:latin typeface="Times New Roman"/>
              </a:rPr>
              <a:t>• R+1(</a:t>
            </a:r>
            <a:r>
              <a:rPr lang="en-GB" sz="2200" dirty="0" err="1">
                <a:solidFill>
                  <a:srgbClr val="000000"/>
                </a:solidFill>
                <a:latin typeface="Times New Roman"/>
              </a:rPr>
              <a:t>i</a:t>
            </a:r>
            <a:r>
              <a:rPr lang="en-GB" sz="2200" dirty="0">
                <a:solidFill>
                  <a:srgbClr val="000000"/>
                </a:solidFill>
                <a:latin typeface="Times New Roman"/>
              </a:rPr>
              <a:t>)= (i+1) mod N =&gt; (0,1,2…,14,15) </a:t>
            </a:r>
          </a:p>
          <a:p>
            <a:pPr marR="0" algn="just"/>
            <a:r>
              <a:rPr lang="en-GB" sz="2200" dirty="0">
                <a:solidFill>
                  <a:srgbClr val="000000"/>
                </a:solidFill>
                <a:latin typeface="Times New Roman"/>
              </a:rPr>
              <a:t>• R-1(</a:t>
            </a:r>
            <a:r>
              <a:rPr lang="en-GB" sz="2200" dirty="0" err="1">
                <a:solidFill>
                  <a:srgbClr val="000000"/>
                </a:solidFill>
                <a:latin typeface="Times New Roman"/>
              </a:rPr>
              <a:t>i</a:t>
            </a:r>
            <a:r>
              <a:rPr lang="en-GB" sz="2200" dirty="0">
                <a:solidFill>
                  <a:srgbClr val="000000"/>
                </a:solidFill>
                <a:latin typeface="Times New Roman"/>
              </a:rPr>
              <a:t>)= (i-1) mod N =&gt; (15,14,…,2,1,0) </a:t>
            </a:r>
          </a:p>
          <a:p>
            <a:pPr marR="0" algn="just"/>
            <a:r>
              <a:rPr lang="pt-BR" sz="2200" dirty="0">
                <a:solidFill>
                  <a:srgbClr val="000000"/>
                </a:solidFill>
                <a:latin typeface="Times New Roman"/>
              </a:rPr>
              <a:t>• R+r(i)= (i+r) mod N =&gt; (0,4,8,12)(1,5,9,13)(2,6,10,14)(3,7,11,15) </a:t>
            </a:r>
          </a:p>
          <a:p>
            <a:pPr marR="0" algn="just"/>
            <a:r>
              <a:rPr lang="pt-BR" sz="2200" dirty="0">
                <a:solidFill>
                  <a:srgbClr val="000000"/>
                </a:solidFill>
                <a:latin typeface="Times New Roman"/>
              </a:rPr>
              <a:t>• R-r(i)= (i-r) mod N =&gt; (15,11,7,3)(14,10,6,2)(13,9,5,1)(12,8,4,0) </a:t>
            </a:r>
          </a:p>
          <a:p>
            <a:pPr marR="0" algn="just"/>
            <a:r>
              <a:rPr lang="en-US" sz="2200" dirty="0">
                <a:solidFill>
                  <a:srgbClr val="000000"/>
                </a:solidFill>
                <a:latin typeface="Times New Roman"/>
              </a:rPr>
              <a:t>The figure given below show how each </a:t>
            </a:r>
            <a:r>
              <a:rPr lang="en-US" sz="2200" dirty="0" err="1">
                <a:solidFill>
                  <a:srgbClr val="000000"/>
                </a:solidFill>
                <a:latin typeface="Times New Roman"/>
              </a:rPr>
              <a:t>PEi</a:t>
            </a:r>
            <a:r>
              <a:rPr lang="en-US" sz="2200" dirty="0">
                <a:solidFill>
                  <a:srgbClr val="000000"/>
                </a:solidFill>
                <a:latin typeface="Times New Roman"/>
              </a:rPr>
              <a:t> is connected to its four nearest neighbors in the mesh network. It is same as that used for </a:t>
            </a:r>
            <a:r>
              <a:rPr lang="en-US" sz="2200" dirty="0" err="1">
                <a:solidFill>
                  <a:srgbClr val="000000"/>
                </a:solidFill>
                <a:latin typeface="Times New Roman"/>
              </a:rPr>
              <a:t>IILiac</a:t>
            </a:r>
            <a:r>
              <a:rPr lang="en-US" sz="2200" dirty="0">
                <a:solidFill>
                  <a:srgbClr val="000000"/>
                </a:solidFill>
                <a:latin typeface="Times New Roman"/>
              </a:rPr>
              <a:t> –IV except that w had reduced it for N=16 and r=4. The index are calculated as module N. </a:t>
            </a:r>
            <a:endParaRPr lang="en-GB" sz="2200" dirty="0"/>
          </a:p>
        </p:txBody>
      </p:sp>
      <p:pic>
        <p:nvPicPr>
          <p:cNvPr id="3074" name="Picture 2"/>
          <p:cNvPicPr>
            <a:picLocks noChangeAspect="1" noChangeArrowheads="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5029200" y="3429000"/>
            <a:ext cx="3914775" cy="32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0891" y="3759292"/>
            <a:ext cx="4675909" cy="2462213"/>
          </a:xfrm>
          <a:prstGeom prst="rect">
            <a:avLst/>
          </a:prstGeom>
        </p:spPr>
        <p:txBody>
          <a:bodyPr wrap="square">
            <a:spAutoFit/>
          </a:bodyPr>
          <a:lstStyle/>
          <a:p>
            <a:r>
              <a:rPr lang="en-US" sz="2200" dirty="0">
                <a:latin typeface="Times New Roman"/>
                <a:ea typeface="Times New Roman"/>
              </a:rPr>
              <a:t>An n-dimensional mesh can be defined as an interconnection structure that has K</a:t>
            </a:r>
            <a:r>
              <a:rPr lang="en-US" sz="2200" baseline="-25000" dirty="0">
                <a:latin typeface="Times New Roman"/>
                <a:ea typeface="Times New Roman"/>
              </a:rPr>
              <a:t>0</a:t>
            </a:r>
            <a:r>
              <a:rPr lang="en-US" sz="2200" dirty="0">
                <a:latin typeface="Times New Roman"/>
                <a:ea typeface="Times New Roman"/>
              </a:rPr>
              <a:t> x K</a:t>
            </a:r>
            <a:r>
              <a:rPr lang="en-US" sz="2200" baseline="-25000" dirty="0">
                <a:latin typeface="Times New Roman"/>
                <a:ea typeface="Times New Roman"/>
              </a:rPr>
              <a:t>1</a:t>
            </a:r>
            <a:r>
              <a:rPr lang="en-US" sz="2200" dirty="0">
                <a:latin typeface="Times New Roman"/>
                <a:ea typeface="Times New Roman"/>
              </a:rPr>
              <a:t> x……..K</a:t>
            </a:r>
            <a:r>
              <a:rPr lang="en-US" sz="2200" baseline="-25000" dirty="0">
                <a:latin typeface="Times New Roman"/>
                <a:ea typeface="Times New Roman"/>
              </a:rPr>
              <a:t>n-1 </a:t>
            </a:r>
            <a:r>
              <a:rPr lang="en-US" sz="2200" dirty="0">
                <a:latin typeface="Times New Roman"/>
                <a:ea typeface="Times New Roman"/>
              </a:rPr>
              <a:t>nodes </a:t>
            </a:r>
            <a:r>
              <a:rPr lang="en-US" sz="2200" dirty="0" smtClean="0">
                <a:latin typeface="Times New Roman"/>
                <a:ea typeface="Times New Roman"/>
              </a:rPr>
              <a:t>.</a:t>
            </a:r>
          </a:p>
          <a:p>
            <a:r>
              <a:rPr lang="en-US" sz="2200" dirty="0" smtClean="0">
                <a:latin typeface="Times New Roman"/>
                <a:ea typeface="Times New Roman"/>
              </a:rPr>
              <a:t>where </a:t>
            </a:r>
            <a:r>
              <a:rPr lang="en-US" sz="2200" dirty="0">
                <a:latin typeface="Times New Roman"/>
                <a:ea typeface="Times New Roman"/>
              </a:rPr>
              <a:t>n is the number of dimensions of the network </a:t>
            </a:r>
            <a:endParaRPr lang="en-US" sz="2200" dirty="0" smtClean="0">
              <a:latin typeface="Times New Roman"/>
              <a:ea typeface="Times New Roman"/>
            </a:endParaRPr>
          </a:p>
          <a:p>
            <a:r>
              <a:rPr lang="en-US" sz="2200" dirty="0" smtClean="0">
                <a:latin typeface="Times New Roman"/>
                <a:ea typeface="Times New Roman"/>
              </a:rPr>
              <a:t>K</a:t>
            </a:r>
            <a:r>
              <a:rPr lang="en-US" sz="2200" baseline="-25000" dirty="0" smtClean="0">
                <a:latin typeface="Times New Roman"/>
                <a:ea typeface="Times New Roman"/>
              </a:rPr>
              <a:t>i</a:t>
            </a:r>
            <a:r>
              <a:rPr lang="en-US" sz="2200" dirty="0" smtClean="0">
                <a:latin typeface="Times New Roman"/>
                <a:ea typeface="Times New Roman"/>
              </a:rPr>
              <a:t> </a:t>
            </a:r>
            <a:r>
              <a:rPr lang="en-US" sz="2200" dirty="0">
                <a:latin typeface="Times New Roman"/>
                <a:ea typeface="Times New Roman"/>
              </a:rPr>
              <a:t>is the radix of dimension </a:t>
            </a:r>
            <a:r>
              <a:rPr lang="en-US" sz="2200" dirty="0" err="1">
                <a:latin typeface="Times New Roman"/>
                <a:ea typeface="Times New Roman"/>
              </a:rPr>
              <a:t>i</a:t>
            </a:r>
            <a:r>
              <a:rPr lang="en-US" sz="2200" dirty="0">
                <a:latin typeface="Times New Roman"/>
                <a:ea typeface="Times New Roman"/>
              </a:rPr>
              <a:t>. </a:t>
            </a:r>
            <a:r>
              <a:rPr lang="en-US" sz="2200" dirty="0" smtClean="0">
                <a:latin typeface="Times New Roman"/>
                <a:ea typeface="Times New Roman"/>
              </a:rPr>
              <a:t> </a:t>
            </a:r>
            <a:r>
              <a:rPr lang="en-US" sz="2200" dirty="0">
                <a:latin typeface="Times New Roman"/>
                <a:ea typeface="Times New Roman"/>
              </a:rPr>
              <a:t>shows an example of a 3x3x2 mesh network.</a:t>
            </a:r>
            <a:endParaRPr lang="en-GB" sz="2200" dirty="0"/>
          </a:p>
        </p:txBody>
      </p:sp>
    </p:spTree>
    <p:extLst>
      <p:ext uri="{BB962C8B-B14F-4D97-AF65-F5344CB8AC3E}">
        <p14:creationId xmlns:p14="http://schemas.microsoft.com/office/powerpoint/2010/main" val="208486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876926" y="145473"/>
            <a:ext cx="2896754" cy="267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58926" y="2825528"/>
            <a:ext cx="2332754" cy="369332"/>
          </a:xfrm>
          <a:prstGeom prst="rect">
            <a:avLst/>
          </a:prstGeom>
        </p:spPr>
        <p:txBody>
          <a:bodyPr wrap="none">
            <a:spAutoFit/>
          </a:bodyPr>
          <a:lstStyle/>
          <a:p>
            <a:r>
              <a:rPr lang="en-US" dirty="0">
                <a:latin typeface="Times New Roman"/>
                <a:ea typeface="Times New Roman"/>
              </a:rPr>
              <a:t>A 3x3x2 mesh network</a:t>
            </a:r>
            <a:endParaRPr lang="en-GB" dirty="0"/>
          </a:p>
        </p:txBody>
      </p:sp>
      <p:sp>
        <p:nvSpPr>
          <p:cNvPr id="5" name="Rectangle 4"/>
          <p:cNvSpPr/>
          <p:nvPr/>
        </p:nvSpPr>
        <p:spPr>
          <a:xfrm>
            <a:off x="228600" y="152400"/>
            <a:ext cx="5648326" cy="3816429"/>
          </a:xfrm>
          <a:prstGeom prst="rect">
            <a:avLst/>
          </a:prstGeom>
        </p:spPr>
        <p:txBody>
          <a:bodyPr wrap="square">
            <a:spAutoFit/>
          </a:bodyPr>
          <a:lstStyle/>
          <a:p>
            <a:pPr algn="just"/>
            <a:r>
              <a:rPr lang="en-US" sz="2200" dirty="0">
                <a:latin typeface="Times New Roman"/>
                <a:ea typeface="Times New Roman"/>
              </a:rPr>
              <a:t>A node whose position is (</a:t>
            </a:r>
            <a:r>
              <a:rPr lang="en-US" sz="2200" dirty="0" err="1">
                <a:latin typeface="Times New Roman"/>
                <a:ea typeface="Times New Roman"/>
              </a:rPr>
              <a:t>i</a:t>
            </a:r>
            <a:r>
              <a:rPr lang="en-US" sz="2200" dirty="0">
                <a:latin typeface="Times New Roman"/>
                <a:ea typeface="Times New Roman"/>
              </a:rPr>
              <a:t>, j, k) is connected to its neighbors at dimensions i±1, j±1, and k±1. Mesh architecture with wrap around connections forms a </a:t>
            </a:r>
            <a:r>
              <a:rPr lang="en-US" sz="2200" i="1" dirty="0">
                <a:latin typeface="Times New Roman"/>
                <a:ea typeface="Times New Roman"/>
              </a:rPr>
              <a:t>torus</a:t>
            </a:r>
            <a:r>
              <a:rPr lang="en-US" sz="2200" dirty="0">
                <a:latin typeface="Times New Roman"/>
                <a:ea typeface="Times New Roman"/>
              </a:rPr>
              <a:t>. A number of routing mechanisms have been used to route messages around meshes. One such routing mechanism is known as the dimension-ordering routing. Using this technique, a message is routed in one given dimension at a time, arriving at the proper coordinate in each dimension before proceeding to the next dimension.</a:t>
            </a:r>
            <a:endParaRPr lang="en-US" sz="2200" dirty="0">
              <a:effectLst/>
              <a:latin typeface="Times New Roman"/>
              <a:ea typeface="Times New Roman"/>
            </a:endParaRPr>
          </a:p>
        </p:txBody>
      </p:sp>
      <p:sp>
        <p:nvSpPr>
          <p:cNvPr id="6" name="Rectangle 5"/>
          <p:cNvSpPr/>
          <p:nvPr/>
        </p:nvSpPr>
        <p:spPr>
          <a:xfrm>
            <a:off x="193964" y="3968829"/>
            <a:ext cx="8950036" cy="2800767"/>
          </a:xfrm>
          <a:prstGeom prst="rect">
            <a:avLst/>
          </a:prstGeom>
        </p:spPr>
        <p:txBody>
          <a:bodyPr wrap="square">
            <a:spAutoFit/>
          </a:bodyPr>
          <a:lstStyle/>
          <a:p>
            <a:pPr algn="just"/>
            <a:r>
              <a:rPr lang="en-US" sz="2200" dirty="0">
                <a:latin typeface="Times New Roman"/>
                <a:ea typeface="Times New Roman"/>
              </a:rPr>
              <a:t>Consider, for example, a 3D mesh. Since each node is represented by its position (</a:t>
            </a:r>
            <a:r>
              <a:rPr lang="en-US" sz="2200" dirty="0" err="1">
                <a:latin typeface="Times New Roman"/>
                <a:ea typeface="Times New Roman"/>
              </a:rPr>
              <a:t>i</a:t>
            </a:r>
            <a:r>
              <a:rPr lang="en-US" sz="2200" dirty="0">
                <a:latin typeface="Times New Roman"/>
                <a:ea typeface="Times New Roman"/>
              </a:rPr>
              <a:t>, j, k), then messages are first sent along the </a:t>
            </a:r>
            <a:r>
              <a:rPr lang="en-US" sz="2200" dirty="0" err="1">
                <a:latin typeface="Times New Roman"/>
                <a:ea typeface="Times New Roman"/>
              </a:rPr>
              <a:t>i</a:t>
            </a:r>
            <a:r>
              <a:rPr lang="en-US" sz="2200" dirty="0">
                <a:latin typeface="Times New Roman"/>
                <a:ea typeface="Times New Roman"/>
              </a:rPr>
              <a:t> dimension, then along the j dimension, and finally along the k dimension. At most two turns will be allowed and these turns will be from </a:t>
            </a:r>
            <a:r>
              <a:rPr lang="en-US" sz="2200" dirty="0" err="1">
                <a:latin typeface="Times New Roman"/>
                <a:ea typeface="Times New Roman"/>
              </a:rPr>
              <a:t>i</a:t>
            </a:r>
            <a:r>
              <a:rPr lang="en-US" sz="2200" dirty="0">
                <a:latin typeface="Times New Roman"/>
                <a:ea typeface="Times New Roman"/>
              </a:rPr>
              <a:t> to j and then from j to k. In Figure </a:t>
            </a:r>
            <a:r>
              <a:rPr lang="en-US" sz="2200" dirty="0" smtClean="0">
                <a:latin typeface="Times New Roman"/>
                <a:ea typeface="Times New Roman"/>
              </a:rPr>
              <a:t>we </a:t>
            </a:r>
            <a:r>
              <a:rPr lang="en-US" sz="2200" dirty="0">
                <a:latin typeface="Times New Roman"/>
                <a:ea typeface="Times New Roman"/>
              </a:rPr>
              <a:t>show the route of a message sent from node S at position (0, 0, 0) to node D at position (2, 1, 1). Other routing mechanisms in meshes have been proposed. It should be noted that for a mesh interconnection network with N nodes, the longest distance traveled between any two arbitrary nodes is O(√N).</a:t>
            </a:r>
            <a:endParaRPr lang="en-US" sz="2200" dirty="0">
              <a:effectLst/>
              <a:latin typeface="Times New Roman"/>
              <a:ea typeface="Times New Roman"/>
            </a:endParaRPr>
          </a:p>
        </p:txBody>
      </p:sp>
    </p:spTree>
    <p:extLst>
      <p:ext uri="{BB962C8B-B14F-4D97-AF65-F5344CB8AC3E}">
        <p14:creationId xmlns:p14="http://schemas.microsoft.com/office/powerpoint/2010/main" val="18186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14746" y="457200"/>
            <a:ext cx="8721436" cy="4493538"/>
          </a:xfrm>
          <a:prstGeom prst="rect">
            <a:avLst/>
          </a:prstGeom>
        </p:spPr>
        <p:txBody>
          <a:bodyPr wrap="square">
            <a:spAutoFit/>
          </a:bodyPr>
          <a:lstStyle/>
          <a:p>
            <a:pPr marR="0" algn="just"/>
            <a:r>
              <a:rPr lang="en-US" sz="2200" dirty="0">
                <a:solidFill>
                  <a:srgbClr val="000000"/>
                </a:solidFill>
                <a:latin typeface="Times New Roman"/>
              </a:rPr>
              <a:t>Thus the permutation cycle according to routing function will be as follows: Horizontally, all PEs of all rows form a linear circular list as governed by the following two permutations, each with a single cycle of order N. The permutation cycles (a b c) (d e) stands for permutation a-&gt;b, b-&gt;c, c-&gt;a and d-&gt;e, e-&gt;d in a circular fashion with each pair of parentheses. </a:t>
            </a:r>
          </a:p>
          <a:p>
            <a:pPr marR="0" algn="just"/>
            <a:r>
              <a:rPr lang="pt-BR" sz="2200" dirty="0">
                <a:solidFill>
                  <a:srgbClr val="000000"/>
                </a:solidFill>
                <a:latin typeface="Times New Roman"/>
              </a:rPr>
              <a:t>R+1 = (0 1 2 ….N-1) </a:t>
            </a:r>
          </a:p>
          <a:p>
            <a:pPr marR="0" algn="just"/>
            <a:r>
              <a:rPr lang="pt-BR" sz="2200" dirty="0">
                <a:solidFill>
                  <a:srgbClr val="000000"/>
                </a:solidFill>
                <a:latin typeface="Times New Roman"/>
              </a:rPr>
              <a:t>R–1 = (N-1 ….. 2 1 0). </a:t>
            </a:r>
          </a:p>
          <a:p>
            <a:pPr marR="0" algn="just"/>
            <a:r>
              <a:rPr lang="en-US" sz="2200" dirty="0">
                <a:solidFill>
                  <a:srgbClr val="000000"/>
                </a:solidFill>
                <a:latin typeface="Times New Roman"/>
              </a:rPr>
              <a:t>Similarly we have vertical permutation also and now by combining the two permutation each with four cycles of order four each the shift distance for example for a network of N = 16 and r = square root(16) = 4, is given as follows: </a:t>
            </a:r>
          </a:p>
          <a:p>
            <a:pPr marR="0" algn="just"/>
            <a:r>
              <a:rPr lang="pt-BR" sz="2200" dirty="0">
                <a:solidFill>
                  <a:srgbClr val="000000"/>
                </a:solidFill>
                <a:latin typeface="Times New Roman"/>
              </a:rPr>
              <a:t>R +4 = (0 4 8 12)(1 5 9 13)(2 6 10 14)(3 7 11 15) </a:t>
            </a:r>
          </a:p>
          <a:p>
            <a:pPr marR="0" algn="just"/>
            <a:r>
              <a:rPr lang="pt-BR" sz="2200" dirty="0">
                <a:solidFill>
                  <a:srgbClr val="000000"/>
                </a:solidFill>
                <a:latin typeface="Times New Roman"/>
              </a:rPr>
              <a:t>R –4 = (12 8 4 0)(13 9 5 1)(14 10 6 2)(15 11 7 3)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707" y="3914775"/>
            <a:ext cx="30384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31312" y="5968394"/>
            <a:ext cx="2271776" cy="461665"/>
          </a:xfrm>
          <a:prstGeom prst="rect">
            <a:avLst/>
          </a:prstGeom>
        </p:spPr>
        <p:txBody>
          <a:bodyPr wrap="none">
            <a:spAutoFit/>
          </a:bodyPr>
          <a:lstStyle/>
          <a:p>
            <a:r>
              <a:rPr lang="en-GB" sz="2400" b="1" dirty="0">
                <a:solidFill>
                  <a:srgbClr val="000000"/>
                </a:solidFill>
                <a:latin typeface="Times New Roman"/>
              </a:rPr>
              <a:t>Mesh Redrawn </a:t>
            </a:r>
            <a:endParaRPr lang="en-GB" sz="2400" dirty="0"/>
          </a:p>
        </p:txBody>
      </p:sp>
      <p:sp>
        <p:nvSpPr>
          <p:cNvPr id="5" name="Rectangle 4"/>
          <p:cNvSpPr/>
          <p:nvPr/>
        </p:nvSpPr>
        <p:spPr>
          <a:xfrm>
            <a:off x="457200" y="87868"/>
            <a:ext cx="3090461" cy="461665"/>
          </a:xfrm>
          <a:prstGeom prst="rect">
            <a:avLst/>
          </a:prstGeom>
        </p:spPr>
        <p:txBody>
          <a:bodyPr wrap="none">
            <a:spAutoFit/>
          </a:bodyPr>
          <a:lstStyle/>
          <a:p>
            <a:r>
              <a:rPr lang="en-US" sz="2400" b="1" u="sng" dirty="0">
                <a:solidFill>
                  <a:srgbClr val="FF0000"/>
                </a:solidFill>
              </a:rPr>
              <a:t>Permutation Networks</a:t>
            </a:r>
            <a:endParaRPr lang="en-GB" sz="2400" b="1" dirty="0">
              <a:solidFill>
                <a:srgbClr val="FF0000"/>
              </a:solidFill>
            </a:endParaRPr>
          </a:p>
        </p:txBody>
      </p:sp>
    </p:spTree>
    <p:extLst>
      <p:ext uri="{BB962C8B-B14F-4D97-AF65-F5344CB8AC3E}">
        <p14:creationId xmlns:p14="http://schemas.microsoft.com/office/powerpoint/2010/main" val="2084865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534650"/>
            <a:ext cx="8610600" cy="1446550"/>
          </a:xfrm>
          <a:prstGeom prst="rect">
            <a:avLst/>
          </a:prstGeom>
        </p:spPr>
        <p:txBody>
          <a:bodyPr wrap="square">
            <a:spAutoFit/>
          </a:bodyPr>
          <a:lstStyle/>
          <a:p>
            <a:pPr algn="just"/>
            <a:r>
              <a:rPr lang="en-US" sz="2200" dirty="0" smtClean="0"/>
              <a:t>Static </a:t>
            </a:r>
            <a:r>
              <a:rPr lang="en-US" sz="2200" dirty="0"/>
              <a:t>(fixed) interconnection networks are characterized by having fixed paths, unidirectional or bidirectional, between processors. Two types of static networks can be identified. These are completely connected networks (CCNs) and limited connection networks (LCNs).</a:t>
            </a:r>
          </a:p>
        </p:txBody>
      </p:sp>
      <p:sp>
        <p:nvSpPr>
          <p:cNvPr id="3" name="Rectangle 2"/>
          <p:cNvSpPr/>
          <p:nvPr/>
        </p:nvSpPr>
        <p:spPr>
          <a:xfrm>
            <a:off x="228600" y="2133600"/>
            <a:ext cx="8610600" cy="1846659"/>
          </a:xfrm>
          <a:prstGeom prst="rect">
            <a:avLst/>
          </a:prstGeom>
        </p:spPr>
        <p:txBody>
          <a:bodyPr wrap="square">
            <a:spAutoFit/>
          </a:bodyPr>
          <a:lstStyle/>
          <a:p>
            <a:r>
              <a:rPr lang="en-US" sz="2400" b="1" dirty="0" smtClean="0">
                <a:solidFill>
                  <a:srgbClr val="FF0000"/>
                </a:solidFill>
              </a:rPr>
              <a:t>a) Completely </a:t>
            </a:r>
            <a:r>
              <a:rPr lang="en-US" sz="2400" b="1" dirty="0">
                <a:solidFill>
                  <a:srgbClr val="FF0000"/>
                </a:solidFill>
              </a:rPr>
              <a:t>Connected Networks</a:t>
            </a:r>
          </a:p>
          <a:p>
            <a:r>
              <a:rPr lang="en-US" sz="2400" dirty="0" smtClean="0"/>
              <a:t> </a:t>
            </a:r>
            <a:r>
              <a:rPr lang="en-US" sz="2200" dirty="0" smtClean="0"/>
              <a:t>In </a:t>
            </a:r>
            <a:r>
              <a:rPr lang="en-US" sz="2200" dirty="0"/>
              <a:t>a completely connected network (CCN) each node is connected to all other nodes in the network. Completely connected networks guarantee fast delivery of messages from any source node to any destination node (only one link has to be traversed). </a:t>
            </a:r>
            <a:endParaRPr lang="en-GB" sz="2200" dirty="0"/>
          </a:p>
        </p:txBody>
      </p:sp>
      <p:sp>
        <p:nvSpPr>
          <p:cNvPr id="4" name="Rectangle 3"/>
          <p:cNvSpPr/>
          <p:nvPr/>
        </p:nvSpPr>
        <p:spPr>
          <a:xfrm>
            <a:off x="76200" y="3998118"/>
            <a:ext cx="9067800" cy="2646878"/>
          </a:xfrm>
          <a:prstGeom prst="rect">
            <a:avLst/>
          </a:prstGeom>
        </p:spPr>
        <p:txBody>
          <a:bodyPr wrap="square">
            <a:spAutoFit/>
          </a:bodyPr>
          <a:lstStyle/>
          <a:p>
            <a:pPr marL="342900" indent="-342900">
              <a:buFont typeface="Wingdings" pitchFamily="2" charset="2"/>
              <a:buChar char="q"/>
            </a:pPr>
            <a:r>
              <a:rPr lang="en-US" sz="2300" dirty="0" smtClean="0"/>
              <a:t>Routing </a:t>
            </a:r>
            <a:r>
              <a:rPr lang="en-US" sz="2300" dirty="0"/>
              <a:t>of messages between nodes becomes a straightforward task</a:t>
            </a:r>
            <a:r>
              <a:rPr lang="en-US" sz="2300" dirty="0" smtClean="0"/>
              <a:t>.</a:t>
            </a:r>
          </a:p>
          <a:p>
            <a:pPr marL="342900" indent="-342900">
              <a:buFont typeface="Wingdings" pitchFamily="2" charset="2"/>
              <a:buChar char="q"/>
            </a:pPr>
            <a:r>
              <a:rPr lang="en-US" sz="2300" dirty="0" smtClean="0"/>
              <a:t>Expensive </a:t>
            </a:r>
            <a:r>
              <a:rPr lang="en-US" sz="2300" dirty="0"/>
              <a:t>in terms of the number of links needed for their </a:t>
            </a:r>
            <a:r>
              <a:rPr lang="en-US" sz="2300" dirty="0" smtClean="0"/>
              <a:t>construction (</a:t>
            </a:r>
            <a:r>
              <a:rPr lang="en-US" sz="2400" dirty="0" smtClean="0"/>
              <a:t>more </a:t>
            </a:r>
            <a:r>
              <a:rPr lang="en-US" sz="2400" dirty="0"/>
              <a:t>apparent for higher values of </a:t>
            </a:r>
            <a:r>
              <a:rPr lang="en-US" sz="2400" dirty="0" smtClean="0"/>
              <a:t>N)</a:t>
            </a:r>
            <a:r>
              <a:rPr lang="en-US" sz="2300" dirty="0" smtClean="0"/>
              <a:t> .</a:t>
            </a:r>
          </a:p>
          <a:p>
            <a:pPr marL="342900" indent="-342900">
              <a:buFont typeface="Wingdings" pitchFamily="2" charset="2"/>
              <a:buChar char="q"/>
            </a:pPr>
            <a:r>
              <a:rPr lang="en-US" sz="2400" dirty="0" smtClean="0"/>
              <a:t>The </a:t>
            </a:r>
            <a:r>
              <a:rPr lang="en-US" sz="2400" dirty="0"/>
              <a:t>number of links is given by N(N - 1)/</a:t>
            </a:r>
            <a:r>
              <a:rPr lang="en-US" sz="2400" dirty="0" smtClean="0"/>
              <a:t>2.</a:t>
            </a:r>
            <a:r>
              <a:rPr lang="en-US" sz="2400" dirty="0"/>
              <a:t> The delay complexity of CCNs, measured in terms of the number of links traversed as messages are routed from any source to any destination is constant, that is, O(1). An example having N = 6 nodes is shown </a:t>
            </a:r>
            <a:r>
              <a:rPr lang="en-US" sz="2400" dirty="0" smtClean="0"/>
              <a:t>below:</a:t>
            </a:r>
            <a:endParaRPr lang="en-GB" sz="2300" dirty="0"/>
          </a:p>
        </p:txBody>
      </p:sp>
      <p:sp>
        <p:nvSpPr>
          <p:cNvPr id="5" name="Rectangle 4"/>
          <p:cNvSpPr/>
          <p:nvPr/>
        </p:nvSpPr>
        <p:spPr>
          <a:xfrm>
            <a:off x="332396" y="85903"/>
            <a:ext cx="4291559"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2400" b="1" u="sng" dirty="0">
                <a:solidFill>
                  <a:srgbClr val="FF0000"/>
                </a:solidFill>
              </a:rPr>
              <a:t>Static Interconnection Networks</a:t>
            </a:r>
          </a:p>
        </p:txBody>
      </p:sp>
    </p:spTree>
    <p:extLst>
      <p:ext uri="{BB962C8B-B14F-4D97-AF65-F5344CB8AC3E}">
        <p14:creationId xmlns:p14="http://schemas.microsoft.com/office/powerpoint/2010/main" val="383377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4378" y="48583"/>
            <a:ext cx="3737177"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800" b="1" dirty="0">
                <a:solidFill>
                  <a:srgbClr val="C00000"/>
                </a:solidFill>
              </a:rPr>
              <a:t>2- Multiple Bus Systems</a:t>
            </a:r>
            <a:endParaRPr lang="en-US" sz="2800" dirty="0">
              <a:solidFill>
                <a:srgbClr val="C00000"/>
              </a:solidFill>
            </a:endParaRPr>
          </a:p>
        </p:txBody>
      </p:sp>
      <p:sp>
        <p:nvSpPr>
          <p:cNvPr id="5" name="Rectangle 4"/>
          <p:cNvSpPr/>
          <p:nvPr/>
        </p:nvSpPr>
        <p:spPr>
          <a:xfrm>
            <a:off x="152400" y="547861"/>
            <a:ext cx="8839200" cy="1200329"/>
          </a:xfrm>
          <a:prstGeom prst="rect">
            <a:avLst/>
          </a:prstGeom>
        </p:spPr>
        <p:txBody>
          <a:bodyPr wrap="square">
            <a:spAutoFit/>
          </a:bodyPr>
          <a:lstStyle/>
          <a:p>
            <a:pPr algn="just"/>
            <a:r>
              <a:rPr lang="en-US" sz="2400" dirty="0"/>
              <a:t>A multiple bus multiprocessor system uses several parallel buses to interconnect multiple processors and multiple memory modules. A number of connection schemes are possible in this case. </a:t>
            </a:r>
            <a:endParaRPr lang="en-GB" sz="2400" dirty="0"/>
          </a:p>
        </p:txBody>
      </p:sp>
      <p:sp>
        <p:nvSpPr>
          <p:cNvPr id="7" name="Rectangle 6"/>
          <p:cNvSpPr/>
          <p:nvPr/>
        </p:nvSpPr>
        <p:spPr>
          <a:xfrm>
            <a:off x="131618" y="1600200"/>
            <a:ext cx="8839200" cy="1569660"/>
          </a:xfrm>
          <a:prstGeom prst="rect">
            <a:avLst/>
          </a:prstGeom>
        </p:spPr>
        <p:txBody>
          <a:bodyPr wrap="square">
            <a:spAutoFit/>
          </a:bodyPr>
          <a:lstStyle/>
          <a:p>
            <a:r>
              <a:rPr lang="en-US" sz="2400" b="1" u="sng" dirty="0">
                <a:solidFill>
                  <a:srgbClr val="0070C0"/>
                </a:solidFill>
              </a:rPr>
              <a:t>(a) -MBFBMC</a:t>
            </a:r>
            <a:r>
              <a:rPr lang="en-US" sz="2400" b="1" u="sng" dirty="0" smtClean="0">
                <a:solidFill>
                  <a:srgbClr val="0070C0"/>
                </a:solidFill>
              </a:rPr>
              <a:t>: </a:t>
            </a:r>
            <a:r>
              <a:rPr lang="en-US" sz="2400" dirty="0" smtClean="0"/>
              <a:t>multiple </a:t>
            </a:r>
            <a:r>
              <a:rPr lang="en-US" sz="2400" dirty="0"/>
              <a:t>bus with full bus–memory connection </a:t>
            </a:r>
            <a:endParaRPr lang="en-US" sz="2400" dirty="0" smtClean="0"/>
          </a:p>
          <a:p>
            <a:r>
              <a:rPr lang="en-US" sz="2400" b="1" u="sng" dirty="0">
                <a:solidFill>
                  <a:srgbClr val="0070C0"/>
                </a:solidFill>
              </a:rPr>
              <a:t>(b) -</a:t>
            </a:r>
            <a:r>
              <a:rPr lang="en-US" sz="2400" b="1" u="sng" dirty="0" smtClean="0">
                <a:solidFill>
                  <a:srgbClr val="0070C0"/>
                </a:solidFill>
              </a:rPr>
              <a:t>MBSBMC: </a:t>
            </a:r>
            <a:r>
              <a:rPr lang="en-US" sz="2400" dirty="0" smtClean="0"/>
              <a:t>multiple </a:t>
            </a:r>
            <a:r>
              <a:rPr lang="en-US" sz="2400" dirty="0"/>
              <a:t>bus with single bus memory </a:t>
            </a:r>
            <a:r>
              <a:rPr lang="en-US" sz="2400" dirty="0" smtClean="0"/>
              <a:t>connection</a:t>
            </a:r>
          </a:p>
          <a:p>
            <a:r>
              <a:rPr lang="en-US" sz="2400" b="1" u="sng" dirty="0">
                <a:solidFill>
                  <a:srgbClr val="0070C0"/>
                </a:solidFill>
              </a:rPr>
              <a:t>(c) -</a:t>
            </a:r>
            <a:r>
              <a:rPr lang="en-US" sz="2400" b="1" u="sng" dirty="0" smtClean="0">
                <a:solidFill>
                  <a:srgbClr val="0070C0"/>
                </a:solidFill>
              </a:rPr>
              <a:t>MBPBMC: </a:t>
            </a:r>
            <a:r>
              <a:rPr lang="en-US" sz="2400" dirty="0" smtClean="0"/>
              <a:t>multiple </a:t>
            </a:r>
            <a:r>
              <a:rPr lang="en-US" sz="2400" dirty="0"/>
              <a:t>bus with partial bus–memory </a:t>
            </a:r>
            <a:r>
              <a:rPr lang="en-US" sz="2400" dirty="0" smtClean="0"/>
              <a:t>connection</a:t>
            </a:r>
          </a:p>
          <a:p>
            <a:r>
              <a:rPr lang="en-US" sz="2400" b="1" u="sng" dirty="0">
                <a:solidFill>
                  <a:srgbClr val="0070C0"/>
                </a:solidFill>
              </a:rPr>
              <a:t>(d) -</a:t>
            </a:r>
            <a:r>
              <a:rPr lang="en-US" sz="2400" b="1" u="sng" dirty="0" smtClean="0">
                <a:solidFill>
                  <a:srgbClr val="0070C0"/>
                </a:solidFill>
              </a:rPr>
              <a:t>MBCBMC: </a:t>
            </a:r>
            <a:r>
              <a:rPr lang="en-US" sz="2400" dirty="0"/>
              <a:t>multiple bus with class-based memory </a:t>
            </a:r>
            <a:r>
              <a:rPr lang="en-US" sz="2400" dirty="0" smtClean="0"/>
              <a:t>connection. </a:t>
            </a:r>
          </a:p>
        </p:txBody>
      </p:sp>
      <p:sp>
        <p:nvSpPr>
          <p:cNvPr id="9" name="Rectangle 8"/>
          <p:cNvSpPr/>
          <p:nvPr/>
        </p:nvSpPr>
        <p:spPr>
          <a:xfrm>
            <a:off x="117764" y="3169860"/>
            <a:ext cx="8818417" cy="3631763"/>
          </a:xfrm>
          <a:prstGeom prst="rect">
            <a:avLst/>
          </a:prstGeom>
        </p:spPr>
        <p:txBody>
          <a:bodyPr wrap="square">
            <a:spAutoFit/>
          </a:bodyPr>
          <a:lstStyle/>
          <a:p>
            <a:pPr algn="just"/>
            <a:r>
              <a:rPr lang="en-US" sz="2300" dirty="0"/>
              <a:t>The multiple bus with full bus–memory connection has all memory modules connected to all buses. The multiple bus with single bus–memory connection has each memory module connected to a specific bus. The multiple bus with partial bus–memory connection has each memory module connected to a subset of buses. The multiple bus with class-based memory connection has memory modules grouped into classes whereby each class is connected to a specific subset of buses. A class is just an arbitrary collection of memory modules</a:t>
            </a:r>
            <a:r>
              <a:rPr lang="en-US" sz="2300" dirty="0" smtClean="0"/>
              <a:t>. Illustrations of these connection schemes for the case of N = 6 processors, M = 4 memory modules, and B = 4 buses as below:</a:t>
            </a:r>
            <a:endParaRPr lang="en-GB" sz="2300" dirty="0" smtClean="0"/>
          </a:p>
        </p:txBody>
      </p:sp>
    </p:spTree>
    <p:extLst>
      <p:ext uri="{BB962C8B-B14F-4D97-AF65-F5344CB8AC3E}">
        <p14:creationId xmlns:p14="http://schemas.microsoft.com/office/powerpoint/2010/main" val="2332297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200891"/>
            <a:ext cx="34766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7036" y="2590800"/>
            <a:ext cx="8728364" cy="4154984"/>
          </a:xfrm>
          <a:prstGeom prst="rect">
            <a:avLst/>
          </a:prstGeom>
        </p:spPr>
        <p:txBody>
          <a:bodyPr wrap="square">
            <a:spAutoFit/>
          </a:bodyPr>
          <a:lstStyle/>
          <a:p>
            <a:r>
              <a:rPr lang="en-US" sz="2200" b="1" dirty="0" smtClean="0">
                <a:solidFill>
                  <a:srgbClr val="FF0000"/>
                </a:solidFill>
              </a:rPr>
              <a:t>b- </a:t>
            </a:r>
            <a:r>
              <a:rPr lang="en-US" sz="2200" b="1" dirty="0">
                <a:solidFill>
                  <a:srgbClr val="FF0000"/>
                </a:solidFill>
              </a:rPr>
              <a:t>Limited Connection Networks</a:t>
            </a:r>
          </a:p>
          <a:p>
            <a:r>
              <a:rPr lang="en-US" sz="2200" b="1" dirty="0"/>
              <a:t>	Limited connection networks (LCNs) do not provide a direct link from every node to every other node in the network. Instead, communications between some nodes have to be routed through other nodes in the network. The length of the path between nodes, measured in terms of the number of links that have to be traversed, is expected to be longer compared to the case of CCNs. Two other conditions seem to have been imposed by the existence of limited interconnectivity in LCNs</a:t>
            </a:r>
            <a:r>
              <a:rPr lang="en-US" sz="2200" b="1" dirty="0" smtClean="0"/>
              <a:t>.</a:t>
            </a:r>
            <a:r>
              <a:rPr lang="en-US" sz="2200" b="1" dirty="0"/>
              <a:t> These are</a:t>
            </a:r>
            <a:r>
              <a:rPr lang="en-US" sz="2200" b="1" dirty="0" smtClean="0"/>
              <a:t>:</a:t>
            </a:r>
          </a:p>
          <a:p>
            <a:r>
              <a:rPr lang="en-US" sz="2200" b="1" dirty="0" smtClean="0"/>
              <a:t>1- </a:t>
            </a:r>
            <a:r>
              <a:rPr lang="en-US" sz="2200" b="1" dirty="0"/>
              <a:t>the need for a pattern of interconnection among nodes </a:t>
            </a:r>
            <a:endParaRPr lang="en-US" sz="2200" b="1" dirty="0" smtClean="0"/>
          </a:p>
          <a:p>
            <a:r>
              <a:rPr lang="en-US" sz="2200" b="1" dirty="0" smtClean="0"/>
              <a:t>2-the </a:t>
            </a:r>
            <a:r>
              <a:rPr lang="en-US" sz="2200" b="1" dirty="0"/>
              <a:t>need for a mechanism for routing messages around the network until they reach their destinations. </a:t>
            </a:r>
          </a:p>
        </p:txBody>
      </p:sp>
    </p:spTree>
    <p:extLst>
      <p:ext uri="{BB962C8B-B14F-4D97-AF65-F5344CB8AC3E}">
        <p14:creationId xmlns:p14="http://schemas.microsoft.com/office/powerpoint/2010/main" val="208486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152400"/>
            <a:ext cx="8763000" cy="2923877"/>
          </a:xfrm>
          <a:prstGeom prst="rect">
            <a:avLst/>
          </a:prstGeom>
        </p:spPr>
        <p:txBody>
          <a:bodyPr wrap="square">
            <a:spAutoFit/>
          </a:bodyPr>
          <a:lstStyle/>
          <a:p>
            <a:r>
              <a:rPr lang="en-US" sz="2200" dirty="0"/>
              <a:t>A number of regular interconnection patterns have evolved over the years for </a:t>
            </a:r>
            <a:r>
              <a:rPr lang="en-US" sz="2200" dirty="0" err="1" smtClean="0"/>
              <a:t>LCNs.These</a:t>
            </a:r>
            <a:r>
              <a:rPr lang="en-US" sz="2200" dirty="0" smtClean="0"/>
              <a:t> </a:t>
            </a:r>
            <a:r>
              <a:rPr lang="en-US" sz="2200" dirty="0"/>
              <a:t>patterns include</a:t>
            </a:r>
            <a:r>
              <a:rPr lang="en-US" sz="2200" dirty="0" smtClean="0"/>
              <a:t>:</a:t>
            </a:r>
          </a:p>
          <a:p>
            <a:r>
              <a:rPr lang="en-GB" sz="2400" b="1" dirty="0">
                <a:solidFill>
                  <a:srgbClr val="C00000"/>
                </a:solidFill>
              </a:rPr>
              <a:t>One dimensional topologies </a:t>
            </a:r>
            <a:r>
              <a:rPr lang="en-GB" sz="2400" b="1" dirty="0" smtClean="0">
                <a:solidFill>
                  <a:srgbClr val="C00000"/>
                </a:solidFill>
              </a:rPr>
              <a:t> </a:t>
            </a:r>
            <a:r>
              <a:rPr lang="en-GB" sz="2400" dirty="0" smtClean="0"/>
              <a:t>(</a:t>
            </a:r>
            <a:r>
              <a:rPr lang="en-US" sz="2200" dirty="0" smtClean="0"/>
              <a:t>a </a:t>
            </a:r>
            <a:r>
              <a:rPr lang="en-US" sz="2200" dirty="0"/>
              <a:t>linear array network</a:t>
            </a:r>
            <a:r>
              <a:rPr lang="en-US" sz="2200" dirty="0" smtClean="0"/>
              <a:t>; (</a:t>
            </a:r>
            <a:r>
              <a:rPr lang="en-US" sz="2400" dirty="0" smtClean="0"/>
              <a:t> </a:t>
            </a:r>
            <a:r>
              <a:rPr lang="en-US" sz="2400" dirty="0"/>
              <a:t>simple routing </a:t>
            </a:r>
            <a:r>
              <a:rPr lang="en-US" sz="2400" dirty="0" smtClean="0"/>
              <a:t>mechanism but </a:t>
            </a:r>
            <a:r>
              <a:rPr lang="en-US" sz="2400" dirty="0"/>
              <a:t>slow. </a:t>
            </a:r>
            <a:r>
              <a:rPr lang="en-US" sz="2400" dirty="0" smtClean="0"/>
              <a:t>)</a:t>
            </a:r>
          </a:p>
          <a:p>
            <a:r>
              <a:rPr lang="en-GB" sz="2400" b="1" dirty="0">
                <a:solidFill>
                  <a:srgbClr val="C00000"/>
                </a:solidFill>
              </a:rPr>
              <a:t>Various 2-D topologies </a:t>
            </a:r>
            <a:r>
              <a:rPr lang="en-GB" sz="2400" dirty="0" smtClean="0"/>
              <a:t>:(b)</a:t>
            </a:r>
            <a:r>
              <a:rPr lang="en-US" sz="2200" dirty="0" smtClean="0"/>
              <a:t>ring (loop) networks;(c) two-dimensional arrays (mesh) -(nearest-neighbor mesh);(d) </a:t>
            </a:r>
            <a:r>
              <a:rPr lang="en-US" sz="2200" dirty="0"/>
              <a:t>tree networks</a:t>
            </a:r>
            <a:r>
              <a:rPr lang="en-US" sz="2200" dirty="0" smtClean="0"/>
              <a:t>; star ;</a:t>
            </a:r>
            <a:r>
              <a:rPr lang="en-GB" sz="2200" dirty="0" smtClean="0"/>
              <a:t>Systolic </a:t>
            </a:r>
            <a:r>
              <a:rPr lang="en-GB" sz="2200" dirty="0"/>
              <a:t>Array </a:t>
            </a:r>
          </a:p>
          <a:p>
            <a:pPr marR="0" algn="just"/>
            <a:r>
              <a:rPr lang="en-GB" sz="2400" b="1" dirty="0">
                <a:solidFill>
                  <a:srgbClr val="C00000"/>
                </a:solidFill>
              </a:rPr>
              <a:t>3-D topologies </a:t>
            </a:r>
            <a:r>
              <a:rPr lang="en-GB" sz="2200" dirty="0"/>
              <a:t>(</a:t>
            </a:r>
            <a:r>
              <a:rPr lang="en-US" sz="2200" dirty="0"/>
              <a:t>Completely connected </a:t>
            </a:r>
            <a:r>
              <a:rPr lang="en-US" sz="2200" dirty="0" err="1"/>
              <a:t>chordal</a:t>
            </a:r>
            <a:r>
              <a:rPr lang="en-US" sz="2200" dirty="0"/>
              <a:t> ring ; </a:t>
            </a:r>
            <a:r>
              <a:rPr lang="en-GB" sz="2200" dirty="0" err="1"/>
              <a:t>Chordal</a:t>
            </a:r>
            <a:r>
              <a:rPr lang="en-GB" sz="2200" dirty="0"/>
              <a:t> ring </a:t>
            </a:r>
            <a:r>
              <a:rPr lang="en-GB" sz="2200" dirty="0" smtClean="0"/>
              <a:t>; 3 </a:t>
            </a:r>
            <a:r>
              <a:rPr lang="en-GB" sz="2200" dirty="0"/>
              <a:t>cube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076277"/>
            <a:ext cx="8651014" cy="378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865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apture.PNG"/>
          <p:cNvPicPr>
            <a:picLocks noGrp="1" noChangeAspect="1"/>
          </p:cNvPicPr>
          <p:nvPr>
            <p:ph sz="quarter" idx="1"/>
          </p:nvPr>
        </p:nvPicPr>
        <p:blipFill>
          <a:blip r:embed="rId2"/>
          <a:stretch>
            <a:fillRect/>
          </a:stretch>
        </p:blipFill>
        <p:spPr>
          <a:xfrm>
            <a:off x="152400" y="-13855"/>
            <a:ext cx="8991600" cy="6858000"/>
          </a:xfrm>
        </p:spPr>
      </p:pic>
    </p:spTree>
    <p:extLst>
      <p:ext uri="{BB962C8B-B14F-4D97-AF65-F5344CB8AC3E}">
        <p14:creationId xmlns:p14="http://schemas.microsoft.com/office/powerpoint/2010/main" val="45922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599" y="344150"/>
            <a:ext cx="8686800" cy="2893100"/>
          </a:xfrm>
          <a:prstGeom prst="rect">
            <a:avLst/>
          </a:prstGeom>
        </p:spPr>
        <p:txBody>
          <a:bodyPr wrap="square">
            <a:spAutoFit/>
          </a:bodyPr>
          <a:lstStyle/>
          <a:p>
            <a:r>
              <a:rPr lang="en-US" sz="2200" dirty="0" smtClean="0"/>
              <a:t>The </a:t>
            </a:r>
            <a:r>
              <a:rPr lang="en-US" sz="2200" dirty="0"/>
              <a:t>number of nodes (processors) in a binary tree system having k levels can be calculated as:</a:t>
            </a:r>
          </a:p>
          <a:p>
            <a:r>
              <a:rPr lang="en-US" sz="2400" dirty="0"/>
              <a:t> </a:t>
            </a:r>
            <a:endParaRPr lang="en-US" sz="2400" dirty="0" smtClean="0"/>
          </a:p>
          <a:p>
            <a:endParaRPr lang="en-US" sz="2400" dirty="0"/>
          </a:p>
          <a:p>
            <a:r>
              <a:rPr lang="en-US" sz="2400" dirty="0"/>
              <a:t>	</a:t>
            </a:r>
            <a:endParaRPr lang="en-US" sz="2400" dirty="0" smtClean="0"/>
          </a:p>
          <a:p>
            <a:r>
              <a:rPr lang="en-US" sz="2200" dirty="0" smtClean="0"/>
              <a:t>Notice that </a:t>
            </a:r>
            <a:r>
              <a:rPr lang="en-US" sz="2200" dirty="0"/>
              <a:t>the maximum depth of a binary tree system is, </a:t>
            </a:r>
            <a:endParaRPr lang="en-US" sz="2200" dirty="0" smtClean="0"/>
          </a:p>
          <a:p>
            <a:r>
              <a:rPr lang="en-US" sz="2200" dirty="0" smtClean="0"/>
              <a:t>where </a:t>
            </a:r>
            <a:r>
              <a:rPr lang="en-US" sz="2200" dirty="0"/>
              <a:t>N is the number of nodes (processors) in the network. Therefore, the network complexity is O(2</a:t>
            </a:r>
            <a:r>
              <a:rPr lang="en-US" sz="2200" baseline="30000" dirty="0"/>
              <a:t>k</a:t>
            </a:r>
            <a:r>
              <a:rPr lang="en-US" sz="2200" dirty="0"/>
              <a:t>) and the time complexity is O( log</a:t>
            </a:r>
            <a:r>
              <a:rPr lang="en-US" sz="2200" baseline="-25000" dirty="0"/>
              <a:t>2</a:t>
            </a:r>
            <a:r>
              <a:rPr lang="en-US" sz="2200" dirty="0"/>
              <a:t> N).</a:t>
            </a:r>
          </a:p>
        </p:txBody>
      </p:sp>
      <p:pic>
        <p:nvPicPr>
          <p:cNvPr id="3078" name="Picture 6"/>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380978" y="762000"/>
            <a:ext cx="387311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71735"/>
            <a:ext cx="1917641" cy="461665"/>
          </a:xfrm>
          <a:prstGeom prst="rect">
            <a:avLst/>
          </a:prstGeom>
        </p:spPr>
        <p:txBody>
          <a:bodyPr wrap="none">
            <a:spAutoFit/>
          </a:bodyPr>
          <a:lstStyle/>
          <a:p>
            <a:r>
              <a:rPr lang="en-US" sz="2400" b="1" u="sng" dirty="0" smtClean="0">
                <a:solidFill>
                  <a:srgbClr val="FF0000"/>
                </a:solidFill>
              </a:rPr>
              <a:t>Tree Network</a:t>
            </a:r>
            <a:endParaRPr lang="en-GB" sz="2400" b="1" u="sng" dirty="0">
              <a:solidFill>
                <a:srgbClr val="FF0000"/>
              </a:solidFill>
            </a:endParaRPr>
          </a:p>
        </p:txBody>
      </p:sp>
      <p:pic>
        <p:nvPicPr>
          <p:cNvPr id="3079" name="Picture 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162800" y="2133600"/>
            <a:ext cx="1010444"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3237250"/>
            <a:ext cx="8839199" cy="3539430"/>
          </a:xfrm>
          <a:prstGeom prst="rect">
            <a:avLst/>
          </a:prstGeom>
        </p:spPr>
        <p:txBody>
          <a:bodyPr wrap="square">
            <a:spAutoFit/>
          </a:bodyPr>
          <a:lstStyle/>
          <a:p>
            <a:r>
              <a:rPr lang="en-US" sz="2200" b="1" u="sng" dirty="0" smtClean="0">
                <a:solidFill>
                  <a:srgbClr val="FF0000"/>
                </a:solidFill>
              </a:rPr>
              <a:t> </a:t>
            </a:r>
            <a:r>
              <a:rPr lang="en-US" sz="2200" b="1" u="sng" dirty="0">
                <a:solidFill>
                  <a:srgbClr val="FF0000"/>
                </a:solidFill>
              </a:rPr>
              <a:t>Cube-Connected Networks</a:t>
            </a:r>
          </a:p>
          <a:p>
            <a:pPr algn="just"/>
            <a:r>
              <a:rPr lang="en-US" sz="2200" dirty="0"/>
              <a:t> </a:t>
            </a:r>
            <a:r>
              <a:rPr lang="en-US" sz="2200" dirty="0" smtClean="0"/>
              <a:t> Cube-connected </a:t>
            </a:r>
            <a:r>
              <a:rPr lang="en-US" sz="2200" dirty="0"/>
              <a:t>networks are patterned after the n-cube structure. An n-cube (hypercube of order n) is defined as an undirected graph having </a:t>
            </a:r>
            <a:r>
              <a:rPr lang="en-US" sz="2400" dirty="0"/>
              <a:t>2</a:t>
            </a:r>
            <a:r>
              <a:rPr lang="en-US" sz="2400" baseline="30000" dirty="0"/>
              <a:t>n</a:t>
            </a:r>
            <a:r>
              <a:rPr lang="en-US" sz="2400" dirty="0"/>
              <a:t> </a:t>
            </a:r>
            <a:r>
              <a:rPr lang="en-US" sz="2200" dirty="0"/>
              <a:t>vertices labeled 0 to </a:t>
            </a:r>
            <a:r>
              <a:rPr lang="en-US" sz="2400" dirty="0"/>
              <a:t>2</a:t>
            </a:r>
            <a:r>
              <a:rPr lang="en-US" sz="2400" baseline="30000" dirty="0"/>
              <a:t>n</a:t>
            </a:r>
            <a:r>
              <a:rPr lang="en-US" sz="2200" dirty="0"/>
              <a:t> - 1 such that there is an edge between a given pair of vertices if and only if the binary representation of their addresses differs by one and only one bit. A 4-cube is shown in Figure. In an n-cube, each node has a degree n. The degree of a node is defined as the number of links incident on the node. The maximum number of links a message has to traverse in order to reach its destination in an n-cube containing N = 2n nodes is log2 N = n links. </a:t>
            </a:r>
          </a:p>
        </p:txBody>
      </p:sp>
    </p:spTree>
    <p:extLst>
      <p:ext uri="{BB962C8B-B14F-4D97-AF65-F5344CB8AC3E}">
        <p14:creationId xmlns:p14="http://schemas.microsoft.com/office/powerpoint/2010/main" val="2084865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67714"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16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20000" contrast="60000"/>
            <a:extLst>
              <a:ext uri="{28A0092B-C50C-407E-A947-70E740481C1C}">
                <a14:useLocalDpi xmlns:a14="http://schemas.microsoft.com/office/drawing/2010/main" val="0"/>
              </a:ext>
            </a:extLst>
          </a:blip>
          <a:srcRect/>
          <a:stretch>
            <a:fillRect/>
          </a:stretch>
        </p:blipFill>
        <p:spPr bwMode="auto">
          <a:xfrm>
            <a:off x="2209800" y="152400"/>
            <a:ext cx="6172200" cy="300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3202783"/>
            <a:ext cx="8991600" cy="3477875"/>
          </a:xfrm>
          <a:prstGeom prst="rect">
            <a:avLst/>
          </a:prstGeom>
        </p:spPr>
        <p:txBody>
          <a:bodyPr wrap="square">
            <a:spAutoFit/>
          </a:bodyPr>
          <a:lstStyle/>
          <a:p>
            <a:r>
              <a:rPr lang="en-US" sz="2200" dirty="0">
                <a:latin typeface="Times New Roman"/>
                <a:ea typeface="Times New Roman"/>
              </a:rPr>
              <a:t>In an n-cube, each processor has communication links to n other processors. The route of a message originating at node </a:t>
            </a:r>
            <a:r>
              <a:rPr lang="en-US" sz="2200" dirty="0" err="1">
                <a:latin typeface="Times New Roman"/>
                <a:ea typeface="Times New Roman"/>
              </a:rPr>
              <a:t>i</a:t>
            </a:r>
            <a:r>
              <a:rPr lang="en-US" sz="2200" dirty="0">
                <a:latin typeface="Times New Roman"/>
                <a:ea typeface="Times New Roman"/>
              </a:rPr>
              <a:t> and destined for node j can be found by XOR-</a:t>
            </a:r>
            <a:r>
              <a:rPr lang="en-US" sz="2200" dirty="0" err="1">
                <a:latin typeface="Times New Roman"/>
                <a:ea typeface="Times New Roman"/>
              </a:rPr>
              <a:t>ing</a:t>
            </a:r>
            <a:r>
              <a:rPr lang="en-US" sz="2200" dirty="0">
                <a:latin typeface="Times New Roman"/>
                <a:ea typeface="Times New Roman"/>
              </a:rPr>
              <a:t> the binary address representation of </a:t>
            </a:r>
            <a:r>
              <a:rPr lang="en-US" sz="2200" dirty="0" err="1">
                <a:latin typeface="Times New Roman"/>
                <a:ea typeface="Times New Roman"/>
              </a:rPr>
              <a:t>i</a:t>
            </a:r>
            <a:r>
              <a:rPr lang="en-US" sz="2200" dirty="0">
                <a:latin typeface="Times New Roman"/>
                <a:ea typeface="Times New Roman"/>
              </a:rPr>
              <a:t> and j. If the XOR-</a:t>
            </a:r>
            <a:r>
              <a:rPr lang="en-US" sz="2200" dirty="0" err="1">
                <a:latin typeface="Times New Roman"/>
                <a:ea typeface="Times New Roman"/>
              </a:rPr>
              <a:t>ing</a:t>
            </a:r>
            <a:r>
              <a:rPr lang="en-US" sz="2200" dirty="0">
                <a:latin typeface="Times New Roman"/>
                <a:ea typeface="Times New Roman"/>
              </a:rPr>
              <a:t> operation results in a 1 in a given bit position, then the message has to be sent along the link that spans the corresponding dimension. For example, if a message is sent from source (S) node 0101 to destination (D) node 1011, then the XOR operation results in 1110. That will mean that the message will be sent only along dimensions 2, 3, and 4 (counting from right to left) in order to arrive at the destination. The order in which the message traverses the three dimensions is not important. </a:t>
            </a:r>
          </a:p>
        </p:txBody>
      </p:sp>
    </p:spTree>
    <p:extLst>
      <p:ext uri="{BB962C8B-B14F-4D97-AF65-F5344CB8AC3E}">
        <p14:creationId xmlns:p14="http://schemas.microsoft.com/office/powerpoint/2010/main" val="2084865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228600"/>
            <a:ext cx="8458200" cy="3139321"/>
          </a:xfrm>
          <a:prstGeom prst="rect">
            <a:avLst/>
          </a:prstGeom>
        </p:spPr>
        <p:txBody>
          <a:bodyPr wrap="square">
            <a:spAutoFit/>
          </a:bodyPr>
          <a:lstStyle/>
          <a:p>
            <a:pPr marR="0" algn="just"/>
            <a:r>
              <a:rPr lang="en-US" sz="2200" dirty="0">
                <a:solidFill>
                  <a:srgbClr val="000000"/>
                </a:solidFill>
                <a:latin typeface="Times New Roman"/>
              </a:rPr>
              <a:t>Torus architecture is also one of popular network topology it is extension of the mesh by having wraparound connections Figure below is a 2D Torus This architecture of torus is a symmetric topology unlike mesh which is not. The wraparound connections reduce the torus diameter and at the same time restore the symmetry. It can be </a:t>
            </a:r>
          </a:p>
          <a:p>
            <a:pPr marR="0" algn="just"/>
            <a:r>
              <a:rPr lang="en-GB" sz="2200" dirty="0">
                <a:solidFill>
                  <a:srgbClr val="000000"/>
                </a:solidFill>
                <a:latin typeface="Times New Roman"/>
              </a:rPr>
              <a:t>o 1-D torus </a:t>
            </a:r>
          </a:p>
          <a:p>
            <a:pPr marR="0" algn="just"/>
            <a:r>
              <a:rPr lang="en-GB" sz="2200" dirty="0">
                <a:solidFill>
                  <a:srgbClr val="000000"/>
                </a:solidFill>
                <a:latin typeface="Times New Roman"/>
              </a:rPr>
              <a:t>2-D torus </a:t>
            </a:r>
          </a:p>
          <a:p>
            <a:pPr marR="0" algn="just"/>
            <a:r>
              <a:rPr lang="en-GB" sz="2200" dirty="0">
                <a:solidFill>
                  <a:srgbClr val="000000"/>
                </a:solidFill>
                <a:latin typeface="Times New Roman"/>
              </a:rPr>
              <a:t>3-D torus </a:t>
            </a:r>
          </a:p>
          <a:p>
            <a:pPr marR="0" algn="just"/>
            <a:r>
              <a:rPr lang="en-US" sz="2200" dirty="0">
                <a:solidFill>
                  <a:srgbClr val="000000"/>
                </a:solidFill>
                <a:latin typeface="Times New Roman"/>
              </a:rPr>
              <a:t>The torus topology is used in Cray T3E </a:t>
            </a:r>
            <a:endParaRPr lang="en-GB" sz="2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52" y="1905000"/>
            <a:ext cx="3142648" cy="277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2552" y="3361826"/>
            <a:ext cx="4572000" cy="2862322"/>
          </a:xfrm>
          <a:prstGeom prst="rect">
            <a:avLst/>
          </a:prstGeom>
        </p:spPr>
        <p:txBody>
          <a:bodyPr>
            <a:spAutoFit/>
          </a:bodyPr>
          <a:lstStyle/>
          <a:p>
            <a:r>
              <a:rPr lang="en-US" sz="2000" dirty="0">
                <a:solidFill>
                  <a:srgbClr val="000000"/>
                </a:solidFill>
                <a:latin typeface="Times New Roman"/>
              </a:rPr>
              <a:t>We can have further higher dimension circuits for example 3-cube connected cycle. A D- dimension W-wide hypercube contains W nodes in each dimension and there is a connection to a node in each dimension. The mesh and the cube architecture are actually 2-D and 3-D hypercube respectively. The below figure we have hypercube with dimension 4. </a:t>
            </a:r>
            <a:endParaRPr lang="en-GB" sz="20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552" y="4648200"/>
            <a:ext cx="38004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879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apture.PNG"/>
          <p:cNvPicPr>
            <a:picLocks noGrp="1" noChangeAspect="1"/>
          </p:cNvPicPr>
          <p:nvPr>
            <p:ph sz="quarter" idx="1"/>
          </p:nvPr>
        </p:nvPicPr>
        <p:blipFill>
          <a:blip r:embed="rId2"/>
          <a:stretch>
            <a:fillRect/>
          </a:stretch>
        </p:blipFill>
        <p:spPr>
          <a:xfrm>
            <a:off x="0" y="152400"/>
            <a:ext cx="9067800" cy="6629400"/>
          </a:xfrm>
        </p:spPr>
      </p:pic>
    </p:spTree>
    <p:extLst>
      <p:ext uri="{BB962C8B-B14F-4D97-AF65-F5344CB8AC3E}">
        <p14:creationId xmlns:p14="http://schemas.microsoft.com/office/powerpoint/2010/main" val="305453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PNG"/>
          <p:cNvPicPr>
            <a:picLocks noGrp="1" noChangeAspect="1"/>
          </p:cNvPicPr>
          <p:nvPr>
            <p:ph sz="quarter" idx="1"/>
          </p:nvPr>
        </p:nvPicPr>
        <p:blipFill>
          <a:blip r:embed="rId2"/>
          <a:stretch>
            <a:fillRect/>
          </a:stretch>
        </p:blipFill>
        <p:spPr>
          <a:xfrm>
            <a:off x="76200" y="0"/>
            <a:ext cx="9067800" cy="6858000"/>
          </a:xfrm>
        </p:spPr>
      </p:pic>
    </p:spTree>
    <p:extLst>
      <p:ext uri="{BB962C8B-B14F-4D97-AF65-F5344CB8AC3E}">
        <p14:creationId xmlns:p14="http://schemas.microsoft.com/office/powerpoint/2010/main" val="3971984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90550" y="152400"/>
            <a:ext cx="7772400" cy="838200"/>
          </a:xfrm>
        </p:spPr>
        <p:txBody>
          <a:bodyPr/>
          <a:lstStyle/>
          <a:p>
            <a:pPr algn="ctr"/>
            <a:r>
              <a:rPr lang="en-US" sz="3200" u="sng" dirty="0">
                <a:solidFill>
                  <a:schemeClr val="tx1"/>
                </a:solidFill>
              </a:rPr>
              <a:t>Routing Algorithm for Omega </a:t>
            </a:r>
            <a:r>
              <a:rPr lang="en-US" sz="3200" u="sng" dirty="0" smtClean="0">
                <a:solidFill>
                  <a:schemeClr val="tx1"/>
                </a:solidFill>
              </a:rPr>
              <a:t>Network</a:t>
            </a:r>
            <a:endParaRPr lang="en-US" sz="3200" u="sng" dirty="0">
              <a:solidFill>
                <a:schemeClr val="tx1"/>
              </a:solidFill>
            </a:endParaRPr>
          </a:p>
        </p:txBody>
      </p:sp>
      <p:sp>
        <p:nvSpPr>
          <p:cNvPr id="88067" name="Text Box 3"/>
          <p:cNvSpPr txBox="1">
            <a:spLocks noChangeArrowheads="1"/>
          </p:cNvSpPr>
          <p:nvPr/>
        </p:nvSpPr>
        <p:spPr bwMode="auto">
          <a:xfrm>
            <a:off x="228600" y="943581"/>
            <a:ext cx="434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To understand this routing algorithm, consider the 1st stage of the Omega network to the right.</a:t>
            </a:r>
          </a:p>
        </p:txBody>
      </p:sp>
      <p:sp>
        <p:nvSpPr>
          <p:cNvPr id="88174" name="Text Box 110"/>
          <p:cNvSpPr txBox="1">
            <a:spLocks noChangeArrowheads="1"/>
          </p:cNvSpPr>
          <p:nvPr/>
        </p:nvSpPr>
        <p:spPr bwMode="auto">
          <a:xfrm>
            <a:off x="228600" y="2149475"/>
            <a:ext cx="411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All four 1st stage switches send their upper outputs to switches E and G, and their lower outputs to switches F and H.</a:t>
            </a:r>
          </a:p>
        </p:txBody>
      </p:sp>
      <p:sp>
        <p:nvSpPr>
          <p:cNvPr id="88175" name="Text Box 111"/>
          <p:cNvSpPr txBox="1">
            <a:spLocks noChangeArrowheads="1"/>
          </p:cNvSpPr>
          <p:nvPr/>
        </p:nvSpPr>
        <p:spPr bwMode="auto">
          <a:xfrm>
            <a:off x="263236" y="3586371"/>
            <a:ext cx="430876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Switches E and G both send their outputs to switches I and J; their data can only reach the network outputs of 0, 1, 2, and 3.</a:t>
            </a:r>
          </a:p>
        </p:txBody>
      </p:sp>
      <p:sp>
        <p:nvSpPr>
          <p:cNvPr id="88180" name="Text Box 116"/>
          <p:cNvSpPr txBox="1">
            <a:spLocks noChangeArrowheads="1"/>
          </p:cNvSpPr>
          <p:nvPr/>
        </p:nvSpPr>
        <p:spPr bwMode="auto">
          <a:xfrm>
            <a:off x="533400" y="5032921"/>
            <a:ext cx="4038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data from switches F and H can only reach network outputs 4, 5, 6, and 7.</a:t>
            </a:r>
          </a:p>
        </p:txBody>
      </p:sp>
      <p:grpSp>
        <p:nvGrpSpPr>
          <p:cNvPr id="88322" name="Group 258"/>
          <p:cNvGrpSpPr>
            <a:grpSpLocks/>
          </p:cNvGrpSpPr>
          <p:nvPr/>
        </p:nvGrpSpPr>
        <p:grpSpPr bwMode="auto">
          <a:xfrm>
            <a:off x="4819650" y="1600200"/>
            <a:ext cx="3943350" cy="3232150"/>
            <a:chOff x="2736" y="1248"/>
            <a:chExt cx="2484" cy="2036"/>
          </a:xfrm>
        </p:grpSpPr>
        <p:sp>
          <p:nvSpPr>
            <p:cNvPr id="88184" name="Rectangle 120"/>
            <p:cNvSpPr>
              <a:spLocks noChangeArrowheads="1"/>
            </p:cNvSpPr>
            <p:nvPr/>
          </p:nvSpPr>
          <p:spPr bwMode="auto">
            <a:xfrm>
              <a:off x="3024" y="1296"/>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A</a:t>
              </a:r>
            </a:p>
          </p:txBody>
        </p:sp>
        <p:sp>
          <p:nvSpPr>
            <p:cNvPr id="88196" name="Rectangle 132"/>
            <p:cNvSpPr>
              <a:spLocks noChangeArrowheads="1"/>
            </p:cNvSpPr>
            <p:nvPr/>
          </p:nvSpPr>
          <p:spPr bwMode="auto">
            <a:xfrm>
              <a:off x="3792" y="1296"/>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88197" name="Rectangle 133"/>
            <p:cNvSpPr>
              <a:spLocks noChangeArrowheads="1"/>
            </p:cNvSpPr>
            <p:nvPr/>
          </p:nvSpPr>
          <p:spPr bwMode="auto">
            <a:xfrm>
              <a:off x="4560" y="1296"/>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88198" name="Rectangle 134"/>
            <p:cNvSpPr>
              <a:spLocks noChangeArrowheads="1"/>
            </p:cNvSpPr>
            <p:nvPr/>
          </p:nvSpPr>
          <p:spPr bwMode="auto">
            <a:xfrm>
              <a:off x="3024" y="1824"/>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a:t>
              </a:r>
            </a:p>
          </p:txBody>
        </p:sp>
        <p:sp>
          <p:nvSpPr>
            <p:cNvPr id="88199" name="Rectangle 135"/>
            <p:cNvSpPr>
              <a:spLocks noChangeArrowheads="1"/>
            </p:cNvSpPr>
            <p:nvPr/>
          </p:nvSpPr>
          <p:spPr bwMode="auto">
            <a:xfrm>
              <a:off x="3792" y="1824"/>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88200" name="Rectangle 136"/>
            <p:cNvSpPr>
              <a:spLocks noChangeArrowheads="1"/>
            </p:cNvSpPr>
            <p:nvPr/>
          </p:nvSpPr>
          <p:spPr bwMode="auto">
            <a:xfrm>
              <a:off x="4560" y="1824"/>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88201" name="Rectangle 137"/>
            <p:cNvSpPr>
              <a:spLocks noChangeArrowheads="1"/>
            </p:cNvSpPr>
            <p:nvPr/>
          </p:nvSpPr>
          <p:spPr bwMode="auto">
            <a:xfrm>
              <a:off x="3024" y="2352"/>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C</a:t>
              </a:r>
            </a:p>
          </p:txBody>
        </p:sp>
        <p:sp>
          <p:nvSpPr>
            <p:cNvPr id="88202" name="Rectangle 138"/>
            <p:cNvSpPr>
              <a:spLocks noChangeArrowheads="1"/>
            </p:cNvSpPr>
            <p:nvPr/>
          </p:nvSpPr>
          <p:spPr bwMode="auto">
            <a:xfrm>
              <a:off x="3792" y="2352"/>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88203" name="Rectangle 139"/>
            <p:cNvSpPr>
              <a:spLocks noChangeArrowheads="1"/>
            </p:cNvSpPr>
            <p:nvPr/>
          </p:nvSpPr>
          <p:spPr bwMode="auto">
            <a:xfrm>
              <a:off x="4560" y="2352"/>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88204" name="Rectangle 140"/>
            <p:cNvSpPr>
              <a:spLocks noChangeArrowheads="1"/>
            </p:cNvSpPr>
            <p:nvPr/>
          </p:nvSpPr>
          <p:spPr bwMode="auto">
            <a:xfrm>
              <a:off x="3024" y="2880"/>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D</a:t>
              </a:r>
            </a:p>
          </p:txBody>
        </p:sp>
        <p:sp>
          <p:nvSpPr>
            <p:cNvPr id="88205" name="Rectangle 141"/>
            <p:cNvSpPr>
              <a:spLocks noChangeArrowheads="1"/>
            </p:cNvSpPr>
            <p:nvPr/>
          </p:nvSpPr>
          <p:spPr bwMode="auto">
            <a:xfrm>
              <a:off x="3792" y="2880"/>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sp>
          <p:nvSpPr>
            <p:cNvPr id="88206" name="Rectangle 142"/>
            <p:cNvSpPr>
              <a:spLocks noChangeArrowheads="1"/>
            </p:cNvSpPr>
            <p:nvPr/>
          </p:nvSpPr>
          <p:spPr bwMode="auto">
            <a:xfrm>
              <a:off x="4560" y="2880"/>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88207" name="Line 143"/>
            <p:cNvSpPr>
              <a:spLocks noChangeShapeType="1"/>
            </p:cNvSpPr>
            <p:nvPr/>
          </p:nvSpPr>
          <p:spPr bwMode="auto">
            <a:xfrm>
              <a:off x="3360" y="1344"/>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08" name="Line 144"/>
            <p:cNvSpPr>
              <a:spLocks noChangeShapeType="1"/>
            </p:cNvSpPr>
            <p:nvPr/>
          </p:nvSpPr>
          <p:spPr bwMode="auto">
            <a:xfrm>
              <a:off x="4128" y="1344"/>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09" name="Line 145"/>
            <p:cNvSpPr>
              <a:spLocks noChangeShapeType="1"/>
            </p:cNvSpPr>
            <p:nvPr/>
          </p:nvSpPr>
          <p:spPr bwMode="auto">
            <a:xfrm>
              <a:off x="3360" y="1584"/>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0" name="Line 146"/>
            <p:cNvSpPr>
              <a:spLocks noChangeShapeType="1"/>
            </p:cNvSpPr>
            <p:nvPr/>
          </p:nvSpPr>
          <p:spPr bwMode="auto">
            <a:xfrm>
              <a:off x="3360" y="187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1" name="Line 147"/>
            <p:cNvSpPr>
              <a:spLocks noChangeShapeType="1"/>
            </p:cNvSpPr>
            <p:nvPr/>
          </p:nvSpPr>
          <p:spPr bwMode="auto">
            <a:xfrm>
              <a:off x="3360" y="2112"/>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2" name="Line 148"/>
            <p:cNvSpPr>
              <a:spLocks noChangeShapeType="1"/>
            </p:cNvSpPr>
            <p:nvPr/>
          </p:nvSpPr>
          <p:spPr bwMode="auto">
            <a:xfrm flipV="1">
              <a:off x="3360" y="1584"/>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3" name="Line 149"/>
            <p:cNvSpPr>
              <a:spLocks noChangeShapeType="1"/>
            </p:cNvSpPr>
            <p:nvPr/>
          </p:nvSpPr>
          <p:spPr bwMode="auto">
            <a:xfrm flipV="1">
              <a:off x="3360" y="211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5" name="Line 151"/>
            <p:cNvSpPr>
              <a:spLocks noChangeShapeType="1"/>
            </p:cNvSpPr>
            <p:nvPr/>
          </p:nvSpPr>
          <p:spPr bwMode="auto">
            <a:xfrm flipV="1">
              <a:off x="3360" y="2640"/>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6" name="Line 152"/>
            <p:cNvSpPr>
              <a:spLocks noChangeShapeType="1"/>
            </p:cNvSpPr>
            <p:nvPr/>
          </p:nvSpPr>
          <p:spPr bwMode="auto">
            <a:xfrm>
              <a:off x="3360" y="3168"/>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7" name="Line 153"/>
            <p:cNvSpPr>
              <a:spLocks noChangeShapeType="1"/>
            </p:cNvSpPr>
            <p:nvPr/>
          </p:nvSpPr>
          <p:spPr bwMode="auto">
            <a:xfrm>
              <a:off x="4128" y="1584"/>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8" name="Line 154"/>
            <p:cNvSpPr>
              <a:spLocks noChangeShapeType="1"/>
            </p:cNvSpPr>
            <p:nvPr/>
          </p:nvSpPr>
          <p:spPr bwMode="auto">
            <a:xfrm>
              <a:off x="4128" y="187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9" name="Line 155"/>
            <p:cNvSpPr>
              <a:spLocks noChangeShapeType="1"/>
            </p:cNvSpPr>
            <p:nvPr/>
          </p:nvSpPr>
          <p:spPr bwMode="auto">
            <a:xfrm>
              <a:off x="4128" y="2112"/>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0" name="Line 156"/>
            <p:cNvSpPr>
              <a:spLocks noChangeShapeType="1"/>
            </p:cNvSpPr>
            <p:nvPr/>
          </p:nvSpPr>
          <p:spPr bwMode="auto">
            <a:xfrm flipV="1">
              <a:off x="4128" y="1584"/>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1" name="Line 157"/>
            <p:cNvSpPr>
              <a:spLocks noChangeShapeType="1"/>
            </p:cNvSpPr>
            <p:nvPr/>
          </p:nvSpPr>
          <p:spPr bwMode="auto">
            <a:xfrm flipV="1">
              <a:off x="4128" y="211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2" name="Line 158"/>
            <p:cNvSpPr>
              <a:spLocks noChangeShapeType="1"/>
            </p:cNvSpPr>
            <p:nvPr/>
          </p:nvSpPr>
          <p:spPr bwMode="auto">
            <a:xfrm flipV="1">
              <a:off x="4128" y="2640"/>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3" name="Line 159"/>
            <p:cNvSpPr>
              <a:spLocks noChangeShapeType="1"/>
            </p:cNvSpPr>
            <p:nvPr/>
          </p:nvSpPr>
          <p:spPr bwMode="auto">
            <a:xfrm>
              <a:off x="4128" y="3168"/>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4" name="Line 160"/>
            <p:cNvSpPr>
              <a:spLocks noChangeShapeType="1"/>
            </p:cNvSpPr>
            <p:nvPr/>
          </p:nvSpPr>
          <p:spPr bwMode="auto">
            <a:xfrm>
              <a:off x="2880" y="134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5" name="Line 161"/>
            <p:cNvSpPr>
              <a:spLocks noChangeShapeType="1"/>
            </p:cNvSpPr>
            <p:nvPr/>
          </p:nvSpPr>
          <p:spPr bwMode="auto">
            <a:xfrm>
              <a:off x="2880" y="158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6" name="Line 162"/>
            <p:cNvSpPr>
              <a:spLocks noChangeShapeType="1"/>
            </p:cNvSpPr>
            <p:nvPr/>
          </p:nvSpPr>
          <p:spPr bwMode="auto">
            <a:xfrm>
              <a:off x="2880" y="187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7" name="Line 163"/>
            <p:cNvSpPr>
              <a:spLocks noChangeShapeType="1"/>
            </p:cNvSpPr>
            <p:nvPr/>
          </p:nvSpPr>
          <p:spPr bwMode="auto">
            <a:xfrm>
              <a:off x="2880" y="211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8" name="Line 164"/>
            <p:cNvSpPr>
              <a:spLocks noChangeShapeType="1"/>
            </p:cNvSpPr>
            <p:nvPr/>
          </p:nvSpPr>
          <p:spPr bwMode="auto">
            <a:xfrm>
              <a:off x="2880" y="240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9" name="Line 165"/>
            <p:cNvSpPr>
              <a:spLocks noChangeShapeType="1"/>
            </p:cNvSpPr>
            <p:nvPr/>
          </p:nvSpPr>
          <p:spPr bwMode="auto">
            <a:xfrm>
              <a:off x="2880" y="264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0" name="Line 166"/>
            <p:cNvSpPr>
              <a:spLocks noChangeShapeType="1"/>
            </p:cNvSpPr>
            <p:nvPr/>
          </p:nvSpPr>
          <p:spPr bwMode="auto">
            <a:xfrm>
              <a:off x="2880" y="292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1" name="Line 167"/>
            <p:cNvSpPr>
              <a:spLocks noChangeShapeType="1"/>
            </p:cNvSpPr>
            <p:nvPr/>
          </p:nvSpPr>
          <p:spPr bwMode="auto">
            <a:xfrm>
              <a:off x="2880" y="316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2" name="Line 168"/>
            <p:cNvSpPr>
              <a:spLocks noChangeShapeType="1"/>
            </p:cNvSpPr>
            <p:nvPr/>
          </p:nvSpPr>
          <p:spPr bwMode="auto">
            <a:xfrm>
              <a:off x="4896" y="134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3" name="Line 169"/>
            <p:cNvSpPr>
              <a:spLocks noChangeShapeType="1"/>
            </p:cNvSpPr>
            <p:nvPr/>
          </p:nvSpPr>
          <p:spPr bwMode="auto">
            <a:xfrm>
              <a:off x="4896" y="158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4" name="Line 170"/>
            <p:cNvSpPr>
              <a:spLocks noChangeShapeType="1"/>
            </p:cNvSpPr>
            <p:nvPr/>
          </p:nvSpPr>
          <p:spPr bwMode="auto">
            <a:xfrm>
              <a:off x="4896" y="187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5" name="Line 171"/>
            <p:cNvSpPr>
              <a:spLocks noChangeShapeType="1"/>
            </p:cNvSpPr>
            <p:nvPr/>
          </p:nvSpPr>
          <p:spPr bwMode="auto">
            <a:xfrm>
              <a:off x="4896" y="211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6" name="Line 172"/>
            <p:cNvSpPr>
              <a:spLocks noChangeShapeType="1"/>
            </p:cNvSpPr>
            <p:nvPr/>
          </p:nvSpPr>
          <p:spPr bwMode="auto">
            <a:xfrm>
              <a:off x="4896" y="240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7" name="Line 173"/>
            <p:cNvSpPr>
              <a:spLocks noChangeShapeType="1"/>
            </p:cNvSpPr>
            <p:nvPr/>
          </p:nvSpPr>
          <p:spPr bwMode="auto">
            <a:xfrm>
              <a:off x="4896" y="264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8" name="Line 174"/>
            <p:cNvSpPr>
              <a:spLocks noChangeShapeType="1"/>
            </p:cNvSpPr>
            <p:nvPr/>
          </p:nvSpPr>
          <p:spPr bwMode="auto">
            <a:xfrm>
              <a:off x="4896" y="292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9" name="Line 175"/>
            <p:cNvSpPr>
              <a:spLocks noChangeShapeType="1"/>
            </p:cNvSpPr>
            <p:nvPr/>
          </p:nvSpPr>
          <p:spPr bwMode="auto">
            <a:xfrm>
              <a:off x="4896" y="316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40" name="Text Box 176"/>
            <p:cNvSpPr txBox="1">
              <a:spLocks noChangeArrowheads="1"/>
            </p:cNvSpPr>
            <p:nvPr/>
          </p:nvSpPr>
          <p:spPr bwMode="auto">
            <a:xfrm>
              <a:off x="2736"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88241" name="Text Box 177"/>
            <p:cNvSpPr txBox="1">
              <a:spLocks noChangeArrowheads="1"/>
            </p:cNvSpPr>
            <p:nvPr/>
          </p:nvSpPr>
          <p:spPr bwMode="auto">
            <a:xfrm>
              <a:off x="2736" y="148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dirty="0" smtClean="0">
                  <a:solidFill>
                    <a:srgbClr val="000000"/>
                  </a:solidFill>
                </a:rPr>
                <a:t>1</a:t>
              </a:r>
            </a:p>
          </p:txBody>
        </p:sp>
        <p:sp>
          <p:nvSpPr>
            <p:cNvPr id="88248" name="Text Box 184"/>
            <p:cNvSpPr txBox="1">
              <a:spLocks noChangeArrowheads="1"/>
            </p:cNvSpPr>
            <p:nvPr/>
          </p:nvSpPr>
          <p:spPr bwMode="auto">
            <a:xfrm>
              <a:off x="2736" y="17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88249" name="Text Box 185"/>
            <p:cNvSpPr txBox="1">
              <a:spLocks noChangeArrowheads="1"/>
            </p:cNvSpPr>
            <p:nvPr/>
          </p:nvSpPr>
          <p:spPr bwMode="auto">
            <a:xfrm>
              <a:off x="2736"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88250" name="Text Box 186"/>
            <p:cNvSpPr txBox="1">
              <a:spLocks noChangeArrowheads="1"/>
            </p:cNvSpPr>
            <p:nvPr/>
          </p:nvSpPr>
          <p:spPr bwMode="auto">
            <a:xfrm>
              <a:off x="2736" y="230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88251" name="Text Box 187"/>
            <p:cNvSpPr txBox="1">
              <a:spLocks noChangeArrowheads="1"/>
            </p:cNvSpPr>
            <p:nvPr/>
          </p:nvSpPr>
          <p:spPr bwMode="auto">
            <a:xfrm>
              <a:off x="2736" y="254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88252" name="Text Box 188"/>
            <p:cNvSpPr txBox="1">
              <a:spLocks noChangeArrowheads="1"/>
            </p:cNvSpPr>
            <p:nvPr/>
          </p:nvSpPr>
          <p:spPr bwMode="auto">
            <a:xfrm>
              <a:off x="2736" y="283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88253" name="Text Box 189"/>
            <p:cNvSpPr txBox="1">
              <a:spLocks noChangeArrowheads="1"/>
            </p:cNvSpPr>
            <p:nvPr/>
          </p:nvSpPr>
          <p:spPr bwMode="auto">
            <a:xfrm>
              <a:off x="2736" y="307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sp>
          <p:nvSpPr>
            <p:cNvPr id="88254" name="Text Box 190"/>
            <p:cNvSpPr txBox="1">
              <a:spLocks noChangeArrowheads="1"/>
            </p:cNvSpPr>
            <p:nvPr/>
          </p:nvSpPr>
          <p:spPr bwMode="auto">
            <a:xfrm>
              <a:off x="5040"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88255" name="Text Box 191"/>
            <p:cNvSpPr txBox="1">
              <a:spLocks noChangeArrowheads="1"/>
            </p:cNvSpPr>
            <p:nvPr/>
          </p:nvSpPr>
          <p:spPr bwMode="auto">
            <a:xfrm>
              <a:off x="5040" y="148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88256" name="Text Box 192"/>
            <p:cNvSpPr txBox="1">
              <a:spLocks noChangeArrowheads="1"/>
            </p:cNvSpPr>
            <p:nvPr/>
          </p:nvSpPr>
          <p:spPr bwMode="auto">
            <a:xfrm>
              <a:off x="5040" y="17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88257" name="Text Box 193"/>
            <p:cNvSpPr txBox="1">
              <a:spLocks noChangeArrowheads="1"/>
            </p:cNvSpPr>
            <p:nvPr/>
          </p:nvSpPr>
          <p:spPr bwMode="auto">
            <a:xfrm>
              <a:off x="5040"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88258" name="Text Box 194"/>
            <p:cNvSpPr txBox="1">
              <a:spLocks noChangeArrowheads="1"/>
            </p:cNvSpPr>
            <p:nvPr/>
          </p:nvSpPr>
          <p:spPr bwMode="auto">
            <a:xfrm>
              <a:off x="5040" y="230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88259" name="Text Box 195"/>
            <p:cNvSpPr txBox="1">
              <a:spLocks noChangeArrowheads="1"/>
            </p:cNvSpPr>
            <p:nvPr/>
          </p:nvSpPr>
          <p:spPr bwMode="auto">
            <a:xfrm>
              <a:off x="5040" y="254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88260" name="Text Box 196"/>
            <p:cNvSpPr txBox="1">
              <a:spLocks noChangeArrowheads="1"/>
            </p:cNvSpPr>
            <p:nvPr/>
          </p:nvSpPr>
          <p:spPr bwMode="auto">
            <a:xfrm>
              <a:off x="5040" y="283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88261" name="Text Box 197"/>
            <p:cNvSpPr txBox="1">
              <a:spLocks noChangeArrowheads="1"/>
            </p:cNvSpPr>
            <p:nvPr/>
          </p:nvSpPr>
          <p:spPr bwMode="auto">
            <a:xfrm>
              <a:off x="5040" y="307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grpSp>
      <p:grpSp>
        <p:nvGrpSpPr>
          <p:cNvPr id="88272" name="Group 208"/>
          <p:cNvGrpSpPr>
            <a:grpSpLocks/>
          </p:cNvGrpSpPr>
          <p:nvPr/>
        </p:nvGrpSpPr>
        <p:grpSpPr bwMode="auto">
          <a:xfrm>
            <a:off x="5810250" y="1752600"/>
            <a:ext cx="685800" cy="1676400"/>
            <a:chOff x="1536" y="1488"/>
            <a:chExt cx="432" cy="1056"/>
          </a:xfrm>
        </p:grpSpPr>
        <p:sp>
          <p:nvSpPr>
            <p:cNvPr id="88264" name="Line 200"/>
            <p:cNvSpPr>
              <a:spLocks noChangeShapeType="1"/>
            </p:cNvSpPr>
            <p:nvPr/>
          </p:nvSpPr>
          <p:spPr bwMode="auto">
            <a:xfrm>
              <a:off x="1536" y="1488"/>
              <a:ext cx="432" cy="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68" name="Line 204"/>
            <p:cNvSpPr>
              <a:spLocks noChangeShapeType="1"/>
            </p:cNvSpPr>
            <p:nvPr/>
          </p:nvSpPr>
          <p:spPr bwMode="auto">
            <a:xfrm flipV="1">
              <a:off x="1536" y="1728"/>
              <a:ext cx="432" cy="816"/>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281" name="Group 217"/>
          <p:cNvGrpSpPr>
            <a:grpSpLocks/>
          </p:cNvGrpSpPr>
          <p:nvPr/>
        </p:nvGrpSpPr>
        <p:grpSpPr bwMode="auto">
          <a:xfrm>
            <a:off x="5810250" y="2590800"/>
            <a:ext cx="685800" cy="1676400"/>
            <a:chOff x="1200" y="2208"/>
            <a:chExt cx="432" cy="1056"/>
          </a:xfrm>
        </p:grpSpPr>
        <p:sp>
          <p:nvSpPr>
            <p:cNvPr id="88275" name="Line 211"/>
            <p:cNvSpPr>
              <a:spLocks noChangeShapeType="1"/>
            </p:cNvSpPr>
            <p:nvPr/>
          </p:nvSpPr>
          <p:spPr bwMode="auto">
            <a:xfrm>
              <a:off x="1200" y="2208"/>
              <a:ext cx="432" cy="52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79" name="Line 215"/>
            <p:cNvSpPr>
              <a:spLocks noChangeShapeType="1"/>
            </p:cNvSpPr>
            <p:nvPr/>
          </p:nvSpPr>
          <p:spPr bwMode="auto">
            <a:xfrm flipV="1">
              <a:off x="1200" y="2976"/>
              <a:ext cx="432" cy="28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290" name="Group 226"/>
          <p:cNvGrpSpPr>
            <a:grpSpLocks/>
          </p:cNvGrpSpPr>
          <p:nvPr/>
        </p:nvGrpSpPr>
        <p:grpSpPr bwMode="auto">
          <a:xfrm>
            <a:off x="5810250" y="2133600"/>
            <a:ext cx="685800" cy="1676400"/>
            <a:chOff x="1296" y="2208"/>
            <a:chExt cx="432" cy="1056"/>
          </a:xfrm>
        </p:grpSpPr>
        <p:sp>
          <p:nvSpPr>
            <p:cNvPr id="88283" name="Line 219"/>
            <p:cNvSpPr>
              <a:spLocks noChangeShapeType="1"/>
            </p:cNvSpPr>
            <p:nvPr/>
          </p:nvSpPr>
          <p:spPr bwMode="auto">
            <a:xfrm>
              <a:off x="1296" y="2208"/>
              <a:ext cx="432" cy="28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87" name="Line 223"/>
            <p:cNvSpPr>
              <a:spLocks noChangeShapeType="1"/>
            </p:cNvSpPr>
            <p:nvPr/>
          </p:nvSpPr>
          <p:spPr bwMode="auto">
            <a:xfrm flipV="1">
              <a:off x="1296" y="2736"/>
              <a:ext cx="432" cy="52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299" name="Group 235"/>
          <p:cNvGrpSpPr>
            <a:grpSpLocks/>
          </p:cNvGrpSpPr>
          <p:nvPr/>
        </p:nvGrpSpPr>
        <p:grpSpPr bwMode="auto">
          <a:xfrm>
            <a:off x="5810250" y="2971800"/>
            <a:ext cx="685800" cy="1676400"/>
            <a:chOff x="1248" y="2448"/>
            <a:chExt cx="432" cy="1056"/>
          </a:xfrm>
        </p:grpSpPr>
        <p:sp>
          <p:nvSpPr>
            <p:cNvPr id="88294" name="Line 230"/>
            <p:cNvSpPr>
              <a:spLocks noChangeShapeType="1"/>
            </p:cNvSpPr>
            <p:nvPr/>
          </p:nvSpPr>
          <p:spPr bwMode="auto">
            <a:xfrm>
              <a:off x="1248" y="2448"/>
              <a:ext cx="432" cy="816"/>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98" name="Line 234"/>
            <p:cNvSpPr>
              <a:spLocks noChangeShapeType="1"/>
            </p:cNvSpPr>
            <p:nvPr/>
          </p:nvSpPr>
          <p:spPr bwMode="auto">
            <a:xfrm>
              <a:off x="1248" y="3504"/>
              <a:ext cx="432" cy="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88305" name="Rectangle 241"/>
          <p:cNvSpPr>
            <a:spLocks noChangeArrowheads="1"/>
          </p:cNvSpPr>
          <p:nvPr/>
        </p:nvSpPr>
        <p:spPr bwMode="auto">
          <a:xfrm>
            <a:off x="6496050" y="16764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88306" name="Rectangle 242"/>
          <p:cNvSpPr>
            <a:spLocks noChangeArrowheads="1"/>
          </p:cNvSpPr>
          <p:nvPr/>
        </p:nvSpPr>
        <p:spPr bwMode="auto">
          <a:xfrm>
            <a:off x="6496050" y="25146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88307" name="Rectangle 243"/>
          <p:cNvSpPr>
            <a:spLocks noChangeArrowheads="1"/>
          </p:cNvSpPr>
          <p:nvPr/>
        </p:nvSpPr>
        <p:spPr bwMode="auto">
          <a:xfrm>
            <a:off x="6496050" y="33528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88308" name="Rectangle 244"/>
          <p:cNvSpPr>
            <a:spLocks noChangeArrowheads="1"/>
          </p:cNvSpPr>
          <p:nvPr/>
        </p:nvSpPr>
        <p:spPr bwMode="auto">
          <a:xfrm>
            <a:off x="6496050" y="41910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grpSp>
        <p:nvGrpSpPr>
          <p:cNvPr id="88336" name="Group 272"/>
          <p:cNvGrpSpPr>
            <a:grpSpLocks/>
          </p:cNvGrpSpPr>
          <p:nvPr/>
        </p:nvGrpSpPr>
        <p:grpSpPr bwMode="auto">
          <a:xfrm>
            <a:off x="7029450" y="1752600"/>
            <a:ext cx="685800" cy="1676400"/>
            <a:chOff x="1824" y="1920"/>
            <a:chExt cx="432" cy="1056"/>
          </a:xfrm>
        </p:grpSpPr>
        <p:sp>
          <p:nvSpPr>
            <p:cNvPr id="88309" name="Line 245"/>
            <p:cNvSpPr>
              <a:spLocks noChangeShapeType="1"/>
            </p:cNvSpPr>
            <p:nvPr/>
          </p:nvSpPr>
          <p:spPr bwMode="auto">
            <a:xfrm>
              <a:off x="1824" y="1920"/>
              <a:ext cx="432" cy="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13" name="Line 249"/>
            <p:cNvSpPr>
              <a:spLocks noChangeShapeType="1"/>
            </p:cNvSpPr>
            <p:nvPr/>
          </p:nvSpPr>
          <p:spPr bwMode="auto">
            <a:xfrm flipV="1">
              <a:off x="1824" y="2160"/>
              <a:ext cx="432" cy="816"/>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88318" name="Rectangle 254"/>
          <p:cNvSpPr>
            <a:spLocks noChangeArrowheads="1"/>
          </p:cNvSpPr>
          <p:nvPr/>
        </p:nvSpPr>
        <p:spPr bwMode="auto">
          <a:xfrm>
            <a:off x="7715250" y="16764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88319" name="Rectangle 255"/>
          <p:cNvSpPr>
            <a:spLocks noChangeArrowheads="1"/>
          </p:cNvSpPr>
          <p:nvPr/>
        </p:nvSpPr>
        <p:spPr bwMode="auto">
          <a:xfrm>
            <a:off x="7715250" y="25146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88320" name="Rectangle 256"/>
          <p:cNvSpPr>
            <a:spLocks noChangeArrowheads="1"/>
          </p:cNvSpPr>
          <p:nvPr/>
        </p:nvSpPr>
        <p:spPr bwMode="auto">
          <a:xfrm>
            <a:off x="7715250" y="33528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88321" name="Rectangle 257"/>
          <p:cNvSpPr>
            <a:spLocks noChangeArrowheads="1"/>
          </p:cNvSpPr>
          <p:nvPr/>
        </p:nvSpPr>
        <p:spPr bwMode="auto">
          <a:xfrm>
            <a:off x="7715250" y="41910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grpSp>
        <p:nvGrpSpPr>
          <p:cNvPr id="88337" name="Group 273"/>
          <p:cNvGrpSpPr>
            <a:grpSpLocks/>
          </p:cNvGrpSpPr>
          <p:nvPr/>
        </p:nvGrpSpPr>
        <p:grpSpPr bwMode="auto">
          <a:xfrm>
            <a:off x="7029450" y="2133600"/>
            <a:ext cx="685800" cy="1676400"/>
            <a:chOff x="1776" y="1248"/>
            <a:chExt cx="432" cy="1056"/>
          </a:xfrm>
        </p:grpSpPr>
        <p:sp>
          <p:nvSpPr>
            <p:cNvPr id="88329" name="Line 265"/>
            <p:cNvSpPr>
              <a:spLocks noChangeShapeType="1"/>
            </p:cNvSpPr>
            <p:nvPr/>
          </p:nvSpPr>
          <p:spPr bwMode="auto">
            <a:xfrm>
              <a:off x="1776" y="1248"/>
              <a:ext cx="432" cy="28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33" name="Line 269"/>
            <p:cNvSpPr>
              <a:spLocks noChangeShapeType="1"/>
            </p:cNvSpPr>
            <p:nvPr/>
          </p:nvSpPr>
          <p:spPr bwMode="auto">
            <a:xfrm flipV="1">
              <a:off x="1776" y="1776"/>
              <a:ext cx="432" cy="52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347" name="Group 283"/>
          <p:cNvGrpSpPr>
            <a:grpSpLocks/>
          </p:cNvGrpSpPr>
          <p:nvPr/>
        </p:nvGrpSpPr>
        <p:grpSpPr bwMode="auto">
          <a:xfrm>
            <a:off x="7029450" y="2590800"/>
            <a:ext cx="685800" cy="1676400"/>
            <a:chOff x="1824" y="2352"/>
            <a:chExt cx="432" cy="1056"/>
          </a:xfrm>
        </p:grpSpPr>
        <p:sp>
          <p:nvSpPr>
            <p:cNvPr id="88341" name="Line 277"/>
            <p:cNvSpPr>
              <a:spLocks noChangeShapeType="1"/>
            </p:cNvSpPr>
            <p:nvPr/>
          </p:nvSpPr>
          <p:spPr bwMode="auto">
            <a:xfrm>
              <a:off x="1824" y="2352"/>
              <a:ext cx="432" cy="52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45" name="Line 281"/>
            <p:cNvSpPr>
              <a:spLocks noChangeShapeType="1"/>
            </p:cNvSpPr>
            <p:nvPr/>
          </p:nvSpPr>
          <p:spPr bwMode="auto">
            <a:xfrm flipV="1">
              <a:off x="1824" y="3120"/>
              <a:ext cx="432" cy="28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367" name="Group 303"/>
          <p:cNvGrpSpPr>
            <a:grpSpLocks/>
          </p:cNvGrpSpPr>
          <p:nvPr/>
        </p:nvGrpSpPr>
        <p:grpSpPr bwMode="auto">
          <a:xfrm>
            <a:off x="7029450" y="2971800"/>
            <a:ext cx="685800" cy="1676400"/>
            <a:chOff x="1824" y="2592"/>
            <a:chExt cx="432" cy="1056"/>
          </a:xfrm>
        </p:grpSpPr>
        <p:sp>
          <p:nvSpPr>
            <p:cNvPr id="88362" name="Line 298"/>
            <p:cNvSpPr>
              <a:spLocks noChangeShapeType="1"/>
            </p:cNvSpPr>
            <p:nvPr/>
          </p:nvSpPr>
          <p:spPr bwMode="auto">
            <a:xfrm>
              <a:off x="1824" y="2592"/>
              <a:ext cx="432" cy="816"/>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66" name="Line 302"/>
            <p:cNvSpPr>
              <a:spLocks noChangeShapeType="1"/>
            </p:cNvSpPr>
            <p:nvPr/>
          </p:nvSpPr>
          <p:spPr bwMode="auto">
            <a:xfrm>
              <a:off x="1824" y="3648"/>
              <a:ext cx="432" cy="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2" name="Rectangle 1"/>
          <p:cNvSpPr/>
          <p:nvPr/>
        </p:nvSpPr>
        <p:spPr>
          <a:xfrm>
            <a:off x="4114800" y="5579992"/>
            <a:ext cx="4800600" cy="1015663"/>
          </a:xfrm>
          <a:prstGeom prst="rect">
            <a:avLst/>
          </a:prstGeom>
        </p:spPr>
        <p:txBody>
          <a:bodyPr wrap="square">
            <a:spAutoFit/>
          </a:bodyPr>
          <a:lstStyle/>
          <a:p>
            <a:r>
              <a:rPr lang="en-US" sz="2000" dirty="0"/>
              <a:t>It should be noted that the interconnection</a:t>
            </a:r>
          </a:p>
          <a:p>
            <a:r>
              <a:rPr lang="en-US" sz="2000" dirty="0"/>
              <a:t>pattern among stages follows the shuffle operation.</a:t>
            </a:r>
            <a:endParaRPr lang="en-GB" sz="2000" dirty="0"/>
          </a:p>
        </p:txBody>
      </p:sp>
    </p:spTree>
    <p:extLst>
      <p:ext uri="{BB962C8B-B14F-4D97-AF65-F5344CB8AC3E}">
        <p14:creationId xmlns:p14="http://schemas.microsoft.com/office/powerpoint/2010/main" val="4119122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left)">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88322"/>
                                        </p:tgtEl>
                                        <p:attrNameLst>
                                          <p:attrName>style.visibility</p:attrName>
                                        </p:attrNameLst>
                                      </p:cBhvr>
                                      <p:to>
                                        <p:strVal val="visible"/>
                                      </p:to>
                                    </p:set>
                                    <p:anim calcmode="lin" valueType="num">
                                      <p:cBhvr>
                                        <p:cTn id="12" dur="500" fill="hold"/>
                                        <p:tgtEl>
                                          <p:spTgt spid="88322"/>
                                        </p:tgtEl>
                                        <p:attrNameLst>
                                          <p:attrName>ppt_x</p:attrName>
                                        </p:attrNameLst>
                                      </p:cBhvr>
                                      <p:tavLst>
                                        <p:tav tm="0">
                                          <p:val>
                                            <p:strVal val="#ppt_x-#ppt_w/2"/>
                                          </p:val>
                                        </p:tav>
                                        <p:tav tm="100000">
                                          <p:val>
                                            <p:strVal val="#ppt_x"/>
                                          </p:val>
                                        </p:tav>
                                      </p:tavLst>
                                    </p:anim>
                                    <p:anim calcmode="lin" valueType="num">
                                      <p:cBhvr>
                                        <p:cTn id="13" dur="500" fill="hold"/>
                                        <p:tgtEl>
                                          <p:spTgt spid="88322"/>
                                        </p:tgtEl>
                                        <p:attrNameLst>
                                          <p:attrName>ppt_y</p:attrName>
                                        </p:attrNameLst>
                                      </p:cBhvr>
                                      <p:tavLst>
                                        <p:tav tm="0">
                                          <p:val>
                                            <p:strVal val="#ppt_y"/>
                                          </p:val>
                                        </p:tav>
                                        <p:tav tm="100000">
                                          <p:val>
                                            <p:strVal val="#ppt_y"/>
                                          </p:val>
                                        </p:tav>
                                      </p:tavLst>
                                    </p:anim>
                                    <p:anim calcmode="lin" valueType="num">
                                      <p:cBhvr>
                                        <p:cTn id="14" dur="500" fill="hold"/>
                                        <p:tgtEl>
                                          <p:spTgt spid="88322"/>
                                        </p:tgtEl>
                                        <p:attrNameLst>
                                          <p:attrName>ppt_w</p:attrName>
                                        </p:attrNameLst>
                                      </p:cBhvr>
                                      <p:tavLst>
                                        <p:tav tm="0">
                                          <p:val>
                                            <p:fltVal val="0"/>
                                          </p:val>
                                        </p:tav>
                                        <p:tav tm="100000">
                                          <p:val>
                                            <p:strVal val="#ppt_w"/>
                                          </p:val>
                                        </p:tav>
                                      </p:tavLst>
                                    </p:anim>
                                    <p:anim calcmode="lin" valueType="num">
                                      <p:cBhvr>
                                        <p:cTn id="15" dur="500" fill="hold"/>
                                        <p:tgtEl>
                                          <p:spTgt spid="8832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8174"/>
                                        </p:tgtEl>
                                        <p:attrNameLst>
                                          <p:attrName>style.visibility</p:attrName>
                                        </p:attrNameLst>
                                      </p:cBhvr>
                                      <p:to>
                                        <p:strVal val="visible"/>
                                      </p:to>
                                    </p:set>
                                    <p:animEffect transition="in" filter="wipe(left)">
                                      <p:cBhvr>
                                        <p:cTn id="20" dur="500"/>
                                        <p:tgtEl>
                                          <p:spTgt spid="8817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nodeType="clickEffect">
                                  <p:stCondLst>
                                    <p:cond delay="0"/>
                                  </p:stCondLst>
                                  <p:childTnLst>
                                    <p:set>
                                      <p:cBhvr>
                                        <p:cTn id="24" dur="1" fill="hold">
                                          <p:stCondLst>
                                            <p:cond delay="0"/>
                                          </p:stCondLst>
                                        </p:cTn>
                                        <p:tgtEl>
                                          <p:spTgt spid="88272"/>
                                        </p:tgtEl>
                                        <p:attrNameLst>
                                          <p:attrName>style.visibility</p:attrName>
                                        </p:attrNameLst>
                                      </p:cBhvr>
                                      <p:to>
                                        <p:strVal val="visible"/>
                                      </p:to>
                                    </p:set>
                                    <p:anim calcmode="lin" valueType="num">
                                      <p:cBhvr>
                                        <p:cTn id="25" dur="500" fill="hold"/>
                                        <p:tgtEl>
                                          <p:spTgt spid="88272"/>
                                        </p:tgtEl>
                                        <p:attrNameLst>
                                          <p:attrName>ppt_x</p:attrName>
                                        </p:attrNameLst>
                                      </p:cBhvr>
                                      <p:tavLst>
                                        <p:tav tm="0">
                                          <p:val>
                                            <p:strVal val="#ppt_x-#ppt_w/2"/>
                                          </p:val>
                                        </p:tav>
                                        <p:tav tm="100000">
                                          <p:val>
                                            <p:strVal val="#ppt_x"/>
                                          </p:val>
                                        </p:tav>
                                      </p:tavLst>
                                    </p:anim>
                                    <p:anim calcmode="lin" valueType="num">
                                      <p:cBhvr>
                                        <p:cTn id="26" dur="500" fill="hold"/>
                                        <p:tgtEl>
                                          <p:spTgt spid="88272"/>
                                        </p:tgtEl>
                                        <p:attrNameLst>
                                          <p:attrName>ppt_y</p:attrName>
                                        </p:attrNameLst>
                                      </p:cBhvr>
                                      <p:tavLst>
                                        <p:tav tm="0">
                                          <p:val>
                                            <p:strVal val="#ppt_y"/>
                                          </p:val>
                                        </p:tav>
                                        <p:tav tm="100000">
                                          <p:val>
                                            <p:strVal val="#ppt_y"/>
                                          </p:val>
                                        </p:tav>
                                      </p:tavLst>
                                    </p:anim>
                                    <p:anim calcmode="lin" valueType="num">
                                      <p:cBhvr>
                                        <p:cTn id="27" dur="500" fill="hold"/>
                                        <p:tgtEl>
                                          <p:spTgt spid="88272"/>
                                        </p:tgtEl>
                                        <p:attrNameLst>
                                          <p:attrName>ppt_w</p:attrName>
                                        </p:attrNameLst>
                                      </p:cBhvr>
                                      <p:tavLst>
                                        <p:tav tm="0">
                                          <p:val>
                                            <p:fltVal val="0"/>
                                          </p:val>
                                        </p:tav>
                                        <p:tav tm="100000">
                                          <p:val>
                                            <p:strVal val="#ppt_w"/>
                                          </p:val>
                                        </p:tav>
                                      </p:tavLst>
                                    </p:anim>
                                    <p:anim calcmode="lin" valueType="num">
                                      <p:cBhvr>
                                        <p:cTn id="28" dur="500" fill="hold"/>
                                        <p:tgtEl>
                                          <p:spTgt spid="8827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830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88281"/>
                                        </p:tgtEl>
                                        <p:attrNameLst>
                                          <p:attrName>style.visibility</p:attrName>
                                        </p:attrNameLst>
                                      </p:cBhvr>
                                      <p:to>
                                        <p:strVal val="visible"/>
                                      </p:to>
                                    </p:set>
                                    <p:anim calcmode="lin" valueType="num">
                                      <p:cBhvr>
                                        <p:cTn id="37" dur="500" fill="hold"/>
                                        <p:tgtEl>
                                          <p:spTgt spid="88281"/>
                                        </p:tgtEl>
                                        <p:attrNameLst>
                                          <p:attrName>ppt_x</p:attrName>
                                        </p:attrNameLst>
                                      </p:cBhvr>
                                      <p:tavLst>
                                        <p:tav tm="0">
                                          <p:val>
                                            <p:strVal val="#ppt_x-#ppt_w/2"/>
                                          </p:val>
                                        </p:tav>
                                        <p:tav tm="100000">
                                          <p:val>
                                            <p:strVal val="#ppt_x"/>
                                          </p:val>
                                        </p:tav>
                                      </p:tavLst>
                                    </p:anim>
                                    <p:anim calcmode="lin" valueType="num">
                                      <p:cBhvr>
                                        <p:cTn id="38" dur="500" fill="hold"/>
                                        <p:tgtEl>
                                          <p:spTgt spid="88281"/>
                                        </p:tgtEl>
                                        <p:attrNameLst>
                                          <p:attrName>ppt_y</p:attrName>
                                        </p:attrNameLst>
                                      </p:cBhvr>
                                      <p:tavLst>
                                        <p:tav tm="0">
                                          <p:val>
                                            <p:strVal val="#ppt_y"/>
                                          </p:val>
                                        </p:tav>
                                        <p:tav tm="100000">
                                          <p:val>
                                            <p:strVal val="#ppt_y"/>
                                          </p:val>
                                        </p:tav>
                                      </p:tavLst>
                                    </p:anim>
                                    <p:anim calcmode="lin" valueType="num">
                                      <p:cBhvr>
                                        <p:cTn id="39" dur="500" fill="hold"/>
                                        <p:tgtEl>
                                          <p:spTgt spid="88281"/>
                                        </p:tgtEl>
                                        <p:attrNameLst>
                                          <p:attrName>ppt_w</p:attrName>
                                        </p:attrNameLst>
                                      </p:cBhvr>
                                      <p:tavLst>
                                        <p:tav tm="0">
                                          <p:val>
                                            <p:fltVal val="0"/>
                                          </p:val>
                                        </p:tav>
                                        <p:tav tm="100000">
                                          <p:val>
                                            <p:strVal val="#ppt_w"/>
                                          </p:val>
                                        </p:tav>
                                      </p:tavLst>
                                    </p:anim>
                                    <p:anim calcmode="lin" valueType="num">
                                      <p:cBhvr>
                                        <p:cTn id="40" dur="500" fill="hold"/>
                                        <p:tgtEl>
                                          <p:spTgt spid="88281"/>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830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8" fill="hold" nodeType="clickEffect">
                                  <p:stCondLst>
                                    <p:cond delay="0"/>
                                  </p:stCondLst>
                                  <p:childTnLst>
                                    <p:set>
                                      <p:cBhvr>
                                        <p:cTn id="48" dur="1" fill="hold">
                                          <p:stCondLst>
                                            <p:cond delay="0"/>
                                          </p:stCondLst>
                                        </p:cTn>
                                        <p:tgtEl>
                                          <p:spTgt spid="88290"/>
                                        </p:tgtEl>
                                        <p:attrNameLst>
                                          <p:attrName>style.visibility</p:attrName>
                                        </p:attrNameLst>
                                      </p:cBhvr>
                                      <p:to>
                                        <p:strVal val="visible"/>
                                      </p:to>
                                    </p:set>
                                    <p:anim calcmode="lin" valueType="num">
                                      <p:cBhvr>
                                        <p:cTn id="49" dur="500" fill="hold"/>
                                        <p:tgtEl>
                                          <p:spTgt spid="88290"/>
                                        </p:tgtEl>
                                        <p:attrNameLst>
                                          <p:attrName>ppt_x</p:attrName>
                                        </p:attrNameLst>
                                      </p:cBhvr>
                                      <p:tavLst>
                                        <p:tav tm="0">
                                          <p:val>
                                            <p:strVal val="#ppt_x-#ppt_w/2"/>
                                          </p:val>
                                        </p:tav>
                                        <p:tav tm="100000">
                                          <p:val>
                                            <p:strVal val="#ppt_x"/>
                                          </p:val>
                                        </p:tav>
                                      </p:tavLst>
                                    </p:anim>
                                    <p:anim calcmode="lin" valueType="num">
                                      <p:cBhvr>
                                        <p:cTn id="50" dur="500" fill="hold"/>
                                        <p:tgtEl>
                                          <p:spTgt spid="88290"/>
                                        </p:tgtEl>
                                        <p:attrNameLst>
                                          <p:attrName>ppt_y</p:attrName>
                                        </p:attrNameLst>
                                      </p:cBhvr>
                                      <p:tavLst>
                                        <p:tav tm="0">
                                          <p:val>
                                            <p:strVal val="#ppt_y"/>
                                          </p:val>
                                        </p:tav>
                                        <p:tav tm="100000">
                                          <p:val>
                                            <p:strVal val="#ppt_y"/>
                                          </p:val>
                                        </p:tav>
                                      </p:tavLst>
                                    </p:anim>
                                    <p:anim calcmode="lin" valueType="num">
                                      <p:cBhvr>
                                        <p:cTn id="51" dur="500" fill="hold"/>
                                        <p:tgtEl>
                                          <p:spTgt spid="88290"/>
                                        </p:tgtEl>
                                        <p:attrNameLst>
                                          <p:attrName>ppt_w</p:attrName>
                                        </p:attrNameLst>
                                      </p:cBhvr>
                                      <p:tavLst>
                                        <p:tav tm="0">
                                          <p:val>
                                            <p:fltVal val="0"/>
                                          </p:val>
                                        </p:tav>
                                        <p:tav tm="100000">
                                          <p:val>
                                            <p:strVal val="#ppt_w"/>
                                          </p:val>
                                        </p:tav>
                                      </p:tavLst>
                                    </p:anim>
                                    <p:anim calcmode="lin" valueType="num">
                                      <p:cBhvr>
                                        <p:cTn id="52" dur="500" fill="hold"/>
                                        <p:tgtEl>
                                          <p:spTgt spid="88290"/>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8830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nodeType="clickEffect">
                                  <p:stCondLst>
                                    <p:cond delay="0"/>
                                  </p:stCondLst>
                                  <p:childTnLst>
                                    <p:set>
                                      <p:cBhvr>
                                        <p:cTn id="60" dur="1" fill="hold">
                                          <p:stCondLst>
                                            <p:cond delay="0"/>
                                          </p:stCondLst>
                                        </p:cTn>
                                        <p:tgtEl>
                                          <p:spTgt spid="88299"/>
                                        </p:tgtEl>
                                        <p:attrNameLst>
                                          <p:attrName>style.visibility</p:attrName>
                                        </p:attrNameLst>
                                      </p:cBhvr>
                                      <p:to>
                                        <p:strVal val="visible"/>
                                      </p:to>
                                    </p:set>
                                    <p:anim calcmode="lin" valueType="num">
                                      <p:cBhvr>
                                        <p:cTn id="61" dur="500" fill="hold"/>
                                        <p:tgtEl>
                                          <p:spTgt spid="88299"/>
                                        </p:tgtEl>
                                        <p:attrNameLst>
                                          <p:attrName>ppt_x</p:attrName>
                                        </p:attrNameLst>
                                      </p:cBhvr>
                                      <p:tavLst>
                                        <p:tav tm="0">
                                          <p:val>
                                            <p:strVal val="#ppt_x-#ppt_w/2"/>
                                          </p:val>
                                        </p:tav>
                                        <p:tav tm="100000">
                                          <p:val>
                                            <p:strVal val="#ppt_x"/>
                                          </p:val>
                                        </p:tav>
                                      </p:tavLst>
                                    </p:anim>
                                    <p:anim calcmode="lin" valueType="num">
                                      <p:cBhvr>
                                        <p:cTn id="62" dur="500" fill="hold"/>
                                        <p:tgtEl>
                                          <p:spTgt spid="88299"/>
                                        </p:tgtEl>
                                        <p:attrNameLst>
                                          <p:attrName>ppt_y</p:attrName>
                                        </p:attrNameLst>
                                      </p:cBhvr>
                                      <p:tavLst>
                                        <p:tav tm="0">
                                          <p:val>
                                            <p:strVal val="#ppt_y"/>
                                          </p:val>
                                        </p:tav>
                                        <p:tav tm="100000">
                                          <p:val>
                                            <p:strVal val="#ppt_y"/>
                                          </p:val>
                                        </p:tav>
                                      </p:tavLst>
                                    </p:anim>
                                    <p:anim calcmode="lin" valueType="num">
                                      <p:cBhvr>
                                        <p:cTn id="63" dur="500" fill="hold"/>
                                        <p:tgtEl>
                                          <p:spTgt spid="88299"/>
                                        </p:tgtEl>
                                        <p:attrNameLst>
                                          <p:attrName>ppt_w</p:attrName>
                                        </p:attrNameLst>
                                      </p:cBhvr>
                                      <p:tavLst>
                                        <p:tav tm="0">
                                          <p:val>
                                            <p:fltVal val="0"/>
                                          </p:val>
                                        </p:tav>
                                        <p:tav tm="100000">
                                          <p:val>
                                            <p:strVal val="#ppt_w"/>
                                          </p:val>
                                        </p:tav>
                                      </p:tavLst>
                                    </p:anim>
                                    <p:anim calcmode="lin" valueType="num">
                                      <p:cBhvr>
                                        <p:cTn id="64" dur="500" fill="hold"/>
                                        <p:tgtEl>
                                          <p:spTgt spid="88299"/>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830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8175"/>
                                        </p:tgtEl>
                                        <p:attrNameLst>
                                          <p:attrName>style.visibility</p:attrName>
                                        </p:attrNameLst>
                                      </p:cBhvr>
                                      <p:to>
                                        <p:strVal val="visible"/>
                                      </p:to>
                                    </p:set>
                                    <p:animEffect transition="in" filter="wipe(left)">
                                      <p:cBhvr>
                                        <p:cTn id="73" dur="500"/>
                                        <p:tgtEl>
                                          <p:spTgt spid="88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ntr" presetSubtype="8" fill="hold" nodeType="clickEffect">
                                  <p:stCondLst>
                                    <p:cond delay="0"/>
                                  </p:stCondLst>
                                  <p:childTnLst>
                                    <p:set>
                                      <p:cBhvr>
                                        <p:cTn id="77" dur="1" fill="hold">
                                          <p:stCondLst>
                                            <p:cond delay="0"/>
                                          </p:stCondLst>
                                        </p:cTn>
                                        <p:tgtEl>
                                          <p:spTgt spid="88336"/>
                                        </p:tgtEl>
                                        <p:attrNameLst>
                                          <p:attrName>style.visibility</p:attrName>
                                        </p:attrNameLst>
                                      </p:cBhvr>
                                      <p:to>
                                        <p:strVal val="visible"/>
                                      </p:to>
                                    </p:set>
                                    <p:anim calcmode="lin" valueType="num">
                                      <p:cBhvr>
                                        <p:cTn id="78" dur="500" fill="hold"/>
                                        <p:tgtEl>
                                          <p:spTgt spid="88336"/>
                                        </p:tgtEl>
                                        <p:attrNameLst>
                                          <p:attrName>ppt_x</p:attrName>
                                        </p:attrNameLst>
                                      </p:cBhvr>
                                      <p:tavLst>
                                        <p:tav tm="0">
                                          <p:val>
                                            <p:strVal val="#ppt_x-#ppt_w/2"/>
                                          </p:val>
                                        </p:tav>
                                        <p:tav tm="100000">
                                          <p:val>
                                            <p:strVal val="#ppt_x"/>
                                          </p:val>
                                        </p:tav>
                                      </p:tavLst>
                                    </p:anim>
                                    <p:anim calcmode="lin" valueType="num">
                                      <p:cBhvr>
                                        <p:cTn id="79" dur="500" fill="hold"/>
                                        <p:tgtEl>
                                          <p:spTgt spid="88336"/>
                                        </p:tgtEl>
                                        <p:attrNameLst>
                                          <p:attrName>ppt_y</p:attrName>
                                        </p:attrNameLst>
                                      </p:cBhvr>
                                      <p:tavLst>
                                        <p:tav tm="0">
                                          <p:val>
                                            <p:strVal val="#ppt_y"/>
                                          </p:val>
                                        </p:tav>
                                        <p:tav tm="100000">
                                          <p:val>
                                            <p:strVal val="#ppt_y"/>
                                          </p:val>
                                        </p:tav>
                                      </p:tavLst>
                                    </p:anim>
                                    <p:anim calcmode="lin" valueType="num">
                                      <p:cBhvr>
                                        <p:cTn id="80" dur="500" fill="hold"/>
                                        <p:tgtEl>
                                          <p:spTgt spid="88336"/>
                                        </p:tgtEl>
                                        <p:attrNameLst>
                                          <p:attrName>ppt_w</p:attrName>
                                        </p:attrNameLst>
                                      </p:cBhvr>
                                      <p:tavLst>
                                        <p:tav tm="0">
                                          <p:val>
                                            <p:fltVal val="0"/>
                                          </p:val>
                                        </p:tav>
                                        <p:tav tm="100000">
                                          <p:val>
                                            <p:strVal val="#ppt_w"/>
                                          </p:val>
                                        </p:tav>
                                      </p:tavLst>
                                    </p:anim>
                                    <p:anim calcmode="lin" valueType="num">
                                      <p:cBhvr>
                                        <p:cTn id="81" dur="500" fill="hold"/>
                                        <p:tgtEl>
                                          <p:spTgt spid="88336"/>
                                        </p:tgtEl>
                                        <p:attrNameLst>
                                          <p:attrName>ppt_h</p:attrName>
                                        </p:attrNameLst>
                                      </p:cBhvr>
                                      <p:tavLst>
                                        <p:tav tm="0">
                                          <p:val>
                                            <p:strVal val="#ppt_h"/>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88318"/>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7" presetClass="entr" presetSubtype="8" fill="hold" nodeType="clickEffect">
                                  <p:stCondLst>
                                    <p:cond delay="0"/>
                                  </p:stCondLst>
                                  <p:childTnLst>
                                    <p:set>
                                      <p:cBhvr>
                                        <p:cTn id="89" dur="1" fill="hold">
                                          <p:stCondLst>
                                            <p:cond delay="0"/>
                                          </p:stCondLst>
                                        </p:cTn>
                                        <p:tgtEl>
                                          <p:spTgt spid="88337"/>
                                        </p:tgtEl>
                                        <p:attrNameLst>
                                          <p:attrName>style.visibility</p:attrName>
                                        </p:attrNameLst>
                                      </p:cBhvr>
                                      <p:to>
                                        <p:strVal val="visible"/>
                                      </p:to>
                                    </p:set>
                                    <p:anim calcmode="lin" valueType="num">
                                      <p:cBhvr>
                                        <p:cTn id="90" dur="500" fill="hold"/>
                                        <p:tgtEl>
                                          <p:spTgt spid="88337"/>
                                        </p:tgtEl>
                                        <p:attrNameLst>
                                          <p:attrName>ppt_x</p:attrName>
                                        </p:attrNameLst>
                                      </p:cBhvr>
                                      <p:tavLst>
                                        <p:tav tm="0">
                                          <p:val>
                                            <p:strVal val="#ppt_x-#ppt_w/2"/>
                                          </p:val>
                                        </p:tav>
                                        <p:tav tm="100000">
                                          <p:val>
                                            <p:strVal val="#ppt_x"/>
                                          </p:val>
                                        </p:tav>
                                      </p:tavLst>
                                    </p:anim>
                                    <p:anim calcmode="lin" valueType="num">
                                      <p:cBhvr>
                                        <p:cTn id="91" dur="500" fill="hold"/>
                                        <p:tgtEl>
                                          <p:spTgt spid="88337"/>
                                        </p:tgtEl>
                                        <p:attrNameLst>
                                          <p:attrName>ppt_y</p:attrName>
                                        </p:attrNameLst>
                                      </p:cBhvr>
                                      <p:tavLst>
                                        <p:tav tm="0">
                                          <p:val>
                                            <p:strVal val="#ppt_y"/>
                                          </p:val>
                                        </p:tav>
                                        <p:tav tm="100000">
                                          <p:val>
                                            <p:strVal val="#ppt_y"/>
                                          </p:val>
                                        </p:tav>
                                      </p:tavLst>
                                    </p:anim>
                                    <p:anim calcmode="lin" valueType="num">
                                      <p:cBhvr>
                                        <p:cTn id="92" dur="500" fill="hold"/>
                                        <p:tgtEl>
                                          <p:spTgt spid="88337"/>
                                        </p:tgtEl>
                                        <p:attrNameLst>
                                          <p:attrName>ppt_w</p:attrName>
                                        </p:attrNameLst>
                                      </p:cBhvr>
                                      <p:tavLst>
                                        <p:tav tm="0">
                                          <p:val>
                                            <p:fltVal val="0"/>
                                          </p:val>
                                        </p:tav>
                                        <p:tav tm="100000">
                                          <p:val>
                                            <p:strVal val="#ppt_w"/>
                                          </p:val>
                                        </p:tav>
                                      </p:tavLst>
                                    </p:anim>
                                    <p:anim calcmode="lin" valueType="num">
                                      <p:cBhvr>
                                        <p:cTn id="93" dur="500" fill="hold"/>
                                        <p:tgtEl>
                                          <p:spTgt spid="88337"/>
                                        </p:tgtEl>
                                        <p:attrNameLst>
                                          <p:attrName>ppt_h</p:attrName>
                                        </p:attrNameLst>
                                      </p:cBhvr>
                                      <p:tavLst>
                                        <p:tav tm="0">
                                          <p:val>
                                            <p:strVal val="#ppt_h"/>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499"/>
                                          </p:stCondLst>
                                        </p:cTn>
                                        <p:tgtEl>
                                          <p:spTgt spid="88319"/>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8180"/>
                                        </p:tgtEl>
                                        <p:attrNameLst>
                                          <p:attrName>style.visibility</p:attrName>
                                        </p:attrNameLst>
                                      </p:cBhvr>
                                      <p:to>
                                        <p:strVal val="visible"/>
                                      </p:to>
                                    </p:set>
                                    <p:animEffect transition="in" filter="wipe(left)">
                                      <p:cBhvr>
                                        <p:cTn id="102" dur="500"/>
                                        <p:tgtEl>
                                          <p:spTgt spid="8818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7" presetClass="entr" presetSubtype="8" fill="hold" nodeType="clickEffect">
                                  <p:stCondLst>
                                    <p:cond delay="0"/>
                                  </p:stCondLst>
                                  <p:childTnLst>
                                    <p:set>
                                      <p:cBhvr>
                                        <p:cTn id="106" dur="1" fill="hold">
                                          <p:stCondLst>
                                            <p:cond delay="0"/>
                                          </p:stCondLst>
                                        </p:cTn>
                                        <p:tgtEl>
                                          <p:spTgt spid="88347"/>
                                        </p:tgtEl>
                                        <p:attrNameLst>
                                          <p:attrName>style.visibility</p:attrName>
                                        </p:attrNameLst>
                                      </p:cBhvr>
                                      <p:to>
                                        <p:strVal val="visible"/>
                                      </p:to>
                                    </p:set>
                                    <p:anim calcmode="lin" valueType="num">
                                      <p:cBhvr>
                                        <p:cTn id="107" dur="500" fill="hold"/>
                                        <p:tgtEl>
                                          <p:spTgt spid="88347"/>
                                        </p:tgtEl>
                                        <p:attrNameLst>
                                          <p:attrName>ppt_x</p:attrName>
                                        </p:attrNameLst>
                                      </p:cBhvr>
                                      <p:tavLst>
                                        <p:tav tm="0">
                                          <p:val>
                                            <p:strVal val="#ppt_x-#ppt_w/2"/>
                                          </p:val>
                                        </p:tav>
                                        <p:tav tm="100000">
                                          <p:val>
                                            <p:strVal val="#ppt_x"/>
                                          </p:val>
                                        </p:tav>
                                      </p:tavLst>
                                    </p:anim>
                                    <p:anim calcmode="lin" valueType="num">
                                      <p:cBhvr>
                                        <p:cTn id="108" dur="500" fill="hold"/>
                                        <p:tgtEl>
                                          <p:spTgt spid="88347"/>
                                        </p:tgtEl>
                                        <p:attrNameLst>
                                          <p:attrName>ppt_y</p:attrName>
                                        </p:attrNameLst>
                                      </p:cBhvr>
                                      <p:tavLst>
                                        <p:tav tm="0">
                                          <p:val>
                                            <p:strVal val="#ppt_y"/>
                                          </p:val>
                                        </p:tav>
                                        <p:tav tm="100000">
                                          <p:val>
                                            <p:strVal val="#ppt_y"/>
                                          </p:val>
                                        </p:tav>
                                      </p:tavLst>
                                    </p:anim>
                                    <p:anim calcmode="lin" valueType="num">
                                      <p:cBhvr>
                                        <p:cTn id="109" dur="500" fill="hold"/>
                                        <p:tgtEl>
                                          <p:spTgt spid="88347"/>
                                        </p:tgtEl>
                                        <p:attrNameLst>
                                          <p:attrName>ppt_w</p:attrName>
                                        </p:attrNameLst>
                                      </p:cBhvr>
                                      <p:tavLst>
                                        <p:tav tm="0">
                                          <p:val>
                                            <p:fltVal val="0"/>
                                          </p:val>
                                        </p:tav>
                                        <p:tav tm="100000">
                                          <p:val>
                                            <p:strVal val="#ppt_w"/>
                                          </p:val>
                                        </p:tav>
                                      </p:tavLst>
                                    </p:anim>
                                    <p:anim calcmode="lin" valueType="num">
                                      <p:cBhvr>
                                        <p:cTn id="110" dur="500" fill="hold"/>
                                        <p:tgtEl>
                                          <p:spTgt spid="88347"/>
                                        </p:tgtEl>
                                        <p:attrNameLst>
                                          <p:attrName>ppt_h</p:attrName>
                                        </p:attrNameLst>
                                      </p:cBhvr>
                                      <p:tavLst>
                                        <p:tav tm="0">
                                          <p:val>
                                            <p:strVal val="#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88320"/>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7" presetClass="entr" presetSubtype="8" fill="hold" nodeType="clickEffect">
                                  <p:stCondLst>
                                    <p:cond delay="0"/>
                                  </p:stCondLst>
                                  <p:childTnLst>
                                    <p:set>
                                      <p:cBhvr>
                                        <p:cTn id="118" dur="1" fill="hold">
                                          <p:stCondLst>
                                            <p:cond delay="0"/>
                                          </p:stCondLst>
                                        </p:cTn>
                                        <p:tgtEl>
                                          <p:spTgt spid="88367"/>
                                        </p:tgtEl>
                                        <p:attrNameLst>
                                          <p:attrName>style.visibility</p:attrName>
                                        </p:attrNameLst>
                                      </p:cBhvr>
                                      <p:to>
                                        <p:strVal val="visible"/>
                                      </p:to>
                                    </p:set>
                                    <p:anim calcmode="lin" valueType="num">
                                      <p:cBhvr>
                                        <p:cTn id="119" dur="500" fill="hold"/>
                                        <p:tgtEl>
                                          <p:spTgt spid="88367"/>
                                        </p:tgtEl>
                                        <p:attrNameLst>
                                          <p:attrName>ppt_x</p:attrName>
                                        </p:attrNameLst>
                                      </p:cBhvr>
                                      <p:tavLst>
                                        <p:tav tm="0">
                                          <p:val>
                                            <p:strVal val="#ppt_x-#ppt_w/2"/>
                                          </p:val>
                                        </p:tav>
                                        <p:tav tm="100000">
                                          <p:val>
                                            <p:strVal val="#ppt_x"/>
                                          </p:val>
                                        </p:tav>
                                      </p:tavLst>
                                    </p:anim>
                                    <p:anim calcmode="lin" valueType="num">
                                      <p:cBhvr>
                                        <p:cTn id="120" dur="500" fill="hold"/>
                                        <p:tgtEl>
                                          <p:spTgt spid="88367"/>
                                        </p:tgtEl>
                                        <p:attrNameLst>
                                          <p:attrName>ppt_y</p:attrName>
                                        </p:attrNameLst>
                                      </p:cBhvr>
                                      <p:tavLst>
                                        <p:tav tm="0">
                                          <p:val>
                                            <p:strVal val="#ppt_y"/>
                                          </p:val>
                                        </p:tav>
                                        <p:tav tm="100000">
                                          <p:val>
                                            <p:strVal val="#ppt_y"/>
                                          </p:val>
                                        </p:tav>
                                      </p:tavLst>
                                    </p:anim>
                                    <p:anim calcmode="lin" valueType="num">
                                      <p:cBhvr>
                                        <p:cTn id="121" dur="500" fill="hold"/>
                                        <p:tgtEl>
                                          <p:spTgt spid="88367"/>
                                        </p:tgtEl>
                                        <p:attrNameLst>
                                          <p:attrName>ppt_w</p:attrName>
                                        </p:attrNameLst>
                                      </p:cBhvr>
                                      <p:tavLst>
                                        <p:tav tm="0">
                                          <p:val>
                                            <p:fltVal val="0"/>
                                          </p:val>
                                        </p:tav>
                                        <p:tav tm="100000">
                                          <p:val>
                                            <p:strVal val="#ppt_w"/>
                                          </p:val>
                                        </p:tav>
                                      </p:tavLst>
                                    </p:anim>
                                    <p:anim calcmode="lin" valueType="num">
                                      <p:cBhvr>
                                        <p:cTn id="122" dur="500" fill="hold"/>
                                        <p:tgtEl>
                                          <p:spTgt spid="88367"/>
                                        </p:tgtEl>
                                        <p:attrNameLst>
                                          <p:attrName>ppt_h</p:attrName>
                                        </p:attrNameLst>
                                      </p:cBhvr>
                                      <p:tavLst>
                                        <p:tav tm="0">
                                          <p:val>
                                            <p:strVal val="#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88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P spid="88174" grpId="0" autoUpdateAnimBg="0"/>
      <p:bldP spid="88175" grpId="0" autoUpdateAnimBg="0"/>
      <p:bldP spid="88180" grpId="0" autoUpdateAnimBg="0"/>
      <p:bldP spid="88305" grpId="0" animBg="1" autoUpdateAnimBg="0"/>
      <p:bldP spid="88306" grpId="0" animBg="1" autoUpdateAnimBg="0"/>
      <p:bldP spid="88307" grpId="0" animBg="1" autoUpdateAnimBg="0"/>
      <p:bldP spid="88308" grpId="0" animBg="1" autoUpdateAnimBg="0"/>
      <p:bldP spid="88318" grpId="0" animBg="1" autoUpdateAnimBg="0"/>
      <p:bldP spid="88319" grpId="0" animBg="1" autoUpdateAnimBg="0"/>
      <p:bldP spid="88320" grpId="0" animBg="1" autoUpdateAnimBg="0"/>
      <p:bldP spid="8832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04800"/>
            <a:ext cx="880980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8999"/>
            <a:ext cx="8488682" cy="303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155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97" name="Text Box 65"/>
          <p:cNvSpPr txBox="1">
            <a:spLocks noChangeArrowheads="1"/>
          </p:cNvSpPr>
          <p:nvPr/>
        </p:nvSpPr>
        <p:spPr bwMode="auto">
          <a:xfrm>
            <a:off x="228600" y="196850"/>
            <a:ext cx="4038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Each 1st stage switch must be set so that its upper output has a destination with binary value 000, 001, 010, or 011, i.e. having 0 in the first bit position of its destination.</a:t>
            </a:r>
          </a:p>
        </p:txBody>
      </p:sp>
      <p:sp>
        <p:nvSpPr>
          <p:cNvPr id="120900" name="Text Box 68"/>
          <p:cNvSpPr txBox="1">
            <a:spLocks noChangeArrowheads="1"/>
          </p:cNvSpPr>
          <p:nvPr/>
        </p:nvSpPr>
        <p:spPr bwMode="auto">
          <a:xfrm>
            <a:off x="228600" y="2206914"/>
            <a:ext cx="4191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the lower output of each 1st stage switch must have a 1 in the first bit position of its destination to reach outputs 100, 101, 110, or 111.</a:t>
            </a:r>
          </a:p>
        </p:txBody>
      </p:sp>
      <p:sp>
        <p:nvSpPr>
          <p:cNvPr id="120911" name="Text Box 79"/>
          <p:cNvSpPr txBox="1">
            <a:spLocks noChangeArrowheads="1"/>
          </p:cNvSpPr>
          <p:nvPr/>
        </p:nvSpPr>
        <p:spPr bwMode="auto">
          <a:xfrm>
            <a:off x="242454" y="3929062"/>
            <a:ext cx="857769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For example, if network input 0 has to establish a connection with network output 7 (111), then the uppermost 1st stage switch must set itself to exchange.</a:t>
            </a:r>
          </a:p>
        </p:txBody>
      </p:sp>
      <p:sp>
        <p:nvSpPr>
          <p:cNvPr id="120913" name="Text Box 81"/>
          <p:cNvSpPr txBox="1">
            <a:spLocks noChangeArrowheads="1"/>
          </p:cNvSpPr>
          <p:nvPr/>
        </p:nvSpPr>
        <p:spPr bwMode="auto">
          <a:xfrm>
            <a:off x="228600" y="4953000"/>
            <a:ext cx="8839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If two inputs to a 1st stage switch have the same value in the first bit position, the Omega network cannot realize this permutation.</a:t>
            </a:r>
          </a:p>
        </p:txBody>
      </p:sp>
      <p:grpSp>
        <p:nvGrpSpPr>
          <p:cNvPr id="121056" name="Group 224"/>
          <p:cNvGrpSpPr>
            <a:grpSpLocks/>
          </p:cNvGrpSpPr>
          <p:nvPr/>
        </p:nvGrpSpPr>
        <p:grpSpPr bwMode="auto">
          <a:xfrm>
            <a:off x="4495800" y="654050"/>
            <a:ext cx="4324350" cy="3003550"/>
            <a:chOff x="2640" y="1440"/>
            <a:chExt cx="2724" cy="1892"/>
          </a:xfrm>
        </p:grpSpPr>
        <p:sp>
          <p:nvSpPr>
            <p:cNvPr id="120979" name="Rectangle 147"/>
            <p:cNvSpPr>
              <a:spLocks noChangeArrowheads="1"/>
            </p:cNvSpPr>
            <p:nvPr/>
          </p:nvSpPr>
          <p:spPr bwMode="auto">
            <a:xfrm>
              <a:off x="3120" y="148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A</a:t>
              </a:r>
            </a:p>
          </p:txBody>
        </p:sp>
        <p:sp>
          <p:nvSpPr>
            <p:cNvPr id="120981" name="Rectangle 149"/>
            <p:cNvSpPr>
              <a:spLocks noChangeArrowheads="1"/>
            </p:cNvSpPr>
            <p:nvPr/>
          </p:nvSpPr>
          <p:spPr bwMode="auto">
            <a:xfrm>
              <a:off x="3888" y="148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120982" name="Rectangle 150"/>
            <p:cNvSpPr>
              <a:spLocks noChangeArrowheads="1"/>
            </p:cNvSpPr>
            <p:nvPr/>
          </p:nvSpPr>
          <p:spPr bwMode="auto">
            <a:xfrm>
              <a:off x="4704" y="148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120983" name="Rectangle 151"/>
            <p:cNvSpPr>
              <a:spLocks noChangeArrowheads="1"/>
            </p:cNvSpPr>
            <p:nvPr/>
          </p:nvSpPr>
          <p:spPr bwMode="auto">
            <a:xfrm>
              <a:off x="3120" y="196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a:t>
              </a:r>
            </a:p>
          </p:txBody>
        </p:sp>
        <p:sp>
          <p:nvSpPr>
            <p:cNvPr id="120984" name="Rectangle 152"/>
            <p:cNvSpPr>
              <a:spLocks noChangeArrowheads="1"/>
            </p:cNvSpPr>
            <p:nvPr/>
          </p:nvSpPr>
          <p:spPr bwMode="auto">
            <a:xfrm>
              <a:off x="3888" y="196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120985" name="Rectangle 153"/>
            <p:cNvSpPr>
              <a:spLocks noChangeArrowheads="1"/>
            </p:cNvSpPr>
            <p:nvPr/>
          </p:nvSpPr>
          <p:spPr bwMode="auto">
            <a:xfrm>
              <a:off x="4704" y="196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120986" name="Rectangle 154"/>
            <p:cNvSpPr>
              <a:spLocks noChangeArrowheads="1"/>
            </p:cNvSpPr>
            <p:nvPr/>
          </p:nvSpPr>
          <p:spPr bwMode="auto">
            <a:xfrm>
              <a:off x="3120" y="244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C</a:t>
              </a:r>
            </a:p>
          </p:txBody>
        </p:sp>
        <p:sp>
          <p:nvSpPr>
            <p:cNvPr id="120987" name="Rectangle 155"/>
            <p:cNvSpPr>
              <a:spLocks noChangeArrowheads="1"/>
            </p:cNvSpPr>
            <p:nvPr/>
          </p:nvSpPr>
          <p:spPr bwMode="auto">
            <a:xfrm>
              <a:off x="3888" y="244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120988" name="Rectangle 156"/>
            <p:cNvSpPr>
              <a:spLocks noChangeArrowheads="1"/>
            </p:cNvSpPr>
            <p:nvPr/>
          </p:nvSpPr>
          <p:spPr bwMode="auto">
            <a:xfrm>
              <a:off x="4704" y="244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120989" name="Rectangle 157"/>
            <p:cNvSpPr>
              <a:spLocks noChangeArrowheads="1"/>
            </p:cNvSpPr>
            <p:nvPr/>
          </p:nvSpPr>
          <p:spPr bwMode="auto">
            <a:xfrm>
              <a:off x="3120" y="292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D</a:t>
              </a:r>
            </a:p>
          </p:txBody>
        </p:sp>
        <p:sp>
          <p:nvSpPr>
            <p:cNvPr id="120990" name="Rectangle 158"/>
            <p:cNvSpPr>
              <a:spLocks noChangeArrowheads="1"/>
            </p:cNvSpPr>
            <p:nvPr/>
          </p:nvSpPr>
          <p:spPr bwMode="auto">
            <a:xfrm>
              <a:off x="3888" y="292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sp>
          <p:nvSpPr>
            <p:cNvPr id="120991" name="Rectangle 159"/>
            <p:cNvSpPr>
              <a:spLocks noChangeArrowheads="1"/>
            </p:cNvSpPr>
            <p:nvPr/>
          </p:nvSpPr>
          <p:spPr bwMode="auto">
            <a:xfrm>
              <a:off x="4704" y="292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120992" name="Line 160"/>
            <p:cNvSpPr>
              <a:spLocks noChangeShapeType="1"/>
            </p:cNvSpPr>
            <p:nvPr/>
          </p:nvSpPr>
          <p:spPr bwMode="auto">
            <a:xfrm>
              <a:off x="3456" y="1536"/>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3" name="Line 161"/>
            <p:cNvSpPr>
              <a:spLocks noChangeShapeType="1"/>
            </p:cNvSpPr>
            <p:nvPr/>
          </p:nvSpPr>
          <p:spPr bwMode="auto">
            <a:xfrm>
              <a:off x="4224" y="1536"/>
              <a:ext cx="48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4" name="Line 162"/>
            <p:cNvSpPr>
              <a:spLocks noChangeShapeType="1"/>
            </p:cNvSpPr>
            <p:nvPr/>
          </p:nvSpPr>
          <p:spPr bwMode="auto">
            <a:xfrm>
              <a:off x="3456" y="1776"/>
              <a:ext cx="432"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5" name="Line 163"/>
            <p:cNvSpPr>
              <a:spLocks noChangeShapeType="1"/>
            </p:cNvSpPr>
            <p:nvPr/>
          </p:nvSpPr>
          <p:spPr bwMode="auto">
            <a:xfrm>
              <a:off x="4224" y="1776"/>
              <a:ext cx="480"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6" name="Line 164"/>
            <p:cNvSpPr>
              <a:spLocks noChangeShapeType="1"/>
            </p:cNvSpPr>
            <p:nvPr/>
          </p:nvSpPr>
          <p:spPr bwMode="auto">
            <a:xfrm>
              <a:off x="3456" y="2016"/>
              <a:ext cx="432"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7" name="Line 165"/>
            <p:cNvSpPr>
              <a:spLocks noChangeShapeType="1"/>
            </p:cNvSpPr>
            <p:nvPr/>
          </p:nvSpPr>
          <p:spPr bwMode="auto">
            <a:xfrm>
              <a:off x="3456" y="2256"/>
              <a:ext cx="432"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8" name="Line 166"/>
            <p:cNvSpPr>
              <a:spLocks noChangeShapeType="1"/>
            </p:cNvSpPr>
            <p:nvPr/>
          </p:nvSpPr>
          <p:spPr bwMode="auto">
            <a:xfrm flipV="1">
              <a:off x="3456" y="1776"/>
              <a:ext cx="432"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9" name="Line 167"/>
            <p:cNvSpPr>
              <a:spLocks noChangeShapeType="1"/>
            </p:cNvSpPr>
            <p:nvPr/>
          </p:nvSpPr>
          <p:spPr bwMode="auto">
            <a:xfrm flipV="1">
              <a:off x="3456" y="2256"/>
              <a:ext cx="432"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0" name="Line 168"/>
            <p:cNvSpPr>
              <a:spLocks noChangeShapeType="1"/>
            </p:cNvSpPr>
            <p:nvPr/>
          </p:nvSpPr>
          <p:spPr bwMode="auto">
            <a:xfrm flipV="1">
              <a:off x="3456" y="2736"/>
              <a:ext cx="432"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1" name="Line 169"/>
            <p:cNvSpPr>
              <a:spLocks noChangeShapeType="1"/>
            </p:cNvSpPr>
            <p:nvPr/>
          </p:nvSpPr>
          <p:spPr bwMode="auto">
            <a:xfrm>
              <a:off x="3456" y="3216"/>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2" name="Line 170"/>
            <p:cNvSpPr>
              <a:spLocks noChangeShapeType="1"/>
            </p:cNvSpPr>
            <p:nvPr/>
          </p:nvSpPr>
          <p:spPr bwMode="auto">
            <a:xfrm>
              <a:off x="4224" y="2016"/>
              <a:ext cx="480"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3" name="Line 171"/>
            <p:cNvSpPr>
              <a:spLocks noChangeShapeType="1"/>
            </p:cNvSpPr>
            <p:nvPr/>
          </p:nvSpPr>
          <p:spPr bwMode="auto">
            <a:xfrm>
              <a:off x="4224" y="2256"/>
              <a:ext cx="480"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4" name="Line 172"/>
            <p:cNvSpPr>
              <a:spLocks noChangeShapeType="1"/>
            </p:cNvSpPr>
            <p:nvPr/>
          </p:nvSpPr>
          <p:spPr bwMode="auto">
            <a:xfrm flipV="1">
              <a:off x="4224" y="1776"/>
              <a:ext cx="480"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5" name="Line 173"/>
            <p:cNvSpPr>
              <a:spLocks noChangeShapeType="1"/>
            </p:cNvSpPr>
            <p:nvPr/>
          </p:nvSpPr>
          <p:spPr bwMode="auto">
            <a:xfrm flipV="1">
              <a:off x="4224" y="2256"/>
              <a:ext cx="480"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6" name="Line 174"/>
            <p:cNvSpPr>
              <a:spLocks noChangeShapeType="1"/>
            </p:cNvSpPr>
            <p:nvPr/>
          </p:nvSpPr>
          <p:spPr bwMode="auto">
            <a:xfrm>
              <a:off x="4224" y="3216"/>
              <a:ext cx="48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7" name="Line 175"/>
            <p:cNvSpPr>
              <a:spLocks noChangeShapeType="1"/>
            </p:cNvSpPr>
            <p:nvPr/>
          </p:nvSpPr>
          <p:spPr bwMode="auto">
            <a:xfrm flipV="1">
              <a:off x="4224" y="2736"/>
              <a:ext cx="480"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8" name="Line 176"/>
            <p:cNvSpPr>
              <a:spLocks noChangeShapeType="1"/>
            </p:cNvSpPr>
            <p:nvPr/>
          </p:nvSpPr>
          <p:spPr bwMode="auto">
            <a:xfrm flipH="1">
              <a:off x="2784" y="153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9" name="Line 177"/>
            <p:cNvSpPr>
              <a:spLocks noChangeShapeType="1"/>
            </p:cNvSpPr>
            <p:nvPr/>
          </p:nvSpPr>
          <p:spPr bwMode="auto">
            <a:xfrm flipH="1">
              <a:off x="2784" y="177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0" name="Line 178"/>
            <p:cNvSpPr>
              <a:spLocks noChangeShapeType="1"/>
            </p:cNvSpPr>
            <p:nvPr/>
          </p:nvSpPr>
          <p:spPr bwMode="auto">
            <a:xfrm flipH="1">
              <a:off x="2784" y="201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1" name="Line 179"/>
            <p:cNvSpPr>
              <a:spLocks noChangeShapeType="1"/>
            </p:cNvSpPr>
            <p:nvPr/>
          </p:nvSpPr>
          <p:spPr bwMode="auto">
            <a:xfrm flipH="1">
              <a:off x="2784" y="225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2" name="Line 180"/>
            <p:cNvSpPr>
              <a:spLocks noChangeShapeType="1"/>
            </p:cNvSpPr>
            <p:nvPr/>
          </p:nvSpPr>
          <p:spPr bwMode="auto">
            <a:xfrm flipH="1">
              <a:off x="2784" y="249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3" name="Line 181"/>
            <p:cNvSpPr>
              <a:spLocks noChangeShapeType="1"/>
            </p:cNvSpPr>
            <p:nvPr/>
          </p:nvSpPr>
          <p:spPr bwMode="auto">
            <a:xfrm flipH="1">
              <a:off x="2784" y="273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4" name="Line 182"/>
            <p:cNvSpPr>
              <a:spLocks noChangeShapeType="1"/>
            </p:cNvSpPr>
            <p:nvPr/>
          </p:nvSpPr>
          <p:spPr bwMode="auto">
            <a:xfrm flipH="1">
              <a:off x="2784" y="297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5" name="Line 183"/>
            <p:cNvSpPr>
              <a:spLocks noChangeShapeType="1"/>
            </p:cNvSpPr>
            <p:nvPr/>
          </p:nvSpPr>
          <p:spPr bwMode="auto">
            <a:xfrm flipH="1">
              <a:off x="2784" y="321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6" name="Line 184"/>
            <p:cNvSpPr>
              <a:spLocks noChangeShapeType="1"/>
            </p:cNvSpPr>
            <p:nvPr/>
          </p:nvSpPr>
          <p:spPr bwMode="auto">
            <a:xfrm flipH="1">
              <a:off x="5040" y="153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7" name="Line 185"/>
            <p:cNvSpPr>
              <a:spLocks noChangeShapeType="1"/>
            </p:cNvSpPr>
            <p:nvPr/>
          </p:nvSpPr>
          <p:spPr bwMode="auto">
            <a:xfrm flipH="1">
              <a:off x="5040" y="177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8" name="Line 186"/>
            <p:cNvSpPr>
              <a:spLocks noChangeShapeType="1"/>
            </p:cNvSpPr>
            <p:nvPr/>
          </p:nvSpPr>
          <p:spPr bwMode="auto">
            <a:xfrm flipH="1">
              <a:off x="5040" y="201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9" name="Line 187"/>
            <p:cNvSpPr>
              <a:spLocks noChangeShapeType="1"/>
            </p:cNvSpPr>
            <p:nvPr/>
          </p:nvSpPr>
          <p:spPr bwMode="auto">
            <a:xfrm flipH="1">
              <a:off x="5040" y="225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0" name="Line 188"/>
            <p:cNvSpPr>
              <a:spLocks noChangeShapeType="1"/>
            </p:cNvSpPr>
            <p:nvPr/>
          </p:nvSpPr>
          <p:spPr bwMode="auto">
            <a:xfrm flipH="1">
              <a:off x="5040" y="249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1" name="Line 189"/>
            <p:cNvSpPr>
              <a:spLocks noChangeShapeType="1"/>
            </p:cNvSpPr>
            <p:nvPr/>
          </p:nvSpPr>
          <p:spPr bwMode="auto">
            <a:xfrm flipH="1">
              <a:off x="5040" y="273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2" name="Line 190"/>
            <p:cNvSpPr>
              <a:spLocks noChangeShapeType="1"/>
            </p:cNvSpPr>
            <p:nvPr/>
          </p:nvSpPr>
          <p:spPr bwMode="auto">
            <a:xfrm flipH="1">
              <a:off x="5040" y="297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3" name="Line 191"/>
            <p:cNvSpPr>
              <a:spLocks noChangeShapeType="1"/>
            </p:cNvSpPr>
            <p:nvPr/>
          </p:nvSpPr>
          <p:spPr bwMode="auto">
            <a:xfrm flipH="1">
              <a:off x="5040" y="321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4" name="Text Box 192"/>
            <p:cNvSpPr txBox="1">
              <a:spLocks noChangeArrowheads="1"/>
            </p:cNvSpPr>
            <p:nvPr/>
          </p:nvSpPr>
          <p:spPr bwMode="auto">
            <a:xfrm>
              <a:off x="2640"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025" name="Text Box 193"/>
            <p:cNvSpPr txBox="1">
              <a:spLocks noChangeArrowheads="1"/>
            </p:cNvSpPr>
            <p:nvPr/>
          </p:nvSpPr>
          <p:spPr bwMode="auto">
            <a:xfrm>
              <a:off x="2640" y="16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026" name="Text Box 194"/>
            <p:cNvSpPr txBox="1">
              <a:spLocks noChangeArrowheads="1"/>
            </p:cNvSpPr>
            <p:nvPr/>
          </p:nvSpPr>
          <p:spPr bwMode="auto">
            <a:xfrm>
              <a:off x="2640" y="19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027" name="Text Box 195"/>
            <p:cNvSpPr txBox="1">
              <a:spLocks noChangeArrowheads="1"/>
            </p:cNvSpPr>
            <p:nvPr/>
          </p:nvSpPr>
          <p:spPr bwMode="auto">
            <a:xfrm>
              <a:off x="2640" y="216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028" name="Text Box 196"/>
            <p:cNvSpPr txBox="1">
              <a:spLocks noChangeArrowheads="1"/>
            </p:cNvSpPr>
            <p:nvPr/>
          </p:nvSpPr>
          <p:spPr bwMode="auto">
            <a:xfrm>
              <a:off x="2640"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1029" name="Text Box 197"/>
            <p:cNvSpPr txBox="1">
              <a:spLocks noChangeArrowheads="1"/>
            </p:cNvSpPr>
            <p:nvPr/>
          </p:nvSpPr>
          <p:spPr bwMode="auto">
            <a:xfrm>
              <a:off x="2640" y="26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1030" name="Text Box 198"/>
            <p:cNvSpPr txBox="1">
              <a:spLocks noChangeArrowheads="1"/>
            </p:cNvSpPr>
            <p:nvPr/>
          </p:nvSpPr>
          <p:spPr bwMode="auto">
            <a:xfrm>
              <a:off x="2640" y="28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1031" name="Text Box 199"/>
            <p:cNvSpPr txBox="1">
              <a:spLocks noChangeArrowheads="1"/>
            </p:cNvSpPr>
            <p:nvPr/>
          </p:nvSpPr>
          <p:spPr bwMode="auto">
            <a:xfrm>
              <a:off x="2640" y="31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sp>
          <p:nvSpPr>
            <p:cNvPr id="121032" name="Text Box 200"/>
            <p:cNvSpPr txBox="1">
              <a:spLocks noChangeArrowheads="1"/>
            </p:cNvSpPr>
            <p:nvPr/>
          </p:nvSpPr>
          <p:spPr bwMode="auto">
            <a:xfrm>
              <a:off x="5184"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033" name="Text Box 201"/>
            <p:cNvSpPr txBox="1">
              <a:spLocks noChangeArrowheads="1"/>
            </p:cNvSpPr>
            <p:nvPr/>
          </p:nvSpPr>
          <p:spPr bwMode="auto">
            <a:xfrm>
              <a:off x="5184" y="16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034" name="Text Box 202"/>
            <p:cNvSpPr txBox="1">
              <a:spLocks noChangeArrowheads="1"/>
            </p:cNvSpPr>
            <p:nvPr/>
          </p:nvSpPr>
          <p:spPr bwMode="auto">
            <a:xfrm>
              <a:off x="5184" y="19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035" name="Text Box 203"/>
            <p:cNvSpPr txBox="1">
              <a:spLocks noChangeArrowheads="1"/>
            </p:cNvSpPr>
            <p:nvPr/>
          </p:nvSpPr>
          <p:spPr bwMode="auto">
            <a:xfrm>
              <a:off x="5184" y="216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036" name="Text Box 204"/>
            <p:cNvSpPr txBox="1">
              <a:spLocks noChangeArrowheads="1"/>
            </p:cNvSpPr>
            <p:nvPr/>
          </p:nvSpPr>
          <p:spPr bwMode="auto">
            <a:xfrm>
              <a:off x="5184"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1037" name="Text Box 205"/>
            <p:cNvSpPr txBox="1">
              <a:spLocks noChangeArrowheads="1"/>
            </p:cNvSpPr>
            <p:nvPr/>
          </p:nvSpPr>
          <p:spPr bwMode="auto">
            <a:xfrm>
              <a:off x="5184" y="26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1038" name="Text Box 206"/>
            <p:cNvSpPr txBox="1">
              <a:spLocks noChangeArrowheads="1"/>
            </p:cNvSpPr>
            <p:nvPr/>
          </p:nvSpPr>
          <p:spPr bwMode="auto">
            <a:xfrm>
              <a:off x="5184" y="28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1039" name="Text Box 207"/>
            <p:cNvSpPr txBox="1">
              <a:spLocks noChangeArrowheads="1"/>
            </p:cNvSpPr>
            <p:nvPr/>
          </p:nvSpPr>
          <p:spPr bwMode="auto">
            <a:xfrm>
              <a:off x="5184" y="31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grpSp>
      <p:grpSp>
        <p:nvGrpSpPr>
          <p:cNvPr id="121049" name="Group 217"/>
          <p:cNvGrpSpPr>
            <a:grpSpLocks/>
          </p:cNvGrpSpPr>
          <p:nvPr/>
        </p:nvGrpSpPr>
        <p:grpSpPr bwMode="auto">
          <a:xfrm>
            <a:off x="5715000" y="730250"/>
            <a:ext cx="152400" cy="2438400"/>
            <a:chOff x="3504" y="1488"/>
            <a:chExt cx="96" cy="1536"/>
          </a:xfrm>
        </p:grpSpPr>
        <p:sp>
          <p:nvSpPr>
            <p:cNvPr id="121041" name="Oval 209"/>
            <p:cNvSpPr>
              <a:spLocks noChangeArrowheads="1"/>
            </p:cNvSpPr>
            <p:nvPr/>
          </p:nvSpPr>
          <p:spPr bwMode="auto">
            <a:xfrm>
              <a:off x="3504" y="148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2" name="Oval 210"/>
            <p:cNvSpPr>
              <a:spLocks noChangeArrowheads="1"/>
            </p:cNvSpPr>
            <p:nvPr/>
          </p:nvSpPr>
          <p:spPr bwMode="auto">
            <a:xfrm>
              <a:off x="3504" y="196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3" name="Oval 211"/>
            <p:cNvSpPr>
              <a:spLocks noChangeArrowheads="1"/>
            </p:cNvSpPr>
            <p:nvPr/>
          </p:nvSpPr>
          <p:spPr bwMode="auto">
            <a:xfrm>
              <a:off x="3504" y="244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4" name="Oval 212"/>
            <p:cNvSpPr>
              <a:spLocks noChangeArrowheads="1"/>
            </p:cNvSpPr>
            <p:nvPr/>
          </p:nvSpPr>
          <p:spPr bwMode="auto">
            <a:xfrm>
              <a:off x="3504" y="292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1050" name="Group 218"/>
          <p:cNvGrpSpPr>
            <a:grpSpLocks/>
          </p:cNvGrpSpPr>
          <p:nvPr/>
        </p:nvGrpSpPr>
        <p:grpSpPr bwMode="auto">
          <a:xfrm>
            <a:off x="5715000" y="1111250"/>
            <a:ext cx="152400" cy="2438400"/>
            <a:chOff x="2736" y="2064"/>
            <a:chExt cx="96" cy="1536"/>
          </a:xfrm>
        </p:grpSpPr>
        <p:sp>
          <p:nvSpPr>
            <p:cNvPr id="121045" name="Oval 213"/>
            <p:cNvSpPr>
              <a:spLocks noChangeArrowheads="1"/>
            </p:cNvSpPr>
            <p:nvPr/>
          </p:nvSpPr>
          <p:spPr bwMode="auto">
            <a:xfrm>
              <a:off x="2736" y="206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6" name="Oval 214"/>
            <p:cNvSpPr>
              <a:spLocks noChangeArrowheads="1"/>
            </p:cNvSpPr>
            <p:nvPr/>
          </p:nvSpPr>
          <p:spPr bwMode="auto">
            <a:xfrm>
              <a:off x="2736" y="254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7" name="Oval 215"/>
            <p:cNvSpPr>
              <a:spLocks noChangeArrowheads="1"/>
            </p:cNvSpPr>
            <p:nvPr/>
          </p:nvSpPr>
          <p:spPr bwMode="auto">
            <a:xfrm>
              <a:off x="2736" y="302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8" name="Oval 216"/>
            <p:cNvSpPr>
              <a:spLocks noChangeArrowheads="1"/>
            </p:cNvSpPr>
            <p:nvPr/>
          </p:nvSpPr>
          <p:spPr bwMode="auto">
            <a:xfrm>
              <a:off x="2736" y="350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121051" name="Oval 219"/>
          <p:cNvSpPr>
            <a:spLocks noChangeArrowheads="1"/>
          </p:cNvSpPr>
          <p:nvPr/>
        </p:nvSpPr>
        <p:spPr bwMode="auto">
          <a:xfrm>
            <a:off x="4419600" y="5778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52" name="Oval 220"/>
          <p:cNvSpPr>
            <a:spLocks noChangeArrowheads="1"/>
          </p:cNvSpPr>
          <p:nvPr/>
        </p:nvSpPr>
        <p:spPr bwMode="auto">
          <a:xfrm>
            <a:off x="8458200" y="32448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nvGrpSpPr>
          <p:cNvPr id="121055" name="Group 223"/>
          <p:cNvGrpSpPr>
            <a:grpSpLocks/>
          </p:cNvGrpSpPr>
          <p:nvPr/>
        </p:nvGrpSpPr>
        <p:grpSpPr bwMode="auto">
          <a:xfrm>
            <a:off x="5257800" y="806450"/>
            <a:ext cx="533400" cy="381000"/>
            <a:chOff x="4176" y="912"/>
            <a:chExt cx="336" cy="240"/>
          </a:xfrm>
        </p:grpSpPr>
        <p:sp>
          <p:nvSpPr>
            <p:cNvPr id="121053" name="Line 221"/>
            <p:cNvSpPr>
              <a:spLocks noChangeShapeType="1"/>
            </p:cNvSpPr>
            <p:nvPr/>
          </p:nvSpPr>
          <p:spPr bwMode="auto">
            <a:xfrm flipV="1">
              <a:off x="4176" y="912"/>
              <a:ext cx="336" cy="24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54" name="Line 222"/>
            <p:cNvSpPr>
              <a:spLocks noChangeShapeType="1"/>
            </p:cNvSpPr>
            <p:nvPr/>
          </p:nvSpPr>
          <p:spPr bwMode="auto">
            <a:xfrm>
              <a:off x="4176" y="912"/>
              <a:ext cx="336" cy="24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121057" name="Text Box 225"/>
          <p:cNvSpPr txBox="1">
            <a:spLocks noChangeArrowheads="1"/>
          </p:cNvSpPr>
          <p:nvPr/>
        </p:nvSpPr>
        <p:spPr bwMode="auto">
          <a:xfrm>
            <a:off x="4648200" y="501650"/>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(111)</a:t>
            </a:r>
            <a:endParaRPr lang="en-US" sz="1600" smtClean="0">
              <a:solidFill>
                <a:srgbClr val="000000"/>
              </a:solidFill>
            </a:endParaRPr>
          </a:p>
        </p:txBody>
      </p:sp>
      <p:sp>
        <p:nvSpPr>
          <p:cNvPr id="121059" name="Text Box 227"/>
          <p:cNvSpPr txBox="1">
            <a:spLocks noChangeArrowheads="1"/>
          </p:cNvSpPr>
          <p:nvPr/>
        </p:nvSpPr>
        <p:spPr bwMode="auto">
          <a:xfrm>
            <a:off x="76200" y="5715514"/>
            <a:ext cx="89015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For example, if network input 0 has network output 4 and network input 1 has network output 7 as their destinations, then switch A is blocked since both 4 (100) and 7 (111) have bit 1 in their first bit position.</a:t>
            </a:r>
          </a:p>
        </p:txBody>
      </p:sp>
      <p:sp>
        <p:nvSpPr>
          <p:cNvPr id="121060" name="Text Box 228"/>
          <p:cNvSpPr txBox="1">
            <a:spLocks noChangeArrowheads="1"/>
          </p:cNvSpPr>
          <p:nvPr/>
        </p:nvSpPr>
        <p:spPr bwMode="auto">
          <a:xfrm>
            <a:off x="4648200" y="501650"/>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(100)</a:t>
            </a:r>
            <a:endParaRPr lang="en-US" sz="1600" smtClean="0">
              <a:solidFill>
                <a:srgbClr val="000000"/>
              </a:solidFill>
            </a:endParaRPr>
          </a:p>
        </p:txBody>
      </p:sp>
      <p:sp>
        <p:nvSpPr>
          <p:cNvPr id="121061" name="Text Box 229"/>
          <p:cNvSpPr txBox="1">
            <a:spLocks noChangeArrowheads="1"/>
          </p:cNvSpPr>
          <p:nvPr/>
        </p:nvSpPr>
        <p:spPr bwMode="auto">
          <a:xfrm>
            <a:off x="4648200" y="882650"/>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(111)</a:t>
            </a:r>
            <a:endParaRPr lang="en-US" sz="1600" smtClean="0">
              <a:solidFill>
                <a:srgbClr val="000000"/>
              </a:solidFill>
            </a:endParaRPr>
          </a:p>
        </p:txBody>
      </p:sp>
      <p:sp>
        <p:nvSpPr>
          <p:cNvPr id="121062" name="AutoShape 230"/>
          <p:cNvSpPr>
            <a:spLocks/>
          </p:cNvSpPr>
          <p:nvPr/>
        </p:nvSpPr>
        <p:spPr bwMode="auto">
          <a:xfrm>
            <a:off x="5943600" y="120650"/>
            <a:ext cx="1233488" cy="361950"/>
          </a:xfrm>
          <a:prstGeom prst="borderCallout2">
            <a:avLst>
              <a:gd name="adj1" fmla="val 31579"/>
              <a:gd name="adj2" fmla="val -6176"/>
              <a:gd name="adj3" fmla="val 31579"/>
              <a:gd name="adj4" fmla="val -19435"/>
              <a:gd name="adj5" fmla="val 175875"/>
              <a:gd name="adj6" fmla="val -33204"/>
            </a:avLst>
          </a:prstGeom>
          <a:solidFill>
            <a:srgbClr val="00FFFF"/>
          </a:solidFill>
          <a:ln w="254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b="1" smtClean="0">
                <a:solidFill>
                  <a:srgbClr val="000000"/>
                </a:solidFill>
              </a:rPr>
              <a:t>BLOCKED</a:t>
            </a:r>
            <a:endParaRPr lang="en-US" sz="1600" smtClean="0">
              <a:solidFill>
                <a:srgbClr val="000000"/>
              </a:solidFill>
            </a:endParaRPr>
          </a:p>
        </p:txBody>
      </p:sp>
      <p:sp>
        <p:nvSpPr>
          <p:cNvPr id="121063" name="Oval 231"/>
          <p:cNvSpPr>
            <a:spLocks noChangeArrowheads="1"/>
          </p:cNvSpPr>
          <p:nvPr/>
        </p:nvSpPr>
        <p:spPr bwMode="auto">
          <a:xfrm>
            <a:off x="4419600" y="5778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65" name="Oval 233"/>
          <p:cNvSpPr>
            <a:spLocks noChangeArrowheads="1"/>
          </p:cNvSpPr>
          <p:nvPr/>
        </p:nvSpPr>
        <p:spPr bwMode="auto">
          <a:xfrm>
            <a:off x="8458200" y="3244850"/>
            <a:ext cx="381000" cy="381000"/>
          </a:xfrm>
          <a:prstGeom prst="ellipse">
            <a:avLst/>
          </a:prstGeom>
          <a:noFill/>
          <a:ln w="508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66" name="Oval 234"/>
          <p:cNvSpPr>
            <a:spLocks noChangeArrowheads="1"/>
          </p:cNvSpPr>
          <p:nvPr/>
        </p:nvSpPr>
        <p:spPr bwMode="auto">
          <a:xfrm>
            <a:off x="8458200" y="21780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67" name="Oval 235"/>
          <p:cNvSpPr>
            <a:spLocks noChangeArrowheads="1"/>
          </p:cNvSpPr>
          <p:nvPr/>
        </p:nvSpPr>
        <p:spPr bwMode="auto">
          <a:xfrm>
            <a:off x="4419600" y="1035050"/>
            <a:ext cx="381000" cy="381000"/>
          </a:xfrm>
          <a:prstGeom prst="ellipse">
            <a:avLst/>
          </a:prstGeom>
          <a:noFill/>
          <a:ln w="508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Tree>
    <p:extLst>
      <p:ext uri="{BB962C8B-B14F-4D97-AF65-F5344CB8AC3E}">
        <p14:creationId xmlns:p14="http://schemas.microsoft.com/office/powerpoint/2010/main" val="3909368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21056"/>
                                        </p:tgtEl>
                                        <p:attrNameLst>
                                          <p:attrName>style.visibility</p:attrName>
                                        </p:attrNameLst>
                                      </p:cBhvr>
                                      <p:to>
                                        <p:strVal val="visible"/>
                                      </p:to>
                                    </p:set>
                                    <p:anim calcmode="lin" valueType="num">
                                      <p:cBhvr>
                                        <p:cTn id="7" dur="500" fill="hold"/>
                                        <p:tgtEl>
                                          <p:spTgt spid="121056"/>
                                        </p:tgtEl>
                                        <p:attrNameLst>
                                          <p:attrName>ppt_x</p:attrName>
                                        </p:attrNameLst>
                                      </p:cBhvr>
                                      <p:tavLst>
                                        <p:tav tm="0">
                                          <p:val>
                                            <p:strVal val="#ppt_x-#ppt_w/2"/>
                                          </p:val>
                                        </p:tav>
                                        <p:tav tm="100000">
                                          <p:val>
                                            <p:strVal val="#ppt_x"/>
                                          </p:val>
                                        </p:tav>
                                      </p:tavLst>
                                    </p:anim>
                                    <p:anim calcmode="lin" valueType="num">
                                      <p:cBhvr>
                                        <p:cTn id="8" dur="500" fill="hold"/>
                                        <p:tgtEl>
                                          <p:spTgt spid="121056"/>
                                        </p:tgtEl>
                                        <p:attrNameLst>
                                          <p:attrName>ppt_y</p:attrName>
                                        </p:attrNameLst>
                                      </p:cBhvr>
                                      <p:tavLst>
                                        <p:tav tm="0">
                                          <p:val>
                                            <p:strVal val="#ppt_y"/>
                                          </p:val>
                                        </p:tav>
                                        <p:tav tm="100000">
                                          <p:val>
                                            <p:strVal val="#ppt_y"/>
                                          </p:val>
                                        </p:tav>
                                      </p:tavLst>
                                    </p:anim>
                                    <p:anim calcmode="lin" valueType="num">
                                      <p:cBhvr>
                                        <p:cTn id="9" dur="500" fill="hold"/>
                                        <p:tgtEl>
                                          <p:spTgt spid="121056"/>
                                        </p:tgtEl>
                                        <p:attrNameLst>
                                          <p:attrName>ppt_w</p:attrName>
                                        </p:attrNameLst>
                                      </p:cBhvr>
                                      <p:tavLst>
                                        <p:tav tm="0">
                                          <p:val>
                                            <p:fltVal val="0"/>
                                          </p:val>
                                        </p:tav>
                                        <p:tav tm="100000">
                                          <p:val>
                                            <p:strVal val="#ppt_w"/>
                                          </p:val>
                                        </p:tav>
                                      </p:tavLst>
                                    </p:anim>
                                    <p:anim calcmode="lin" valueType="num">
                                      <p:cBhvr>
                                        <p:cTn id="10" dur="500" fill="hold"/>
                                        <p:tgtEl>
                                          <p:spTgt spid="12105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0897"/>
                                        </p:tgtEl>
                                        <p:attrNameLst>
                                          <p:attrName>style.visibility</p:attrName>
                                        </p:attrNameLst>
                                      </p:cBhvr>
                                      <p:to>
                                        <p:strVal val="visible"/>
                                      </p:to>
                                    </p:set>
                                    <p:animEffect transition="in" filter="wipe(left)">
                                      <p:cBhvr>
                                        <p:cTn id="15" dur="500"/>
                                        <p:tgtEl>
                                          <p:spTgt spid="1208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21049"/>
                                        </p:tgtEl>
                                        <p:attrNameLst>
                                          <p:attrName>style.visibility</p:attrName>
                                        </p:attrNameLst>
                                      </p:cBhvr>
                                      <p:to>
                                        <p:strVal val="visible"/>
                                      </p:to>
                                    </p:set>
                                  </p:childTnLst>
                                  <p:subTnLst>
                                    <p:set>
                                      <p:cBhvr override="childStyle">
                                        <p:cTn dur="1" fill="hold" display="0" masterRel="nextClick" afterEffect="1"/>
                                        <p:tgtEl>
                                          <p:spTgt spid="121049"/>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0900"/>
                                        </p:tgtEl>
                                        <p:attrNameLst>
                                          <p:attrName>style.visibility</p:attrName>
                                        </p:attrNameLst>
                                      </p:cBhvr>
                                      <p:to>
                                        <p:strVal val="visible"/>
                                      </p:to>
                                    </p:set>
                                    <p:animEffect transition="in" filter="wipe(left)">
                                      <p:cBhvr>
                                        <p:cTn id="24" dur="500"/>
                                        <p:tgtEl>
                                          <p:spTgt spid="12090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21050"/>
                                        </p:tgtEl>
                                        <p:attrNameLst>
                                          <p:attrName>style.visibility</p:attrName>
                                        </p:attrNameLst>
                                      </p:cBhvr>
                                      <p:to>
                                        <p:strVal val="visible"/>
                                      </p:to>
                                    </p:set>
                                  </p:childTnLst>
                                  <p:subTnLst>
                                    <p:set>
                                      <p:cBhvr override="childStyle">
                                        <p:cTn dur="1" fill="hold" display="0" masterRel="nextClick" afterEffect="1"/>
                                        <p:tgtEl>
                                          <p:spTgt spid="12105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0911"/>
                                        </p:tgtEl>
                                        <p:attrNameLst>
                                          <p:attrName>style.visibility</p:attrName>
                                        </p:attrNameLst>
                                      </p:cBhvr>
                                      <p:to>
                                        <p:strVal val="visible"/>
                                      </p:to>
                                    </p:set>
                                    <p:animEffect transition="in" filter="wipe(left)">
                                      <p:cBhvr>
                                        <p:cTn id="33" dur="500"/>
                                        <p:tgtEl>
                                          <p:spTgt spid="1209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21051"/>
                                        </p:tgtEl>
                                        <p:attrNameLst>
                                          <p:attrName>style.visibility</p:attrName>
                                        </p:attrNameLst>
                                      </p:cBhvr>
                                      <p:to>
                                        <p:strVal val="visible"/>
                                      </p:to>
                                    </p:set>
                                  </p:childTnLst>
                                  <p:subTnLst>
                                    <p:set>
                                      <p:cBhvr override="childStyle">
                                        <p:cTn dur="1" fill="hold" display="0" masterRel="nextClick" afterEffect="1"/>
                                        <p:tgtEl>
                                          <p:spTgt spid="121051"/>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21052"/>
                                        </p:tgtEl>
                                        <p:attrNameLst>
                                          <p:attrName>style.visibility</p:attrName>
                                        </p:attrNameLst>
                                      </p:cBhvr>
                                      <p:to>
                                        <p:strVal val="visible"/>
                                      </p:to>
                                    </p:set>
                                  </p:childTnLst>
                                  <p:subTnLst>
                                    <p:set>
                                      <p:cBhvr override="childStyle">
                                        <p:cTn dur="1" fill="hold" display="0" masterRel="nextClick" afterEffect="1"/>
                                        <p:tgtEl>
                                          <p:spTgt spid="121052"/>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21057"/>
                                        </p:tgtEl>
                                        <p:attrNameLst>
                                          <p:attrName>style.visibility</p:attrName>
                                        </p:attrNameLst>
                                      </p:cBhvr>
                                      <p:to>
                                        <p:strVal val="visible"/>
                                      </p:to>
                                    </p:set>
                                  </p:childTnLst>
                                  <p:subTnLst>
                                    <p:set>
                                      <p:cBhvr override="childStyle">
                                        <p:cTn dur="1" fill="hold" display="0" masterRel="nextClick" afterEffect="1"/>
                                        <p:tgtEl>
                                          <p:spTgt spid="121057"/>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nodeType="clickEffect">
                                  <p:stCondLst>
                                    <p:cond delay="0"/>
                                  </p:stCondLst>
                                  <p:childTnLst>
                                    <p:set>
                                      <p:cBhvr>
                                        <p:cTn id="49" dur="1" fill="hold">
                                          <p:stCondLst>
                                            <p:cond delay="0"/>
                                          </p:stCondLst>
                                        </p:cTn>
                                        <p:tgtEl>
                                          <p:spTgt spid="121055"/>
                                        </p:tgtEl>
                                        <p:attrNameLst>
                                          <p:attrName>style.visibility</p:attrName>
                                        </p:attrNameLst>
                                      </p:cBhvr>
                                      <p:to>
                                        <p:strVal val="visible"/>
                                      </p:to>
                                    </p:set>
                                    <p:anim calcmode="lin" valueType="num">
                                      <p:cBhvr>
                                        <p:cTn id="50" dur="500" fill="hold"/>
                                        <p:tgtEl>
                                          <p:spTgt spid="121055"/>
                                        </p:tgtEl>
                                        <p:attrNameLst>
                                          <p:attrName>ppt_w</p:attrName>
                                        </p:attrNameLst>
                                      </p:cBhvr>
                                      <p:tavLst>
                                        <p:tav tm="0">
                                          <p:val>
                                            <p:fltVal val="0"/>
                                          </p:val>
                                        </p:tav>
                                        <p:tav tm="100000">
                                          <p:val>
                                            <p:strVal val="#ppt_w"/>
                                          </p:val>
                                        </p:tav>
                                      </p:tavLst>
                                    </p:anim>
                                    <p:anim calcmode="lin" valueType="num">
                                      <p:cBhvr>
                                        <p:cTn id="51" dur="500" fill="hold"/>
                                        <p:tgtEl>
                                          <p:spTgt spid="12105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21055"/>
                                        </p:tgtEl>
                                        <p:attrNameLst>
                                          <p:attrName>style.visibility</p:attrName>
                                        </p:attrNameLst>
                                      </p:cBhvr>
                                      <p:to>
                                        <p:strVal val="hidden"/>
                                      </p:to>
                                    </p:set>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0913"/>
                                        </p:tgtEl>
                                        <p:attrNameLst>
                                          <p:attrName>style.visibility</p:attrName>
                                        </p:attrNameLst>
                                      </p:cBhvr>
                                      <p:to>
                                        <p:strVal val="visible"/>
                                      </p:to>
                                    </p:set>
                                    <p:animEffect transition="in" filter="wipe(left)">
                                      <p:cBhvr>
                                        <p:cTn id="56" dur="500"/>
                                        <p:tgtEl>
                                          <p:spTgt spid="1209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1059"/>
                                        </p:tgtEl>
                                        <p:attrNameLst>
                                          <p:attrName>style.visibility</p:attrName>
                                        </p:attrNameLst>
                                      </p:cBhvr>
                                      <p:to>
                                        <p:strVal val="visible"/>
                                      </p:to>
                                    </p:set>
                                    <p:animEffect transition="in" filter="wipe(left)">
                                      <p:cBhvr>
                                        <p:cTn id="61" dur="500"/>
                                        <p:tgtEl>
                                          <p:spTgt spid="12105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12106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121060"/>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21066"/>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121067"/>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121061"/>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121065"/>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121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97" grpId="0" autoUpdateAnimBg="0"/>
      <p:bldP spid="120900" grpId="0" autoUpdateAnimBg="0"/>
      <p:bldP spid="120911" grpId="0" autoUpdateAnimBg="0"/>
      <p:bldP spid="120913" grpId="0" autoUpdateAnimBg="0"/>
      <p:bldP spid="121051" grpId="0" animBg="1"/>
      <p:bldP spid="121052" grpId="0" animBg="1"/>
      <p:bldP spid="121057" grpId="0" autoUpdateAnimBg="0"/>
      <p:bldP spid="121059" grpId="0" autoUpdateAnimBg="0"/>
      <p:bldP spid="121060" grpId="0" autoUpdateAnimBg="0"/>
      <p:bldP spid="121061" grpId="0" autoUpdateAnimBg="0"/>
      <p:bldP spid="121062" grpId="0" animBg="1" autoUpdateAnimBg="0"/>
      <p:bldP spid="121063" grpId="0" animBg="1"/>
      <p:bldP spid="121065" grpId="0" animBg="1"/>
      <p:bldP spid="121066" grpId="0" animBg="1"/>
      <p:bldP spid="12106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932" name="Text Box 76"/>
          <p:cNvSpPr txBox="1">
            <a:spLocks noChangeArrowheads="1"/>
          </p:cNvSpPr>
          <p:nvPr/>
        </p:nvSpPr>
        <p:spPr bwMode="auto">
          <a:xfrm>
            <a:off x="228600" y="4555371"/>
            <a:ext cx="4286249"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Since the 3rd stage outputs are the outputs of the network, the last stage cannot block a permutation that has been routed successfully by the previous stages.</a:t>
            </a:r>
          </a:p>
        </p:txBody>
      </p:sp>
      <p:sp>
        <p:nvSpPr>
          <p:cNvPr id="121934" name="Text Box 78"/>
          <p:cNvSpPr txBox="1">
            <a:spLocks noChangeArrowheads="1"/>
          </p:cNvSpPr>
          <p:nvPr/>
        </p:nvSpPr>
        <p:spPr bwMode="auto">
          <a:xfrm>
            <a:off x="228600" y="85572"/>
            <a:ext cx="8763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the 2nd stage switch sends its upper output to switches I or K, which connect to outputs 0 (000), 1 (001), 4 (100), and 5 (101).</a:t>
            </a:r>
          </a:p>
        </p:txBody>
      </p:sp>
      <p:sp>
        <p:nvSpPr>
          <p:cNvPr id="121935" name="Text Box 79"/>
          <p:cNvSpPr txBox="1">
            <a:spLocks noChangeArrowheads="1"/>
          </p:cNvSpPr>
          <p:nvPr/>
        </p:nvSpPr>
        <p:spPr bwMode="auto">
          <a:xfrm>
            <a:off x="190500" y="953125"/>
            <a:ext cx="8648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The lower outputs can reach switches J or L, which can access outputs 2, 3, 6, and 7 (010, 011,110, and 111).</a:t>
            </a:r>
          </a:p>
        </p:txBody>
      </p:sp>
      <p:sp>
        <p:nvSpPr>
          <p:cNvPr id="121937" name="Text Box 81"/>
          <p:cNvSpPr txBox="1">
            <a:spLocks noChangeArrowheads="1"/>
          </p:cNvSpPr>
          <p:nvPr/>
        </p:nvSpPr>
        <p:spPr bwMode="auto">
          <a:xfrm>
            <a:off x="211282" y="1954357"/>
            <a:ext cx="3810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For the second stage, the 2nd bit of the destination determines the setting of the switch.</a:t>
            </a:r>
          </a:p>
        </p:txBody>
      </p:sp>
      <p:sp>
        <p:nvSpPr>
          <p:cNvPr id="121938" name="Text Box 82"/>
          <p:cNvSpPr txBox="1">
            <a:spLocks noChangeArrowheads="1"/>
          </p:cNvSpPr>
          <p:nvPr/>
        </p:nvSpPr>
        <p:spPr bwMode="auto">
          <a:xfrm>
            <a:off x="228600" y="3136900"/>
            <a:ext cx="3810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the least significant bit of the destination determines the setting of the switches in the 3rd stage. </a:t>
            </a:r>
          </a:p>
        </p:txBody>
      </p:sp>
      <p:grpSp>
        <p:nvGrpSpPr>
          <p:cNvPr id="122045" name="Group 189"/>
          <p:cNvGrpSpPr>
            <a:grpSpLocks/>
          </p:cNvGrpSpPr>
          <p:nvPr/>
        </p:nvGrpSpPr>
        <p:grpSpPr bwMode="auto">
          <a:xfrm>
            <a:off x="4667250" y="1676400"/>
            <a:ext cx="3867150" cy="3384550"/>
            <a:chOff x="2880" y="1248"/>
            <a:chExt cx="2436" cy="2132"/>
          </a:xfrm>
        </p:grpSpPr>
        <p:sp>
          <p:nvSpPr>
            <p:cNvPr id="121939" name="Rectangle 83"/>
            <p:cNvSpPr>
              <a:spLocks noChangeArrowheads="1"/>
            </p:cNvSpPr>
            <p:nvPr/>
          </p:nvSpPr>
          <p:spPr bwMode="auto">
            <a:xfrm>
              <a:off x="3360" y="1296"/>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A</a:t>
              </a:r>
            </a:p>
          </p:txBody>
        </p:sp>
        <p:sp>
          <p:nvSpPr>
            <p:cNvPr id="121940" name="Rectangle 84"/>
            <p:cNvSpPr>
              <a:spLocks noChangeArrowheads="1"/>
            </p:cNvSpPr>
            <p:nvPr/>
          </p:nvSpPr>
          <p:spPr bwMode="auto">
            <a:xfrm>
              <a:off x="4032" y="1296"/>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121941" name="Rectangle 85"/>
            <p:cNvSpPr>
              <a:spLocks noChangeArrowheads="1"/>
            </p:cNvSpPr>
            <p:nvPr/>
          </p:nvSpPr>
          <p:spPr bwMode="auto">
            <a:xfrm>
              <a:off x="4704" y="1296"/>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121942" name="Rectangle 86"/>
            <p:cNvSpPr>
              <a:spLocks noChangeArrowheads="1"/>
            </p:cNvSpPr>
            <p:nvPr/>
          </p:nvSpPr>
          <p:spPr bwMode="auto">
            <a:xfrm>
              <a:off x="3360" y="1872"/>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a:t>
              </a:r>
            </a:p>
          </p:txBody>
        </p:sp>
        <p:sp>
          <p:nvSpPr>
            <p:cNvPr id="121943" name="Rectangle 87"/>
            <p:cNvSpPr>
              <a:spLocks noChangeArrowheads="1"/>
            </p:cNvSpPr>
            <p:nvPr/>
          </p:nvSpPr>
          <p:spPr bwMode="auto">
            <a:xfrm>
              <a:off x="3360" y="2448"/>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C</a:t>
              </a:r>
            </a:p>
          </p:txBody>
        </p:sp>
        <p:sp>
          <p:nvSpPr>
            <p:cNvPr id="121944" name="Rectangle 88"/>
            <p:cNvSpPr>
              <a:spLocks noChangeArrowheads="1"/>
            </p:cNvSpPr>
            <p:nvPr/>
          </p:nvSpPr>
          <p:spPr bwMode="auto">
            <a:xfrm>
              <a:off x="3360" y="3024"/>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D</a:t>
              </a:r>
            </a:p>
          </p:txBody>
        </p:sp>
        <p:sp>
          <p:nvSpPr>
            <p:cNvPr id="121945" name="Rectangle 89"/>
            <p:cNvSpPr>
              <a:spLocks noChangeArrowheads="1"/>
            </p:cNvSpPr>
            <p:nvPr/>
          </p:nvSpPr>
          <p:spPr bwMode="auto">
            <a:xfrm>
              <a:off x="4032" y="1872"/>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121946" name="Rectangle 90"/>
            <p:cNvSpPr>
              <a:spLocks noChangeArrowheads="1"/>
            </p:cNvSpPr>
            <p:nvPr/>
          </p:nvSpPr>
          <p:spPr bwMode="auto">
            <a:xfrm>
              <a:off x="4032" y="2448"/>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121947" name="Rectangle 91"/>
            <p:cNvSpPr>
              <a:spLocks noChangeArrowheads="1"/>
            </p:cNvSpPr>
            <p:nvPr/>
          </p:nvSpPr>
          <p:spPr bwMode="auto">
            <a:xfrm>
              <a:off x="4704" y="1872"/>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121948" name="Rectangle 92"/>
            <p:cNvSpPr>
              <a:spLocks noChangeArrowheads="1"/>
            </p:cNvSpPr>
            <p:nvPr/>
          </p:nvSpPr>
          <p:spPr bwMode="auto">
            <a:xfrm>
              <a:off x="4032" y="3024"/>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sp>
          <p:nvSpPr>
            <p:cNvPr id="121949" name="Rectangle 93"/>
            <p:cNvSpPr>
              <a:spLocks noChangeArrowheads="1"/>
            </p:cNvSpPr>
            <p:nvPr/>
          </p:nvSpPr>
          <p:spPr bwMode="auto">
            <a:xfrm>
              <a:off x="4704" y="3024"/>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121950" name="Rectangle 94"/>
            <p:cNvSpPr>
              <a:spLocks noChangeArrowheads="1"/>
            </p:cNvSpPr>
            <p:nvPr/>
          </p:nvSpPr>
          <p:spPr bwMode="auto">
            <a:xfrm>
              <a:off x="4704" y="2448"/>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121951" name="Line 95"/>
            <p:cNvSpPr>
              <a:spLocks noChangeShapeType="1"/>
            </p:cNvSpPr>
            <p:nvPr/>
          </p:nvSpPr>
          <p:spPr bwMode="auto">
            <a:xfrm>
              <a:off x="3648" y="134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3" name="Line 97"/>
            <p:cNvSpPr>
              <a:spLocks noChangeShapeType="1"/>
            </p:cNvSpPr>
            <p:nvPr/>
          </p:nvSpPr>
          <p:spPr bwMode="auto">
            <a:xfrm>
              <a:off x="3648" y="1536"/>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4" name="Line 98"/>
            <p:cNvSpPr>
              <a:spLocks noChangeShapeType="1"/>
            </p:cNvSpPr>
            <p:nvPr/>
          </p:nvSpPr>
          <p:spPr bwMode="auto">
            <a:xfrm>
              <a:off x="3648" y="1920"/>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5" name="Line 99"/>
            <p:cNvSpPr>
              <a:spLocks noChangeShapeType="1"/>
            </p:cNvSpPr>
            <p:nvPr/>
          </p:nvSpPr>
          <p:spPr bwMode="auto">
            <a:xfrm>
              <a:off x="3648" y="2112"/>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6" name="Line 100"/>
            <p:cNvSpPr>
              <a:spLocks noChangeShapeType="1"/>
            </p:cNvSpPr>
            <p:nvPr/>
          </p:nvSpPr>
          <p:spPr bwMode="auto">
            <a:xfrm flipV="1">
              <a:off x="3648" y="1536"/>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7" name="Line 101"/>
            <p:cNvSpPr>
              <a:spLocks noChangeShapeType="1"/>
            </p:cNvSpPr>
            <p:nvPr/>
          </p:nvSpPr>
          <p:spPr bwMode="auto">
            <a:xfrm flipV="1">
              <a:off x="3648" y="2112"/>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8" name="Line 102"/>
            <p:cNvSpPr>
              <a:spLocks noChangeShapeType="1"/>
            </p:cNvSpPr>
            <p:nvPr/>
          </p:nvSpPr>
          <p:spPr bwMode="auto">
            <a:xfrm flipV="1">
              <a:off x="3648" y="2688"/>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9" name="Line 103"/>
            <p:cNvSpPr>
              <a:spLocks noChangeShapeType="1"/>
            </p:cNvSpPr>
            <p:nvPr/>
          </p:nvSpPr>
          <p:spPr bwMode="auto">
            <a:xfrm>
              <a:off x="3648" y="326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0" name="Line 104"/>
            <p:cNvSpPr>
              <a:spLocks noChangeShapeType="1"/>
            </p:cNvSpPr>
            <p:nvPr/>
          </p:nvSpPr>
          <p:spPr bwMode="auto">
            <a:xfrm>
              <a:off x="4320" y="134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1" name="Line 105"/>
            <p:cNvSpPr>
              <a:spLocks noChangeShapeType="1"/>
            </p:cNvSpPr>
            <p:nvPr/>
          </p:nvSpPr>
          <p:spPr bwMode="auto">
            <a:xfrm>
              <a:off x="4320" y="1536"/>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2" name="Line 106"/>
            <p:cNvSpPr>
              <a:spLocks noChangeShapeType="1"/>
            </p:cNvSpPr>
            <p:nvPr/>
          </p:nvSpPr>
          <p:spPr bwMode="auto">
            <a:xfrm>
              <a:off x="4320" y="1920"/>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3" name="Line 107"/>
            <p:cNvSpPr>
              <a:spLocks noChangeShapeType="1"/>
            </p:cNvSpPr>
            <p:nvPr/>
          </p:nvSpPr>
          <p:spPr bwMode="auto">
            <a:xfrm>
              <a:off x="4320" y="2112"/>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4" name="Line 108"/>
            <p:cNvSpPr>
              <a:spLocks noChangeShapeType="1"/>
            </p:cNvSpPr>
            <p:nvPr/>
          </p:nvSpPr>
          <p:spPr bwMode="auto">
            <a:xfrm flipV="1">
              <a:off x="4320" y="1536"/>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5" name="Line 109"/>
            <p:cNvSpPr>
              <a:spLocks noChangeShapeType="1"/>
            </p:cNvSpPr>
            <p:nvPr/>
          </p:nvSpPr>
          <p:spPr bwMode="auto">
            <a:xfrm flipV="1">
              <a:off x="4320" y="2112"/>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6" name="Line 110"/>
            <p:cNvSpPr>
              <a:spLocks noChangeShapeType="1"/>
            </p:cNvSpPr>
            <p:nvPr/>
          </p:nvSpPr>
          <p:spPr bwMode="auto">
            <a:xfrm flipV="1">
              <a:off x="4320" y="2688"/>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7" name="Line 111"/>
            <p:cNvSpPr>
              <a:spLocks noChangeShapeType="1"/>
            </p:cNvSpPr>
            <p:nvPr/>
          </p:nvSpPr>
          <p:spPr bwMode="auto">
            <a:xfrm>
              <a:off x="4320" y="326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8" name="Line 112"/>
            <p:cNvSpPr>
              <a:spLocks noChangeShapeType="1"/>
            </p:cNvSpPr>
            <p:nvPr/>
          </p:nvSpPr>
          <p:spPr bwMode="auto">
            <a:xfrm flipH="1">
              <a:off x="3024" y="1344"/>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9" name="Line 113"/>
            <p:cNvSpPr>
              <a:spLocks noChangeShapeType="1"/>
            </p:cNvSpPr>
            <p:nvPr/>
          </p:nvSpPr>
          <p:spPr bwMode="auto">
            <a:xfrm flipH="1">
              <a:off x="3024" y="153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0" name="Line 114"/>
            <p:cNvSpPr>
              <a:spLocks noChangeShapeType="1"/>
            </p:cNvSpPr>
            <p:nvPr/>
          </p:nvSpPr>
          <p:spPr bwMode="auto">
            <a:xfrm flipH="1">
              <a:off x="3024" y="1920"/>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1" name="Line 115"/>
            <p:cNvSpPr>
              <a:spLocks noChangeShapeType="1"/>
            </p:cNvSpPr>
            <p:nvPr/>
          </p:nvSpPr>
          <p:spPr bwMode="auto">
            <a:xfrm flipH="1">
              <a:off x="3024" y="2112"/>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2" name="Line 116"/>
            <p:cNvSpPr>
              <a:spLocks noChangeShapeType="1"/>
            </p:cNvSpPr>
            <p:nvPr/>
          </p:nvSpPr>
          <p:spPr bwMode="auto">
            <a:xfrm flipH="1" flipV="1">
              <a:off x="3024" y="249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3" name="Line 117"/>
            <p:cNvSpPr>
              <a:spLocks noChangeShapeType="1"/>
            </p:cNvSpPr>
            <p:nvPr/>
          </p:nvSpPr>
          <p:spPr bwMode="auto">
            <a:xfrm flipH="1" flipV="1">
              <a:off x="3024" y="2688"/>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4" name="Line 118"/>
            <p:cNvSpPr>
              <a:spLocks noChangeShapeType="1"/>
            </p:cNvSpPr>
            <p:nvPr/>
          </p:nvSpPr>
          <p:spPr bwMode="auto">
            <a:xfrm flipH="1">
              <a:off x="3024" y="3072"/>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5" name="Line 119"/>
            <p:cNvSpPr>
              <a:spLocks noChangeShapeType="1"/>
            </p:cNvSpPr>
            <p:nvPr/>
          </p:nvSpPr>
          <p:spPr bwMode="auto">
            <a:xfrm flipH="1">
              <a:off x="3024" y="3264"/>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6" name="Line 120"/>
            <p:cNvSpPr>
              <a:spLocks noChangeShapeType="1"/>
            </p:cNvSpPr>
            <p:nvPr/>
          </p:nvSpPr>
          <p:spPr bwMode="auto">
            <a:xfrm>
              <a:off x="4992" y="134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7" name="Line 121"/>
            <p:cNvSpPr>
              <a:spLocks noChangeShapeType="1"/>
            </p:cNvSpPr>
            <p:nvPr/>
          </p:nvSpPr>
          <p:spPr bwMode="auto">
            <a:xfrm>
              <a:off x="4992" y="153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8" name="Line 122"/>
            <p:cNvSpPr>
              <a:spLocks noChangeShapeType="1"/>
            </p:cNvSpPr>
            <p:nvPr/>
          </p:nvSpPr>
          <p:spPr bwMode="auto">
            <a:xfrm>
              <a:off x="4992" y="192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9" name="Line 123"/>
            <p:cNvSpPr>
              <a:spLocks noChangeShapeType="1"/>
            </p:cNvSpPr>
            <p:nvPr/>
          </p:nvSpPr>
          <p:spPr bwMode="auto">
            <a:xfrm>
              <a:off x="4992" y="211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3" name="Line 127"/>
            <p:cNvSpPr>
              <a:spLocks noChangeShapeType="1"/>
            </p:cNvSpPr>
            <p:nvPr/>
          </p:nvSpPr>
          <p:spPr bwMode="auto">
            <a:xfrm>
              <a:off x="4992" y="249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4" name="Line 128"/>
            <p:cNvSpPr>
              <a:spLocks noChangeShapeType="1"/>
            </p:cNvSpPr>
            <p:nvPr/>
          </p:nvSpPr>
          <p:spPr bwMode="auto">
            <a:xfrm>
              <a:off x="4992" y="268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5" name="Line 129"/>
            <p:cNvSpPr>
              <a:spLocks noChangeShapeType="1"/>
            </p:cNvSpPr>
            <p:nvPr/>
          </p:nvSpPr>
          <p:spPr bwMode="auto">
            <a:xfrm>
              <a:off x="4992" y="307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6" name="Line 130"/>
            <p:cNvSpPr>
              <a:spLocks noChangeShapeType="1"/>
            </p:cNvSpPr>
            <p:nvPr/>
          </p:nvSpPr>
          <p:spPr bwMode="auto">
            <a:xfrm>
              <a:off x="4992" y="326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7" name="Text Box 131"/>
            <p:cNvSpPr txBox="1">
              <a:spLocks noChangeArrowheads="1"/>
            </p:cNvSpPr>
            <p:nvPr/>
          </p:nvSpPr>
          <p:spPr bwMode="auto">
            <a:xfrm>
              <a:off x="5136"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988" name="Text Box 132"/>
            <p:cNvSpPr txBox="1">
              <a:spLocks noChangeArrowheads="1"/>
            </p:cNvSpPr>
            <p:nvPr/>
          </p:nvSpPr>
          <p:spPr bwMode="auto">
            <a:xfrm>
              <a:off x="5136"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989" name="Text Box 133"/>
            <p:cNvSpPr txBox="1">
              <a:spLocks noChangeArrowheads="1"/>
            </p:cNvSpPr>
            <p:nvPr/>
          </p:nvSpPr>
          <p:spPr bwMode="auto">
            <a:xfrm>
              <a:off x="5136" y="182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990" name="Text Box 134"/>
            <p:cNvSpPr txBox="1">
              <a:spLocks noChangeArrowheads="1"/>
            </p:cNvSpPr>
            <p:nvPr/>
          </p:nvSpPr>
          <p:spPr bwMode="auto">
            <a:xfrm>
              <a:off x="5136"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991" name="Text Box 135"/>
            <p:cNvSpPr txBox="1">
              <a:spLocks noChangeArrowheads="1"/>
            </p:cNvSpPr>
            <p:nvPr/>
          </p:nvSpPr>
          <p:spPr bwMode="auto">
            <a:xfrm>
              <a:off x="5136"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1992" name="Text Box 136"/>
            <p:cNvSpPr txBox="1">
              <a:spLocks noChangeArrowheads="1"/>
            </p:cNvSpPr>
            <p:nvPr/>
          </p:nvSpPr>
          <p:spPr bwMode="auto">
            <a:xfrm>
              <a:off x="5136" y="259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1993" name="Text Box 137"/>
            <p:cNvSpPr txBox="1">
              <a:spLocks noChangeArrowheads="1"/>
            </p:cNvSpPr>
            <p:nvPr/>
          </p:nvSpPr>
          <p:spPr bwMode="auto">
            <a:xfrm>
              <a:off x="5136" y="29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1994" name="Text Box 138"/>
            <p:cNvSpPr txBox="1">
              <a:spLocks noChangeArrowheads="1"/>
            </p:cNvSpPr>
            <p:nvPr/>
          </p:nvSpPr>
          <p:spPr bwMode="auto">
            <a:xfrm>
              <a:off x="5136" y="316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sp>
          <p:nvSpPr>
            <p:cNvPr id="121995" name="Text Box 139"/>
            <p:cNvSpPr txBox="1">
              <a:spLocks noChangeArrowheads="1"/>
            </p:cNvSpPr>
            <p:nvPr/>
          </p:nvSpPr>
          <p:spPr bwMode="auto">
            <a:xfrm>
              <a:off x="2880"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996" name="Text Box 140"/>
            <p:cNvSpPr txBox="1">
              <a:spLocks noChangeArrowheads="1"/>
            </p:cNvSpPr>
            <p:nvPr/>
          </p:nvSpPr>
          <p:spPr bwMode="auto">
            <a:xfrm>
              <a:off x="2880"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997" name="Text Box 141"/>
            <p:cNvSpPr txBox="1">
              <a:spLocks noChangeArrowheads="1"/>
            </p:cNvSpPr>
            <p:nvPr/>
          </p:nvSpPr>
          <p:spPr bwMode="auto">
            <a:xfrm>
              <a:off x="2880" y="182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998" name="Text Box 142"/>
            <p:cNvSpPr txBox="1">
              <a:spLocks noChangeArrowheads="1"/>
            </p:cNvSpPr>
            <p:nvPr/>
          </p:nvSpPr>
          <p:spPr bwMode="auto">
            <a:xfrm>
              <a:off x="2880"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999" name="Text Box 143"/>
            <p:cNvSpPr txBox="1">
              <a:spLocks noChangeArrowheads="1"/>
            </p:cNvSpPr>
            <p:nvPr/>
          </p:nvSpPr>
          <p:spPr bwMode="auto">
            <a:xfrm>
              <a:off x="2880"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2000" name="Text Box 144"/>
            <p:cNvSpPr txBox="1">
              <a:spLocks noChangeArrowheads="1"/>
            </p:cNvSpPr>
            <p:nvPr/>
          </p:nvSpPr>
          <p:spPr bwMode="auto">
            <a:xfrm>
              <a:off x="2880" y="259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2001" name="Text Box 145"/>
            <p:cNvSpPr txBox="1">
              <a:spLocks noChangeArrowheads="1"/>
            </p:cNvSpPr>
            <p:nvPr/>
          </p:nvSpPr>
          <p:spPr bwMode="auto">
            <a:xfrm>
              <a:off x="2880" y="29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2002" name="Text Box 146"/>
            <p:cNvSpPr txBox="1">
              <a:spLocks noChangeArrowheads="1"/>
            </p:cNvSpPr>
            <p:nvPr/>
          </p:nvSpPr>
          <p:spPr bwMode="auto">
            <a:xfrm>
              <a:off x="2880" y="316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grpSp>
      <p:grpSp>
        <p:nvGrpSpPr>
          <p:cNvPr id="122012" name="Group 156"/>
          <p:cNvGrpSpPr>
            <a:grpSpLocks/>
          </p:cNvGrpSpPr>
          <p:nvPr/>
        </p:nvGrpSpPr>
        <p:grpSpPr bwMode="auto">
          <a:xfrm>
            <a:off x="6953250" y="1828800"/>
            <a:ext cx="609600" cy="1828800"/>
            <a:chOff x="2112" y="1536"/>
            <a:chExt cx="384" cy="1152"/>
          </a:xfrm>
        </p:grpSpPr>
        <p:sp>
          <p:nvSpPr>
            <p:cNvPr id="122004" name="Line 148"/>
            <p:cNvSpPr>
              <a:spLocks noChangeShapeType="1"/>
            </p:cNvSpPr>
            <p:nvPr/>
          </p:nvSpPr>
          <p:spPr bwMode="auto">
            <a:xfrm>
              <a:off x="2112" y="1536"/>
              <a:ext cx="384" cy="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08" name="Line 152"/>
            <p:cNvSpPr>
              <a:spLocks noChangeShapeType="1"/>
            </p:cNvSpPr>
            <p:nvPr/>
          </p:nvSpPr>
          <p:spPr bwMode="auto">
            <a:xfrm flipV="1">
              <a:off x="2112" y="1728"/>
              <a:ext cx="384" cy="96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2021" name="Group 165"/>
          <p:cNvGrpSpPr>
            <a:grpSpLocks/>
          </p:cNvGrpSpPr>
          <p:nvPr/>
        </p:nvGrpSpPr>
        <p:grpSpPr bwMode="auto">
          <a:xfrm>
            <a:off x="6953250" y="2133600"/>
            <a:ext cx="609600" cy="1828800"/>
            <a:chOff x="2016" y="1632"/>
            <a:chExt cx="384" cy="1152"/>
          </a:xfrm>
        </p:grpSpPr>
        <p:sp>
          <p:nvSpPr>
            <p:cNvPr id="122014" name="Line 158"/>
            <p:cNvSpPr>
              <a:spLocks noChangeShapeType="1"/>
            </p:cNvSpPr>
            <p:nvPr/>
          </p:nvSpPr>
          <p:spPr bwMode="auto">
            <a:xfrm>
              <a:off x="2016" y="1632"/>
              <a:ext cx="384" cy="384"/>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18" name="Line 162"/>
            <p:cNvSpPr>
              <a:spLocks noChangeShapeType="1"/>
            </p:cNvSpPr>
            <p:nvPr/>
          </p:nvSpPr>
          <p:spPr bwMode="auto">
            <a:xfrm flipV="1">
              <a:off x="2016" y="2208"/>
              <a:ext cx="384" cy="576"/>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2031" name="Group 175"/>
          <p:cNvGrpSpPr>
            <a:grpSpLocks/>
          </p:cNvGrpSpPr>
          <p:nvPr/>
        </p:nvGrpSpPr>
        <p:grpSpPr bwMode="auto">
          <a:xfrm>
            <a:off x="6953250" y="2743200"/>
            <a:ext cx="609600" cy="1828800"/>
            <a:chOff x="960" y="1968"/>
            <a:chExt cx="384" cy="1152"/>
          </a:xfrm>
        </p:grpSpPr>
        <p:sp>
          <p:nvSpPr>
            <p:cNvPr id="122025" name="Line 169"/>
            <p:cNvSpPr>
              <a:spLocks noChangeShapeType="1"/>
            </p:cNvSpPr>
            <p:nvPr/>
          </p:nvSpPr>
          <p:spPr bwMode="auto">
            <a:xfrm>
              <a:off x="960" y="1968"/>
              <a:ext cx="384" cy="576"/>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29" name="Line 173"/>
            <p:cNvSpPr>
              <a:spLocks noChangeShapeType="1"/>
            </p:cNvSpPr>
            <p:nvPr/>
          </p:nvSpPr>
          <p:spPr bwMode="auto">
            <a:xfrm flipV="1">
              <a:off x="960" y="2736"/>
              <a:ext cx="384" cy="384"/>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2040" name="Group 184"/>
          <p:cNvGrpSpPr>
            <a:grpSpLocks/>
          </p:cNvGrpSpPr>
          <p:nvPr/>
        </p:nvGrpSpPr>
        <p:grpSpPr bwMode="auto">
          <a:xfrm>
            <a:off x="6953250" y="3048000"/>
            <a:ext cx="609600" cy="1828800"/>
            <a:chOff x="1392" y="2832"/>
            <a:chExt cx="384" cy="1152"/>
          </a:xfrm>
        </p:grpSpPr>
        <p:sp>
          <p:nvSpPr>
            <p:cNvPr id="122035" name="Line 179"/>
            <p:cNvSpPr>
              <a:spLocks noChangeShapeType="1"/>
            </p:cNvSpPr>
            <p:nvPr/>
          </p:nvSpPr>
          <p:spPr bwMode="auto">
            <a:xfrm>
              <a:off x="1392" y="2832"/>
              <a:ext cx="384" cy="96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39" name="Line 183"/>
            <p:cNvSpPr>
              <a:spLocks noChangeShapeType="1"/>
            </p:cNvSpPr>
            <p:nvPr/>
          </p:nvSpPr>
          <p:spPr bwMode="auto">
            <a:xfrm>
              <a:off x="1392" y="3984"/>
              <a:ext cx="384" cy="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122041" name="Rectangle 185"/>
          <p:cNvSpPr>
            <a:spLocks noChangeArrowheads="1"/>
          </p:cNvSpPr>
          <p:nvPr/>
        </p:nvSpPr>
        <p:spPr bwMode="auto">
          <a:xfrm>
            <a:off x="7562850" y="1752600"/>
            <a:ext cx="457200" cy="4572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122042" name="Rectangle 186"/>
          <p:cNvSpPr>
            <a:spLocks noChangeArrowheads="1"/>
          </p:cNvSpPr>
          <p:nvPr/>
        </p:nvSpPr>
        <p:spPr bwMode="auto">
          <a:xfrm>
            <a:off x="7562850" y="2667000"/>
            <a:ext cx="457200" cy="4572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122043" name="Rectangle 187"/>
          <p:cNvSpPr>
            <a:spLocks noChangeArrowheads="1"/>
          </p:cNvSpPr>
          <p:nvPr/>
        </p:nvSpPr>
        <p:spPr bwMode="auto">
          <a:xfrm>
            <a:off x="7562850" y="4495800"/>
            <a:ext cx="457200" cy="4572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122044" name="Rectangle 188"/>
          <p:cNvSpPr>
            <a:spLocks noChangeArrowheads="1"/>
          </p:cNvSpPr>
          <p:nvPr/>
        </p:nvSpPr>
        <p:spPr bwMode="auto">
          <a:xfrm>
            <a:off x="7562850" y="3581400"/>
            <a:ext cx="457200" cy="4572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Tree>
    <p:extLst>
      <p:ext uri="{BB962C8B-B14F-4D97-AF65-F5344CB8AC3E}">
        <p14:creationId xmlns:p14="http://schemas.microsoft.com/office/powerpoint/2010/main" val="1160884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22045"/>
                                        </p:tgtEl>
                                        <p:attrNameLst>
                                          <p:attrName>style.visibility</p:attrName>
                                        </p:attrNameLst>
                                      </p:cBhvr>
                                      <p:to>
                                        <p:strVal val="visible"/>
                                      </p:to>
                                    </p:set>
                                    <p:anim calcmode="lin" valueType="num">
                                      <p:cBhvr>
                                        <p:cTn id="7" dur="500" fill="hold"/>
                                        <p:tgtEl>
                                          <p:spTgt spid="122045"/>
                                        </p:tgtEl>
                                        <p:attrNameLst>
                                          <p:attrName>ppt_x</p:attrName>
                                        </p:attrNameLst>
                                      </p:cBhvr>
                                      <p:tavLst>
                                        <p:tav tm="0">
                                          <p:val>
                                            <p:strVal val="#ppt_x-#ppt_w/2"/>
                                          </p:val>
                                        </p:tav>
                                        <p:tav tm="100000">
                                          <p:val>
                                            <p:strVal val="#ppt_x"/>
                                          </p:val>
                                        </p:tav>
                                      </p:tavLst>
                                    </p:anim>
                                    <p:anim calcmode="lin" valueType="num">
                                      <p:cBhvr>
                                        <p:cTn id="8" dur="500" fill="hold"/>
                                        <p:tgtEl>
                                          <p:spTgt spid="122045"/>
                                        </p:tgtEl>
                                        <p:attrNameLst>
                                          <p:attrName>ppt_y</p:attrName>
                                        </p:attrNameLst>
                                      </p:cBhvr>
                                      <p:tavLst>
                                        <p:tav tm="0">
                                          <p:val>
                                            <p:strVal val="#ppt_y"/>
                                          </p:val>
                                        </p:tav>
                                        <p:tav tm="100000">
                                          <p:val>
                                            <p:strVal val="#ppt_y"/>
                                          </p:val>
                                        </p:tav>
                                      </p:tavLst>
                                    </p:anim>
                                    <p:anim calcmode="lin" valueType="num">
                                      <p:cBhvr>
                                        <p:cTn id="9" dur="500" fill="hold"/>
                                        <p:tgtEl>
                                          <p:spTgt spid="122045"/>
                                        </p:tgtEl>
                                        <p:attrNameLst>
                                          <p:attrName>ppt_w</p:attrName>
                                        </p:attrNameLst>
                                      </p:cBhvr>
                                      <p:tavLst>
                                        <p:tav tm="0">
                                          <p:val>
                                            <p:fltVal val="0"/>
                                          </p:val>
                                        </p:tav>
                                        <p:tav tm="100000">
                                          <p:val>
                                            <p:strVal val="#ppt_w"/>
                                          </p:val>
                                        </p:tav>
                                      </p:tavLst>
                                    </p:anim>
                                    <p:anim calcmode="lin" valueType="num">
                                      <p:cBhvr>
                                        <p:cTn id="10" dur="500" fill="hold"/>
                                        <p:tgtEl>
                                          <p:spTgt spid="122045"/>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1934"/>
                                        </p:tgtEl>
                                        <p:attrNameLst>
                                          <p:attrName>style.visibility</p:attrName>
                                        </p:attrNameLst>
                                      </p:cBhvr>
                                      <p:to>
                                        <p:strVal val="visible"/>
                                      </p:to>
                                    </p:set>
                                    <p:animEffect transition="in" filter="wipe(left)">
                                      <p:cBhvr>
                                        <p:cTn id="15" dur="500"/>
                                        <p:tgtEl>
                                          <p:spTgt spid="1219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122012"/>
                                        </p:tgtEl>
                                        <p:attrNameLst>
                                          <p:attrName>style.visibility</p:attrName>
                                        </p:attrNameLst>
                                      </p:cBhvr>
                                      <p:to>
                                        <p:strVal val="visible"/>
                                      </p:to>
                                    </p:set>
                                    <p:anim calcmode="lin" valueType="num">
                                      <p:cBhvr>
                                        <p:cTn id="20" dur="500" fill="hold"/>
                                        <p:tgtEl>
                                          <p:spTgt spid="122012"/>
                                        </p:tgtEl>
                                        <p:attrNameLst>
                                          <p:attrName>ppt_x</p:attrName>
                                        </p:attrNameLst>
                                      </p:cBhvr>
                                      <p:tavLst>
                                        <p:tav tm="0">
                                          <p:val>
                                            <p:strVal val="#ppt_x-#ppt_w/2"/>
                                          </p:val>
                                        </p:tav>
                                        <p:tav tm="100000">
                                          <p:val>
                                            <p:strVal val="#ppt_x"/>
                                          </p:val>
                                        </p:tav>
                                      </p:tavLst>
                                    </p:anim>
                                    <p:anim calcmode="lin" valueType="num">
                                      <p:cBhvr>
                                        <p:cTn id="21" dur="500" fill="hold"/>
                                        <p:tgtEl>
                                          <p:spTgt spid="122012"/>
                                        </p:tgtEl>
                                        <p:attrNameLst>
                                          <p:attrName>ppt_y</p:attrName>
                                        </p:attrNameLst>
                                      </p:cBhvr>
                                      <p:tavLst>
                                        <p:tav tm="0">
                                          <p:val>
                                            <p:strVal val="#ppt_y"/>
                                          </p:val>
                                        </p:tav>
                                        <p:tav tm="100000">
                                          <p:val>
                                            <p:strVal val="#ppt_y"/>
                                          </p:val>
                                        </p:tav>
                                      </p:tavLst>
                                    </p:anim>
                                    <p:anim calcmode="lin" valueType="num">
                                      <p:cBhvr>
                                        <p:cTn id="22" dur="500" fill="hold"/>
                                        <p:tgtEl>
                                          <p:spTgt spid="122012"/>
                                        </p:tgtEl>
                                        <p:attrNameLst>
                                          <p:attrName>ppt_w</p:attrName>
                                        </p:attrNameLst>
                                      </p:cBhvr>
                                      <p:tavLst>
                                        <p:tav tm="0">
                                          <p:val>
                                            <p:fltVal val="0"/>
                                          </p:val>
                                        </p:tav>
                                        <p:tav tm="100000">
                                          <p:val>
                                            <p:strVal val="#ppt_w"/>
                                          </p:val>
                                        </p:tav>
                                      </p:tavLst>
                                    </p:anim>
                                    <p:anim calcmode="lin" valueType="num">
                                      <p:cBhvr>
                                        <p:cTn id="23" dur="500" fill="hold"/>
                                        <p:tgtEl>
                                          <p:spTgt spid="12201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204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nodeType="clickEffect">
                                  <p:stCondLst>
                                    <p:cond delay="0"/>
                                  </p:stCondLst>
                                  <p:childTnLst>
                                    <p:set>
                                      <p:cBhvr>
                                        <p:cTn id="31" dur="1" fill="hold">
                                          <p:stCondLst>
                                            <p:cond delay="0"/>
                                          </p:stCondLst>
                                        </p:cTn>
                                        <p:tgtEl>
                                          <p:spTgt spid="122031"/>
                                        </p:tgtEl>
                                        <p:attrNameLst>
                                          <p:attrName>style.visibility</p:attrName>
                                        </p:attrNameLst>
                                      </p:cBhvr>
                                      <p:to>
                                        <p:strVal val="visible"/>
                                      </p:to>
                                    </p:set>
                                    <p:anim calcmode="lin" valueType="num">
                                      <p:cBhvr>
                                        <p:cTn id="32" dur="500" fill="hold"/>
                                        <p:tgtEl>
                                          <p:spTgt spid="122031"/>
                                        </p:tgtEl>
                                        <p:attrNameLst>
                                          <p:attrName>ppt_x</p:attrName>
                                        </p:attrNameLst>
                                      </p:cBhvr>
                                      <p:tavLst>
                                        <p:tav tm="0">
                                          <p:val>
                                            <p:strVal val="#ppt_x-#ppt_w/2"/>
                                          </p:val>
                                        </p:tav>
                                        <p:tav tm="100000">
                                          <p:val>
                                            <p:strVal val="#ppt_x"/>
                                          </p:val>
                                        </p:tav>
                                      </p:tavLst>
                                    </p:anim>
                                    <p:anim calcmode="lin" valueType="num">
                                      <p:cBhvr>
                                        <p:cTn id="33" dur="500" fill="hold"/>
                                        <p:tgtEl>
                                          <p:spTgt spid="122031"/>
                                        </p:tgtEl>
                                        <p:attrNameLst>
                                          <p:attrName>ppt_y</p:attrName>
                                        </p:attrNameLst>
                                      </p:cBhvr>
                                      <p:tavLst>
                                        <p:tav tm="0">
                                          <p:val>
                                            <p:strVal val="#ppt_y"/>
                                          </p:val>
                                        </p:tav>
                                        <p:tav tm="100000">
                                          <p:val>
                                            <p:strVal val="#ppt_y"/>
                                          </p:val>
                                        </p:tav>
                                      </p:tavLst>
                                    </p:anim>
                                    <p:anim calcmode="lin" valueType="num">
                                      <p:cBhvr>
                                        <p:cTn id="34" dur="500" fill="hold"/>
                                        <p:tgtEl>
                                          <p:spTgt spid="122031"/>
                                        </p:tgtEl>
                                        <p:attrNameLst>
                                          <p:attrName>ppt_w</p:attrName>
                                        </p:attrNameLst>
                                      </p:cBhvr>
                                      <p:tavLst>
                                        <p:tav tm="0">
                                          <p:val>
                                            <p:fltVal val="0"/>
                                          </p:val>
                                        </p:tav>
                                        <p:tav tm="100000">
                                          <p:val>
                                            <p:strVal val="#ppt_w"/>
                                          </p:val>
                                        </p:tav>
                                      </p:tavLst>
                                    </p:anim>
                                    <p:anim calcmode="lin" valueType="num">
                                      <p:cBhvr>
                                        <p:cTn id="35" dur="500" fill="hold"/>
                                        <p:tgtEl>
                                          <p:spTgt spid="122031"/>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2204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1935"/>
                                        </p:tgtEl>
                                        <p:attrNameLst>
                                          <p:attrName>style.visibility</p:attrName>
                                        </p:attrNameLst>
                                      </p:cBhvr>
                                      <p:to>
                                        <p:strVal val="visible"/>
                                      </p:to>
                                    </p:set>
                                    <p:animEffect transition="in" filter="wipe(left)">
                                      <p:cBhvr>
                                        <p:cTn id="44" dur="500"/>
                                        <p:tgtEl>
                                          <p:spTgt spid="1219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8" fill="hold" nodeType="clickEffect">
                                  <p:stCondLst>
                                    <p:cond delay="0"/>
                                  </p:stCondLst>
                                  <p:childTnLst>
                                    <p:set>
                                      <p:cBhvr>
                                        <p:cTn id="48" dur="1" fill="hold">
                                          <p:stCondLst>
                                            <p:cond delay="0"/>
                                          </p:stCondLst>
                                        </p:cTn>
                                        <p:tgtEl>
                                          <p:spTgt spid="122021"/>
                                        </p:tgtEl>
                                        <p:attrNameLst>
                                          <p:attrName>style.visibility</p:attrName>
                                        </p:attrNameLst>
                                      </p:cBhvr>
                                      <p:to>
                                        <p:strVal val="visible"/>
                                      </p:to>
                                    </p:set>
                                    <p:anim calcmode="lin" valueType="num">
                                      <p:cBhvr>
                                        <p:cTn id="49" dur="500" fill="hold"/>
                                        <p:tgtEl>
                                          <p:spTgt spid="122021"/>
                                        </p:tgtEl>
                                        <p:attrNameLst>
                                          <p:attrName>ppt_x</p:attrName>
                                        </p:attrNameLst>
                                      </p:cBhvr>
                                      <p:tavLst>
                                        <p:tav tm="0">
                                          <p:val>
                                            <p:strVal val="#ppt_x-#ppt_w/2"/>
                                          </p:val>
                                        </p:tav>
                                        <p:tav tm="100000">
                                          <p:val>
                                            <p:strVal val="#ppt_x"/>
                                          </p:val>
                                        </p:tav>
                                      </p:tavLst>
                                    </p:anim>
                                    <p:anim calcmode="lin" valueType="num">
                                      <p:cBhvr>
                                        <p:cTn id="50" dur="500" fill="hold"/>
                                        <p:tgtEl>
                                          <p:spTgt spid="122021"/>
                                        </p:tgtEl>
                                        <p:attrNameLst>
                                          <p:attrName>ppt_y</p:attrName>
                                        </p:attrNameLst>
                                      </p:cBhvr>
                                      <p:tavLst>
                                        <p:tav tm="0">
                                          <p:val>
                                            <p:strVal val="#ppt_y"/>
                                          </p:val>
                                        </p:tav>
                                        <p:tav tm="100000">
                                          <p:val>
                                            <p:strVal val="#ppt_y"/>
                                          </p:val>
                                        </p:tav>
                                      </p:tavLst>
                                    </p:anim>
                                    <p:anim calcmode="lin" valueType="num">
                                      <p:cBhvr>
                                        <p:cTn id="51" dur="500" fill="hold"/>
                                        <p:tgtEl>
                                          <p:spTgt spid="122021"/>
                                        </p:tgtEl>
                                        <p:attrNameLst>
                                          <p:attrName>ppt_w</p:attrName>
                                        </p:attrNameLst>
                                      </p:cBhvr>
                                      <p:tavLst>
                                        <p:tav tm="0">
                                          <p:val>
                                            <p:fltVal val="0"/>
                                          </p:val>
                                        </p:tav>
                                        <p:tav tm="100000">
                                          <p:val>
                                            <p:strVal val="#ppt_w"/>
                                          </p:val>
                                        </p:tav>
                                      </p:tavLst>
                                    </p:anim>
                                    <p:anim calcmode="lin" valueType="num">
                                      <p:cBhvr>
                                        <p:cTn id="52" dur="500" fill="hold"/>
                                        <p:tgtEl>
                                          <p:spTgt spid="122021"/>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2204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nodeType="clickEffect">
                                  <p:stCondLst>
                                    <p:cond delay="0"/>
                                  </p:stCondLst>
                                  <p:childTnLst>
                                    <p:set>
                                      <p:cBhvr>
                                        <p:cTn id="60" dur="1" fill="hold">
                                          <p:stCondLst>
                                            <p:cond delay="0"/>
                                          </p:stCondLst>
                                        </p:cTn>
                                        <p:tgtEl>
                                          <p:spTgt spid="122040"/>
                                        </p:tgtEl>
                                        <p:attrNameLst>
                                          <p:attrName>style.visibility</p:attrName>
                                        </p:attrNameLst>
                                      </p:cBhvr>
                                      <p:to>
                                        <p:strVal val="visible"/>
                                      </p:to>
                                    </p:set>
                                    <p:anim calcmode="lin" valueType="num">
                                      <p:cBhvr>
                                        <p:cTn id="61" dur="500" fill="hold"/>
                                        <p:tgtEl>
                                          <p:spTgt spid="122040"/>
                                        </p:tgtEl>
                                        <p:attrNameLst>
                                          <p:attrName>ppt_x</p:attrName>
                                        </p:attrNameLst>
                                      </p:cBhvr>
                                      <p:tavLst>
                                        <p:tav tm="0">
                                          <p:val>
                                            <p:strVal val="#ppt_x-#ppt_w/2"/>
                                          </p:val>
                                        </p:tav>
                                        <p:tav tm="100000">
                                          <p:val>
                                            <p:strVal val="#ppt_x"/>
                                          </p:val>
                                        </p:tav>
                                      </p:tavLst>
                                    </p:anim>
                                    <p:anim calcmode="lin" valueType="num">
                                      <p:cBhvr>
                                        <p:cTn id="62" dur="500" fill="hold"/>
                                        <p:tgtEl>
                                          <p:spTgt spid="122040"/>
                                        </p:tgtEl>
                                        <p:attrNameLst>
                                          <p:attrName>ppt_y</p:attrName>
                                        </p:attrNameLst>
                                      </p:cBhvr>
                                      <p:tavLst>
                                        <p:tav tm="0">
                                          <p:val>
                                            <p:strVal val="#ppt_y"/>
                                          </p:val>
                                        </p:tav>
                                        <p:tav tm="100000">
                                          <p:val>
                                            <p:strVal val="#ppt_y"/>
                                          </p:val>
                                        </p:tav>
                                      </p:tavLst>
                                    </p:anim>
                                    <p:anim calcmode="lin" valueType="num">
                                      <p:cBhvr>
                                        <p:cTn id="63" dur="500" fill="hold"/>
                                        <p:tgtEl>
                                          <p:spTgt spid="122040"/>
                                        </p:tgtEl>
                                        <p:attrNameLst>
                                          <p:attrName>ppt_w</p:attrName>
                                        </p:attrNameLst>
                                      </p:cBhvr>
                                      <p:tavLst>
                                        <p:tav tm="0">
                                          <p:val>
                                            <p:fltVal val="0"/>
                                          </p:val>
                                        </p:tav>
                                        <p:tav tm="100000">
                                          <p:val>
                                            <p:strVal val="#ppt_w"/>
                                          </p:val>
                                        </p:tav>
                                      </p:tavLst>
                                    </p:anim>
                                    <p:anim calcmode="lin" valueType="num">
                                      <p:cBhvr>
                                        <p:cTn id="64" dur="500" fill="hold"/>
                                        <p:tgtEl>
                                          <p:spTgt spid="122040"/>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2204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1937"/>
                                        </p:tgtEl>
                                        <p:attrNameLst>
                                          <p:attrName>style.visibility</p:attrName>
                                        </p:attrNameLst>
                                      </p:cBhvr>
                                      <p:to>
                                        <p:strVal val="visible"/>
                                      </p:to>
                                    </p:set>
                                    <p:animEffect transition="in" filter="wipe(left)">
                                      <p:cBhvr>
                                        <p:cTn id="73" dur="500"/>
                                        <p:tgtEl>
                                          <p:spTgt spid="12193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21938"/>
                                        </p:tgtEl>
                                        <p:attrNameLst>
                                          <p:attrName>style.visibility</p:attrName>
                                        </p:attrNameLst>
                                      </p:cBhvr>
                                      <p:to>
                                        <p:strVal val="visible"/>
                                      </p:to>
                                    </p:set>
                                    <p:animEffect transition="in" filter="wipe(left)">
                                      <p:cBhvr>
                                        <p:cTn id="78" dur="500"/>
                                        <p:tgtEl>
                                          <p:spTgt spid="1219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21932"/>
                                        </p:tgtEl>
                                        <p:attrNameLst>
                                          <p:attrName>style.visibility</p:attrName>
                                        </p:attrNameLst>
                                      </p:cBhvr>
                                      <p:to>
                                        <p:strVal val="visible"/>
                                      </p:to>
                                    </p:set>
                                    <p:animEffect transition="in" filter="wipe(left)">
                                      <p:cBhvr>
                                        <p:cTn id="83" dur="500"/>
                                        <p:tgtEl>
                                          <p:spTgt spid="121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32" grpId="0" autoUpdateAnimBg="0"/>
      <p:bldP spid="121934" grpId="0" autoUpdateAnimBg="0"/>
      <p:bldP spid="121935" grpId="0" autoUpdateAnimBg="0"/>
      <p:bldP spid="121937" grpId="0" autoUpdateAnimBg="0"/>
      <p:bldP spid="121938" grpId="0" autoUpdateAnimBg="0"/>
      <p:bldP spid="122041" grpId="0" animBg="1" autoUpdateAnimBg="0"/>
      <p:bldP spid="122042" grpId="0" animBg="1" autoUpdateAnimBg="0"/>
      <p:bldP spid="122043" grpId="0" animBg="1" autoUpdateAnimBg="0"/>
      <p:bldP spid="12204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3200" u="sng"/>
              <a:t>Successful Omega Routing Scheme</a:t>
            </a:r>
          </a:p>
        </p:txBody>
      </p:sp>
      <p:sp>
        <p:nvSpPr>
          <p:cNvPr id="12291" name="Rectangle 3"/>
          <p:cNvSpPr>
            <a:spLocks noChangeArrowheads="1"/>
          </p:cNvSpPr>
          <p:nvPr/>
        </p:nvSpPr>
        <p:spPr bwMode="auto">
          <a:xfrm>
            <a:off x="19812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2" name="Rectangle 4"/>
          <p:cNvSpPr>
            <a:spLocks noChangeArrowheads="1"/>
          </p:cNvSpPr>
          <p:nvPr/>
        </p:nvSpPr>
        <p:spPr bwMode="auto">
          <a:xfrm>
            <a:off x="19812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3" name="Rectangle 5"/>
          <p:cNvSpPr>
            <a:spLocks noChangeArrowheads="1"/>
          </p:cNvSpPr>
          <p:nvPr/>
        </p:nvSpPr>
        <p:spPr bwMode="auto">
          <a:xfrm>
            <a:off x="19812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4" name="Rectangle 6"/>
          <p:cNvSpPr>
            <a:spLocks noChangeArrowheads="1"/>
          </p:cNvSpPr>
          <p:nvPr/>
        </p:nvSpPr>
        <p:spPr bwMode="auto">
          <a:xfrm>
            <a:off x="63246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5" name="Rectangle 7"/>
          <p:cNvSpPr>
            <a:spLocks noChangeArrowheads="1"/>
          </p:cNvSpPr>
          <p:nvPr/>
        </p:nvSpPr>
        <p:spPr bwMode="auto">
          <a:xfrm>
            <a:off x="63246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6" name="Rectangle 8"/>
          <p:cNvSpPr>
            <a:spLocks noChangeArrowheads="1"/>
          </p:cNvSpPr>
          <p:nvPr/>
        </p:nvSpPr>
        <p:spPr bwMode="auto">
          <a:xfrm>
            <a:off x="63246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7" name="Rectangle 9"/>
          <p:cNvSpPr>
            <a:spLocks noChangeArrowheads="1"/>
          </p:cNvSpPr>
          <p:nvPr/>
        </p:nvSpPr>
        <p:spPr bwMode="auto">
          <a:xfrm>
            <a:off x="19812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8" name="Rectangle 10"/>
          <p:cNvSpPr>
            <a:spLocks noChangeArrowheads="1"/>
          </p:cNvSpPr>
          <p:nvPr/>
        </p:nvSpPr>
        <p:spPr bwMode="auto">
          <a:xfrm>
            <a:off x="63246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9" name="Rectangle 11"/>
          <p:cNvSpPr>
            <a:spLocks noChangeArrowheads="1"/>
          </p:cNvSpPr>
          <p:nvPr/>
        </p:nvSpPr>
        <p:spPr bwMode="auto">
          <a:xfrm>
            <a:off x="41910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0" name="Rectangle 12"/>
          <p:cNvSpPr>
            <a:spLocks noChangeArrowheads="1"/>
          </p:cNvSpPr>
          <p:nvPr/>
        </p:nvSpPr>
        <p:spPr bwMode="auto">
          <a:xfrm>
            <a:off x="41910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1" name="Rectangle 13"/>
          <p:cNvSpPr>
            <a:spLocks noChangeArrowheads="1"/>
          </p:cNvSpPr>
          <p:nvPr/>
        </p:nvSpPr>
        <p:spPr bwMode="auto">
          <a:xfrm>
            <a:off x="41910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2" name="Rectangle 14"/>
          <p:cNvSpPr>
            <a:spLocks noChangeArrowheads="1"/>
          </p:cNvSpPr>
          <p:nvPr/>
        </p:nvSpPr>
        <p:spPr bwMode="auto">
          <a:xfrm>
            <a:off x="41910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3" name="Line 15"/>
          <p:cNvSpPr>
            <a:spLocks noChangeShapeType="1"/>
          </p:cNvSpPr>
          <p:nvPr/>
        </p:nvSpPr>
        <p:spPr bwMode="auto">
          <a:xfrm flipH="1">
            <a:off x="1371600" y="1981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4" name="Line 16"/>
          <p:cNvSpPr>
            <a:spLocks noChangeShapeType="1"/>
          </p:cNvSpPr>
          <p:nvPr/>
        </p:nvSpPr>
        <p:spPr bwMode="auto">
          <a:xfrm flipH="1">
            <a:off x="1371600" y="3276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5" name="Line 17"/>
          <p:cNvSpPr>
            <a:spLocks noChangeShapeType="1"/>
          </p:cNvSpPr>
          <p:nvPr/>
        </p:nvSpPr>
        <p:spPr bwMode="auto">
          <a:xfrm flipH="1">
            <a:off x="1371600" y="4419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6" name="Line 18"/>
          <p:cNvSpPr>
            <a:spLocks noChangeShapeType="1"/>
          </p:cNvSpPr>
          <p:nvPr/>
        </p:nvSpPr>
        <p:spPr bwMode="auto">
          <a:xfrm flipH="1">
            <a:off x="6858000" y="5562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7" name="Line 19"/>
          <p:cNvSpPr>
            <a:spLocks noChangeShapeType="1"/>
          </p:cNvSpPr>
          <p:nvPr/>
        </p:nvSpPr>
        <p:spPr bwMode="auto">
          <a:xfrm flipH="1">
            <a:off x="1371600" y="3657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8" name="Line 20"/>
          <p:cNvSpPr>
            <a:spLocks noChangeShapeType="1"/>
          </p:cNvSpPr>
          <p:nvPr/>
        </p:nvSpPr>
        <p:spPr bwMode="auto">
          <a:xfrm flipH="1">
            <a:off x="1371600" y="2362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9" name="Line 21"/>
          <p:cNvSpPr>
            <a:spLocks noChangeShapeType="1"/>
          </p:cNvSpPr>
          <p:nvPr/>
        </p:nvSpPr>
        <p:spPr bwMode="auto">
          <a:xfrm flipH="1">
            <a:off x="1371600" y="5562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0" name="Line 22"/>
          <p:cNvSpPr>
            <a:spLocks noChangeShapeType="1"/>
          </p:cNvSpPr>
          <p:nvPr/>
        </p:nvSpPr>
        <p:spPr bwMode="auto">
          <a:xfrm flipH="1">
            <a:off x="1371600" y="5943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1" name="Line 23"/>
          <p:cNvSpPr>
            <a:spLocks noChangeShapeType="1"/>
          </p:cNvSpPr>
          <p:nvPr/>
        </p:nvSpPr>
        <p:spPr bwMode="auto">
          <a:xfrm flipH="1">
            <a:off x="13716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2" name="Line 24"/>
          <p:cNvSpPr>
            <a:spLocks noChangeShapeType="1"/>
          </p:cNvSpPr>
          <p:nvPr/>
        </p:nvSpPr>
        <p:spPr bwMode="auto">
          <a:xfrm flipH="1">
            <a:off x="6858000" y="1981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3" name="Line 25"/>
          <p:cNvSpPr>
            <a:spLocks noChangeShapeType="1"/>
          </p:cNvSpPr>
          <p:nvPr/>
        </p:nvSpPr>
        <p:spPr bwMode="auto">
          <a:xfrm flipH="1">
            <a:off x="6858000" y="2286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4" name="Line 26"/>
          <p:cNvSpPr>
            <a:spLocks noChangeShapeType="1"/>
          </p:cNvSpPr>
          <p:nvPr/>
        </p:nvSpPr>
        <p:spPr bwMode="auto">
          <a:xfrm flipH="1">
            <a:off x="6858000" y="3276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5" name="Line 27"/>
          <p:cNvSpPr>
            <a:spLocks noChangeShapeType="1"/>
          </p:cNvSpPr>
          <p:nvPr/>
        </p:nvSpPr>
        <p:spPr bwMode="auto">
          <a:xfrm flipH="1">
            <a:off x="6858000" y="4419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6" name="Line 28"/>
          <p:cNvSpPr>
            <a:spLocks noChangeShapeType="1"/>
          </p:cNvSpPr>
          <p:nvPr/>
        </p:nvSpPr>
        <p:spPr bwMode="auto">
          <a:xfrm flipH="1">
            <a:off x="68580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7" name="Line 29"/>
          <p:cNvSpPr>
            <a:spLocks noChangeShapeType="1"/>
          </p:cNvSpPr>
          <p:nvPr/>
        </p:nvSpPr>
        <p:spPr bwMode="auto">
          <a:xfrm flipH="1">
            <a:off x="6858000" y="5943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8" name="Line 30"/>
          <p:cNvSpPr>
            <a:spLocks noChangeShapeType="1"/>
          </p:cNvSpPr>
          <p:nvPr/>
        </p:nvSpPr>
        <p:spPr bwMode="auto">
          <a:xfrm flipH="1">
            <a:off x="6858000" y="3657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9" name="Text Box 31"/>
          <p:cNvSpPr txBox="1">
            <a:spLocks noChangeArrowheads="1"/>
          </p:cNvSpPr>
          <p:nvPr/>
        </p:nvSpPr>
        <p:spPr bwMode="auto">
          <a:xfrm>
            <a:off x="1143000" y="2184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2320" name="Text Box 32"/>
          <p:cNvSpPr txBox="1">
            <a:spLocks noChangeArrowheads="1"/>
          </p:cNvSpPr>
          <p:nvPr/>
        </p:nvSpPr>
        <p:spPr bwMode="auto">
          <a:xfrm>
            <a:off x="11430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2321" name="Text Box 33"/>
          <p:cNvSpPr txBox="1">
            <a:spLocks noChangeArrowheads="1"/>
          </p:cNvSpPr>
          <p:nvPr/>
        </p:nvSpPr>
        <p:spPr bwMode="auto">
          <a:xfrm>
            <a:off x="11430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2322" name="Text Box 34"/>
          <p:cNvSpPr txBox="1">
            <a:spLocks noChangeArrowheads="1"/>
          </p:cNvSpPr>
          <p:nvPr/>
        </p:nvSpPr>
        <p:spPr bwMode="auto">
          <a:xfrm>
            <a:off x="11430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2323" name="Text Box 35"/>
          <p:cNvSpPr txBox="1">
            <a:spLocks noChangeArrowheads="1"/>
          </p:cNvSpPr>
          <p:nvPr/>
        </p:nvSpPr>
        <p:spPr bwMode="auto">
          <a:xfrm>
            <a:off x="11430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2324" name="Text Box 36"/>
          <p:cNvSpPr txBox="1">
            <a:spLocks noChangeArrowheads="1"/>
          </p:cNvSpPr>
          <p:nvPr/>
        </p:nvSpPr>
        <p:spPr bwMode="auto">
          <a:xfrm>
            <a:off x="11430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2325" name="Text Box 37"/>
          <p:cNvSpPr txBox="1">
            <a:spLocks noChangeArrowheads="1"/>
          </p:cNvSpPr>
          <p:nvPr/>
        </p:nvSpPr>
        <p:spPr bwMode="auto">
          <a:xfrm>
            <a:off x="11430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2326" name="Text Box 38"/>
          <p:cNvSpPr txBox="1">
            <a:spLocks noChangeArrowheads="1"/>
          </p:cNvSpPr>
          <p:nvPr/>
        </p:nvSpPr>
        <p:spPr bwMode="auto">
          <a:xfrm>
            <a:off x="11430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2327" name="Text Box 39"/>
          <p:cNvSpPr txBox="1">
            <a:spLocks noChangeArrowheads="1"/>
          </p:cNvSpPr>
          <p:nvPr/>
        </p:nvSpPr>
        <p:spPr bwMode="auto">
          <a:xfrm>
            <a:off x="7315200" y="21082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2328" name="Text Box 40"/>
          <p:cNvSpPr txBox="1">
            <a:spLocks noChangeArrowheads="1"/>
          </p:cNvSpPr>
          <p:nvPr/>
        </p:nvSpPr>
        <p:spPr bwMode="auto">
          <a:xfrm>
            <a:off x="73152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2329" name="Text Box 41"/>
          <p:cNvSpPr txBox="1">
            <a:spLocks noChangeArrowheads="1"/>
          </p:cNvSpPr>
          <p:nvPr/>
        </p:nvSpPr>
        <p:spPr bwMode="auto">
          <a:xfrm>
            <a:off x="73152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2330" name="Text Box 42"/>
          <p:cNvSpPr txBox="1">
            <a:spLocks noChangeArrowheads="1"/>
          </p:cNvSpPr>
          <p:nvPr/>
        </p:nvSpPr>
        <p:spPr bwMode="auto">
          <a:xfrm>
            <a:off x="73152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2331" name="Text Box 43"/>
          <p:cNvSpPr txBox="1">
            <a:spLocks noChangeArrowheads="1"/>
          </p:cNvSpPr>
          <p:nvPr/>
        </p:nvSpPr>
        <p:spPr bwMode="auto">
          <a:xfrm>
            <a:off x="73152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2332" name="Text Box 44"/>
          <p:cNvSpPr txBox="1">
            <a:spLocks noChangeArrowheads="1"/>
          </p:cNvSpPr>
          <p:nvPr/>
        </p:nvSpPr>
        <p:spPr bwMode="auto">
          <a:xfrm>
            <a:off x="73152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2333" name="Text Box 45"/>
          <p:cNvSpPr txBox="1">
            <a:spLocks noChangeArrowheads="1"/>
          </p:cNvSpPr>
          <p:nvPr/>
        </p:nvSpPr>
        <p:spPr bwMode="auto">
          <a:xfrm>
            <a:off x="73152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2334" name="Text Box 46"/>
          <p:cNvSpPr txBox="1">
            <a:spLocks noChangeArrowheads="1"/>
          </p:cNvSpPr>
          <p:nvPr/>
        </p:nvSpPr>
        <p:spPr bwMode="auto">
          <a:xfrm>
            <a:off x="73152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2335" name="Line 47"/>
          <p:cNvSpPr>
            <a:spLocks noChangeShapeType="1"/>
          </p:cNvSpPr>
          <p:nvPr/>
        </p:nvSpPr>
        <p:spPr bwMode="auto">
          <a:xfrm>
            <a:off x="2514600" y="19812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6" name="Line 48"/>
          <p:cNvSpPr>
            <a:spLocks noChangeShapeType="1"/>
          </p:cNvSpPr>
          <p:nvPr/>
        </p:nvSpPr>
        <p:spPr bwMode="auto">
          <a:xfrm>
            <a:off x="4724400" y="1981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7" name="Line 49"/>
          <p:cNvSpPr>
            <a:spLocks noChangeShapeType="1"/>
          </p:cNvSpPr>
          <p:nvPr/>
        </p:nvSpPr>
        <p:spPr bwMode="auto">
          <a:xfrm>
            <a:off x="2514600" y="2362200"/>
            <a:ext cx="1676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8" name="Line 50"/>
          <p:cNvSpPr>
            <a:spLocks noChangeShapeType="1"/>
          </p:cNvSpPr>
          <p:nvPr/>
        </p:nvSpPr>
        <p:spPr bwMode="auto">
          <a:xfrm>
            <a:off x="2514600" y="3276600"/>
            <a:ext cx="1676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9" name="Line 51"/>
          <p:cNvSpPr>
            <a:spLocks noChangeShapeType="1"/>
          </p:cNvSpPr>
          <p:nvPr/>
        </p:nvSpPr>
        <p:spPr bwMode="auto">
          <a:xfrm>
            <a:off x="2514600" y="3657600"/>
            <a:ext cx="16764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0" name="Line 52"/>
          <p:cNvSpPr>
            <a:spLocks noChangeShapeType="1"/>
          </p:cNvSpPr>
          <p:nvPr/>
        </p:nvSpPr>
        <p:spPr bwMode="auto">
          <a:xfrm flipV="1">
            <a:off x="2514600" y="2286000"/>
            <a:ext cx="16764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1" name="Line 53"/>
          <p:cNvSpPr>
            <a:spLocks noChangeShapeType="1"/>
          </p:cNvSpPr>
          <p:nvPr/>
        </p:nvSpPr>
        <p:spPr bwMode="auto">
          <a:xfrm flipV="1">
            <a:off x="2514600" y="3581400"/>
            <a:ext cx="16764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2" name="Line 54"/>
          <p:cNvSpPr>
            <a:spLocks noChangeShapeType="1"/>
          </p:cNvSpPr>
          <p:nvPr/>
        </p:nvSpPr>
        <p:spPr bwMode="auto">
          <a:xfrm flipV="1">
            <a:off x="2514600" y="4724400"/>
            <a:ext cx="1676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3" name="Line 55"/>
          <p:cNvSpPr>
            <a:spLocks noChangeShapeType="1"/>
          </p:cNvSpPr>
          <p:nvPr/>
        </p:nvSpPr>
        <p:spPr bwMode="auto">
          <a:xfrm>
            <a:off x="2514600" y="59436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4" name="Line 56"/>
          <p:cNvSpPr>
            <a:spLocks noChangeShapeType="1"/>
          </p:cNvSpPr>
          <p:nvPr/>
        </p:nvSpPr>
        <p:spPr bwMode="auto">
          <a:xfrm>
            <a:off x="4724400" y="2286000"/>
            <a:ext cx="1600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5" name="Line 57"/>
          <p:cNvSpPr>
            <a:spLocks noChangeShapeType="1"/>
          </p:cNvSpPr>
          <p:nvPr/>
        </p:nvSpPr>
        <p:spPr bwMode="auto">
          <a:xfrm>
            <a:off x="4724400" y="3276600"/>
            <a:ext cx="1600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6" name="Line 58"/>
          <p:cNvSpPr>
            <a:spLocks noChangeShapeType="1"/>
          </p:cNvSpPr>
          <p:nvPr/>
        </p:nvSpPr>
        <p:spPr bwMode="auto">
          <a:xfrm>
            <a:off x="4724400" y="3581400"/>
            <a:ext cx="1600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7" name="Line 59"/>
          <p:cNvSpPr>
            <a:spLocks noChangeShapeType="1"/>
          </p:cNvSpPr>
          <p:nvPr/>
        </p:nvSpPr>
        <p:spPr bwMode="auto">
          <a:xfrm flipV="1">
            <a:off x="4724400" y="2286000"/>
            <a:ext cx="16002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8" name="Line 60"/>
          <p:cNvSpPr>
            <a:spLocks noChangeShapeType="1"/>
          </p:cNvSpPr>
          <p:nvPr/>
        </p:nvSpPr>
        <p:spPr bwMode="auto">
          <a:xfrm flipV="1">
            <a:off x="4724400" y="3657600"/>
            <a:ext cx="1600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9" name="Line 61"/>
          <p:cNvSpPr>
            <a:spLocks noChangeShapeType="1"/>
          </p:cNvSpPr>
          <p:nvPr/>
        </p:nvSpPr>
        <p:spPr bwMode="auto">
          <a:xfrm flipV="1">
            <a:off x="4724400" y="4800600"/>
            <a:ext cx="1600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50" name="Line 62"/>
          <p:cNvSpPr>
            <a:spLocks noChangeShapeType="1"/>
          </p:cNvSpPr>
          <p:nvPr/>
        </p:nvSpPr>
        <p:spPr bwMode="auto">
          <a:xfrm>
            <a:off x="4724400" y="59436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51" name="Text Box 63"/>
          <p:cNvSpPr txBox="1">
            <a:spLocks noChangeArrowheads="1"/>
          </p:cNvSpPr>
          <p:nvPr/>
        </p:nvSpPr>
        <p:spPr bwMode="auto">
          <a:xfrm>
            <a:off x="1447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2352" name="Text Box 64"/>
          <p:cNvSpPr txBox="1">
            <a:spLocks noChangeArrowheads="1"/>
          </p:cNvSpPr>
          <p:nvPr/>
        </p:nvSpPr>
        <p:spPr bwMode="auto">
          <a:xfrm>
            <a:off x="1447800" y="2108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2353" name="Text Box 65"/>
          <p:cNvSpPr txBox="1">
            <a:spLocks noChangeArrowheads="1"/>
          </p:cNvSpPr>
          <p:nvPr/>
        </p:nvSpPr>
        <p:spPr bwMode="auto">
          <a:xfrm>
            <a:off x="1447800" y="3022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2354" name="Text Box 66"/>
          <p:cNvSpPr txBox="1">
            <a:spLocks noChangeArrowheads="1"/>
          </p:cNvSpPr>
          <p:nvPr/>
        </p:nvSpPr>
        <p:spPr bwMode="auto">
          <a:xfrm>
            <a:off x="1447800" y="3403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2355" name="Text Box 67"/>
          <p:cNvSpPr txBox="1">
            <a:spLocks noChangeArrowheads="1"/>
          </p:cNvSpPr>
          <p:nvPr/>
        </p:nvSpPr>
        <p:spPr bwMode="auto">
          <a:xfrm>
            <a:off x="1447800" y="4165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2356" name="Text Box 68"/>
          <p:cNvSpPr txBox="1">
            <a:spLocks noChangeArrowheads="1"/>
          </p:cNvSpPr>
          <p:nvPr/>
        </p:nvSpPr>
        <p:spPr bwMode="auto">
          <a:xfrm>
            <a:off x="1447800" y="4546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2357" name="Text Box 69"/>
          <p:cNvSpPr txBox="1">
            <a:spLocks noChangeArrowheads="1"/>
          </p:cNvSpPr>
          <p:nvPr/>
        </p:nvSpPr>
        <p:spPr bwMode="auto">
          <a:xfrm>
            <a:off x="14478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2358" name="Text Box 70"/>
          <p:cNvSpPr txBox="1">
            <a:spLocks noChangeArrowheads="1"/>
          </p:cNvSpPr>
          <p:nvPr/>
        </p:nvSpPr>
        <p:spPr bwMode="auto">
          <a:xfrm>
            <a:off x="1447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2359" name="Text Box 71"/>
          <p:cNvSpPr txBox="1">
            <a:spLocks noChangeArrowheads="1"/>
          </p:cNvSpPr>
          <p:nvPr/>
        </p:nvSpPr>
        <p:spPr bwMode="auto">
          <a:xfrm>
            <a:off x="3962400" y="2946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2360" name="Text Box 72"/>
          <p:cNvSpPr txBox="1">
            <a:spLocks noChangeArrowheads="1"/>
          </p:cNvSpPr>
          <p:nvPr/>
        </p:nvSpPr>
        <p:spPr bwMode="auto">
          <a:xfrm>
            <a:off x="3733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2361" name="Text Box 73"/>
          <p:cNvSpPr txBox="1">
            <a:spLocks noChangeArrowheads="1"/>
          </p:cNvSpPr>
          <p:nvPr/>
        </p:nvSpPr>
        <p:spPr bwMode="auto">
          <a:xfrm>
            <a:off x="3962400" y="4013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2362" name="Text Box 74"/>
          <p:cNvSpPr txBox="1">
            <a:spLocks noChangeArrowheads="1"/>
          </p:cNvSpPr>
          <p:nvPr/>
        </p:nvSpPr>
        <p:spPr bwMode="auto">
          <a:xfrm>
            <a:off x="36576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2363" name="Text Box 75"/>
          <p:cNvSpPr txBox="1">
            <a:spLocks noChangeArrowheads="1"/>
          </p:cNvSpPr>
          <p:nvPr/>
        </p:nvSpPr>
        <p:spPr bwMode="auto">
          <a:xfrm>
            <a:off x="3962400" y="24130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2364" name="Text Box 76"/>
          <p:cNvSpPr txBox="1">
            <a:spLocks noChangeArrowheads="1"/>
          </p:cNvSpPr>
          <p:nvPr/>
        </p:nvSpPr>
        <p:spPr bwMode="auto">
          <a:xfrm>
            <a:off x="3962400" y="3708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2365" name="Text Box 77"/>
          <p:cNvSpPr txBox="1">
            <a:spLocks noChangeArrowheads="1"/>
          </p:cNvSpPr>
          <p:nvPr/>
        </p:nvSpPr>
        <p:spPr bwMode="auto">
          <a:xfrm>
            <a:off x="3810000" y="4775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2366" name="Text Box 78"/>
          <p:cNvSpPr txBox="1">
            <a:spLocks noChangeArrowheads="1"/>
          </p:cNvSpPr>
          <p:nvPr/>
        </p:nvSpPr>
        <p:spPr bwMode="auto">
          <a:xfrm>
            <a:off x="3733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2367" name="Line 79"/>
          <p:cNvSpPr>
            <a:spLocks noChangeShapeType="1"/>
          </p:cNvSpPr>
          <p:nvPr/>
        </p:nvSpPr>
        <p:spPr bwMode="auto">
          <a:xfrm>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68" name="Line 80"/>
          <p:cNvSpPr>
            <a:spLocks noChangeShapeType="1"/>
          </p:cNvSpPr>
          <p:nvPr/>
        </p:nvSpPr>
        <p:spPr bwMode="auto">
          <a:xfrm flipV="1">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69" name="Line 81"/>
          <p:cNvSpPr>
            <a:spLocks noChangeShapeType="1"/>
          </p:cNvSpPr>
          <p:nvPr/>
        </p:nvSpPr>
        <p:spPr bwMode="auto">
          <a:xfrm>
            <a:off x="1981200" y="3276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0" name="Line 82"/>
          <p:cNvSpPr>
            <a:spLocks noChangeShapeType="1"/>
          </p:cNvSpPr>
          <p:nvPr/>
        </p:nvSpPr>
        <p:spPr bwMode="auto">
          <a:xfrm>
            <a:off x="1981200" y="3657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1" name="Line 83"/>
          <p:cNvSpPr>
            <a:spLocks noChangeShapeType="1"/>
          </p:cNvSpPr>
          <p:nvPr/>
        </p:nvSpPr>
        <p:spPr bwMode="auto">
          <a:xfrm>
            <a:off x="1981200" y="4419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2" name="Line 84"/>
          <p:cNvSpPr>
            <a:spLocks noChangeShapeType="1"/>
          </p:cNvSpPr>
          <p:nvPr/>
        </p:nvSpPr>
        <p:spPr bwMode="auto">
          <a:xfrm>
            <a:off x="1981200" y="4800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3" name="Line 85"/>
          <p:cNvSpPr>
            <a:spLocks noChangeShapeType="1"/>
          </p:cNvSpPr>
          <p:nvPr/>
        </p:nvSpPr>
        <p:spPr bwMode="auto">
          <a:xfrm>
            <a:off x="1981200" y="5562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4" name="Line 86"/>
          <p:cNvSpPr>
            <a:spLocks noChangeShapeType="1"/>
          </p:cNvSpPr>
          <p:nvPr/>
        </p:nvSpPr>
        <p:spPr bwMode="auto">
          <a:xfrm>
            <a:off x="1981200" y="5943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5" name="Text Box 87"/>
          <p:cNvSpPr txBox="1">
            <a:spLocks noChangeArrowheads="1"/>
          </p:cNvSpPr>
          <p:nvPr/>
        </p:nvSpPr>
        <p:spPr bwMode="auto">
          <a:xfrm>
            <a:off x="6172200" y="5156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2376" name="Text Box 88"/>
          <p:cNvSpPr txBox="1">
            <a:spLocks noChangeArrowheads="1"/>
          </p:cNvSpPr>
          <p:nvPr/>
        </p:nvSpPr>
        <p:spPr bwMode="auto">
          <a:xfrm>
            <a:off x="6096000" y="2946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2377" name="Text Box 89"/>
          <p:cNvSpPr txBox="1">
            <a:spLocks noChangeArrowheads="1"/>
          </p:cNvSpPr>
          <p:nvPr/>
        </p:nvSpPr>
        <p:spPr bwMode="auto">
          <a:xfrm>
            <a:off x="5867400" y="2108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2378" name="Text Box 90"/>
          <p:cNvSpPr txBox="1">
            <a:spLocks noChangeArrowheads="1"/>
          </p:cNvSpPr>
          <p:nvPr/>
        </p:nvSpPr>
        <p:spPr bwMode="auto">
          <a:xfrm>
            <a:off x="58674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2379" name="Text Box 91"/>
          <p:cNvSpPr txBox="1">
            <a:spLocks noChangeArrowheads="1"/>
          </p:cNvSpPr>
          <p:nvPr/>
        </p:nvSpPr>
        <p:spPr bwMode="auto">
          <a:xfrm>
            <a:off x="58674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2380" name="Text Box 92"/>
          <p:cNvSpPr txBox="1">
            <a:spLocks noChangeArrowheads="1"/>
          </p:cNvSpPr>
          <p:nvPr/>
        </p:nvSpPr>
        <p:spPr bwMode="auto">
          <a:xfrm>
            <a:off x="6096000" y="4089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2381" name="Text Box 93"/>
          <p:cNvSpPr txBox="1">
            <a:spLocks noChangeArrowheads="1"/>
          </p:cNvSpPr>
          <p:nvPr/>
        </p:nvSpPr>
        <p:spPr bwMode="auto">
          <a:xfrm>
            <a:off x="6096000" y="3708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2382" name="Text Box 94"/>
          <p:cNvSpPr txBox="1">
            <a:spLocks noChangeArrowheads="1"/>
          </p:cNvSpPr>
          <p:nvPr/>
        </p:nvSpPr>
        <p:spPr bwMode="auto">
          <a:xfrm>
            <a:off x="6019800" y="4851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2383" name="Line 95"/>
          <p:cNvSpPr>
            <a:spLocks noChangeShapeType="1"/>
          </p:cNvSpPr>
          <p:nvPr/>
        </p:nvSpPr>
        <p:spPr bwMode="auto">
          <a:xfrm>
            <a:off x="4191000" y="19812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4" name="Line 96"/>
          <p:cNvSpPr>
            <a:spLocks noChangeShapeType="1"/>
          </p:cNvSpPr>
          <p:nvPr/>
        </p:nvSpPr>
        <p:spPr bwMode="auto">
          <a:xfrm flipV="1">
            <a:off x="4191000" y="19812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5" name="Line 97"/>
          <p:cNvSpPr>
            <a:spLocks noChangeShapeType="1"/>
          </p:cNvSpPr>
          <p:nvPr/>
        </p:nvSpPr>
        <p:spPr bwMode="auto">
          <a:xfrm>
            <a:off x="4191000" y="32766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6" name="Line 98"/>
          <p:cNvSpPr>
            <a:spLocks noChangeShapeType="1"/>
          </p:cNvSpPr>
          <p:nvPr/>
        </p:nvSpPr>
        <p:spPr bwMode="auto">
          <a:xfrm flipV="1">
            <a:off x="4191000" y="32766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7" name="Line 99"/>
          <p:cNvSpPr>
            <a:spLocks noChangeShapeType="1"/>
          </p:cNvSpPr>
          <p:nvPr/>
        </p:nvSpPr>
        <p:spPr bwMode="auto">
          <a:xfrm>
            <a:off x="4191000" y="4419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8" name="Line 100"/>
          <p:cNvSpPr>
            <a:spLocks noChangeShapeType="1"/>
          </p:cNvSpPr>
          <p:nvPr/>
        </p:nvSpPr>
        <p:spPr bwMode="auto">
          <a:xfrm>
            <a:off x="4191000" y="4724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9" name="Line 101"/>
          <p:cNvSpPr>
            <a:spLocks noChangeShapeType="1"/>
          </p:cNvSpPr>
          <p:nvPr/>
        </p:nvSpPr>
        <p:spPr bwMode="auto">
          <a:xfrm>
            <a:off x="41910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0" name="Line 102"/>
          <p:cNvSpPr>
            <a:spLocks noChangeShapeType="1"/>
          </p:cNvSpPr>
          <p:nvPr/>
        </p:nvSpPr>
        <p:spPr bwMode="auto">
          <a:xfrm flipV="1">
            <a:off x="41910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1" name="Line 103"/>
          <p:cNvSpPr>
            <a:spLocks noChangeShapeType="1"/>
          </p:cNvSpPr>
          <p:nvPr/>
        </p:nvSpPr>
        <p:spPr bwMode="auto">
          <a:xfrm>
            <a:off x="6324600" y="1981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2" name="Line 104"/>
          <p:cNvSpPr>
            <a:spLocks noChangeShapeType="1"/>
          </p:cNvSpPr>
          <p:nvPr/>
        </p:nvSpPr>
        <p:spPr bwMode="auto">
          <a:xfrm>
            <a:off x="6324600" y="2286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3" name="Line 105"/>
          <p:cNvSpPr>
            <a:spLocks noChangeShapeType="1"/>
          </p:cNvSpPr>
          <p:nvPr/>
        </p:nvSpPr>
        <p:spPr bwMode="auto">
          <a:xfrm>
            <a:off x="63246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4" name="Line 106"/>
          <p:cNvSpPr>
            <a:spLocks noChangeShapeType="1"/>
          </p:cNvSpPr>
          <p:nvPr/>
        </p:nvSpPr>
        <p:spPr bwMode="auto">
          <a:xfrm flipV="1">
            <a:off x="63246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5" name="Line 107"/>
          <p:cNvSpPr>
            <a:spLocks noChangeShapeType="1"/>
          </p:cNvSpPr>
          <p:nvPr/>
        </p:nvSpPr>
        <p:spPr bwMode="auto">
          <a:xfrm>
            <a:off x="63246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6" name="Line 108"/>
          <p:cNvSpPr>
            <a:spLocks noChangeShapeType="1"/>
          </p:cNvSpPr>
          <p:nvPr/>
        </p:nvSpPr>
        <p:spPr bwMode="auto">
          <a:xfrm flipV="1">
            <a:off x="63246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7" name="Line 109"/>
          <p:cNvSpPr>
            <a:spLocks noChangeShapeType="1"/>
          </p:cNvSpPr>
          <p:nvPr/>
        </p:nvSpPr>
        <p:spPr bwMode="auto">
          <a:xfrm flipV="1">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8" name="Line 110"/>
          <p:cNvSpPr>
            <a:spLocks noChangeShapeType="1"/>
          </p:cNvSpPr>
          <p:nvPr/>
        </p:nvSpPr>
        <p:spPr bwMode="auto">
          <a:xfrm>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Tree>
    <p:extLst>
      <p:ext uri="{BB962C8B-B14F-4D97-AF65-F5344CB8AC3E}">
        <p14:creationId xmlns:p14="http://schemas.microsoft.com/office/powerpoint/2010/main" val="334399694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sz="3200" u="sng"/>
              <a:t>Unsuccessful Omega Routing Routing</a:t>
            </a:r>
          </a:p>
        </p:txBody>
      </p:sp>
      <p:sp>
        <p:nvSpPr>
          <p:cNvPr id="13375" name="Rectangle 63"/>
          <p:cNvSpPr>
            <a:spLocks noChangeArrowheads="1"/>
          </p:cNvSpPr>
          <p:nvPr/>
        </p:nvSpPr>
        <p:spPr bwMode="auto">
          <a:xfrm>
            <a:off x="19812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6" name="Rectangle 64"/>
          <p:cNvSpPr>
            <a:spLocks noChangeArrowheads="1"/>
          </p:cNvSpPr>
          <p:nvPr/>
        </p:nvSpPr>
        <p:spPr bwMode="auto">
          <a:xfrm>
            <a:off x="19812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7" name="Rectangle 65"/>
          <p:cNvSpPr>
            <a:spLocks noChangeArrowheads="1"/>
          </p:cNvSpPr>
          <p:nvPr/>
        </p:nvSpPr>
        <p:spPr bwMode="auto">
          <a:xfrm>
            <a:off x="19812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8" name="Rectangle 66"/>
          <p:cNvSpPr>
            <a:spLocks noChangeArrowheads="1"/>
          </p:cNvSpPr>
          <p:nvPr/>
        </p:nvSpPr>
        <p:spPr bwMode="auto">
          <a:xfrm>
            <a:off x="63246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9" name="Rectangle 67"/>
          <p:cNvSpPr>
            <a:spLocks noChangeArrowheads="1"/>
          </p:cNvSpPr>
          <p:nvPr/>
        </p:nvSpPr>
        <p:spPr bwMode="auto">
          <a:xfrm>
            <a:off x="63246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0" name="Rectangle 68"/>
          <p:cNvSpPr>
            <a:spLocks noChangeArrowheads="1"/>
          </p:cNvSpPr>
          <p:nvPr/>
        </p:nvSpPr>
        <p:spPr bwMode="auto">
          <a:xfrm>
            <a:off x="63246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1" name="Rectangle 69"/>
          <p:cNvSpPr>
            <a:spLocks noChangeArrowheads="1"/>
          </p:cNvSpPr>
          <p:nvPr/>
        </p:nvSpPr>
        <p:spPr bwMode="auto">
          <a:xfrm>
            <a:off x="19812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2" name="Rectangle 70"/>
          <p:cNvSpPr>
            <a:spLocks noChangeArrowheads="1"/>
          </p:cNvSpPr>
          <p:nvPr/>
        </p:nvSpPr>
        <p:spPr bwMode="auto">
          <a:xfrm>
            <a:off x="63246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3" name="Rectangle 71"/>
          <p:cNvSpPr>
            <a:spLocks noChangeArrowheads="1"/>
          </p:cNvSpPr>
          <p:nvPr/>
        </p:nvSpPr>
        <p:spPr bwMode="auto">
          <a:xfrm>
            <a:off x="41910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4" name="Rectangle 72"/>
          <p:cNvSpPr>
            <a:spLocks noChangeArrowheads="1"/>
          </p:cNvSpPr>
          <p:nvPr/>
        </p:nvSpPr>
        <p:spPr bwMode="auto">
          <a:xfrm>
            <a:off x="41910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BLOCK</a:t>
            </a:r>
            <a:endParaRPr lang="en-US" sz="1600" smtClean="0">
              <a:solidFill>
                <a:srgbClr val="000000"/>
              </a:solidFill>
            </a:endParaRPr>
          </a:p>
        </p:txBody>
      </p:sp>
      <p:sp>
        <p:nvSpPr>
          <p:cNvPr id="13385" name="Rectangle 73"/>
          <p:cNvSpPr>
            <a:spLocks noChangeArrowheads="1"/>
          </p:cNvSpPr>
          <p:nvPr/>
        </p:nvSpPr>
        <p:spPr bwMode="auto">
          <a:xfrm>
            <a:off x="41910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BLOCK</a:t>
            </a:r>
            <a:endParaRPr lang="en-US" sz="1600" smtClean="0">
              <a:solidFill>
                <a:srgbClr val="000000"/>
              </a:solidFill>
            </a:endParaRPr>
          </a:p>
        </p:txBody>
      </p:sp>
      <p:sp>
        <p:nvSpPr>
          <p:cNvPr id="13386" name="Rectangle 74"/>
          <p:cNvSpPr>
            <a:spLocks noChangeArrowheads="1"/>
          </p:cNvSpPr>
          <p:nvPr/>
        </p:nvSpPr>
        <p:spPr bwMode="auto">
          <a:xfrm>
            <a:off x="41910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7" name="Line 75"/>
          <p:cNvSpPr>
            <a:spLocks noChangeShapeType="1"/>
          </p:cNvSpPr>
          <p:nvPr/>
        </p:nvSpPr>
        <p:spPr bwMode="auto">
          <a:xfrm flipH="1">
            <a:off x="1371600" y="1981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88" name="Line 76"/>
          <p:cNvSpPr>
            <a:spLocks noChangeShapeType="1"/>
          </p:cNvSpPr>
          <p:nvPr/>
        </p:nvSpPr>
        <p:spPr bwMode="auto">
          <a:xfrm flipH="1">
            <a:off x="1371600" y="3276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89" name="Line 77"/>
          <p:cNvSpPr>
            <a:spLocks noChangeShapeType="1"/>
          </p:cNvSpPr>
          <p:nvPr/>
        </p:nvSpPr>
        <p:spPr bwMode="auto">
          <a:xfrm flipH="1">
            <a:off x="1371600" y="4419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0" name="Line 78"/>
          <p:cNvSpPr>
            <a:spLocks noChangeShapeType="1"/>
          </p:cNvSpPr>
          <p:nvPr/>
        </p:nvSpPr>
        <p:spPr bwMode="auto">
          <a:xfrm flipH="1">
            <a:off x="6858000" y="5562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1" name="Line 79"/>
          <p:cNvSpPr>
            <a:spLocks noChangeShapeType="1"/>
          </p:cNvSpPr>
          <p:nvPr/>
        </p:nvSpPr>
        <p:spPr bwMode="auto">
          <a:xfrm flipH="1">
            <a:off x="1371600" y="3657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2" name="Line 80"/>
          <p:cNvSpPr>
            <a:spLocks noChangeShapeType="1"/>
          </p:cNvSpPr>
          <p:nvPr/>
        </p:nvSpPr>
        <p:spPr bwMode="auto">
          <a:xfrm flipH="1">
            <a:off x="1371600" y="2362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3" name="Line 81"/>
          <p:cNvSpPr>
            <a:spLocks noChangeShapeType="1"/>
          </p:cNvSpPr>
          <p:nvPr/>
        </p:nvSpPr>
        <p:spPr bwMode="auto">
          <a:xfrm flipH="1">
            <a:off x="1371600" y="5562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4" name="Line 82"/>
          <p:cNvSpPr>
            <a:spLocks noChangeShapeType="1"/>
          </p:cNvSpPr>
          <p:nvPr/>
        </p:nvSpPr>
        <p:spPr bwMode="auto">
          <a:xfrm flipH="1">
            <a:off x="1371600" y="5943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5" name="Line 83"/>
          <p:cNvSpPr>
            <a:spLocks noChangeShapeType="1"/>
          </p:cNvSpPr>
          <p:nvPr/>
        </p:nvSpPr>
        <p:spPr bwMode="auto">
          <a:xfrm flipH="1">
            <a:off x="13716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6" name="Line 84"/>
          <p:cNvSpPr>
            <a:spLocks noChangeShapeType="1"/>
          </p:cNvSpPr>
          <p:nvPr/>
        </p:nvSpPr>
        <p:spPr bwMode="auto">
          <a:xfrm flipH="1">
            <a:off x="6858000" y="1981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7" name="Line 85"/>
          <p:cNvSpPr>
            <a:spLocks noChangeShapeType="1"/>
          </p:cNvSpPr>
          <p:nvPr/>
        </p:nvSpPr>
        <p:spPr bwMode="auto">
          <a:xfrm flipH="1">
            <a:off x="6858000" y="2286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8" name="Line 86"/>
          <p:cNvSpPr>
            <a:spLocks noChangeShapeType="1"/>
          </p:cNvSpPr>
          <p:nvPr/>
        </p:nvSpPr>
        <p:spPr bwMode="auto">
          <a:xfrm flipH="1">
            <a:off x="6858000" y="3276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9" name="Line 87"/>
          <p:cNvSpPr>
            <a:spLocks noChangeShapeType="1"/>
          </p:cNvSpPr>
          <p:nvPr/>
        </p:nvSpPr>
        <p:spPr bwMode="auto">
          <a:xfrm flipH="1">
            <a:off x="6858000" y="4419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0" name="Line 88"/>
          <p:cNvSpPr>
            <a:spLocks noChangeShapeType="1"/>
          </p:cNvSpPr>
          <p:nvPr/>
        </p:nvSpPr>
        <p:spPr bwMode="auto">
          <a:xfrm flipH="1">
            <a:off x="68580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1" name="Line 89"/>
          <p:cNvSpPr>
            <a:spLocks noChangeShapeType="1"/>
          </p:cNvSpPr>
          <p:nvPr/>
        </p:nvSpPr>
        <p:spPr bwMode="auto">
          <a:xfrm flipH="1">
            <a:off x="6858000" y="5943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2" name="Line 90"/>
          <p:cNvSpPr>
            <a:spLocks noChangeShapeType="1"/>
          </p:cNvSpPr>
          <p:nvPr/>
        </p:nvSpPr>
        <p:spPr bwMode="auto">
          <a:xfrm flipH="1">
            <a:off x="6858000" y="3657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3" name="Text Box 91"/>
          <p:cNvSpPr txBox="1">
            <a:spLocks noChangeArrowheads="1"/>
          </p:cNvSpPr>
          <p:nvPr/>
        </p:nvSpPr>
        <p:spPr bwMode="auto">
          <a:xfrm>
            <a:off x="1143000" y="2184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3404" name="Text Box 92"/>
          <p:cNvSpPr txBox="1">
            <a:spLocks noChangeArrowheads="1"/>
          </p:cNvSpPr>
          <p:nvPr/>
        </p:nvSpPr>
        <p:spPr bwMode="auto">
          <a:xfrm>
            <a:off x="11430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3405" name="Text Box 93"/>
          <p:cNvSpPr txBox="1">
            <a:spLocks noChangeArrowheads="1"/>
          </p:cNvSpPr>
          <p:nvPr/>
        </p:nvSpPr>
        <p:spPr bwMode="auto">
          <a:xfrm>
            <a:off x="11430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3406" name="Text Box 94"/>
          <p:cNvSpPr txBox="1">
            <a:spLocks noChangeArrowheads="1"/>
          </p:cNvSpPr>
          <p:nvPr/>
        </p:nvSpPr>
        <p:spPr bwMode="auto">
          <a:xfrm>
            <a:off x="11430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3407" name="Text Box 95"/>
          <p:cNvSpPr txBox="1">
            <a:spLocks noChangeArrowheads="1"/>
          </p:cNvSpPr>
          <p:nvPr/>
        </p:nvSpPr>
        <p:spPr bwMode="auto">
          <a:xfrm>
            <a:off x="11430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3408" name="Text Box 96"/>
          <p:cNvSpPr txBox="1">
            <a:spLocks noChangeArrowheads="1"/>
          </p:cNvSpPr>
          <p:nvPr/>
        </p:nvSpPr>
        <p:spPr bwMode="auto">
          <a:xfrm>
            <a:off x="11430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3409" name="Text Box 97"/>
          <p:cNvSpPr txBox="1">
            <a:spLocks noChangeArrowheads="1"/>
          </p:cNvSpPr>
          <p:nvPr/>
        </p:nvSpPr>
        <p:spPr bwMode="auto">
          <a:xfrm>
            <a:off x="11430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3410" name="Text Box 98"/>
          <p:cNvSpPr txBox="1">
            <a:spLocks noChangeArrowheads="1"/>
          </p:cNvSpPr>
          <p:nvPr/>
        </p:nvSpPr>
        <p:spPr bwMode="auto">
          <a:xfrm>
            <a:off x="11430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3411" name="Text Box 99"/>
          <p:cNvSpPr txBox="1">
            <a:spLocks noChangeArrowheads="1"/>
          </p:cNvSpPr>
          <p:nvPr/>
        </p:nvSpPr>
        <p:spPr bwMode="auto">
          <a:xfrm>
            <a:off x="7315200" y="21082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3412" name="Text Box 100"/>
          <p:cNvSpPr txBox="1">
            <a:spLocks noChangeArrowheads="1"/>
          </p:cNvSpPr>
          <p:nvPr/>
        </p:nvSpPr>
        <p:spPr bwMode="auto">
          <a:xfrm>
            <a:off x="73152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3413" name="Text Box 101"/>
          <p:cNvSpPr txBox="1">
            <a:spLocks noChangeArrowheads="1"/>
          </p:cNvSpPr>
          <p:nvPr/>
        </p:nvSpPr>
        <p:spPr bwMode="auto">
          <a:xfrm>
            <a:off x="73152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3414" name="Text Box 102"/>
          <p:cNvSpPr txBox="1">
            <a:spLocks noChangeArrowheads="1"/>
          </p:cNvSpPr>
          <p:nvPr/>
        </p:nvSpPr>
        <p:spPr bwMode="auto">
          <a:xfrm>
            <a:off x="73152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3415" name="Text Box 103"/>
          <p:cNvSpPr txBox="1">
            <a:spLocks noChangeArrowheads="1"/>
          </p:cNvSpPr>
          <p:nvPr/>
        </p:nvSpPr>
        <p:spPr bwMode="auto">
          <a:xfrm>
            <a:off x="73152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3416" name="Text Box 104"/>
          <p:cNvSpPr txBox="1">
            <a:spLocks noChangeArrowheads="1"/>
          </p:cNvSpPr>
          <p:nvPr/>
        </p:nvSpPr>
        <p:spPr bwMode="auto">
          <a:xfrm>
            <a:off x="73152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3417" name="Text Box 105"/>
          <p:cNvSpPr txBox="1">
            <a:spLocks noChangeArrowheads="1"/>
          </p:cNvSpPr>
          <p:nvPr/>
        </p:nvSpPr>
        <p:spPr bwMode="auto">
          <a:xfrm>
            <a:off x="73152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3418" name="Text Box 106"/>
          <p:cNvSpPr txBox="1">
            <a:spLocks noChangeArrowheads="1"/>
          </p:cNvSpPr>
          <p:nvPr/>
        </p:nvSpPr>
        <p:spPr bwMode="auto">
          <a:xfrm>
            <a:off x="73152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3419" name="Line 107"/>
          <p:cNvSpPr>
            <a:spLocks noChangeShapeType="1"/>
          </p:cNvSpPr>
          <p:nvPr/>
        </p:nvSpPr>
        <p:spPr bwMode="auto">
          <a:xfrm>
            <a:off x="2514600" y="19812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0" name="Line 108"/>
          <p:cNvSpPr>
            <a:spLocks noChangeShapeType="1"/>
          </p:cNvSpPr>
          <p:nvPr/>
        </p:nvSpPr>
        <p:spPr bwMode="auto">
          <a:xfrm>
            <a:off x="4724400" y="1981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1" name="Line 109"/>
          <p:cNvSpPr>
            <a:spLocks noChangeShapeType="1"/>
          </p:cNvSpPr>
          <p:nvPr/>
        </p:nvSpPr>
        <p:spPr bwMode="auto">
          <a:xfrm>
            <a:off x="2514600" y="2362200"/>
            <a:ext cx="1676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2" name="Line 110"/>
          <p:cNvSpPr>
            <a:spLocks noChangeShapeType="1"/>
          </p:cNvSpPr>
          <p:nvPr/>
        </p:nvSpPr>
        <p:spPr bwMode="auto">
          <a:xfrm>
            <a:off x="2514600" y="3276600"/>
            <a:ext cx="1676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3" name="Line 111"/>
          <p:cNvSpPr>
            <a:spLocks noChangeShapeType="1"/>
          </p:cNvSpPr>
          <p:nvPr/>
        </p:nvSpPr>
        <p:spPr bwMode="auto">
          <a:xfrm>
            <a:off x="2514600" y="3657600"/>
            <a:ext cx="16764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4" name="Line 112"/>
          <p:cNvSpPr>
            <a:spLocks noChangeShapeType="1"/>
          </p:cNvSpPr>
          <p:nvPr/>
        </p:nvSpPr>
        <p:spPr bwMode="auto">
          <a:xfrm flipV="1">
            <a:off x="2514600" y="2286000"/>
            <a:ext cx="16764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5" name="Line 113"/>
          <p:cNvSpPr>
            <a:spLocks noChangeShapeType="1"/>
          </p:cNvSpPr>
          <p:nvPr/>
        </p:nvSpPr>
        <p:spPr bwMode="auto">
          <a:xfrm flipV="1">
            <a:off x="2514600" y="3657600"/>
            <a:ext cx="1676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6" name="Line 114"/>
          <p:cNvSpPr>
            <a:spLocks noChangeShapeType="1"/>
          </p:cNvSpPr>
          <p:nvPr/>
        </p:nvSpPr>
        <p:spPr bwMode="auto">
          <a:xfrm flipV="1">
            <a:off x="2514600" y="4724400"/>
            <a:ext cx="1676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7" name="Line 115"/>
          <p:cNvSpPr>
            <a:spLocks noChangeShapeType="1"/>
          </p:cNvSpPr>
          <p:nvPr/>
        </p:nvSpPr>
        <p:spPr bwMode="auto">
          <a:xfrm>
            <a:off x="2514600" y="59436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8" name="Line 116"/>
          <p:cNvSpPr>
            <a:spLocks noChangeShapeType="1"/>
          </p:cNvSpPr>
          <p:nvPr/>
        </p:nvSpPr>
        <p:spPr bwMode="auto">
          <a:xfrm>
            <a:off x="4724400" y="2286000"/>
            <a:ext cx="1600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9" name="Line 117"/>
          <p:cNvSpPr>
            <a:spLocks noChangeShapeType="1"/>
          </p:cNvSpPr>
          <p:nvPr/>
        </p:nvSpPr>
        <p:spPr bwMode="auto">
          <a:xfrm>
            <a:off x="4724400" y="3276600"/>
            <a:ext cx="1600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0" name="Line 118"/>
          <p:cNvSpPr>
            <a:spLocks noChangeShapeType="1"/>
          </p:cNvSpPr>
          <p:nvPr/>
        </p:nvSpPr>
        <p:spPr bwMode="auto">
          <a:xfrm>
            <a:off x="4724400" y="3657600"/>
            <a:ext cx="16002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1" name="Line 119"/>
          <p:cNvSpPr>
            <a:spLocks noChangeShapeType="1"/>
          </p:cNvSpPr>
          <p:nvPr/>
        </p:nvSpPr>
        <p:spPr bwMode="auto">
          <a:xfrm flipV="1">
            <a:off x="4724400" y="2286000"/>
            <a:ext cx="16002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2" name="Line 120"/>
          <p:cNvSpPr>
            <a:spLocks noChangeShapeType="1"/>
          </p:cNvSpPr>
          <p:nvPr/>
        </p:nvSpPr>
        <p:spPr bwMode="auto">
          <a:xfrm flipV="1">
            <a:off x="4724400" y="3657600"/>
            <a:ext cx="1600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3" name="Line 121"/>
          <p:cNvSpPr>
            <a:spLocks noChangeShapeType="1"/>
          </p:cNvSpPr>
          <p:nvPr/>
        </p:nvSpPr>
        <p:spPr bwMode="auto">
          <a:xfrm flipV="1">
            <a:off x="4724400" y="4800600"/>
            <a:ext cx="1600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4" name="Line 122"/>
          <p:cNvSpPr>
            <a:spLocks noChangeShapeType="1"/>
          </p:cNvSpPr>
          <p:nvPr/>
        </p:nvSpPr>
        <p:spPr bwMode="auto">
          <a:xfrm>
            <a:off x="4724400" y="59436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5" name="Text Box 123"/>
          <p:cNvSpPr txBox="1">
            <a:spLocks noChangeArrowheads="1"/>
          </p:cNvSpPr>
          <p:nvPr/>
        </p:nvSpPr>
        <p:spPr bwMode="auto">
          <a:xfrm>
            <a:off x="1447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3436" name="Text Box 124"/>
          <p:cNvSpPr txBox="1">
            <a:spLocks noChangeArrowheads="1"/>
          </p:cNvSpPr>
          <p:nvPr/>
        </p:nvSpPr>
        <p:spPr bwMode="auto">
          <a:xfrm>
            <a:off x="1447800" y="2108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3437" name="Text Box 125"/>
          <p:cNvSpPr txBox="1">
            <a:spLocks noChangeArrowheads="1"/>
          </p:cNvSpPr>
          <p:nvPr/>
        </p:nvSpPr>
        <p:spPr bwMode="auto">
          <a:xfrm>
            <a:off x="1447800" y="3022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3438" name="Text Box 126"/>
          <p:cNvSpPr txBox="1">
            <a:spLocks noChangeArrowheads="1"/>
          </p:cNvSpPr>
          <p:nvPr/>
        </p:nvSpPr>
        <p:spPr bwMode="auto">
          <a:xfrm>
            <a:off x="1447800" y="3403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3439" name="Text Box 127"/>
          <p:cNvSpPr txBox="1">
            <a:spLocks noChangeArrowheads="1"/>
          </p:cNvSpPr>
          <p:nvPr/>
        </p:nvSpPr>
        <p:spPr bwMode="auto">
          <a:xfrm>
            <a:off x="1447800" y="4165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3440" name="Text Box 128"/>
          <p:cNvSpPr txBox="1">
            <a:spLocks noChangeArrowheads="1"/>
          </p:cNvSpPr>
          <p:nvPr/>
        </p:nvSpPr>
        <p:spPr bwMode="auto">
          <a:xfrm>
            <a:off x="1447800" y="4546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3441" name="Text Box 129"/>
          <p:cNvSpPr txBox="1">
            <a:spLocks noChangeArrowheads="1"/>
          </p:cNvSpPr>
          <p:nvPr/>
        </p:nvSpPr>
        <p:spPr bwMode="auto">
          <a:xfrm>
            <a:off x="14478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3442" name="Text Box 130"/>
          <p:cNvSpPr txBox="1">
            <a:spLocks noChangeArrowheads="1"/>
          </p:cNvSpPr>
          <p:nvPr/>
        </p:nvSpPr>
        <p:spPr bwMode="auto">
          <a:xfrm>
            <a:off x="1447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3443" name="Text Box 131"/>
          <p:cNvSpPr txBox="1">
            <a:spLocks noChangeArrowheads="1"/>
          </p:cNvSpPr>
          <p:nvPr/>
        </p:nvSpPr>
        <p:spPr bwMode="auto">
          <a:xfrm>
            <a:off x="3962400" y="2946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3444" name="Text Box 132"/>
          <p:cNvSpPr txBox="1">
            <a:spLocks noChangeArrowheads="1"/>
          </p:cNvSpPr>
          <p:nvPr/>
        </p:nvSpPr>
        <p:spPr bwMode="auto">
          <a:xfrm>
            <a:off x="3733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3445" name="Text Box 133"/>
          <p:cNvSpPr txBox="1">
            <a:spLocks noChangeArrowheads="1"/>
          </p:cNvSpPr>
          <p:nvPr/>
        </p:nvSpPr>
        <p:spPr bwMode="auto">
          <a:xfrm>
            <a:off x="3962400" y="4013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3446" name="Text Box 134"/>
          <p:cNvSpPr txBox="1">
            <a:spLocks noChangeArrowheads="1"/>
          </p:cNvSpPr>
          <p:nvPr/>
        </p:nvSpPr>
        <p:spPr bwMode="auto">
          <a:xfrm>
            <a:off x="35814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3447" name="Text Box 135"/>
          <p:cNvSpPr txBox="1">
            <a:spLocks noChangeArrowheads="1"/>
          </p:cNvSpPr>
          <p:nvPr/>
        </p:nvSpPr>
        <p:spPr bwMode="auto">
          <a:xfrm>
            <a:off x="3962400" y="24130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3448" name="Text Box 136"/>
          <p:cNvSpPr txBox="1">
            <a:spLocks noChangeArrowheads="1"/>
          </p:cNvSpPr>
          <p:nvPr/>
        </p:nvSpPr>
        <p:spPr bwMode="auto">
          <a:xfrm>
            <a:off x="3962400" y="3708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3449" name="Text Box 137"/>
          <p:cNvSpPr txBox="1">
            <a:spLocks noChangeArrowheads="1"/>
          </p:cNvSpPr>
          <p:nvPr/>
        </p:nvSpPr>
        <p:spPr bwMode="auto">
          <a:xfrm>
            <a:off x="3810000" y="4775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3450" name="Text Box 138"/>
          <p:cNvSpPr txBox="1">
            <a:spLocks noChangeArrowheads="1"/>
          </p:cNvSpPr>
          <p:nvPr/>
        </p:nvSpPr>
        <p:spPr bwMode="auto">
          <a:xfrm>
            <a:off x="3733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3451" name="Line 139"/>
          <p:cNvSpPr>
            <a:spLocks noChangeShapeType="1"/>
          </p:cNvSpPr>
          <p:nvPr/>
        </p:nvSpPr>
        <p:spPr bwMode="auto">
          <a:xfrm>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2" name="Line 140"/>
          <p:cNvSpPr>
            <a:spLocks noChangeShapeType="1"/>
          </p:cNvSpPr>
          <p:nvPr/>
        </p:nvSpPr>
        <p:spPr bwMode="auto">
          <a:xfrm flipV="1">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3" name="Line 141"/>
          <p:cNvSpPr>
            <a:spLocks noChangeShapeType="1"/>
          </p:cNvSpPr>
          <p:nvPr/>
        </p:nvSpPr>
        <p:spPr bwMode="auto">
          <a:xfrm>
            <a:off x="19812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4" name="Line 142"/>
          <p:cNvSpPr>
            <a:spLocks noChangeShapeType="1"/>
          </p:cNvSpPr>
          <p:nvPr/>
        </p:nvSpPr>
        <p:spPr bwMode="auto">
          <a:xfrm flipV="1">
            <a:off x="19812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5" name="Line 143"/>
          <p:cNvSpPr>
            <a:spLocks noChangeShapeType="1"/>
          </p:cNvSpPr>
          <p:nvPr/>
        </p:nvSpPr>
        <p:spPr bwMode="auto">
          <a:xfrm>
            <a:off x="19812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6" name="Line 144"/>
          <p:cNvSpPr>
            <a:spLocks noChangeShapeType="1"/>
          </p:cNvSpPr>
          <p:nvPr/>
        </p:nvSpPr>
        <p:spPr bwMode="auto">
          <a:xfrm flipV="1">
            <a:off x="19812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7" name="Line 145"/>
          <p:cNvSpPr>
            <a:spLocks noChangeShapeType="1"/>
          </p:cNvSpPr>
          <p:nvPr/>
        </p:nvSpPr>
        <p:spPr bwMode="auto">
          <a:xfrm>
            <a:off x="1981200" y="5562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8" name="Line 146"/>
          <p:cNvSpPr>
            <a:spLocks noChangeShapeType="1"/>
          </p:cNvSpPr>
          <p:nvPr/>
        </p:nvSpPr>
        <p:spPr bwMode="auto">
          <a:xfrm>
            <a:off x="1981200" y="5943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9" name="Text Box 147"/>
          <p:cNvSpPr txBox="1">
            <a:spLocks noChangeArrowheads="1"/>
          </p:cNvSpPr>
          <p:nvPr/>
        </p:nvSpPr>
        <p:spPr bwMode="auto">
          <a:xfrm>
            <a:off x="6172200" y="5156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3462" name="Text Box 150"/>
          <p:cNvSpPr txBox="1">
            <a:spLocks noChangeArrowheads="1"/>
          </p:cNvSpPr>
          <p:nvPr/>
        </p:nvSpPr>
        <p:spPr bwMode="auto">
          <a:xfrm>
            <a:off x="58674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3464" name="Text Box 152"/>
          <p:cNvSpPr txBox="1">
            <a:spLocks noChangeArrowheads="1"/>
          </p:cNvSpPr>
          <p:nvPr/>
        </p:nvSpPr>
        <p:spPr bwMode="auto">
          <a:xfrm>
            <a:off x="6096000" y="4089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3466" name="Text Box 154"/>
          <p:cNvSpPr txBox="1">
            <a:spLocks noChangeArrowheads="1"/>
          </p:cNvSpPr>
          <p:nvPr/>
        </p:nvSpPr>
        <p:spPr bwMode="auto">
          <a:xfrm>
            <a:off x="6019800" y="4851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3469" name="Line 157"/>
          <p:cNvSpPr>
            <a:spLocks noChangeShapeType="1"/>
          </p:cNvSpPr>
          <p:nvPr/>
        </p:nvSpPr>
        <p:spPr bwMode="auto">
          <a:xfrm>
            <a:off x="4191000" y="3276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0" name="Line 158"/>
          <p:cNvSpPr>
            <a:spLocks noChangeShapeType="1"/>
          </p:cNvSpPr>
          <p:nvPr/>
        </p:nvSpPr>
        <p:spPr bwMode="auto">
          <a:xfrm flipV="1">
            <a:off x="4191000" y="3657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3" name="Line 161"/>
          <p:cNvSpPr>
            <a:spLocks noChangeShapeType="1"/>
          </p:cNvSpPr>
          <p:nvPr/>
        </p:nvSpPr>
        <p:spPr bwMode="auto">
          <a:xfrm>
            <a:off x="4191000" y="5562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4" name="Line 162"/>
          <p:cNvSpPr>
            <a:spLocks noChangeShapeType="1"/>
          </p:cNvSpPr>
          <p:nvPr/>
        </p:nvSpPr>
        <p:spPr bwMode="auto">
          <a:xfrm flipV="1">
            <a:off x="4191000" y="5943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9" name="Line 167"/>
          <p:cNvSpPr>
            <a:spLocks noChangeShapeType="1"/>
          </p:cNvSpPr>
          <p:nvPr/>
        </p:nvSpPr>
        <p:spPr bwMode="auto">
          <a:xfrm>
            <a:off x="6324600" y="4800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80" name="Line 168"/>
          <p:cNvSpPr>
            <a:spLocks noChangeShapeType="1"/>
          </p:cNvSpPr>
          <p:nvPr/>
        </p:nvSpPr>
        <p:spPr bwMode="auto">
          <a:xfrm flipV="1">
            <a:off x="6324600" y="4419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81" name="Line 169"/>
          <p:cNvSpPr>
            <a:spLocks noChangeShapeType="1"/>
          </p:cNvSpPr>
          <p:nvPr/>
        </p:nvSpPr>
        <p:spPr bwMode="auto">
          <a:xfrm flipV="1">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82" name="Line 170"/>
          <p:cNvSpPr>
            <a:spLocks noChangeShapeType="1"/>
          </p:cNvSpPr>
          <p:nvPr/>
        </p:nvSpPr>
        <p:spPr bwMode="auto">
          <a:xfrm>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Tree>
    <p:extLst>
      <p:ext uri="{BB962C8B-B14F-4D97-AF65-F5344CB8AC3E}">
        <p14:creationId xmlns:p14="http://schemas.microsoft.com/office/powerpoint/2010/main" val="1363895807"/>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47749" y="152400"/>
            <a:ext cx="5713413" cy="419100"/>
          </a:xfrm>
        </p:spPr>
        <p:txBody>
          <a:bodyPr/>
          <a:lstStyle/>
          <a:p>
            <a:pPr algn="ctr"/>
            <a:r>
              <a:rPr lang="en-US" sz="3200" u="sng" dirty="0"/>
              <a:t>Conclusion</a:t>
            </a:r>
          </a:p>
        </p:txBody>
      </p:sp>
      <p:sp>
        <p:nvSpPr>
          <p:cNvPr id="64515" name="Text Box 3"/>
          <p:cNvSpPr txBox="1">
            <a:spLocks noChangeArrowheads="1"/>
          </p:cNvSpPr>
          <p:nvPr/>
        </p:nvSpPr>
        <p:spPr bwMode="auto">
          <a:xfrm>
            <a:off x="152400" y="762000"/>
            <a:ext cx="8458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400" dirty="0" smtClean="0">
                <a:solidFill>
                  <a:srgbClr val="000000"/>
                </a:solidFill>
              </a:rPr>
              <a:t>  Interconnection networks play a central role in determining the overall performance of a multiprocessor system. And if the interconnection network cannot minimize its message latency for a particular application, then processors will frequently be forced to wait for data to arrive.</a:t>
            </a:r>
            <a:br>
              <a:rPr lang="en-US" sz="2400" dirty="0" smtClean="0">
                <a:solidFill>
                  <a:srgbClr val="000000"/>
                </a:solidFill>
              </a:rPr>
            </a:br>
            <a:endParaRPr lang="en-US" sz="2400" dirty="0" smtClean="0">
              <a:solidFill>
                <a:srgbClr val="000000"/>
              </a:solidFill>
            </a:endParaRPr>
          </a:p>
          <a:p>
            <a:pPr lvl="1" eaLnBrk="0" fontAlgn="base" hangingPunct="0">
              <a:spcBef>
                <a:spcPct val="0"/>
              </a:spcBef>
              <a:spcAft>
                <a:spcPct val="0"/>
              </a:spcAft>
              <a:buSzPct val="60000"/>
              <a:buFont typeface="Monotype Sorts" pitchFamily="2" charset="2"/>
              <a:buChar char="l"/>
            </a:pPr>
            <a:r>
              <a:rPr lang="en-US" sz="2400" dirty="0" smtClean="0">
                <a:solidFill>
                  <a:srgbClr val="000000"/>
                </a:solidFill>
              </a:rPr>
              <a:t>  The table below gives some qualitative comparisons between the various types of interconnection configurations.</a:t>
            </a:r>
          </a:p>
        </p:txBody>
      </p:sp>
      <p:grpSp>
        <p:nvGrpSpPr>
          <p:cNvPr id="64541" name="Group 29"/>
          <p:cNvGrpSpPr>
            <a:grpSpLocks/>
          </p:cNvGrpSpPr>
          <p:nvPr/>
        </p:nvGrpSpPr>
        <p:grpSpPr bwMode="auto">
          <a:xfrm>
            <a:off x="1676400" y="4159251"/>
            <a:ext cx="5638800" cy="2351091"/>
            <a:chOff x="1056" y="2448"/>
            <a:chExt cx="3168" cy="1152"/>
          </a:xfrm>
        </p:grpSpPr>
        <p:sp>
          <p:nvSpPr>
            <p:cNvPr id="64526" name="Text Box 14"/>
            <p:cNvSpPr txBox="1">
              <a:spLocks noChangeArrowheads="1"/>
            </p:cNvSpPr>
            <p:nvPr/>
          </p:nvSpPr>
          <p:spPr bwMode="auto">
            <a:xfrm>
              <a:off x="1104" y="2448"/>
              <a:ext cx="304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b="1" smtClean="0">
                  <a:solidFill>
                    <a:srgbClr val="000000"/>
                  </a:solidFill>
                </a:rPr>
                <a:t>Property</a:t>
              </a:r>
              <a:r>
                <a:rPr lang="en-US" smtClean="0">
                  <a:solidFill>
                    <a:srgbClr val="000000"/>
                  </a:solidFill>
                </a:rPr>
                <a:t>                 </a:t>
              </a:r>
              <a:r>
                <a:rPr lang="en-US" b="1" smtClean="0">
                  <a:solidFill>
                    <a:srgbClr val="000000"/>
                  </a:solidFill>
                </a:rPr>
                <a:t>Bus</a:t>
              </a:r>
              <a:r>
                <a:rPr lang="en-US" smtClean="0">
                  <a:solidFill>
                    <a:srgbClr val="000000"/>
                  </a:solidFill>
                </a:rPr>
                <a:t>         </a:t>
              </a:r>
              <a:r>
                <a:rPr lang="en-US" b="1" smtClean="0">
                  <a:solidFill>
                    <a:srgbClr val="000000"/>
                  </a:solidFill>
                </a:rPr>
                <a:t>Crossbar</a:t>
              </a:r>
              <a:r>
                <a:rPr lang="en-US" smtClean="0">
                  <a:solidFill>
                    <a:srgbClr val="000000"/>
                  </a:solidFill>
                </a:rPr>
                <a:t>         </a:t>
              </a:r>
              <a:r>
                <a:rPr lang="en-US" b="1" smtClean="0">
                  <a:solidFill>
                    <a:srgbClr val="000000"/>
                  </a:solidFill>
                </a:rPr>
                <a:t>Multistage</a:t>
              </a:r>
              <a:endParaRPr lang="en-US" smtClean="0">
                <a:solidFill>
                  <a:srgbClr val="000000"/>
                </a:solidFill>
              </a:endParaRPr>
            </a:p>
          </p:txBody>
        </p:sp>
        <p:sp>
          <p:nvSpPr>
            <p:cNvPr id="64527" name="Text Box 15"/>
            <p:cNvSpPr txBox="1">
              <a:spLocks noChangeArrowheads="1"/>
            </p:cNvSpPr>
            <p:nvPr/>
          </p:nvSpPr>
          <p:spPr bwMode="auto">
            <a:xfrm>
              <a:off x="1104" y="2640"/>
              <a:ext cx="273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Speed                      Low         High                 High</a:t>
              </a:r>
            </a:p>
          </p:txBody>
        </p:sp>
        <p:sp>
          <p:nvSpPr>
            <p:cNvPr id="64528" name="Text Box 16"/>
            <p:cNvSpPr txBox="1">
              <a:spLocks noChangeArrowheads="1"/>
            </p:cNvSpPr>
            <p:nvPr/>
          </p:nvSpPr>
          <p:spPr bwMode="auto">
            <a:xfrm>
              <a:off x="1104" y="2832"/>
              <a:ext cx="295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Cost                         Low         High                Moderate</a:t>
              </a:r>
            </a:p>
          </p:txBody>
        </p:sp>
        <p:sp>
          <p:nvSpPr>
            <p:cNvPr id="64529" name="Text Box 17"/>
            <p:cNvSpPr txBox="1">
              <a:spLocks noChangeArrowheads="1"/>
            </p:cNvSpPr>
            <p:nvPr/>
          </p:nvSpPr>
          <p:spPr bwMode="auto">
            <a:xfrm>
              <a:off x="1104" y="3024"/>
              <a:ext cx="2705"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Reliability               Low         High                High</a:t>
              </a:r>
            </a:p>
          </p:txBody>
        </p:sp>
        <p:sp>
          <p:nvSpPr>
            <p:cNvPr id="64530" name="Text Box 18"/>
            <p:cNvSpPr txBox="1">
              <a:spLocks noChangeArrowheads="1"/>
            </p:cNvSpPr>
            <p:nvPr/>
          </p:nvSpPr>
          <p:spPr bwMode="auto">
            <a:xfrm>
              <a:off x="1104" y="3216"/>
              <a:ext cx="2935"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Configurability       High         Low                Moderate</a:t>
              </a:r>
            </a:p>
          </p:txBody>
        </p:sp>
        <p:sp>
          <p:nvSpPr>
            <p:cNvPr id="64531" name="Text Box 19"/>
            <p:cNvSpPr txBox="1">
              <a:spLocks noChangeArrowheads="1"/>
            </p:cNvSpPr>
            <p:nvPr/>
          </p:nvSpPr>
          <p:spPr bwMode="auto">
            <a:xfrm>
              <a:off x="1104" y="3408"/>
              <a:ext cx="294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Complexity             Low         High                Moderate</a:t>
              </a:r>
            </a:p>
          </p:txBody>
        </p:sp>
        <p:sp>
          <p:nvSpPr>
            <p:cNvPr id="64532" name="Rectangle 20"/>
            <p:cNvSpPr>
              <a:spLocks noChangeArrowheads="1"/>
            </p:cNvSpPr>
            <p:nvPr/>
          </p:nvSpPr>
          <p:spPr bwMode="auto">
            <a:xfrm>
              <a:off x="1056" y="2448"/>
              <a:ext cx="3168" cy="1152"/>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3" name="Line 21"/>
            <p:cNvSpPr>
              <a:spLocks noChangeShapeType="1"/>
            </p:cNvSpPr>
            <p:nvPr/>
          </p:nvSpPr>
          <p:spPr bwMode="auto">
            <a:xfrm>
              <a:off x="1056" y="2640"/>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4" name="Line 22"/>
            <p:cNvSpPr>
              <a:spLocks noChangeShapeType="1"/>
            </p:cNvSpPr>
            <p:nvPr/>
          </p:nvSpPr>
          <p:spPr bwMode="auto">
            <a:xfrm>
              <a:off x="1056" y="2832"/>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5" name="Line 23"/>
            <p:cNvSpPr>
              <a:spLocks noChangeShapeType="1"/>
            </p:cNvSpPr>
            <p:nvPr/>
          </p:nvSpPr>
          <p:spPr bwMode="auto">
            <a:xfrm>
              <a:off x="1056" y="3024"/>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6" name="Line 24"/>
            <p:cNvSpPr>
              <a:spLocks noChangeShapeType="1"/>
            </p:cNvSpPr>
            <p:nvPr/>
          </p:nvSpPr>
          <p:spPr bwMode="auto">
            <a:xfrm>
              <a:off x="1056" y="3216"/>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7" name="Line 25"/>
            <p:cNvSpPr>
              <a:spLocks noChangeShapeType="1"/>
            </p:cNvSpPr>
            <p:nvPr/>
          </p:nvSpPr>
          <p:spPr bwMode="auto">
            <a:xfrm>
              <a:off x="1056" y="3408"/>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8" name="Line 26"/>
            <p:cNvSpPr>
              <a:spLocks noChangeShapeType="1"/>
            </p:cNvSpPr>
            <p:nvPr/>
          </p:nvSpPr>
          <p:spPr bwMode="auto">
            <a:xfrm>
              <a:off x="2064" y="2448"/>
              <a:ext cx="0" cy="115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9" name="Line 27"/>
            <p:cNvSpPr>
              <a:spLocks noChangeShapeType="1"/>
            </p:cNvSpPr>
            <p:nvPr/>
          </p:nvSpPr>
          <p:spPr bwMode="auto">
            <a:xfrm>
              <a:off x="2592" y="2448"/>
              <a:ext cx="0" cy="115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40" name="Line 28"/>
            <p:cNvSpPr>
              <a:spLocks noChangeShapeType="1"/>
            </p:cNvSpPr>
            <p:nvPr/>
          </p:nvSpPr>
          <p:spPr bwMode="auto">
            <a:xfrm>
              <a:off x="3312" y="2448"/>
              <a:ext cx="0" cy="115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grpSp>
    </p:spTree>
    <p:extLst>
      <p:ext uri="{BB962C8B-B14F-4D97-AF65-F5344CB8AC3E}">
        <p14:creationId xmlns:p14="http://schemas.microsoft.com/office/powerpoint/2010/main" val="3080579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64541"/>
                                        </p:tgtEl>
                                        <p:attrNameLst>
                                          <p:attrName>style.visibility</p:attrName>
                                        </p:attrNameLst>
                                      </p:cBhvr>
                                      <p:to>
                                        <p:strVal val="visible"/>
                                      </p:to>
                                    </p:set>
                                    <p:anim calcmode="lin" valueType="num">
                                      <p:cBhvr>
                                        <p:cTn id="17" dur="500" fill="hold"/>
                                        <p:tgtEl>
                                          <p:spTgt spid="64541"/>
                                        </p:tgtEl>
                                        <p:attrNameLst>
                                          <p:attrName>ppt_x</p:attrName>
                                        </p:attrNameLst>
                                      </p:cBhvr>
                                      <p:tavLst>
                                        <p:tav tm="0">
                                          <p:val>
                                            <p:strVal val="#ppt_x-#ppt_w/2"/>
                                          </p:val>
                                        </p:tav>
                                        <p:tav tm="100000">
                                          <p:val>
                                            <p:strVal val="#ppt_x"/>
                                          </p:val>
                                        </p:tav>
                                      </p:tavLst>
                                    </p:anim>
                                    <p:anim calcmode="lin" valueType="num">
                                      <p:cBhvr>
                                        <p:cTn id="18" dur="500" fill="hold"/>
                                        <p:tgtEl>
                                          <p:spTgt spid="64541"/>
                                        </p:tgtEl>
                                        <p:attrNameLst>
                                          <p:attrName>ppt_y</p:attrName>
                                        </p:attrNameLst>
                                      </p:cBhvr>
                                      <p:tavLst>
                                        <p:tav tm="0">
                                          <p:val>
                                            <p:strVal val="#ppt_y"/>
                                          </p:val>
                                        </p:tav>
                                        <p:tav tm="100000">
                                          <p:val>
                                            <p:strVal val="#ppt_y"/>
                                          </p:val>
                                        </p:tav>
                                      </p:tavLst>
                                    </p:anim>
                                    <p:anim calcmode="lin" valueType="num">
                                      <p:cBhvr>
                                        <p:cTn id="19" dur="500" fill="hold"/>
                                        <p:tgtEl>
                                          <p:spTgt spid="64541"/>
                                        </p:tgtEl>
                                        <p:attrNameLst>
                                          <p:attrName>ppt_w</p:attrName>
                                        </p:attrNameLst>
                                      </p:cBhvr>
                                      <p:tavLst>
                                        <p:tav tm="0">
                                          <p:val>
                                            <p:fltVal val="0"/>
                                          </p:val>
                                        </p:tav>
                                        <p:tav tm="100000">
                                          <p:val>
                                            <p:strVal val="#ppt_w"/>
                                          </p:val>
                                        </p:tav>
                                      </p:tavLst>
                                    </p:anim>
                                    <p:anim calcmode="lin" valueType="num">
                                      <p:cBhvr>
                                        <p:cTn id="20" dur="500" fill="hold"/>
                                        <p:tgtEl>
                                          <p:spTgt spid="645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947B21-8057-4DE8-B78B-65C239AB3DD3}" type="slidenum">
              <a:rPr lang="en-US" smtClean="0">
                <a:solidFill>
                  <a:srgbClr val="000000"/>
                </a:solidFill>
              </a:rPr>
              <a:pPr/>
              <a:t>45</a:t>
            </a:fld>
            <a:endParaRPr lang="en-US">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0" y="-6927"/>
            <a:ext cx="8910639" cy="435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69" y="4343400"/>
            <a:ext cx="8667750" cy="238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49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018"/>
            <a:ext cx="8382000" cy="326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435436"/>
            <a:ext cx="83820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1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76200"/>
            <a:ext cx="8915400" cy="1785104"/>
          </a:xfrm>
          <a:prstGeom prst="rect">
            <a:avLst/>
          </a:prstGeom>
        </p:spPr>
        <p:txBody>
          <a:bodyPr wrap="square">
            <a:spAutoFit/>
          </a:bodyPr>
          <a:lstStyle/>
          <a:p>
            <a:r>
              <a:rPr lang="en-US" sz="2200" dirty="0"/>
              <a:t>One can characterize those connections using the number of connections required and the load on each bus as shown in Table </a:t>
            </a:r>
            <a:r>
              <a:rPr lang="en-US" sz="2200" dirty="0" smtClean="0"/>
              <a:t>. </a:t>
            </a:r>
            <a:r>
              <a:rPr lang="en-US" sz="2200" dirty="0"/>
              <a:t>In this table, k represents the number of classes; g represents the number of buses per group, and </a:t>
            </a:r>
            <a:r>
              <a:rPr lang="en-US" sz="2200" dirty="0" err="1"/>
              <a:t>Mj</a:t>
            </a:r>
            <a:r>
              <a:rPr lang="en-US" sz="2200" dirty="0"/>
              <a:t> represents the number of memory modules in class j.</a:t>
            </a:r>
          </a:p>
          <a:p>
            <a:r>
              <a:rPr lang="en-US" sz="2200" dirty="0"/>
              <a:t> </a:t>
            </a:r>
            <a:r>
              <a:rPr lang="en-US" sz="2200" dirty="0" smtClean="0"/>
              <a:t>TABLE of  </a:t>
            </a:r>
            <a:r>
              <a:rPr lang="en-US" sz="2200" dirty="0"/>
              <a:t>Characteristics of Multiple Bus Architectures</a:t>
            </a:r>
          </a:p>
        </p:txBody>
      </p:sp>
      <p:pic>
        <p:nvPicPr>
          <p:cNvPr id="512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80999" y="1875160"/>
            <a:ext cx="8229601" cy="263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9326" y="4502484"/>
            <a:ext cx="8908473" cy="2308324"/>
          </a:xfrm>
          <a:prstGeom prst="rect">
            <a:avLst/>
          </a:prstGeom>
        </p:spPr>
        <p:txBody>
          <a:bodyPr wrap="square">
            <a:spAutoFit/>
          </a:bodyPr>
          <a:lstStyle/>
          <a:p>
            <a:pPr algn="just"/>
            <a:r>
              <a:rPr lang="en-US" sz="2400" dirty="0"/>
              <a:t>multiple bus multiprocessor organization offers a number of desirable features such as high reliability and ease of incremental growth. A single bus failure will leave (B-1) distinct fault-free paths between the processors and the memory modules. On the other hand, when the number of buses is less than the number of memory modules (or the number of processors), bus contention is expected to increase.</a:t>
            </a:r>
            <a:endParaRPr lang="en-GB" sz="2400" dirty="0"/>
          </a:p>
        </p:txBody>
      </p:sp>
    </p:spTree>
    <p:extLst>
      <p:ext uri="{BB962C8B-B14F-4D97-AF65-F5344CB8AC3E}">
        <p14:creationId xmlns:p14="http://schemas.microsoft.com/office/powerpoint/2010/main" val="81710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44256"/>
            <a:ext cx="8382000" cy="3046988"/>
          </a:xfrm>
          <a:prstGeom prst="rect">
            <a:avLst/>
          </a:prstGeom>
        </p:spPr>
        <p:txBody>
          <a:bodyPr wrap="square">
            <a:spAutoFit/>
          </a:bodyPr>
          <a:lstStyle/>
          <a:p>
            <a:r>
              <a:rPr lang="en-US" sz="2400" b="1" u="sng" dirty="0">
                <a:solidFill>
                  <a:srgbClr val="FF0000"/>
                </a:solidFill>
              </a:rPr>
              <a:t>Switch-Based Interconnection Networks</a:t>
            </a:r>
          </a:p>
          <a:p>
            <a:r>
              <a:rPr lang="en-US" sz="2400" dirty="0"/>
              <a:t>	In this type of network, connections among processors and memory modules are made using simple switches. Three basic interconnection topologies exist: crossbar, single-stage, and </a:t>
            </a:r>
            <a:r>
              <a:rPr lang="en-US" sz="2400" dirty="0" smtClean="0"/>
              <a:t>multistage.</a:t>
            </a:r>
          </a:p>
          <a:p>
            <a:r>
              <a:rPr lang="en-US" sz="2400" b="1" dirty="0" smtClean="0">
                <a:solidFill>
                  <a:srgbClr val="FF0000"/>
                </a:solidFill>
              </a:rPr>
              <a:t> </a:t>
            </a:r>
            <a:r>
              <a:rPr lang="en-US" sz="2400" b="1" dirty="0" smtClean="0">
                <a:solidFill>
                  <a:srgbClr val="0070C0"/>
                </a:solidFill>
              </a:rPr>
              <a:t>1- Crossbar Networks</a:t>
            </a:r>
          </a:p>
          <a:p>
            <a:r>
              <a:rPr lang="en-US" sz="2400" b="1" dirty="0" smtClean="0">
                <a:solidFill>
                  <a:srgbClr val="0070C0"/>
                </a:solidFill>
              </a:rPr>
              <a:t>2- </a:t>
            </a:r>
            <a:r>
              <a:rPr lang="en-US" sz="2400" b="1" dirty="0">
                <a:solidFill>
                  <a:srgbClr val="0070C0"/>
                </a:solidFill>
              </a:rPr>
              <a:t>Single-Stage </a:t>
            </a:r>
            <a:r>
              <a:rPr lang="en-US" sz="2400" b="1" dirty="0" smtClean="0">
                <a:solidFill>
                  <a:srgbClr val="0070C0"/>
                </a:solidFill>
              </a:rPr>
              <a:t>Networks</a:t>
            </a:r>
          </a:p>
          <a:p>
            <a:r>
              <a:rPr lang="en-US" sz="2400" b="1" dirty="0">
                <a:solidFill>
                  <a:srgbClr val="0070C0"/>
                </a:solidFill>
              </a:rPr>
              <a:t>3- Multistage Networks</a:t>
            </a:r>
            <a:endParaRPr lang="en-US" sz="2400" dirty="0">
              <a:solidFill>
                <a:srgbClr val="0070C0"/>
              </a:solidFill>
            </a:endParaRPr>
          </a:p>
        </p:txBody>
      </p:sp>
      <p:sp>
        <p:nvSpPr>
          <p:cNvPr id="5" name="Rectangle 4"/>
          <p:cNvSpPr/>
          <p:nvPr/>
        </p:nvSpPr>
        <p:spPr>
          <a:xfrm>
            <a:off x="152400" y="3559100"/>
            <a:ext cx="8991600" cy="3046988"/>
          </a:xfrm>
          <a:prstGeom prst="rect">
            <a:avLst/>
          </a:prstGeom>
        </p:spPr>
        <p:txBody>
          <a:bodyPr wrap="square">
            <a:spAutoFit/>
          </a:bodyPr>
          <a:lstStyle/>
          <a:p>
            <a:pPr algn="just"/>
            <a:r>
              <a:rPr lang="en-US" sz="2400" dirty="0" smtClean="0"/>
              <a:t> While </a:t>
            </a:r>
            <a:r>
              <a:rPr lang="en-US" sz="2400" dirty="0"/>
              <a:t>the single bus can provide only a single connection, the crossbar can provide simultaneous connections among all its inputs and all its outputs. The crossbar contains a switching element (SE) at the intersection of any two lines extended horizontally or vertically inside the switch. For example the 8x8 crossbar network an SE (also called a cross-point) is provided at each of the </a:t>
            </a:r>
            <a:r>
              <a:rPr lang="en-US" sz="2400" dirty="0" smtClean="0"/>
              <a:t>64 SEs or (intersection points) and </a:t>
            </a:r>
            <a:r>
              <a:rPr lang="en-US" sz="2400" dirty="0"/>
              <a:t>the message delay to traverse from the input to the output is constant, regardless of which input/output are </a:t>
            </a:r>
            <a:r>
              <a:rPr lang="en-US" sz="2400" dirty="0" smtClean="0"/>
              <a:t>communicating.</a:t>
            </a:r>
            <a:endParaRPr lang="en-GB" sz="2400" dirty="0"/>
          </a:p>
        </p:txBody>
      </p:sp>
      <p:sp>
        <p:nvSpPr>
          <p:cNvPr id="6" name="Rectangle 5"/>
          <p:cNvSpPr/>
          <p:nvPr/>
        </p:nvSpPr>
        <p:spPr>
          <a:xfrm>
            <a:off x="471055" y="3063535"/>
            <a:ext cx="3581558" cy="523220"/>
          </a:xfrm>
          <a:prstGeom prst="rect">
            <a:avLst/>
          </a:prstGeom>
        </p:spPr>
        <p:txBody>
          <a:bodyPr wrap="none">
            <a:spAutoFit/>
          </a:bodyPr>
          <a:lstStyle/>
          <a:p>
            <a:r>
              <a:rPr lang="en-US" sz="2800" b="1" u="sng" dirty="0" smtClean="0">
                <a:solidFill>
                  <a:srgbClr val="0070C0"/>
                </a:solidFill>
              </a:rPr>
              <a:t>1- Crossbar Networks:-</a:t>
            </a:r>
          </a:p>
        </p:txBody>
      </p:sp>
    </p:spTree>
    <p:extLst>
      <p:ext uri="{BB962C8B-B14F-4D97-AF65-F5344CB8AC3E}">
        <p14:creationId xmlns:p14="http://schemas.microsoft.com/office/powerpoint/2010/main" val="273573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6927"/>
            <a:ext cx="8763000" cy="1938992"/>
          </a:xfrm>
          <a:prstGeom prst="rect">
            <a:avLst/>
          </a:prstGeom>
        </p:spPr>
        <p:txBody>
          <a:bodyPr wrap="square">
            <a:spAutoFit/>
          </a:bodyPr>
          <a:lstStyle/>
          <a:p>
            <a:pPr algn="just"/>
            <a:r>
              <a:rPr lang="en-US" sz="2400" dirty="0"/>
              <a:t>The two possible settings of an SE in the crossbar (straight and diagonal) </a:t>
            </a:r>
            <a:r>
              <a:rPr lang="en-US" sz="2400" dirty="0" smtClean="0"/>
              <a:t>.In </a:t>
            </a:r>
            <a:r>
              <a:rPr lang="en-US" sz="2400" dirty="0"/>
              <a:t>general for an </a:t>
            </a:r>
            <a:r>
              <a:rPr lang="en-US" sz="2400" dirty="0" err="1"/>
              <a:t>NxN</a:t>
            </a:r>
            <a:r>
              <a:rPr lang="en-US" sz="2400" dirty="0"/>
              <a:t> crossbar, the network complexity, measured in terms of the number of switching points, is O(N</a:t>
            </a:r>
            <a:r>
              <a:rPr lang="en-US" sz="2400" baseline="30000" dirty="0"/>
              <a:t>2</a:t>
            </a:r>
            <a:r>
              <a:rPr lang="en-US" sz="2400" dirty="0"/>
              <a:t>) while the time complexity, measured in terms of the input to output delay, is O(1).</a:t>
            </a:r>
            <a:endParaRPr lang="en-GB" sz="2400" dirty="0"/>
          </a:p>
        </p:txBody>
      </p:sp>
      <p:pic>
        <p:nvPicPr>
          <p:cNvPr id="6146" name="Picture 2"/>
          <p:cNvPicPr>
            <a:picLocks noChangeAspect="1" noChangeArrowheads="1"/>
          </p:cNvPicPr>
          <p:nvPr/>
        </p:nvPicPr>
        <p:blipFill>
          <a:blip r:embed="rId2">
            <a:lum bright="-20000" contrast="36000"/>
            <a:extLst>
              <a:ext uri="{28A0092B-C50C-407E-A947-70E740481C1C}">
                <a14:useLocalDpi xmlns:a14="http://schemas.microsoft.com/office/drawing/2010/main" val="0"/>
              </a:ext>
            </a:extLst>
          </a:blip>
          <a:srcRect/>
          <a:stretch>
            <a:fillRect/>
          </a:stretch>
        </p:blipFill>
        <p:spPr bwMode="auto">
          <a:xfrm>
            <a:off x="1331824" y="1774138"/>
            <a:ext cx="7126376" cy="407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4400" y="5881530"/>
            <a:ext cx="7543800" cy="830997"/>
          </a:xfrm>
          <a:prstGeom prst="rect">
            <a:avLst/>
          </a:prstGeom>
        </p:spPr>
        <p:txBody>
          <a:bodyPr wrap="square">
            <a:spAutoFit/>
          </a:bodyPr>
          <a:lstStyle/>
          <a:p>
            <a:r>
              <a:rPr lang="en-US" sz="2400" dirty="0"/>
              <a:t>An 8x8 crossbar network </a:t>
            </a:r>
            <a:endParaRPr lang="en-US" sz="2400" dirty="0" smtClean="0"/>
          </a:p>
          <a:p>
            <a:pPr marL="457200" indent="-457200">
              <a:buAutoNum type="alphaLcParenBoth"/>
            </a:pPr>
            <a:r>
              <a:rPr lang="en-US" sz="2400" dirty="0" smtClean="0"/>
              <a:t>straight </a:t>
            </a:r>
            <a:r>
              <a:rPr lang="en-US" sz="2400" dirty="0"/>
              <a:t>switch setting; </a:t>
            </a:r>
            <a:r>
              <a:rPr lang="en-US" sz="2400" dirty="0" smtClean="0"/>
              <a:t>(</a:t>
            </a:r>
            <a:r>
              <a:rPr lang="en-US" sz="2400" dirty="0"/>
              <a:t>b) diagonal switch setting</a:t>
            </a:r>
            <a:endParaRPr lang="en-GB" sz="2400" dirty="0"/>
          </a:p>
        </p:txBody>
      </p:sp>
    </p:spTree>
    <p:extLst>
      <p:ext uri="{BB962C8B-B14F-4D97-AF65-F5344CB8AC3E}">
        <p14:creationId xmlns:p14="http://schemas.microsoft.com/office/powerpoint/2010/main" val="155765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84908" y="0"/>
            <a:ext cx="3362652" cy="461665"/>
          </a:xfrm>
          <a:prstGeom prst="rect">
            <a:avLst/>
          </a:prstGeom>
        </p:spPr>
        <p:txBody>
          <a:bodyPr wrap="none">
            <a:spAutoFit/>
          </a:bodyPr>
          <a:lstStyle/>
          <a:p>
            <a:r>
              <a:rPr lang="en-US" sz="2400" b="1" u="sng" dirty="0">
                <a:solidFill>
                  <a:srgbClr val="0070C0"/>
                </a:solidFill>
              </a:rPr>
              <a:t>2- Single-Stage Networks</a:t>
            </a:r>
            <a:endParaRPr lang="en-GB" sz="2400" u="sng" dirty="0">
              <a:solidFill>
                <a:srgbClr val="0070C0"/>
              </a:solidFill>
            </a:endParaRPr>
          </a:p>
        </p:txBody>
      </p:sp>
      <p:sp>
        <p:nvSpPr>
          <p:cNvPr id="5" name="Rectangle 4"/>
          <p:cNvSpPr/>
          <p:nvPr/>
        </p:nvSpPr>
        <p:spPr>
          <a:xfrm>
            <a:off x="152400" y="381000"/>
            <a:ext cx="8839200" cy="769441"/>
          </a:xfrm>
          <a:prstGeom prst="rect">
            <a:avLst/>
          </a:prstGeom>
        </p:spPr>
        <p:txBody>
          <a:bodyPr wrap="square">
            <a:spAutoFit/>
          </a:bodyPr>
          <a:lstStyle/>
          <a:p>
            <a:pPr algn="just"/>
            <a:r>
              <a:rPr lang="en-US" sz="2200" b="1" dirty="0" smtClean="0"/>
              <a:t>The </a:t>
            </a:r>
            <a:r>
              <a:rPr lang="en-US" sz="2200" b="1" dirty="0"/>
              <a:t>simplest switching element that can be used is the 2x2 switching </a:t>
            </a:r>
            <a:r>
              <a:rPr lang="en-US" sz="2200" b="1" dirty="0" smtClean="0"/>
              <a:t>element (SE</a:t>
            </a:r>
            <a:r>
              <a:rPr lang="en-US" sz="2200" b="1" dirty="0"/>
              <a:t>). </a:t>
            </a:r>
            <a:r>
              <a:rPr lang="en-US" sz="2200" b="1" dirty="0" smtClean="0"/>
              <a:t>With four </a:t>
            </a:r>
            <a:r>
              <a:rPr lang="en-US" sz="2200" b="1" dirty="0"/>
              <a:t>possible settings </a:t>
            </a:r>
            <a:endParaRPr lang="en-GB" sz="2200" b="1" dirty="0"/>
          </a:p>
        </p:txBody>
      </p:sp>
      <p:pic>
        <p:nvPicPr>
          <p:cNvPr id="7170"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875000" y="1097068"/>
            <a:ext cx="7714819" cy="118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2286000"/>
            <a:ext cx="8610600" cy="1446550"/>
          </a:xfrm>
          <a:prstGeom prst="rect">
            <a:avLst/>
          </a:prstGeom>
        </p:spPr>
        <p:txBody>
          <a:bodyPr wrap="square">
            <a:spAutoFit/>
          </a:bodyPr>
          <a:lstStyle/>
          <a:p>
            <a:r>
              <a:rPr lang="en-US" sz="2200" b="1" dirty="0"/>
              <a:t>A well-known connection pattern for interconnecting the inputs(source)  and the outputs (destination)of a single-stage network is the Shuffle–Exchange. Two operations are used. These can be defined using an m bit-wise address pattern of the </a:t>
            </a:r>
            <a:r>
              <a:rPr lang="en-US" sz="2200" b="1" dirty="0" smtClean="0"/>
              <a:t>inputs,    p</a:t>
            </a:r>
            <a:r>
              <a:rPr lang="en-US" sz="2200" b="1" baseline="-25000" dirty="0" smtClean="0"/>
              <a:t>m-1</a:t>
            </a:r>
            <a:r>
              <a:rPr lang="en-US" sz="2200" b="1" dirty="0" smtClean="0"/>
              <a:t>p</a:t>
            </a:r>
            <a:r>
              <a:rPr lang="en-US" sz="2200" b="1" baseline="-25000" dirty="0" smtClean="0"/>
              <a:t>m-2</a:t>
            </a:r>
            <a:r>
              <a:rPr lang="en-US" sz="2200" b="1" dirty="0" smtClean="0"/>
              <a:t> </a:t>
            </a:r>
            <a:r>
              <a:rPr lang="en-US" sz="2200" b="1" dirty="0"/>
              <a:t>. . . p</a:t>
            </a:r>
            <a:r>
              <a:rPr lang="en-US" sz="2200" b="1" baseline="-25000" dirty="0"/>
              <a:t>1</a:t>
            </a:r>
            <a:r>
              <a:rPr lang="en-US" sz="2200" b="1" dirty="0"/>
              <a:t>p</a:t>
            </a:r>
            <a:r>
              <a:rPr lang="en-US" sz="2200" b="1" baseline="-25000" dirty="0"/>
              <a:t>0</a:t>
            </a:r>
            <a:r>
              <a:rPr lang="en-US" sz="2200" b="1" dirty="0"/>
              <a:t>, as follows:</a:t>
            </a:r>
            <a:endParaRPr lang="en-GB" sz="2200" b="1" dirty="0"/>
          </a:p>
        </p:txBody>
      </p:sp>
      <p:pic>
        <p:nvPicPr>
          <p:cNvPr id="7171"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457486" y="3657600"/>
            <a:ext cx="622902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4572000"/>
            <a:ext cx="8839200" cy="2215991"/>
          </a:xfrm>
          <a:prstGeom prst="rect">
            <a:avLst/>
          </a:prstGeom>
        </p:spPr>
        <p:txBody>
          <a:bodyPr wrap="square">
            <a:spAutoFit/>
          </a:bodyPr>
          <a:lstStyle/>
          <a:p>
            <a:pPr algn="just"/>
            <a:r>
              <a:rPr lang="en-US" sz="2200" b="1" dirty="0"/>
              <a:t>If the number of inputs, for example, processors, in a single-stage IN is N and the number of outputs, for example, memories, is N, the number of SEs in a stage is N/2. The maximum length of a path from an input to an output in the network, measured by the number of SEs along the path, is log</a:t>
            </a:r>
            <a:r>
              <a:rPr lang="en-US" sz="2200" b="1" baseline="-25000" dirty="0"/>
              <a:t>2</a:t>
            </a:r>
            <a:r>
              <a:rPr lang="en-US" sz="2200" b="1" dirty="0"/>
              <a:t> N</a:t>
            </a:r>
            <a:r>
              <a:rPr lang="en-US" sz="2200" b="1" dirty="0" smtClean="0"/>
              <a:t>.</a:t>
            </a:r>
            <a:r>
              <a:rPr lang="en-US" sz="2400" dirty="0"/>
              <a:t> The network complexity of the single-stage interconnection network is O(N) and the time complexity is O(N).</a:t>
            </a:r>
            <a:endParaRPr lang="en-US" sz="2200" b="1" dirty="0"/>
          </a:p>
        </p:txBody>
      </p:sp>
    </p:spTree>
    <p:extLst>
      <p:ext uri="{BB962C8B-B14F-4D97-AF65-F5344CB8AC3E}">
        <p14:creationId xmlns:p14="http://schemas.microsoft.com/office/powerpoint/2010/main" val="3521910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4248</Words>
  <Application>Microsoft Office PowerPoint</Application>
  <PresentationFormat>On-screen Show (4:3)</PresentationFormat>
  <Paragraphs>360</Paragraphs>
  <Slides>45</Slides>
  <Notes>4</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Professional</vt:lpstr>
      <vt:lpstr>1_Professional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Routing Algorithm for Omega Network</vt:lpstr>
      <vt:lpstr>PowerPoint Presentation</vt:lpstr>
      <vt:lpstr>PowerPoint Presentation</vt:lpstr>
      <vt:lpstr>Successful Omega Routing Scheme</vt:lpstr>
      <vt:lpstr>Unsuccessful Omega Routing Routing</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tawfik</dc:creator>
  <cp:lastModifiedBy>tawfik</cp:lastModifiedBy>
  <cp:revision>104</cp:revision>
  <dcterms:created xsi:type="dcterms:W3CDTF">2015-03-01T17:25:53Z</dcterms:created>
  <dcterms:modified xsi:type="dcterms:W3CDTF">2016-03-26T21:10:50Z</dcterms:modified>
</cp:coreProperties>
</file>