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5" r:id="rId3"/>
  </p:sldMasterIdLst>
  <p:sldIdLst>
    <p:sldId id="257" r:id="rId4"/>
    <p:sldId id="258" r:id="rId5"/>
    <p:sldId id="259" r:id="rId6"/>
    <p:sldId id="260" r:id="rId7"/>
    <p:sldId id="261" r:id="rId8"/>
    <p:sldId id="294" r:id="rId9"/>
    <p:sldId id="262" r:id="rId10"/>
    <p:sldId id="263" r:id="rId11"/>
    <p:sldId id="264" r:id="rId12"/>
    <p:sldId id="265" r:id="rId13"/>
    <p:sldId id="266" r:id="rId14"/>
    <p:sldId id="267" r:id="rId15"/>
    <p:sldId id="268" r:id="rId16"/>
    <p:sldId id="269" r:id="rId17"/>
    <p:sldId id="272" r:id="rId18"/>
    <p:sldId id="273" r:id="rId19"/>
    <p:sldId id="274" r:id="rId20"/>
    <p:sldId id="275" r:id="rId21"/>
    <p:sldId id="276" r:id="rId22"/>
    <p:sldId id="277" r:id="rId23"/>
    <p:sldId id="288" r:id="rId24"/>
    <p:sldId id="278" r:id="rId25"/>
    <p:sldId id="291" r:id="rId26"/>
    <p:sldId id="279" r:id="rId27"/>
    <p:sldId id="290" r:id="rId28"/>
    <p:sldId id="280" r:id="rId29"/>
    <p:sldId id="292" r:id="rId30"/>
    <p:sldId id="281" r:id="rId31"/>
    <p:sldId id="282" r:id="rId32"/>
    <p:sldId id="283" r:id="rId33"/>
    <p:sldId id="284" r:id="rId34"/>
    <p:sldId id="285" r:id="rId35"/>
    <p:sldId id="286" r:id="rId36"/>
    <p:sldId id="293" r:id="rId37"/>
    <p:sldId id="287"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B_angle"/>
          <p:cNvPicPr>
            <a:picLocks noChangeAspect="1" noChangeArrowheads="1"/>
          </p:cNvPicPr>
          <p:nvPr/>
        </p:nvPicPr>
        <p:blipFill>
          <a:blip r:embed="rId2">
            <a:extLst>
              <a:ext uri="{28A0092B-C50C-407E-A947-70E740481C1C}">
                <a14:useLocalDpi xmlns:a14="http://schemas.microsoft.com/office/drawing/2010/main" val="0"/>
              </a:ext>
            </a:extLst>
          </a:blip>
          <a:srcRect t="17693"/>
          <a:stretch>
            <a:fillRect/>
          </a:stretch>
        </p:blipFill>
        <p:spPr bwMode="auto">
          <a:xfrm>
            <a:off x="1600200" y="3441700"/>
            <a:ext cx="3462338"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B_bas dep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119813"/>
            <a:ext cx="91440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Rectangle 3"/>
          <p:cNvSpPr>
            <a:spLocks noGrp="1" noChangeArrowheads="1"/>
          </p:cNvSpPr>
          <p:nvPr>
            <p:ph type="ctrTitle"/>
          </p:nvPr>
        </p:nvSpPr>
        <p:spPr>
          <a:xfrm>
            <a:off x="1785938" y="3390900"/>
            <a:ext cx="6934200" cy="723900"/>
          </a:xfrm>
        </p:spPr>
        <p:txBody>
          <a:bodyPr/>
          <a:lstStyle>
            <a:lvl1pPr>
              <a:defRPr/>
            </a:lvl1pPr>
          </a:lstStyle>
          <a:p>
            <a:pPr lvl="0"/>
            <a:r>
              <a:rPr lang="fr-FR" noProof="0" smtClean="0"/>
              <a:t>Click to modify title</a:t>
            </a:r>
          </a:p>
        </p:txBody>
      </p:sp>
      <p:sp>
        <p:nvSpPr>
          <p:cNvPr id="25604" name="Rectangle 4"/>
          <p:cNvSpPr>
            <a:spLocks noGrp="1" noChangeArrowheads="1"/>
          </p:cNvSpPr>
          <p:nvPr>
            <p:ph type="subTitle" idx="1"/>
          </p:nvPr>
        </p:nvSpPr>
        <p:spPr>
          <a:xfrm>
            <a:off x="1828800" y="4114800"/>
            <a:ext cx="6934200" cy="457200"/>
          </a:xfrm>
        </p:spPr>
        <p:txBody>
          <a:bodyPr/>
          <a:lstStyle>
            <a:lvl1pPr marL="0" indent="0">
              <a:buFont typeface="Webdings" pitchFamily="18" charset="2"/>
              <a:buNone/>
              <a:defRPr sz="2000"/>
            </a:lvl1pPr>
          </a:lstStyle>
          <a:p>
            <a:pPr lvl="0"/>
            <a:r>
              <a:rPr lang="fr-FR" noProof="0" smtClean="0"/>
              <a:t>Click to modify sub-title</a:t>
            </a:r>
          </a:p>
        </p:txBody>
      </p:sp>
      <p:sp>
        <p:nvSpPr>
          <p:cNvPr id="6" name="Date Placeholder 5"/>
          <p:cNvSpPr>
            <a:spLocks noGrp="1" noChangeArrowheads="1"/>
          </p:cNvSpPr>
          <p:nvPr>
            <p:ph type="dt" sz="half" idx="10"/>
          </p:nvPr>
        </p:nvSpPr>
        <p:spPr bwMode="auto">
          <a:xfrm>
            <a:off x="6858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33" tIns="45716" rIns="91433" bIns="45716" numCol="1" anchor="t" anchorCtr="0" compatLnSpc="1">
            <a:prstTxWarp prst="textNoShape">
              <a:avLst/>
            </a:prstTxWarp>
          </a:bodyPr>
          <a:lstStyle>
            <a:lvl1pPr>
              <a:defRPr sz="1400" smtClean="0"/>
            </a:lvl1pPr>
          </a:lstStyle>
          <a:p>
            <a:pPr eaLnBrk="0" fontAlgn="base" hangingPunct="0">
              <a:spcBef>
                <a:spcPct val="0"/>
              </a:spcBef>
              <a:spcAft>
                <a:spcPct val="0"/>
              </a:spcAft>
              <a:defRPr/>
            </a:pPr>
            <a:endParaRPr lang="fr-FR">
              <a:solidFill>
                <a:srgbClr val="000000"/>
              </a:solidFill>
            </a:endParaRPr>
          </a:p>
        </p:txBody>
      </p:sp>
      <p:sp>
        <p:nvSpPr>
          <p:cNvPr id="7" name="Footer Placeholder 6"/>
          <p:cNvSpPr>
            <a:spLocks noGrp="1" noChangeArrowheads="1"/>
          </p:cNvSpPr>
          <p:nvPr>
            <p:ph type="ftr" sz="quarter" idx="11"/>
          </p:nvPr>
        </p:nvSpPr>
        <p:spPr bwMode="auto">
          <a:xfrm>
            <a:off x="3124200" y="62484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33" tIns="45716" rIns="91433" bIns="45716" numCol="1" anchor="t" anchorCtr="0" compatLnSpc="1">
            <a:prstTxWarp prst="textNoShape">
              <a:avLst/>
            </a:prstTxWarp>
          </a:bodyPr>
          <a:lstStyle>
            <a:lvl1pPr algn="ctr">
              <a:defRPr sz="1400" smtClean="0"/>
            </a:lvl1pPr>
          </a:lstStyle>
          <a:p>
            <a:pPr eaLnBrk="0" fontAlgn="base" hangingPunct="0">
              <a:spcBef>
                <a:spcPct val="0"/>
              </a:spcBef>
              <a:spcAft>
                <a:spcPct val="0"/>
              </a:spcAft>
              <a:defRPr/>
            </a:pPr>
            <a:endParaRPr lang="fr-FR">
              <a:solidFill>
                <a:srgbClr val="000000"/>
              </a:solidFill>
            </a:endParaRPr>
          </a:p>
        </p:txBody>
      </p:sp>
      <p:sp>
        <p:nvSpPr>
          <p:cNvPr id="8" name="Slide Number Placeholder 7"/>
          <p:cNvSpPr>
            <a:spLocks noGrp="1" noChangeArrowheads="1"/>
          </p:cNvSpPr>
          <p:nvPr>
            <p:ph type="sldNum" sz="quarter" idx="12"/>
          </p:nvPr>
        </p:nvSpPr>
        <p:spPr bwMode="auto">
          <a:xfrm>
            <a:off x="65532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33" tIns="45716" rIns="91433" bIns="45716" numCol="1" anchor="t" anchorCtr="0" compatLnSpc="1">
            <a:prstTxWarp prst="textNoShape">
              <a:avLst/>
            </a:prstTxWarp>
          </a:bodyPr>
          <a:lstStyle>
            <a:lvl1pPr algn="r">
              <a:defRPr sz="1400" smtClean="0"/>
            </a:lvl1pPr>
          </a:lstStyle>
          <a:p>
            <a:pPr eaLnBrk="0" fontAlgn="base" hangingPunct="0">
              <a:spcBef>
                <a:spcPct val="0"/>
              </a:spcBef>
              <a:spcAft>
                <a:spcPct val="0"/>
              </a:spcAft>
              <a:defRPr/>
            </a:pPr>
            <a:fld id="{C1DBA1E4-E472-4B81-AF5D-DEB6CBDB1B82}" type="slidenum">
              <a:rPr lang="fr-FR">
                <a:solidFill>
                  <a:srgbClr val="000000"/>
                </a:solidFill>
              </a:rPr>
              <a:pPr eaLnBrk="0" fontAlgn="base" hangingPunct="0">
                <a:spcBef>
                  <a:spcPct val="0"/>
                </a:spcBef>
                <a:spcAft>
                  <a:spcPct val="0"/>
                </a:spcAft>
                <a:defRPr/>
              </a:pPr>
              <a:t>‹#›</a:t>
            </a:fld>
            <a:endParaRPr lang="fr-FR">
              <a:solidFill>
                <a:srgbClr val="000000"/>
              </a:solidFill>
            </a:endParaRPr>
          </a:p>
        </p:txBody>
      </p:sp>
    </p:spTree>
    <p:extLst>
      <p:ext uri="{BB962C8B-B14F-4D97-AF65-F5344CB8AC3E}">
        <p14:creationId xmlns:p14="http://schemas.microsoft.com/office/powerpoint/2010/main" val="1842131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3071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8938" y="76200"/>
            <a:ext cx="2017712"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76200"/>
            <a:ext cx="5900738"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02212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84250" y="762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524000"/>
            <a:ext cx="7772400" cy="4419600"/>
          </a:xfrm>
        </p:spPr>
        <p:txBody>
          <a:bodyPr/>
          <a:lstStyle/>
          <a:p>
            <a:pPr lvl="0"/>
            <a:endParaRPr lang="en-US" noProof="0" smtClean="0"/>
          </a:p>
        </p:txBody>
      </p:sp>
    </p:spTree>
    <p:extLst>
      <p:ext uri="{BB962C8B-B14F-4D97-AF65-F5344CB8AC3E}">
        <p14:creationId xmlns:p14="http://schemas.microsoft.com/office/powerpoint/2010/main" val="133726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22882" name="Group 2"/>
          <p:cNvGrpSpPr>
            <a:grpSpLocks/>
          </p:cNvGrpSpPr>
          <p:nvPr/>
        </p:nvGrpSpPr>
        <p:grpSpPr bwMode="auto">
          <a:xfrm>
            <a:off x="290513" y="2012950"/>
            <a:ext cx="711200" cy="474663"/>
            <a:chOff x="720" y="336"/>
            <a:chExt cx="624" cy="432"/>
          </a:xfrm>
        </p:grpSpPr>
        <p:sp>
          <p:nvSpPr>
            <p:cNvPr id="122883" name="Rectangle 3"/>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600">
                <a:solidFill>
                  <a:srgbClr val="000000"/>
                </a:solidFill>
              </a:endParaRPr>
            </a:p>
          </p:txBody>
        </p:sp>
        <p:sp>
          <p:nvSpPr>
            <p:cNvPr id="122884" name="Rectangle 4"/>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600">
                <a:solidFill>
                  <a:srgbClr val="000000"/>
                </a:solidFill>
              </a:endParaRPr>
            </a:p>
          </p:txBody>
        </p:sp>
      </p:grpSp>
      <p:grpSp>
        <p:nvGrpSpPr>
          <p:cNvPr id="122885" name="Group 5"/>
          <p:cNvGrpSpPr>
            <a:grpSpLocks/>
          </p:cNvGrpSpPr>
          <p:nvPr/>
        </p:nvGrpSpPr>
        <p:grpSpPr bwMode="auto">
          <a:xfrm>
            <a:off x="414338" y="2435225"/>
            <a:ext cx="738187" cy="474663"/>
            <a:chOff x="912" y="2640"/>
            <a:chExt cx="672" cy="432"/>
          </a:xfrm>
        </p:grpSpPr>
        <p:sp>
          <p:nvSpPr>
            <p:cNvPr id="122886" name="Rectangle 6"/>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600">
                <a:solidFill>
                  <a:srgbClr val="000000"/>
                </a:solidFill>
              </a:endParaRPr>
            </a:p>
          </p:txBody>
        </p:sp>
        <p:sp>
          <p:nvSpPr>
            <p:cNvPr id="122887" name="Rectangle 7"/>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600">
                <a:solidFill>
                  <a:srgbClr val="000000"/>
                </a:solidFill>
              </a:endParaRPr>
            </a:p>
          </p:txBody>
        </p:sp>
      </p:grpSp>
      <p:sp>
        <p:nvSpPr>
          <p:cNvPr id="122888" name="Rectangle 8"/>
          <p:cNvSpPr>
            <a:spLocks noChangeArrowheads="1"/>
          </p:cNvSpPr>
          <p:nvPr/>
        </p:nvSpPr>
        <p:spPr bwMode="auto">
          <a:xfrm>
            <a:off x="0" y="23622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600">
              <a:solidFill>
                <a:srgbClr val="000000"/>
              </a:solidFill>
            </a:endParaRPr>
          </a:p>
        </p:txBody>
      </p:sp>
      <p:sp>
        <p:nvSpPr>
          <p:cNvPr id="122889" name="Rectangle 9"/>
          <p:cNvSpPr>
            <a:spLocks noGrp="1" noChangeArrowheads="1"/>
          </p:cNvSpPr>
          <p:nvPr>
            <p:ph type="ctrTitle"/>
          </p:nvPr>
        </p:nvSpPr>
        <p:spPr>
          <a:xfrm>
            <a:off x="990600" y="914400"/>
            <a:ext cx="7772400" cy="1143000"/>
          </a:xfrm>
        </p:spPr>
        <p:txBody>
          <a:bodyPr anchor="b"/>
          <a:lstStyle>
            <a:lvl1pPr>
              <a:defRPr>
                <a:solidFill>
                  <a:schemeClr val="hlink"/>
                </a:solidFill>
              </a:defRPr>
            </a:lvl1pPr>
          </a:lstStyle>
          <a:p>
            <a:pPr lvl="0"/>
            <a:r>
              <a:rPr lang="en-GB" altLang="zh-CN" noProof="0" smtClean="0"/>
              <a:t>Click to edit Master title style</a:t>
            </a:r>
          </a:p>
        </p:txBody>
      </p:sp>
      <p:sp>
        <p:nvSpPr>
          <p:cNvPr id="122890" name="Rectangle 10"/>
          <p:cNvSpPr>
            <a:spLocks noGrp="1" noChangeArrowheads="1"/>
          </p:cNvSpPr>
          <p:nvPr>
            <p:ph type="subTitle" idx="1"/>
          </p:nvPr>
        </p:nvSpPr>
        <p:spPr>
          <a:xfrm>
            <a:off x="1371600" y="3505200"/>
            <a:ext cx="6400800" cy="2133600"/>
          </a:xfrm>
        </p:spPr>
        <p:txBody>
          <a:bodyPr/>
          <a:lstStyle>
            <a:lvl1pPr marL="0" indent="0" algn="ctr">
              <a:buFont typeface="Wingdings" pitchFamily="2" charset="2"/>
              <a:buNone/>
              <a:defRPr/>
            </a:lvl1pPr>
          </a:lstStyle>
          <a:p>
            <a:pPr lvl="0"/>
            <a:r>
              <a:rPr lang="en-GB" altLang="zh-CN" noProof="0" smtClean="0"/>
              <a:t>Click to edit Master subtitle style</a:t>
            </a:r>
          </a:p>
        </p:txBody>
      </p:sp>
      <p:sp>
        <p:nvSpPr>
          <p:cNvPr id="122891" name="Rectangle 11"/>
          <p:cNvSpPr>
            <a:spLocks noGrp="1" noChangeArrowheads="1"/>
          </p:cNvSpPr>
          <p:nvPr>
            <p:ph type="sldNum" sz="quarter" idx="4"/>
          </p:nvPr>
        </p:nvSpPr>
        <p:spPr>
          <a:xfrm>
            <a:off x="7239000" y="6324600"/>
            <a:ext cx="1905000" cy="457200"/>
          </a:xfrm>
        </p:spPr>
        <p:txBody>
          <a:bodyPr/>
          <a:lstStyle>
            <a:lvl1pPr>
              <a:defRPr>
                <a:solidFill>
                  <a:schemeClr val="bg2"/>
                </a:solidFill>
              </a:defRPr>
            </a:lvl1pPr>
          </a:lstStyle>
          <a:p>
            <a:fld id="{B2FD2D13-32D1-4D67-80D4-65BC48931EE0}" type="slidenum">
              <a:rPr lang="zh-CN" altLang="en-GB">
                <a:solidFill>
                  <a:srgbClr val="1C1C1C"/>
                </a:solidFill>
              </a:rPr>
              <a:pPr/>
              <a:t>‹#›</a:t>
            </a:fld>
            <a:endParaRPr lang="en-GB" altLang="zh-CN">
              <a:solidFill>
                <a:srgbClr val="1C1C1C"/>
              </a:solidFill>
            </a:endParaRPr>
          </a:p>
        </p:txBody>
      </p:sp>
      <p:sp>
        <p:nvSpPr>
          <p:cNvPr id="122892" name="Rectangle 12"/>
          <p:cNvSpPr>
            <a:spLocks noChangeArrowheads="1"/>
          </p:cNvSpPr>
          <p:nvPr/>
        </p:nvSpPr>
        <p:spPr bwMode="gray">
          <a:xfrm>
            <a:off x="612775" y="2224088"/>
            <a:ext cx="31750" cy="1052512"/>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zh-CN" altLang="en-US" sz="2400">
              <a:solidFill>
                <a:srgbClr val="00CC00"/>
              </a:solidFill>
            </a:endParaRPr>
          </a:p>
        </p:txBody>
      </p:sp>
      <p:sp>
        <p:nvSpPr>
          <p:cNvPr id="122893" name="Rectangle 13"/>
          <p:cNvSpPr>
            <a:spLocks noChangeArrowheads="1"/>
          </p:cNvSpPr>
          <p:nvPr/>
        </p:nvSpPr>
        <p:spPr bwMode="gray">
          <a:xfrm>
            <a:off x="536575" y="2681288"/>
            <a:ext cx="8226425" cy="31750"/>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zh-CN" altLang="en-US" sz="2400">
              <a:solidFill>
                <a:srgbClr val="00CC00"/>
              </a:solidFill>
            </a:endParaRPr>
          </a:p>
        </p:txBody>
      </p:sp>
    </p:spTree>
    <p:extLst>
      <p:ext uri="{BB962C8B-B14F-4D97-AF65-F5344CB8AC3E}">
        <p14:creationId xmlns:p14="http://schemas.microsoft.com/office/powerpoint/2010/main" val="3349137573"/>
      </p:ext>
    </p:extLst>
  </p:cSld>
  <p:clrMapOvr>
    <a:masterClrMapping/>
  </p:clrMapOvr>
  <p:transition advTm="100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1794AA29-E1E0-414C-9476-7F505AF3E720}"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893639355"/>
      </p:ext>
    </p:extLst>
  </p:cSld>
  <p:clrMapOvr>
    <a:masterClrMapping/>
  </p:clrMapOvr>
  <p:transition advTm="1000"/>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4A124283-C7C9-4FE3-B260-1BBBC4B62348}"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1043614890"/>
      </p:ext>
    </p:extLst>
  </p:cSld>
  <p:clrMapOvr>
    <a:masterClrMapping/>
  </p:clrMapOvr>
  <p:transition advTm="100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676400"/>
            <a:ext cx="39624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3000" y="1676400"/>
            <a:ext cx="39624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4A00C8F9-56BA-428F-B119-B3FCA1A5C01D}"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2015193899"/>
      </p:ext>
    </p:extLst>
  </p:cSld>
  <p:clrMapOvr>
    <a:masterClrMapping/>
  </p:clrMapOvr>
  <p:transition advTm="1000"/>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AA5BF779-E734-46C3-978C-716AD0A0679E}"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849075174"/>
      </p:ext>
    </p:extLst>
  </p:cSld>
  <p:clrMapOvr>
    <a:masterClrMapping/>
  </p:clrMapOvr>
  <p:transition advTm="100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FF49D78-6592-4E6F-BFD5-53894185EAA3}"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386062690"/>
      </p:ext>
    </p:extLst>
  </p:cSld>
  <p:clrMapOvr>
    <a:masterClrMapping/>
  </p:clrMapOvr>
  <p:transition advTm="1000"/>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705B9781-CC43-43C7-A0AF-89453D27C06A}"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3460235063"/>
      </p:ext>
    </p:extLst>
  </p:cSld>
  <p:clrMapOvr>
    <a:masterClrMapping/>
  </p:clrMapOvr>
  <p:transition advTm="100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732202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F06B373D-AEC8-4597-9567-1CB7974B5B19}"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1561810019"/>
      </p:ext>
    </p:extLst>
  </p:cSld>
  <p:clrMapOvr>
    <a:masterClrMapping/>
  </p:clrMapOvr>
  <p:transition advTm="1000"/>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A9F78B8-0335-4E26-8FC6-FA2D8DDED9E1}"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2962166073"/>
      </p:ext>
    </p:extLst>
  </p:cSld>
  <p:clrMapOvr>
    <a:masterClrMapping/>
  </p:clrMapOvr>
  <p:transition advTm="100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5622C7E0-9A84-4C3B-B74F-8A1AB2446870}"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1021010185"/>
      </p:ext>
    </p:extLst>
  </p:cSld>
  <p:clrMapOvr>
    <a:masterClrMapping/>
  </p:clrMapOvr>
  <p:transition advTm="100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6875" y="152400"/>
            <a:ext cx="2197100" cy="59801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52400"/>
            <a:ext cx="6442075" cy="59801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0C12C74-A2E0-4EA6-8D44-C96EE634B6A1}"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954872779"/>
      </p:ext>
    </p:extLst>
  </p:cSld>
  <p:clrMapOvr>
    <a:masterClrMapping/>
  </p:clrMapOvr>
  <p:transition advTm="1000"/>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22882" name="Group 2"/>
          <p:cNvGrpSpPr>
            <a:grpSpLocks/>
          </p:cNvGrpSpPr>
          <p:nvPr/>
        </p:nvGrpSpPr>
        <p:grpSpPr bwMode="auto">
          <a:xfrm>
            <a:off x="290513" y="2012950"/>
            <a:ext cx="711200" cy="474663"/>
            <a:chOff x="720" y="336"/>
            <a:chExt cx="624" cy="432"/>
          </a:xfrm>
        </p:grpSpPr>
        <p:sp>
          <p:nvSpPr>
            <p:cNvPr id="122883" name="Rectangle 3"/>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600">
                <a:solidFill>
                  <a:srgbClr val="000000"/>
                </a:solidFill>
              </a:endParaRPr>
            </a:p>
          </p:txBody>
        </p:sp>
        <p:sp>
          <p:nvSpPr>
            <p:cNvPr id="122884" name="Rectangle 4"/>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600">
                <a:solidFill>
                  <a:srgbClr val="000000"/>
                </a:solidFill>
              </a:endParaRPr>
            </a:p>
          </p:txBody>
        </p:sp>
      </p:grpSp>
      <p:grpSp>
        <p:nvGrpSpPr>
          <p:cNvPr id="122885" name="Group 5"/>
          <p:cNvGrpSpPr>
            <a:grpSpLocks/>
          </p:cNvGrpSpPr>
          <p:nvPr/>
        </p:nvGrpSpPr>
        <p:grpSpPr bwMode="auto">
          <a:xfrm>
            <a:off x="414338" y="2435225"/>
            <a:ext cx="738187" cy="474663"/>
            <a:chOff x="912" y="2640"/>
            <a:chExt cx="672" cy="432"/>
          </a:xfrm>
        </p:grpSpPr>
        <p:sp>
          <p:nvSpPr>
            <p:cNvPr id="122886" name="Rectangle 6"/>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600">
                <a:solidFill>
                  <a:srgbClr val="000000"/>
                </a:solidFill>
              </a:endParaRPr>
            </a:p>
          </p:txBody>
        </p:sp>
        <p:sp>
          <p:nvSpPr>
            <p:cNvPr id="122887" name="Rectangle 7"/>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600">
                <a:solidFill>
                  <a:srgbClr val="000000"/>
                </a:solidFill>
              </a:endParaRPr>
            </a:p>
          </p:txBody>
        </p:sp>
      </p:grpSp>
      <p:sp>
        <p:nvSpPr>
          <p:cNvPr id="122888" name="Rectangle 8"/>
          <p:cNvSpPr>
            <a:spLocks noChangeArrowheads="1"/>
          </p:cNvSpPr>
          <p:nvPr/>
        </p:nvSpPr>
        <p:spPr bwMode="auto">
          <a:xfrm>
            <a:off x="0" y="23622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600">
              <a:solidFill>
                <a:srgbClr val="000000"/>
              </a:solidFill>
            </a:endParaRPr>
          </a:p>
        </p:txBody>
      </p:sp>
      <p:sp>
        <p:nvSpPr>
          <p:cNvPr id="122889" name="Rectangle 9"/>
          <p:cNvSpPr>
            <a:spLocks noGrp="1" noChangeArrowheads="1"/>
          </p:cNvSpPr>
          <p:nvPr>
            <p:ph type="ctrTitle"/>
          </p:nvPr>
        </p:nvSpPr>
        <p:spPr>
          <a:xfrm>
            <a:off x="990600" y="914400"/>
            <a:ext cx="7772400" cy="1143000"/>
          </a:xfrm>
        </p:spPr>
        <p:txBody>
          <a:bodyPr anchor="b"/>
          <a:lstStyle>
            <a:lvl1pPr>
              <a:defRPr>
                <a:solidFill>
                  <a:schemeClr val="hlink"/>
                </a:solidFill>
              </a:defRPr>
            </a:lvl1pPr>
          </a:lstStyle>
          <a:p>
            <a:pPr lvl="0"/>
            <a:r>
              <a:rPr lang="en-GB" altLang="zh-CN" noProof="0" smtClean="0"/>
              <a:t>Click to edit Master title style</a:t>
            </a:r>
          </a:p>
        </p:txBody>
      </p:sp>
      <p:sp>
        <p:nvSpPr>
          <p:cNvPr id="122890" name="Rectangle 10"/>
          <p:cNvSpPr>
            <a:spLocks noGrp="1" noChangeArrowheads="1"/>
          </p:cNvSpPr>
          <p:nvPr>
            <p:ph type="subTitle" idx="1"/>
          </p:nvPr>
        </p:nvSpPr>
        <p:spPr>
          <a:xfrm>
            <a:off x="1371600" y="3505200"/>
            <a:ext cx="6400800" cy="2133600"/>
          </a:xfrm>
        </p:spPr>
        <p:txBody>
          <a:bodyPr/>
          <a:lstStyle>
            <a:lvl1pPr marL="0" indent="0" algn="ctr">
              <a:buFont typeface="Wingdings" pitchFamily="2" charset="2"/>
              <a:buNone/>
              <a:defRPr/>
            </a:lvl1pPr>
          </a:lstStyle>
          <a:p>
            <a:pPr lvl="0"/>
            <a:r>
              <a:rPr lang="en-GB" altLang="zh-CN" noProof="0" smtClean="0"/>
              <a:t>Click to edit Master subtitle style</a:t>
            </a:r>
          </a:p>
        </p:txBody>
      </p:sp>
      <p:sp>
        <p:nvSpPr>
          <p:cNvPr id="122891" name="Rectangle 11"/>
          <p:cNvSpPr>
            <a:spLocks noGrp="1" noChangeArrowheads="1"/>
          </p:cNvSpPr>
          <p:nvPr>
            <p:ph type="sldNum" sz="quarter" idx="4"/>
          </p:nvPr>
        </p:nvSpPr>
        <p:spPr>
          <a:xfrm>
            <a:off x="7239000" y="6324600"/>
            <a:ext cx="1905000" cy="457200"/>
          </a:xfrm>
        </p:spPr>
        <p:txBody>
          <a:bodyPr/>
          <a:lstStyle>
            <a:lvl1pPr>
              <a:defRPr>
                <a:solidFill>
                  <a:schemeClr val="bg2"/>
                </a:solidFill>
              </a:defRPr>
            </a:lvl1pPr>
          </a:lstStyle>
          <a:p>
            <a:fld id="{B2FD2D13-32D1-4D67-80D4-65BC48931EE0}" type="slidenum">
              <a:rPr lang="zh-CN" altLang="en-GB">
                <a:solidFill>
                  <a:srgbClr val="1C1C1C"/>
                </a:solidFill>
              </a:rPr>
              <a:pPr/>
              <a:t>‹#›</a:t>
            </a:fld>
            <a:endParaRPr lang="en-GB" altLang="zh-CN">
              <a:solidFill>
                <a:srgbClr val="1C1C1C"/>
              </a:solidFill>
            </a:endParaRPr>
          </a:p>
        </p:txBody>
      </p:sp>
      <p:sp>
        <p:nvSpPr>
          <p:cNvPr id="122892" name="Rectangle 12"/>
          <p:cNvSpPr>
            <a:spLocks noChangeArrowheads="1"/>
          </p:cNvSpPr>
          <p:nvPr/>
        </p:nvSpPr>
        <p:spPr bwMode="gray">
          <a:xfrm>
            <a:off x="612775" y="2224088"/>
            <a:ext cx="31750" cy="1052512"/>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zh-CN" altLang="en-US" sz="2400">
              <a:solidFill>
                <a:srgbClr val="00CC00"/>
              </a:solidFill>
            </a:endParaRPr>
          </a:p>
        </p:txBody>
      </p:sp>
      <p:sp>
        <p:nvSpPr>
          <p:cNvPr id="122893" name="Rectangle 13"/>
          <p:cNvSpPr>
            <a:spLocks noChangeArrowheads="1"/>
          </p:cNvSpPr>
          <p:nvPr/>
        </p:nvSpPr>
        <p:spPr bwMode="gray">
          <a:xfrm>
            <a:off x="536575" y="2681288"/>
            <a:ext cx="8226425" cy="31750"/>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zh-CN" altLang="en-US" sz="2400">
              <a:solidFill>
                <a:srgbClr val="00CC00"/>
              </a:solidFill>
            </a:endParaRPr>
          </a:p>
        </p:txBody>
      </p:sp>
    </p:spTree>
    <p:extLst>
      <p:ext uri="{BB962C8B-B14F-4D97-AF65-F5344CB8AC3E}">
        <p14:creationId xmlns:p14="http://schemas.microsoft.com/office/powerpoint/2010/main" val="2223403903"/>
      </p:ext>
    </p:extLst>
  </p:cSld>
  <p:clrMapOvr>
    <a:masterClrMapping/>
  </p:clrMapOvr>
  <p:transition advTm="1000"/>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1794AA29-E1E0-414C-9476-7F505AF3E720}"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2570732302"/>
      </p:ext>
    </p:extLst>
  </p:cSld>
  <p:clrMapOvr>
    <a:masterClrMapping/>
  </p:clrMapOvr>
  <p:transition advTm="1000"/>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4A124283-C7C9-4FE3-B260-1BBBC4B62348}"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3476417366"/>
      </p:ext>
    </p:extLst>
  </p:cSld>
  <p:clrMapOvr>
    <a:masterClrMapping/>
  </p:clrMapOvr>
  <p:transition advTm="1000"/>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676400"/>
            <a:ext cx="39624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3000" y="1676400"/>
            <a:ext cx="39624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4A00C8F9-56BA-428F-B119-B3FCA1A5C01D}"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1086429538"/>
      </p:ext>
    </p:extLst>
  </p:cSld>
  <p:clrMapOvr>
    <a:masterClrMapping/>
  </p:clrMapOvr>
  <p:transition advTm="1000"/>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AA5BF779-E734-46C3-978C-716AD0A0679E}"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3726122454"/>
      </p:ext>
    </p:extLst>
  </p:cSld>
  <p:clrMapOvr>
    <a:masterClrMapping/>
  </p:clrMapOvr>
  <p:transition advTm="1000"/>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FF49D78-6592-4E6F-BFD5-53894185EAA3}"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4128536941"/>
      </p:ext>
    </p:extLst>
  </p:cSld>
  <p:clrMapOvr>
    <a:masterClrMapping/>
  </p:clrMapOvr>
  <p:transition advTm="100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5396993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705B9781-CC43-43C7-A0AF-89453D27C06A}"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3174979614"/>
      </p:ext>
    </p:extLst>
  </p:cSld>
  <p:clrMapOvr>
    <a:masterClrMapping/>
  </p:clrMapOvr>
  <p:transition advTm="1000"/>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F06B373D-AEC8-4597-9567-1CB7974B5B19}"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2994722898"/>
      </p:ext>
    </p:extLst>
  </p:cSld>
  <p:clrMapOvr>
    <a:masterClrMapping/>
  </p:clrMapOvr>
  <p:transition advTm="1000"/>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A9F78B8-0335-4E26-8FC6-FA2D8DDED9E1}"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1276042957"/>
      </p:ext>
    </p:extLst>
  </p:cSld>
  <p:clrMapOvr>
    <a:masterClrMapping/>
  </p:clrMapOvr>
  <p:transition advTm="100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5622C7E0-9A84-4C3B-B74F-8A1AB2446870}"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2390947234"/>
      </p:ext>
    </p:extLst>
  </p:cSld>
  <p:clrMapOvr>
    <a:masterClrMapping/>
  </p:clrMapOvr>
  <p:transition advTm="1000"/>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6875" y="152400"/>
            <a:ext cx="2197100" cy="59801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52400"/>
            <a:ext cx="6442075" cy="59801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0C12C74-A2E0-4EA6-8D44-C96EE634B6A1}" type="slidenum">
              <a:rPr lang="zh-CN" altLang="en-GB">
                <a:solidFill>
                  <a:srgbClr val="000000"/>
                </a:solidFill>
              </a:rPr>
              <a:pPr/>
              <a:t>‹#›</a:t>
            </a:fld>
            <a:endParaRPr lang="en-GB" altLang="zh-CN">
              <a:solidFill>
                <a:srgbClr val="000000"/>
              </a:solidFill>
            </a:endParaRPr>
          </a:p>
        </p:txBody>
      </p:sp>
    </p:spTree>
    <p:extLst>
      <p:ext uri="{BB962C8B-B14F-4D97-AF65-F5344CB8AC3E}">
        <p14:creationId xmlns:p14="http://schemas.microsoft.com/office/powerpoint/2010/main" val="3638691429"/>
      </p:ext>
    </p:extLst>
  </p:cSld>
  <p:clrMapOvr>
    <a:masterClrMapping/>
  </p:clrMapOvr>
  <p:transition advTm="100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240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85430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5032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514626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5374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588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29844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B_angle"/>
          <p:cNvPicPr>
            <a:picLocks noChangeAspect="1" noChangeArrowheads="1"/>
          </p:cNvPicPr>
          <p:nvPr/>
        </p:nvPicPr>
        <p:blipFill>
          <a:blip r:embed="rId14">
            <a:extLst>
              <a:ext uri="{28A0092B-C50C-407E-A947-70E740481C1C}">
                <a14:useLocalDpi xmlns:a14="http://schemas.microsoft.com/office/drawing/2010/main" val="0"/>
              </a:ext>
            </a:extLst>
          </a:blip>
          <a:srcRect t="41537"/>
          <a:stretch>
            <a:fillRect/>
          </a:stretch>
        </p:blipFill>
        <p:spPr bwMode="auto">
          <a:xfrm>
            <a:off x="812800" y="25400"/>
            <a:ext cx="3197225"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B_bas depage"/>
          <p:cNvPicPr>
            <a:picLocks noChangeAspect="1" noChangeArrowheads="1"/>
          </p:cNvPicPr>
          <p:nvPr/>
        </p:nvPicPr>
        <p:blipFill>
          <a:blip r:embed="rId15">
            <a:extLst>
              <a:ext uri="{28A0092B-C50C-407E-A947-70E740481C1C}">
                <a14:useLocalDpi xmlns:a14="http://schemas.microsoft.com/office/drawing/2010/main" val="0"/>
              </a:ext>
            </a:extLst>
          </a:blip>
          <a:srcRect r="11667"/>
          <a:stretch>
            <a:fillRect/>
          </a:stretch>
        </p:blipFill>
        <p:spPr bwMode="auto">
          <a:xfrm>
            <a:off x="0" y="6119813"/>
            <a:ext cx="80772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4"/>
          <p:cNvSpPr>
            <a:spLocks noGrp="1" noChangeArrowheads="1"/>
          </p:cNvSpPr>
          <p:nvPr>
            <p:ph type="title"/>
          </p:nvPr>
        </p:nvSpPr>
        <p:spPr bwMode="auto">
          <a:xfrm>
            <a:off x="984250" y="76200"/>
            <a:ext cx="77724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33" tIns="45716" rIns="91433" bIns="45716" numCol="1" anchor="ctr" anchorCtr="0" compatLnSpc="1">
            <a:prstTxWarp prst="textNoShape">
              <a:avLst/>
            </a:prstTxWarp>
          </a:bodyPr>
          <a:lstStyle/>
          <a:p>
            <a:pPr lvl="0"/>
            <a:r>
              <a:rPr lang="fr-FR" smtClean="0"/>
              <a:t>Click to modify title</a:t>
            </a:r>
          </a:p>
        </p:txBody>
      </p:sp>
      <p:sp>
        <p:nvSpPr>
          <p:cNvPr id="1029" name="Rectangle 5"/>
          <p:cNvSpPr>
            <a:spLocks noGrp="1" noChangeArrowheads="1"/>
          </p:cNvSpPr>
          <p:nvPr>
            <p:ph type="body" idx="1"/>
          </p:nvPr>
        </p:nvSpPr>
        <p:spPr bwMode="auto">
          <a:xfrm>
            <a:off x="685800" y="1524000"/>
            <a:ext cx="77724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33" tIns="45716" rIns="91433" bIns="45716" numCol="1" anchor="t" anchorCtr="0" compatLnSpc="1">
            <a:prstTxWarp prst="textNoShape">
              <a:avLst/>
            </a:prstTxWarp>
          </a:bodyPr>
          <a:lstStyle/>
          <a:p>
            <a:pPr lvl="0"/>
            <a:r>
              <a:rPr lang="fr-FR" smtClean="0"/>
              <a:t>Click to modify mask text style</a:t>
            </a:r>
          </a:p>
          <a:p>
            <a:pPr lvl="1"/>
            <a:r>
              <a:rPr lang="fr-FR" smtClean="0"/>
              <a:t>Second level</a:t>
            </a:r>
          </a:p>
          <a:p>
            <a:pPr lvl="2"/>
            <a:r>
              <a:rPr lang="fr-FR" smtClean="0"/>
              <a:t>Third level</a:t>
            </a:r>
          </a:p>
          <a:p>
            <a:pPr lvl="3"/>
            <a:r>
              <a:rPr lang="fr-FR" smtClean="0"/>
              <a:t>Forth level</a:t>
            </a:r>
          </a:p>
          <a:p>
            <a:pPr lvl="4"/>
            <a:r>
              <a:rPr lang="fr-FR" smtClean="0"/>
              <a:t>Fifth level</a:t>
            </a:r>
          </a:p>
        </p:txBody>
      </p:sp>
      <p:sp>
        <p:nvSpPr>
          <p:cNvPr id="1030" name="Text Box 10"/>
          <p:cNvSpPr txBox="1">
            <a:spLocks noChangeArrowheads="1"/>
          </p:cNvSpPr>
          <p:nvPr userDrawn="1"/>
        </p:nvSpPr>
        <p:spPr bwMode="auto">
          <a:xfrm>
            <a:off x="5292725" y="6597650"/>
            <a:ext cx="26828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ea typeface="ヒラギノ角ゴ Pro W3" charset="-128"/>
              </a:defRPr>
            </a:lvl1pPr>
            <a:lvl2pPr marL="742950" indent="-285750">
              <a:defRPr sz="2400">
                <a:solidFill>
                  <a:schemeClr val="tx1"/>
                </a:solidFill>
                <a:latin typeface="Arial" charset="0"/>
                <a:ea typeface="ヒラギノ角ゴ Pro W3" charset="-128"/>
              </a:defRPr>
            </a:lvl2pPr>
            <a:lvl3pPr marL="1143000" indent="-228600">
              <a:defRPr sz="2400">
                <a:solidFill>
                  <a:schemeClr val="tx1"/>
                </a:solidFill>
                <a:latin typeface="Arial" charset="0"/>
                <a:ea typeface="ヒラギノ角ゴ Pro W3" charset="-128"/>
              </a:defRPr>
            </a:lvl3pPr>
            <a:lvl4pPr marL="1600200" indent="-228600">
              <a:defRPr sz="2400">
                <a:solidFill>
                  <a:schemeClr val="tx1"/>
                </a:solidFill>
                <a:latin typeface="Arial" charset="0"/>
                <a:ea typeface="ヒラギノ角ゴ Pro W3" charset="-128"/>
              </a:defRPr>
            </a:lvl4pPr>
            <a:lvl5pPr marL="2057400" indent="-228600">
              <a:defRPr sz="2400">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charset="-128"/>
              </a:defRPr>
            </a:lvl9pPr>
          </a:lstStyle>
          <a:p>
            <a:pPr eaLnBrk="0" fontAlgn="base" hangingPunct="0">
              <a:spcBef>
                <a:spcPct val="0"/>
              </a:spcBef>
              <a:spcAft>
                <a:spcPct val="0"/>
              </a:spcAft>
            </a:pPr>
            <a:r>
              <a:rPr lang="fr-FR" sz="1000">
                <a:solidFill>
                  <a:srgbClr val="000000"/>
                </a:solidFill>
              </a:rPr>
              <a:t>Introduction to High Performance Computing</a:t>
            </a:r>
          </a:p>
        </p:txBody>
      </p:sp>
      <p:sp>
        <p:nvSpPr>
          <p:cNvPr id="1031" name="Text Box 11"/>
          <p:cNvSpPr txBox="1">
            <a:spLocks noChangeArrowheads="1"/>
          </p:cNvSpPr>
          <p:nvPr userDrawn="1"/>
        </p:nvSpPr>
        <p:spPr bwMode="auto">
          <a:xfrm>
            <a:off x="0" y="6613525"/>
            <a:ext cx="7413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ea typeface="ヒラギノ角ゴ Pro W3" charset="-128"/>
              </a:defRPr>
            </a:lvl1pPr>
            <a:lvl2pPr marL="742950" indent="-285750">
              <a:defRPr sz="2400">
                <a:solidFill>
                  <a:schemeClr val="tx1"/>
                </a:solidFill>
                <a:latin typeface="Arial" charset="0"/>
                <a:ea typeface="ヒラギノ角ゴ Pro W3" charset="-128"/>
              </a:defRPr>
            </a:lvl2pPr>
            <a:lvl3pPr marL="1143000" indent="-228600">
              <a:defRPr sz="2400">
                <a:solidFill>
                  <a:schemeClr val="tx1"/>
                </a:solidFill>
                <a:latin typeface="Arial" charset="0"/>
                <a:ea typeface="ヒラギノ角ゴ Pro W3" charset="-128"/>
              </a:defRPr>
            </a:lvl3pPr>
            <a:lvl4pPr marL="1600200" indent="-228600">
              <a:defRPr sz="2400">
                <a:solidFill>
                  <a:schemeClr val="tx1"/>
                </a:solidFill>
                <a:latin typeface="Arial" charset="0"/>
                <a:ea typeface="ヒラギノ角ゴ Pro W3" charset="-128"/>
              </a:defRPr>
            </a:lvl4pPr>
            <a:lvl5pPr marL="2057400" indent="-228600">
              <a:defRPr sz="2400">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charset="-128"/>
              </a:defRPr>
            </a:lvl9pPr>
          </a:lstStyle>
          <a:p>
            <a:pPr eaLnBrk="0" fontAlgn="base" hangingPunct="0">
              <a:spcBef>
                <a:spcPct val="0"/>
              </a:spcBef>
              <a:spcAft>
                <a:spcPct val="0"/>
              </a:spcAft>
            </a:pPr>
            <a:r>
              <a:rPr lang="fr-FR" sz="1000">
                <a:solidFill>
                  <a:srgbClr val="000000"/>
                </a:solidFill>
              </a:rPr>
              <a:t>Page </a:t>
            </a:r>
            <a:fld id="{5D6666F1-BE8B-4D1A-9BD0-657D412B879D}" type="slidenum">
              <a:rPr lang="fr-FR" sz="1000">
                <a:solidFill>
                  <a:srgbClr val="000000"/>
                </a:solidFill>
              </a:rPr>
              <a:pPr eaLnBrk="0" fontAlgn="base" hangingPunct="0">
                <a:spcBef>
                  <a:spcPct val="0"/>
                </a:spcBef>
                <a:spcAft>
                  <a:spcPct val="0"/>
                </a:spcAft>
              </a:pPr>
              <a:t>‹#›</a:t>
            </a:fld>
            <a:endParaRPr lang="fr-FR" sz="1000">
              <a:solidFill>
                <a:srgbClr val="000000"/>
              </a:solidFill>
            </a:endParaRPr>
          </a:p>
        </p:txBody>
      </p:sp>
    </p:spTree>
    <p:extLst>
      <p:ext uri="{BB962C8B-B14F-4D97-AF65-F5344CB8AC3E}">
        <p14:creationId xmlns:p14="http://schemas.microsoft.com/office/powerpoint/2010/main" val="3968866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ea typeface="ヒラギノ角ゴ Pro W3" charset="-128"/>
        </a:defRPr>
      </a:lvl2pPr>
      <a:lvl3pPr algn="l" rtl="0" eaLnBrk="0" fontAlgn="base" hangingPunct="0">
        <a:spcBef>
          <a:spcPct val="0"/>
        </a:spcBef>
        <a:spcAft>
          <a:spcPct val="0"/>
        </a:spcAft>
        <a:defRPr sz="2800">
          <a:solidFill>
            <a:schemeClr val="tx2"/>
          </a:solidFill>
          <a:latin typeface="Arial" charset="0"/>
          <a:ea typeface="ヒラギノ角ゴ Pro W3" charset="-128"/>
        </a:defRPr>
      </a:lvl3pPr>
      <a:lvl4pPr algn="l" rtl="0" eaLnBrk="0" fontAlgn="base" hangingPunct="0">
        <a:spcBef>
          <a:spcPct val="0"/>
        </a:spcBef>
        <a:spcAft>
          <a:spcPct val="0"/>
        </a:spcAft>
        <a:defRPr sz="2800">
          <a:solidFill>
            <a:schemeClr val="tx2"/>
          </a:solidFill>
          <a:latin typeface="Arial" charset="0"/>
          <a:ea typeface="ヒラギノ角ゴ Pro W3" charset="-128"/>
        </a:defRPr>
      </a:lvl4pPr>
      <a:lvl5pPr algn="l" rtl="0" eaLnBrk="0" fontAlgn="base" hangingPunct="0">
        <a:spcBef>
          <a:spcPct val="0"/>
        </a:spcBef>
        <a:spcAft>
          <a:spcPct val="0"/>
        </a:spcAft>
        <a:defRPr sz="2800">
          <a:solidFill>
            <a:schemeClr val="tx2"/>
          </a:solidFill>
          <a:latin typeface="Arial" charset="0"/>
          <a:ea typeface="ヒラギノ角ゴ Pro W3" charset="-128"/>
        </a:defRPr>
      </a:lvl5pPr>
      <a:lvl6pPr marL="457200" algn="l" rtl="0" fontAlgn="base">
        <a:spcBef>
          <a:spcPct val="0"/>
        </a:spcBef>
        <a:spcAft>
          <a:spcPct val="0"/>
        </a:spcAft>
        <a:defRPr sz="2800">
          <a:solidFill>
            <a:schemeClr val="tx2"/>
          </a:solidFill>
          <a:latin typeface="Arial" charset="0"/>
          <a:ea typeface="ヒラギノ角ゴ Pro W3" charset="-128"/>
        </a:defRPr>
      </a:lvl6pPr>
      <a:lvl7pPr marL="914400" algn="l" rtl="0" fontAlgn="base">
        <a:spcBef>
          <a:spcPct val="0"/>
        </a:spcBef>
        <a:spcAft>
          <a:spcPct val="0"/>
        </a:spcAft>
        <a:defRPr sz="2800">
          <a:solidFill>
            <a:schemeClr val="tx2"/>
          </a:solidFill>
          <a:latin typeface="Arial" charset="0"/>
          <a:ea typeface="ヒラギノ角ゴ Pro W3" charset="-128"/>
        </a:defRPr>
      </a:lvl7pPr>
      <a:lvl8pPr marL="1371600" algn="l" rtl="0" fontAlgn="base">
        <a:spcBef>
          <a:spcPct val="0"/>
        </a:spcBef>
        <a:spcAft>
          <a:spcPct val="0"/>
        </a:spcAft>
        <a:defRPr sz="2800">
          <a:solidFill>
            <a:schemeClr val="tx2"/>
          </a:solidFill>
          <a:latin typeface="Arial" charset="0"/>
          <a:ea typeface="ヒラギノ角ゴ Pro W3" charset="-128"/>
        </a:defRPr>
      </a:lvl8pPr>
      <a:lvl9pPr marL="1828800" algn="l" rtl="0" fontAlgn="base">
        <a:spcBef>
          <a:spcPct val="0"/>
        </a:spcBef>
        <a:spcAft>
          <a:spcPct val="0"/>
        </a:spcAft>
        <a:defRPr sz="2800">
          <a:solidFill>
            <a:schemeClr val="tx2"/>
          </a:solidFill>
          <a:latin typeface="Arial" charset="0"/>
          <a:ea typeface="ヒラギノ角ゴ Pro W3" charset="-128"/>
        </a:defRPr>
      </a:lvl9pPr>
    </p:titleStyle>
    <p:bodyStyle>
      <a:lvl1pPr marL="342900" indent="-342900" algn="l" rtl="0" eaLnBrk="0" fontAlgn="base" hangingPunct="0">
        <a:spcBef>
          <a:spcPct val="20000"/>
        </a:spcBef>
        <a:spcAft>
          <a:spcPct val="0"/>
        </a:spcAft>
        <a:buClr>
          <a:srgbClr val="E47C23"/>
        </a:buClr>
        <a:buSzPct val="80000"/>
        <a:buFont typeface="Webdings" pitchFamily="18" charset="2"/>
        <a:buChar char="&lt;"/>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E47C23"/>
        </a:buClr>
        <a:buSzPct val="80000"/>
        <a:buChar char="–"/>
        <a:defRPr sz="2000">
          <a:solidFill>
            <a:schemeClr val="tx1"/>
          </a:solidFill>
          <a:latin typeface="+mn-lt"/>
          <a:ea typeface="+mn-ea"/>
        </a:defRPr>
      </a:lvl2pPr>
      <a:lvl3pPr marL="1143000" indent="-228600" algn="l" rtl="0" eaLnBrk="0" fontAlgn="base" hangingPunct="0">
        <a:spcBef>
          <a:spcPct val="20000"/>
        </a:spcBef>
        <a:spcAft>
          <a:spcPct val="0"/>
        </a:spcAft>
        <a:buClr>
          <a:srgbClr val="E47C23"/>
        </a:buClr>
        <a:buSzPct val="80000"/>
        <a:buFont typeface="Symbol" pitchFamily="18" charset="2"/>
        <a:buChar char=""/>
        <a:defRPr>
          <a:solidFill>
            <a:schemeClr val="tx1"/>
          </a:solidFill>
          <a:latin typeface="+mn-lt"/>
          <a:ea typeface="+mn-ea"/>
        </a:defRPr>
      </a:lvl3pPr>
      <a:lvl4pPr marL="1562100" indent="-228600" algn="l" rtl="0" eaLnBrk="0" fontAlgn="base" hangingPunct="0">
        <a:spcBef>
          <a:spcPct val="20000"/>
        </a:spcBef>
        <a:spcAft>
          <a:spcPct val="0"/>
        </a:spcAft>
        <a:buClr>
          <a:srgbClr val="E47C23"/>
        </a:buClr>
        <a:buSzPct val="80000"/>
        <a:buChar char="–"/>
        <a:defRPr sz="1600">
          <a:solidFill>
            <a:schemeClr val="tx1"/>
          </a:solidFill>
          <a:latin typeface="+mn-lt"/>
          <a:ea typeface="+mn-ea"/>
        </a:defRPr>
      </a:lvl4pPr>
      <a:lvl5pPr marL="1982788" indent="-230188" algn="l" rtl="0" eaLnBrk="0" fontAlgn="base" hangingPunct="0">
        <a:spcBef>
          <a:spcPct val="20000"/>
        </a:spcBef>
        <a:spcAft>
          <a:spcPct val="0"/>
        </a:spcAft>
        <a:buClr>
          <a:srgbClr val="E47C23"/>
        </a:buClr>
        <a:buChar char="»"/>
        <a:defRPr sz="1400">
          <a:solidFill>
            <a:schemeClr val="tx1"/>
          </a:solidFill>
          <a:latin typeface="+mn-lt"/>
          <a:ea typeface="+mn-ea"/>
        </a:defRPr>
      </a:lvl5pPr>
      <a:lvl6pPr marL="2439988" indent="-230188" algn="l" rtl="0" fontAlgn="base">
        <a:spcBef>
          <a:spcPct val="20000"/>
        </a:spcBef>
        <a:spcAft>
          <a:spcPct val="0"/>
        </a:spcAft>
        <a:buClr>
          <a:srgbClr val="E47C23"/>
        </a:buClr>
        <a:buChar char="»"/>
        <a:defRPr sz="1400">
          <a:solidFill>
            <a:schemeClr val="tx1"/>
          </a:solidFill>
          <a:latin typeface="+mn-lt"/>
          <a:ea typeface="+mn-ea"/>
        </a:defRPr>
      </a:lvl6pPr>
      <a:lvl7pPr marL="2897188" indent="-230188" algn="l" rtl="0" fontAlgn="base">
        <a:spcBef>
          <a:spcPct val="20000"/>
        </a:spcBef>
        <a:spcAft>
          <a:spcPct val="0"/>
        </a:spcAft>
        <a:buClr>
          <a:srgbClr val="E47C23"/>
        </a:buClr>
        <a:buChar char="»"/>
        <a:defRPr sz="1400">
          <a:solidFill>
            <a:schemeClr val="tx1"/>
          </a:solidFill>
          <a:latin typeface="+mn-lt"/>
          <a:ea typeface="+mn-ea"/>
        </a:defRPr>
      </a:lvl7pPr>
      <a:lvl8pPr marL="3354388" indent="-230188" algn="l" rtl="0" fontAlgn="base">
        <a:spcBef>
          <a:spcPct val="20000"/>
        </a:spcBef>
        <a:spcAft>
          <a:spcPct val="0"/>
        </a:spcAft>
        <a:buClr>
          <a:srgbClr val="E47C23"/>
        </a:buClr>
        <a:buChar char="»"/>
        <a:defRPr sz="1400">
          <a:solidFill>
            <a:schemeClr val="tx1"/>
          </a:solidFill>
          <a:latin typeface="+mn-lt"/>
          <a:ea typeface="+mn-ea"/>
        </a:defRPr>
      </a:lvl8pPr>
      <a:lvl9pPr marL="3811588" indent="-230188" algn="l" rtl="0" fontAlgn="base">
        <a:spcBef>
          <a:spcPct val="20000"/>
        </a:spcBef>
        <a:spcAft>
          <a:spcPct val="0"/>
        </a:spcAft>
        <a:buClr>
          <a:srgbClr val="E47C23"/>
        </a:buClr>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ChangeArrowheads="1"/>
          </p:cNvSpPr>
          <p:nvPr/>
        </p:nvSpPr>
        <p:spPr bwMode="auto">
          <a:xfrm>
            <a:off x="0" y="0"/>
            <a:ext cx="9144000" cy="129540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600">
              <a:solidFill>
                <a:srgbClr val="000000"/>
              </a:solidFill>
            </a:endParaRPr>
          </a:p>
        </p:txBody>
      </p:sp>
      <p:sp>
        <p:nvSpPr>
          <p:cNvPr id="121859" name="Rectangle 3"/>
          <p:cNvSpPr>
            <a:spLocks noGrp="1" noChangeArrowheads="1"/>
          </p:cNvSpPr>
          <p:nvPr>
            <p:ph type="title"/>
          </p:nvPr>
        </p:nvSpPr>
        <p:spPr bwMode="auto">
          <a:xfrm>
            <a:off x="152400" y="152400"/>
            <a:ext cx="8791575"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zh-CN" smtClean="0"/>
              <a:t>Click to edit Master title style</a:t>
            </a:r>
          </a:p>
        </p:txBody>
      </p:sp>
      <p:sp>
        <p:nvSpPr>
          <p:cNvPr id="121860" name="Rectangle 4"/>
          <p:cNvSpPr>
            <a:spLocks noGrp="1" noChangeArrowheads="1"/>
          </p:cNvSpPr>
          <p:nvPr>
            <p:ph type="body" idx="1"/>
          </p:nvPr>
        </p:nvSpPr>
        <p:spPr bwMode="auto">
          <a:xfrm>
            <a:off x="838200" y="1676400"/>
            <a:ext cx="8077200" cy="445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zh-CN" smtClean="0"/>
              <a:t>Click to edit Master text styles</a:t>
            </a:r>
          </a:p>
          <a:p>
            <a:pPr lvl="1"/>
            <a:r>
              <a:rPr lang="en-GB" altLang="zh-CN" smtClean="0"/>
              <a:t>Second level</a:t>
            </a:r>
          </a:p>
          <a:p>
            <a:pPr lvl="2"/>
            <a:r>
              <a:rPr lang="en-GB" altLang="zh-CN" smtClean="0"/>
              <a:t>Third level</a:t>
            </a:r>
          </a:p>
          <a:p>
            <a:pPr lvl="3"/>
            <a:r>
              <a:rPr lang="en-GB" altLang="zh-CN" smtClean="0"/>
              <a:t>Fourth level</a:t>
            </a:r>
          </a:p>
          <a:p>
            <a:pPr lvl="4"/>
            <a:r>
              <a:rPr lang="en-GB" altLang="zh-CN" smtClean="0"/>
              <a:t>Fifth level</a:t>
            </a:r>
          </a:p>
        </p:txBody>
      </p:sp>
      <p:sp>
        <p:nvSpPr>
          <p:cNvPr id="121861" name="Rectangle 5"/>
          <p:cNvSpPr>
            <a:spLocks noGrp="1" noChangeArrowheads="1"/>
          </p:cNvSpPr>
          <p:nvPr>
            <p:ph type="sldNum" sz="quarter" idx="4"/>
          </p:nvPr>
        </p:nvSpPr>
        <p:spPr bwMode="auto">
          <a:xfrm>
            <a:off x="70104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pPr fontAlgn="base">
              <a:spcBef>
                <a:spcPct val="0"/>
              </a:spcBef>
              <a:spcAft>
                <a:spcPct val="0"/>
              </a:spcAft>
            </a:pPr>
            <a:fld id="{E6FA9CB4-6D86-4E5C-8258-976873E3A356}" type="slidenum">
              <a:rPr lang="zh-CN" altLang="en-GB">
                <a:solidFill>
                  <a:srgbClr val="000000"/>
                </a:solidFill>
              </a:rPr>
              <a:pPr fontAlgn="base">
                <a:spcBef>
                  <a:spcPct val="0"/>
                </a:spcBef>
                <a:spcAft>
                  <a:spcPct val="0"/>
                </a:spcAft>
              </a:pPr>
              <a:t>‹#›</a:t>
            </a:fld>
            <a:endParaRPr lang="en-GB" altLang="zh-CN">
              <a:solidFill>
                <a:srgbClr val="000000"/>
              </a:solidFill>
            </a:endParaRPr>
          </a:p>
        </p:txBody>
      </p:sp>
    </p:spTree>
    <p:extLst>
      <p:ext uri="{BB962C8B-B14F-4D97-AF65-F5344CB8AC3E}">
        <p14:creationId xmlns:p14="http://schemas.microsoft.com/office/powerpoint/2010/main" val="12864205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advTm="1000"/>
  <p:txStyles>
    <p:titleStyle>
      <a:lvl1pPr algn="ctr" rtl="0" fontAlgn="base">
        <a:spcBef>
          <a:spcPct val="0"/>
        </a:spcBef>
        <a:spcAft>
          <a:spcPct val="0"/>
        </a:spcAft>
        <a:defRPr sz="4400">
          <a:solidFill>
            <a:srgbClr val="FEFE50"/>
          </a:solidFill>
          <a:latin typeface="+mj-lt"/>
          <a:ea typeface="+mj-ea"/>
          <a:cs typeface="+mj-cs"/>
        </a:defRPr>
      </a:lvl1pPr>
      <a:lvl2pPr algn="ctr" rtl="0" fontAlgn="base">
        <a:spcBef>
          <a:spcPct val="0"/>
        </a:spcBef>
        <a:spcAft>
          <a:spcPct val="0"/>
        </a:spcAft>
        <a:defRPr sz="4400">
          <a:solidFill>
            <a:srgbClr val="FEFE50"/>
          </a:solidFill>
          <a:latin typeface="Tahoma" pitchFamily="34" charset="0"/>
          <a:ea typeface="SimSun" pitchFamily="2" charset="-122"/>
        </a:defRPr>
      </a:lvl2pPr>
      <a:lvl3pPr algn="ctr" rtl="0" fontAlgn="base">
        <a:spcBef>
          <a:spcPct val="0"/>
        </a:spcBef>
        <a:spcAft>
          <a:spcPct val="0"/>
        </a:spcAft>
        <a:defRPr sz="4400">
          <a:solidFill>
            <a:srgbClr val="FEFE50"/>
          </a:solidFill>
          <a:latin typeface="Tahoma" pitchFamily="34" charset="0"/>
          <a:ea typeface="SimSun" pitchFamily="2" charset="-122"/>
        </a:defRPr>
      </a:lvl3pPr>
      <a:lvl4pPr algn="ctr" rtl="0" fontAlgn="base">
        <a:spcBef>
          <a:spcPct val="0"/>
        </a:spcBef>
        <a:spcAft>
          <a:spcPct val="0"/>
        </a:spcAft>
        <a:defRPr sz="4400">
          <a:solidFill>
            <a:srgbClr val="FEFE50"/>
          </a:solidFill>
          <a:latin typeface="Tahoma" pitchFamily="34" charset="0"/>
          <a:ea typeface="SimSun" pitchFamily="2" charset="-122"/>
        </a:defRPr>
      </a:lvl4pPr>
      <a:lvl5pPr algn="ctr" rtl="0" fontAlgn="base">
        <a:spcBef>
          <a:spcPct val="0"/>
        </a:spcBef>
        <a:spcAft>
          <a:spcPct val="0"/>
        </a:spcAft>
        <a:defRPr sz="4400">
          <a:solidFill>
            <a:srgbClr val="FEFE50"/>
          </a:solidFill>
          <a:latin typeface="Tahoma" pitchFamily="34" charset="0"/>
          <a:ea typeface="SimSun" pitchFamily="2" charset="-122"/>
        </a:defRPr>
      </a:lvl5pPr>
      <a:lvl6pPr marL="457200" algn="ctr" rtl="0" fontAlgn="base">
        <a:spcBef>
          <a:spcPct val="0"/>
        </a:spcBef>
        <a:spcAft>
          <a:spcPct val="0"/>
        </a:spcAft>
        <a:defRPr sz="4400">
          <a:solidFill>
            <a:srgbClr val="FEFE50"/>
          </a:solidFill>
          <a:latin typeface="Tahoma" pitchFamily="34" charset="0"/>
          <a:ea typeface="SimSun" pitchFamily="2" charset="-122"/>
        </a:defRPr>
      </a:lvl6pPr>
      <a:lvl7pPr marL="914400" algn="ctr" rtl="0" fontAlgn="base">
        <a:spcBef>
          <a:spcPct val="0"/>
        </a:spcBef>
        <a:spcAft>
          <a:spcPct val="0"/>
        </a:spcAft>
        <a:defRPr sz="4400">
          <a:solidFill>
            <a:srgbClr val="FEFE50"/>
          </a:solidFill>
          <a:latin typeface="Tahoma" pitchFamily="34" charset="0"/>
          <a:ea typeface="SimSun" pitchFamily="2" charset="-122"/>
        </a:defRPr>
      </a:lvl7pPr>
      <a:lvl8pPr marL="1371600" algn="ctr" rtl="0" fontAlgn="base">
        <a:spcBef>
          <a:spcPct val="0"/>
        </a:spcBef>
        <a:spcAft>
          <a:spcPct val="0"/>
        </a:spcAft>
        <a:defRPr sz="4400">
          <a:solidFill>
            <a:srgbClr val="FEFE50"/>
          </a:solidFill>
          <a:latin typeface="Tahoma" pitchFamily="34" charset="0"/>
          <a:ea typeface="SimSun" pitchFamily="2" charset="-122"/>
        </a:defRPr>
      </a:lvl8pPr>
      <a:lvl9pPr marL="1828800" algn="ctr" rtl="0" fontAlgn="base">
        <a:spcBef>
          <a:spcPct val="0"/>
        </a:spcBef>
        <a:spcAft>
          <a:spcPct val="0"/>
        </a:spcAft>
        <a:defRPr sz="4400">
          <a:solidFill>
            <a:srgbClr val="FEFE50"/>
          </a:solidFill>
          <a:latin typeface="Tahoma" pitchFamily="34" charset="0"/>
          <a:ea typeface="SimSun" pitchFamily="2" charset="-122"/>
        </a:defRPr>
      </a:lvl9pPr>
    </p:titleStyle>
    <p:bodyStyle>
      <a:lvl1pPr marL="342900" indent="-342900" algn="l" rtl="0" fontAlgn="base">
        <a:spcBef>
          <a:spcPct val="20000"/>
        </a:spcBef>
        <a:spcAft>
          <a:spcPct val="0"/>
        </a:spcAft>
        <a:buClr>
          <a:schemeClr val="accent2"/>
        </a:buClr>
        <a:buSzPct val="60000"/>
        <a:buFont typeface="Wingdings" pitchFamily="2" charset="2"/>
        <a:buChar char="n"/>
        <a:defRPr sz="2800">
          <a:solidFill>
            <a:srgbClr val="0000FF"/>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400">
          <a:solidFill>
            <a:schemeClr val="tx1"/>
          </a:solidFill>
          <a:latin typeface="+mn-lt"/>
          <a:ea typeface="+mn-ea"/>
        </a:defRPr>
      </a:lvl2pPr>
      <a:lvl3pPr marL="1143000" indent="-228600" algn="l" rtl="0" fontAlgn="base">
        <a:spcBef>
          <a:spcPct val="20000"/>
        </a:spcBef>
        <a:spcAft>
          <a:spcPct val="0"/>
        </a:spcAft>
        <a:buClr>
          <a:schemeClr val="folHlink"/>
        </a:buClr>
        <a:buSzPct val="50000"/>
        <a:buFont typeface="Wingdings" pitchFamily="2" charset="2"/>
        <a:buChar char="n"/>
        <a:defRPr sz="2000">
          <a:solidFill>
            <a:schemeClr val="tx1"/>
          </a:solidFill>
          <a:latin typeface="+mn-lt"/>
          <a:ea typeface="+mn-ea"/>
        </a:defRPr>
      </a:lvl3pPr>
      <a:lvl4pPr marL="1600200" indent="-228600" algn="l" rtl="0" fontAlgn="base">
        <a:spcBef>
          <a:spcPct val="20000"/>
        </a:spcBef>
        <a:spcAft>
          <a:spcPct val="0"/>
        </a:spcAft>
        <a:buClr>
          <a:schemeClr val="accent2"/>
        </a:buClr>
        <a:buSzPct val="55000"/>
        <a:buFont typeface="Wingdings" pitchFamily="2" charset="2"/>
        <a:buChar char="n"/>
        <a:defRPr>
          <a:solidFill>
            <a:schemeClr val="tx1"/>
          </a:solidFill>
          <a:latin typeface="+mn-lt"/>
          <a:ea typeface="+mn-ea"/>
        </a:defRPr>
      </a:lvl4pPr>
      <a:lvl5pPr marL="2057400" indent="-228600" algn="l" rtl="0" fontAlgn="base">
        <a:spcBef>
          <a:spcPct val="20000"/>
        </a:spcBef>
        <a:spcAft>
          <a:spcPct val="0"/>
        </a:spcAft>
        <a:buClr>
          <a:schemeClr val="accent1"/>
        </a:buClr>
        <a:buSzPct val="50000"/>
        <a:buFont typeface="Wingdings" pitchFamily="2" charset="2"/>
        <a:buChar char="n"/>
        <a:defRPr>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ChangeArrowheads="1"/>
          </p:cNvSpPr>
          <p:nvPr/>
        </p:nvSpPr>
        <p:spPr bwMode="auto">
          <a:xfrm>
            <a:off x="0" y="0"/>
            <a:ext cx="9144000" cy="129540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600">
              <a:solidFill>
                <a:srgbClr val="000000"/>
              </a:solidFill>
            </a:endParaRPr>
          </a:p>
        </p:txBody>
      </p:sp>
      <p:sp>
        <p:nvSpPr>
          <p:cNvPr id="121859" name="Rectangle 3"/>
          <p:cNvSpPr>
            <a:spLocks noGrp="1" noChangeArrowheads="1"/>
          </p:cNvSpPr>
          <p:nvPr>
            <p:ph type="title"/>
          </p:nvPr>
        </p:nvSpPr>
        <p:spPr bwMode="auto">
          <a:xfrm>
            <a:off x="152400" y="152400"/>
            <a:ext cx="8791575"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zh-CN" smtClean="0"/>
              <a:t>Click to edit Master title style</a:t>
            </a:r>
          </a:p>
        </p:txBody>
      </p:sp>
      <p:sp>
        <p:nvSpPr>
          <p:cNvPr id="121860" name="Rectangle 4"/>
          <p:cNvSpPr>
            <a:spLocks noGrp="1" noChangeArrowheads="1"/>
          </p:cNvSpPr>
          <p:nvPr>
            <p:ph type="body" idx="1"/>
          </p:nvPr>
        </p:nvSpPr>
        <p:spPr bwMode="auto">
          <a:xfrm>
            <a:off x="838200" y="1676400"/>
            <a:ext cx="8077200" cy="445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zh-CN" smtClean="0"/>
              <a:t>Click to edit Master text styles</a:t>
            </a:r>
          </a:p>
          <a:p>
            <a:pPr lvl="1"/>
            <a:r>
              <a:rPr lang="en-GB" altLang="zh-CN" smtClean="0"/>
              <a:t>Second level</a:t>
            </a:r>
          </a:p>
          <a:p>
            <a:pPr lvl="2"/>
            <a:r>
              <a:rPr lang="en-GB" altLang="zh-CN" smtClean="0"/>
              <a:t>Third level</a:t>
            </a:r>
          </a:p>
          <a:p>
            <a:pPr lvl="3"/>
            <a:r>
              <a:rPr lang="en-GB" altLang="zh-CN" smtClean="0"/>
              <a:t>Fourth level</a:t>
            </a:r>
          </a:p>
          <a:p>
            <a:pPr lvl="4"/>
            <a:r>
              <a:rPr lang="en-GB" altLang="zh-CN" smtClean="0"/>
              <a:t>Fifth level</a:t>
            </a:r>
          </a:p>
        </p:txBody>
      </p:sp>
      <p:sp>
        <p:nvSpPr>
          <p:cNvPr id="121861" name="Rectangle 5"/>
          <p:cNvSpPr>
            <a:spLocks noGrp="1" noChangeArrowheads="1"/>
          </p:cNvSpPr>
          <p:nvPr>
            <p:ph type="sldNum" sz="quarter" idx="4"/>
          </p:nvPr>
        </p:nvSpPr>
        <p:spPr bwMode="auto">
          <a:xfrm>
            <a:off x="70104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pPr fontAlgn="base">
              <a:spcBef>
                <a:spcPct val="0"/>
              </a:spcBef>
              <a:spcAft>
                <a:spcPct val="0"/>
              </a:spcAft>
            </a:pPr>
            <a:fld id="{E6FA9CB4-6D86-4E5C-8258-976873E3A356}" type="slidenum">
              <a:rPr lang="zh-CN" altLang="en-GB">
                <a:solidFill>
                  <a:srgbClr val="000000"/>
                </a:solidFill>
              </a:rPr>
              <a:pPr fontAlgn="base">
                <a:spcBef>
                  <a:spcPct val="0"/>
                </a:spcBef>
                <a:spcAft>
                  <a:spcPct val="0"/>
                </a:spcAft>
              </a:pPr>
              <a:t>‹#›</a:t>
            </a:fld>
            <a:endParaRPr lang="en-GB" altLang="zh-CN">
              <a:solidFill>
                <a:srgbClr val="000000"/>
              </a:solidFill>
            </a:endParaRPr>
          </a:p>
        </p:txBody>
      </p:sp>
    </p:spTree>
    <p:extLst>
      <p:ext uri="{BB962C8B-B14F-4D97-AF65-F5344CB8AC3E}">
        <p14:creationId xmlns:p14="http://schemas.microsoft.com/office/powerpoint/2010/main" val="125358782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advTm="1000"/>
  <p:txStyles>
    <p:titleStyle>
      <a:lvl1pPr algn="ctr" rtl="0" fontAlgn="base">
        <a:spcBef>
          <a:spcPct val="0"/>
        </a:spcBef>
        <a:spcAft>
          <a:spcPct val="0"/>
        </a:spcAft>
        <a:defRPr sz="4400">
          <a:solidFill>
            <a:srgbClr val="FEFE50"/>
          </a:solidFill>
          <a:latin typeface="+mj-lt"/>
          <a:ea typeface="+mj-ea"/>
          <a:cs typeface="+mj-cs"/>
        </a:defRPr>
      </a:lvl1pPr>
      <a:lvl2pPr algn="ctr" rtl="0" fontAlgn="base">
        <a:spcBef>
          <a:spcPct val="0"/>
        </a:spcBef>
        <a:spcAft>
          <a:spcPct val="0"/>
        </a:spcAft>
        <a:defRPr sz="4400">
          <a:solidFill>
            <a:srgbClr val="FEFE50"/>
          </a:solidFill>
          <a:latin typeface="Tahoma" pitchFamily="34" charset="0"/>
          <a:ea typeface="SimSun" pitchFamily="2" charset="-122"/>
        </a:defRPr>
      </a:lvl2pPr>
      <a:lvl3pPr algn="ctr" rtl="0" fontAlgn="base">
        <a:spcBef>
          <a:spcPct val="0"/>
        </a:spcBef>
        <a:spcAft>
          <a:spcPct val="0"/>
        </a:spcAft>
        <a:defRPr sz="4400">
          <a:solidFill>
            <a:srgbClr val="FEFE50"/>
          </a:solidFill>
          <a:latin typeface="Tahoma" pitchFamily="34" charset="0"/>
          <a:ea typeface="SimSun" pitchFamily="2" charset="-122"/>
        </a:defRPr>
      </a:lvl3pPr>
      <a:lvl4pPr algn="ctr" rtl="0" fontAlgn="base">
        <a:spcBef>
          <a:spcPct val="0"/>
        </a:spcBef>
        <a:spcAft>
          <a:spcPct val="0"/>
        </a:spcAft>
        <a:defRPr sz="4400">
          <a:solidFill>
            <a:srgbClr val="FEFE50"/>
          </a:solidFill>
          <a:latin typeface="Tahoma" pitchFamily="34" charset="0"/>
          <a:ea typeface="SimSun" pitchFamily="2" charset="-122"/>
        </a:defRPr>
      </a:lvl4pPr>
      <a:lvl5pPr algn="ctr" rtl="0" fontAlgn="base">
        <a:spcBef>
          <a:spcPct val="0"/>
        </a:spcBef>
        <a:spcAft>
          <a:spcPct val="0"/>
        </a:spcAft>
        <a:defRPr sz="4400">
          <a:solidFill>
            <a:srgbClr val="FEFE50"/>
          </a:solidFill>
          <a:latin typeface="Tahoma" pitchFamily="34" charset="0"/>
          <a:ea typeface="SimSun" pitchFamily="2" charset="-122"/>
        </a:defRPr>
      </a:lvl5pPr>
      <a:lvl6pPr marL="457200" algn="ctr" rtl="0" fontAlgn="base">
        <a:spcBef>
          <a:spcPct val="0"/>
        </a:spcBef>
        <a:spcAft>
          <a:spcPct val="0"/>
        </a:spcAft>
        <a:defRPr sz="4400">
          <a:solidFill>
            <a:srgbClr val="FEFE50"/>
          </a:solidFill>
          <a:latin typeface="Tahoma" pitchFamily="34" charset="0"/>
          <a:ea typeface="SimSun" pitchFamily="2" charset="-122"/>
        </a:defRPr>
      </a:lvl6pPr>
      <a:lvl7pPr marL="914400" algn="ctr" rtl="0" fontAlgn="base">
        <a:spcBef>
          <a:spcPct val="0"/>
        </a:spcBef>
        <a:spcAft>
          <a:spcPct val="0"/>
        </a:spcAft>
        <a:defRPr sz="4400">
          <a:solidFill>
            <a:srgbClr val="FEFE50"/>
          </a:solidFill>
          <a:latin typeface="Tahoma" pitchFamily="34" charset="0"/>
          <a:ea typeface="SimSun" pitchFamily="2" charset="-122"/>
        </a:defRPr>
      </a:lvl7pPr>
      <a:lvl8pPr marL="1371600" algn="ctr" rtl="0" fontAlgn="base">
        <a:spcBef>
          <a:spcPct val="0"/>
        </a:spcBef>
        <a:spcAft>
          <a:spcPct val="0"/>
        </a:spcAft>
        <a:defRPr sz="4400">
          <a:solidFill>
            <a:srgbClr val="FEFE50"/>
          </a:solidFill>
          <a:latin typeface="Tahoma" pitchFamily="34" charset="0"/>
          <a:ea typeface="SimSun" pitchFamily="2" charset="-122"/>
        </a:defRPr>
      </a:lvl8pPr>
      <a:lvl9pPr marL="1828800" algn="ctr" rtl="0" fontAlgn="base">
        <a:spcBef>
          <a:spcPct val="0"/>
        </a:spcBef>
        <a:spcAft>
          <a:spcPct val="0"/>
        </a:spcAft>
        <a:defRPr sz="4400">
          <a:solidFill>
            <a:srgbClr val="FEFE50"/>
          </a:solidFill>
          <a:latin typeface="Tahoma" pitchFamily="34" charset="0"/>
          <a:ea typeface="SimSun" pitchFamily="2" charset="-122"/>
        </a:defRPr>
      </a:lvl9pPr>
    </p:titleStyle>
    <p:bodyStyle>
      <a:lvl1pPr marL="342900" indent="-342900" algn="l" rtl="0" fontAlgn="base">
        <a:spcBef>
          <a:spcPct val="20000"/>
        </a:spcBef>
        <a:spcAft>
          <a:spcPct val="0"/>
        </a:spcAft>
        <a:buClr>
          <a:schemeClr val="accent2"/>
        </a:buClr>
        <a:buSzPct val="60000"/>
        <a:buFont typeface="Wingdings" pitchFamily="2" charset="2"/>
        <a:buChar char="n"/>
        <a:defRPr sz="2800">
          <a:solidFill>
            <a:srgbClr val="0000FF"/>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400">
          <a:solidFill>
            <a:schemeClr val="tx1"/>
          </a:solidFill>
          <a:latin typeface="+mn-lt"/>
          <a:ea typeface="+mn-ea"/>
        </a:defRPr>
      </a:lvl2pPr>
      <a:lvl3pPr marL="1143000" indent="-228600" algn="l" rtl="0" fontAlgn="base">
        <a:spcBef>
          <a:spcPct val="20000"/>
        </a:spcBef>
        <a:spcAft>
          <a:spcPct val="0"/>
        </a:spcAft>
        <a:buClr>
          <a:schemeClr val="folHlink"/>
        </a:buClr>
        <a:buSzPct val="50000"/>
        <a:buFont typeface="Wingdings" pitchFamily="2" charset="2"/>
        <a:buChar char="n"/>
        <a:defRPr sz="2000">
          <a:solidFill>
            <a:schemeClr val="tx1"/>
          </a:solidFill>
          <a:latin typeface="+mn-lt"/>
          <a:ea typeface="+mn-ea"/>
        </a:defRPr>
      </a:lvl3pPr>
      <a:lvl4pPr marL="1600200" indent="-228600" algn="l" rtl="0" fontAlgn="base">
        <a:spcBef>
          <a:spcPct val="20000"/>
        </a:spcBef>
        <a:spcAft>
          <a:spcPct val="0"/>
        </a:spcAft>
        <a:buClr>
          <a:schemeClr val="accent2"/>
        </a:buClr>
        <a:buSzPct val="55000"/>
        <a:buFont typeface="Wingdings" pitchFamily="2" charset="2"/>
        <a:buChar char="n"/>
        <a:defRPr>
          <a:solidFill>
            <a:schemeClr val="tx1"/>
          </a:solidFill>
          <a:latin typeface="+mn-lt"/>
          <a:ea typeface="+mn-ea"/>
        </a:defRPr>
      </a:lvl4pPr>
      <a:lvl5pPr marL="2057400" indent="-228600" algn="l" rtl="0" fontAlgn="base">
        <a:spcBef>
          <a:spcPct val="20000"/>
        </a:spcBef>
        <a:spcAft>
          <a:spcPct val="0"/>
        </a:spcAft>
        <a:buClr>
          <a:schemeClr val="accent1"/>
        </a:buClr>
        <a:buSzPct val="50000"/>
        <a:buFont typeface="Wingdings" pitchFamily="2" charset="2"/>
        <a:buChar char="n"/>
        <a:defRPr>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pPr eaLnBrk="1" hangingPunct="1"/>
            <a:r>
              <a:rPr lang="fr-FR" dirty="0" smtClean="0"/>
              <a:t>Introduction to </a:t>
            </a:r>
            <a:r>
              <a:rPr lang="fr-FR" dirty="0" err="1" smtClean="0"/>
              <a:t>Parallel</a:t>
            </a:r>
            <a:r>
              <a:rPr lang="fr-FR" dirty="0" smtClean="0"/>
              <a:t> </a:t>
            </a:r>
            <a:r>
              <a:rPr lang="fr-FR" dirty="0" err="1" smtClean="0"/>
              <a:t>Processing</a:t>
            </a:r>
            <a:endParaRPr lang="fr-FR" dirty="0" smtClean="0"/>
          </a:p>
        </p:txBody>
      </p:sp>
    </p:spTree>
    <p:extLst>
      <p:ext uri="{BB962C8B-B14F-4D97-AF65-F5344CB8AC3E}">
        <p14:creationId xmlns:p14="http://schemas.microsoft.com/office/powerpoint/2010/main" val="10955223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fr-FR" smtClean="0"/>
              <a:t>Parallel Computing: what for? (3)</a:t>
            </a:r>
          </a:p>
        </p:txBody>
      </p:sp>
      <p:sp>
        <p:nvSpPr>
          <p:cNvPr id="22531" name="Rectangle 4"/>
          <p:cNvSpPr>
            <a:spLocks noGrp="1" noChangeArrowheads="1"/>
          </p:cNvSpPr>
          <p:nvPr>
            <p:ph type="body" idx="1"/>
          </p:nvPr>
        </p:nvSpPr>
        <p:spPr>
          <a:xfrm>
            <a:off x="539750" y="1052513"/>
            <a:ext cx="7920038" cy="5184775"/>
          </a:xfrm>
        </p:spPr>
        <p:txBody>
          <a:bodyPr/>
          <a:lstStyle/>
          <a:p>
            <a:pPr eaLnBrk="1" hangingPunct="1">
              <a:lnSpc>
                <a:spcPct val="80000"/>
              </a:lnSpc>
            </a:pPr>
            <a:r>
              <a:rPr lang="en-GB" smtClean="0"/>
              <a:t>Today, commercial applications are providing an equal or greater driving force in the development of faster computers. These applications require the processing of large amounts of data in sophisticated ways. </a:t>
            </a:r>
            <a:r>
              <a:rPr lang="fr-FR" smtClean="0"/>
              <a:t>Example applications include: </a:t>
            </a:r>
          </a:p>
          <a:p>
            <a:pPr lvl="1" eaLnBrk="1" hangingPunct="1">
              <a:lnSpc>
                <a:spcPct val="80000"/>
              </a:lnSpc>
            </a:pPr>
            <a:r>
              <a:rPr lang="fr-FR" smtClean="0"/>
              <a:t>parallel databases, data mining </a:t>
            </a:r>
          </a:p>
          <a:p>
            <a:pPr lvl="1" eaLnBrk="1" hangingPunct="1">
              <a:lnSpc>
                <a:spcPct val="80000"/>
              </a:lnSpc>
            </a:pPr>
            <a:r>
              <a:rPr lang="fr-FR" smtClean="0"/>
              <a:t>oil exploration </a:t>
            </a:r>
          </a:p>
          <a:p>
            <a:pPr lvl="1" eaLnBrk="1" hangingPunct="1">
              <a:lnSpc>
                <a:spcPct val="80000"/>
              </a:lnSpc>
            </a:pPr>
            <a:r>
              <a:rPr lang="en-GB" smtClean="0"/>
              <a:t>web search engines, web based business services </a:t>
            </a:r>
            <a:endParaRPr lang="fr-FR" smtClean="0"/>
          </a:p>
          <a:p>
            <a:pPr lvl="1" eaLnBrk="1" hangingPunct="1">
              <a:lnSpc>
                <a:spcPct val="80000"/>
              </a:lnSpc>
            </a:pPr>
            <a:r>
              <a:rPr lang="fr-FR" smtClean="0"/>
              <a:t>computer-aided diagnosis in medicine </a:t>
            </a:r>
          </a:p>
          <a:p>
            <a:pPr lvl="1" eaLnBrk="1" hangingPunct="1">
              <a:lnSpc>
                <a:spcPct val="80000"/>
              </a:lnSpc>
            </a:pPr>
            <a:r>
              <a:rPr lang="en-GB" smtClean="0"/>
              <a:t>management of national and multi-national corporations </a:t>
            </a:r>
            <a:endParaRPr lang="fr-FR" smtClean="0"/>
          </a:p>
          <a:p>
            <a:pPr lvl="1" eaLnBrk="1" hangingPunct="1">
              <a:lnSpc>
                <a:spcPct val="80000"/>
              </a:lnSpc>
            </a:pPr>
            <a:r>
              <a:rPr lang="en-GB" smtClean="0"/>
              <a:t>advanced graphics and virtual reality, particularly in the entertainment industry </a:t>
            </a:r>
            <a:endParaRPr lang="fr-FR" smtClean="0"/>
          </a:p>
          <a:p>
            <a:pPr lvl="1" eaLnBrk="1" hangingPunct="1">
              <a:lnSpc>
                <a:spcPct val="80000"/>
              </a:lnSpc>
            </a:pPr>
            <a:r>
              <a:rPr lang="en-GB" smtClean="0"/>
              <a:t>networked video and multi-media technologies </a:t>
            </a:r>
            <a:endParaRPr lang="fr-FR" smtClean="0"/>
          </a:p>
          <a:p>
            <a:pPr lvl="1" eaLnBrk="1" hangingPunct="1">
              <a:lnSpc>
                <a:spcPct val="80000"/>
              </a:lnSpc>
            </a:pPr>
            <a:r>
              <a:rPr lang="fr-FR" smtClean="0"/>
              <a:t>collaborative work environments </a:t>
            </a:r>
          </a:p>
          <a:p>
            <a:pPr eaLnBrk="1" hangingPunct="1">
              <a:lnSpc>
                <a:spcPct val="80000"/>
              </a:lnSpc>
            </a:pPr>
            <a:r>
              <a:rPr lang="en-GB" smtClean="0"/>
              <a:t>Ultimately, parallel computing is an attempt to maximize the infinite but seemingly scarce commodity called time</a:t>
            </a:r>
            <a:r>
              <a:rPr lang="en-GB" sz="2000" smtClean="0"/>
              <a:t>. </a:t>
            </a:r>
            <a:endParaRPr lang="fr-FR" sz="2000" smtClean="0"/>
          </a:p>
        </p:txBody>
      </p:sp>
    </p:spTree>
    <p:extLst>
      <p:ext uri="{BB962C8B-B14F-4D97-AF65-F5344CB8AC3E}">
        <p14:creationId xmlns:p14="http://schemas.microsoft.com/office/powerpoint/2010/main" val="1926534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fr-FR" smtClean="0"/>
              <a:t>Why Parallel Computing? (1)</a:t>
            </a:r>
          </a:p>
        </p:txBody>
      </p:sp>
      <p:sp>
        <p:nvSpPr>
          <p:cNvPr id="23555" name="Rectangle 3"/>
          <p:cNvSpPr>
            <a:spLocks noGrp="1" noChangeArrowheads="1"/>
          </p:cNvSpPr>
          <p:nvPr>
            <p:ph type="body" idx="1"/>
          </p:nvPr>
        </p:nvSpPr>
        <p:spPr>
          <a:xfrm>
            <a:off x="685800" y="838200"/>
            <a:ext cx="7772400" cy="5715000"/>
          </a:xfrm>
        </p:spPr>
        <p:txBody>
          <a:bodyPr/>
          <a:lstStyle/>
          <a:p>
            <a:pPr eaLnBrk="1" hangingPunct="1"/>
            <a:r>
              <a:rPr lang="en-US" dirty="0"/>
              <a:t>Computation requirements are ever increasing -- visualization, distributed databases, simulations, scientific prediction (earthquake), etc.</a:t>
            </a:r>
          </a:p>
          <a:p>
            <a:pPr eaLnBrk="1" hangingPunct="1"/>
            <a:r>
              <a:rPr lang="en-US" dirty="0"/>
              <a:t>Sequential architectures reaching physical limitation (speed of light, thermodynamics</a:t>
            </a:r>
            <a:r>
              <a:rPr lang="en-US" dirty="0" smtClean="0"/>
              <a:t>)</a:t>
            </a:r>
          </a:p>
          <a:p>
            <a:pPr eaLnBrk="1" hangingPunct="1">
              <a:lnSpc>
                <a:spcPct val="125000"/>
              </a:lnSpc>
            </a:pPr>
            <a:r>
              <a:rPr lang="en-US" dirty="0"/>
              <a:t>Multiple “processes” active simultaneously solving a given problem, general multiple processors.</a:t>
            </a:r>
          </a:p>
          <a:p>
            <a:pPr eaLnBrk="1" hangingPunct="1">
              <a:lnSpc>
                <a:spcPct val="125000"/>
              </a:lnSpc>
            </a:pPr>
            <a:r>
              <a:rPr lang="en-US" dirty="0"/>
              <a:t>Communication and synchronization of its processes (forms the core of parallel programming efforts).</a:t>
            </a:r>
          </a:p>
          <a:p>
            <a:pPr eaLnBrk="1" hangingPunct="1"/>
            <a:r>
              <a:rPr lang="en-GB" dirty="0" smtClean="0"/>
              <a:t>The </a:t>
            </a:r>
            <a:r>
              <a:rPr lang="en-GB" dirty="0"/>
              <a:t>primary reasons for using parallel </a:t>
            </a:r>
            <a:r>
              <a:rPr lang="en-GB" dirty="0" smtClean="0"/>
              <a:t>computing: </a:t>
            </a:r>
            <a:endParaRPr lang="fr-FR" dirty="0" smtClean="0"/>
          </a:p>
          <a:p>
            <a:pPr lvl="1" eaLnBrk="1" hangingPunct="1"/>
            <a:r>
              <a:rPr lang="fr-FR" dirty="0" smtClean="0"/>
              <a:t>Save time - </a:t>
            </a:r>
            <a:r>
              <a:rPr lang="fr-FR" dirty="0" err="1" smtClean="0"/>
              <a:t>wall</a:t>
            </a:r>
            <a:r>
              <a:rPr lang="fr-FR" dirty="0" smtClean="0"/>
              <a:t> </a:t>
            </a:r>
            <a:r>
              <a:rPr lang="fr-FR" dirty="0" err="1" smtClean="0"/>
              <a:t>clock</a:t>
            </a:r>
            <a:r>
              <a:rPr lang="fr-FR" dirty="0" smtClean="0"/>
              <a:t> time </a:t>
            </a:r>
          </a:p>
          <a:p>
            <a:pPr lvl="1" eaLnBrk="1" hangingPunct="1"/>
            <a:r>
              <a:rPr lang="fr-FR" dirty="0" err="1" smtClean="0"/>
              <a:t>Solve</a:t>
            </a:r>
            <a:r>
              <a:rPr lang="fr-FR" dirty="0" smtClean="0"/>
              <a:t> </a:t>
            </a:r>
            <a:r>
              <a:rPr lang="fr-FR" dirty="0" err="1" smtClean="0"/>
              <a:t>larger</a:t>
            </a:r>
            <a:r>
              <a:rPr lang="fr-FR" dirty="0" smtClean="0"/>
              <a:t> </a:t>
            </a:r>
            <a:r>
              <a:rPr lang="fr-FR" dirty="0" err="1" smtClean="0"/>
              <a:t>problems</a:t>
            </a:r>
            <a:r>
              <a:rPr lang="fr-FR" dirty="0" smtClean="0"/>
              <a:t> </a:t>
            </a:r>
          </a:p>
          <a:p>
            <a:pPr lvl="1" eaLnBrk="1" hangingPunct="1"/>
            <a:r>
              <a:rPr lang="en-GB" dirty="0" smtClean="0"/>
              <a:t>Provide concurrency (do multiple things at the same time) </a:t>
            </a:r>
            <a:endParaRPr lang="fr-FR" dirty="0" smtClean="0"/>
          </a:p>
          <a:p>
            <a:pPr eaLnBrk="1" hangingPunct="1"/>
            <a:endParaRPr lang="fr-FR" dirty="0" smtClean="0"/>
          </a:p>
        </p:txBody>
      </p:sp>
    </p:spTree>
    <p:extLst>
      <p:ext uri="{BB962C8B-B14F-4D97-AF65-F5344CB8AC3E}">
        <p14:creationId xmlns:p14="http://schemas.microsoft.com/office/powerpoint/2010/main" val="4057712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fr-FR" smtClean="0"/>
              <a:t>Why Parallel Computing? (2)</a:t>
            </a:r>
          </a:p>
        </p:txBody>
      </p:sp>
      <p:sp>
        <p:nvSpPr>
          <p:cNvPr id="24579" name="Rectangle 3"/>
          <p:cNvSpPr>
            <a:spLocks noGrp="1" noChangeArrowheads="1"/>
          </p:cNvSpPr>
          <p:nvPr>
            <p:ph type="body" idx="1"/>
          </p:nvPr>
        </p:nvSpPr>
        <p:spPr>
          <a:xfrm>
            <a:off x="457200" y="914400"/>
            <a:ext cx="8686800" cy="5334000"/>
          </a:xfrm>
        </p:spPr>
        <p:txBody>
          <a:bodyPr/>
          <a:lstStyle/>
          <a:p>
            <a:pPr marL="628650" indent="-628650" eaLnBrk="1" hangingPunct="1">
              <a:buFont typeface="Monotype Sorts" charset="2"/>
              <a:buChar char="Ø"/>
            </a:pPr>
            <a:r>
              <a:rPr lang="en-US" dirty="0"/>
              <a:t>Hardware improvements like Pipelining, Superscalar, etc., are non-scalable and requires sophisticated Compiler Technology.</a:t>
            </a:r>
          </a:p>
          <a:p>
            <a:pPr marL="628650" indent="-628650" eaLnBrk="1" hangingPunct="1">
              <a:buFont typeface="Monotype Sorts" charset="2"/>
              <a:buChar char="Ø"/>
            </a:pPr>
            <a:r>
              <a:rPr lang="en-US" dirty="0"/>
              <a:t>Vector Processing works well for certain kind of problems</a:t>
            </a:r>
            <a:endParaRPr lang="fr-FR" dirty="0"/>
          </a:p>
          <a:p>
            <a:pPr eaLnBrk="1" hangingPunct="1"/>
            <a:r>
              <a:rPr lang="fr-FR" dirty="0" err="1" smtClean="0"/>
              <a:t>Other</a:t>
            </a:r>
            <a:r>
              <a:rPr lang="fr-FR" dirty="0" smtClean="0"/>
              <a:t> </a:t>
            </a:r>
            <a:r>
              <a:rPr lang="fr-FR" dirty="0" err="1" smtClean="0"/>
              <a:t>reasons</a:t>
            </a:r>
            <a:r>
              <a:rPr lang="fr-FR" dirty="0" smtClean="0"/>
              <a:t> </a:t>
            </a:r>
            <a:r>
              <a:rPr lang="fr-FR" dirty="0" err="1" smtClean="0"/>
              <a:t>might</a:t>
            </a:r>
            <a:r>
              <a:rPr lang="fr-FR" dirty="0" smtClean="0"/>
              <a:t> </a:t>
            </a:r>
            <a:r>
              <a:rPr lang="fr-FR" dirty="0" err="1" smtClean="0"/>
              <a:t>include</a:t>
            </a:r>
            <a:r>
              <a:rPr lang="fr-FR" dirty="0" smtClean="0"/>
              <a:t>: </a:t>
            </a:r>
          </a:p>
          <a:p>
            <a:pPr lvl="1" eaLnBrk="1" hangingPunct="1"/>
            <a:r>
              <a:rPr lang="en-GB" dirty="0" smtClean="0"/>
              <a:t>Taking advantage of non-local resources - using available compute resources on a wide area network, or even the Internet when local compute resources are scarce. </a:t>
            </a:r>
            <a:endParaRPr lang="fr-FR" dirty="0" smtClean="0"/>
          </a:p>
          <a:p>
            <a:pPr lvl="1" eaLnBrk="1" hangingPunct="1"/>
            <a:r>
              <a:rPr lang="en-GB" dirty="0" smtClean="0"/>
              <a:t>Cost savings - using multiple "cheap" computing resources instead of paying for time on a supercomputer. </a:t>
            </a:r>
            <a:endParaRPr lang="fr-FR" dirty="0" smtClean="0"/>
          </a:p>
          <a:p>
            <a:pPr lvl="1" eaLnBrk="1" hangingPunct="1"/>
            <a:r>
              <a:rPr lang="en-GB" dirty="0" smtClean="0"/>
              <a:t>Overcoming memory constraints - single computers have very finite memory resources. For large problems, using the memories of multiple computers may overcome this obstacle. </a:t>
            </a:r>
            <a:endParaRPr lang="fr-FR" dirty="0" smtClean="0"/>
          </a:p>
          <a:p>
            <a:pPr eaLnBrk="1" hangingPunct="1"/>
            <a:endParaRPr lang="fr-FR" dirty="0" smtClean="0"/>
          </a:p>
        </p:txBody>
      </p:sp>
    </p:spTree>
    <p:extLst>
      <p:ext uri="{BB962C8B-B14F-4D97-AF65-F5344CB8AC3E}">
        <p14:creationId xmlns:p14="http://schemas.microsoft.com/office/powerpoint/2010/main" val="21448976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fr-FR" smtClean="0"/>
              <a:t>Limitations of Serial Computing</a:t>
            </a:r>
          </a:p>
        </p:txBody>
      </p:sp>
      <p:sp>
        <p:nvSpPr>
          <p:cNvPr id="25603" name="Rectangle 3"/>
          <p:cNvSpPr>
            <a:spLocks noGrp="1" noChangeArrowheads="1"/>
          </p:cNvSpPr>
          <p:nvPr>
            <p:ph type="body" idx="1"/>
          </p:nvPr>
        </p:nvSpPr>
        <p:spPr/>
        <p:txBody>
          <a:bodyPr/>
          <a:lstStyle/>
          <a:p>
            <a:pPr eaLnBrk="1" hangingPunct="1">
              <a:lnSpc>
                <a:spcPct val="90000"/>
              </a:lnSpc>
            </a:pPr>
            <a:r>
              <a:rPr lang="en-GB" sz="1800" dirty="0" smtClean="0">
                <a:solidFill>
                  <a:schemeClr val="accent2"/>
                </a:solidFill>
              </a:rPr>
              <a:t>Limits to serial computing</a:t>
            </a:r>
            <a:r>
              <a:rPr lang="en-GB" sz="1800" dirty="0" smtClean="0"/>
              <a:t> - both physical and practical reasons pose significant constraints to simply building ever faster serial computers.</a:t>
            </a:r>
            <a:endParaRPr lang="fr-FR" sz="1800" dirty="0" smtClean="0"/>
          </a:p>
          <a:p>
            <a:pPr eaLnBrk="1" hangingPunct="1">
              <a:lnSpc>
                <a:spcPct val="90000"/>
              </a:lnSpc>
            </a:pPr>
            <a:r>
              <a:rPr lang="en-GB" sz="1800" dirty="0" smtClean="0">
                <a:solidFill>
                  <a:schemeClr val="accent2"/>
                </a:solidFill>
              </a:rPr>
              <a:t>Transmission speeds</a:t>
            </a:r>
            <a:r>
              <a:rPr lang="en-GB" sz="1800" dirty="0" smtClean="0"/>
              <a:t> - the speed of a serial computer is directly dependent upon how fast data can move through hardware. Absolute limits are the speed of light (30 cm/nanosecond) and the transmission limit of copper wire (9 cm/nanosecond). </a:t>
            </a:r>
            <a:r>
              <a:rPr lang="fr-FR" sz="1800" dirty="0" err="1" smtClean="0"/>
              <a:t>Increasing</a:t>
            </a:r>
            <a:r>
              <a:rPr lang="fr-FR" sz="1800" dirty="0" smtClean="0"/>
              <a:t> speeds </a:t>
            </a:r>
            <a:r>
              <a:rPr lang="fr-FR" sz="1800" dirty="0" err="1" smtClean="0"/>
              <a:t>necessitate</a:t>
            </a:r>
            <a:r>
              <a:rPr lang="fr-FR" sz="1800" dirty="0" smtClean="0"/>
              <a:t> </a:t>
            </a:r>
            <a:r>
              <a:rPr lang="fr-FR" sz="1800" dirty="0" err="1" smtClean="0"/>
              <a:t>increasing</a:t>
            </a:r>
            <a:r>
              <a:rPr lang="fr-FR" sz="1800" dirty="0" smtClean="0"/>
              <a:t> </a:t>
            </a:r>
            <a:r>
              <a:rPr lang="fr-FR" sz="1800" dirty="0" err="1" smtClean="0"/>
              <a:t>proximity</a:t>
            </a:r>
            <a:r>
              <a:rPr lang="fr-FR" sz="1800" dirty="0" smtClean="0"/>
              <a:t> of </a:t>
            </a:r>
            <a:r>
              <a:rPr lang="fr-FR" sz="1800" dirty="0" err="1" smtClean="0"/>
              <a:t>processing</a:t>
            </a:r>
            <a:r>
              <a:rPr lang="fr-FR" sz="1800" dirty="0" smtClean="0"/>
              <a:t> </a:t>
            </a:r>
            <a:r>
              <a:rPr lang="fr-FR" sz="1800" dirty="0" err="1" smtClean="0"/>
              <a:t>elements</a:t>
            </a:r>
            <a:r>
              <a:rPr lang="fr-FR" sz="1800" dirty="0" smtClean="0"/>
              <a:t>. </a:t>
            </a:r>
          </a:p>
          <a:p>
            <a:pPr eaLnBrk="1" hangingPunct="1">
              <a:lnSpc>
                <a:spcPct val="90000"/>
              </a:lnSpc>
            </a:pPr>
            <a:r>
              <a:rPr lang="en-GB" sz="1800" dirty="0" smtClean="0">
                <a:solidFill>
                  <a:schemeClr val="accent2"/>
                </a:solidFill>
              </a:rPr>
              <a:t>Limits to miniaturization</a:t>
            </a:r>
            <a:r>
              <a:rPr lang="en-GB" sz="1800" dirty="0" smtClean="0"/>
              <a:t> - processor technology is allowing an increasing number of transistors to be placed on a chip. However, even with molecular or atomic-level components, a limit will be reached on how small components can be. </a:t>
            </a:r>
            <a:endParaRPr lang="fr-FR" sz="1800" dirty="0" smtClean="0"/>
          </a:p>
          <a:p>
            <a:pPr eaLnBrk="1" hangingPunct="1">
              <a:lnSpc>
                <a:spcPct val="90000"/>
              </a:lnSpc>
            </a:pPr>
            <a:r>
              <a:rPr lang="en-GB" sz="1800" dirty="0" smtClean="0">
                <a:solidFill>
                  <a:schemeClr val="accent2"/>
                </a:solidFill>
              </a:rPr>
              <a:t>Economic limitations</a:t>
            </a:r>
            <a:r>
              <a:rPr lang="en-GB" sz="1800" dirty="0" smtClean="0"/>
              <a:t> - it is increasingly expensive to make a single processor faster. Using a larger number of moderately fast commodity processors to achieve the same (or better) performance is less expensive. </a:t>
            </a:r>
            <a:endParaRPr lang="fr-FR" sz="1800" dirty="0" smtClean="0"/>
          </a:p>
          <a:p>
            <a:pPr eaLnBrk="1" hangingPunct="1">
              <a:lnSpc>
                <a:spcPct val="90000"/>
              </a:lnSpc>
            </a:pPr>
            <a:endParaRPr lang="fr-FR" sz="1800" dirty="0" smtClean="0"/>
          </a:p>
        </p:txBody>
      </p:sp>
    </p:spTree>
    <p:extLst>
      <p:ext uri="{BB962C8B-B14F-4D97-AF65-F5344CB8AC3E}">
        <p14:creationId xmlns:p14="http://schemas.microsoft.com/office/powerpoint/2010/main" val="40484380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fr-FR" smtClean="0"/>
              <a:t>The future</a:t>
            </a:r>
          </a:p>
        </p:txBody>
      </p:sp>
      <p:sp>
        <p:nvSpPr>
          <p:cNvPr id="26627" name="Rectangle 3"/>
          <p:cNvSpPr>
            <a:spLocks noGrp="1" noChangeArrowheads="1"/>
          </p:cNvSpPr>
          <p:nvPr>
            <p:ph type="body" idx="1"/>
          </p:nvPr>
        </p:nvSpPr>
        <p:spPr/>
        <p:txBody>
          <a:bodyPr/>
          <a:lstStyle/>
          <a:p>
            <a:pPr eaLnBrk="1" hangingPunct="1"/>
            <a:r>
              <a:rPr lang="en-GB" altLang="ja-JP" smtClean="0"/>
              <a:t>during the past 10 years, the trends indicated by ever faster networks, distributed systems, and multi-processor computer architectures (even at the desktop level) clearly show that </a:t>
            </a:r>
            <a:r>
              <a:rPr lang="en-GB" altLang="ja-JP" b="1" i="1" smtClean="0"/>
              <a:t>parallelism is the future of computing</a:t>
            </a:r>
            <a:r>
              <a:rPr lang="en-GB" altLang="ja-JP" smtClean="0"/>
              <a:t>.</a:t>
            </a:r>
          </a:p>
          <a:p>
            <a:pPr eaLnBrk="1" hangingPunct="1"/>
            <a:r>
              <a:rPr lang="en-GB" altLang="ja-JP" smtClean="0"/>
              <a:t>It will be multi-forms, mixing general purpose solutions (your PC…) and very speciliazed solutions as IBM Cells, ClearSpeed, GPGPU from NVidia …</a:t>
            </a:r>
            <a:endParaRPr lang="fr-FR" smtClean="0"/>
          </a:p>
        </p:txBody>
      </p:sp>
    </p:spTree>
    <p:extLst>
      <p:ext uri="{BB962C8B-B14F-4D97-AF65-F5344CB8AC3E}">
        <p14:creationId xmlns:p14="http://schemas.microsoft.com/office/powerpoint/2010/main" val="34400392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p:txBody>
          <a:bodyPr/>
          <a:lstStyle/>
          <a:p>
            <a:pPr eaLnBrk="1" hangingPunct="1"/>
            <a:r>
              <a:rPr lang="fr-FR" altLang="ja-JP" smtClean="0"/>
              <a:t>Concepts and Terminology</a:t>
            </a:r>
            <a:endParaRPr lang="fr-FR" smtClean="0"/>
          </a:p>
        </p:txBody>
      </p:sp>
    </p:spTree>
    <p:extLst>
      <p:ext uri="{BB962C8B-B14F-4D97-AF65-F5344CB8AC3E}">
        <p14:creationId xmlns:p14="http://schemas.microsoft.com/office/powerpoint/2010/main" val="42223739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fr-FR" smtClean="0"/>
              <a:t>Von Neumann Architecture</a:t>
            </a:r>
          </a:p>
        </p:txBody>
      </p:sp>
      <p:sp>
        <p:nvSpPr>
          <p:cNvPr id="30723" name="Rectangle 3"/>
          <p:cNvSpPr>
            <a:spLocks noGrp="1" noChangeArrowheads="1"/>
          </p:cNvSpPr>
          <p:nvPr>
            <p:ph type="body" idx="1"/>
          </p:nvPr>
        </p:nvSpPr>
        <p:spPr/>
        <p:txBody>
          <a:bodyPr/>
          <a:lstStyle/>
          <a:p>
            <a:pPr eaLnBrk="1" hangingPunct="1"/>
            <a:r>
              <a:rPr lang="en-GB" smtClean="0"/>
              <a:t>For over 40 years, virtually all computers have followed a common machine model known as the von Neumann computer. </a:t>
            </a:r>
            <a:r>
              <a:rPr lang="fr-FR" smtClean="0"/>
              <a:t>Named after the Hungarian mathematician John von Neumann.</a:t>
            </a:r>
          </a:p>
          <a:p>
            <a:pPr eaLnBrk="1" hangingPunct="1"/>
            <a:endParaRPr lang="fr-FR" smtClean="0"/>
          </a:p>
          <a:p>
            <a:pPr eaLnBrk="1" hangingPunct="1"/>
            <a:r>
              <a:rPr lang="en-GB" smtClean="0"/>
              <a:t>A von Neumann computer uses the stored-program concept. The CPU executes a stored program that specifies a sequence of read and write operations on the memory. </a:t>
            </a:r>
            <a:endParaRPr lang="fr-FR" smtClean="0"/>
          </a:p>
          <a:p>
            <a:pPr eaLnBrk="1" hangingPunct="1">
              <a:buFont typeface="Webdings" pitchFamily="18" charset="2"/>
              <a:buNone/>
            </a:pPr>
            <a:endParaRPr lang="fr-FR" smtClean="0"/>
          </a:p>
        </p:txBody>
      </p:sp>
    </p:spTree>
    <p:extLst>
      <p:ext uri="{BB962C8B-B14F-4D97-AF65-F5344CB8AC3E}">
        <p14:creationId xmlns:p14="http://schemas.microsoft.com/office/powerpoint/2010/main" val="4096683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fr-FR" smtClean="0"/>
              <a:t>Basic Design</a:t>
            </a:r>
          </a:p>
        </p:txBody>
      </p:sp>
      <p:sp>
        <p:nvSpPr>
          <p:cNvPr id="31747" name="Rectangle 3"/>
          <p:cNvSpPr>
            <a:spLocks noGrp="1" noChangeArrowheads="1"/>
          </p:cNvSpPr>
          <p:nvPr>
            <p:ph type="body" idx="1"/>
          </p:nvPr>
        </p:nvSpPr>
        <p:spPr>
          <a:xfrm>
            <a:off x="443345" y="1524000"/>
            <a:ext cx="5181600" cy="4419600"/>
          </a:xfrm>
        </p:spPr>
        <p:txBody>
          <a:bodyPr/>
          <a:lstStyle/>
          <a:p>
            <a:pPr eaLnBrk="1" hangingPunct="1">
              <a:lnSpc>
                <a:spcPct val="90000"/>
              </a:lnSpc>
            </a:pPr>
            <a:r>
              <a:rPr lang="fr-FR" dirty="0" smtClean="0"/>
              <a:t>Basic design</a:t>
            </a:r>
          </a:p>
          <a:p>
            <a:pPr lvl="1" eaLnBrk="1" hangingPunct="1">
              <a:lnSpc>
                <a:spcPct val="90000"/>
              </a:lnSpc>
            </a:pPr>
            <a:r>
              <a:rPr lang="en-GB" dirty="0" smtClean="0"/>
              <a:t>Memory is used to store both program and data instructions </a:t>
            </a:r>
            <a:endParaRPr lang="fr-FR" dirty="0" smtClean="0"/>
          </a:p>
          <a:p>
            <a:pPr lvl="1" eaLnBrk="1" hangingPunct="1">
              <a:lnSpc>
                <a:spcPct val="90000"/>
              </a:lnSpc>
            </a:pPr>
            <a:r>
              <a:rPr lang="en-GB" dirty="0" smtClean="0"/>
              <a:t>Program instructions are coded data which tell the computer to do something </a:t>
            </a:r>
            <a:endParaRPr lang="fr-FR" dirty="0" smtClean="0"/>
          </a:p>
          <a:p>
            <a:pPr lvl="1" eaLnBrk="1" hangingPunct="1">
              <a:lnSpc>
                <a:spcPct val="90000"/>
              </a:lnSpc>
            </a:pPr>
            <a:r>
              <a:rPr lang="en-GB" dirty="0" smtClean="0"/>
              <a:t>Data is simply information to be used by the program </a:t>
            </a:r>
            <a:endParaRPr lang="fr-FR" dirty="0" smtClean="0"/>
          </a:p>
          <a:p>
            <a:pPr eaLnBrk="1" hangingPunct="1">
              <a:lnSpc>
                <a:spcPct val="90000"/>
              </a:lnSpc>
            </a:pPr>
            <a:r>
              <a:rPr lang="en-GB" altLang="ja-JP" dirty="0" smtClean="0"/>
              <a:t>A central processing unit (CPU) gets instructions and/or data from memory, decodes the instructions and then </a:t>
            </a:r>
            <a:r>
              <a:rPr lang="en-GB" altLang="ja-JP" b="1" i="1" dirty="0" smtClean="0"/>
              <a:t>sequentially</a:t>
            </a:r>
            <a:r>
              <a:rPr lang="en-GB" altLang="ja-JP" dirty="0" smtClean="0"/>
              <a:t> performs them.</a:t>
            </a:r>
            <a:r>
              <a:rPr lang="fr-FR" altLang="ja-JP" dirty="0" smtClean="0"/>
              <a:t> </a:t>
            </a:r>
            <a:endParaRPr lang="fr-FR" dirty="0" smtClean="0"/>
          </a:p>
        </p:txBody>
      </p:sp>
      <p:pic>
        <p:nvPicPr>
          <p:cNvPr id="31748" name="Picture 4" descr="von Neumann mod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1981201"/>
            <a:ext cx="3411917" cy="220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235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fr-FR" smtClean="0"/>
              <a:t>Flynn's Classical Taxonomy</a:t>
            </a:r>
          </a:p>
        </p:txBody>
      </p:sp>
      <p:sp>
        <p:nvSpPr>
          <p:cNvPr id="32771" name="Rectangle 3"/>
          <p:cNvSpPr>
            <a:spLocks noGrp="1" noChangeArrowheads="1"/>
          </p:cNvSpPr>
          <p:nvPr>
            <p:ph type="body" idx="1"/>
          </p:nvPr>
        </p:nvSpPr>
        <p:spPr/>
        <p:txBody>
          <a:bodyPr/>
          <a:lstStyle/>
          <a:p>
            <a:pPr eaLnBrk="1" hangingPunct="1"/>
            <a:r>
              <a:rPr lang="en-GB" smtClean="0"/>
              <a:t>There are different ways to classify parallel computers. One of the more widely used classifications, in use since 1966, is called Flynn's Taxonomy. </a:t>
            </a:r>
            <a:endParaRPr lang="fr-FR" smtClean="0"/>
          </a:p>
          <a:p>
            <a:pPr eaLnBrk="1" hangingPunct="1"/>
            <a:r>
              <a:rPr lang="en-GB" smtClean="0"/>
              <a:t>Flynn's taxonomy distinguishes multi-processor computer architectures according to how they can be classified along the two independent dimensions of </a:t>
            </a:r>
            <a:r>
              <a:rPr lang="en-GB" b="1" i="1" smtClean="0"/>
              <a:t>Instruction</a:t>
            </a:r>
            <a:r>
              <a:rPr lang="en-GB" smtClean="0"/>
              <a:t> and </a:t>
            </a:r>
            <a:r>
              <a:rPr lang="en-GB" b="1" i="1" smtClean="0"/>
              <a:t>Data</a:t>
            </a:r>
            <a:r>
              <a:rPr lang="en-GB" smtClean="0"/>
              <a:t>. Each of these dimensions can have only one of two possible states: </a:t>
            </a:r>
            <a:r>
              <a:rPr lang="en-GB" b="1" i="1" smtClean="0"/>
              <a:t>Single</a:t>
            </a:r>
            <a:r>
              <a:rPr lang="en-GB" smtClean="0"/>
              <a:t> or </a:t>
            </a:r>
            <a:r>
              <a:rPr lang="en-GB" b="1" i="1" smtClean="0"/>
              <a:t>Multiple</a:t>
            </a:r>
            <a:r>
              <a:rPr lang="en-GB" smtClean="0"/>
              <a:t>. </a:t>
            </a:r>
            <a:endParaRPr lang="fr-FR" smtClean="0"/>
          </a:p>
        </p:txBody>
      </p:sp>
    </p:spTree>
    <p:extLst>
      <p:ext uri="{BB962C8B-B14F-4D97-AF65-F5344CB8AC3E}">
        <p14:creationId xmlns:p14="http://schemas.microsoft.com/office/powerpoint/2010/main" val="1682013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fr-FR" smtClean="0"/>
              <a:t>Flynn Matrix</a:t>
            </a:r>
          </a:p>
        </p:txBody>
      </p:sp>
      <p:sp>
        <p:nvSpPr>
          <p:cNvPr id="33795" name="Rectangle 3"/>
          <p:cNvSpPr>
            <a:spLocks noGrp="1" noChangeArrowheads="1"/>
          </p:cNvSpPr>
          <p:nvPr>
            <p:ph type="body" idx="1"/>
          </p:nvPr>
        </p:nvSpPr>
        <p:spPr/>
        <p:txBody>
          <a:bodyPr/>
          <a:lstStyle/>
          <a:p>
            <a:pPr eaLnBrk="1" hangingPunct="1"/>
            <a:r>
              <a:rPr lang="en-GB" altLang="ja-JP" smtClean="0"/>
              <a:t>The matrix below defines the 4 possible classifications according to Flynn</a:t>
            </a:r>
            <a:r>
              <a:rPr lang="fr-FR" altLang="ja-JP" smtClean="0"/>
              <a:t> </a:t>
            </a:r>
          </a:p>
          <a:p>
            <a:pPr eaLnBrk="1" hangingPunct="1"/>
            <a:endParaRPr lang="fr-FR" smtClean="0"/>
          </a:p>
        </p:txBody>
      </p:sp>
      <p:pic>
        <p:nvPicPr>
          <p:cNvPr id="33796" name="Picture 4"/>
          <p:cNvPicPr>
            <a:picLocks noChangeAspect="1" noChangeArrowheads="1"/>
          </p:cNvPicPr>
          <p:nvPr/>
        </p:nvPicPr>
        <p:blipFill>
          <a:blip r:embed="rId2">
            <a:extLst>
              <a:ext uri="{28A0092B-C50C-407E-A947-70E740481C1C}">
                <a14:useLocalDpi xmlns:a14="http://schemas.microsoft.com/office/drawing/2010/main" val="0"/>
              </a:ext>
            </a:extLst>
          </a:blip>
          <a:srcRect l="19882" t="46230" r="22240" b="27312"/>
          <a:stretch>
            <a:fillRect/>
          </a:stretch>
        </p:blipFill>
        <p:spPr bwMode="auto">
          <a:xfrm>
            <a:off x="381000" y="2590800"/>
            <a:ext cx="8184357" cy="2338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5208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fr-FR" smtClean="0"/>
              <a:t>Abstract</a:t>
            </a:r>
          </a:p>
        </p:txBody>
      </p:sp>
      <p:sp>
        <p:nvSpPr>
          <p:cNvPr id="12291" name="Rectangle 3"/>
          <p:cNvSpPr>
            <a:spLocks noGrp="1" noChangeArrowheads="1"/>
          </p:cNvSpPr>
          <p:nvPr>
            <p:ph type="body" idx="1"/>
          </p:nvPr>
        </p:nvSpPr>
        <p:spPr>
          <a:xfrm>
            <a:off x="685800" y="1052513"/>
            <a:ext cx="7989888" cy="3671887"/>
          </a:xfrm>
        </p:spPr>
        <p:txBody>
          <a:bodyPr/>
          <a:lstStyle/>
          <a:p>
            <a:pPr eaLnBrk="1" hangingPunct="1">
              <a:defRPr/>
            </a:pPr>
            <a:r>
              <a:rPr lang="en-GB" dirty="0" smtClean="0"/>
              <a:t>This subject covers the basics of parallel computing. Beginning with a brief overview and some concepts and terminology associated with parallel computing, the topics of parallel memory architectures and programming models are then explored. These topics are followed by a discussion on a number of issues related to designing parallel programs. The last portion of the subject is spent examining how to parallelize several different types of serial programs. </a:t>
            </a:r>
          </a:p>
          <a:p>
            <a:pPr eaLnBrk="1" hangingPunct="1">
              <a:defRPr/>
            </a:pPr>
            <a:endParaRPr lang="fr-FR" altLang="ja-JP" dirty="0" smtClean="0"/>
          </a:p>
          <a:p>
            <a:pPr marL="0" indent="0" eaLnBrk="1" hangingPunct="1">
              <a:buFont typeface="Webdings" pitchFamily="18" charset="2"/>
              <a:buNone/>
              <a:defRPr/>
            </a:pPr>
            <a:r>
              <a:rPr lang="fr-FR" altLang="ja-JP" dirty="0" smtClean="0"/>
              <a:t/>
            </a:r>
            <a:br>
              <a:rPr lang="fr-FR" altLang="ja-JP" dirty="0" smtClean="0"/>
            </a:br>
            <a:r>
              <a:rPr lang="fr-FR" altLang="ja-JP" dirty="0" smtClean="0"/>
              <a:t/>
            </a:r>
            <a:br>
              <a:rPr lang="fr-FR" altLang="ja-JP" dirty="0" smtClean="0"/>
            </a:br>
            <a:endParaRPr lang="fr-FR" dirty="0" smtClean="0"/>
          </a:p>
        </p:txBody>
      </p:sp>
    </p:spTree>
    <p:extLst>
      <p:ext uri="{BB962C8B-B14F-4D97-AF65-F5344CB8AC3E}">
        <p14:creationId xmlns:p14="http://schemas.microsoft.com/office/powerpoint/2010/main" val="36534957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09600" y="228600"/>
            <a:ext cx="7772400" cy="838200"/>
          </a:xfrm>
        </p:spPr>
        <p:style>
          <a:lnRef idx="1">
            <a:schemeClr val="accent2"/>
          </a:lnRef>
          <a:fillRef idx="2">
            <a:schemeClr val="accent2"/>
          </a:fillRef>
          <a:effectRef idx="1">
            <a:schemeClr val="accent2"/>
          </a:effectRef>
          <a:fontRef idx="minor">
            <a:schemeClr val="dk1"/>
          </a:fontRef>
        </p:style>
        <p:txBody>
          <a:bodyPr/>
          <a:lstStyle/>
          <a:p>
            <a:pPr eaLnBrk="1" hangingPunct="1"/>
            <a:r>
              <a:rPr lang="en-GB" altLang="ja-JP" dirty="0" smtClean="0"/>
              <a:t>Single Instruction, Single Data (SISD)</a:t>
            </a:r>
            <a:endParaRPr lang="fr-FR" dirty="0" smtClean="0"/>
          </a:p>
        </p:txBody>
      </p:sp>
      <p:sp>
        <p:nvSpPr>
          <p:cNvPr id="34819" name="Rectangle 3"/>
          <p:cNvSpPr>
            <a:spLocks noGrp="1" noChangeArrowheads="1"/>
          </p:cNvSpPr>
          <p:nvPr>
            <p:ph type="body" idx="1"/>
          </p:nvPr>
        </p:nvSpPr>
        <p:spPr>
          <a:xfrm>
            <a:off x="438150" y="1524000"/>
            <a:ext cx="6191250" cy="4419600"/>
          </a:xfrm>
        </p:spPr>
        <p:txBody>
          <a:bodyPr/>
          <a:lstStyle/>
          <a:p>
            <a:pPr eaLnBrk="1" hangingPunct="1">
              <a:lnSpc>
                <a:spcPct val="90000"/>
              </a:lnSpc>
            </a:pPr>
            <a:r>
              <a:rPr lang="fr-FR" dirty="0" smtClean="0"/>
              <a:t>A serial (non-</a:t>
            </a:r>
            <a:r>
              <a:rPr lang="fr-FR" dirty="0" err="1" smtClean="0"/>
              <a:t>parallel</a:t>
            </a:r>
            <a:r>
              <a:rPr lang="fr-FR" dirty="0" smtClean="0"/>
              <a:t>) computer </a:t>
            </a:r>
          </a:p>
          <a:p>
            <a:pPr eaLnBrk="1" hangingPunct="1">
              <a:lnSpc>
                <a:spcPct val="90000"/>
              </a:lnSpc>
            </a:pPr>
            <a:r>
              <a:rPr lang="en-GB" dirty="0" smtClean="0"/>
              <a:t>Single instruction: only one instruction stream is being acted on by the CPU during any one clock cycle </a:t>
            </a:r>
            <a:endParaRPr lang="fr-FR" dirty="0" smtClean="0"/>
          </a:p>
          <a:p>
            <a:pPr eaLnBrk="1" hangingPunct="1">
              <a:lnSpc>
                <a:spcPct val="90000"/>
              </a:lnSpc>
            </a:pPr>
            <a:r>
              <a:rPr lang="en-GB" dirty="0" smtClean="0"/>
              <a:t>Single data: only one data stream is being used as input during any one clock cycle </a:t>
            </a:r>
            <a:endParaRPr lang="fr-FR" dirty="0" smtClean="0"/>
          </a:p>
          <a:p>
            <a:pPr eaLnBrk="1" hangingPunct="1">
              <a:lnSpc>
                <a:spcPct val="90000"/>
              </a:lnSpc>
            </a:pPr>
            <a:r>
              <a:rPr lang="fr-FR" dirty="0" err="1" smtClean="0"/>
              <a:t>Deterministic</a:t>
            </a:r>
            <a:r>
              <a:rPr lang="fr-FR" dirty="0" smtClean="0"/>
              <a:t> </a:t>
            </a:r>
            <a:r>
              <a:rPr lang="fr-FR" dirty="0" err="1" smtClean="0"/>
              <a:t>execution</a:t>
            </a:r>
            <a:r>
              <a:rPr lang="fr-FR" dirty="0" smtClean="0"/>
              <a:t> </a:t>
            </a:r>
          </a:p>
          <a:p>
            <a:pPr eaLnBrk="1" hangingPunct="1">
              <a:lnSpc>
                <a:spcPct val="90000"/>
              </a:lnSpc>
            </a:pPr>
            <a:r>
              <a:rPr lang="en-GB" dirty="0" smtClean="0"/>
              <a:t>This is the oldest and until recently, the most prevalent form of computer </a:t>
            </a:r>
            <a:endParaRPr lang="fr-FR" dirty="0" smtClean="0"/>
          </a:p>
          <a:p>
            <a:pPr eaLnBrk="1" hangingPunct="1">
              <a:lnSpc>
                <a:spcPct val="90000"/>
              </a:lnSpc>
            </a:pPr>
            <a:r>
              <a:rPr lang="en-GB" altLang="ja-JP" dirty="0" smtClean="0"/>
              <a:t>Examples: most PCs, single CPU workstations and mainframes </a:t>
            </a:r>
            <a:endParaRPr lang="fr-FR" dirty="0" smtClean="0"/>
          </a:p>
        </p:txBody>
      </p:sp>
      <p:pic>
        <p:nvPicPr>
          <p:cNvPr id="34820" name="Picture 4" descr="SI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2195946"/>
            <a:ext cx="2209374" cy="263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34063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5"/>
          <p:cNvGrpSpPr>
            <a:grpSpLocks/>
          </p:cNvGrpSpPr>
          <p:nvPr/>
        </p:nvGrpSpPr>
        <p:grpSpPr bwMode="auto">
          <a:xfrm>
            <a:off x="1695450" y="1162050"/>
            <a:ext cx="6173788" cy="3154363"/>
            <a:chOff x="1068" y="732"/>
            <a:chExt cx="3889" cy="1987"/>
          </a:xfrm>
        </p:grpSpPr>
        <p:sp>
          <p:nvSpPr>
            <p:cNvPr id="5" name="Rectangle 4"/>
            <p:cNvSpPr>
              <a:spLocks noChangeArrowheads="1"/>
            </p:cNvSpPr>
            <p:nvPr/>
          </p:nvSpPr>
          <p:spPr bwMode="auto">
            <a:xfrm>
              <a:off x="2272" y="1936"/>
              <a:ext cx="1096" cy="568"/>
            </a:xfrm>
            <a:prstGeom prst="rect">
              <a:avLst/>
            </a:prstGeom>
            <a:solidFill>
              <a:srgbClr val="C1CEFF"/>
            </a:solidFill>
            <a:ln w="12700">
              <a:solidFill>
                <a:schemeClr val="bg2"/>
              </a:solidFill>
              <a:miter lim="800000"/>
              <a:headEnd/>
              <a:tailEnd/>
            </a:ln>
            <a:effectLst>
              <a:outerShdw dist="107763" dir="2700000" algn="ctr" rotWithShape="0">
                <a:srgbClr val="183400">
                  <a:alpha val="50000"/>
                </a:srgbClr>
              </a:outerShdw>
            </a:effectLst>
          </p:spPr>
          <p:txBody>
            <a:bodyPr wrap="none" lIns="90488" tIns="44450" rIns="90488" bIns="44450" anchor="ctr"/>
            <a:lstStyle/>
            <a:p>
              <a:pPr eaLnBrk="0" hangingPunct="0"/>
              <a:r>
                <a:rPr lang="en-US" sz="2400">
                  <a:latin typeface="Times New Roman" pitchFamily="18" charset="0"/>
                </a:rPr>
                <a:t>Processor</a:t>
              </a:r>
            </a:p>
          </p:txBody>
        </p:sp>
        <p:grpSp>
          <p:nvGrpSpPr>
            <p:cNvPr id="6" name="Group 10"/>
            <p:cNvGrpSpPr>
              <a:grpSpLocks/>
            </p:cNvGrpSpPr>
            <p:nvPr/>
          </p:nvGrpSpPr>
          <p:grpSpPr bwMode="auto">
            <a:xfrm>
              <a:off x="3737" y="1788"/>
              <a:ext cx="1220" cy="931"/>
              <a:chOff x="3737" y="1788"/>
              <a:chExt cx="1220" cy="931"/>
            </a:xfrm>
          </p:grpSpPr>
          <p:sp>
            <p:nvSpPr>
              <p:cNvPr id="21" name="Freeform 5"/>
              <p:cNvSpPr>
                <a:spLocks/>
              </p:cNvSpPr>
              <p:nvPr/>
            </p:nvSpPr>
            <p:spPr bwMode="auto">
              <a:xfrm>
                <a:off x="3792" y="1788"/>
                <a:ext cx="1165" cy="879"/>
              </a:xfrm>
              <a:custGeom>
                <a:avLst/>
                <a:gdLst>
                  <a:gd name="T0" fmla="*/ 0 w 1165"/>
                  <a:gd name="T1" fmla="*/ 195 h 879"/>
                  <a:gd name="T2" fmla="*/ 0 w 1165"/>
                  <a:gd name="T3" fmla="*/ 688 h 879"/>
                  <a:gd name="T4" fmla="*/ 725 w 1165"/>
                  <a:gd name="T5" fmla="*/ 688 h 879"/>
                  <a:gd name="T6" fmla="*/ 725 w 1165"/>
                  <a:gd name="T7" fmla="*/ 878 h 879"/>
                  <a:gd name="T8" fmla="*/ 1164 w 1165"/>
                  <a:gd name="T9" fmla="*/ 440 h 879"/>
                  <a:gd name="T10" fmla="*/ 725 w 1165"/>
                  <a:gd name="T11" fmla="*/ 0 h 879"/>
                  <a:gd name="T12" fmla="*/ 725 w 1165"/>
                  <a:gd name="T13" fmla="*/ 195 h 879"/>
                  <a:gd name="T14" fmla="*/ 0 w 1165"/>
                  <a:gd name="T15" fmla="*/ 195 h 8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5" h="879">
                    <a:moveTo>
                      <a:pt x="0" y="195"/>
                    </a:moveTo>
                    <a:lnTo>
                      <a:pt x="0" y="688"/>
                    </a:lnTo>
                    <a:lnTo>
                      <a:pt x="725" y="688"/>
                    </a:lnTo>
                    <a:lnTo>
                      <a:pt x="725" y="878"/>
                    </a:lnTo>
                    <a:lnTo>
                      <a:pt x="1164" y="440"/>
                    </a:lnTo>
                    <a:lnTo>
                      <a:pt x="725" y="0"/>
                    </a:lnTo>
                    <a:lnTo>
                      <a:pt x="725" y="195"/>
                    </a:lnTo>
                    <a:lnTo>
                      <a:pt x="0" y="195"/>
                    </a:lnTo>
                  </a:path>
                </a:pathLst>
              </a:custGeom>
              <a:solidFill>
                <a:srgbClr val="438E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Freeform 6"/>
              <p:cNvSpPr>
                <a:spLocks/>
              </p:cNvSpPr>
              <p:nvPr/>
            </p:nvSpPr>
            <p:spPr bwMode="auto">
              <a:xfrm>
                <a:off x="3738" y="2475"/>
                <a:ext cx="781" cy="55"/>
              </a:xfrm>
              <a:custGeom>
                <a:avLst/>
                <a:gdLst>
                  <a:gd name="T0" fmla="*/ 727 w 781"/>
                  <a:gd name="T1" fmla="*/ 53 h 55"/>
                  <a:gd name="T2" fmla="*/ 780 w 781"/>
                  <a:gd name="T3" fmla="*/ 0 h 55"/>
                  <a:gd name="T4" fmla="*/ 51 w 781"/>
                  <a:gd name="T5" fmla="*/ 0 h 55"/>
                  <a:gd name="T6" fmla="*/ 0 w 781"/>
                  <a:gd name="T7" fmla="*/ 54 h 55"/>
                  <a:gd name="T8" fmla="*/ 727 w 781"/>
                  <a:gd name="T9" fmla="*/ 53 h 55"/>
                </a:gdLst>
                <a:ahLst/>
                <a:cxnLst>
                  <a:cxn ang="0">
                    <a:pos x="T0" y="T1"/>
                  </a:cxn>
                  <a:cxn ang="0">
                    <a:pos x="T2" y="T3"/>
                  </a:cxn>
                  <a:cxn ang="0">
                    <a:pos x="T4" y="T5"/>
                  </a:cxn>
                  <a:cxn ang="0">
                    <a:pos x="T6" y="T7"/>
                  </a:cxn>
                  <a:cxn ang="0">
                    <a:pos x="T8" y="T9"/>
                  </a:cxn>
                </a:cxnLst>
                <a:rect l="0" t="0" r="r" b="b"/>
                <a:pathLst>
                  <a:path w="781" h="55">
                    <a:moveTo>
                      <a:pt x="727" y="53"/>
                    </a:moveTo>
                    <a:lnTo>
                      <a:pt x="780" y="0"/>
                    </a:lnTo>
                    <a:lnTo>
                      <a:pt x="51" y="0"/>
                    </a:lnTo>
                    <a:lnTo>
                      <a:pt x="0" y="54"/>
                    </a:lnTo>
                    <a:lnTo>
                      <a:pt x="727" y="53"/>
                    </a:lnTo>
                  </a:path>
                </a:pathLst>
              </a:custGeom>
              <a:solidFill>
                <a:srgbClr val="438E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Freeform 7"/>
              <p:cNvSpPr>
                <a:spLocks/>
              </p:cNvSpPr>
              <p:nvPr/>
            </p:nvSpPr>
            <p:spPr bwMode="auto">
              <a:xfrm>
                <a:off x="4465" y="2474"/>
                <a:ext cx="53" cy="245"/>
              </a:xfrm>
              <a:custGeom>
                <a:avLst/>
                <a:gdLst>
                  <a:gd name="T0" fmla="*/ 0 w 53"/>
                  <a:gd name="T1" fmla="*/ 55 h 245"/>
                  <a:gd name="T2" fmla="*/ 52 w 53"/>
                  <a:gd name="T3" fmla="*/ 0 h 245"/>
                  <a:gd name="T4" fmla="*/ 52 w 53"/>
                  <a:gd name="T5" fmla="*/ 192 h 245"/>
                  <a:gd name="T6" fmla="*/ 0 w 53"/>
                  <a:gd name="T7" fmla="*/ 244 h 245"/>
                  <a:gd name="T8" fmla="*/ 0 w 53"/>
                  <a:gd name="T9" fmla="*/ 55 h 245"/>
                </a:gdLst>
                <a:ahLst/>
                <a:cxnLst>
                  <a:cxn ang="0">
                    <a:pos x="T0" y="T1"/>
                  </a:cxn>
                  <a:cxn ang="0">
                    <a:pos x="T2" y="T3"/>
                  </a:cxn>
                  <a:cxn ang="0">
                    <a:pos x="T4" y="T5"/>
                  </a:cxn>
                  <a:cxn ang="0">
                    <a:pos x="T6" y="T7"/>
                  </a:cxn>
                  <a:cxn ang="0">
                    <a:pos x="T8" y="T9"/>
                  </a:cxn>
                </a:cxnLst>
                <a:rect l="0" t="0" r="r" b="b"/>
                <a:pathLst>
                  <a:path w="53" h="245">
                    <a:moveTo>
                      <a:pt x="0" y="55"/>
                    </a:moveTo>
                    <a:lnTo>
                      <a:pt x="52" y="0"/>
                    </a:lnTo>
                    <a:lnTo>
                      <a:pt x="52" y="192"/>
                    </a:lnTo>
                    <a:lnTo>
                      <a:pt x="0" y="244"/>
                    </a:lnTo>
                    <a:lnTo>
                      <a:pt x="0" y="55"/>
                    </a:lnTo>
                  </a:path>
                </a:pathLst>
              </a:custGeom>
              <a:solidFill>
                <a:srgbClr val="438E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Freeform 8"/>
              <p:cNvSpPr>
                <a:spLocks/>
              </p:cNvSpPr>
              <p:nvPr/>
            </p:nvSpPr>
            <p:spPr bwMode="auto">
              <a:xfrm>
                <a:off x="3737" y="1983"/>
                <a:ext cx="56" cy="547"/>
              </a:xfrm>
              <a:custGeom>
                <a:avLst/>
                <a:gdLst>
                  <a:gd name="T0" fmla="*/ 0 w 56"/>
                  <a:gd name="T1" fmla="*/ 57 h 547"/>
                  <a:gd name="T2" fmla="*/ 55 w 56"/>
                  <a:gd name="T3" fmla="*/ 0 h 547"/>
                  <a:gd name="T4" fmla="*/ 55 w 56"/>
                  <a:gd name="T5" fmla="*/ 491 h 547"/>
                  <a:gd name="T6" fmla="*/ 0 w 56"/>
                  <a:gd name="T7" fmla="*/ 546 h 547"/>
                  <a:gd name="T8" fmla="*/ 0 w 56"/>
                  <a:gd name="T9" fmla="*/ 57 h 547"/>
                </a:gdLst>
                <a:ahLst/>
                <a:cxnLst>
                  <a:cxn ang="0">
                    <a:pos x="T0" y="T1"/>
                  </a:cxn>
                  <a:cxn ang="0">
                    <a:pos x="T2" y="T3"/>
                  </a:cxn>
                  <a:cxn ang="0">
                    <a:pos x="T4" y="T5"/>
                  </a:cxn>
                  <a:cxn ang="0">
                    <a:pos x="T6" y="T7"/>
                  </a:cxn>
                  <a:cxn ang="0">
                    <a:pos x="T8" y="T9"/>
                  </a:cxn>
                </a:cxnLst>
                <a:rect l="0" t="0" r="r" b="b"/>
                <a:pathLst>
                  <a:path w="56" h="547">
                    <a:moveTo>
                      <a:pt x="0" y="57"/>
                    </a:moveTo>
                    <a:lnTo>
                      <a:pt x="55" y="0"/>
                    </a:lnTo>
                    <a:lnTo>
                      <a:pt x="55" y="491"/>
                    </a:lnTo>
                    <a:lnTo>
                      <a:pt x="0" y="546"/>
                    </a:lnTo>
                    <a:lnTo>
                      <a:pt x="0" y="57"/>
                    </a:lnTo>
                  </a:path>
                </a:pathLst>
              </a:custGeom>
              <a:solidFill>
                <a:srgbClr val="438E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Freeform 9"/>
              <p:cNvSpPr>
                <a:spLocks/>
              </p:cNvSpPr>
              <p:nvPr/>
            </p:nvSpPr>
            <p:spPr bwMode="auto">
              <a:xfrm>
                <a:off x="4465" y="1788"/>
                <a:ext cx="53" cy="196"/>
              </a:xfrm>
              <a:custGeom>
                <a:avLst/>
                <a:gdLst>
                  <a:gd name="T0" fmla="*/ 0 w 53"/>
                  <a:gd name="T1" fmla="*/ 195 h 196"/>
                  <a:gd name="T2" fmla="*/ 52 w 53"/>
                  <a:gd name="T3" fmla="*/ 195 h 196"/>
                  <a:gd name="T4" fmla="*/ 52 w 53"/>
                  <a:gd name="T5" fmla="*/ 0 h 196"/>
                  <a:gd name="T6" fmla="*/ 0 w 53"/>
                  <a:gd name="T7" fmla="*/ 52 h 196"/>
                  <a:gd name="T8" fmla="*/ 0 w 53"/>
                  <a:gd name="T9" fmla="*/ 195 h 196"/>
                </a:gdLst>
                <a:ahLst/>
                <a:cxnLst>
                  <a:cxn ang="0">
                    <a:pos x="T0" y="T1"/>
                  </a:cxn>
                  <a:cxn ang="0">
                    <a:pos x="T2" y="T3"/>
                  </a:cxn>
                  <a:cxn ang="0">
                    <a:pos x="T4" y="T5"/>
                  </a:cxn>
                  <a:cxn ang="0">
                    <a:pos x="T6" y="T7"/>
                  </a:cxn>
                  <a:cxn ang="0">
                    <a:pos x="T8" y="T9"/>
                  </a:cxn>
                </a:cxnLst>
                <a:rect l="0" t="0" r="r" b="b"/>
                <a:pathLst>
                  <a:path w="53" h="196">
                    <a:moveTo>
                      <a:pt x="0" y="195"/>
                    </a:moveTo>
                    <a:lnTo>
                      <a:pt x="52" y="195"/>
                    </a:lnTo>
                    <a:lnTo>
                      <a:pt x="52" y="0"/>
                    </a:lnTo>
                    <a:lnTo>
                      <a:pt x="0" y="52"/>
                    </a:lnTo>
                    <a:lnTo>
                      <a:pt x="0" y="195"/>
                    </a:lnTo>
                  </a:path>
                </a:pathLst>
              </a:custGeom>
              <a:solidFill>
                <a:srgbClr val="438E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 name="Group 16"/>
            <p:cNvGrpSpPr>
              <a:grpSpLocks/>
            </p:cNvGrpSpPr>
            <p:nvPr/>
          </p:nvGrpSpPr>
          <p:grpSpPr bwMode="auto">
            <a:xfrm>
              <a:off x="1068" y="1740"/>
              <a:ext cx="1115" cy="961"/>
              <a:chOff x="1068" y="1740"/>
              <a:chExt cx="1115" cy="961"/>
            </a:xfrm>
          </p:grpSpPr>
          <p:sp>
            <p:nvSpPr>
              <p:cNvPr id="16" name="Freeform 11"/>
              <p:cNvSpPr>
                <a:spLocks/>
              </p:cNvSpPr>
              <p:nvPr/>
            </p:nvSpPr>
            <p:spPr bwMode="auto">
              <a:xfrm>
                <a:off x="1118" y="1794"/>
                <a:ext cx="1065" cy="907"/>
              </a:xfrm>
              <a:custGeom>
                <a:avLst/>
                <a:gdLst>
                  <a:gd name="T0" fmla="*/ 0 w 1065"/>
                  <a:gd name="T1" fmla="*/ 705 h 907"/>
                  <a:gd name="T2" fmla="*/ 0 w 1065"/>
                  <a:gd name="T3" fmla="*/ 196 h 907"/>
                  <a:gd name="T4" fmla="*/ 663 w 1065"/>
                  <a:gd name="T5" fmla="*/ 196 h 907"/>
                  <a:gd name="T6" fmla="*/ 663 w 1065"/>
                  <a:gd name="T7" fmla="*/ 0 h 907"/>
                  <a:gd name="T8" fmla="*/ 1064 w 1065"/>
                  <a:gd name="T9" fmla="*/ 452 h 907"/>
                  <a:gd name="T10" fmla="*/ 663 w 1065"/>
                  <a:gd name="T11" fmla="*/ 906 h 907"/>
                  <a:gd name="T12" fmla="*/ 663 w 1065"/>
                  <a:gd name="T13" fmla="*/ 705 h 907"/>
                  <a:gd name="T14" fmla="*/ 0 w 1065"/>
                  <a:gd name="T15" fmla="*/ 705 h 9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5" h="907">
                    <a:moveTo>
                      <a:pt x="0" y="705"/>
                    </a:moveTo>
                    <a:lnTo>
                      <a:pt x="0" y="196"/>
                    </a:lnTo>
                    <a:lnTo>
                      <a:pt x="663" y="196"/>
                    </a:lnTo>
                    <a:lnTo>
                      <a:pt x="663" y="0"/>
                    </a:lnTo>
                    <a:lnTo>
                      <a:pt x="1064" y="452"/>
                    </a:lnTo>
                    <a:lnTo>
                      <a:pt x="663" y="906"/>
                    </a:lnTo>
                    <a:lnTo>
                      <a:pt x="663" y="705"/>
                    </a:lnTo>
                    <a:lnTo>
                      <a:pt x="0" y="705"/>
                    </a:lnTo>
                  </a:path>
                </a:pathLst>
              </a:custGeom>
              <a:solidFill>
                <a:srgbClr val="F35B1B"/>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Freeform 12"/>
              <p:cNvSpPr>
                <a:spLocks/>
              </p:cNvSpPr>
              <p:nvPr/>
            </p:nvSpPr>
            <p:spPr bwMode="auto">
              <a:xfrm>
                <a:off x="1069" y="1935"/>
                <a:ext cx="714" cy="57"/>
              </a:xfrm>
              <a:custGeom>
                <a:avLst/>
                <a:gdLst>
                  <a:gd name="T0" fmla="*/ 665 w 714"/>
                  <a:gd name="T1" fmla="*/ 1 h 57"/>
                  <a:gd name="T2" fmla="*/ 713 w 714"/>
                  <a:gd name="T3" fmla="*/ 56 h 57"/>
                  <a:gd name="T4" fmla="*/ 47 w 714"/>
                  <a:gd name="T5" fmla="*/ 56 h 57"/>
                  <a:gd name="T6" fmla="*/ 0 w 714"/>
                  <a:gd name="T7" fmla="*/ 0 h 57"/>
                  <a:gd name="T8" fmla="*/ 665 w 714"/>
                  <a:gd name="T9" fmla="*/ 1 h 57"/>
                </a:gdLst>
                <a:ahLst/>
                <a:cxnLst>
                  <a:cxn ang="0">
                    <a:pos x="T0" y="T1"/>
                  </a:cxn>
                  <a:cxn ang="0">
                    <a:pos x="T2" y="T3"/>
                  </a:cxn>
                  <a:cxn ang="0">
                    <a:pos x="T4" y="T5"/>
                  </a:cxn>
                  <a:cxn ang="0">
                    <a:pos x="T6" y="T7"/>
                  </a:cxn>
                  <a:cxn ang="0">
                    <a:pos x="T8" y="T9"/>
                  </a:cxn>
                </a:cxnLst>
                <a:rect l="0" t="0" r="r" b="b"/>
                <a:pathLst>
                  <a:path w="714" h="57">
                    <a:moveTo>
                      <a:pt x="665" y="1"/>
                    </a:moveTo>
                    <a:lnTo>
                      <a:pt x="713" y="56"/>
                    </a:lnTo>
                    <a:lnTo>
                      <a:pt x="47" y="56"/>
                    </a:lnTo>
                    <a:lnTo>
                      <a:pt x="0" y="0"/>
                    </a:lnTo>
                    <a:lnTo>
                      <a:pt x="665" y="1"/>
                    </a:lnTo>
                  </a:path>
                </a:pathLst>
              </a:custGeom>
              <a:solidFill>
                <a:srgbClr val="F35B1B"/>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Freeform 13"/>
              <p:cNvSpPr>
                <a:spLocks/>
              </p:cNvSpPr>
              <p:nvPr/>
            </p:nvSpPr>
            <p:spPr bwMode="auto">
              <a:xfrm>
                <a:off x="1733" y="1740"/>
                <a:ext cx="49" cy="253"/>
              </a:xfrm>
              <a:custGeom>
                <a:avLst/>
                <a:gdLst>
                  <a:gd name="T0" fmla="*/ 0 w 49"/>
                  <a:gd name="T1" fmla="*/ 195 h 253"/>
                  <a:gd name="T2" fmla="*/ 48 w 49"/>
                  <a:gd name="T3" fmla="*/ 252 h 253"/>
                  <a:gd name="T4" fmla="*/ 48 w 49"/>
                  <a:gd name="T5" fmla="*/ 54 h 253"/>
                  <a:gd name="T6" fmla="*/ 0 w 49"/>
                  <a:gd name="T7" fmla="*/ 0 h 253"/>
                  <a:gd name="T8" fmla="*/ 0 w 49"/>
                  <a:gd name="T9" fmla="*/ 195 h 253"/>
                </a:gdLst>
                <a:ahLst/>
                <a:cxnLst>
                  <a:cxn ang="0">
                    <a:pos x="T0" y="T1"/>
                  </a:cxn>
                  <a:cxn ang="0">
                    <a:pos x="T2" y="T3"/>
                  </a:cxn>
                  <a:cxn ang="0">
                    <a:pos x="T4" y="T5"/>
                  </a:cxn>
                  <a:cxn ang="0">
                    <a:pos x="T6" y="T7"/>
                  </a:cxn>
                  <a:cxn ang="0">
                    <a:pos x="T8" y="T9"/>
                  </a:cxn>
                </a:cxnLst>
                <a:rect l="0" t="0" r="r" b="b"/>
                <a:pathLst>
                  <a:path w="49" h="253">
                    <a:moveTo>
                      <a:pt x="0" y="195"/>
                    </a:moveTo>
                    <a:lnTo>
                      <a:pt x="48" y="252"/>
                    </a:lnTo>
                    <a:lnTo>
                      <a:pt x="48" y="54"/>
                    </a:lnTo>
                    <a:lnTo>
                      <a:pt x="0" y="0"/>
                    </a:lnTo>
                    <a:lnTo>
                      <a:pt x="0" y="195"/>
                    </a:lnTo>
                  </a:path>
                </a:pathLst>
              </a:custGeom>
              <a:solidFill>
                <a:srgbClr val="F35B1B"/>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Freeform 14"/>
              <p:cNvSpPr>
                <a:spLocks/>
              </p:cNvSpPr>
              <p:nvPr/>
            </p:nvSpPr>
            <p:spPr bwMode="auto">
              <a:xfrm>
                <a:off x="1068" y="1935"/>
                <a:ext cx="51" cy="565"/>
              </a:xfrm>
              <a:custGeom>
                <a:avLst/>
                <a:gdLst>
                  <a:gd name="T0" fmla="*/ 0 w 51"/>
                  <a:gd name="T1" fmla="*/ 505 h 565"/>
                  <a:gd name="T2" fmla="*/ 50 w 51"/>
                  <a:gd name="T3" fmla="*/ 564 h 565"/>
                  <a:gd name="T4" fmla="*/ 50 w 51"/>
                  <a:gd name="T5" fmla="*/ 57 h 565"/>
                  <a:gd name="T6" fmla="*/ 0 w 51"/>
                  <a:gd name="T7" fmla="*/ 0 h 565"/>
                  <a:gd name="T8" fmla="*/ 0 w 51"/>
                  <a:gd name="T9" fmla="*/ 505 h 565"/>
                </a:gdLst>
                <a:ahLst/>
                <a:cxnLst>
                  <a:cxn ang="0">
                    <a:pos x="T0" y="T1"/>
                  </a:cxn>
                  <a:cxn ang="0">
                    <a:pos x="T2" y="T3"/>
                  </a:cxn>
                  <a:cxn ang="0">
                    <a:pos x="T4" y="T5"/>
                  </a:cxn>
                  <a:cxn ang="0">
                    <a:pos x="T6" y="T7"/>
                  </a:cxn>
                  <a:cxn ang="0">
                    <a:pos x="T8" y="T9"/>
                  </a:cxn>
                </a:cxnLst>
                <a:rect l="0" t="0" r="r" b="b"/>
                <a:pathLst>
                  <a:path w="51" h="565">
                    <a:moveTo>
                      <a:pt x="0" y="505"/>
                    </a:moveTo>
                    <a:lnTo>
                      <a:pt x="50" y="564"/>
                    </a:lnTo>
                    <a:lnTo>
                      <a:pt x="50" y="57"/>
                    </a:lnTo>
                    <a:lnTo>
                      <a:pt x="0" y="0"/>
                    </a:lnTo>
                    <a:lnTo>
                      <a:pt x="0" y="505"/>
                    </a:lnTo>
                  </a:path>
                </a:pathLst>
              </a:custGeom>
              <a:solidFill>
                <a:srgbClr val="F35B1B"/>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Freeform 15"/>
              <p:cNvSpPr>
                <a:spLocks/>
              </p:cNvSpPr>
              <p:nvPr/>
            </p:nvSpPr>
            <p:spPr bwMode="auto">
              <a:xfrm>
                <a:off x="1733" y="2499"/>
                <a:ext cx="49" cy="202"/>
              </a:xfrm>
              <a:custGeom>
                <a:avLst/>
                <a:gdLst>
                  <a:gd name="T0" fmla="*/ 0 w 49"/>
                  <a:gd name="T1" fmla="*/ 0 h 202"/>
                  <a:gd name="T2" fmla="*/ 48 w 49"/>
                  <a:gd name="T3" fmla="*/ 0 h 202"/>
                  <a:gd name="T4" fmla="*/ 48 w 49"/>
                  <a:gd name="T5" fmla="*/ 201 h 202"/>
                  <a:gd name="T6" fmla="*/ 0 w 49"/>
                  <a:gd name="T7" fmla="*/ 147 h 202"/>
                  <a:gd name="T8" fmla="*/ 0 w 49"/>
                  <a:gd name="T9" fmla="*/ 0 h 202"/>
                </a:gdLst>
                <a:ahLst/>
                <a:cxnLst>
                  <a:cxn ang="0">
                    <a:pos x="T0" y="T1"/>
                  </a:cxn>
                  <a:cxn ang="0">
                    <a:pos x="T2" y="T3"/>
                  </a:cxn>
                  <a:cxn ang="0">
                    <a:pos x="T4" y="T5"/>
                  </a:cxn>
                  <a:cxn ang="0">
                    <a:pos x="T6" y="T7"/>
                  </a:cxn>
                  <a:cxn ang="0">
                    <a:pos x="T8" y="T9"/>
                  </a:cxn>
                </a:cxnLst>
                <a:rect l="0" t="0" r="r" b="b"/>
                <a:pathLst>
                  <a:path w="49" h="202">
                    <a:moveTo>
                      <a:pt x="0" y="0"/>
                    </a:moveTo>
                    <a:lnTo>
                      <a:pt x="48" y="0"/>
                    </a:lnTo>
                    <a:lnTo>
                      <a:pt x="48" y="201"/>
                    </a:lnTo>
                    <a:lnTo>
                      <a:pt x="0" y="147"/>
                    </a:lnTo>
                    <a:lnTo>
                      <a:pt x="0" y="0"/>
                    </a:lnTo>
                  </a:path>
                </a:pathLst>
              </a:custGeom>
              <a:solidFill>
                <a:srgbClr val="F35B1B"/>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 name="Group 21"/>
            <p:cNvGrpSpPr>
              <a:grpSpLocks/>
            </p:cNvGrpSpPr>
            <p:nvPr/>
          </p:nvGrpSpPr>
          <p:grpSpPr bwMode="auto">
            <a:xfrm>
              <a:off x="2408" y="732"/>
              <a:ext cx="773" cy="1060"/>
              <a:chOff x="2408" y="732"/>
              <a:chExt cx="773" cy="1060"/>
            </a:xfrm>
          </p:grpSpPr>
          <p:sp>
            <p:nvSpPr>
              <p:cNvPr id="12" name="Freeform 17"/>
              <p:cNvSpPr>
                <a:spLocks/>
              </p:cNvSpPr>
              <p:nvPr/>
            </p:nvSpPr>
            <p:spPr bwMode="auto">
              <a:xfrm>
                <a:off x="2410" y="772"/>
                <a:ext cx="768" cy="1020"/>
              </a:xfrm>
              <a:custGeom>
                <a:avLst/>
                <a:gdLst>
                  <a:gd name="T0" fmla="*/ 597 w 768"/>
                  <a:gd name="T1" fmla="*/ 0 h 1020"/>
                  <a:gd name="T2" fmla="*/ 168 w 768"/>
                  <a:gd name="T3" fmla="*/ 0 h 1020"/>
                  <a:gd name="T4" fmla="*/ 168 w 768"/>
                  <a:gd name="T5" fmla="*/ 637 h 1020"/>
                  <a:gd name="T6" fmla="*/ 0 w 768"/>
                  <a:gd name="T7" fmla="*/ 637 h 1020"/>
                  <a:gd name="T8" fmla="*/ 384 w 768"/>
                  <a:gd name="T9" fmla="*/ 1019 h 1020"/>
                  <a:gd name="T10" fmla="*/ 767 w 768"/>
                  <a:gd name="T11" fmla="*/ 637 h 1020"/>
                  <a:gd name="T12" fmla="*/ 597 w 768"/>
                  <a:gd name="T13" fmla="*/ 637 h 1020"/>
                  <a:gd name="T14" fmla="*/ 597 w 768"/>
                  <a:gd name="T15" fmla="*/ 0 h 10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8" h="1020">
                    <a:moveTo>
                      <a:pt x="597" y="0"/>
                    </a:moveTo>
                    <a:lnTo>
                      <a:pt x="168" y="0"/>
                    </a:lnTo>
                    <a:lnTo>
                      <a:pt x="168" y="637"/>
                    </a:lnTo>
                    <a:lnTo>
                      <a:pt x="0" y="637"/>
                    </a:lnTo>
                    <a:lnTo>
                      <a:pt x="384" y="1019"/>
                    </a:lnTo>
                    <a:lnTo>
                      <a:pt x="767" y="637"/>
                    </a:lnTo>
                    <a:lnTo>
                      <a:pt x="597" y="637"/>
                    </a:lnTo>
                    <a:lnTo>
                      <a:pt x="597" y="0"/>
                    </a:lnTo>
                  </a:path>
                </a:pathLst>
              </a:custGeom>
              <a:solidFill>
                <a:schemeClr val="accent2"/>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Freeform 18"/>
              <p:cNvSpPr>
                <a:spLocks/>
              </p:cNvSpPr>
              <p:nvPr/>
            </p:nvSpPr>
            <p:spPr bwMode="auto">
              <a:xfrm>
                <a:off x="2577" y="732"/>
                <a:ext cx="431" cy="42"/>
              </a:xfrm>
              <a:custGeom>
                <a:avLst/>
                <a:gdLst>
                  <a:gd name="T0" fmla="*/ 0 w 431"/>
                  <a:gd name="T1" fmla="*/ 41 h 42"/>
                  <a:gd name="T2" fmla="*/ 430 w 431"/>
                  <a:gd name="T3" fmla="*/ 41 h 42"/>
                  <a:gd name="T4" fmla="*/ 430 w 431"/>
                  <a:gd name="T5" fmla="*/ 0 h 42"/>
                  <a:gd name="T6" fmla="*/ 0 w 431"/>
                  <a:gd name="T7" fmla="*/ 0 h 42"/>
                  <a:gd name="T8" fmla="*/ 0 w 431"/>
                  <a:gd name="T9" fmla="*/ 41 h 42"/>
                </a:gdLst>
                <a:ahLst/>
                <a:cxnLst>
                  <a:cxn ang="0">
                    <a:pos x="T0" y="T1"/>
                  </a:cxn>
                  <a:cxn ang="0">
                    <a:pos x="T2" y="T3"/>
                  </a:cxn>
                  <a:cxn ang="0">
                    <a:pos x="T4" y="T5"/>
                  </a:cxn>
                  <a:cxn ang="0">
                    <a:pos x="T6" y="T7"/>
                  </a:cxn>
                  <a:cxn ang="0">
                    <a:pos x="T8" y="T9"/>
                  </a:cxn>
                </a:cxnLst>
                <a:rect l="0" t="0" r="r" b="b"/>
                <a:pathLst>
                  <a:path w="431" h="42">
                    <a:moveTo>
                      <a:pt x="0" y="41"/>
                    </a:moveTo>
                    <a:lnTo>
                      <a:pt x="430" y="41"/>
                    </a:lnTo>
                    <a:lnTo>
                      <a:pt x="430" y="0"/>
                    </a:lnTo>
                    <a:lnTo>
                      <a:pt x="0" y="0"/>
                    </a:lnTo>
                    <a:lnTo>
                      <a:pt x="0" y="41"/>
                    </a:lnTo>
                  </a:path>
                </a:pathLst>
              </a:custGeom>
              <a:solidFill>
                <a:schemeClr val="accent2"/>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Freeform 19"/>
              <p:cNvSpPr>
                <a:spLocks/>
              </p:cNvSpPr>
              <p:nvPr/>
            </p:nvSpPr>
            <p:spPr bwMode="auto">
              <a:xfrm>
                <a:off x="2408" y="1350"/>
                <a:ext cx="170" cy="59"/>
              </a:xfrm>
              <a:custGeom>
                <a:avLst/>
                <a:gdLst>
                  <a:gd name="T0" fmla="*/ 169 w 170"/>
                  <a:gd name="T1" fmla="*/ 0 h 59"/>
                  <a:gd name="T2" fmla="*/ 169 w 170"/>
                  <a:gd name="T3" fmla="*/ 58 h 59"/>
                  <a:gd name="T4" fmla="*/ 0 w 170"/>
                  <a:gd name="T5" fmla="*/ 58 h 59"/>
                  <a:gd name="T6" fmla="*/ 1 w 170"/>
                  <a:gd name="T7" fmla="*/ 0 h 59"/>
                  <a:gd name="T8" fmla="*/ 169 w 170"/>
                  <a:gd name="T9" fmla="*/ 0 h 59"/>
                </a:gdLst>
                <a:ahLst/>
                <a:cxnLst>
                  <a:cxn ang="0">
                    <a:pos x="T0" y="T1"/>
                  </a:cxn>
                  <a:cxn ang="0">
                    <a:pos x="T2" y="T3"/>
                  </a:cxn>
                  <a:cxn ang="0">
                    <a:pos x="T4" y="T5"/>
                  </a:cxn>
                  <a:cxn ang="0">
                    <a:pos x="T6" y="T7"/>
                  </a:cxn>
                  <a:cxn ang="0">
                    <a:pos x="T8" y="T9"/>
                  </a:cxn>
                </a:cxnLst>
                <a:rect l="0" t="0" r="r" b="b"/>
                <a:pathLst>
                  <a:path w="170" h="59">
                    <a:moveTo>
                      <a:pt x="169" y="0"/>
                    </a:moveTo>
                    <a:lnTo>
                      <a:pt x="169" y="58"/>
                    </a:lnTo>
                    <a:lnTo>
                      <a:pt x="0" y="58"/>
                    </a:lnTo>
                    <a:lnTo>
                      <a:pt x="1" y="0"/>
                    </a:lnTo>
                    <a:lnTo>
                      <a:pt x="169" y="0"/>
                    </a:lnTo>
                  </a:path>
                </a:pathLst>
              </a:custGeom>
              <a:solidFill>
                <a:schemeClr val="accent2"/>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Freeform 20"/>
              <p:cNvSpPr>
                <a:spLocks/>
              </p:cNvSpPr>
              <p:nvPr/>
            </p:nvSpPr>
            <p:spPr bwMode="auto">
              <a:xfrm>
                <a:off x="3007" y="1350"/>
                <a:ext cx="174" cy="59"/>
              </a:xfrm>
              <a:custGeom>
                <a:avLst/>
                <a:gdLst>
                  <a:gd name="T0" fmla="*/ 173 w 174"/>
                  <a:gd name="T1" fmla="*/ 0 h 59"/>
                  <a:gd name="T2" fmla="*/ 172 w 174"/>
                  <a:gd name="T3" fmla="*/ 58 h 59"/>
                  <a:gd name="T4" fmla="*/ 0 w 174"/>
                  <a:gd name="T5" fmla="*/ 58 h 59"/>
                  <a:gd name="T6" fmla="*/ 0 w 174"/>
                  <a:gd name="T7" fmla="*/ 0 h 59"/>
                  <a:gd name="T8" fmla="*/ 173 w 174"/>
                  <a:gd name="T9" fmla="*/ 0 h 59"/>
                </a:gdLst>
                <a:ahLst/>
                <a:cxnLst>
                  <a:cxn ang="0">
                    <a:pos x="T0" y="T1"/>
                  </a:cxn>
                  <a:cxn ang="0">
                    <a:pos x="T2" y="T3"/>
                  </a:cxn>
                  <a:cxn ang="0">
                    <a:pos x="T4" y="T5"/>
                  </a:cxn>
                  <a:cxn ang="0">
                    <a:pos x="T6" y="T7"/>
                  </a:cxn>
                  <a:cxn ang="0">
                    <a:pos x="T8" y="T9"/>
                  </a:cxn>
                </a:cxnLst>
                <a:rect l="0" t="0" r="r" b="b"/>
                <a:pathLst>
                  <a:path w="174" h="59">
                    <a:moveTo>
                      <a:pt x="173" y="0"/>
                    </a:moveTo>
                    <a:lnTo>
                      <a:pt x="172" y="58"/>
                    </a:lnTo>
                    <a:lnTo>
                      <a:pt x="0" y="58"/>
                    </a:lnTo>
                    <a:lnTo>
                      <a:pt x="0" y="0"/>
                    </a:lnTo>
                    <a:lnTo>
                      <a:pt x="173" y="0"/>
                    </a:lnTo>
                  </a:path>
                </a:pathLst>
              </a:custGeom>
              <a:solidFill>
                <a:schemeClr val="accent2"/>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 name="Rectangle 22"/>
            <p:cNvSpPr>
              <a:spLocks noChangeArrowheads="1"/>
            </p:cNvSpPr>
            <p:nvPr/>
          </p:nvSpPr>
          <p:spPr bwMode="auto">
            <a:xfrm>
              <a:off x="1118" y="2090"/>
              <a:ext cx="101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2400" b="1">
                  <a:latin typeface="Times New Roman" pitchFamily="18" charset="0"/>
                </a:rPr>
                <a:t>Data Input</a:t>
              </a:r>
            </a:p>
          </p:txBody>
        </p:sp>
        <p:sp>
          <p:nvSpPr>
            <p:cNvPr id="10" name="Rectangle 23"/>
            <p:cNvSpPr>
              <a:spLocks noChangeArrowheads="1"/>
            </p:cNvSpPr>
            <p:nvPr/>
          </p:nvSpPr>
          <p:spPr bwMode="auto">
            <a:xfrm>
              <a:off x="3794" y="2066"/>
              <a:ext cx="10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2400">
                  <a:latin typeface="Times New Roman" pitchFamily="18" charset="0"/>
                </a:rPr>
                <a:t>Data Output</a:t>
              </a:r>
            </a:p>
          </p:txBody>
        </p:sp>
        <p:sp>
          <p:nvSpPr>
            <p:cNvPr id="11" name="Rectangle 24"/>
            <p:cNvSpPr>
              <a:spLocks noChangeArrowheads="1"/>
            </p:cNvSpPr>
            <p:nvPr/>
          </p:nvSpPr>
          <p:spPr bwMode="auto">
            <a:xfrm rot="5400000">
              <a:off x="2342" y="1123"/>
              <a:ext cx="94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2000" b="1">
                  <a:solidFill>
                    <a:schemeClr val="bg2"/>
                  </a:solidFill>
                  <a:latin typeface="Times New Roman" pitchFamily="18" charset="0"/>
                </a:rPr>
                <a:t>Instructions</a:t>
              </a:r>
            </a:p>
          </p:txBody>
        </p:sp>
      </p:grpSp>
    </p:spTree>
    <p:extLst>
      <p:ext uri="{BB962C8B-B14F-4D97-AF65-F5344CB8AC3E}">
        <p14:creationId xmlns:p14="http://schemas.microsoft.com/office/powerpoint/2010/main" val="1355264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984250" y="76200"/>
            <a:ext cx="7772400" cy="533400"/>
          </a:xfrm>
        </p:spPr>
        <p:style>
          <a:lnRef idx="1">
            <a:schemeClr val="accent6"/>
          </a:lnRef>
          <a:fillRef idx="2">
            <a:schemeClr val="accent6"/>
          </a:fillRef>
          <a:effectRef idx="1">
            <a:schemeClr val="accent6"/>
          </a:effectRef>
          <a:fontRef idx="minor">
            <a:schemeClr val="dk1"/>
          </a:fontRef>
        </p:style>
        <p:txBody>
          <a:bodyPr/>
          <a:lstStyle/>
          <a:p>
            <a:pPr eaLnBrk="1" hangingPunct="1"/>
            <a:r>
              <a:rPr lang="en-GB" altLang="ja-JP" dirty="0" smtClean="0"/>
              <a:t>Single Instruction, Multiple Data (SIMD)</a:t>
            </a:r>
            <a:endParaRPr lang="fr-FR" dirty="0" smtClean="0"/>
          </a:p>
        </p:txBody>
      </p:sp>
      <p:sp>
        <p:nvSpPr>
          <p:cNvPr id="35843" name="Rectangle 3"/>
          <p:cNvSpPr>
            <a:spLocks noGrp="1" noChangeArrowheads="1"/>
          </p:cNvSpPr>
          <p:nvPr>
            <p:ph type="body" idx="1"/>
          </p:nvPr>
        </p:nvSpPr>
        <p:spPr>
          <a:xfrm>
            <a:off x="228600" y="685800"/>
            <a:ext cx="8686800" cy="4419600"/>
          </a:xfrm>
        </p:spPr>
        <p:txBody>
          <a:bodyPr/>
          <a:lstStyle/>
          <a:p>
            <a:pPr eaLnBrk="1" hangingPunct="1">
              <a:lnSpc>
                <a:spcPct val="90000"/>
              </a:lnSpc>
            </a:pPr>
            <a:r>
              <a:rPr lang="fr-FR" sz="1800" dirty="0" smtClean="0">
                <a:latin typeface="Arial Black" pitchFamily="34" charset="0"/>
              </a:rPr>
              <a:t>A type of </a:t>
            </a:r>
            <a:r>
              <a:rPr lang="fr-FR" sz="1800" dirty="0" err="1" smtClean="0">
                <a:latin typeface="Arial Black" pitchFamily="34" charset="0"/>
              </a:rPr>
              <a:t>parallel</a:t>
            </a:r>
            <a:r>
              <a:rPr lang="fr-FR" sz="1800" dirty="0" smtClean="0">
                <a:latin typeface="Arial Black" pitchFamily="34" charset="0"/>
              </a:rPr>
              <a:t> computer </a:t>
            </a:r>
          </a:p>
          <a:p>
            <a:pPr eaLnBrk="1" hangingPunct="1">
              <a:lnSpc>
                <a:spcPct val="90000"/>
              </a:lnSpc>
            </a:pPr>
            <a:r>
              <a:rPr lang="en-GB" sz="1800" dirty="0" smtClean="0">
                <a:latin typeface="Arial Black" pitchFamily="34" charset="0"/>
              </a:rPr>
              <a:t>Single instruction: All processing units execute the same instruction at any given clock cycle </a:t>
            </a:r>
            <a:endParaRPr lang="fr-FR" sz="1800" dirty="0" smtClean="0">
              <a:latin typeface="Arial Black" pitchFamily="34" charset="0"/>
            </a:endParaRPr>
          </a:p>
          <a:p>
            <a:pPr eaLnBrk="1" hangingPunct="1">
              <a:lnSpc>
                <a:spcPct val="90000"/>
              </a:lnSpc>
            </a:pPr>
            <a:r>
              <a:rPr lang="en-GB" sz="1800" dirty="0" smtClean="0">
                <a:latin typeface="Arial Black" pitchFamily="34" charset="0"/>
              </a:rPr>
              <a:t>Multiple data: Each processing unit can operate on a different data element </a:t>
            </a:r>
            <a:endParaRPr lang="fr-FR" sz="1800" dirty="0" smtClean="0">
              <a:latin typeface="Arial Black" pitchFamily="34" charset="0"/>
            </a:endParaRPr>
          </a:p>
          <a:p>
            <a:pPr eaLnBrk="1" hangingPunct="1">
              <a:lnSpc>
                <a:spcPct val="90000"/>
              </a:lnSpc>
            </a:pPr>
            <a:r>
              <a:rPr lang="en-GB" sz="1800" dirty="0" smtClean="0">
                <a:latin typeface="Arial Black" pitchFamily="34" charset="0"/>
              </a:rPr>
              <a:t>This type of machine typically has an instruction dispatcher, a very high-bandwidth internal network, and a very large array of very small-capacity instruction units. </a:t>
            </a:r>
            <a:endParaRPr lang="fr-FR" sz="1800" dirty="0" smtClean="0">
              <a:latin typeface="Arial Black" pitchFamily="34" charset="0"/>
            </a:endParaRPr>
          </a:p>
          <a:p>
            <a:pPr eaLnBrk="1" hangingPunct="1">
              <a:lnSpc>
                <a:spcPct val="90000"/>
              </a:lnSpc>
            </a:pPr>
            <a:r>
              <a:rPr lang="en-GB" sz="1800" dirty="0" smtClean="0">
                <a:latin typeface="Arial Black" pitchFamily="34" charset="0"/>
              </a:rPr>
              <a:t>Best suited for specialized problems characterized by a high degree of </a:t>
            </a:r>
            <a:r>
              <a:rPr lang="en-GB" sz="1800" dirty="0" err="1" smtClean="0">
                <a:latin typeface="Arial Black" pitchFamily="34" charset="0"/>
              </a:rPr>
              <a:t>regularity,such</a:t>
            </a:r>
            <a:r>
              <a:rPr lang="en-GB" sz="1800" dirty="0" smtClean="0">
                <a:latin typeface="Arial Black" pitchFamily="34" charset="0"/>
              </a:rPr>
              <a:t> as image processing. </a:t>
            </a:r>
            <a:endParaRPr lang="fr-FR" sz="1800" dirty="0" smtClean="0">
              <a:latin typeface="Arial Black" pitchFamily="34" charset="0"/>
            </a:endParaRPr>
          </a:p>
          <a:p>
            <a:pPr eaLnBrk="1" hangingPunct="1">
              <a:lnSpc>
                <a:spcPct val="90000"/>
              </a:lnSpc>
            </a:pPr>
            <a:r>
              <a:rPr lang="fr-FR" sz="1800" dirty="0" err="1" smtClean="0">
                <a:latin typeface="Arial Black" pitchFamily="34" charset="0"/>
              </a:rPr>
              <a:t>Synchronous</a:t>
            </a:r>
            <a:r>
              <a:rPr lang="fr-FR" sz="1800" dirty="0" smtClean="0">
                <a:latin typeface="Arial Black" pitchFamily="34" charset="0"/>
              </a:rPr>
              <a:t> (</a:t>
            </a:r>
            <a:r>
              <a:rPr lang="fr-FR" sz="1800" dirty="0" err="1" smtClean="0">
                <a:latin typeface="Arial Black" pitchFamily="34" charset="0"/>
              </a:rPr>
              <a:t>lockstep</a:t>
            </a:r>
            <a:r>
              <a:rPr lang="fr-FR" sz="1800" dirty="0" smtClean="0">
                <a:latin typeface="Arial Black" pitchFamily="34" charset="0"/>
              </a:rPr>
              <a:t>) and </a:t>
            </a:r>
            <a:r>
              <a:rPr lang="fr-FR" sz="1800" dirty="0" err="1" smtClean="0">
                <a:latin typeface="Arial Black" pitchFamily="34" charset="0"/>
              </a:rPr>
              <a:t>deterministic</a:t>
            </a:r>
            <a:r>
              <a:rPr lang="fr-FR" sz="1800" dirty="0" smtClean="0">
                <a:latin typeface="Arial Black" pitchFamily="34" charset="0"/>
              </a:rPr>
              <a:t> </a:t>
            </a:r>
            <a:r>
              <a:rPr lang="fr-FR" sz="1800" dirty="0" err="1" smtClean="0">
                <a:latin typeface="Arial Black" pitchFamily="34" charset="0"/>
              </a:rPr>
              <a:t>execution</a:t>
            </a:r>
            <a:r>
              <a:rPr lang="fr-FR" sz="1800" dirty="0" smtClean="0">
                <a:latin typeface="Arial Black" pitchFamily="34" charset="0"/>
              </a:rPr>
              <a:t> </a:t>
            </a:r>
          </a:p>
          <a:p>
            <a:pPr eaLnBrk="1" hangingPunct="1">
              <a:lnSpc>
                <a:spcPct val="90000"/>
              </a:lnSpc>
            </a:pPr>
            <a:r>
              <a:rPr lang="en-GB" sz="1800" dirty="0" smtClean="0">
                <a:latin typeface="Arial Black" pitchFamily="34" charset="0"/>
              </a:rPr>
              <a:t>Two varieties: Processor Arrays and Vector Pipelines </a:t>
            </a:r>
            <a:endParaRPr lang="fr-FR" sz="1800" dirty="0" smtClean="0">
              <a:latin typeface="Arial Black" pitchFamily="34" charset="0"/>
            </a:endParaRPr>
          </a:p>
          <a:p>
            <a:pPr eaLnBrk="1" hangingPunct="1">
              <a:lnSpc>
                <a:spcPct val="90000"/>
              </a:lnSpc>
            </a:pPr>
            <a:r>
              <a:rPr lang="fr-FR" sz="1800" dirty="0" err="1" smtClean="0">
                <a:latin typeface="Arial Black" pitchFamily="34" charset="0"/>
              </a:rPr>
              <a:t>Examples</a:t>
            </a:r>
            <a:r>
              <a:rPr lang="fr-FR" sz="1800" dirty="0" smtClean="0">
                <a:latin typeface="Arial Black" pitchFamily="34" charset="0"/>
              </a:rPr>
              <a:t>: </a:t>
            </a:r>
          </a:p>
          <a:p>
            <a:pPr lvl="1" eaLnBrk="1" hangingPunct="1">
              <a:lnSpc>
                <a:spcPct val="90000"/>
              </a:lnSpc>
            </a:pPr>
            <a:r>
              <a:rPr lang="fr-FR" sz="1800" dirty="0" smtClean="0">
                <a:latin typeface="Arial Black" pitchFamily="34" charset="0"/>
              </a:rPr>
              <a:t>Processor </a:t>
            </a:r>
            <a:r>
              <a:rPr lang="fr-FR" sz="1800" dirty="0" err="1" smtClean="0">
                <a:latin typeface="Arial Black" pitchFamily="34" charset="0"/>
              </a:rPr>
              <a:t>Arrays</a:t>
            </a:r>
            <a:r>
              <a:rPr lang="fr-FR" sz="1800" dirty="0" smtClean="0">
                <a:latin typeface="Arial Black" pitchFamily="34" charset="0"/>
              </a:rPr>
              <a:t>: </a:t>
            </a:r>
          </a:p>
          <a:p>
            <a:pPr marL="457200" lvl="1" indent="0" eaLnBrk="1" hangingPunct="1">
              <a:lnSpc>
                <a:spcPct val="90000"/>
              </a:lnSpc>
              <a:buNone/>
            </a:pPr>
            <a:r>
              <a:rPr lang="fr-FR" sz="1800" dirty="0" err="1" smtClean="0">
                <a:latin typeface="Arial Black" pitchFamily="34" charset="0"/>
              </a:rPr>
              <a:t>Connection</a:t>
            </a:r>
            <a:r>
              <a:rPr lang="fr-FR" sz="1800" dirty="0" smtClean="0">
                <a:latin typeface="Arial Black" pitchFamily="34" charset="0"/>
              </a:rPr>
              <a:t> Machine CM-2,</a:t>
            </a:r>
          </a:p>
          <a:p>
            <a:pPr marL="457200" lvl="1" indent="0" eaLnBrk="1" hangingPunct="1">
              <a:lnSpc>
                <a:spcPct val="90000"/>
              </a:lnSpc>
              <a:buNone/>
            </a:pPr>
            <a:r>
              <a:rPr lang="fr-FR" sz="1800" dirty="0" err="1" smtClean="0">
                <a:latin typeface="Arial Black" pitchFamily="34" charset="0"/>
              </a:rPr>
              <a:t>Maspar</a:t>
            </a:r>
            <a:r>
              <a:rPr lang="fr-FR" sz="1800" dirty="0" smtClean="0">
                <a:latin typeface="Arial Black" pitchFamily="34" charset="0"/>
              </a:rPr>
              <a:t> MP-1, MP-2 </a:t>
            </a:r>
          </a:p>
          <a:p>
            <a:pPr lvl="1" eaLnBrk="1" hangingPunct="1">
              <a:lnSpc>
                <a:spcPct val="90000"/>
              </a:lnSpc>
            </a:pPr>
            <a:r>
              <a:rPr lang="fr-FR" altLang="ja-JP" sz="1800" dirty="0" err="1" smtClean="0">
                <a:latin typeface="Arial Black" pitchFamily="34" charset="0"/>
              </a:rPr>
              <a:t>Vector</a:t>
            </a:r>
            <a:r>
              <a:rPr lang="fr-FR" altLang="ja-JP" sz="1800" dirty="0" smtClean="0">
                <a:latin typeface="Arial Black" pitchFamily="34" charset="0"/>
              </a:rPr>
              <a:t> Pipelines: IBM 9000, </a:t>
            </a:r>
          </a:p>
          <a:p>
            <a:pPr marL="457200" lvl="1" indent="0" eaLnBrk="1" hangingPunct="1">
              <a:lnSpc>
                <a:spcPct val="90000"/>
              </a:lnSpc>
              <a:buNone/>
            </a:pPr>
            <a:r>
              <a:rPr lang="fr-FR" altLang="ja-JP" sz="1800" dirty="0" err="1" smtClean="0">
                <a:latin typeface="Arial Black" pitchFamily="34" charset="0"/>
              </a:rPr>
              <a:t>Cray</a:t>
            </a:r>
            <a:r>
              <a:rPr lang="fr-FR" altLang="ja-JP" sz="1800" dirty="0" smtClean="0">
                <a:latin typeface="Arial Black" pitchFamily="34" charset="0"/>
              </a:rPr>
              <a:t> C90, Fujitsu VP, NEC </a:t>
            </a:r>
            <a:endParaRPr lang="fr-FR" altLang="ja-JP" sz="1800" dirty="0">
              <a:latin typeface="Arial Black" pitchFamily="34" charset="0"/>
            </a:endParaRPr>
          </a:p>
          <a:p>
            <a:pPr marL="457200" lvl="1" indent="0" eaLnBrk="1" hangingPunct="1">
              <a:lnSpc>
                <a:spcPct val="90000"/>
              </a:lnSpc>
              <a:buNone/>
            </a:pPr>
            <a:r>
              <a:rPr lang="fr-FR" altLang="ja-JP" sz="1800" dirty="0" smtClean="0">
                <a:latin typeface="Arial Black" pitchFamily="34" charset="0"/>
              </a:rPr>
              <a:t>SX-2, Hitachi S820</a:t>
            </a:r>
            <a:endParaRPr lang="fr-FR" sz="1800" dirty="0" smtClean="0">
              <a:latin typeface="Arial Black" pitchFamily="34" charset="0"/>
            </a:endParaRPr>
          </a:p>
        </p:txBody>
      </p:sp>
      <p:pic>
        <p:nvPicPr>
          <p:cNvPr id="35844" name="Picture 4" descr="SIM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7761" y="4185283"/>
            <a:ext cx="4560094" cy="2686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06296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349500" y="0"/>
            <a:ext cx="6781800" cy="10668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t>SIMD Architecture</a:t>
            </a:r>
          </a:p>
        </p:txBody>
      </p:sp>
      <p:sp>
        <p:nvSpPr>
          <p:cNvPr id="27651" name="Rectangle 3"/>
          <p:cNvSpPr>
            <a:spLocks noGrp="1" noChangeArrowheads="1"/>
          </p:cNvSpPr>
          <p:nvPr>
            <p:ph type="body" idx="1"/>
          </p:nvPr>
        </p:nvSpPr>
        <p:spPr>
          <a:xfrm>
            <a:off x="0" y="5981700"/>
            <a:ext cx="9131300" cy="4953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gn="ctr">
              <a:buFont typeface="Wingdings" pitchFamily="2" charset="2"/>
              <a:buNone/>
            </a:pPr>
            <a:r>
              <a:rPr lang="en-US" sz="2400" dirty="0"/>
              <a:t>Ex: CRAY machine vector processing, Thinking machine cm*</a:t>
            </a:r>
          </a:p>
          <a:p>
            <a:pPr algn="ctr">
              <a:buFont typeface="Wingdings" pitchFamily="2" charset="2"/>
              <a:buNone/>
            </a:pPr>
            <a:r>
              <a:rPr lang="en-US" sz="2400" dirty="0"/>
              <a:t>Intel MMX (multimedia support)</a:t>
            </a:r>
          </a:p>
        </p:txBody>
      </p:sp>
      <p:sp>
        <p:nvSpPr>
          <p:cNvPr id="27652" name="Rectangle 4"/>
          <p:cNvSpPr>
            <a:spLocks noChangeArrowheads="1"/>
          </p:cNvSpPr>
          <p:nvPr/>
        </p:nvSpPr>
        <p:spPr bwMode="auto">
          <a:xfrm>
            <a:off x="7681913" y="5326063"/>
            <a:ext cx="14493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fontAlgn="base" hangingPunct="0">
              <a:spcBef>
                <a:spcPct val="0"/>
              </a:spcBef>
              <a:spcAft>
                <a:spcPct val="0"/>
              </a:spcAft>
            </a:pPr>
            <a:r>
              <a:rPr lang="en-US" sz="2000">
                <a:solidFill>
                  <a:srgbClr val="000000"/>
                </a:solidFill>
                <a:latin typeface="Times New Roman" pitchFamily="18" charset="0"/>
              </a:rPr>
              <a:t>C</a:t>
            </a:r>
            <a:r>
              <a:rPr lang="en-US" sz="2000" baseline="-25000">
                <a:solidFill>
                  <a:srgbClr val="000000"/>
                </a:solidFill>
                <a:latin typeface="Times New Roman" pitchFamily="18" charset="0"/>
              </a:rPr>
              <a:t>i</a:t>
            </a:r>
            <a:r>
              <a:rPr lang="en-US" sz="2000">
                <a:solidFill>
                  <a:srgbClr val="000000"/>
                </a:solidFill>
                <a:latin typeface="Times New Roman" pitchFamily="18" charset="0"/>
              </a:rPr>
              <a:t>&lt;= A</a:t>
            </a:r>
            <a:r>
              <a:rPr lang="en-US" sz="2000" baseline="-25000">
                <a:solidFill>
                  <a:srgbClr val="000000"/>
                </a:solidFill>
                <a:latin typeface="Times New Roman" pitchFamily="18" charset="0"/>
              </a:rPr>
              <a:t>i</a:t>
            </a:r>
            <a:r>
              <a:rPr lang="en-US" sz="2000">
                <a:solidFill>
                  <a:srgbClr val="000000"/>
                </a:solidFill>
                <a:latin typeface="Times New Roman" pitchFamily="18" charset="0"/>
              </a:rPr>
              <a:t> * B</a:t>
            </a:r>
            <a:r>
              <a:rPr lang="en-US" sz="2000" baseline="-25000">
                <a:solidFill>
                  <a:srgbClr val="000000"/>
                </a:solidFill>
                <a:latin typeface="Times New Roman" pitchFamily="18" charset="0"/>
              </a:rPr>
              <a:t>i</a:t>
            </a:r>
          </a:p>
        </p:txBody>
      </p:sp>
      <p:grpSp>
        <p:nvGrpSpPr>
          <p:cNvPr id="27715" name="Group 67"/>
          <p:cNvGrpSpPr>
            <a:grpSpLocks/>
          </p:cNvGrpSpPr>
          <p:nvPr/>
        </p:nvGrpSpPr>
        <p:grpSpPr bwMode="auto">
          <a:xfrm>
            <a:off x="517525" y="838200"/>
            <a:ext cx="7893050" cy="4516438"/>
            <a:chOff x="326" y="528"/>
            <a:chExt cx="4972" cy="2845"/>
          </a:xfrm>
        </p:grpSpPr>
        <p:sp>
          <p:nvSpPr>
            <p:cNvPr id="27653" name="Rectangle 5"/>
            <p:cNvSpPr>
              <a:spLocks noChangeArrowheads="1"/>
            </p:cNvSpPr>
            <p:nvPr/>
          </p:nvSpPr>
          <p:spPr bwMode="auto">
            <a:xfrm>
              <a:off x="1968" y="912"/>
              <a:ext cx="1476" cy="132"/>
            </a:xfrm>
            <a:prstGeom prst="rect">
              <a:avLst/>
            </a:prstGeom>
            <a:solidFill>
              <a:schemeClr val="hlink"/>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600">
                <a:solidFill>
                  <a:srgbClr val="000000"/>
                </a:solidFill>
              </a:endParaRPr>
            </a:p>
          </p:txBody>
        </p:sp>
        <p:sp>
          <p:nvSpPr>
            <p:cNvPr id="27654" name="Rectangle 6"/>
            <p:cNvSpPr>
              <a:spLocks noChangeArrowheads="1"/>
            </p:cNvSpPr>
            <p:nvPr/>
          </p:nvSpPr>
          <p:spPr bwMode="auto">
            <a:xfrm>
              <a:off x="2292" y="528"/>
              <a:ext cx="804" cy="504"/>
            </a:xfrm>
            <a:prstGeom prst="rect">
              <a:avLst/>
            </a:prstGeom>
            <a:solidFill>
              <a:schemeClr val="hlink"/>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eaLnBrk="0" fontAlgn="base" hangingPunct="0">
                <a:spcBef>
                  <a:spcPct val="0"/>
                </a:spcBef>
                <a:spcAft>
                  <a:spcPct val="0"/>
                </a:spcAft>
              </a:pPr>
              <a:r>
                <a:rPr lang="en-US" b="1">
                  <a:solidFill>
                    <a:srgbClr val="FFCF01"/>
                  </a:solidFill>
                  <a:latin typeface="Times New Roman" pitchFamily="18" charset="0"/>
                </a:rPr>
                <a:t>Instruction</a:t>
              </a:r>
            </a:p>
            <a:p>
              <a:pPr algn="ctr" eaLnBrk="0" fontAlgn="base" hangingPunct="0">
                <a:spcBef>
                  <a:spcPct val="0"/>
                </a:spcBef>
                <a:spcAft>
                  <a:spcPct val="0"/>
                </a:spcAft>
              </a:pPr>
              <a:r>
                <a:rPr lang="en-US" b="1">
                  <a:solidFill>
                    <a:srgbClr val="FFCF01"/>
                  </a:solidFill>
                  <a:latin typeface="Times New Roman" pitchFamily="18" charset="0"/>
                </a:rPr>
                <a:t>Stream</a:t>
              </a:r>
            </a:p>
          </p:txBody>
        </p:sp>
        <p:grpSp>
          <p:nvGrpSpPr>
            <p:cNvPr id="27660" name="Group 12"/>
            <p:cNvGrpSpPr>
              <a:grpSpLocks/>
            </p:cNvGrpSpPr>
            <p:nvPr/>
          </p:nvGrpSpPr>
          <p:grpSpPr bwMode="auto">
            <a:xfrm>
              <a:off x="1128" y="2976"/>
              <a:ext cx="2034" cy="355"/>
              <a:chOff x="1128" y="2976"/>
              <a:chExt cx="2034" cy="355"/>
            </a:xfrm>
          </p:grpSpPr>
          <p:sp>
            <p:nvSpPr>
              <p:cNvPr id="27655" name="Freeform 7"/>
              <p:cNvSpPr>
                <a:spLocks/>
              </p:cNvSpPr>
              <p:nvPr/>
            </p:nvSpPr>
            <p:spPr bwMode="auto">
              <a:xfrm>
                <a:off x="1219" y="2976"/>
                <a:ext cx="1943" cy="336"/>
              </a:xfrm>
              <a:custGeom>
                <a:avLst/>
                <a:gdLst>
                  <a:gd name="T0" fmla="*/ 0 w 1943"/>
                  <a:gd name="T1" fmla="*/ 74 h 336"/>
                  <a:gd name="T2" fmla="*/ 0 w 1943"/>
                  <a:gd name="T3" fmla="*/ 263 h 336"/>
                  <a:gd name="T4" fmla="*/ 1210 w 1943"/>
                  <a:gd name="T5" fmla="*/ 263 h 336"/>
                  <a:gd name="T6" fmla="*/ 1210 w 1943"/>
                  <a:gd name="T7" fmla="*/ 335 h 336"/>
                  <a:gd name="T8" fmla="*/ 1942 w 1943"/>
                  <a:gd name="T9" fmla="*/ 168 h 336"/>
                  <a:gd name="T10" fmla="*/ 1210 w 1943"/>
                  <a:gd name="T11" fmla="*/ 0 h 336"/>
                  <a:gd name="T12" fmla="*/ 1210 w 1943"/>
                  <a:gd name="T13" fmla="*/ 74 h 336"/>
                  <a:gd name="T14" fmla="*/ 0 w 1943"/>
                  <a:gd name="T15" fmla="*/ 74 h 3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43" h="336">
                    <a:moveTo>
                      <a:pt x="0" y="74"/>
                    </a:moveTo>
                    <a:lnTo>
                      <a:pt x="0" y="263"/>
                    </a:lnTo>
                    <a:lnTo>
                      <a:pt x="1210" y="263"/>
                    </a:lnTo>
                    <a:lnTo>
                      <a:pt x="1210" y="335"/>
                    </a:lnTo>
                    <a:lnTo>
                      <a:pt x="1942" y="168"/>
                    </a:lnTo>
                    <a:lnTo>
                      <a:pt x="1210" y="0"/>
                    </a:lnTo>
                    <a:lnTo>
                      <a:pt x="1210" y="74"/>
                    </a:lnTo>
                    <a:lnTo>
                      <a:pt x="0" y="74"/>
                    </a:lnTo>
                  </a:path>
                </a:pathLst>
              </a:custGeom>
              <a:solidFill>
                <a:srgbClr val="FF8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56" name="Freeform 8"/>
              <p:cNvSpPr>
                <a:spLocks/>
              </p:cNvSpPr>
              <p:nvPr/>
            </p:nvSpPr>
            <p:spPr bwMode="auto">
              <a:xfrm>
                <a:off x="1129" y="3238"/>
                <a:ext cx="1302" cy="22"/>
              </a:xfrm>
              <a:custGeom>
                <a:avLst/>
                <a:gdLst>
                  <a:gd name="T0" fmla="*/ 1213 w 1302"/>
                  <a:gd name="T1" fmla="*/ 21 h 22"/>
                  <a:gd name="T2" fmla="*/ 1301 w 1302"/>
                  <a:gd name="T3" fmla="*/ 0 h 22"/>
                  <a:gd name="T4" fmla="*/ 85 w 1302"/>
                  <a:gd name="T5" fmla="*/ 0 h 22"/>
                  <a:gd name="T6" fmla="*/ 0 w 1302"/>
                  <a:gd name="T7" fmla="*/ 21 h 22"/>
                  <a:gd name="T8" fmla="*/ 1213 w 1302"/>
                  <a:gd name="T9" fmla="*/ 21 h 22"/>
                </a:gdLst>
                <a:ahLst/>
                <a:cxnLst>
                  <a:cxn ang="0">
                    <a:pos x="T0" y="T1"/>
                  </a:cxn>
                  <a:cxn ang="0">
                    <a:pos x="T2" y="T3"/>
                  </a:cxn>
                  <a:cxn ang="0">
                    <a:pos x="T4" y="T5"/>
                  </a:cxn>
                  <a:cxn ang="0">
                    <a:pos x="T6" y="T7"/>
                  </a:cxn>
                  <a:cxn ang="0">
                    <a:pos x="T8" y="T9"/>
                  </a:cxn>
                </a:cxnLst>
                <a:rect l="0" t="0" r="r" b="b"/>
                <a:pathLst>
                  <a:path w="1302" h="22">
                    <a:moveTo>
                      <a:pt x="1213" y="21"/>
                    </a:moveTo>
                    <a:lnTo>
                      <a:pt x="1301" y="0"/>
                    </a:lnTo>
                    <a:lnTo>
                      <a:pt x="85" y="0"/>
                    </a:lnTo>
                    <a:lnTo>
                      <a:pt x="0" y="21"/>
                    </a:lnTo>
                    <a:lnTo>
                      <a:pt x="1213" y="21"/>
                    </a:lnTo>
                  </a:path>
                </a:pathLst>
              </a:custGeom>
              <a:solidFill>
                <a:srgbClr val="804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57" name="Freeform 9"/>
              <p:cNvSpPr>
                <a:spLocks/>
              </p:cNvSpPr>
              <p:nvPr/>
            </p:nvSpPr>
            <p:spPr bwMode="auto">
              <a:xfrm>
                <a:off x="2342" y="3238"/>
                <a:ext cx="88" cy="93"/>
              </a:xfrm>
              <a:custGeom>
                <a:avLst/>
                <a:gdLst>
                  <a:gd name="T0" fmla="*/ 0 w 88"/>
                  <a:gd name="T1" fmla="*/ 21 h 93"/>
                  <a:gd name="T2" fmla="*/ 87 w 88"/>
                  <a:gd name="T3" fmla="*/ 0 h 93"/>
                  <a:gd name="T4" fmla="*/ 87 w 88"/>
                  <a:gd name="T5" fmla="*/ 72 h 93"/>
                  <a:gd name="T6" fmla="*/ 0 w 88"/>
                  <a:gd name="T7" fmla="*/ 92 h 93"/>
                  <a:gd name="T8" fmla="*/ 0 w 88"/>
                  <a:gd name="T9" fmla="*/ 21 h 93"/>
                </a:gdLst>
                <a:ahLst/>
                <a:cxnLst>
                  <a:cxn ang="0">
                    <a:pos x="T0" y="T1"/>
                  </a:cxn>
                  <a:cxn ang="0">
                    <a:pos x="T2" y="T3"/>
                  </a:cxn>
                  <a:cxn ang="0">
                    <a:pos x="T4" y="T5"/>
                  </a:cxn>
                  <a:cxn ang="0">
                    <a:pos x="T6" y="T7"/>
                  </a:cxn>
                  <a:cxn ang="0">
                    <a:pos x="T8" y="T9"/>
                  </a:cxn>
                </a:cxnLst>
                <a:rect l="0" t="0" r="r" b="b"/>
                <a:pathLst>
                  <a:path w="88" h="93">
                    <a:moveTo>
                      <a:pt x="0" y="21"/>
                    </a:moveTo>
                    <a:lnTo>
                      <a:pt x="87" y="0"/>
                    </a:lnTo>
                    <a:lnTo>
                      <a:pt x="87" y="72"/>
                    </a:lnTo>
                    <a:lnTo>
                      <a:pt x="0" y="92"/>
                    </a:lnTo>
                    <a:lnTo>
                      <a:pt x="0" y="21"/>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58" name="Freeform 10"/>
              <p:cNvSpPr>
                <a:spLocks/>
              </p:cNvSpPr>
              <p:nvPr/>
            </p:nvSpPr>
            <p:spPr bwMode="auto">
              <a:xfrm>
                <a:off x="1128" y="3050"/>
                <a:ext cx="92" cy="210"/>
              </a:xfrm>
              <a:custGeom>
                <a:avLst/>
                <a:gdLst>
                  <a:gd name="T0" fmla="*/ 0 w 92"/>
                  <a:gd name="T1" fmla="*/ 22 h 210"/>
                  <a:gd name="T2" fmla="*/ 91 w 92"/>
                  <a:gd name="T3" fmla="*/ 0 h 210"/>
                  <a:gd name="T4" fmla="*/ 91 w 92"/>
                  <a:gd name="T5" fmla="*/ 188 h 210"/>
                  <a:gd name="T6" fmla="*/ 0 w 92"/>
                  <a:gd name="T7" fmla="*/ 209 h 210"/>
                  <a:gd name="T8" fmla="*/ 0 w 92"/>
                  <a:gd name="T9" fmla="*/ 22 h 210"/>
                </a:gdLst>
                <a:ahLst/>
                <a:cxnLst>
                  <a:cxn ang="0">
                    <a:pos x="T0" y="T1"/>
                  </a:cxn>
                  <a:cxn ang="0">
                    <a:pos x="T2" y="T3"/>
                  </a:cxn>
                  <a:cxn ang="0">
                    <a:pos x="T4" y="T5"/>
                  </a:cxn>
                  <a:cxn ang="0">
                    <a:pos x="T6" y="T7"/>
                  </a:cxn>
                  <a:cxn ang="0">
                    <a:pos x="T8" y="T9"/>
                  </a:cxn>
                </a:cxnLst>
                <a:rect l="0" t="0" r="r" b="b"/>
                <a:pathLst>
                  <a:path w="92" h="210">
                    <a:moveTo>
                      <a:pt x="0" y="22"/>
                    </a:moveTo>
                    <a:lnTo>
                      <a:pt x="91" y="0"/>
                    </a:lnTo>
                    <a:lnTo>
                      <a:pt x="91" y="188"/>
                    </a:lnTo>
                    <a:lnTo>
                      <a:pt x="0" y="209"/>
                    </a:lnTo>
                    <a:lnTo>
                      <a:pt x="0" y="22"/>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59" name="Freeform 11"/>
              <p:cNvSpPr>
                <a:spLocks/>
              </p:cNvSpPr>
              <p:nvPr/>
            </p:nvSpPr>
            <p:spPr bwMode="auto">
              <a:xfrm>
                <a:off x="2342" y="2976"/>
                <a:ext cx="88" cy="75"/>
              </a:xfrm>
              <a:custGeom>
                <a:avLst/>
                <a:gdLst>
                  <a:gd name="T0" fmla="*/ 0 w 88"/>
                  <a:gd name="T1" fmla="*/ 74 h 75"/>
                  <a:gd name="T2" fmla="*/ 87 w 88"/>
                  <a:gd name="T3" fmla="*/ 74 h 75"/>
                  <a:gd name="T4" fmla="*/ 87 w 88"/>
                  <a:gd name="T5" fmla="*/ 0 h 75"/>
                  <a:gd name="T6" fmla="*/ 0 w 88"/>
                  <a:gd name="T7" fmla="*/ 20 h 75"/>
                  <a:gd name="T8" fmla="*/ 0 w 88"/>
                  <a:gd name="T9" fmla="*/ 74 h 75"/>
                </a:gdLst>
                <a:ahLst/>
                <a:cxnLst>
                  <a:cxn ang="0">
                    <a:pos x="T0" y="T1"/>
                  </a:cxn>
                  <a:cxn ang="0">
                    <a:pos x="T2" y="T3"/>
                  </a:cxn>
                  <a:cxn ang="0">
                    <a:pos x="T4" y="T5"/>
                  </a:cxn>
                  <a:cxn ang="0">
                    <a:pos x="T6" y="T7"/>
                  </a:cxn>
                  <a:cxn ang="0">
                    <a:pos x="T8" y="T9"/>
                  </a:cxn>
                </a:cxnLst>
                <a:rect l="0" t="0" r="r" b="b"/>
                <a:pathLst>
                  <a:path w="88" h="75">
                    <a:moveTo>
                      <a:pt x="0" y="74"/>
                    </a:moveTo>
                    <a:lnTo>
                      <a:pt x="87" y="74"/>
                    </a:lnTo>
                    <a:lnTo>
                      <a:pt x="87" y="0"/>
                    </a:lnTo>
                    <a:lnTo>
                      <a:pt x="0" y="20"/>
                    </a:lnTo>
                    <a:lnTo>
                      <a:pt x="0" y="74"/>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7666" name="Group 18"/>
            <p:cNvGrpSpPr>
              <a:grpSpLocks/>
            </p:cNvGrpSpPr>
            <p:nvPr/>
          </p:nvGrpSpPr>
          <p:grpSpPr bwMode="auto">
            <a:xfrm>
              <a:off x="1140" y="1872"/>
              <a:ext cx="589" cy="355"/>
              <a:chOff x="1140" y="1872"/>
              <a:chExt cx="589" cy="355"/>
            </a:xfrm>
          </p:grpSpPr>
          <p:sp>
            <p:nvSpPr>
              <p:cNvPr id="27661" name="Freeform 13"/>
              <p:cNvSpPr>
                <a:spLocks/>
              </p:cNvSpPr>
              <p:nvPr/>
            </p:nvSpPr>
            <p:spPr bwMode="auto">
              <a:xfrm>
                <a:off x="1166" y="1872"/>
                <a:ext cx="563" cy="336"/>
              </a:xfrm>
              <a:custGeom>
                <a:avLst/>
                <a:gdLst>
                  <a:gd name="T0" fmla="*/ 0 w 563"/>
                  <a:gd name="T1" fmla="*/ 74 h 336"/>
                  <a:gd name="T2" fmla="*/ 0 w 563"/>
                  <a:gd name="T3" fmla="*/ 263 h 336"/>
                  <a:gd name="T4" fmla="*/ 350 w 563"/>
                  <a:gd name="T5" fmla="*/ 263 h 336"/>
                  <a:gd name="T6" fmla="*/ 350 w 563"/>
                  <a:gd name="T7" fmla="*/ 335 h 336"/>
                  <a:gd name="T8" fmla="*/ 562 w 563"/>
                  <a:gd name="T9" fmla="*/ 168 h 336"/>
                  <a:gd name="T10" fmla="*/ 350 w 563"/>
                  <a:gd name="T11" fmla="*/ 0 h 336"/>
                  <a:gd name="T12" fmla="*/ 350 w 563"/>
                  <a:gd name="T13" fmla="*/ 74 h 336"/>
                  <a:gd name="T14" fmla="*/ 0 w 563"/>
                  <a:gd name="T15" fmla="*/ 74 h 3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3" h="336">
                    <a:moveTo>
                      <a:pt x="0" y="74"/>
                    </a:moveTo>
                    <a:lnTo>
                      <a:pt x="0" y="263"/>
                    </a:lnTo>
                    <a:lnTo>
                      <a:pt x="350" y="263"/>
                    </a:lnTo>
                    <a:lnTo>
                      <a:pt x="350" y="335"/>
                    </a:lnTo>
                    <a:lnTo>
                      <a:pt x="562" y="168"/>
                    </a:lnTo>
                    <a:lnTo>
                      <a:pt x="350" y="0"/>
                    </a:lnTo>
                    <a:lnTo>
                      <a:pt x="350" y="74"/>
                    </a:lnTo>
                    <a:lnTo>
                      <a:pt x="0" y="74"/>
                    </a:lnTo>
                  </a:path>
                </a:pathLst>
              </a:custGeom>
              <a:solidFill>
                <a:srgbClr val="FF8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62" name="Freeform 14"/>
              <p:cNvSpPr>
                <a:spLocks/>
              </p:cNvSpPr>
              <p:nvPr/>
            </p:nvSpPr>
            <p:spPr bwMode="auto">
              <a:xfrm>
                <a:off x="1141" y="2134"/>
                <a:ext cx="376" cy="22"/>
              </a:xfrm>
              <a:custGeom>
                <a:avLst/>
                <a:gdLst>
                  <a:gd name="T0" fmla="*/ 350 w 376"/>
                  <a:gd name="T1" fmla="*/ 21 h 22"/>
                  <a:gd name="T2" fmla="*/ 375 w 376"/>
                  <a:gd name="T3" fmla="*/ 0 h 22"/>
                  <a:gd name="T4" fmla="*/ 25 w 376"/>
                  <a:gd name="T5" fmla="*/ 0 h 22"/>
                  <a:gd name="T6" fmla="*/ 0 w 376"/>
                  <a:gd name="T7" fmla="*/ 21 h 22"/>
                  <a:gd name="T8" fmla="*/ 350 w 376"/>
                  <a:gd name="T9" fmla="*/ 21 h 22"/>
                </a:gdLst>
                <a:ahLst/>
                <a:cxnLst>
                  <a:cxn ang="0">
                    <a:pos x="T0" y="T1"/>
                  </a:cxn>
                  <a:cxn ang="0">
                    <a:pos x="T2" y="T3"/>
                  </a:cxn>
                  <a:cxn ang="0">
                    <a:pos x="T4" y="T5"/>
                  </a:cxn>
                  <a:cxn ang="0">
                    <a:pos x="T6" y="T7"/>
                  </a:cxn>
                  <a:cxn ang="0">
                    <a:pos x="T8" y="T9"/>
                  </a:cxn>
                </a:cxnLst>
                <a:rect l="0" t="0" r="r" b="b"/>
                <a:pathLst>
                  <a:path w="376" h="22">
                    <a:moveTo>
                      <a:pt x="350" y="21"/>
                    </a:moveTo>
                    <a:lnTo>
                      <a:pt x="375" y="0"/>
                    </a:lnTo>
                    <a:lnTo>
                      <a:pt x="25" y="0"/>
                    </a:lnTo>
                    <a:lnTo>
                      <a:pt x="0" y="21"/>
                    </a:lnTo>
                    <a:lnTo>
                      <a:pt x="350" y="21"/>
                    </a:lnTo>
                  </a:path>
                </a:pathLst>
              </a:custGeom>
              <a:solidFill>
                <a:srgbClr val="804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63" name="Freeform 15"/>
              <p:cNvSpPr>
                <a:spLocks/>
              </p:cNvSpPr>
              <p:nvPr/>
            </p:nvSpPr>
            <p:spPr bwMode="auto">
              <a:xfrm>
                <a:off x="1491" y="2134"/>
                <a:ext cx="26" cy="93"/>
              </a:xfrm>
              <a:custGeom>
                <a:avLst/>
                <a:gdLst>
                  <a:gd name="T0" fmla="*/ 0 w 26"/>
                  <a:gd name="T1" fmla="*/ 21 h 93"/>
                  <a:gd name="T2" fmla="*/ 25 w 26"/>
                  <a:gd name="T3" fmla="*/ 0 h 93"/>
                  <a:gd name="T4" fmla="*/ 25 w 26"/>
                  <a:gd name="T5" fmla="*/ 72 h 93"/>
                  <a:gd name="T6" fmla="*/ 0 w 26"/>
                  <a:gd name="T7" fmla="*/ 92 h 93"/>
                  <a:gd name="T8" fmla="*/ 0 w 26"/>
                  <a:gd name="T9" fmla="*/ 21 h 93"/>
                </a:gdLst>
                <a:ahLst/>
                <a:cxnLst>
                  <a:cxn ang="0">
                    <a:pos x="T0" y="T1"/>
                  </a:cxn>
                  <a:cxn ang="0">
                    <a:pos x="T2" y="T3"/>
                  </a:cxn>
                  <a:cxn ang="0">
                    <a:pos x="T4" y="T5"/>
                  </a:cxn>
                  <a:cxn ang="0">
                    <a:pos x="T6" y="T7"/>
                  </a:cxn>
                  <a:cxn ang="0">
                    <a:pos x="T8" y="T9"/>
                  </a:cxn>
                </a:cxnLst>
                <a:rect l="0" t="0" r="r" b="b"/>
                <a:pathLst>
                  <a:path w="26" h="93">
                    <a:moveTo>
                      <a:pt x="0" y="21"/>
                    </a:moveTo>
                    <a:lnTo>
                      <a:pt x="25" y="0"/>
                    </a:lnTo>
                    <a:lnTo>
                      <a:pt x="25" y="72"/>
                    </a:lnTo>
                    <a:lnTo>
                      <a:pt x="0" y="92"/>
                    </a:lnTo>
                    <a:lnTo>
                      <a:pt x="0" y="21"/>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64" name="Freeform 16"/>
              <p:cNvSpPr>
                <a:spLocks/>
              </p:cNvSpPr>
              <p:nvPr/>
            </p:nvSpPr>
            <p:spPr bwMode="auto">
              <a:xfrm>
                <a:off x="1140" y="1946"/>
                <a:ext cx="27" cy="210"/>
              </a:xfrm>
              <a:custGeom>
                <a:avLst/>
                <a:gdLst>
                  <a:gd name="T0" fmla="*/ 0 w 27"/>
                  <a:gd name="T1" fmla="*/ 22 h 210"/>
                  <a:gd name="T2" fmla="*/ 26 w 27"/>
                  <a:gd name="T3" fmla="*/ 0 h 210"/>
                  <a:gd name="T4" fmla="*/ 26 w 27"/>
                  <a:gd name="T5" fmla="*/ 188 h 210"/>
                  <a:gd name="T6" fmla="*/ 0 w 27"/>
                  <a:gd name="T7" fmla="*/ 209 h 210"/>
                  <a:gd name="T8" fmla="*/ 0 w 27"/>
                  <a:gd name="T9" fmla="*/ 22 h 210"/>
                </a:gdLst>
                <a:ahLst/>
                <a:cxnLst>
                  <a:cxn ang="0">
                    <a:pos x="T0" y="T1"/>
                  </a:cxn>
                  <a:cxn ang="0">
                    <a:pos x="T2" y="T3"/>
                  </a:cxn>
                  <a:cxn ang="0">
                    <a:pos x="T4" y="T5"/>
                  </a:cxn>
                  <a:cxn ang="0">
                    <a:pos x="T6" y="T7"/>
                  </a:cxn>
                  <a:cxn ang="0">
                    <a:pos x="T8" y="T9"/>
                  </a:cxn>
                </a:cxnLst>
                <a:rect l="0" t="0" r="r" b="b"/>
                <a:pathLst>
                  <a:path w="27" h="210">
                    <a:moveTo>
                      <a:pt x="0" y="22"/>
                    </a:moveTo>
                    <a:lnTo>
                      <a:pt x="26" y="0"/>
                    </a:lnTo>
                    <a:lnTo>
                      <a:pt x="26" y="188"/>
                    </a:lnTo>
                    <a:lnTo>
                      <a:pt x="0" y="209"/>
                    </a:lnTo>
                    <a:lnTo>
                      <a:pt x="0" y="22"/>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65" name="Freeform 17"/>
              <p:cNvSpPr>
                <a:spLocks/>
              </p:cNvSpPr>
              <p:nvPr/>
            </p:nvSpPr>
            <p:spPr bwMode="auto">
              <a:xfrm>
                <a:off x="1491" y="1872"/>
                <a:ext cx="26" cy="75"/>
              </a:xfrm>
              <a:custGeom>
                <a:avLst/>
                <a:gdLst>
                  <a:gd name="T0" fmla="*/ 0 w 26"/>
                  <a:gd name="T1" fmla="*/ 74 h 75"/>
                  <a:gd name="T2" fmla="*/ 25 w 26"/>
                  <a:gd name="T3" fmla="*/ 74 h 75"/>
                  <a:gd name="T4" fmla="*/ 25 w 26"/>
                  <a:gd name="T5" fmla="*/ 0 h 75"/>
                  <a:gd name="T6" fmla="*/ 0 w 26"/>
                  <a:gd name="T7" fmla="*/ 20 h 75"/>
                  <a:gd name="T8" fmla="*/ 0 w 26"/>
                  <a:gd name="T9" fmla="*/ 74 h 75"/>
                </a:gdLst>
                <a:ahLst/>
                <a:cxnLst>
                  <a:cxn ang="0">
                    <a:pos x="T0" y="T1"/>
                  </a:cxn>
                  <a:cxn ang="0">
                    <a:pos x="T2" y="T3"/>
                  </a:cxn>
                  <a:cxn ang="0">
                    <a:pos x="T4" y="T5"/>
                  </a:cxn>
                  <a:cxn ang="0">
                    <a:pos x="T6" y="T7"/>
                  </a:cxn>
                  <a:cxn ang="0">
                    <a:pos x="T8" y="T9"/>
                  </a:cxn>
                </a:cxnLst>
                <a:rect l="0" t="0" r="r" b="b"/>
                <a:pathLst>
                  <a:path w="26" h="75">
                    <a:moveTo>
                      <a:pt x="0" y="74"/>
                    </a:moveTo>
                    <a:lnTo>
                      <a:pt x="25" y="74"/>
                    </a:lnTo>
                    <a:lnTo>
                      <a:pt x="25" y="0"/>
                    </a:lnTo>
                    <a:lnTo>
                      <a:pt x="0" y="20"/>
                    </a:lnTo>
                    <a:lnTo>
                      <a:pt x="0" y="74"/>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7672" name="Group 24"/>
            <p:cNvGrpSpPr>
              <a:grpSpLocks/>
            </p:cNvGrpSpPr>
            <p:nvPr/>
          </p:nvGrpSpPr>
          <p:grpSpPr bwMode="auto">
            <a:xfrm>
              <a:off x="1140" y="2436"/>
              <a:ext cx="1290" cy="355"/>
              <a:chOff x="1140" y="2436"/>
              <a:chExt cx="1290" cy="355"/>
            </a:xfrm>
          </p:grpSpPr>
          <p:sp>
            <p:nvSpPr>
              <p:cNvPr id="27667" name="Freeform 19"/>
              <p:cNvSpPr>
                <a:spLocks/>
              </p:cNvSpPr>
              <p:nvPr/>
            </p:nvSpPr>
            <p:spPr bwMode="auto">
              <a:xfrm>
                <a:off x="1198" y="2436"/>
                <a:ext cx="1232" cy="336"/>
              </a:xfrm>
              <a:custGeom>
                <a:avLst/>
                <a:gdLst>
                  <a:gd name="T0" fmla="*/ 0 w 1232"/>
                  <a:gd name="T1" fmla="*/ 74 h 336"/>
                  <a:gd name="T2" fmla="*/ 0 w 1232"/>
                  <a:gd name="T3" fmla="*/ 263 h 336"/>
                  <a:gd name="T4" fmla="*/ 767 w 1232"/>
                  <a:gd name="T5" fmla="*/ 263 h 336"/>
                  <a:gd name="T6" fmla="*/ 767 w 1232"/>
                  <a:gd name="T7" fmla="*/ 335 h 336"/>
                  <a:gd name="T8" fmla="*/ 1231 w 1232"/>
                  <a:gd name="T9" fmla="*/ 168 h 336"/>
                  <a:gd name="T10" fmla="*/ 767 w 1232"/>
                  <a:gd name="T11" fmla="*/ 0 h 336"/>
                  <a:gd name="T12" fmla="*/ 767 w 1232"/>
                  <a:gd name="T13" fmla="*/ 74 h 336"/>
                  <a:gd name="T14" fmla="*/ 0 w 1232"/>
                  <a:gd name="T15" fmla="*/ 74 h 3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32" h="336">
                    <a:moveTo>
                      <a:pt x="0" y="74"/>
                    </a:moveTo>
                    <a:lnTo>
                      <a:pt x="0" y="263"/>
                    </a:lnTo>
                    <a:lnTo>
                      <a:pt x="767" y="263"/>
                    </a:lnTo>
                    <a:lnTo>
                      <a:pt x="767" y="335"/>
                    </a:lnTo>
                    <a:lnTo>
                      <a:pt x="1231" y="168"/>
                    </a:lnTo>
                    <a:lnTo>
                      <a:pt x="767" y="0"/>
                    </a:lnTo>
                    <a:lnTo>
                      <a:pt x="767" y="74"/>
                    </a:lnTo>
                    <a:lnTo>
                      <a:pt x="0" y="74"/>
                    </a:lnTo>
                  </a:path>
                </a:pathLst>
              </a:custGeom>
              <a:solidFill>
                <a:srgbClr val="FF8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68" name="Freeform 20"/>
              <p:cNvSpPr>
                <a:spLocks/>
              </p:cNvSpPr>
              <p:nvPr/>
            </p:nvSpPr>
            <p:spPr bwMode="auto">
              <a:xfrm>
                <a:off x="1141" y="2698"/>
                <a:ext cx="826" cy="22"/>
              </a:xfrm>
              <a:custGeom>
                <a:avLst/>
                <a:gdLst>
                  <a:gd name="T0" fmla="*/ 769 w 826"/>
                  <a:gd name="T1" fmla="*/ 21 h 22"/>
                  <a:gd name="T2" fmla="*/ 825 w 826"/>
                  <a:gd name="T3" fmla="*/ 0 h 22"/>
                  <a:gd name="T4" fmla="*/ 54 w 826"/>
                  <a:gd name="T5" fmla="*/ 0 h 22"/>
                  <a:gd name="T6" fmla="*/ 0 w 826"/>
                  <a:gd name="T7" fmla="*/ 21 h 22"/>
                  <a:gd name="T8" fmla="*/ 769 w 826"/>
                  <a:gd name="T9" fmla="*/ 21 h 22"/>
                </a:gdLst>
                <a:ahLst/>
                <a:cxnLst>
                  <a:cxn ang="0">
                    <a:pos x="T0" y="T1"/>
                  </a:cxn>
                  <a:cxn ang="0">
                    <a:pos x="T2" y="T3"/>
                  </a:cxn>
                  <a:cxn ang="0">
                    <a:pos x="T4" y="T5"/>
                  </a:cxn>
                  <a:cxn ang="0">
                    <a:pos x="T6" y="T7"/>
                  </a:cxn>
                  <a:cxn ang="0">
                    <a:pos x="T8" y="T9"/>
                  </a:cxn>
                </a:cxnLst>
                <a:rect l="0" t="0" r="r" b="b"/>
                <a:pathLst>
                  <a:path w="826" h="22">
                    <a:moveTo>
                      <a:pt x="769" y="21"/>
                    </a:moveTo>
                    <a:lnTo>
                      <a:pt x="825" y="0"/>
                    </a:lnTo>
                    <a:lnTo>
                      <a:pt x="54" y="0"/>
                    </a:lnTo>
                    <a:lnTo>
                      <a:pt x="0" y="21"/>
                    </a:lnTo>
                    <a:lnTo>
                      <a:pt x="769" y="21"/>
                    </a:lnTo>
                  </a:path>
                </a:pathLst>
              </a:custGeom>
              <a:solidFill>
                <a:srgbClr val="804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69" name="Freeform 21"/>
              <p:cNvSpPr>
                <a:spLocks/>
              </p:cNvSpPr>
              <p:nvPr/>
            </p:nvSpPr>
            <p:spPr bwMode="auto">
              <a:xfrm>
                <a:off x="1910" y="2698"/>
                <a:ext cx="56" cy="93"/>
              </a:xfrm>
              <a:custGeom>
                <a:avLst/>
                <a:gdLst>
                  <a:gd name="T0" fmla="*/ 0 w 56"/>
                  <a:gd name="T1" fmla="*/ 21 h 93"/>
                  <a:gd name="T2" fmla="*/ 55 w 56"/>
                  <a:gd name="T3" fmla="*/ 0 h 93"/>
                  <a:gd name="T4" fmla="*/ 55 w 56"/>
                  <a:gd name="T5" fmla="*/ 72 h 93"/>
                  <a:gd name="T6" fmla="*/ 0 w 56"/>
                  <a:gd name="T7" fmla="*/ 92 h 93"/>
                  <a:gd name="T8" fmla="*/ 0 w 56"/>
                  <a:gd name="T9" fmla="*/ 21 h 93"/>
                </a:gdLst>
                <a:ahLst/>
                <a:cxnLst>
                  <a:cxn ang="0">
                    <a:pos x="T0" y="T1"/>
                  </a:cxn>
                  <a:cxn ang="0">
                    <a:pos x="T2" y="T3"/>
                  </a:cxn>
                  <a:cxn ang="0">
                    <a:pos x="T4" y="T5"/>
                  </a:cxn>
                  <a:cxn ang="0">
                    <a:pos x="T6" y="T7"/>
                  </a:cxn>
                  <a:cxn ang="0">
                    <a:pos x="T8" y="T9"/>
                  </a:cxn>
                </a:cxnLst>
                <a:rect l="0" t="0" r="r" b="b"/>
                <a:pathLst>
                  <a:path w="56" h="93">
                    <a:moveTo>
                      <a:pt x="0" y="21"/>
                    </a:moveTo>
                    <a:lnTo>
                      <a:pt x="55" y="0"/>
                    </a:lnTo>
                    <a:lnTo>
                      <a:pt x="55" y="72"/>
                    </a:lnTo>
                    <a:lnTo>
                      <a:pt x="0" y="92"/>
                    </a:lnTo>
                    <a:lnTo>
                      <a:pt x="0" y="21"/>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70" name="Freeform 22"/>
              <p:cNvSpPr>
                <a:spLocks/>
              </p:cNvSpPr>
              <p:nvPr/>
            </p:nvSpPr>
            <p:spPr bwMode="auto">
              <a:xfrm>
                <a:off x="1140" y="2510"/>
                <a:ext cx="59" cy="210"/>
              </a:xfrm>
              <a:custGeom>
                <a:avLst/>
                <a:gdLst>
                  <a:gd name="T0" fmla="*/ 0 w 59"/>
                  <a:gd name="T1" fmla="*/ 22 h 210"/>
                  <a:gd name="T2" fmla="*/ 58 w 59"/>
                  <a:gd name="T3" fmla="*/ 0 h 210"/>
                  <a:gd name="T4" fmla="*/ 58 w 59"/>
                  <a:gd name="T5" fmla="*/ 188 h 210"/>
                  <a:gd name="T6" fmla="*/ 0 w 59"/>
                  <a:gd name="T7" fmla="*/ 209 h 210"/>
                  <a:gd name="T8" fmla="*/ 0 w 59"/>
                  <a:gd name="T9" fmla="*/ 22 h 210"/>
                </a:gdLst>
                <a:ahLst/>
                <a:cxnLst>
                  <a:cxn ang="0">
                    <a:pos x="T0" y="T1"/>
                  </a:cxn>
                  <a:cxn ang="0">
                    <a:pos x="T2" y="T3"/>
                  </a:cxn>
                  <a:cxn ang="0">
                    <a:pos x="T4" y="T5"/>
                  </a:cxn>
                  <a:cxn ang="0">
                    <a:pos x="T6" y="T7"/>
                  </a:cxn>
                  <a:cxn ang="0">
                    <a:pos x="T8" y="T9"/>
                  </a:cxn>
                </a:cxnLst>
                <a:rect l="0" t="0" r="r" b="b"/>
                <a:pathLst>
                  <a:path w="59" h="210">
                    <a:moveTo>
                      <a:pt x="0" y="22"/>
                    </a:moveTo>
                    <a:lnTo>
                      <a:pt x="58" y="0"/>
                    </a:lnTo>
                    <a:lnTo>
                      <a:pt x="58" y="188"/>
                    </a:lnTo>
                    <a:lnTo>
                      <a:pt x="0" y="209"/>
                    </a:lnTo>
                    <a:lnTo>
                      <a:pt x="0" y="22"/>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71" name="Freeform 23"/>
              <p:cNvSpPr>
                <a:spLocks/>
              </p:cNvSpPr>
              <p:nvPr/>
            </p:nvSpPr>
            <p:spPr bwMode="auto">
              <a:xfrm>
                <a:off x="1910" y="2436"/>
                <a:ext cx="56" cy="75"/>
              </a:xfrm>
              <a:custGeom>
                <a:avLst/>
                <a:gdLst>
                  <a:gd name="T0" fmla="*/ 0 w 56"/>
                  <a:gd name="T1" fmla="*/ 74 h 75"/>
                  <a:gd name="T2" fmla="*/ 55 w 56"/>
                  <a:gd name="T3" fmla="*/ 74 h 75"/>
                  <a:gd name="T4" fmla="*/ 55 w 56"/>
                  <a:gd name="T5" fmla="*/ 0 h 75"/>
                  <a:gd name="T6" fmla="*/ 0 w 56"/>
                  <a:gd name="T7" fmla="*/ 20 h 75"/>
                  <a:gd name="T8" fmla="*/ 0 w 56"/>
                  <a:gd name="T9" fmla="*/ 74 h 75"/>
                </a:gdLst>
                <a:ahLst/>
                <a:cxnLst>
                  <a:cxn ang="0">
                    <a:pos x="T0" y="T1"/>
                  </a:cxn>
                  <a:cxn ang="0">
                    <a:pos x="T2" y="T3"/>
                  </a:cxn>
                  <a:cxn ang="0">
                    <a:pos x="T4" y="T5"/>
                  </a:cxn>
                  <a:cxn ang="0">
                    <a:pos x="T6" y="T7"/>
                  </a:cxn>
                  <a:cxn ang="0">
                    <a:pos x="T8" y="T9"/>
                  </a:cxn>
                </a:cxnLst>
                <a:rect l="0" t="0" r="r" b="b"/>
                <a:pathLst>
                  <a:path w="56" h="75">
                    <a:moveTo>
                      <a:pt x="0" y="74"/>
                    </a:moveTo>
                    <a:lnTo>
                      <a:pt x="55" y="74"/>
                    </a:lnTo>
                    <a:lnTo>
                      <a:pt x="55" y="0"/>
                    </a:lnTo>
                    <a:lnTo>
                      <a:pt x="0" y="20"/>
                    </a:lnTo>
                    <a:lnTo>
                      <a:pt x="0" y="74"/>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7678" name="Group 30"/>
            <p:cNvGrpSpPr>
              <a:grpSpLocks/>
            </p:cNvGrpSpPr>
            <p:nvPr/>
          </p:nvGrpSpPr>
          <p:grpSpPr bwMode="auto">
            <a:xfrm>
              <a:off x="2292" y="1719"/>
              <a:ext cx="2101" cy="286"/>
              <a:chOff x="2292" y="1719"/>
              <a:chExt cx="2101" cy="286"/>
            </a:xfrm>
          </p:grpSpPr>
          <p:sp>
            <p:nvSpPr>
              <p:cNvPr id="27673" name="Freeform 25"/>
              <p:cNvSpPr>
                <a:spLocks/>
              </p:cNvSpPr>
              <p:nvPr/>
            </p:nvSpPr>
            <p:spPr bwMode="auto">
              <a:xfrm>
                <a:off x="2385" y="1719"/>
                <a:ext cx="2008" cy="271"/>
              </a:xfrm>
              <a:custGeom>
                <a:avLst/>
                <a:gdLst>
                  <a:gd name="T0" fmla="*/ 0 w 2008"/>
                  <a:gd name="T1" fmla="*/ 60 h 271"/>
                  <a:gd name="T2" fmla="*/ 0 w 2008"/>
                  <a:gd name="T3" fmla="*/ 212 h 271"/>
                  <a:gd name="T4" fmla="*/ 1250 w 2008"/>
                  <a:gd name="T5" fmla="*/ 212 h 271"/>
                  <a:gd name="T6" fmla="*/ 1250 w 2008"/>
                  <a:gd name="T7" fmla="*/ 270 h 271"/>
                  <a:gd name="T8" fmla="*/ 2007 w 2008"/>
                  <a:gd name="T9" fmla="*/ 135 h 271"/>
                  <a:gd name="T10" fmla="*/ 1250 w 2008"/>
                  <a:gd name="T11" fmla="*/ 0 h 271"/>
                  <a:gd name="T12" fmla="*/ 1250 w 2008"/>
                  <a:gd name="T13" fmla="*/ 60 h 271"/>
                  <a:gd name="T14" fmla="*/ 0 w 2008"/>
                  <a:gd name="T15" fmla="*/ 60 h 2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08" h="271">
                    <a:moveTo>
                      <a:pt x="0" y="60"/>
                    </a:moveTo>
                    <a:lnTo>
                      <a:pt x="0" y="212"/>
                    </a:lnTo>
                    <a:lnTo>
                      <a:pt x="1250" y="212"/>
                    </a:lnTo>
                    <a:lnTo>
                      <a:pt x="1250" y="270"/>
                    </a:lnTo>
                    <a:lnTo>
                      <a:pt x="2007" y="135"/>
                    </a:lnTo>
                    <a:lnTo>
                      <a:pt x="1250" y="0"/>
                    </a:lnTo>
                    <a:lnTo>
                      <a:pt x="1250" y="60"/>
                    </a:lnTo>
                    <a:lnTo>
                      <a:pt x="0" y="60"/>
                    </a:lnTo>
                  </a:path>
                </a:pathLst>
              </a:custGeom>
              <a:solidFill>
                <a:srgbClr val="FF8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74" name="Freeform 26"/>
              <p:cNvSpPr>
                <a:spLocks/>
              </p:cNvSpPr>
              <p:nvPr/>
            </p:nvSpPr>
            <p:spPr bwMode="auto">
              <a:xfrm>
                <a:off x="2295" y="1930"/>
                <a:ext cx="1341" cy="18"/>
              </a:xfrm>
              <a:custGeom>
                <a:avLst/>
                <a:gdLst>
                  <a:gd name="T0" fmla="*/ 1249 w 1341"/>
                  <a:gd name="T1" fmla="*/ 17 h 18"/>
                  <a:gd name="T2" fmla="*/ 1340 w 1341"/>
                  <a:gd name="T3" fmla="*/ 0 h 18"/>
                  <a:gd name="T4" fmla="*/ 88 w 1341"/>
                  <a:gd name="T5" fmla="*/ 0 h 18"/>
                  <a:gd name="T6" fmla="*/ 0 w 1341"/>
                  <a:gd name="T7" fmla="*/ 17 h 18"/>
                  <a:gd name="T8" fmla="*/ 1249 w 1341"/>
                  <a:gd name="T9" fmla="*/ 17 h 18"/>
                </a:gdLst>
                <a:ahLst/>
                <a:cxnLst>
                  <a:cxn ang="0">
                    <a:pos x="T0" y="T1"/>
                  </a:cxn>
                  <a:cxn ang="0">
                    <a:pos x="T2" y="T3"/>
                  </a:cxn>
                  <a:cxn ang="0">
                    <a:pos x="T4" y="T5"/>
                  </a:cxn>
                  <a:cxn ang="0">
                    <a:pos x="T6" y="T7"/>
                  </a:cxn>
                  <a:cxn ang="0">
                    <a:pos x="T8" y="T9"/>
                  </a:cxn>
                </a:cxnLst>
                <a:rect l="0" t="0" r="r" b="b"/>
                <a:pathLst>
                  <a:path w="1341" h="18">
                    <a:moveTo>
                      <a:pt x="1249" y="17"/>
                    </a:moveTo>
                    <a:lnTo>
                      <a:pt x="1340" y="0"/>
                    </a:lnTo>
                    <a:lnTo>
                      <a:pt x="88" y="0"/>
                    </a:lnTo>
                    <a:lnTo>
                      <a:pt x="0" y="17"/>
                    </a:lnTo>
                    <a:lnTo>
                      <a:pt x="1249" y="17"/>
                    </a:lnTo>
                  </a:path>
                </a:pathLst>
              </a:custGeom>
              <a:solidFill>
                <a:srgbClr val="804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75" name="Freeform 27"/>
              <p:cNvSpPr>
                <a:spLocks/>
              </p:cNvSpPr>
              <p:nvPr/>
            </p:nvSpPr>
            <p:spPr bwMode="auto">
              <a:xfrm>
                <a:off x="3544" y="1930"/>
                <a:ext cx="92" cy="75"/>
              </a:xfrm>
              <a:custGeom>
                <a:avLst/>
                <a:gdLst>
                  <a:gd name="T0" fmla="*/ 0 w 92"/>
                  <a:gd name="T1" fmla="*/ 17 h 75"/>
                  <a:gd name="T2" fmla="*/ 91 w 92"/>
                  <a:gd name="T3" fmla="*/ 0 h 75"/>
                  <a:gd name="T4" fmla="*/ 91 w 92"/>
                  <a:gd name="T5" fmla="*/ 58 h 75"/>
                  <a:gd name="T6" fmla="*/ 0 w 92"/>
                  <a:gd name="T7" fmla="*/ 74 h 75"/>
                  <a:gd name="T8" fmla="*/ 0 w 92"/>
                  <a:gd name="T9" fmla="*/ 17 h 75"/>
                </a:gdLst>
                <a:ahLst/>
                <a:cxnLst>
                  <a:cxn ang="0">
                    <a:pos x="T0" y="T1"/>
                  </a:cxn>
                  <a:cxn ang="0">
                    <a:pos x="T2" y="T3"/>
                  </a:cxn>
                  <a:cxn ang="0">
                    <a:pos x="T4" y="T5"/>
                  </a:cxn>
                  <a:cxn ang="0">
                    <a:pos x="T6" y="T7"/>
                  </a:cxn>
                  <a:cxn ang="0">
                    <a:pos x="T8" y="T9"/>
                  </a:cxn>
                </a:cxnLst>
                <a:rect l="0" t="0" r="r" b="b"/>
                <a:pathLst>
                  <a:path w="92" h="75">
                    <a:moveTo>
                      <a:pt x="0" y="17"/>
                    </a:moveTo>
                    <a:lnTo>
                      <a:pt x="91" y="0"/>
                    </a:lnTo>
                    <a:lnTo>
                      <a:pt x="91" y="58"/>
                    </a:lnTo>
                    <a:lnTo>
                      <a:pt x="0" y="74"/>
                    </a:lnTo>
                    <a:lnTo>
                      <a:pt x="0" y="17"/>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76" name="Freeform 28"/>
              <p:cNvSpPr>
                <a:spLocks/>
              </p:cNvSpPr>
              <p:nvPr/>
            </p:nvSpPr>
            <p:spPr bwMode="auto">
              <a:xfrm>
                <a:off x="2292" y="1779"/>
                <a:ext cx="94" cy="169"/>
              </a:xfrm>
              <a:custGeom>
                <a:avLst/>
                <a:gdLst>
                  <a:gd name="T0" fmla="*/ 0 w 94"/>
                  <a:gd name="T1" fmla="*/ 18 h 169"/>
                  <a:gd name="T2" fmla="*/ 93 w 94"/>
                  <a:gd name="T3" fmla="*/ 0 h 169"/>
                  <a:gd name="T4" fmla="*/ 93 w 94"/>
                  <a:gd name="T5" fmla="*/ 151 h 169"/>
                  <a:gd name="T6" fmla="*/ 0 w 94"/>
                  <a:gd name="T7" fmla="*/ 168 h 169"/>
                  <a:gd name="T8" fmla="*/ 0 w 94"/>
                  <a:gd name="T9" fmla="*/ 18 h 169"/>
                </a:gdLst>
                <a:ahLst/>
                <a:cxnLst>
                  <a:cxn ang="0">
                    <a:pos x="T0" y="T1"/>
                  </a:cxn>
                  <a:cxn ang="0">
                    <a:pos x="T2" y="T3"/>
                  </a:cxn>
                  <a:cxn ang="0">
                    <a:pos x="T4" y="T5"/>
                  </a:cxn>
                  <a:cxn ang="0">
                    <a:pos x="T6" y="T7"/>
                  </a:cxn>
                  <a:cxn ang="0">
                    <a:pos x="T8" y="T9"/>
                  </a:cxn>
                </a:cxnLst>
                <a:rect l="0" t="0" r="r" b="b"/>
                <a:pathLst>
                  <a:path w="94" h="169">
                    <a:moveTo>
                      <a:pt x="0" y="18"/>
                    </a:moveTo>
                    <a:lnTo>
                      <a:pt x="93" y="0"/>
                    </a:lnTo>
                    <a:lnTo>
                      <a:pt x="93" y="151"/>
                    </a:lnTo>
                    <a:lnTo>
                      <a:pt x="0" y="168"/>
                    </a:lnTo>
                    <a:lnTo>
                      <a:pt x="0" y="18"/>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77" name="Freeform 29"/>
              <p:cNvSpPr>
                <a:spLocks/>
              </p:cNvSpPr>
              <p:nvPr/>
            </p:nvSpPr>
            <p:spPr bwMode="auto">
              <a:xfrm>
                <a:off x="3544" y="1719"/>
                <a:ext cx="92" cy="61"/>
              </a:xfrm>
              <a:custGeom>
                <a:avLst/>
                <a:gdLst>
                  <a:gd name="T0" fmla="*/ 0 w 92"/>
                  <a:gd name="T1" fmla="*/ 60 h 61"/>
                  <a:gd name="T2" fmla="*/ 91 w 92"/>
                  <a:gd name="T3" fmla="*/ 60 h 61"/>
                  <a:gd name="T4" fmla="*/ 91 w 92"/>
                  <a:gd name="T5" fmla="*/ 0 h 61"/>
                  <a:gd name="T6" fmla="*/ 0 w 92"/>
                  <a:gd name="T7" fmla="*/ 16 h 61"/>
                  <a:gd name="T8" fmla="*/ 0 w 92"/>
                  <a:gd name="T9" fmla="*/ 60 h 61"/>
                </a:gdLst>
                <a:ahLst/>
                <a:cxnLst>
                  <a:cxn ang="0">
                    <a:pos x="T0" y="T1"/>
                  </a:cxn>
                  <a:cxn ang="0">
                    <a:pos x="T2" y="T3"/>
                  </a:cxn>
                  <a:cxn ang="0">
                    <a:pos x="T4" y="T5"/>
                  </a:cxn>
                  <a:cxn ang="0">
                    <a:pos x="T6" y="T7"/>
                  </a:cxn>
                  <a:cxn ang="0">
                    <a:pos x="T8" y="T9"/>
                  </a:cxn>
                </a:cxnLst>
                <a:rect l="0" t="0" r="r" b="b"/>
                <a:pathLst>
                  <a:path w="92" h="61">
                    <a:moveTo>
                      <a:pt x="0" y="60"/>
                    </a:moveTo>
                    <a:lnTo>
                      <a:pt x="91" y="60"/>
                    </a:lnTo>
                    <a:lnTo>
                      <a:pt x="91" y="0"/>
                    </a:lnTo>
                    <a:lnTo>
                      <a:pt x="0" y="16"/>
                    </a:lnTo>
                    <a:lnTo>
                      <a:pt x="0" y="60"/>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7684" name="Group 36"/>
            <p:cNvGrpSpPr>
              <a:grpSpLocks/>
            </p:cNvGrpSpPr>
            <p:nvPr/>
          </p:nvGrpSpPr>
          <p:grpSpPr bwMode="auto">
            <a:xfrm>
              <a:off x="3804" y="2880"/>
              <a:ext cx="589" cy="355"/>
              <a:chOff x="3804" y="2880"/>
              <a:chExt cx="589" cy="355"/>
            </a:xfrm>
          </p:grpSpPr>
          <p:sp>
            <p:nvSpPr>
              <p:cNvPr id="27679" name="Freeform 31"/>
              <p:cNvSpPr>
                <a:spLocks/>
              </p:cNvSpPr>
              <p:nvPr/>
            </p:nvSpPr>
            <p:spPr bwMode="auto">
              <a:xfrm>
                <a:off x="3830" y="2880"/>
                <a:ext cx="563" cy="336"/>
              </a:xfrm>
              <a:custGeom>
                <a:avLst/>
                <a:gdLst>
                  <a:gd name="T0" fmla="*/ 0 w 563"/>
                  <a:gd name="T1" fmla="*/ 74 h 336"/>
                  <a:gd name="T2" fmla="*/ 0 w 563"/>
                  <a:gd name="T3" fmla="*/ 263 h 336"/>
                  <a:gd name="T4" fmla="*/ 350 w 563"/>
                  <a:gd name="T5" fmla="*/ 263 h 336"/>
                  <a:gd name="T6" fmla="*/ 350 w 563"/>
                  <a:gd name="T7" fmla="*/ 335 h 336"/>
                  <a:gd name="T8" fmla="*/ 562 w 563"/>
                  <a:gd name="T9" fmla="*/ 168 h 336"/>
                  <a:gd name="T10" fmla="*/ 350 w 563"/>
                  <a:gd name="T11" fmla="*/ 0 h 336"/>
                  <a:gd name="T12" fmla="*/ 350 w 563"/>
                  <a:gd name="T13" fmla="*/ 74 h 336"/>
                  <a:gd name="T14" fmla="*/ 0 w 563"/>
                  <a:gd name="T15" fmla="*/ 74 h 3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3" h="336">
                    <a:moveTo>
                      <a:pt x="0" y="74"/>
                    </a:moveTo>
                    <a:lnTo>
                      <a:pt x="0" y="263"/>
                    </a:lnTo>
                    <a:lnTo>
                      <a:pt x="350" y="263"/>
                    </a:lnTo>
                    <a:lnTo>
                      <a:pt x="350" y="335"/>
                    </a:lnTo>
                    <a:lnTo>
                      <a:pt x="562" y="168"/>
                    </a:lnTo>
                    <a:lnTo>
                      <a:pt x="350" y="0"/>
                    </a:lnTo>
                    <a:lnTo>
                      <a:pt x="350" y="74"/>
                    </a:lnTo>
                    <a:lnTo>
                      <a:pt x="0" y="74"/>
                    </a:lnTo>
                  </a:path>
                </a:pathLst>
              </a:custGeom>
              <a:solidFill>
                <a:srgbClr val="FF8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80" name="Freeform 32"/>
              <p:cNvSpPr>
                <a:spLocks/>
              </p:cNvSpPr>
              <p:nvPr/>
            </p:nvSpPr>
            <p:spPr bwMode="auto">
              <a:xfrm>
                <a:off x="3805" y="3142"/>
                <a:ext cx="376" cy="22"/>
              </a:xfrm>
              <a:custGeom>
                <a:avLst/>
                <a:gdLst>
                  <a:gd name="T0" fmla="*/ 350 w 376"/>
                  <a:gd name="T1" fmla="*/ 21 h 22"/>
                  <a:gd name="T2" fmla="*/ 375 w 376"/>
                  <a:gd name="T3" fmla="*/ 0 h 22"/>
                  <a:gd name="T4" fmla="*/ 25 w 376"/>
                  <a:gd name="T5" fmla="*/ 0 h 22"/>
                  <a:gd name="T6" fmla="*/ 0 w 376"/>
                  <a:gd name="T7" fmla="*/ 21 h 22"/>
                  <a:gd name="T8" fmla="*/ 350 w 376"/>
                  <a:gd name="T9" fmla="*/ 21 h 22"/>
                </a:gdLst>
                <a:ahLst/>
                <a:cxnLst>
                  <a:cxn ang="0">
                    <a:pos x="T0" y="T1"/>
                  </a:cxn>
                  <a:cxn ang="0">
                    <a:pos x="T2" y="T3"/>
                  </a:cxn>
                  <a:cxn ang="0">
                    <a:pos x="T4" y="T5"/>
                  </a:cxn>
                  <a:cxn ang="0">
                    <a:pos x="T6" y="T7"/>
                  </a:cxn>
                  <a:cxn ang="0">
                    <a:pos x="T8" y="T9"/>
                  </a:cxn>
                </a:cxnLst>
                <a:rect l="0" t="0" r="r" b="b"/>
                <a:pathLst>
                  <a:path w="376" h="22">
                    <a:moveTo>
                      <a:pt x="350" y="21"/>
                    </a:moveTo>
                    <a:lnTo>
                      <a:pt x="375" y="0"/>
                    </a:lnTo>
                    <a:lnTo>
                      <a:pt x="25" y="0"/>
                    </a:lnTo>
                    <a:lnTo>
                      <a:pt x="0" y="21"/>
                    </a:lnTo>
                    <a:lnTo>
                      <a:pt x="350" y="21"/>
                    </a:lnTo>
                  </a:path>
                </a:pathLst>
              </a:custGeom>
              <a:solidFill>
                <a:srgbClr val="804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81" name="Freeform 33"/>
              <p:cNvSpPr>
                <a:spLocks/>
              </p:cNvSpPr>
              <p:nvPr/>
            </p:nvSpPr>
            <p:spPr bwMode="auto">
              <a:xfrm>
                <a:off x="4155" y="3142"/>
                <a:ext cx="26" cy="93"/>
              </a:xfrm>
              <a:custGeom>
                <a:avLst/>
                <a:gdLst>
                  <a:gd name="T0" fmla="*/ 0 w 26"/>
                  <a:gd name="T1" fmla="*/ 21 h 93"/>
                  <a:gd name="T2" fmla="*/ 25 w 26"/>
                  <a:gd name="T3" fmla="*/ 0 h 93"/>
                  <a:gd name="T4" fmla="*/ 25 w 26"/>
                  <a:gd name="T5" fmla="*/ 72 h 93"/>
                  <a:gd name="T6" fmla="*/ 0 w 26"/>
                  <a:gd name="T7" fmla="*/ 92 h 93"/>
                  <a:gd name="T8" fmla="*/ 0 w 26"/>
                  <a:gd name="T9" fmla="*/ 21 h 93"/>
                </a:gdLst>
                <a:ahLst/>
                <a:cxnLst>
                  <a:cxn ang="0">
                    <a:pos x="T0" y="T1"/>
                  </a:cxn>
                  <a:cxn ang="0">
                    <a:pos x="T2" y="T3"/>
                  </a:cxn>
                  <a:cxn ang="0">
                    <a:pos x="T4" y="T5"/>
                  </a:cxn>
                  <a:cxn ang="0">
                    <a:pos x="T6" y="T7"/>
                  </a:cxn>
                  <a:cxn ang="0">
                    <a:pos x="T8" y="T9"/>
                  </a:cxn>
                </a:cxnLst>
                <a:rect l="0" t="0" r="r" b="b"/>
                <a:pathLst>
                  <a:path w="26" h="93">
                    <a:moveTo>
                      <a:pt x="0" y="21"/>
                    </a:moveTo>
                    <a:lnTo>
                      <a:pt x="25" y="0"/>
                    </a:lnTo>
                    <a:lnTo>
                      <a:pt x="25" y="72"/>
                    </a:lnTo>
                    <a:lnTo>
                      <a:pt x="0" y="92"/>
                    </a:lnTo>
                    <a:lnTo>
                      <a:pt x="0" y="21"/>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82" name="Freeform 34"/>
              <p:cNvSpPr>
                <a:spLocks/>
              </p:cNvSpPr>
              <p:nvPr/>
            </p:nvSpPr>
            <p:spPr bwMode="auto">
              <a:xfrm>
                <a:off x="3804" y="2954"/>
                <a:ext cx="27" cy="210"/>
              </a:xfrm>
              <a:custGeom>
                <a:avLst/>
                <a:gdLst>
                  <a:gd name="T0" fmla="*/ 0 w 27"/>
                  <a:gd name="T1" fmla="*/ 22 h 210"/>
                  <a:gd name="T2" fmla="*/ 26 w 27"/>
                  <a:gd name="T3" fmla="*/ 0 h 210"/>
                  <a:gd name="T4" fmla="*/ 26 w 27"/>
                  <a:gd name="T5" fmla="*/ 188 h 210"/>
                  <a:gd name="T6" fmla="*/ 0 w 27"/>
                  <a:gd name="T7" fmla="*/ 209 h 210"/>
                  <a:gd name="T8" fmla="*/ 0 w 27"/>
                  <a:gd name="T9" fmla="*/ 22 h 210"/>
                </a:gdLst>
                <a:ahLst/>
                <a:cxnLst>
                  <a:cxn ang="0">
                    <a:pos x="T0" y="T1"/>
                  </a:cxn>
                  <a:cxn ang="0">
                    <a:pos x="T2" y="T3"/>
                  </a:cxn>
                  <a:cxn ang="0">
                    <a:pos x="T4" y="T5"/>
                  </a:cxn>
                  <a:cxn ang="0">
                    <a:pos x="T6" y="T7"/>
                  </a:cxn>
                  <a:cxn ang="0">
                    <a:pos x="T8" y="T9"/>
                  </a:cxn>
                </a:cxnLst>
                <a:rect l="0" t="0" r="r" b="b"/>
                <a:pathLst>
                  <a:path w="27" h="210">
                    <a:moveTo>
                      <a:pt x="0" y="22"/>
                    </a:moveTo>
                    <a:lnTo>
                      <a:pt x="26" y="0"/>
                    </a:lnTo>
                    <a:lnTo>
                      <a:pt x="26" y="188"/>
                    </a:lnTo>
                    <a:lnTo>
                      <a:pt x="0" y="209"/>
                    </a:lnTo>
                    <a:lnTo>
                      <a:pt x="0" y="22"/>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83" name="Freeform 35"/>
              <p:cNvSpPr>
                <a:spLocks/>
              </p:cNvSpPr>
              <p:nvPr/>
            </p:nvSpPr>
            <p:spPr bwMode="auto">
              <a:xfrm>
                <a:off x="4155" y="2880"/>
                <a:ext cx="26" cy="75"/>
              </a:xfrm>
              <a:custGeom>
                <a:avLst/>
                <a:gdLst>
                  <a:gd name="T0" fmla="*/ 0 w 26"/>
                  <a:gd name="T1" fmla="*/ 74 h 75"/>
                  <a:gd name="T2" fmla="*/ 25 w 26"/>
                  <a:gd name="T3" fmla="*/ 74 h 75"/>
                  <a:gd name="T4" fmla="*/ 25 w 26"/>
                  <a:gd name="T5" fmla="*/ 0 h 75"/>
                  <a:gd name="T6" fmla="*/ 0 w 26"/>
                  <a:gd name="T7" fmla="*/ 20 h 75"/>
                  <a:gd name="T8" fmla="*/ 0 w 26"/>
                  <a:gd name="T9" fmla="*/ 74 h 75"/>
                </a:gdLst>
                <a:ahLst/>
                <a:cxnLst>
                  <a:cxn ang="0">
                    <a:pos x="T0" y="T1"/>
                  </a:cxn>
                  <a:cxn ang="0">
                    <a:pos x="T2" y="T3"/>
                  </a:cxn>
                  <a:cxn ang="0">
                    <a:pos x="T4" y="T5"/>
                  </a:cxn>
                  <a:cxn ang="0">
                    <a:pos x="T6" y="T7"/>
                  </a:cxn>
                  <a:cxn ang="0">
                    <a:pos x="T8" y="T9"/>
                  </a:cxn>
                </a:cxnLst>
                <a:rect l="0" t="0" r="r" b="b"/>
                <a:pathLst>
                  <a:path w="26" h="75">
                    <a:moveTo>
                      <a:pt x="0" y="74"/>
                    </a:moveTo>
                    <a:lnTo>
                      <a:pt x="25" y="74"/>
                    </a:lnTo>
                    <a:lnTo>
                      <a:pt x="25" y="0"/>
                    </a:lnTo>
                    <a:lnTo>
                      <a:pt x="0" y="20"/>
                    </a:lnTo>
                    <a:lnTo>
                      <a:pt x="0" y="74"/>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7690" name="Group 42"/>
            <p:cNvGrpSpPr>
              <a:grpSpLocks/>
            </p:cNvGrpSpPr>
            <p:nvPr/>
          </p:nvGrpSpPr>
          <p:grpSpPr bwMode="auto">
            <a:xfrm>
              <a:off x="3036" y="2259"/>
              <a:ext cx="1357" cy="355"/>
              <a:chOff x="3036" y="2259"/>
              <a:chExt cx="1357" cy="355"/>
            </a:xfrm>
          </p:grpSpPr>
          <p:sp>
            <p:nvSpPr>
              <p:cNvPr id="27685" name="Freeform 37"/>
              <p:cNvSpPr>
                <a:spLocks/>
              </p:cNvSpPr>
              <p:nvPr/>
            </p:nvSpPr>
            <p:spPr bwMode="auto">
              <a:xfrm>
                <a:off x="3096" y="2259"/>
                <a:ext cx="1297" cy="336"/>
              </a:xfrm>
              <a:custGeom>
                <a:avLst/>
                <a:gdLst>
                  <a:gd name="T0" fmla="*/ 0 w 1297"/>
                  <a:gd name="T1" fmla="*/ 74 h 336"/>
                  <a:gd name="T2" fmla="*/ 0 w 1297"/>
                  <a:gd name="T3" fmla="*/ 263 h 336"/>
                  <a:gd name="T4" fmla="*/ 807 w 1297"/>
                  <a:gd name="T5" fmla="*/ 263 h 336"/>
                  <a:gd name="T6" fmla="*/ 807 w 1297"/>
                  <a:gd name="T7" fmla="*/ 335 h 336"/>
                  <a:gd name="T8" fmla="*/ 1296 w 1297"/>
                  <a:gd name="T9" fmla="*/ 168 h 336"/>
                  <a:gd name="T10" fmla="*/ 807 w 1297"/>
                  <a:gd name="T11" fmla="*/ 0 h 336"/>
                  <a:gd name="T12" fmla="*/ 807 w 1297"/>
                  <a:gd name="T13" fmla="*/ 74 h 336"/>
                  <a:gd name="T14" fmla="*/ 0 w 1297"/>
                  <a:gd name="T15" fmla="*/ 74 h 3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97" h="336">
                    <a:moveTo>
                      <a:pt x="0" y="74"/>
                    </a:moveTo>
                    <a:lnTo>
                      <a:pt x="0" y="263"/>
                    </a:lnTo>
                    <a:lnTo>
                      <a:pt x="807" y="263"/>
                    </a:lnTo>
                    <a:lnTo>
                      <a:pt x="807" y="335"/>
                    </a:lnTo>
                    <a:lnTo>
                      <a:pt x="1296" y="168"/>
                    </a:lnTo>
                    <a:lnTo>
                      <a:pt x="807" y="0"/>
                    </a:lnTo>
                    <a:lnTo>
                      <a:pt x="807" y="74"/>
                    </a:lnTo>
                    <a:lnTo>
                      <a:pt x="0" y="74"/>
                    </a:lnTo>
                  </a:path>
                </a:pathLst>
              </a:custGeom>
              <a:solidFill>
                <a:srgbClr val="FF8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86" name="Freeform 38"/>
              <p:cNvSpPr>
                <a:spLocks/>
              </p:cNvSpPr>
              <p:nvPr/>
            </p:nvSpPr>
            <p:spPr bwMode="auto">
              <a:xfrm>
                <a:off x="3038" y="2521"/>
                <a:ext cx="866" cy="22"/>
              </a:xfrm>
              <a:custGeom>
                <a:avLst/>
                <a:gdLst>
                  <a:gd name="T0" fmla="*/ 806 w 866"/>
                  <a:gd name="T1" fmla="*/ 21 h 22"/>
                  <a:gd name="T2" fmla="*/ 865 w 866"/>
                  <a:gd name="T3" fmla="*/ 0 h 22"/>
                  <a:gd name="T4" fmla="*/ 57 w 866"/>
                  <a:gd name="T5" fmla="*/ 0 h 22"/>
                  <a:gd name="T6" fmla="*/ 0 w 866"/>
                  <a:gd name="T7" fmla="*/ 21 h 22"/>
                  <a:gd name="T8" fmla="*/ 806 w 866"/>
                  <a:gd name="T9" fmla="*/ 21 h 22"/>
                </a:gdLst>
                <a:ahLst/>
                <a:cxnLst>
                  <a:cxn ang="0">
                    <a:pos x="T0" y="T1"/>
                  </a:cxn>
                  <a:cxn ang="0">
                    <a:pos x="T2" y="T3"/>
                  </a:cxn>
                  <a:cxn ang="0">
                    <a:pos x="T4" y="T5"/>
                  </a:cxn>
                  <a:cxn ang="0">
                    <a:pos x="T6" y="T7"/>
                  </a:cxn>
                  <a:cxn ang="0">
                    <a:pos x="T8" y="T9"/>
                  </a:cxn>
                </a:cxnLst>
                <a:rect l="0" t="0" r="r" b="b"/>
                <a:pathLst>
                  <a:path w="866" h="22">
                    <a:moveTo>
                      <a:pt x="806" y="21"/>
                    </a:moveTo>
                    <a:lnTo>
                      <a:pt x="865" y="0"/>
                    </a:lnTo>
                    <a:lnTo>
                      <a:pt x="57" y="0"/>
                    </a:lnTo>
                    <a:lnTo>
                      <a:pt x="0" y="21"/>
                    </a:lnTo>
                    <a:lnTo>
                      <a:pt x="806" y="21"/>
                    </a:lnTo>
                  </a:path>
                </a:pathLst>
              </a:custGeom>
              <a:solidFill>
                <a:srgbClr val="804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87" name="Freeform 39"/>
              <p:cNvSpPr>
                <a:spLocks/>
              </p:cNvSpPr>
              <p:nvPr/>
            </p:nvSpPr>
            <p:spPr bwMode="auto">
              <a:xfrm>
                <a:off x="3845" y="2521"/>
                <a:ext cx="59" cy="93"/>
              </a:xfrm>
              <a:custGeom>
                <a:avLst/>
                <a:gdLst>
                  <a:gd name="T0" fmla="*/ 0 w 59"/>
                  <a:gd name="T1" fmla="*/ 21 h 93"/>
                  <a:gd name="T2" fmla="*/ 58 w 59"/>
                  <a:gd name="T3" fmla="*/ 0 h 93"/>
                  <a:gd name="T4" fmla="*/ 58 w 59"/>
                  <a:gd name="T5" fmla="*/ 72 h 93"/>
                  <a:gd name="T6" fmla="*/ 0 w 59"/>
                  <a:gd name="T7" fmla="*/ 92 h 93"/>
                  <a:gd name="T8" fmla="*/ 0 w 59"/>
                  <a:gd name="T9" fmla="*/ 21 h 93"/>
                </a:gdLst>
                <a:ahLst/>
                <a:cxnLst>
                  <a:cxn ang="0">
                    <a:pos x="T0" y="T1"/>
                  </a:cxn>
                  <a:cxn ang="0">
                    <a:pos x="T2" y="T3"/>
                  </a:cxn>
                  <a:cxn ang="0">
                    <a:pos x="T4" y="T5"/>
                  </a:cxn>
                  <a:cxn ang="0">
                    <a:pos x="T6" y="T7"/>
                  </a:cxn>
                  <a:cxn ang="0">
                    <a:pos x="T8" y="T9"/>
                  </a:cxn>
                </a:cxnLst>
                <a:rect l="0" t="0" r="r" b="b"/>
                <a:pathLst>
                  <a:path w="59" h="93">
                    <a:moveTo>
                      <a:pt x="0" y="21"/>
                    </a:moveTo>
                    <a:lnTo>
                      <a:pt x="58" y="0"/>
                    </a:lnTo>
                    <a:lnTo>
                      <a:pt x="58" y="72"/>
                    </a:lnTo>
                    <a:lnTo>
                      <a:pt x="0" y="92"/>
                    </a:lnTo>
                    <a:lnTo>
                      <a:pt x="0" y="21"/>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88" name="Freeform 40"/>
              <p:cNvSpPr>
                <a:spLocks/>
              </p:cNvSpPr>
              <p:nvPr/>
            </p:nvSpPr>
            <p:spPr bwMode="auto">
              <a:xfrm>
                <a:off x="3036" y="2333"/>
                <a:ext cx="61" cy="210"/>
              </a:xfrm>
              <a:custGeom>
                <a:avLst/>
                <a:gdLst>
                  <a:gd name="T0" fmla="*/ 0 w 61"/>
                  <a:gd name="T1" fmla="*/ 22 h 210"/>
                  <a:gd name="T2" fmla="*/ 60 w 61"/>
                  <a:gd name="T3" fmla="*/ 0 h 210"/>
                  <a:gd name="T4" fmla="*/ 60 w 61"/>
                  <a:gd name="T5" fmla="*/ 188 h 210"/>
                  <a:gd name="T6" fmla="*/ 0 w 61"/>
                  <a:gd name="T7" fmla="*/ 209 h 210"/>
                  <a:gd name="T8" fmla="*/ 0 w 61"/>
                  <a:gd name="T9" fmla="*/ 22 h 210"/>
                </a:gdLst>
                <a:ahLst/>
                <a:cxnLst>
                  <a:cxn ang="0">
                    <a:pos x="T0" y="T1"/>
                  </a:cxn>
                  <a:cxn ang="0">
                    <a:pos x="T2" y="T3"/>
                  </a:cxn>
                  <a:cxn ang="0">
                    <a:pos x="T4" y="T5"/>
                  </a:cxn>
                  <a:cxn ang="0">
                    <a:pos x="T6" y="T7"/>
                  </a:cxn>
                  <a:cxn ang="0">
                    <a:pos x="T8" y="T9"/>
                  </a:cxn>
                </a:cxnLst>
                <a:rect l="0" t="0" r="r" b="b"/>
                <a:pathLst>
                  <a:path w="61" h="210">
                    <a:moveTo>
                      <a:pt x="0" y="22"/>
                    </a:moveTo>
                    <a:lnTo>
                      <a:pt x="60" y="0"/>
                    </a:lnTo>
                    <a:lnTo>
                      <a:pt x="60" y="188"/>
                    </a:lnTo>
                    <a:lnTo>
                      <a:pt x="0" y="209"/>
                    </a:lnTo>
                    <a:lnTo>
                      <a:pt x="0" y="22"/>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89" name="Freeform 41"/>
              <p:cNvSpPr>
                <a:spLocks/>
              </p:cNvSpPr>
              <p:nvPr/>
            </p:nvSpPr>
            <p:spPr bwMode="auto">
              <a:xfrm>
                <a:off x="3845" y="2259"/>
                <a:ext cx="59" cy="75"/>
              </a:xfrm>
              <a:custGeom>
                <a:avLst/>
                <a:gdLst>
                  <a:gd name="T0" fmla="*/ 0 w 59"/>
                  <a:gd name="T1" fmla="*/ 74 h 75"/>
                  <a:gd name="T2" fmla="*/ 58 w 59"/>
                  <a:gd name="T3" fmla="*/ 74 h 75"/>
                  <a:gd name="T4" fmla="*/ 58 w 59"/>
                  <a:gd name="T5" fmla="*/ 0 h 75"/>
                  <a:gd name="T6" fmla="*/ 0 w 59"/>
                  <a:gd name="T7" fmla="*/ 20 h 75"/>
                  <a:gd name="T8" fmla="*/ 0 w 59"/>
                  <a:gd name="T9" fmla="*/ 74 h 75"/>
                </a:gdLst>
                <a:ahLst/>
                <a:cxnLst>
                  <a:cxn ang="0">
                    <a:pos x="T0" y="T1"/>
                  </a:cxn>
                  <a:cxn ang="0">
                    <a:pos x="T2" y="T3"/>
                  </a:cxn>
                  <a:cxn ang="0">
                    <a:pos x="T4" y="T5"/>
                  </a:cxn>
                  <a:cxn ang="0">
                    <a:pos x="T6" y="T7"/>
                  </a:cxn>
                  <a:cxn ang="0">
                    <a:pos x="T8" y="T9"/>
                  </a:cxn>
                </a:cxnLst>
                <a:rect l="0" t="0" r="r" b="b"/>
                <a:pathLst>
                  <a:path w="59" h="75">
                    <a:moveTo>
                      <a:pt x="0" y="74"/>
                    </a:moveTo>
                    <a:lnTo>
                      <a:pt x="58" y="74"/>
                    </a:lnTo>
                    <a:lnTo>
                      <a:pt x="58" y="0"/>
                    </a:lnTo>
                    <a:lnTo>
                      <a:pt x="0" y="20"/>
                    </a:lnTo>
                    <a:lnTo>
                      <a:pt x="0" y="74"/>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7694" name="Group 46"/>
            <p:cNvGrpSpPr>
              <a:grpSpLocks/>
            </p:cNvGrpSpPr>
            <p:nvPr/>
          </p:nvGrpSpPr>
          <p:grpSpPr bwMode="auto">
            <a:xfrm>
              <a:off x="1728" y="1590"/>
              <a:ext cx="685" cy="739"/>
              <a:chOff x="1728" y="1590"/>
              <a:chExt cx="685" cy="739"/>
            </a:xfrm>
          </p:grpSpPr>
          <p:sp>
            <p:nvSpPr>
              <p:cNvPr id="27691" name="Freeform 43"/>
              <p:cNvSpPr>
                <a:spLocks/>
              </p:cNvSpPr>
              <p:nvPr/>
            </p:nvSpPr>
            <p:spPr bwMode="auto">
              <a:xfrm>
                <a:off x="1728" y="1705"/>
                <a:ext cx="536" cy="624"/>
              </a:xfrm>
              <a:custGeom>
                <a:avLst/>
                <a:gdLst>
                  <a:gd name="T0" fmla="*/ 0 w 536"/>
                  <a:gd name="T1" fmla="*/ 0 h 624"/>
                  <a:gd name="T2" fmla="*/ 535 w 536"/>
                  <a:gd name="T3" fmla="*/ 0 h 624"/>
                  <a:gd name="T4" fmla="*/ 535 w 536"/>
                  <a:gd name="T5" fmla="*/ 623 h 624"/>
                  <a:gd name="T6" fmla="*/ 0 w 536"/>
                  <a:gd name="T7" fmla="*/ 623 h 624"/>
                  <a:gd name="T8" fmla="*/ 0 w 536"/>
                  <a:gd name="T9" fmla="*/ 0 h 624"/>
                </a:gdLst>
                <a:ahLst/>
                <a:cxnLst>
                  <a:cxn ang="0">
                    <a:pos x="T0" y="T1"/>
                  </a:cxn>
                  <a:cxn ang="0">
                    <a:pos x="T2" y="T3"/>
                  </a:cxn>
                  <a:cxn ang="0">
                    <a:pos x="T4" y="T5"/>
                  </a:cxn>
                  <a:cxn ang="0">
                    <a:pos x="T6" y="T7"/>
                  </a:cxn>
                  <a:cxn ang="0">
                    <a:pos x="T8" y="T9"/>
                  </a:cxn>
                </a:cxnLst>
                <a:rect l="0" t="0" r="r" b="b"/>
                <a:pathLst>
                  <a:path w="536" h="624">
                    <a:moveTo>
                      <a:pt x="0" y="0"/>
                    </a:moveTo>
                    <a:lnTo>
                      <a:pt x="535" y="0"/>
                    </a:lnTo>
                    <a:lnTo>
                      <a:pt x="535" y="623"/>
                    </a:lnTo>
                    <a:lnTo>
                      <a:pt x="0" y="623"/>
                    </a:lnTo>
                    <a:lnTo>
                      <a:pt x="0" y="0"/>
                    </a:lnTo>
                  </a:path>
                </a:pathLst>
              </a:custGeom>
              <a:solidFill>
                <a:srgbClr val="9F3FD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92" name="Freeform 44"/>
              <p:cNvSpPr>
                <a:spLocks/>
              </p:cNvSpPr>
              <p:nvPr/>
            </p:nvSpPr>
            <p:spPr bwMode="auto">
              <a:xfrm>
                <a:off x="1728" y="1590"/>
                <a:ext cx="685" cy="102"/>
              </a:xfrm>
              <a:custGeom>
                <a:avLst/>
                <a:gdLst>
                  <a:gd name="T0" fmla="*/ 0 w 685"/>
                  <a:gd name="T1" fmla="*/ 101 h 102"/>
                  <a:gd name="T2" fmla="*/ 536 w 685"/>
                  <a:gd name="T3" fmla="*/ 101 h 102"/>
                  <a:gd name="T4" fmla="*/ 684 w 685"/>
                  <a:gd name="T5" fmla="*/ 0 h 102"/>
                  <a:gd name="T6" fmla="*/ 146 w 685"/>
                  <a:gd name="T7" fmla="*/ 0 h 102"/>
                  <a:gd name="T8" fmla="*/ 0 w 685"/>
                  <a:gd name="T9" fmla="*/ 101 h 102"/>
                </a:gdLst>
                <a:ahLst/>
                <a:cxnLst>
                  <a:cxn ang="0">
                    <a:pos x="T0" y="T1"/>
                  </a:cxn>
                  <a:cxn ang="0">
                    <a:pos x="T2" y="T3"/>
                  </a:cxn>
                  <a:cxn ang="0">
                    <a:pos x="T4" y="T5"/>
                  </a:cxn>
                  <a:cxn ang="0">
                    <a:pos x="T6" y="T7"/>
                  </a:cxn>
                  <a:cxn ang="0">
                    <a:pos x="T8" y="T9"/>
                  </a:cxn>
                </a:cxnLst>
                <a:rect l="0" t="0" r="r" b="b"/>
                <a:pathLst>
                  <a:path w="685" h="102">
                    <a:moveTo>
                      <a:pt x="0" y="101"/>
                    </a:moveTo>
                    <a:lnTo>
                      <a:pt x="536" y="101"/>
                    </a:lnTo>
                    <a:lnTo>
                      <a:pt x="684" y="0"/>
                    </a:lnTo>
                    <a:lnTo>
                      <a:pt x="146" y="0"/>
                    </a:lnTo>
                    <a:lnTo>
                      <a:pt x="0" y="101"/>
                    </a:lnTo>
                  </a:path>
                </a:pathLst>
              </a:custGeom>
              <a:solidFill>
                <a:srgbClr val="BF5F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93" name="Freeform 45"/>
              <p:cNvSpPr>
                <a:spLocks/>
              </p:cNvSpPr>
              <p:nvPr/>
            </p:nvSpPr>
            <p:spPr bwMode="auto">
              <a:xfrm>
                <a:off x="2273" y="1590"/>
                <a:ext cx="140" cy="739"/>
              </a:xfrm>
              <a:custGeom>
                <a:avLst/>
                <a:gdLst>
                  <a:gd name="T0" fmla="*/ 139 w 140"/>
                  <a:gd name="T1" fmla="*/ 0 h 739"/>
                  <a:gd name="T2" fmla="*/ 0 w 140"/>
                  <a:gd name="T3" fmla="*/ 114 h 739"/>
                  <a:gd name="T4" fmla="*/ 0 w 140"/>
                  <a:gd name="T5" fmla="*/ 738 h 739"/>
                  <a:gd name="T6" fmla="*/ 139 w 140"/>
                  <a:gd name="T7" fmla="*/ 566 h 739"/>
                  <a:gd name="T8" fmla="*/ 139 w 140"/>
                  <a:gd name="T9" fmla="*/ 0 h 739"/>
                </a:gdLst>
                <a:ahLst/>
                <a:cxnLst>
                  <a:cxn ang="0">
                    <a:pos x="T0" y="T1"/>
                  </a:cxn>
                  <a:cxn ang="0">
                    <a:pos x="T2" y="T3"/>
                  </a:cxn>
                  <a:cxn ang="0">
                    <a:pos x="T4" y="T5"/>
                  </a:cxn>
                  <a:cxn ang="0">
                    <a:pos x="T6" y="T7"/>
                  </a:cxn>
                  <a:cxn ang="0">
                    <a:pos x="T8" y="T9"/>
                  </a:cxn>
                </a:cxnLst>
                <a:rect l="0" t="0" r="r" b="b"/>
                <a:pathLst>
                  <a:path w="140" h="739">
                    <a:moveTo>
                      <a:pt x="139" y="0"/>
                    </a:moveTo>
                    <a:lnTo>
                      <a:pt x="0" y="114"/>
                    </a:lnTo>
                    <a:lnTo>
                      <a:pt x="0" y="738"/>
                    </a:lnTo>
                    <a:lnTo>
                      <a:pt x="139" y="566"/>
                    </a:lnTo>
                    <a:lnTo>
                      <a:pt x="139" y="0"/>
                    </a:lnTo>
                  </a:path>
                </a:pathLst>
              </a:custGeom>
              <a:solidFill>
                <a:srgbClr val="7F00D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7698" name="Group 50"/>
            <p:cNvGrpSpPr>
              <a:grpSpLocks/>
            </p:cNvGrpSpPr>
            <p:nvPr/>
          </p:nvGrpSpPr>
          <p:grpSpPr bwMode="auto">
            <a:xfrm>
              <a:off x="2409" y="2148"/>
              <a:ext cx="724" cy="741"/>
              <a:chOff x="2409" y="2148"/>
              <a:chExt cx="724" cy="741"/>
            </a:xfrm>
          </p:grpSpPr>
          <p:sp>
            <p:nvSpPr>
              <p:cNvPr id="27695" name="Freeform 47"/>
              <p:cNvSpPr>
                <a:spLocks/>
              </p:cNvSpPr>
              <p:nvPr/>
            </p:nvSpPr>
            <p:spPr bwMode="auto">
              <a:xfrm>
                <a:off x="2409" y="2264"/>
                <a:ext cx="566" cy="625"/>
              </a:xfrm>
              <a:custGeom>
                <a:avLst/>
                <a:gdLst>
                  <a:gd name="T0" fmla="*/ 0 w 566"/>
                  <a:gd name="T1" fmla="*/ 0 h 625"/>
                  <a:gd name="T2" fmla="*/ 565 w 566"/>
                  <a:gd name="T3" fmla="*/ 0 h 625"/>
                  <a:gd name="T4" fmla="*/ 565 w 566"/>
                  <a:gd name="T5" fmla="*/ 624 h 625"/>
                  <a:gd name="T6" fmla="*/ 0 w 566"/>
                  <a:gd name="T7" fmla="*/ 624 h 625"/>
                  <a:gd name="T8" fmla="*/ 0 w 566"/>
                  <a:gd name="T9" fmla="*/ 0 h 625"/>
                </a:gdLst>
                <a:ahLst/>
                <a:cxnLst>
                  <a:cxn ang="0">
                    <a:pos x="T0" y="T1"/>
                  </a:cxn>
                  <a:cxn ang="0">
                    <a:pos x="T2" y="T3"/>
                  </a:cxn>
                  <a:cxn ang="0">
                    <a:pos x="T4" y="T5"/>
                  </a:cxn>
                  <a:cxn ang="0">
                    <a:pos x="T6" y="T7"/>
                  </a:cxn>
                  <a:cxn ang="0">
                    <a:pos x="T8" y="T9"/>
                  </a:cxn>
                </a:cxnLst>
                <a:rect l="0" t="0" r="r" b="b"/>
                <a:pathLst>
                  <a:path w="566" h="625">
                    <a:moveTo>
                      <a:pt x="0" y="0"/>
                    </a:moveTo>
                    <a:lnTo>
                      <a:pt x="565" y="0"/>
                    </a:lnTo>
                    <a:lnTo>
                      <a:pt x="565" y="624"/>
                    </a:lnTo>
                    <a:lnTo>
                      <a:pt x="0" y="624"/>
                    </a:lnTo>
                    <a:lnTo>
                      <a:pt x="0" y="0"/>
                    </a:lnTo>
                  </a:path>
                </a:pathLst>
              </a:custGeom>
              <a:solidFill>
                <a:srgbClr val="FF00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96" name="Freeform 48"/>
              <p:cNvSpPr>
                <a:spLocks/>
              </p:cNvSpPr>
              <p:nvPr/>
            </p:nvSpPr>
            <p:spPr bwMode="auto">
              <a:xfrm>
                <a:off x="2409" y="2148"/>
                <a:ext cx="724" cy="103"/>
              </a:xfrm>
              <a:custGeom>
                <a:avLst/>
                <a:gdLst>
                  <a:gd name="T0" fmla="*/ 0 w 724"/>
                  <a:gd name="T1" fmla="*/ 102 h 103"/>
                  <a:gd name="T2" fmla="*/ 567 w 724"/>
                  <a:gd name="T3" fmla="*/ 102 h 103"/>
                  <a:gd name="T4" fmla="*/ 723 w 724"/>
                  <a:gd name="T5" fmla="*/ 0 h 103"/>
                  <a:gd name="T6" fmla="*/ 155 w 724"/>
                  <a:gd name="T7" fmla="*/ 0 h 103"/>
                  <a:gd name="T8" fmla="*/ 0 w 724"/>
                  <a:gd name="T9" fmla="*/ 102 h 103"/>
                </a:gdLst>
                <a:ahLst/>
                <a:cxnLst>
                  <a:cxn ang="0">
                    <a:pos x="T0" y="T1"/>
                  </a:cxn>
                  <a:cxn ang="0">
                    <a:pos x="T2" y="T3"/>
                  </a:cxn>
                  <a:cxn ang="0">
                    <a:pos x="T4" y="T5"/>
                  </a:cxn>
                  <a:cxn ang="0">
                    <a:pos x="T6" y="T7"/>
                  </a:cxn>
                  <a:cxn ang="0">
                    <a:pos x="T8" y="T9"/>
                  </a:cxn>
                </a:cxnLst>
                <a:rect l="0" t="0" r="r" b="b"/>
                <a:pathLst>
                  <a:path w="724" h="103">
                    <a:moveTo>
                      <a:pt x="0" y="102"/>
                    </a:moveTo>
                    <a:lnTo>
                      <a:pt x="567" y="102"/>
                    </a:lnTo>
                    <a:lnTo>
                      <a:pt x="723" y="0"/>
                    </a:lnTo>
                    <a:lnTo>
                      <a:pt x="155" y="0"/>
                    </a:lnTo>
                    <a:lnTo>
                      <a:pt x="0" y="102"/>
                    </a:lnTo>
                  </a:path>
                </a:pathLst>
              </a:custGeom>
              <a:solidFill>
                <a:srgbClr val="FF9FD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697" name="Freeform 49"/>
              <p:cNvSpPr>
                <a:spLocks/>
              </p:cNvSpPr>
              <p:nvPr/>
            </p:nvSpPr>
            <p:spPr bwMode="auto">
              <a:xfrm>
                <a:off x="2986" y="2148"/>
                <a:ext cx="147" cy="741"/>
              </a:xfrm>
              <a:custGeom>
                <a:avLst/>
                <a:gdLst>
                  <a:gd name="T0" fmla="*/ 146 w 147"/>
                  <a:gd name="T1" fmla="*/ 0 h 741"/>
                  <a:gd name="T2" fmla="*/ 0 w 147"/>
                  <a:gd name="T3" fmla="*/ 114 h 741"/>
                  <a:gd name="T4" fmla="*/ 0 w 147"/>
                  <a:gd name="T5" fmla="*/ 740 h 741"/>
                  <a:gd name="T6" fmla="*/ 146 w 147"/>
                  <a:gd name="T7" fmla="*/ 569 h 741"/>
                  <a:gd name="T8" fmla="*/ 146 w 147"/>
                  <a:gd name="T9" fmla="*/ 0 h 741"/>
                </a:gdLst>
                <a:ahLst/>
                <a:cxnLst>
                  <a:cxn ang="0">
                    <a:pos x="T0" y="T1"/>
                  </a:cxn>
                  <a:cxn ang="0">
                    <a:pos x="T2" y="T3"/>
                  </a:cxn>
                  <a:cxn ang="0">
                    <a:pos x="T4" y="T5"/>
                  </a:cxn>
                  <a:cxn ang="0">
                    <a:pos x="T6" y="T7"/>
                  </a:cxn>
                  <a:cxn ang="0">
                    <a:pos x="T8" y="T9"/>
                  </a:cxn>
                </a:cxnLst>
                <a:rect l="0" t="0" r="r" b="b"/>
                <a:pathLst>
                  <a:path w="147" h="741">
                    <a:moveTo>
                      <a:pt x="146" y="0"/>
                    </a:moveTo>
                    <a:lnTo>
                      <a:pt x="0" y="114"/>
                    </a:lnTo>
                    <a:lnTo>
                      <a:pt x="0" y="740"/>
                    </a:lnTo>
                    <a:lnTo>
                      <a:pt x="146" y="569"/>
                    </a:lnTo>
                    <a:lnTo>
                      <a:pt x="146" y="0"/>
                    </a:lnTo>
                  </a:path>
                </a:pathLst>
              </a:custGeom>
              <a:solidFill>
                <a:srgbClr val="800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7702" name="Group 54"/>
            <p:cNvGrpSpPr>
              <a:grpSpLocks/>
            </p:cNvGrpSpPr>
            <p:nvPr/>
          </p:nvGrpSpPr>
          <p:grpSpPr bwMode="auto">
            <a:xfrm>
              <a:off x="3170" y="2604"/>
              <a:ext cx="731" cy="769"/>
              <a:chOff x="3170" y="2604"/>
              <a:chExt cx="731" cy="769"/>
            </a:xfrm>
          </p:grpSpPr>
          <p:sp>
            <p:nvSpPr>
              <p:cNvPr id="27699" name="Freeform 51"/>
              <p:cNvSpPr>
                <a:spLocks/>
              </p:cNvSpPr>
              <p:nvPr/>
            </p:nvSpPr>
            <p:spPr bwMode="auto">
              <a:xfrm>
                <a:off x="3170" y="2725"/>
                <a:ext cx="572" cy="648"/>
              </a:xfrm>
              <a:custGeom>
                <a:avLst/>
                <a:gdLst>
                  <a:gd name="T0" fmla="*/ 0 w 572"/>
                  <a:gd name="T1" fmla="*/ 0 h 648"/>
                  <a:gd name="T2" fmla="*/ 571 w 572"/>
                  <a:gd name="T3" fmla="*/ 0 h 648"/>
                  <a:gd name="T4" fmla="*/ 571 w 572"/>
                  <a:gd name="T5" fmla="*/ 647 h 648"/>
                  <a:gd name="T6" fmla="*/ 0 w 572"/>
                  <a:gd name="T7" fmla="*/ 647 h 648"/>
                  <a:gd name="T8" fmla="*/ 0 w 572"/>
                  <a:gd name="T9" fmla="*/ 0 h 648"/>
                </a:gdLst>
                <a:ahLst/>
                <a:cxnLst>
                  <a:cxn ang="0">
                    <a:pos x="T0" y="T1"/>
                  </a:cxn>
                  <a:cxn ang="0">
                    <a:pos x="T2" y="T3"/>
                  </a:cxn>
                  <a:cxn ang="0">
                    <a:pos x="T4" y="T5"/>
                  </a:cxn>
                  <a:cxn ang="0">
                    <a:pos x="T6" y="T7"/>
                  </a:cxn>
                  <a:cxn ang="0">
                    <a:pos x="T8" y="T9"/>
                  </a:cxn>
                </a:cxnLst>
                <a:rect l="0" t="0" r="r" b="b"/>
                <a:pathLst>
                  <a:path w="572" h="648">
                    <a:moveTo>
                      <a:pt x="0" y="0"/>
                    </a:moveTo>
                    <a:lnTo>
                      <a:pt x="571" y="0"/>
                    </a:lnTo>
                    <a:lnTo>
                      <a:pt x="571" y="647"/>
                    </a:lnTo>
                    <a:lnTo>
                      <a:pt x="0" y="647"/>
                    </a:lnTo>
                    <a:lnTo>
                      <a:pt x="0" y="0"/>
                    </a:lnTo>
                  </a:path>
                </a:pathLst>
              </a:custGeom>
              <a:solidFill>
                <a:srgbClr val="008080"/>
              </a:solidFill>
              <a:ln w="12700" cap="rnd" cmpd="sng">
                <a:solidFill>
                  <a:srgbClr val="009688"/>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700" name="Freeform 52"/>
              <p:cNvSpPr>
                <a:spLocks/>
              </p:cNvSpPr>
              <p:nvPr/>
            </p:nvSpPr>
            <p:spPr bwMode="auto">
              <a:xfrm>
                <a:off x="3170" y="2604"/>
                <a:ext cx="731" cy="108"/>
              </a:xfrm>
              <a:custGeom>
                <a:avLst/>
                <a:gdLst>
                  <a:gd name="T0" fmla="*/ 0 w 731"/>
                  <a:gd name="T1" fmla="*/ 107 h 108"/>
                  <a:gd name="T2" fmla="*/ 573 w 731"/>
                  <a:gd name="T3" fmla="*/ 107 h 108"/>
                  <a:gd name="T4" fmla="*/ 730 w 731"/>
                  <a:gd name="T5" fmla="*/ 0 h 108"/>
                  <a:gd name="T6" fmla="*/ 157 w 731"/>
                  <a:gd name="T7" fmla="*/ 0 h 108"/>
                  <a:gd name="T8" fmla="*/ 0 w 731"/>
                  <a:gd name="T9" fmla="*/ 107 h 108"/>
                </a:gdLst>
                <a:ahLst/>
                <a:cxnLst>
                  <a:cxn ang="0">
                    <a:pos x="T0" y="T1"/>
                  </a:cxn>
                  <a:cxn ang="0">
                    <a:pos x="T2" y="T3"/>
                  </a:cxn>
                  <a:cxn ang="0">
                    <a:pos x="T4" y="T5"/>
                  </a:cxn>
                  <a:cxn ang="0">
                    <a:pos x="T6" y="T7"/>
                  </a:cxn>
                  <a:cxn ang="0">
                    <a:pos x="T8" y="T9"/>
                  </a:cxn>
                </a:cxnLst>
                <a:rect l="0" t="0" r="r" b="b"/>
                <a:pathLst>
                  <a:path w="731" h="108">
                    <a:moveTo>
                      <a:pt x="0" y="107"/>
                    </a:moveTo>
                    <a:lnTo>
                      <a:pt x="573" y="107"/>
                    </a:lnTo>
                    <a:lnTo>
                      <a:pt x="730" y="0"/>
                    </a:lnTo>
                    <a:lnTo>
                      <a:pt x="157" y="0"/>
                    </a:lnTo>
                    <a:lnTo>
                      <a:pt x="0" y="107"/>
                    </a:lnTo>
                  </a:path>
                </a:pathLst>
              </a:custGeom>
              <a:solidFill>
                <a:srgbClr val="00DFBF"/>
              </a:solidFill>
              <a:ln w="12700" cap="rnd" cmpd="sng">
                <a:solidFill>
                  <a:srgbClr val="009688"/>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701" name="Freeform 53"/>
              <p:cNvSpPr>
                <a:spLocks/>
              </p:cNvSpPr>
              <p:nvPr/>
            </p:nvSpPr>
            <p:spPr bwMode="auto">
              <a:xfrm>
                <a:off x="3754" y="2604"/>
                <a:ext cx="147" cy="769"/>
              </a:xfrm>
              <a:custGeom>
                <a:avLst/>
                <a:gdLst>
                  <a:gd name="T0" fmla="*/ 146 w 147"/>
                  <a:gd name="T1" fmla="*/ 0 h 769"/>
                  <a:gd name="T2" fmla="*/ 0 w 147"/>
                  <a:gd name="T3" fmla="*/ 119 h 769"/>
                  <a:gd name="T4" fmla="*/ 0 w 147"/>
                  <a:gd name="T5" fmla="*/ 768 h 769"/>
                  <a:gd name="T6" fmla="*/ 146 w 147"/>
                  <a:gd name="T7" fmla="*/ 590 h 769"/>
                  <a:gd name="T8" fmla="*/ 146 w 147"/>
                  <a:gd name="T9" fmla="*/ 0 h 769"/>
                </a:gdLst>
                <a:ahLst/>
                <a:cxnLst>
                  <a:cxn ang="0">
                    <a:pos x="T0" y="T1"/>
                  </a:cxn>
                  <a:cxn ang="0">
                    <a:pos x="T2" y="T3"/>
                  </a:cxn>
                  <a:cxn ang="0">
                    <a:pos x="T4" y="T5"/>
                  </a:cxn>
                  <a:cxn ang="0">
                    <a:pos x="T6" y="T7"/>
                  </a:cxn>
                  <a:cxn ang="0">
                    <a:pos x="T8" y="T9"/>
                  </a:cxn>
                </a:cxnLst>
                <a:rect l="0" t="0" r="r" b="b"/>
                <a:pathLst>
                  <a:path w="147" h="769">
                    <a:moveTo>
                      <a:pt x="146" y="0"/>
                    </a:moveTo>
                    <a:lnTo>
                      <a:pt x="0" y="119"/>
                    </a:lnTo>
                    <a:lnTo>
                      <a:pt x="0" y="768"/>
                    </a:lnTo>
                    <a:lnTo>
                      <a:pt x="146" y="590"/>
                    </a:lnTo>
                    <a:lnTo>
                      <a:pt x="146" y="0"/>
                    </a:lnTo>
                  </a:path>
                </a:pathLst>
              </a:custGeom>
              <a:solidFill>
                <a:srgbClr val="005F5F"/>
              </a:solidFill>
              <a:ln w="12700" cap="rnd" cmpd="sng">
                <a:solidFill>
                  <a:srgbClr val="009688"/>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sp>
          <p:nvSpPr>
            <p:cNvPr id="27703" name="Rectangle 55"/>
            <p:cNvSpPr>
              <a:spLocks noChangeArrowheads="1"/>
            </p:cNvSpPr>
            <p:nvPr/>
          </p:nvSpPr>
          <p:spPr bwMode="auto">
            <a:xfrm>
              <a:off x="1693" y="1847"/>
              <a:ext cx="649"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fontAlgn="base" hangingPunct="0">
                <a:spcBef>
                  <a:spcPct val="0"/>
                </a:spcBef>
                <a:spcAft>
                  <a:spcPct val="0"/>
                </a:spcAft>
              </a:pPr>
              <a:r>
                <a:rPr lang="en-US" sz="1600" b="1">
                  <a:solidFill>
                    <a:srgbClr val="FFCF01"/>
                  </a:solidFill>
                  <a:latin typeface="Times New Roman" pitchFamily="18" charset="0"/>
                </a:rPr>
                <a:t>Processor</a:t>
              </a:r>
            </a:p>
            <a:p>
              <a:pPr algn="ctr" eaLnBrk="0" fontAlgn="base" hangingPunct="0">
                <a:spcBef>
                  <a:spcPct val="0"/>
                </a:spcBef>
                <a:spcAft>
                  <a:spcPct val="0"/>
                </a:spcAft>
              </a:pPr>
              <a:r>
                <a:rPr lang="en-US" sz="2000" b="1">
                  <a:solidFill>
                    <a:srgbClr val="FFCF01"/>
                  </a:solidFill>
                  <a:latin typeface="Times New Roman" pitchFamily="18" charset="0"/>
                </a:rPr>
                <a:t>A</a:t>
              </a:r>
            </a:p>
          </p:txBody>
        </p:sp>
        <p:sp>
          <p:nvSpPr>
            <p:cNvPr id="27704" name="Rectangle 56"/>
            <p:cNvSpPr>
              <a:spLocks noChangeArrowheads="1"/>
            </p:cNvSpPr>
            <p:nvPr/>
          </p:nvSpPr>
          <p:spPr bwMode="auto">
            <a:xfrm>
              <a:off x="2375" y="2399"/>
              <a:ext cx="649"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fontAlgn="base" hangingPunct="0">
                <a:spcBef>
                  <a:spcPct val="0"/>
                </a:spcBef>
                <a:spcAft>
                  <a:spcPct val="0"/>
                </a:spcAft>
              </a:pPr>
              <a:r>
                <a:rPr lang="en-US" sz="1600" b="1" dirty="0">
                  <a:solidFill>
                    <a:srgbClr val="FFCF01"/>
                  </a:solidFill>
                  <a:latin typeface="Times New Roman" pitchFamily="18" charset="0"/>
                </a:rPr>
                <a:t>Processor</a:t>
              </a:r>
            </a:p>
            <a:p>
              <a:pPr algn="ctr" eaLnBrk="0" fontAlgn="base" hangingPunct="0">
                <a:spcBef>
                  <a:spcPct val="0"/>
                </a:spcBef>
                <a:spcAft>
                  <a:spcPct val="0"/>
                </a:spcAft>
              </a:pPr>
              <a:r>
                <a:rPr lang="en-US" sz="2000" b="1" dirty="0">
                  <a:solidFill>
                    <a:srgbClr val="FFCF01"/>
                  </a:solidFill>
                  <a:latin typeface="Times New Roman" pitchFamily="18" charset="0"/>
                </a:rPr>
                <a:t>B</a:t>
              </a:r>
            </a:p>
          </p:txBody>
        </p:sp>
        <p:sp>
          <p:nvSpPr>
            <p:cNvPr id="27705" name="Rectangle 57"/>
            <p:cNvSpPr>
              <a:spLocks noChangeArrowheads="1"/>
            </p:cNvSpPr>
            <p:nvPr/>
          </p:nvSpPr>
          <p:spPr bwMode="auto">
            <a:xfrm>
              <a:off x="3143" y="2879"/>
              <a:ext cx="649"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fontAlgn="base" hangingPunct="0">
                <a:spcBef>
                  <a:spcPct val="0"/>
                </a:spcBef>
                <a:spcAft>
                  <a:spcPct val="0"/>
                </a:spcAft>
              </a:pPr>
              <a:r>
                <a:rPr lang="en-US" sz="1600" b="1">
                  <a:solidFill>
                    <a:srgbClr val="FFCF01"/>
                  </a:solidFill>
                  <a:latin typeface="Times New Roman" pitchFamily="18" charset="0"/>
                </a:rPr>
                <a:t>Processor</a:t>
              </a:r>
            </a:p>
            <a:p>
              <a:pPr algn="ctr" eaLnBrk="0" fontAlgn="base" hangingPunct="0">
                <a:spcBef>
                  <a:spcPct val="0"/>
                </a:spcBef>
                <a:spcAft>
                  <a:spcPct val="0"/>
                </a:spcAft>
              </a:pPr>
              <a:r>
                <a:rPr lang="en-US" sz="2000" b="1">
                  <a:solidFill>
                    <a:srgbClr val="FFCF01"/>
                  </a:solidFill>
                  <a:latin typeface="Times New Roman" pitchFamily="18" charset="0"/>
                </a:rPr>
                <a:t>C</a:t>
              </a:r>
            </a:p>
          </p:txBody>
        </p:sp>
        <p:sp>
          <p:nvSpPr>
            <p:cNvPr id="27706" name="Freeform 58"/>
            <p:cNvSpPr>
              <a:spLocks/>
            </p:cNvSpPr>
            <p:nvPr/>
          </p:nvSpPr>
          <p:spPr bwMode="auto">
            <a:xfrm>
              <a:off x="3276" y="924"/>
              <a:ext cx="253" cy="1732"/>
            </a:xfrm>
            <a:custGeom>
              <a:avLst/>
              <a:gdLst>
                <a:gd name="T0" fmla="*/ 252 w 253"/>
                <a:gd name="T1" fmla="*/ 1114 h 1732"/>
                <a:gd name="T2" fmla="*/ 184 w 253"/>
                <a:gd name="T3" fmla="*/ 1114 h 1732"/>
                <a:gd name="T4" fmla="*/ 184 w 253"/>
                <a:gd name="T5" fmla="*/ 0 h 1732"/>
                <a:gd name="T6" fmla="*/ 68 w 253"/>
                <a:gd name="T7" fmla="*/ 0 h 1732"/>
                <a:gd name="T8" fmla="*/ 68 w 253"/>
                <a:gd name="T9" fmla="*/ 1114 h 1732"/>
                <a:gd name="T10" fmla="*/ 0 w 253"/>
                <a:gd name="T11" fmla="*/ 1114 h 1732"/>
                <a:gd name="T12" fmla="*/ 126 w 253"/>
                <a:gd name="T13" fmla="*/ 1731 h 1732"/>
                <a:gd name="T14" fmla="*/ 252 w 253"/>
                <a:gd name="T15" fmla="*/ 1114 h 17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3" h="1732">
                  <a:moveTo>
                    <a:pt x="252" y="1114"/>
                  </a:moveTo>
                  <a:lnTo>
                    <a:pt x="184" y="1114"/>
                  </a:lnTo>
                  <a:lnTo>
                    <a:pt x="184" y="0"/>
                  </a:lnTo>
                  <a:lnTo>
                    <a:pt x="68" y="0"/>
                  </a:lnTo>
                  <a:lnTo>
                    <a:pt x="68" y="1114"/>
                  </a:lnTo>
                  <a:lnTo>
                    <a:pt x="0" y="1114"/>
                  </a:lnTo>
                  <a:lnTo>
                    <a:pt x="126" y="1731"/>
                  </a:lnTo>
                  <a:lnTo>
                    <a:pt x="252" y="1114"/>
                  </a:lnTo>
                </a:path>
              </a:pathLst>
            </a:custGeom>
            <a:solidFill>
              <a:srgbClr val="FF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707" name="Freeform 59"/>
            <p:cNvSpPr>
              <a:spLocks/>
            </p:cNvSpPr>
            <p:nvPr/>
          </p:nvSpPr>
          <p:spPr bwMode="auto">
            <a:xfrm>
              <a:off x="2580" y="1044"/>
              <a:ext cx="241" cy="1165"/>
            </a:xfrm>
            <a:custGeom>
              <a:avLst/>
              <a:gdLst>
                <a:gd name="T0" fmla="*/ 240 w 241"/>
                <a:gd name="T1" fmla="*/ 749 h 1165"/>
                <a:gd name="T2" fmla="*/ 175 w 241"/>
                <a:gd name="T3" fmla="*/ 749 h 1165"/>
                <a:gd name="T4" fmla="*/ 175 w 241"/>
                <a:gd name="T5" fmla="*/ 0 h 1165"/>
                <a:gd name="T6" fmla="*/ 64 w 241"/>
                <a:gd name="T7" fmla="*/ 0 h 1165"/>
                <a:gd name="T8" fmla="*/ 64 w 241"/>
                <a:gd name="T9" fmla="*/ 749 h 1165"/>
                <a:gd name="T10" fmla="*/ 0 w 241"/>
                <a:gd name="T11" fmla="*/ 749 h 1165"/>
                <a:gd name="T12" fmla="*/ 120 w 241"/>
                <a:gd name="T13" fmla="*/ 1164 h 1165"/>
                <a:gd name="T14" fmla="*/ 240 w 241"/>
                <a:gd name="T15" fmla="*/ 749 h 11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1" h="1165">
                  <a:moveTo>
                    <a:pt x="240" y="749"/>
                  </a:moveTo>
                  <a:lnTo>
                    <a:pt x="175" y="749"/>
                  </a:lnTo>
                  <a:lnTo>
                    <a:pt x="175" y="0"/>
                  </a:lnTo>
                  <a:lnTo>
                    <a:pt x="64" y="0"/>
                  </a:lnTo>
                  <a:lnTo>
                    <a:pt x="64" y="749"/>
                  </a:lnTo>
                  <a:lnTo>
                    <a:pt x="0" y="749"/>
                  </a:lnTo>
                  <a:lnTo>
                    <a:pt x="120" y="1164"/>
                  </a:lnTo>
                  <a:lnTo>
                    <a:pt x="240" y="749"/>
                  </a:lnTo>
                </a:path>
              </a:pathLst>
            </a:custGeom>
            <a:solidFill>
              <a:srgbClr val="FF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7708" name="Rectangle 60"/>
            <p:cNvSpPr>
              <a:spLocks noChangeArrowheads="1"/>
            </p:cNvSpPr>
            <p:nvPr/>
          </p:nvSpPr>
          <p:spPr bwMode="auto">
            <a:xfrm>
              <a:off x="338" y="1833"/>
              <a:ext cx="790"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fontAlgn="base" hangingPunct="0">
                <a:spcBef>
                  <a:spcPct val="0"/>
                </a:spcBef>
                <a:spcAft>
                  <a:spcPct val="0"/>
                </a:spcAft>
              </a:pPr>
              <a:r>
                <a:rPr lang="en-US" b="1">
                  <a:solidFill>
                    <a:srgbClr val="000000"/>
                  </a:solidFill>
                  <a:latin typeface="Times New Roman" pitchFamily="18" charset="0"/>
                </a:rPr>
                <a:t>Data Input</a:t>
              </a:r>
            </a:p>
            <a:p>
              <a:pPr eaLnBrk="0" fontAlgn="base" hangingPunct="0">
                <a:spcBef>
                  <a:spcPct val="0"/>
                </a:spcBef>
                <a:spcAft>
                  <a:spcPct val="0"/>
                </a:spcAft>
              </a:pPr>
              <a:r>
                <a:rPr lang="en-US" b="1">
                  <a:solidFill>
                    <a:srgbClr val="000000"/>
                  </a:solidFill>
                  <a:latin typeface="Times New Roman" pitchFamily="18" charset="0"/>
                </a:rPr>
                <a:t>stream A</a:t>
              </a:r>
            </a:p>
          </p:txBody>
        </p:sp>
        <p:sp>
          <p:nvSpPr>
            <p:cNvPr id="27709" name="Rectangle 61"/>
            <p:cNvSpPr>
              <a:spLocks noChangeArrowheads="1"/>
            </p:cNvSpPr>
            <p:nvPr/>
          </p:nvSpPr>
          <p:spPr bwMode="auto">
            <a:xfrm>
              <a:off x="326" y="2409"/>
              <a:ext cx="790"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fontAlgn="base" hangingPunct="0">
                <a:spcBef>
                  <a:spcPct val="0"/>
                </a:spcBef>
                <a:spcAft>
                  <a:spcPct val="0"/>
                </a:spcAft>
              </a:pPr>
              <a:r>
                <a:rPr lang="en-US" b="1">
                  <a:solidFill>
                    <a:srgbClr val="000000"/>
                  </a:solidFill>
                  <a:latin typeface="Times New Roman" pitchFamily="18" charset="0"/>
                </a:rPr>
                <a:t>Data Input</a:t>
              </a:r>
            </a:p>
            <a:p>
              <a:pPr eaLnBrk="0" fontAlgn="base" hangingPunct="0">
                <a:spcBef>
                  <a:spcPct val="0"/>
                </a:spcBef>
                <a:spcAft>
                  <a:spcPct val="0"/>
                </a:spcAft>
              </a:pPr>
              <a:r>
                <a:rPr lang="en-US" b="1">
                  <a:solidFill>
                    <a:srgbClr val="000000"/>
                  </a:solidFill>
                  <a:latin typeface="Times New Roman" pitchFamily="18" charset="0"/>
                </a:rPr>
                <a:t>stream B</a:t>
              </a:r>
            </a:p>
          </p:txBody>
        </p:sp>
        <p:sp>
          <p:nvSpPr>
            <p:cNvPr id="27710" name="Rectangle 62"/>
            <p:cNvSpPr>
              <a:spLocks noChangeArrowheads="1"/>
            </p:cNvSpPr>
            <p:nvPr/>
          </p:nvSpPr>
          <p:spPr bwMode="auto">
            <a:xfrm>
              <a:off x="326" y="2961"/>
              <a:ext cx="790"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fontAlgn="base" hangingPunct="0">
                <a:spcBef>
                  <a:spcPct val="0"/>
                </a:spcBef>
                <a:spcAft>
                  <a:spcPct val="0"/>
                </a:spcAft>
              </a:pPr>
              <a:r>
                <a:rPr lang="en-US" b="1">
                  <a:solidFill>
                    <a:srgbClr val="000000"/>
                  </a:solidFill>
                  <a:latin typeface="Times New Roman" pitchFamily="18" charset="0"/>
                </a:rPr>
                <a:t>Data Input</a:t>
              </a:r>
            </a:p>
            <a:p>
              <a:pPr eaLnBrk="0" fontAlgn="base" hangingPunct="0">
                <a:spcBef>
                  <a:spcPct val="0"/>
                </a:spcBef>
                <a:spcAft>
                  <a:spcPct val="0"/>
                </a:spcAft>
              </a:pPr>
              <a:r>
                <a:rPr lang="en-US" b="1">
                  <a:solidFill>
                    <a:srgbClr val="000000"/>
                  </a:solidFill>
                  <a:latin typeface="Times New Roman" pitchFamily="18" charset="0"/>
                </a:rPr>
                <a:t>stream C</a:t>
              </a:r>
            </a:p>
          </p:txBody>
        </p:sp>
        <p:sp>
          <p:nvSpPr>
            <p:cNvPr id="27711" name="Rectangle 63"/>
            <p:cNvSpPr>
              <a:spLocks noChangeArrowheads="1"/>
            </p:cNvSpPr>
            <p:nvPr/>
          </p:nvSpPr>
          <p:spPr bwMode="auto">
            <a:xfrm>
              <a:off x="4404" y="1701"/>
              <a:ext cx="894"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fontAlgn="base" hangingPunct="0">
                <a:spcBef>
                  <a:spcPct val="0"/>
                </a:spcBef>
                <a:spcAft>
                  <a:spcPct val="0"/>
                </a:spcAft>
              </a:pPr>
              <a:r>
                <a:rPr lang="en-US" b="1">
                  <a:solidFill>
                    <a:srgbClr val="000000"/>
                  </a:solidFill>
                  <a:latin typeface="Times New Roman" pitchFamily="18" charset="0"/>
                </a:rPr>
                <a:t>Data Output</a:t>
              </a:r>
            </a:p>
            <a:p>
              <a:pPr eaLnBrk="0" fontAlgn="base" hangingPunct="0">
                <a:spcBef>
                  <a:spcPct val="0"/>
                </a:spcBef>
                <a:spcAft>
                  <a:spcPct val="0"/>
                </a:spcAft>
              </a:pPr>
              <a:r>
                <a:rPr lang="en-US" b="1">
                  <a:solidFill>
                    <a:srgbClr val="000000"/>
                  </a:solidFill>
                  <a:latin typeface="Times New Roman" pitchFamily="18" charset="0"/>
                </a:rPr>
                <a:t>stream A</a:t>
              </a:r>
            </a:p>
          </p:txBody>
        </p:sp>
        <p:sp>
          <p:nvSpPr>
            <p:cNvPr id="27712" name="Rectangle 64"/>
            <p:cNvSpPr>
              <a:spLocks noChangeArrowheads="1"/>
            </p:cNvSpPr>
            <p:nvPr/>
          </p:nvSpPr>
          <p:spPr bwMode="auto">
            <a:xfrm>
              <a:off x="4392" y="2277"/>
              <a:ext cx="894"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fontAlgn="base" hangingPunct="0">
                <a:spcBef>
                  <a:spcPct val="0"/>
                </a:spcBef>
                <a:spcAft>
                  <a:spcPct val="0"/>
                </a:spcAft>
              </a:pPr>
              <a:r>
                <a:rPr lang="en-US" b="1">
                  <a:solidFill>
                    <a:srgbClr val="000000"/>
                  </a:solidFill>
                  <a:latin typeface="Times New Roman" pitchFamily="18" charset="0"/>
                </a:rPr>
                <a:t>Data Output</a:t>
              </a:r>
            </a:p>
            <a:p>
              <a:pPr eaLnBrk="0" fontAlgn="base" hangingPunct="0">
                <a:spcBef>
                  <a:spcPct val="0"/>
                </a:spcBef>
                <a:spcAft>
                  <a:spcPct val="0"/>
                </a:spcAft>
              </a:pPr>
              <a:r>
                <a:rPr lang="en-US" b="1">
                  <a:solidFill>
                    <a:srgbClr val="000000"/>
                  </a:solidFill>
                  <a:latin typeface="Times New Roman" pitchFamily="18" charset="0"/>
                </a:rPr>
                <a:t>stream B</a:t>
              </a:r>
            </a:p>
          </p:txBody>
        </p:sp>
        <p:sp>
          <p:nvSpPr>
            <p:cNvPr id="27713" name="Rectangle 65"/>
            <p:cNvSpPr>
              <a:spLocks noChangeArrowheads="1"/>
            </p:cNvSpPr>
            <p:nvPr/>
          </p:nvSpPr>
          <p:spPr bwMode="auto">
            <a:xfrm>
              <a:off x="4392" y="2829"/>
              <a:ext cx="894"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fontAlgn="base" hangingPunct="0">
                <a:spcBef>
                  <a:spcPct val="0"/>
                </a:spcBef>
                <a:spcAft>
                  <a:spcPct val="0"/>
                </a:spcAft>
              </a:pPr>
              <a:r>
                <a:rPr lang="en-US" b="1">
                  <a:solidFill>
                    <a:srgbClr val="000000"/>
                  </a:solidFill>
                  <a:latin typeface="Times New Roman" pitchFamily="18" charset="0"/>
                </a:rPr>
                <a:t>Data Output</a:t>
              </a:r>
            </a:p>
            <a:p>
              <a:pPr eaLnBrk="0" fontAlgn="base" hangingPunct="0">
                <a:spcBef>
                  <a:spcPct val="0"/>
                </a:spcBef>
                <a:spcAft>
                  <a:spcPct val="0"/>
                </a:spcAft>
              </a:pPr>
              <a:r>
                <a:rPr lang="en-US" b="1">
                  <a:solidFill>
                    <a:srgbClr val="000000"/>
                  </a:solidFill>
                  <a:latin typeface="Times New Roman" pitchFamily="18" charset="0"/>
                </a:rPr>
                <a:t>stream C</a:t>
              </a:r>
            </a:p>
          </p:txBody>
        </p:sp>
        <p:sp>
          <p:nvSpPr>
            <p:cNvPr id="27714" name="Freeform 66"/>
            <p:cNvSpPr>
              <a:spLocks/>
            </p:cNvSpPr>
            <p:nvPr/>
          </p:nvSpPr>
          <p:spPr bwMode="auto">
            <a:xfrm>
              <a:off x="1860" y="912"/>
              <a:ext cx="289" cy="699"/>
            </a:xfrm>
            <a:custGeom>
              <a:avLst/>
              <a:gdLst>
                <a:gd name="T0" fmla="*/ 288 w 289"/>
                <a:gd name="T1" fmla="*/ 449 h 699"/>
                <a:gd name="T2" fmla="*/ 210 w 289"/>
                <a:gd name="T3" fmla="*/ 449 h 699"/>
                <a:gd name="T4" fmla="*/ 210 w 289"/>
                <a:gd name="T5" fmla="*/ 0 h 699"/>
                <a:gd name="T6" fmla="*/ 77 w 289"/>
                <a:gd name="T7" fmla="*/ 0 h 699"/>
                <a:gd name="T8" fmla="*/ 77 w 289"/>
                <a:gd name="T9" fmla="*/ 449 h 699"/>
                <a:gd name="T10" fmla="*/ 0 w 289"/>
                <a:gd name="T11" fmla="*/ 449 h 699"/>
                <a:gd name="T12" fmla="*/ 144 w 289"/>
                <a:gd name="T13" fmla="*/ 698 h 699"/>
                <a:gd name="T14" fmla="*/ 288 w 289"/>
                <a:gd name="T15" fmla="*/ 449 h 69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9" h="699">
                  <a:moveTo>
                    <a:pt x="288" y="449"/>
                  </a:moveTo>
                  <a:lnTo>
                    <a:pt x="210" y="449"/>
                  </a:lnTo>
                  <a:lnTo>
                    <a:pt x="210" y="0"/>
                  </a:lnTo>
                  <a:lnTo>
                    <a:pt x="77" y="0"/>
                  </a:lnTo>
                  <a:lnTo>
                    <a:pt x="77" y="449"/>
                  </a:lnTo>
                  <a:lnTo>
                    <a:pt x="0" y="449"/>
                  </a:lnTo>
                  <a:lnTo>
                    <a:pt x="144" y="698"/>
                  </a:lnTo>
                  <a:lnTo>
                    <a:pt x="288" y="449"/>
                  </a:lnTo>
                </a:path>
              </a:pathLst>
            </a:custGeom>
            <a:solidFill>
              <a:srgbClr val="FF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spTree>
    <p:extLst>
      <p:ext uri="{BB962C8B-B14F-4D97-AF65-F5344CB8AC3E}">
        <p14:creationId xmlns:p14="http://schemas.microsoft.com/office/powerpoint/2010/main" val="1241166295"/>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style>
          <a:lnRef idx="1">
            <a:schemeClr val="accent2"/>
          </a:lnRef>
          <a:fillRef idx="2">
            <a:schemeClr val="accent2"/>
          </a:fillRef>
          <a:effectRef idx="1">
            <a:schemeClr val="accent2"/>
          </a:effectRef>
          <a:fontRef idx="minor">
            <a:schemeClr val="dk1"/>
          </a:fontRef>
        </p:style>
        <p:txBody>
          <a:bodyPr/>
          <a:lstStyle/>
          <a:p>
            <a:pPr eaLnBrk="1" hangingPunct="1"/>
            <a:r>
              <a:rPr lang="en-GB" altLang="ja-JP" dirty="0" smtClean="0"/>
              <a:t>Multiple Instruction, Single Data (MISD)</a:t>
            </a:r>
            <a:endParaRPr lang="fr-FR" dirty="0" smtClean="0"/>
          </a:p>
        </p:txBody>
      </p:sp>
      <p:sp>
        <p:nvSpPr>
          <p:cNvPr id="36867" name="Rectangle 3"/>
          <p:cNvSpPr>
            <a:spLocks noGrp="1" noChangeArrowheads="1"/>
          </p:cNvSpPr>
          <p:nvPr>
            <p:ph type="body" idx="1"/>
          </p:nvPr>
        </p:nvSpPr>
        <p:spPr>
          <a:xfrm>
            <a:off x="228600" y="981075"/>
            <a:ext cx="8686800" cy="3667125"/>
          </a:xfrm>
        </p:spPr>
        <p:txBody>
          <a:bodyPr/>
          <a:lstStyle/>
          <a:p>
            <a:pPr eaLnBrk="1" hangingPunct="1"/>
            <a:r>
              <a:rPr lang="en-GB" sz="2000" dirty="0" smtClean="0"/>
              <a:t>A single data stream is fed into multiple processing units. </a:t>
            </a:r>
            <a:endParaRPr lang="fr-FR" sz="2000" dirty="0" smtClean="0"/>
          </a:p>
          <a:p>
            <a:pPr eaLnBrk="1" hangingPunct="1"/>
            <a:r>
              <a:rPr lang="en-GB" sz="2000" dirty="0" smtClean="0"/>
              <a:t>Each processing unit operates on the data independently via independent instruction streams. </a:t>
            </a:r>
            <a:endParaRPr lang="fr-FR" sz="2000" dirty="0" smtClean="0"/>
          </a:p>
          <a:p>
            <a:pPr eaLnBrk="1" hangingPunct="1"/>
            <a:r>
              <a:rPr lang="en-GB" sz="2000" dirty="0" smtClean="0"/>
              <a:t>Few actual examples of this class of parallel computer have ever existed. </a:t>
            </a:r>
            <a:r>
              <a:rPr lang="fr-FR" sz="2000" dirty="0" smtClean="0"/>
              <a:t>One </a:t>
            </a:r>
            <a:r>
              <a:rPr lang="fr-FR" sz="2000" dirty="0" err="1" smtClean="0"/>
              <a:t>is</a:t>
            </a:r>
            <a:r>
              <a:rPr lang="fr-FR" sz="2000" dirty="0" smtClean="0"/>
              <a:t> the </a:t>
            </a:r>
            <a:r>
              <a:rPr lang="fr-FR" sz="2000" dirty="0" err="1" smtClean="0"/>
              <a:t>experimental</a:t>
            </a:r>
            <a:r>
              <a:rPr lang="fr-FR" sz="2000" dirty="0" smtClean="0"/>
              <a:t> Carnegie-Mellon </a:t>
            </a:r>
            <a:r>
              <a:rPr lang="fr-FR" sz="2000" dirty="0" err="1" smtClean="0"/>
              <a:t>C.mmp</a:t>
            </a:r>
            <a:r>
              <a:rPr lang="fr-FR" sz="2000" dirty="0" smtClean="0"/>
              <a:t> computer (1971). </a:t>
            </a:r>
          </a:p>
          <a:p>
            <a:pPr eaLnBrk="1" hangingPunct="1"/>
            <a:r>
              <a:rPr lang="en-GB" sz="2000" dirty="0" smtClean="0"/>
              <a:t>Some conceivable uses might be: </a:t>
            </a:r>
            <a:endParaRPr lang="fr-FR" sz="2000" dirty="0" smtClean="0"/>
          </a:p>
          <a:p>
            <a:pPr lvl="1" eaLnBrk="1" hangingPunct="1"/>
            <a:r>
              <a:rPr lang="en-GB" sz="1800" dirty="0" smtClean="0"/>
              <a:t>multiple frequency filters operating on a single signal stream </a:t>
            </a:r>
            <a:endParaRPr lang="fr-FR" sz="1800" dirty="0" smtClean="0"/>
          </a:p>
          <a:p>
            <a:pPr eaLnBrk="1" hangingPunct="1"/>
            <a:r>
              <a:rPr lang="en-GB" altLang="ja-JP" sz="2000" dirty="0" smtClean="0"/>
              <a:t>multiple cryptography algorithms attempting to crack a single coded message.</a:t>
            </a:r>
            <a:endParaRPr lang="fr-FR" sz="2000" dirty="0" smtClean="0"/>
          </a:p>
        </p:txBody>
      </p:sp>
      <p:pic>
        <p:nvPicPr>
          <p:cNvPr id="36868" name="Picture 4" descr="MI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4356682"/>
            <a:ext cx="4979987" cy="2351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42370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t>The MISD Architecture</a:t>
            </a:r>
          </a:p>
        </p:txBody>
      </p:sp>
      <p:sp>
        <p:nvSpPr>
          <p:cNvPr id="26627" name="Rectangle 3"/>
          <p:cNvSpPr>
            <a:spLocks noGrp="1" noChangeArrowheads="1"/>
          </p:cNvSpPr>
          <p:nvPr>
            <p:ph type="body" idx="1"/>
          </p:nvPr>
        </p:nvSpPr>
        <p:spPr>
          <a:xfrm>
            <a:off x="152400" y="5759450"/>
            <a:ext cx="8972550" cy="8509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gn="ctr">
              <a:buClr>
                <a:schemeClr val="tx1"/>
              </a:buClr>
              <a:buFont typeface="Wingdings" pitchFamily="2" charset="2"/>
              <a:buChar char="è"/>
            </a:pPr>
            <a:r>
              <a:rPr lang="en-US" sz="2600"/>
              <a:t>More of an intellectual exercise than a practicle configuration. Few built, but commercially not available</a:t>
            </a:r>
          </a:p>
        </p:txBody>
      </p:sp>
      <p:grpSp>
        <p:nvGrpSpPr>
          <p:cNvPr id="26685" name="Group 61"/>
          <p:cNvGrpSpPr>
            <a:grpSpLocks/>
          </p:cNvGrpSpPr>
          <p:nvPr/>
        </p:nvGrpSpPr>
        <p:grpSpPr bwMode="auto">
          <a:xfrm>
            <a:off x="590550" y="1284288"/>
            <a:ext cx="8059738" cy="4354512"/>
            <a:chOff x="372" y="642"/>
            <a:chExt cx="5077" cy="2743"/>
          </a:xfrm>
        </p:grpSpPr>
        <p:grpSp>
          <p:nvGrpSpPr>
            <p:cNvPr id="26633" name="Group 9"/>
            <p:cNvGrpSpPr>
              <a:grpSpLocks/>
            </p:cNvGrpSpPr>
            <p:nvPr/>
          </p:nvGrpSpPr>
          <p:grpSpPr bwMode="auto">
            <a:xfrm>
              <a:off x="2904" y="2281"/>
              <a:ext cx="1969" cy="372"/>
              <a:chOff x="2904" y="2281"/>
              <a:chExt cx="1969" cy="372"/>
            </a:xfrm>
          </p:grpSpPr>
          <p:sp>
            <p:nvSpPr>
              <p:cNvPr id="26628" name="Freeform 4"/>
              <p:cNvSpPr>
                <a:spLocks/>
              </p:cNvSpPr>
              <p:nvPr/>
            </p:nvSpPr>
            <p:spPr bwMode="auto">
              <a:xfrm>
                <a:off x="2991" y="2281"/>
                <a:ext cx="1882" cy="351"/>
              </a:xfrm>
              <a:custGeom>
                <a:avLst/>
                <a:gdLst>
                  <a:gd name="T0" fmla="*/ 0 w 1882"/>
                  <a:gd name="T1" fmla="*/ 78 h 351"/>
                  <a:gd name="T2" fmla="*/ 0 w 1882"/>
                  <a:gd name="T3" fmla="*/ 274 h 351"/>
                  <a:gd name="T4" fmla="*/ 1172 w 1882"/>
                  <a:gd name="T5" fmla="*/ 274 h 351"/>
                  <a:gd name="T6" fmla="*/ 1172 w 1882"/>
                  <a:gd name="T7" fmla="*/ 350 h 351"/>
                  <a:gd name="T8" fmla="*/ 1881 w 1882"/>
                  <a:gd name="T9" fmla="*/ 175 h 351"/>
                  <a:gd name="T10" fmla="*/ 1172 w 1882"/>
                  <a:gd name="T11" fmla="*/ 0 h 351"/>
                  <a:gd name="T12" fmla="*/ 1172 w 1882"/>
                  <a:gd name="T13" fmla="*/ 78 h 351"/>
                  <a:gd name="T14" fmla="*/ 0 w 1882"/>
                  <a:gd name="T15" fmla="*/ 78 h 3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82" h="351">
                    <a:moveTo>
                      <a:pt x="0" y="78"/>
                    </a:moveTo>
                    <a:lnTo>
                      <a:pt x="0" y="274"/>
                    </a:lnTo>
                    <a:lnTo>
                      <a:pt x="1172" y="274"/>
                    </a:lnTo>
                    <a:lnTo>
                      <a:pt x="1172" y="350"/>
                    </a:lnTo>
                    <a:lnTo>
                      <a:pt x="1881" y="175"/>
                    </a:lnTo>
                    <a:lnTo>
                      <a:pt x="1172" y="0"/>
                    </a:lnTo>
                    <a:lnTo>
                      <a:pt x="1172" y="78"/>
                    </a:lnTo>
                    <a:lnTo>
                      <a:pt x="0" y="78"/>
                    </a:lnTo>
                  </a:path>
                </a:pathLst>
              </a:custGeom>
              <a:solidFill>
                <a:srgbClr val="FAFD00"/>
              </a:solidFill>
              <a:ln w="12700" cap="rnd" cmpd="sng">
                <a:solidFill>
                  <a:srgbClr val="FAFD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29" name="Freeform 5"/>
              <p:cNvSpPr>
                <a:spLocks/>
              </p:cNvSpPr>
              <p:nvPr/>
            </p:nvSpPr>
            <p:spPr bwMode="auto">
              <a:xfrm>
                <a:off x="2905" y="2555"/>
                <a:ext cx="1260" cy="22"/>
              </a:xfrm>
              <a:custGeom>
                <a:avLst/>
                <a:gdLst>
                  <a:gd name="T0" fmla="*/ 1174 w 1260"/>
                  <a:gd name="T1" fmla="*/ 21 h 22"/>
                  <a:gd name="T2" fmla="*/ 1259 w 1260"/>
                  <a:gd name="T3" fmla="*/ 0 h 22"/>
                  <a:gd name="T4" fmla="*/ 83 w 1260"/>
                  <a:gd name="T5" fmla="*/ 0 h 22"/>
                  <a:gd name="T6" fmla="*/ 0 w 1260"/>
                  <a:gd name="T7" fmla="*/ 21 h 22"/>
                  <a:gd name="T8" fmla="*/ 1174 w 1260"/>
                  <a:gd name="T9" fmla="*/ 21 h 22"/>
                </a:gdLst>
                <a:ahLst/>
                <a:cxnLst>
                  <a:cxn ang="0">
                    <a:pos x="T0" y="T1"/>
                  </a:cxn>
                  <a:cxn ang="0">
                    <a:pos x="T2" y="T3"/>
                  </a:cxn>
                  <a:cxn ang="0">
                    <a:pos x="T4" y="T5"/>
                  </a:cxn>
                  <a:cxn ang="0">
                    <a:pos x="T6" y="T7"/>
                  </a:cxn>
                  <a:cxn ang="0">
                    <a:pos x="T8" y="T9"/>
                  </a:cxn>
                </a:cxnLst>
                <a:rect l="0" t="0" r="r" b="b"/>
                <a:pathLst>
                  <a:path w="1260" h="22">
                    <a:moveTo>
                      <a:pt x="1174" y="21"/>
                    </a:moveTo>
                    <a:lnTo>
                      <a:pt x="1259" y="0"/>
                    </a:lnTo>
                    <a:lnTo>
                      <a:pt x="83" y="0"/>
                    </a:lnTo>
                    <a:lnTo>
                      <a:pt x="0" y="21"/>
                    </a:lnTo>
                    <a:lnTo>
                      <a:pt x="1174" y="21"/>
                    </a:lnTo>
                  </a:path>
                </a:pathLst>
              </a:custGeom>
              <a:solidFill>
                <a:srgbClr val="FAFD00"/>
              </a:solidFill>
              <a:ln w="12700" cap="rnd" cmpd="sng">
                <a:solidFill>
                  <a:srgbClr val="FAFD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30" name="Freeform 6"/>
              <p:cNvSpPr>
                <a:spLocks/>
              </p:cNvSpPr>
              <p:nvPr/>
            </p:nvSpPr>
            <p:spPr bwMode="auto">
              <a:xfrm>
                <a:off x="4079" y="2555"/>
                <a:ext cx="85" cy="98"/>
              </a:xfrm>
              <a:custGeom>
                <a:avLst/>
                <a:gdLst>
                  <a:gd name="T0" fmla="*/ 0 w 85"/>
                  <a:gd name="T1" fmla="*/ 22 h 98"/>
                  <a:gd name="T2" fmla="*/ 84 w 85"/>
                  <a:gd name="T3" fmla="*/ 0 h 98"/>
                  <a:gd name="T4" fmla="*/ 84 w 85"/>
                  <a:gd name="T5" fmla="*/ 76 h 98"/>
                  <a:gd name="T6" fmla="*/ 0 w 85"/>
                  <a:gd name="T7" fmla="*/ 97 h 98"/>
                  <a:gd name="T8" fmla="*/ 0 w 85"/>
                  <a:gd name="T9" fmla="*/ 22 h 98"/>
                </a:gdLst>
                <a:ahLst/>
                <a:cxnLst>
                  <a:cxn ang="0">
                    <a:pos x="T0" y="T1"/>
                  </a:cxn>
                  <a:cxn ang="0">
                    <a:pos x="T2" y="T3"/>
                  </a:cxn>
                  <a:cxn ang="0">
                    <a:pos x="T4" y="T5"/>
                  </a:cxn>
                  <a:cxn ang="0">
                    <a:pos x="T6" y="T7"/>
                  </a:cxn>
                  <a:cxn ang="0">
                    <a:pos x="T8" y="T9"/>
                  </a:cxn>
                </a:cxnLst>
                <a:rect l="0" t="0" r="r" b="b"/>
                <a:pathLst>
                  <a:path w="85" h="98">
                    <a:moveTo>
                      <a:pt x="0" y="22"/>
                    </a:moveTo>
                    <a:lnTo>
                      <a:pt x="84" y="0"/>
                    </a:lnTo>
                    <a:lnTo>
                      <a:pt x="84" y="76"/>
                    </a:lnTo>
                    <a:lnTo>
                      <a:pt x="0" y="97"/>
                    </a:lnTo>
                    <a:lnTo>
                      <a:pt x="0" y="22"/>
                    </a:lnTo>
                  </a:path>
                </a:pathLst>
              </a:custGeom>
              <a:solidFill>
                <a:srgbClr val="FAFD00"/>
              </a:solidFill>
              <a:ln w="12700" cap="rnd" cmpd="sng">
                <a:solidFill>
                  <a:srgbClr val="FAFD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31" name="Freeform 7"/>
              <p:cNvSpPr>
                <a:spLocks/>
              </p:cNvSpPr>
              <p:nvPr/>
            </p:nvSpPr>
            <p:spPr bwMode="auto">
              <a:xfrm>
                <a:off x="2904" y="2358"/>
                <a:ext cx="88" cy="219"/>
              </a:xfrm>
              <a:custGeom>
                <a:avLst/>
                <a:gdLst>
                  <a:gd name="T0" fmla="*/ 0 w 88"/>
                  <a:gd name="T1" fmla="*/ 23 h 219"/>
                  <a:gd name="T2" fmla="*/ 87 w 88"/>
                  <a:gd name="T3" fmla="*/ 0 h 219"/>
                  <a:gd name="T4" fmla="*/ 87 w 88"/>
                  <a:gd name="T5" fmla="*/ 196 h 219"/>
                  <a:gd name="T6" fmla="*/ 0 w 88"/>
                  <a:gd name="T7" fmla="*/ 218 h 219"/>
                  <a:gd name="T8" fmla="*/ 0 w 88"/>
                  <a:gd name="T9" fmla="*/ 23 h 219"/>
                </a:gdLst>
                <a:ahLst/>
                <a:cxnLst>
                  <a:cxn ang="0">
                    <a:pos x="T0" y="T1"/>
                  </a:cxn>
                  <a:cxn ang="0">
                    <a:pos x="T2" y="T3"/>
                  </a:cxn>
                  <a:cxn ang="0">
                    <a:pos x="T4" y="T5"/>
                  </a:cxn>
                  <a:cxn ang="0">
                    <a:pos x="T6" y="T7"/>
                  </a:cxn>
                  <a:cxn ang="0">
                    <a:pos x="T8" y="T9"/>
                  </a:cxn>
                </a:cxnLst>
                <a:rect l="0" t="0" r="r" b="b"/>
                <a:pathLst>
                  <a:path w="88" h="219">
                    <a:moveTo>
                      <a:pt x="0" y="23"/>
                    </a:moveTo>
                    <a:lnTo>
                      <a:pt x="87" y="0"/>
                    </a:lnTo>
                    <a:lnTo>
                      <a:pt x="87" y="196"/>
                    </a:lnTo>
                    <a:lnTo>
                      <a:pt x="0" y="218"/>
                    </a:lnTo>
                    <a:lnTo>
                      <a:pt x="0" y="23"/>
                    </a:lnTo>
                  </a:path>
                </a:pathLst>
              </a:custGeom>
              <a:solidFill>
                <a:srgbClr val="FAFD00"/>
              </a:solidFill>
              <a:ln w="12700" cap="rnd" cmpd="sng">
                <a:solidFill>
                  <a:srgbClr val="FAFD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32" name="Freeform 8"/>
              <p:cNvSpPr>
                <a:spLocks/>
              </p:cNvSpPr>
              <p:nvPr/>
            </p:nvSpPr>
            <p:spPr bwMode="auto">
              <a:xfrm>
                <a:off x="4079" y="2281"/>
                <a:ext cx="85" cy="78"/>
              </a:xfrm>
              <a:custGeom>
                <a:avLst/>
                <a:gdLst>
                  <a:gd name="T0" fmla="*/ 0 w 85"/>
                  <a:gd name="T1" fmla="*/ 77 h 78"/>
                  <a:gd name="T2" fmla="*/ 84 w 85"/>
                  <a:gd name="T3" fmla="*/ 77 h 78"/>
                  <a:gd name="T4" fmla="*/ 84 w 85"/>
                  <a:gd name="T5" fmla="*/ 0 h 78"/>
                  <a:gd name="T6" fmla="*/ 0 w 85"/>
                  <a:gd name="T7" fmla="*/ 21 h 78"/>
                  <a:gd name="T8" fmla="*/ 0 w 85"/>
                  <a:gd name="T9" fmla="*/ 77 h 78"/>
                </a:gdLst>
                <a:ahLst/>
                <a:cxnLst>
                  <a:cxn ang="0">
                    <a:pos x="T0" y="T1"/>
                  </a:cxn>
                  <a:cxn ang="0">
                    <a:pos x="T2" y="T3"/>
                  </a:cxn>
                  <a:cxn ang="0">
                    <a:pos x="T4" y="T5"/>
                  </a:cxn>
                  <a:cxn ang="0">
                    <a:pos x="T6" y="T7"/>
                  </a:cxn>
                  <a:cxn ang="0">
                    <a:pos x="T8" y="T9"/>
                  </a:cxn>
                </a:cxnLst>
                <a:rect l="0" t="0" r="r" b="b"/>
                <a:pathLst>
                  <a:path w="85" h="78">
                    <a:moveTo>
                      <a:pt x="0" y="77"/>
                    </a:moveTo>
                    <a:lnTo>
                      <a:pt x="84" y="77"/>
                    </a:lnTo>
                    <a:lnTo>
                      <a:pt x="84" y="0"/>
                    </a:lnTo>
                    <a:lnTo>
                      <a:pt x="0" y="21"/>
                    </a:lnTo>
                    <a:lnTo>
                      <a:pt x="0" y="77"/>
                    </a:lnTo>
                  </a:path>
                </a:pathLst>
              </a:custGeom>
              <a:solidFill>
                <a:srgbClr val="FAFD00"/>
              </a:solidFill>
              <a:ln w="12700" cap="rnd" cmpd="sng">
                <a:solidFill>
                  <a:srgbClr val="FAFD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sp>
          <p:nvSpPr>
            <p:cNvPr id="26634" name="Freeform 10"/>
            <p:cNvSpPr>
              <a:spLocks/>
            </p:cNvSpPr>
            <p:nvPr/>
          </p:nvSpPr>
          <p:spPr bwMode="auto">
            <a:xfrm>
              <a:off x="1711" y="1751"/>
              <a:ext cx="2862" cy="806"/>
            </a:xfrm>
            <a:custGeom>
              <a:avLst/>
              <a:gdLst>
                <a:gd name="T0" fmla="*/ 6 w 2862"/>
                <a:gd name="T1" fmla="*/ 511 h 806"/>
                <a:gd name="T2" fmla="*/ 38 w 2862"/>
                <a:gd name="T3" fmla="*/ 439 h 806"/>
                <a:gd name="T4" fmla="*/ 81 w 2862"/>
                <a:gd name="T5" fmla="*/ 378 h 806"/>
                <a:gd name="T6" fmla="*/ 143 w 2862"/>
                <a:gd name="T7" fmla="*/ 321 h 806"/>
                <a:gd name="T8" fmla="*/ 239 w 2862"/>
                <a:gd name="T9" fmla="*/ 249 h 806"/>
                <a:gd name="T10" fmla="*/ 353 w 2862"/>
                <a:gd name="T11" fmla="*/ 189 h 806"/>
                <a:gd name="T12" fmla="*/ 460 w 2862"/>
                <a:gd name="T13" fmla="*/ 144 h 806"/>
                <a:gd name="T14" fmla="*/ 569 w 2862"/>
                <a:gd name="T15" fmla="*/ 110 h 806"/>
                <a:gd name="T16" fmla="*/ 691 w 2862"/>
                <a:gd name="T17" fmla="*/ 77 h 806"/>
                <a:gd name="T18" fmla="*/ 815 w 2862"/>
                <a:gd name="T19" fmla="*/ 50 h 806"/>
                <a:gd name="T20" fmla="*/ 975 w 2862"/>
                <a:gd name="T21" fmla="*/ 24 h 806"/>
                <a:gd name="T22" fmla="*/ 1123 w 2862"/>
                <a:gd name="T23" fmla="*/ 9 h 806"/>
                <a:gd name="T24" fmla="*/ 1313 w 2862"/>
                <a:gd name="T25" fmla="*/ 0 h 806"/>
                <a:gd name="T26" fmla="*/ 1482 w 2862"/>
                <a:gd name="T27" fmla="*/ 6 h 806"/>
                <a:gd name="T28" fmla="*/ 1646 w 2862"/>
                <a:gd name="T29" fmla="*/ 20 h 806"/>
                <a:gd name="T30" fmla="*/ 1785 w 2862"/>
                <a:gd name="T31" fmla="*/ 39 h 806"/>
                <a:gd name="T32" fmla="*/ 1965 w 2862"/>
                <a:gd name="T33" fmla="*/ 75 h 806"/>
                <a:gd name="T34" fmla="*/ 2106 w 2862"/>
                <a:gd name="T35" fmla="*/ 114 h 806"/>
                <a:gd name="T36" fmla="*/ 2222 w 2862"/>
                <a:gd name="T37" fmla="*/ 158 h 806"/>
                <a:gd name="T38" fmla="*/ 2348 w 2862"/>
                <a:gd name="T39" fmla="*/ 215 h 806"/>
                <a:gd name="T40" fmla="*/ 2457 w 2862"/>
                <a:gd name="T41" fmla="*/ 280 h 806"/>
                <a:gd name="T42" fmla="*/ 2592 w 2862"/>
                <a:gd name="T43" fmla="*/ 410 h 806"/>
                <a:gd name="T44" fmla="*/ 2649 w 2862"/>
                <a:gd name="T45" fmla="*/ 524 h 806"/>
                <a:gd name="T46" fmla="*/ 2861 w 2862"/>
                <a:gd name="T47" fmla="*/ 589 h 806"/>
                <a:gd name="T48" fmla="*/ 1946 w 2862"/>
                <a:gd name="T49" fmla="*/ 586 h 806"/>
                <a:gd name="T50" fmla="*/ 2138 w 2862"/>
                <a:gd name="T51" fmla="*/ 522 h 806"/>
                <a:gd name="T52" fmla="*/ 2074 w 2862"/>
                <a:gd name="T53" fmla="*/ 422 h 806"/>
                <a:gd name="T54" fmla="*/ 1935 w 2862"/>
                <a:gd name="T55" fmla="*/ 318 h 806"/>
                <a:gd name="T56" fmla="*/ 1807 w 2862"/>
                <a:gd name="T57" fmla="*/ 260 h 806"/>
                <a:gd name="T58" fmla="*/ 1676 w 2862"/>
                <a:gd name="T59" fmla="*/ 212 h 806"/>
                <a:gd name="T60" fmla="*/ 1522 w 2862"/>
                <a:gd name="T61" fmla="*/ 175 h 806"/>
                <a:gd name="T62" fmla="*/ 1336 w 2862"/>
                <a:gd name="T63" fmla="*/ 146 h 806"/>
                <a:gd name="T64" fmla="*/ 1153 w 2862"/>
                <a:gd name="T65" fmla="*/ 134 h 806"/>
                <a:gd name="T66" fmla="*/ 986 w 2862"/>
                <a:gd name="T67" fmla="*/ 134 h 806"/>
                <a:gd name="T68" fmla="*/ 825 w 2862"/>
                <a:gd name="T69" fmla="*/ 146 h 806"/>
                <a:gd name="T70" fmla="*/ 663 w 2862"/>
                <a:gd name="T71" fmla="*/ 168 h 806"/>
                <a:gd name="T72" fmla="*/ 473 w 2862"/>
                <a:gd name="T73" fmla="*/ 214 h 806"/>
                <a:gd name="T74" fmla="*/ 319 w 2862"/>
                <a:gd name="T75" fmla="*/ 270 h 806"/>
                <a:gd name="T76" fmla="*/ 207 w 2862"/>
                <a:gd name="T77" fmla="*/ 327 h 806"/>
                <a:gd name="T78" fmla="*/ 128 w 2862"/>
                <a:gd name="T79" fmla="*/ 383 h 806"/>
                <a:gd name="T80" fmla="*/ 79 w 2862"/>
                <a:gd name="T81" fmla="*/ 428 h 806"/>
                <a:gd name="T82" fmla="*/ 47 w 2862"/>
                <a:gd name="T83" fmla="*/ 482 h 806"/>
                <a:gd name="T84" fmla="*/ 0 w 2862"/>
                <a:gd name="T85" fmla="*/ 606 h 8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862" h="806">
                  <a:moveTo>
                    <a:pt x="0" y="606"/>
                  </a:moveTo>
                  <a:lnTo>
                    <a:pt x="6" y="511"/>
                  </a:lnTo>
                  <a:lnTo>
                    <a:pt x="17" y="479"/>
                  </a:lnTo>
                  <a:lnTo>
                    <a:pt x="38" y="439"/>
                  </a:lnTo>
                  <a:lnTo>
                    <a:pt x="56" y="408"/>
                  </a:lnTo>
                  <a:lnTo>
                    <a:pt x="81" y="378"/>
                  </a:lnTo>
                  <a:lnTo>
                    <a:pt x="111" y="348"/>
                  </a:lnTo>
                  <a:lnTo>
                    <a:pt x="143" y="321"/>
                  </a:lnTo>
                  <a:lnTo>
                    <a:pt x="184" y="288"/>
                  </a:lnTo>
                  <a:lnTo>
                    <a:pt x="239" y="249"/>
                  </a:lnTo>
                  <a:lnTo>
                    <a:pt x="293" y="218"/>
                  </a:lnTo>
                  <a:lnTo>
                    <a:pt x="353" y="189"/>
                  </a:lnTo>
                  <a:lnTo>
                    <a:pt x="402" y="168"/>
                  </a:lnTo>
                  <a:lnTo>
                    <a:pt x="460" y="144"/>
                  </a:lnTo>
                  <a:lnTo>
                    <a:pt x="505" y="127"/>
                  </a:lnTo>
                  <a:lnTo>
                    <a:pt x="569" y="110"/>
                  </a:lnTo>
                  <a:lnTo>
                    <a:pt x="627" y="94"/>
                  </a:lnTo>
                  <a:lnTo>
                    <a:pt x="691" y="77"/>
                  </a:lnTo>
                  <a:lnTo>
                    <a:pt x="742" y="65"/>
                  </a:lnTo>
                  <a:lnTo>
                    <a:pt x="815" y="50"/>
                  </a:lnTo>
                  <a:lnTo>
                    <a:pt x="896" y="35"/>
                  </a:lnTo>
                  <a:lnTo>
                    <a:pt x="975" y="24"/>
                  </a:lnTo>
                  <a:lnTo>
                    <a:pt x="1043" y="16"/>
                  </a:lnTo>
                  <a:lnTo>
                    <a:pt x="1123" y="9"/>
                  </a:lnTo>
                  <a:lnTo>
                    <a:pt x="1206" y="3"/>
                  </a:lnTo>
                  <a:lnTo>
                    <a:pt x="1313" y="0"/>
                  </a:lnTo>
                  <a:lnTo>
                    <a:pt x="1405" y="2"/>
                  </a:lnTo>
                  <a:lnTo>
                    <a:pt x="1482" y="6"/>
                  </a:lnTo>
                  <a:lnTo>
                    <a:pt x="1561" y="11"/>
                  </a:lnTo>
                  <a:lnTo>
                    <a:pt x="1646" y="20"/>
                  </a:lnTo>
                  <a:lnTo>
                    <a:pt x="1719" y="28"/>
                  </a:lnTo>
                  <a:lnTo>
                    <a:pt x="1785" y="39"/>
                  </a:lnTo>
                  <a:lnTo>
                    <a:pt x="1871" y="55"/>
                  </a:lnTo>
                  <a:lnTo>
                    <a:pt x="1965" y="75"/>
                  </a:lnTo>
                  <a:lnTo>
                    <a:pt x="2042" y="96"/>
                  </a:lnTo>
                  <a:lnTo>
                    <a:pt x="2106" y="114"/>
                  </a:lnTo>
                  <a:lnTo>
                    <a:pt x="2170" y="136"/>
                  </a:lnTo>
                  <a:lnTo>
                    <a:pt x="2222" y="158"/>
                  </a:lnTo>
                  <a:lnTo>
                    <a:pt x="2279" y="183"/>
                  </a:lnTo>
                  <a:lnTo>
                    <a:pt x="2348" y="215"/>
                  </a:lnTo>
                  <a:lnTo>
                    <a:pt x="2399" y="246"/>
                  </a:lnTo>
                  <a:lnTo>
                    <a:pt x="2457" y="280"/>
                  </a:lnTo>
                  <a:lnTo>
                    <a:pt x="2540" y="351"/>
                  </a:lnTo>
                  <a:lnTo>
                    <a:pt x="2592" y="410"/>
                  </a:lnTo>
                  <a:lnTo>
                    <a:pt x="2630" y="473"/>
                  </a:lnTo>
                  <a:lnTo>
                    <a:pt x="2649" y="524"/>
                  </a:lnTo>
                  <a:lnTo>
                    <a:pt x="2662" y="589"/>
                  </a:lnTo>
                  <a:lnTo>
                    <a:pt x="2861" y="589"/>
                  </a:lnTo>
                  <a:lnTo>
                    <a:pt x="2406" y="805"/>
                  </a:lnTo>
                  <a:lnTo>
                    <a:pt x="1946" y="586"/>
                  </a:lnTo>
                  <a:lnTo>
                    <a:pt x="2151" y="587"/>
                  </a:lnTo>
                  <a:lnTo>
                    <a:pt x="2138" y="522"/>
                  </a:lnTo>
                  <a:lnTo>
                    <a:pt x="2113" y="473"/>
                  </a:lnTo>
                  <a:lnTo>
                    <a:pt x="2074" y="422"/>
                  </a:lnTo>
                  <a:lnTo>
                    <a:pt x="1991" y="351"/>
                  </a:lnTo>
                  <a:lnTo>
                    <a:pt x="1935" y="318"/>
                  </a:lnTo>
                  <a:lnTo>
                    <a:pt x="1875" y="286"/>
                  </a:lnTo>
                  <a:lnTo>
                    <a:pt x="1807" y="260"/>
                  </a:lnTo>
                  <a:lnTo>
                    <a:pt x="1741" y="233"/>
                  </a:lnTo>
                  <a:lnTo>
                    <a:pt x="1676" y="212"/>
                  </a:lnTo>
                  <a:lnTo>
                    <a:pt x="1606" y="195"/>
                  </a:lnTo>
                  <a:lnTo>
                    <a:pt x="1522" y="175"/>
                  </a:lnTo>
                  <a:lnTo>
                    <a:pt x="1426" y="158"/>
                  </a:lnTo>
                  <a:lnTo>
                    <a:pt x="1336" y="146"/>
                  </a:lnTo>
                  <a:lnTo>
                    <a:pt x="1255" y="140"/>
                  </a:lnTo>
                  <a:lnTo>
                    <a:pt x="1153" y="134"/>
                  </a:lnTo>
                  <a:lnTo>
                    <a:pt x="1054" y="133"/>
                  </a:lnTo>
                  <a:lnTo>
                    <a:pt x="986" y="134"/>
                  </a:lnTo>
                  <a:lnTo>
                    <a:pt x="913" y="138"/>
                  </a:lnTo>
                  <a:lnTo>
                    <a:pt x="825" y="146"/>
                  </a:lnTo>
                  <a:lnTo>
                    <a:pt x="742" y="156"/>
                  </a:lnTo>
                  <a:lnTo>
                    <a:pt x="663" y="168"/>
                  </a:lnTo>
                  <a:lnTo>
                    <a:pt x="586" y="184"/>
                  </a:lnTo>
                  <a:lnTo>
                    <a:pt x="473" y="214"/>
                  </a:lnTo>
                  <a:lnTo>
                    <a:pt x="398" y="238"/>
                  </a:lnTo>
                  <a:lnTo>
                    <a:pt x="319" y="270"/>
                  </a:lnTo>
                  <a:lnTo>
                    <a:pt x="250" y="302"/>
                  </a:lnTo>
                  <a:lnTo>
                    <a:pt x="207" y="327"/>
                  </a:lnTo>
                  <a:lnTo>
                    <a:pt x="163" y="356"/>
                  </a:lnTo>
                  <a:lnTo>
                    <a:pt x="128" y="383"/>
                  </a:lnTo>
                  <a:lnTo>
                    <a:pt x="103" y="406"/>
                  </a:lnTo>
                  <a:lnTo>
                    <a:pt x="79" y="428"/>
                  </a:lnTo>
                  <a:lnTo>
                    <a:pt x="60" y="456"/>
                  </a:lnTo>
                  <a:lnTo>
                    <a:pt x="47" y="482"/>
                  </a:lnTo>
                  <a:lnTo>
                    <a:pt x="28" y="517"/>
                  </a:lnTo>
                  <a:lnTo>
                    <a:pt x="0" y="606"/>
                  </a:lnTo>
                </a:path>
              </a:pathLst>
            </a:custGeom>
            <a:solidFill>
              <a:srgbClr val="FAFD00"/>
            </a:solidFill>
            <a:ln w="12700" cap="rnd" cmpd="sng">
              <a:solidFill>
                <a:srgbClr val="FAFD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35" name="Freeform 11"/>
            <p:cNvSpPr>
              <a:spLocks/>
            </p:cNvSpPr>
            <p:nvPr/>
          </p:nvSpPr>
          <p:spPr bwMode="auto">
            <a:xfrm>
              <a:off x="3216" y="2220"/>
              <a:ext cx="1177" cy="1011"/>
            </a:xfrm>
            <a:custGeom>
              <a:avLst/>
              <a:gdLst>
                <a:gd name="T0" fmla="*/ 3 w 1177"/>
                <a:gd name="T1" fmla="*/ 368 h 1011"/>
                <a:gd name="T2" fmla="*/ 16 w 1177"/>
                <a:gd name="T3" fmla="*/ 459 h 1011"/>
                <a:gd name="T4" fmla="*/ 33 w 1177"/>
                <a:gd name="T5" fmla="*/ 536 h 1011"/>
                <a:gd name="T6" fmla="*/ 59 w 1177"/>
                <a:gd name="T7" fmla="*/ 608 h 1011"/>
                <a:gd name="T8" fmla="*/ 98 w 1177"/>
                <a:gd name="T9" fmla="*/ 698 h 1011"/>
                <a:gd name="T10" fmla="*/ 145 w 1177"/>
                <a:gd name="T11" fmla="*/ 773 h 1011"/>
                <a:gd name="T12" fmla="*/ 189 w 1177"/>
                <a:gd name="T13" fmla="*/ 829 h 1011"/>
                <a:gd name="T14" fmla="*/ 234 w 1177"/>
                <a:gd name="T15" fmla="*/ 872 h 1011"/>
                <a:gd name="T16" fmla="*/ 284 w 1177"/>
                <a:gd name="T17" fmla="*/ 913 h 1011"/>
                <a:gd name="T18" fmla="*/ 335 w 1177"/>
                <a:gd name="T19" fmla="*/ 948 h 1011"/>
                <a:gd name="T20" fmla="*/ 401 w 1177"/>
                <a:gd name="T21" fmla="*/ 979 h 1011"/>
                <a:gd name="T22" fmla="*/ 461 w 1177"/>
                <a:gd name="T23" fmla="*/ 999 h 1011"/>
                <a:gd name="T24" fmla="*/ 540 w 1177"/>
                <a:gd name="T25" fmla="*/ 1010 h 1011"/>
                <a:gd name="T26" fmla="*/ 609 w 1177"/>
                <a:gd name="T27" fmla="*/ 1002 h 1011"/>
                <a:gd name="T28" fmla="*/ 677 w 1177"/>
                <a:gd name="T29" fmla="*/ 985 h 1011"/>
                <a:gd name="T30" fmla="*/ 734 w 1177"/>
                <a:gd name="T31" fmla="*/ 961 h 1011"/>
                <a:gd name="T32" fmla="*/ 808 w 1177"/>
                <a:gd name="T33" fmla="*/ 916 h 1011"/>
                <a:gd name="T34" fmla="*/ 866 w 1177"/>
                <a:gd name="T35" fmla="*/ 867 h 1011"/>
                <a:gd name="T36" fmla="*/ 913 w 1177"/>
                <a:gd name="T37" fmla="*/ 812 h 1011"/>
                <a:gd name="T38" fmla="*/ 965 w 1177"/>
                <a:gd name="T39" fmla="*/ 740 h 1011"/>
                <a:gd name="T40" fmla="*/ 1010 w 1177"/>
                <a:gd name="T41" fmla="*/ 659 h 1011"/>
                <a:gd name="T42" fmla="*/ 1065 w 1177"/>
                <a:gd name="T43" fmla="*/ 496 h 1011"/>
                <a:gd name="T44" fmla="*/ 1089 w 1177"/>
                <a:gd name="T45" fmla="*/ 353 h 1011"/>
                <a:gd name="T46" fmla="*/ 1176 w 1177"/>
                <a:gd name="T47" fmla="*/ 271 h 1011"/>
                <a:gd name="T48" fmla="*/ 800 w 1177"/>
                <a:gd name="T49" fmla="*/ 275 h 1011"/>
                <a:gd name="T50" fmla="*/ 879 w 1177"/>
                <a:gd name="T51" fmla="*/ 356 h 1011"/>
                <a:gd name="T52" fmla="*/ 853 w 1177"/>
                <a:gd name="T53" fmla="*/ 481 h 1011"/>
                <a:gd name="T54" fmla="*/ 795 w 1177"/>
                <a:gd name="T55" fmla="*/ 611 h 1011"/>
                <a:gd name="T56" fmla="*/ 743 w 1177"/>
                <a:gd name="T57" fmla="*/ 684 h 1011"/>
                <a:gd name="T58" fmla="*/ 689 w 1177"/>
                <a:gd name="T59" fmla="*/ 744 h 1011"/>
                <a:gd name="T60" fmla="*/ 626 w 1177"/>
                <a:gd name="T61" fmla="*/ 790 h 1011"/>
                <a:gd name="T62" fmla="*/ 549 w 1177"/>
                <a:gd name="T63" fmla="*/ 827 h 1011"/>
                <a:gd name="T64" fmla="*/ 474 w 1177"/>
                <a:gd name="T65" fmla="*/ 842 h 1011"/>
                <a:gd name="T66" fmla="*/ 405 w 1177"/>
                <a:gd name="T67" fmla="*/ 842 h 1011"/>
                <a:gd name="T68" fmla="*/ 339 w 1177"/>
                <a:gd name="T69" fmla="*/ 827 h 1011"/>
                <a:gd name="T70" fmla="*/ 272 w 1177"/>
                <a:gd name="T71" fmla="*/ 799 h 1011"/>
                <a:gd name="T72" fmla="*/ 194 w 1177"/>
                <a:gd name="T73" fmla="*/ 742 h 1011"/>
                <a:gd name="T74" fmla="*/ 131 w 1177"/>
                <a:gd name="T75" fmla="*/ 671 h 1011"/>
                <a:gd name="T76" fmla="*/ 85 w 1177"/>
                <a:gd name="T77" fmla="*/ 600 h 1011"/>
                <a:gd name="T78" fmla="*/ 53 w 1177"/>
                <a:gd name="T79" fmla="*/ 529 h 1011"/>
                <a:gd name="T80" fmla="*/ 33 w 1177"/>
                <a:gd name="T81" fmla="*/ 473 h 1011"/>
                <a:gd name="T82" fmla="*/ 19 w 1177"/>
                <a:gd name="T83" fmla="*/ 405 h 1011"/>
                <a:gd name="T84" fmla="*/ 0 w 1177"/>
                <a:gd name="T85" fmla="*/ 249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77" h="1011">
                  <a:moveTo>
                    <a:pt x="0" y="249"/>
                  </a:moveTo>
                  <a:lnTo>
                    <a:pt x="3" y="368"/>
                  </a:lnTo>
                  <a:lnTo>
                    <a:pt x="7" y="409"/>
                  </a:lnTo>
                  <a:lnTo>
                    <a:pt x="16" y="459"/>
                  </a:lnTo>
                  <a:lnTo>
                    <a:pt x="23" y="498"/>
                  </a:lnTo>
                  <a:lnTo>
                    <a:pt x="33" y="536"/>
                  </a:lnTo>
                  <a:lnTo>
                    <a:pt x="46" y="573"/>
                  </a:lnTo>
                  <a:lnTo>
                    <a:pt x="59" y="608"/>
                  </a:lnTo>
                  <a:lnTo>
                    <a:pt x="76" y="648"/>
                  </a:lnTo>
                  <a:lnTo>
                    <a:pt x="98" y="698"/>
                  </a:lnTo>
                  <a:lnTo>
                    <a:pt x="120" y="736"/>
                  </a:lnTo>
                  <a:lnTo>
                    <a:pt x="145" y="773"/>
                  </a:lnTo>
                  <a:lnTo>
                    <a:pt x="165" y="799"/>
                  </a:lnTo>
                  <a:lnTo>
                    <a:pt x="189" y="829"/>
                  </a:lnTo>
                  <a:lnTo>
                    <a:pt x="207" y="850"/>
                  </a:lnTo>
                  <a:lnTo>
                    <a:pt x="234" y="872"/>
                  </a:lnTo>
                  <a:lnTo>
                    <a:pt x="258" y="893"/>
                  </a:lnTo>
                  <a:lnTo>
                    <a:pt x="284" y="913"/>
                  </a:lnTo>
                  <a:lnTo>
                    <a:pt x="305" y="928"/>
                  </a:lnTo>
                  <a:lnTo>
                    <a:pt x="335" y="948"/>
                  </a:lnTo>
                  <a:lnTo>
                    <a:pt x="368" y="967"/>
                  </a:lnTo>
                  <a:lnTo>
                    <a:pt x="401" y="979"/>
                  </a:lnTo>
                  <a:lnTo>
                    <a:pt x="429" y="990"/>
                  </a:lnTo>
                  <a:lnTo>
                    <a:pt x="461" y="999"/>
                  </a:lnTo>
                  <a:lnTo>
                    <a:pt x="496" y="1007"/>
                  </a:lnTo>
                  <a:lnTo>
                    <a:pt x="540" y="1010"/>
                  </a:lnTo>
                  <a:lnTo>
                    <a:pt x="577" y="1007"/>
                  </a:lnTo>
                  <a:lnTo>
                    <a:pt x="609" y="1002"/>
                  </a:lnTo>
                  <a:lnTo>
                    <a:pt x="642" y="996"/>
                  </a:lnTo>
                  <a:lnTo>
                    <a:pt x="677" y="985"/>
                  </a:lnTo>
                  <a:lnTo>
                    <a:pt x="707" y="975"/>
                  </a:lnTo>
                  <a:lnTo>
                    <a:pt x="734" y="961"/>
                  </a:lnTo>
                  <a:lnTo>
                    <a:pt x="769" y="941"/>
                  </a:lnTo>
                  <a:lnTo>
                    <a:pt x="808" y="916"/>
                  </a:lnTo>
                  <a:lnTo>
                    <a:pt x="839" y="889"/>
                  </a:lnTo>
                  <a:lnTo>
                    <a:pt x="866" y="867"/>
                  </a:lnTo>
                  <a:lnTo>
                    <a:pt x="892" y="839"/>
                  </a:lnTo>
                  <a:lnTo>
                    <a:pt x="913" y="812"/>
                  </a:lnTo>
                  <a:lnTo>
                    <a:pt x="937" y="780"/>
                  </a:lnTo>
                  <a:lnTo>
                    <a:pt x="965" y="740"/>
                  </a:lnTo>
                  <a:lnTo>
                    <a:pt x="986" y="702"/>
                  </a:lnTo>
                  <a:lnTo>
                    <a:pt x="1010" y="659"/>
                  </a:lnTo>
                  <a:lnTo>
                    <a:pt x="1044" y="569"/>
                  </a:lnTo>
                  <a:lnTo>
                    <a:pt x="1065" y="496"/>
                  </a:lnTo>
                  <a:lnTo>
                    <a:pt x="1081" y="417"/>
                  </a:lnTo>
                  <a:lnTo>
                    <a:pt x="1089" y="353"/>
                  </a:lnTo>
                  <a:lnTo>
                    <a:pt x="1094" y="271"/>
                  </a:lnTo>
                  <a:lnTo>
                    <a:pt x="1176" y="271"/>
                  </a:lnTo>
                  <a:lnTo>
                    <a:pt x="989" y="0"/>
                  </a:lnTo>
                  <a:lnTo>
                    <a:pt x="800" y="275"/>
                  </a:lnTo>
                  <a:lnTo>
                    <a:pt x="884" y="274"/>
                  </a:lnTo>
                  <a:lnTo>
                    <a:pt x="879" y="356"/>
                  </a:lnTo>
                  <a:lnTo>
                    <a:pt x="868" y="417"/>
                  </a:lnTo>
                  <a:lnTo>
                    <a:pt x="853" y="481"/>
                  </a:lnTo>
                  <a:lnTo>
                    <a:pt x="818" y="569"/>
                  </a:lnTo>
                  <a:lnTo>
                    <a:pt x="795" y="611"/>
                  </a:lnTo>
                  <a:lnTo>
                    <a:pt x="771" y="651"/>
                  </a:lnTo>
                  <a:lnTo>
                    <a:pt x="743" y="684"/>
                  </a:lnTo>
                  <a:lnTo>
                    <a:pt x="715" y="717"/>
                  </a:lnTo>
                  <a:lnTo>
                    <a:pt x="689" y="744"/>
                  </a:lnTo>
                  <a:lnTo>
                    <a:pt x="660" y="766"/>
                  </a:lnTo>
                  <a:lnTo>
                    <a:pt x="626" y="790"/>
                  </a:lnTo>
                  <a:lnTo>
                    <a:pt x="586" y="812"/>
                  </a:lnTo>
                  <a:lnTo>
                    <a:pt x="549" y="827"/>
                  </a:lnTo>
                  <a:lnTo>
                    <a:pt x="516" y="835"/>
                  </a:lnTo>
                  <a:lnTo>
                    <a:pt x="474" y="842"/>
                  </a:lnTo>
                  <a:lnTo>
                    <a:pt x="433" y="843"/>
                  </a:lnTo>
                  <a:lnTo>
                    <a:pt x="405" y="842"/>
                  </a:lnTo>
                  <a:lnTo>
                    <a:pt x="375" y="837"/>
                  </a:lnTo>
                  <a:lnTo>
                    <a:pt x="339" y="827"/>
                  </a:lnTo>
                  <a:lnTo>
                    <a:pt x="305" y="814"/>
                  </a:lnTo>
                  <a:lnTo>
                    <a:pt x="272" y="799"/>
                  </a:lnTo>
                  <a:lnTo>
                    <a:pt x="241" y="779"/>
                  </a:lnTo>
                  <a:lnTo>
                    <a:pt x="194" y="742"/>
                  </a:lnTo>
                  <a:lnTo>
                    <a:pt x="163" y="711"/>
                  </a:lnTo>
                  <a:lnTo>
                    <a:pt x="131" y="671"/>
                  </a:lnTo>
                  <a:lnTo>
                    <a:pt x="103" y="631"/>
                  </a:lnTo>
                  <a:lnTo>
                    <a:pt x="85" y="600"/>
                  </a:lnTo>
                  <a:lnTo>
                    <a:pt x="67" y="563"/>
                  </a:lnTo>
                  <a:lnTo>
                    <a:pt x="53" y="529"/>
                  </a:lnTo>
                  <a:lnTo>
                    <a:pt x="42" y="501"/>
                  </a:lnTo>
                  <a:lnTo>
                    <a:pt x="33" y="473"/>
                  </a:lnTo>
                  <a:lnTo>
                    <a:pt x="25" y="437"/>
                  </a:lnTo>
                  <a:lnTo>
                    <a:pt x="19" y="405"/>
                  </a:lnTo>
                  <a:lnTo>
                    <a:pt x="11" y="361"/>
                  </a:lnTo>
                  <a:lnTo>
                    <a:pt x="0" y="249"/>
                  </a:lnTo>
                </a:path>
              </a:pathLst>
            </a:custGeom>
            <a:solidFill>
              <a:srgbClr val="FAFD00"/>
            </a:solidFill>
            <a:ln w="12700" cap="rnd" cmpd="sng">
              <a:solidFill>
                <a:srgbClr val="FAFD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36" name="Freeform 12"/>
            <p:cNvSpPr>
              <a:spLocks/>
            </p:cNvSpPr>
            <p:nvPr/>
          </p:nvSpPr>
          <p:spPr bwMode="auto">
            <a:xfrm>
              <a:off x="372" y="1975"/>
              <a:ext cx="1153" cy="1254"/>
            </a:xfrm>
            <a:custGeom>
              <a:avLst/>
              <a:gdLst>
                <a:gd name="T0" fmla="*/ 700 w 1153"/>
                <a:gd name="T1" fmla="*/ 1246 h 1254"/>
                <a:gd name="T2" fmla="*/ 599 w 1153"/>
                <a:gd name="T3" fmla="*/ 1228 h 1254"/>
                <a:gd name="T4" fmla="*/ 513 w 1153"/>
                <a:gd name="T5" fmla="*/ 1205 h 1254"/>
                <a:gd name="T6" fmla="*/ 433 w 1153"/>
                <a:gd name="T7" fmla="*/ 1176 h 1254"/>
                <a:gd name="T8" fmla="*/ 335 w 1153"/>
                <a:gd name="T9" fmla="*/ 1131 h 1254"/>
                <a:gd name="T10" fmla="*/ 250 w 1153"/>
                <a:gd name="T11" fmla="*/ 1077 h 1254"/>
                <a:gd name="T12" fmla="*/ 190 w 1153"/>
                <a:gd name="T13" fmla="*/ 1030 h 1254"/>
                <a:gd name="T14" fmla="*/ 143 w 1153"/>
                <a:gd name="T15" fmla="*/ 981 h 1254"/>
                <a:gd name="T16" fmla="*/ 100 w 1153"/>
                <a:gd name="T17" fmla="*/ 925 h 1254"/>
                <a:gd name="T18" fmla="*/ 62 w 1153"/>
                <a:gd name="T19" fmla="*/ 869 h 1254"/>
                <a:gd name="T20" fmla="*/ 29 w 1153"/>
                <a:gd name="T21" fmla="*/ 797 h 1254"/>
                <a:gd name="T22" fmla="*/ 10 w 1153"/>
                <a:gd name="T23" fmla="*/ 734 h 1254"/>
                <a:gd name="T24" fmla="*/ 0 w 1153"/>
                <a:gd name="T25" fmla="*/ 649 h 1254"/>
                <a:gd name="T26" fmla="*/ 11 w 1153"/>
                <a:gd name="T27" fmla="*/ 576 h 1254"/>
                <a:gd name="T28" fmla="*/ 33 w 1153"/>
                <a:gd name="T29" fmla="*/ 504 h 1254"/>
                <a:gd name="T30" fmla="*/ 61 w 1153"/>
                <a:gd name="T31" fmla="*/ 444 h 1254"/>
                <a:gd name="T32" fmla="*/ 117 w 1153"/>
                <a:gd name="T33" fmla="*/ 368 h 1254"/>
                <a:gd name="T34" fmla="*/ 172 w 1153"/>
                <a:gd name="T35" fmla="*/ 308 h 1254"/>
                <a:gd name="T36" fmla="*/ 237 w 1153"/>
                <a:gd name="T37" fmla="*/ 260 h 1254"/>
                <a:gd name="T38" fmla="*/ 320 w 1153"/>
                <a:gd name="T39" fmla="*/ 207 h 1254"/>
                <a:gd name="T40" fmla="*/ 413 w 1153"/>
                <a:gd name="T41" fmla="*/ 163 h 1254"/>
                <a:gd name="T42" fmla="*/ 597 w 1153"/>
                <a:gd name="T43" fmla="*/ 109 h 1254"/>
                <a:gd name="T44" fmla="*/ 760 w 1153"/>
                <a:gd name="T45" fmla="*/ 90 h 1254"/>
                <a:gd name="T46" fmla="*/ 853 w 1153"/>
                <a:gd name="T47" fmla="*/ 0 h 1254"/>
                <a:gd name="T48" fmla="*/ 836 w 1153"/>
                <a:gd name="T49" fmla="*/ 401 h 1254"/>
                <a:gd name="T50" fmla="*/ 748 w 1153"/>
                <a:gd name="T51" fmla="*/ 313 h 1254"/>
                <a:gd name="T52" fmla="*/ 607 w 1153"/>
                <a:gd name="T53" fmla="*/ 336 h 1254"/>
                <a:gd name="T54" fmla="*/ 458 w 1153"/>
                <a:gd name="T55" fmla="*/ 392 h 1254"/>
                <a:gd name="T56" fmla="*/ 375 w 1153"/>
                <a:gd name="T57" fmla="*/ 445 h 1254"/>
                <a:gd name="T58" fmla="*/ 304 w 1153"/>
                <a:gd name="T59" fmla="*/ 501 h 1254"/>
                <a:gd name="T60" fmla="*/ 251 w 1153"/>
                <a:gd name="T61" fmla="*/ 566 h 1254"/>
                <a:gd name="T62" fmla="*/ 206 w 1153"/>
                <a:gd name="T63" fmla="*/ 647 h 1254"/>
                <a:gd name="T64" fmla="*/ 186 w 1153"/>
                <a:gd name="T65" fmla="*/ 725 h 1254"/>
                <a:gd name="T66" fmla="*/ 184 w 1153"/>
                <a:gd name="T67" fmla="*/ 799 h 1254"/>
                <a:gd name="T68" fmla="*/ 197 w 1153"/>
                <a:gd name="T69" fmla="*/ 870 h 1254"/>
                <a:gd name="T70" fmla="*/ 227 w 1153"/>
                <a:gd name="T71" fmla="*/ 941 h 1254"/>
                <a:gd name="T72" fmla="*/ 288 w 1153"/>
                <a:gd name="T73" fmla="*/ 1027 h 1254"/>
                <a:gd name="T74" fmla="*/ 364 w 1153"/>
                <a:gd name="T75" fmla="*/ 1097 h 1254"/>
                <a:gd name="T76" fmla="*/ 444 w 1153"/>
                <a:gd name="T77" fmla="*/ 1149 h 1254"/>
                <a:gd name="T78" fmla="*/ 521 w 1153"/>
                <a:gd name="T79" fmla="*/ 1185 h 1254"/>
                <a:gd name="T80" fmla="*/ 584 w 1153"/>
                <a:gd name="T81" fmla="*/ 1209 h 1254"/>
                <a:gd name="T82" fmla="*/ 659 w 1153"/>
                <a:gd name="T83" fmla="*/ 1227 h 1254"/>
                <a:gd name="T84" fmla="*/ 835 w 1153"/>
                <a:gd name="T85" fmla="*/ 1253 h 1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53" h="1254">
                  <a:moveTo>
                    <a:pt x="835" y="1253"/>
                  </a:moveTo>
                  <a:lnTo>
                    <a:pt x="700" y="1246"/>
                  </a:lnTo>
                  <a:lnTo>
                    <a:pt x="654" y="1239"/>
                  </a:lnTo>
                  <a:lnTo>
                    <a:pt x="599" y="1228"/>
                  </a:lnTo>
                  <a:lnTo>
                    <a:pt x="556" y="1219"/>
                  </a:lnTo>
                  <a:lnTo>
                    <a:pt x="513" y="1205"/>
                  </a:lnTo>
                  <a:lnTo>
                    <a:pt x="472" y="1191"/>
                  </a:lnTo>
                  <a:lnTo>
                    <a:pt x="433" y="1176"/>
                  </a:lnTo>
                  <a:lnTo>
                    <a:pt x="388" y="1157"/>
                  </a:lnTo>
                  <a:lnTo>
                    <a:pt x="335" y="1131"/>
                  </a:lnTo>
                  <a:lnTo>
                    <a:pt x="292" y="1106"/>
                  </a:lnTo>
                  <a:lnTo>
                    <a:pt x="250" y="1077"/>
                  </a:lnTo>
                  <a:lnTo>
                    <a:pt x="223" y="1056"/>
                  </a:lnTo>
                  <a:lnTo>
                    <a:pt x="190" y="1030"/>
                  </a:lnTo>
                  <a:lnTo>
                    <a:pt x="167" y="1009"/>
                  </a:lnTo>
                  <a:lnTo>
                    <a:pt x="143" y="981"/>
                  </a:lnTo>
                  <a:lnTo>
                    <a:pt x="122" y="953"/>
                  </a:lnTo>
                  <a:lnTo>
                    <a:pt x="100" y="925"/>
                  </a:lnTo>
                  <a:lnTo>
                    <a:pt x="82" y="903"/>
                  </a:lnTo>
                  <a:lnTo>
                    <a:pt x="62" y="869"/>
                  </a:lnTo>
                  <a:lnTo>
                    <a:pt x="42" y="833"/>
                  </a:lnTo>
                  <a:lnTo>
                    <a:pt x="29" y="797"/>
                  </a:lnTo>
                  <a:lnTo>
                    <a:pt x="18" y="768"/>
                  </a:lnTo>
                  <a:lnTo>
                    <a:pt x="10" y="734"/>
                  </a:lnTo>
                  <a:lnTo>
                    <a:pt x="2" y="695"/>
                  </a:lnTo>
                  <a:lnTo>
                    <a:pt x="0" y="649"/>
                  </a:lnTo>
                  <a:lnTo>
                    <a:pt x="3" y="609"/>
                  </a:lnTo>
                  <a:lnTo>
                    <a:pt x="11" y="576"/>
                  </a:lnTo>
                  <a:lnTo>
                    <a:pt x="19" y="541"/>
                  </a:lnTo>
                  <a:lnTo>
                    <a:pt x="33" y="504"/>
                  </a:lnTo>
                  <a:lnTo>
                    <a:pt x="46" y="473"/>
                  </a:lnTo>
                  <a:lnTo>
                    <a:pt x="61" y="444"/>
                  </a:lnTo>
                  <a:lnTo>
                    <a:pt x="86" y="408"/>
                  </a:lnTo>
                  <a:lnTo>
                    <a:pt x="117" y="368"/>
                  </a:lnTo>
                  <a:lnTo>
                    <a:pt x="146" y="334"/>
                  </a:lnTo>
                  <a:lnTo>
                    <a:pt x="172" y="308"/>
                  </a:lnTo>
                  <a:lnTo>
                    <a:pt x="206" y="281"/>
                  </a:lnTo>
                  <a:lnTo>
                    <a:pt x="237" y="260"/>
                  </a:lnTo>
                  <a:lnTo>
                    <a:pt x="273" y="235"/>
                  </a:lnTo>
                  <a:lnTo>
                    <a:pt x="320" y="207"/>
                  </a:lnTo>
                  <a:lnTo>
                    <a:pt x="364" y="185"/>
                  </a:lnTo>
                  <a:lnTo>
                    <a:pt x="413" y="163"/>
                  </a:lnTo>
                  <a:lnTo>
                    <a:pt x="515" y="129"/>
                  </a:lnTo>
                  <a:lnTo>
                    <a:pt x="597" y="109"/>
                  </a:lnTo>
                  <a:lnTo>
                    <a:pt x="687" y="95"/>
                  </a:lnTo>
                  <a:lnTo>
                    <a:pt x="760" y="90"/>
                  </a:lnTo>
                  <a:lnTo>
                    <a:pt x="851" y="87"/>
                  </a:lnTo>
                  <a:lnTo>
                    <a:pt x="853" y="0"/>
                  </a:lnTo>
                  <a:lnTo>
                    <a:pt x="1152" y="210"/>
                  </a:lnTo>
                  <a:lnTo>
                    <a:pt x="836" y="401"/>
                  </a:lnTo>
                  <a:lnTo>
                    <a:pt x="840" y="312"/>
                  </a:lnTo>
                  <a:lnTo>
                    <a:pt x="748" y="313"/>
                  </a:lnTo>
                  <a:lnTo>
                    <a:pt x="678" y="322"/>
                  </a:lnTo>
                  <a:lnTo>
                    <a:pt x="607" y="336"/>
                  </a:lnTo>
                  <a:lnTo>
                    <a:pt x="506" y="370"/>
                  </a:lnTo>
                  <a:lnTo>
                    <a:pt x="458" y="392"/>
                  </a:lnTo>
                  <a:lnTo>
                    <a:pt x="412" y="417"/>
                  </a:lnTo>
                  <a:lnTo>
                    <a:pt x="375" y="445"/>
                  </a:lnTo>
                  <a:lnTo>
                    <a:pt x="335" y="473"/>
                  </a:lnTo>
                  <a:lnTo>
                    <a:pt x="304" y="501"/>
                  </a:lnTo>
                  <a:lnTo>
                    <a:pt x="279" y="531"/>
                  </a:lnTo>
                  <a:lnTo>
                    <a:pt x="251" y="566"/>
                  </a:lnTo>
                  <a:lnTo>
                    <a:pt x="224" y="607"/>
                  </a:lnTo>
                  <a:lnTo>
                    <a:pt x="206" y="647"/>
                  </a:lnTo>
                  <a:lnTo>
                    <a:pt x="196" y="680"/>
                  </a:lnTo>
                  <a:lnTo>
                    <a:pt x="186" y="725"/>
                  </a:lnTo>
                  <a:lnTo>
                    <a:pt x="183" y="769"/>
                  </a:lnTo>
                  <a:lnTo>
                    <a:pt x="184" y="799"/>
                  </a:lnTo>
                  <a:lnTo>
                    <a:pt x="188" y="831"/>
                  </a:lnTo>
                  <a:lnTo>
                    <a:pt x="197" y="870"/>
                  </a:lnTo>
                  <a:lnTo>
                    <a:pt x="211" y="907"/>
                  </a:lnTo>
                  <a:lnTo>
                    <a:pt x="227" y="941"/>
                  </a:lnTo>
                  <a:lnTo>
                    <a:pt x="248" y="976"/>
                  </a:lnTo>
                  <a:lnTo>
                    <a:pt x="288" y="1027"/>
                  </a:lnTo>
                  <a:lnTo>
                    <a:pt x="321" y="1060"/>
                  </a:lnTo>
                  <a:lnTo>
                    <a:pt x="364" y="1097"/>
                  </a:lnTo>
                  <a:lnTo>
                    <a:pt x="410" y="1129"/>
                  </a:lnTo>
                  <a:lnTo>
                    <a:pt x="444" y="1149"/>
                  </a:lnTo>
                  <a:lnTo>
                    <a:pt x="484" y="1170"/>
                  </a:lnTo>
                  <a:lnTo>
                    <a:pt x="521" y="1185"/>
                  </a:lnTo>
                  <a:lnTo>
                    <a:pt x="553" y="1198"/>
                  </a:lnTo>
                  <a:lnTo>
                    <a:pt x="584" y="1209"/>
                  </a:lnTo>
                  <a:lnTo>
                    <a:pt x="624" y="1218"/>
                  </a:lnTo>
                  <a:lnTo>
                    <a:pt x="659" y="1227"/>
                  </a:lnTo>
                  <a:lnTo>
                    <a:pt x="710" y="1236"/>
                  </a:lnTo>
                  <a:lnTo>
                    <a:pt x="835" y="1253"/>
                  </a:lnTo>
                </a:path>
              </a:pathLst>
            </a:custGeom>
            <a:solidFill>
              <a:srgbClr val="FAFD00"/>
            </a:solidFill>
            <a:ln w="12700" cap="rnd" cmpd="sng">
              <a:solidFill>
                <a:srgbClr val="FAFD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37" name="Freeform 13"/>
            <p:cNvSpPr>
              <a:spLocks/>
            </p:cNvSpPr>
            <p:nvPr/>
          </p:nvSpPr>
          <p:spPr bwMode="auto">
            <a:xfrm>
              <a:off x="419" y="2112"/>
              <a:ext cx="2570" cy="1240"/>
            </a:xfrm>
            <a:custGeom>
              <a:avLst/>
              <a:gdLst>
                <a:gd name="T0" fmla="*/ 1186 w 2570"/>
                <a:gd name="T1" fmla="*/ 35 h 1240"/>
                <a:gd name="T2" fmla="*/ 986 w 2570"/>
                <a:gd name="T3" fmla="*/ 73 h 1240"/>
                <a:gd name="T4" fmla="*/ 820 w 2570"/>
                <a:gd name="T5" fmla="*/ 113 h 1240"/>
                <a:gd name="T6" fmla="*/ 672 w 2570"/>
                <a:gd name="T7" fmla="*/ 159 h 1240"/>
                <a:gd name="T8" fmla="*/ 488 w 2570"/>
                <a:gd name="T9" fmla="*/ 225 h 1240"/>
                <a:gd name="T10" fmla="*/ 340 w 2570"/>
                <a:gd name="T11" fmla="*/ 293 h 1240"/>
                <a:gd name="T12" fmla="*/ 238 w 2570"/>
                <a:gd name="T13" fmla="*/ 354 h 1240"/>
                <a:gd name="T14" fmla="*/ 166 w 2570"/>
                <a:gd name="T15" fmla="*/ 414 h 1240"/>
                <a:gd name="T16" fmla="*/ 98 w 2570"/>
                <a:gd name="T17" fmla="*/ 477 h 1240"/>
                <a:gd name="T18" fmla="*/ 46 w 2570"/>
                <a:gd name="T19" fmla="*/ 540 h 1240"/>
                <a:gd name="T20" fmla="*/ 12 w 2570"/>
                <a:gd name="T21" fmla="*/ 617 h 1240"/>
                <a:gd name="T22" fmla="*/ 0 w 2570"/>
                <a:gd name="T23" fmla="*/ 686 h 1240"/>
                <a:gd name="T24" fmla="*/ 20 w 2570"/>
                <a:gd name="T25" fmla="*/ 772 h 1240"/>
                <a:gd name="T26" fmla="*/ 74 w 2570"/>
                <a:gd name="T27" fmla="*/ 842 h 1240"/>
                <a:gd name="T28" fmla="*/ 150 w 2570"/>
                <a:gd name="T29" fmla="*/ 909 h 1240"/>
                <a:gd name="T30" fmla="*/ 236 w 2570"/>
                <a:gd name="T31" fmla="*/ 962 h 1240"/>
                <a:gd name="T32" fmla="*/ 380 w 2570"/>
                <a:gd name="T33" fmla="*/ 1027 h 1240"/>
                <a:gd name="T34" fmla="*/ 524 w 2570"/>
                <a:gd name="T35" fmla="*/ 1075 h 1240"/>
                <a:gd name="T36" fmla="*/ 678 w 2570"/>
                <a:gd name="T37" fmla="*/ 1109 h 1240"/>
                <a:gd name="T38" fmla="*/ 868 w 2570"/>
                <a:gd name="T39" fmla="*/ 1144 h 1240"/>
                <a:gd name="T40" fmla="*/ 1078 w 2570"/>
                <a:gd name="T41" fmla="*/ 1170 h 1240"/>
                <a:gd name="T42" fmla="*/ 1481 w 2570"/>
                <a:gd name="T43" fmla="*/ 1184 h 1240"/>
                <a:gd name="T44" fmla="*/ 1821 w 2570"/>
                <a:gd name="T45" fmla="*/ 1170 h 1240"/>
                <a:gd name="T46" fmla="*/ 2055 w 2570"/>
                <a:gd name="T47" fmla="*/ 1239 h 1240"/>
                <a:gd name="T48" fmla="*/ 1839 w 2570"/>
                <a:gd name="T49" fmla="*/ 846 h 1240"/>
                <a:gd name="T50" fmla="*/ 1699 w 2570"/>
                <a:gd name="T51" fmla="*/ 950 h 1240"/>
                <a:gd name="T52" fmla="*/ 1399 w 2570"/>
                <a:gd name="T53" fmla="*/ 956 h 1240"/>
                <a:gd name="T54" fmla="*/ 1070 w 2570"/>
                <a:gd name="T55" fmla="*/ 931 h 1240"/>
                <a:gd name="T56" fmla="*/ 874 w 2570"/>
                <a:gd name="T57" fmla="*/ 896 h 1240"/>
                <a:gd name="T58" fmla="*/ 708 w 2570"/>
                <a:gd name="T59" fmla="*/ 856 h 1240"/>
                <a:gd name="T60" fmla="*/ 566 w 2570"/>
                <a:gd name="T61" fmla="*/ 802 h 1240"/>
                <a:gd name="T62" fmla="*/ 440 w 2570"/>
                <a:gd name="T63" fmla="*/ 732 h 1240"/>
                <a:gd name="T64" fmla="*/ 366 w 2570"/>
                <a:gd name="T65" fmla="*/ 657 h 1240"/>
                <a:gd name="T66" fmla="*/ 330 w 2570"/>
                <a:gd name="T67" fmla="*/ 585 h 1240"/>
                <a:gd name="T68" fmla="*/ 326 w 2570"/>
                <a:gd name="T69" fmla="*/ 512 h 1240"/>
                <a:gd name="T70" fmla="*/ 352 w 2570"/>
                <a:gd name="T71" fmla="*/ 435 h 1240"/>
                <a:gd name="T72" fmla="*/ 440 w 2570"/>
                <a:gd name="T73" fmla="*/ 336 h 1240"/>
                <a:gd name="T74" fmla="*/ 566 w 2570"/>
                <a:gd name="T75" fmla="*/ 251 h 1240"/>
                <a:gd name="T76" fmla="*/ 704 w 2570"/>
                <a:gd name="T77" fmla="*/ 184 h 1240"/>
                <a:gd name="T78" fmla="*/ 848 w 2570"/>
                <a:gd name="T79" fmla="*/ 131 h 1240"/>
                <a:gd name="T80" fmla="*/ 964 w 2570"/>
                <a:gd name="T81" fmla="*/ 95 h 1240"/>
                <a:gd name="T82" fmla="*/ 1112 w 2570"/>
                <a:gd name="T83" fmla="*/ 63 h 1240"/>
                <a:gd name="T84" fmla="*/ 1457 w 2570"/>
                <a:gd name="T85" fmla="*/ 0 h 1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70" h="1240">
                  <a:moveTo>
                    <a:pt x="1457" y="0"/>
                  </a:moveTo>
                  <a:lnTo>
                    <a:pt x="1186" y="35"/>
                  </a:lnTo>
                  <a:lnTo>
                    <a:pt x="1096" y="51"/>
                  </a:lnTo>
                  <a:lnTo>
                    <a:pt x="986" y="73"/>
                  </a:lnTo>
                  <a:lnTo>
                    <a:pt x="902" y="91"/>
                  </a:lnTo>
                  <a:lnTo>
                    <a:pt x="820" y="113"/>
                  </a:lnTo>
                  <a:lnTo>
                    <a:pt x="742" y="136"/>
                  </a:lnTo>
                  <a:lnTo>
                    <a:pt x="672" y="159"/>
                  </a:lnTo>
                  <a:lnTo>
                    <a:pt x="588" y="187"/>
                  </a:lnTo>
                  <a:lnTo>
                    <a:pt x="488" y="225"/>
                  </a:lnTo>
                  <a:lnTo>
                    <a:pt x="412" y="258"/>
                  </a:lnTo>
                  <a:lnTo>
                    <a:pt x="340" y="293"/>
                  </a:lnTo>
                  <a:lnTo>
                    <a:pt x="294" y="322"/>
                  </a:lnTo>
                  <a:lnTo>
                    <a:pt x="238" y="354"/>
                  </a:lnTo>
                  <a:lnTo>
                    <a:pt x="200" y="380"/>
                  </a:lnTo>
                  <a:lnTo>
                    <a:pt x="166" y="414"/>
                  </a:lnTo>
                  <a:lnTo>
                    <a:pt x="132" y="443"/>
                  </a:lnTo>
                  <a:lnTo>
                    <a:pt x="98" y="477"/>
                  </a:lnTo>
                  <a:lnTo>
                    <a:pt x="76" y="503"/>
                  </a:lnTo>
                  <a:lnTo>
                    <a:pt x="46" y="540"/>
                  </a:lnTo>
                  <a:lnTo>
                    <a:pt x="24" y="579"/>
                  </a:lnTo>
                  <a:lnTo>
                    <a:pt x="12" y="617"/>
                  </a:lnTo>
                  <a:lnTo>
                    <a:pt x="4" y="649"/>
                  </a:lnTo>
                  <a:lnTo>
                    <a:pt x="0" y="686"/>
                  </a:lnTo>
                  <a:lnTo>
                    <a:pt x="4" y="724"/>
                  </a:lnTo>
                  <a:lnTo>
                    <a:pt x="20" y="772"/>
                  </a:lnTo>
                  <a:lnTo>
                    <a:pt x="46" y="810"/>
                  </a:lnTo>
                  <a:lnTo>
                    <a:pt x="74" y="842"/>
                  </a:lnTo>
                  <a:lnTo>
                    <a:pt x="106" y="874"/>
                  </a:lnTo>
                  <a:lnTo>
                    <a:pt x="150" y="909"/>
                  </a:lnTo>
                  <a:lnTo>
                    <a:pt x="190" y="937"/>
                  </a:lnTo>
                  <a:lnTo>
                    <a:pt x="236" y="962"/>
                  </a:lnTo>
                  <a:lnTo>
                    <a:pt x="302" y="993"/>
                  </a:lnTo>
                  <a:lnTo>
                    <a:pt x="380" y="1027"/>
                  </a:lnTo>
                  <a:lnTo>
                    <a:pt x="458" y="1052"/>
                  </a:lnTo>
                  <a:lnTo>
                    <a:pt x="524" y="1075"/>
                  </a:lnTo>
                  <a:lnTo>
                    <a:pt x="604" y="1095"/>
                  </a:lnTo>
                  <a:lnTo>
                    <a:pt x="678" y="1109"/>
                  </a:lnTo>
                  <a:lnTo>
                    <a:pt x="762" y="1125"/>
                  </a:lnTo>
                  <a:lnTo>
                    <a:pt x="868" y="1144"/>
                  </a:lnTo>
                  <a:lnTo>
                    <a:pt x="968" y="1156"/>
                  </a:lnTo>
                  <a:lnTo>
                    <a:pt x="1078" y="1170"/>
                  </a:lnTo>
                  <a:lnTo>
                    <a:pt x="1303" y="1181"/>
                  </a:lnTo>
                  <a:lnTo>
                    <a:pt x="1481" y="1184"/>
                  </a:lnTo>
                  <a:lnTo>
                    <a:pt x="1671" y="1178"/>
                  </a:lnTo>
                  <a:lnTo>
                    <a:pt x="1821" y="1170"/>
                  </a:lnTo>
                  <a:lnTo>
                    <a:pt x="2009" y="1154"/>
                  </a:lnTo>
                  <a:lnTo>
                    <a:pt x="2055" y="1239"/>
                  </a:lnTo>
                  <a:lnTo>
                    <a:pt x="2569" y="969"/>
                  </a:lnTo>
                  <a:lnTo>
                    <a:pt x="1839" y="846"/>
                  </a:lnTo>
                  <a:lnTo>
                    <a:pt x="1889" y="933"/>
                  </a:lnTo>
                  <a:lnTo>
                    <a:pt x="1699" y="950"/>
                  </a:lnTo>
                  <a:lnTo>
                    <a:pt x="1553" y="956"/>
                  </a:lnTo>
                  <a:lnTo>
                    <a:pt x="1399" y="956"/>
                  </a:lnTo>
                  <a:lnTo>
                    <a:pt x="1176" y="944"/>
                  </a:lnTo>
                  <a:lnTo>
                    <a:pt x="1070" y="931"/>
                  </a:lnTo>
                  <a:lnTo>
                    <a:pt x="964" y="917"/>
                  </a:lnTo>
                  <a:lnTo>
                    <a:pt x="874" y="896"/>
                  </a:lnTo>
                  <a:lnTo>
                    <a:pt x="782" y="876"/>
                  </a:lnTo>
                  <a:lnTo>
                    <a:pt x="708" y="856"/>
                  </a:lnTo>
                  <a:lnTo>
                    <a:pt x="642" y="832"/>
                  </a:lnTo>
                  <a:lnTo>
                    <a:pt x="566" y="802"/>
                  </a:lnTo>
                  <a:lnTo>
                    <a:pt x="498" y="766"/>
                  </a:lnTo>
                  <a:lnTo>
                    <a:pt x="440" y="732"/>
                  </a:lnTo>
                  <a:lnTo>
                    <a:pt x="406" y="699"/>
                  </a:lnTo>
                  <a:lnTo>
                    <a:pt x="366" y="657"/>
                  </a:lnTo>
                  <a:lnTo>
                    <a:pt x="340" y="614"/>
                  </a:lnTo>
                  <a:lnTo>
                    <a:pt x="330" y="585"/>
                  </a:lnTo>
                  <a:lnTo>
                    <a:pt x="322" y="553"/>
                  </a:lnTo>
                  <a:lnTo>
                    <a:pt x="326" y="512"/>
                  </a:lnTo>
                  <a:lnTo>
                    <a:pt x="336" y="473"/>
                  </a:lnTo>
                  <a:lnTo>
                    <a:pt x="352" y="435"/>
                  </a:lnTo>
                  <a:lnTo>
                    <a:pt x="382" y="396"/>
                  </a:lnTo>
                  <a:lnTo>
                    <a:pt x="440" y="336"/>
                  </a:lnTo>
                  <a:lnTo>
                    <a:pt x="492" y="296"/>
                  </a:lnTo>
                  <a:lnTo>
                    <a:pt x="566" y="251"/>
                  </a:lnTo>
                  <a:lnTo>
                    <a:pt x="642" y="211"/>
                  </a:lnTo>
                  <a:lnTo>
                    <a:pt x="704" y="184"/>
                  </a:lnTo>
                  <a:lnTo>
                    <a:pt x="778" y="156"/>
                  </a:lnTo>
                  <a:lnTo>
                    <a:pt x="848" y="131"/>
                  </a:lnTo>
                  <a:lnTo>
                    <a:pt x="906" y="112"/>
                  </a:lnTo>
                  <a:lnTo>
                    <a:pt x="964" y="95"/>
                  </a:lnTo>
                  <a:lnTo>
                    <a:pt x="1042" y="77"/>
                  </a:lnTo>
                  <a:lnTo>
                    <a:pt x="1112" y="63"/>
                  </a:lnTo>
                  <a:lnTo>
                    <a:pt x="1208" y="42"/>
                  </a:lnTo>
                  <a:lnTo>
                    <a:pt x="1457" y="0"/>
                  </a:lnTo>
                </a:path>
              </a:pathLst>
            </a:custGeom>
            <a:solidFill>
              <a:srgbClr val="FAFD00"/>
            </a:solidFill>
            <a:ln w="12700" cap="rnd" cmpd="sng">
              <a:solidFill>
                <a:srgbClr val="FAFD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nvGrpSpPr>
            <p:cNvPr id="26641" name="Group 17"/>
            <p:cNvGrpSpPr>
              <a:grpSpLocks/>
            </p:cNvGrpSpPr>
            <p:nvPr/>
          </p:nvGrpSpPr>
          <p:grpSpPr bwMode="auto">
            <a:xfrm>
              <a:off x="1536" y="1626"/>
              <a:ext cx="685" cy="739"/>
              <a:chOff x="1536" y="1626"/>
              <a:chExt cx="685" cy="739"/>
            </a:xfrm>
          </p:grpSpPr>
          <p:sp>
            <p:nvSpPr>
              <p:cNvPr id="26638" name="Freeform 14"/>
              <p:cNvSpPr>
                <a:spLocks/>
              </p:cNvSpPr>
              <p:nvPr/>
            </p:nvSpPr>
            <p:spPr bwMode="auto">
              <a:xfrm>
                <a:off x="1536" y="1741"/>
                <a:ext cx="536" cy="624"/>
              </a:xfrm>
              <a:custGeom>
                <a:avLst/>
                <a:gdLst>
                  <a:gd name="T0" fmla="*/ 0 w 536"/>
                  <a:gd name="T1" fmla="*/ 0 h 624"/>
                  <a:gd name="T2" fmla="*/ 535 w 536"/>
                  <a:gd name="T3" fmla="*/ 0 h 624"/>
                  <a:gd name="T4" fmla="*/ 535 w 536"/>
                  <a:gd name="T5" fmla="*/ 623 h 624"/>
                  <a:gd name="T6" fmla="*/ 0 w 536"/>
                  <a:gd name="T7" fmla="*/ 623 h 624"/>
                  <a:gd name="T8" fmla="*/ 0 w 536"/>
                  <a:gd name="T9" fmla="*/ 0 h 624"/>
                </a:gdLst>
                <a:ahLst/>
                <a:cxnLst>
                  <a:cxn ang="0">
                    <a:pos x="T0" y="T1"/>
                  </a:cxn>
                  <a:cxn ang="0">
                    <a:pos x="T2" y="T3"/>
                  </a:cxn>
                  <a:cxn ang="0">
                    <a:pos x="T4" y="T5"/>
                  </a:cxn>
                  <a:cxn ang="0">
                    <a:pos x="T6" y="T7"/>
                  </a:cxn>
                  <a:cxn ang="0">
                    <a:pos x="T8" y="T9"/>
                  </a:cxn>
                </a:cxnLst>
                <a:rect l="0" t="0" r="r" b="b"/>
                <a:pathLst>
                  <a:path w="536" h="624">
                    <a:moveTo>
                      <a:pt x="0" y="0"/>
                    </a:moveTo>
                    <a:lnTo>
                      <a:pt x="535" y="0"/>
                    </a:lnTo>
                    <a:lnTo>
                      <a:pt x="535" y="623"/>
                    </a:lnTo>
                    <a:lnTo>
                      <a:pt x="0" y="623"/>
                    </a:lnTo>
                    <a:lnTo>
                      <a:pt x="0" y="0"/>
                    </a:lnTo>
                  </a:path>
                </a:pathLst>
              </a:custGeom>
              <a:solidFill>
                <a:srgbClr val="9F3FD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39" name="Freeform 15"/>
              <p:cNvSpPr>
                <a:spLocks/>
              </p:cNvSpPr>
              <p:nvPr/>
            </p:nvSpPr>
            <p:spPr bwMode="auto">
              <a:xfrm>
                <a:off x="1536" y="1626"/>
                <a:ext cx="685" cy="102"/>
              </a:xfrm>
              <a:custGeom>
                <a:avLst/>
                <a:gdLst>
                  <a:gd name="T0" fmla="*/ 0 w 685"/>
                  <a:gd name="T1" fmla="*/ 101 h 102"/>
                  <a:gd name="T2" fmla="*/ 536 w 685"/>
                  <a:gd name="T3" fmla="*/ 101 h 102"/>
                  <a:gd name="T4" fmla="*/ 684 w 685"/>
                  <a:gd name="T5" fmla="*/ 0 h 102"/>
                  <a:gd name="T6" fmla="*/ 146 w 685"/>
                  <a:gd name="T7" fmla="*/ 0 h 102"/>
                  <a:gd name="T8" fmla="*/ 0 w 685"/>
                  <a:gd name="T9" fmla="*/ 101 h 102"/>
                </a:gdLst>
                <a:ahLst/>
                <a:cxnLst>
                  <a:cxn ang="0">
                    <a:pos x="T0" y="T1"/>
                  </a:cxn>
                  <a:cxn ang="0">
                    <a:pos x="T2" y="T3"/>
                  </a:cxn>
                  <a:cxn ang="0">
                    <a:pos x="T4" y="T5"/>
                  </a:cxn>
                  <a:cxn ang="0">
                    <a:pos x="T6" y="T7"/>
                  </a:cxn>
                  <a:cxn ang="0">
                    <a:pos x="T8" y="T9"/>
                  </a:cxn>
                </a:cxnLst>
                <a:rect l="0" t="0" r="r" b="b"/>
                <a:pathLst>
                  <a:path w="685" h="102">
                    <a:moveTo>
                      <a:pt x="0" y="101"/>
                    </a:moveTo>
                    <a:lnTo>
                      <a:pt x="536" y="101"/>
                    </a:lnTo>
                    <a:lnTo>
                      <a:pt x="684" y="0"/>
                    </a:lnTo>
                    <a:lnTo>
                      <a:pt x="146" y="0"/>
                    </a:lnTo>
                    <a:lnTo>
                      <a:pt x="0" y="101"/>
                    </a:lnTo>
                  </a:path>
                </a:pathLst>
              </a:custGeom>
              <a:solidFill>
                <a:srgbClr val="BF5F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40" name="Freeform 16"/>
              <p:cNvSpPr>
                <a:spLocks/>
              </p:cNvSpPr>
              <p:nvPr/>
            </p:nvSpPr>
            <p:spPr bwMode="auto">
              <a:xfrm>
                <a:off x="2081" y="1626"/>
                <a:ext cx="140" cy="739"/>
              </a:xfrm>
              <a:custGeom>
                <a:avLst/>
                <a:gdLst>
                  <a:gd name="T0" fmla="*/ 139 w 140"/>
                  <a:gd name="T1" fmla="*/ 0 h 739"/>
                  <a:gd name="T2" fmla="*/ 0 w 140"/>
                  <a:gd name="T3" fmla="*/ 114 h 739"/>
                  <a:gd name="T4" fmla="*/ 0 w 140"/>
                  <a:gd name="T5" fmla="*/ 738 h 739"/>
                  <a:gd name="T6" fmla="*/ 139 w 140"/>
                  <a:gd name="T7" fmla="*/ 566 h 739"/>
                  <a:gd name="T8" fmla="*/ 139 w 140"/>
                  <a:gd name="T9" fmla="*/ 0 h 739"/>
                </a:gdLst>
                <a:ahLst/>
                <a:cxnLst>
                  <a:cxn ang="0">
                    <a:pos x="T0" y="T1"/>
                  </a:cxn>
                  <a:cxn ang="0">
                    <a:pos x="T2" y="T3"/>
                  </a:cxn>
                  <a:cxn ang="0">
                    <a:pos x="T4" y="T5"/>
                  </a:cxn>
                  <a:cxn ang="0">
                    <a:pos x="T6" y="T7"/>
                  </a:cxn>
                  <a:cxn ang="0">
                    <a:pos x="T8" y="T9"/>
                  </a:cxn>
                </a:cxnLst>
                <a:rect l="0" t="0" r="r" b="b"/>
                <a:pathLst>
                  <a:path w="140" h="739">
                    <a:moveTo>
                      <a:pt x="139" y="0"/>
                    </a:moveTo>
                    <a:lnTo>
                      <a:pt x="0" y="114"/>
                    </a:lnTo>
                    <a:lnTo>
                      <a:pt x="0" y="738"/>
                    </a:lnTo>
                    <a:lnTo>
                      <a:pt x="139" y="566"/>
                    </a:lnTo>
                    <a:lnTo>
                      <a:pt x="139" y="0"/>
                    </a:lnTo>
                  </a:path>
                </a:pathLst>
              </a:custGeom>
              <a:solidFill>
                <a:srgbClr val="7F00D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6645" name="Group 21"/>
            <p:cNvGrpSpPr>
              <a:grpSpLocks/>
            </p:cNvGrpSpPr>
            <p:nvPr/>
          </p:nvGrpSpPr>
          <p:grpSpPr bwMode="auto">
            <a:xfrm>
              <a:off x="2217" y="2184"/>
              <a:ext cx="724" cy="741"/>
              <a:chOff x="2217" y="2184"/>
              <a:chExt cx="724" cy="741"/>
            </a:xfrm>
          </p:grpSpPr>
          <p:sp>
            <p:nvSpPr>
              <p:cNvPr id="26642" name="Freeform 18"/>
              <p:cNvSpPr>
                <a:spLocks/>
              </p:cNvSpPr>
              <p:nvPr/>
            </p:nvSpPr>
            <p:spPr bwMode="auto">
              <a:xfrm>
                <a:off x="2217" y="2300"/>
                <a:ext cx="566" cy="625"/>
              </a:xfrm>
              <a:custGeom>
                <a:avLst/>
                <a:gdLst>
                  <a:gd name="T0" fmla="*/ 0 w 566"/>
                  <a:gd name="T1" fmla="*/ 0 h 625"/>
                  <a:gd name="T2" fmla="*/ 565 w 566"/>
                  <a:gd name="T3" fmla="*/ 0 h 625"/>
                  <a:gd name="T4" fmla="*/ 565 w 566"/>
                  <a:gd name="T5" fmla="*/ 624 h 625"/>
                  <a:gd name="T6" fmla="*/ 0 w 566"/>
                  <a:gd name="T7" fmla="*/ 624 h 625"/>
                  <a:gd name="T8" fmla="*/ 0 w 566"/>
                  <a:gd name="T9" fmla="*/ 0 h 625"/>
                </a:gdLst>
                <a:ahLst/>
                <a:cxnLst>
                  <a:cxn ang="0">
                    <a:pos x="T0" y="T1"/>
                  </a:cxn>
                  <a:cxn ang="0">
                    <a:pos x="T2" y="T3"/>
                  </a:cxn>
                  <a:cxn ang="0">
                    <a:pos x="T4" y="T5"/>
                  </a:cxn>
                  <a:cxn ang="0">
                    <a:pos x="T6" y="T7"/>
                  </a:cxn>
                  <a:cxn ang="0">
                    <a:pos x="T8" y="T9"/>
                  </a:cxn>
                </a:cxnLst>
                <a:rect l="0" t="0" r="r" b="b"/>
                <a:pathLst>
                  <a:path w="566" h="625">
                    <a:moveTo>
                      <a:pt x="0" y="0"/>
                    </a:moveTo>
                    <a:lnTo>
                      <a:pt x="565" y="0"/>
                    </a:lnTo>
                    <a:lnTo>
                      <a:pt x="565" y="624"/>
                    </a:lnTo>
                    <a:lnTo>
                      <a:pt x="0" y="624"/>
                    </a:lnTo>
                    <a:lnTo>
                      <a:pt x="0" y="0"/>
                    </a:lnTo>
                  </a:path>
                </a:pathLst>
              </a:custGeom>
              <a:solidFill>
                <a:srgbClr val="FF00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43" name="Freeform 19"/>
              <p:cNvSpPr>
                <a:spLocks/>
              </p:cNvSpPr>
              <p:nvPr/>
            </p:nvSpPr>
            <p:spPr bwMode="auto">
              <a:xfrm>
                <a:off x="2217" y="2184"/>
                <a:ext cx="724" cy="103"/>
              </a:xfrm>
              <a:custGeom>
                <a:avLst/>
                <a:gdLst>
                  <a:gd name="T0" fmla="*/ 0 w 724"/>
                  <a:gd name="T1" fmla="*/ 102 h 103"/>
                  <a:gd name="T2" fmla="*/ 567 w 724"/>
                  <a:gd name="T3" fmla="*/ 102 h 103"/>
                  <a:gd name="T4" fmla="*/ 723 w 724"/>
                  <a:gd name="T5" fmla="*/ 0 h 103"/>
                  <a:gd name="T6" fmla="*/ 155 w 724"/>
                  <a:gd name="T7" fmla="*/ 0 h 103"/>
                  <a:gd name="T8" fmla="*/ 0 w 724"/>
                  <a:gd name="T9" fmla="*/ 102 h 103"/>
                </a:gdLst>
                <a:ahLst/>
                <a:cxnLst>
                  <a:cxn ang="0">
                    <a:pos x="T0" y="T1"/>
                  </a:cxn>
                  <a:cxn ang="0">
                    <a:pos x="T2" y="T3"/>
                  </a:cxn>
                  <a:cxn ang="0">
                    <a:pos x="T4" y="T5"/>
                  </a:cxn>
                  <a:cxn ang="0">
                    <a:pos x="T6" y="T7"/>
                  </a:cxn>
                  <a:cxn ang="0">
                    <a:pos x="T8" y="T9"/>
                  </a:cxn>
                </a:cxnLst>
                <a:rect l="0" t="0" r="r" b="b"/>
                <a:pathLst>
                  <a:path w="724" h="103">
                    <a:moveTo>
                      <a:pt x="0" y="102"/>
                    </a:moveTo>
                    <a:lnTo>
                      <a:pt x="567" y="102"/>
                    </a:lnTo>
                    <a:lnTo>
                      <a:pt x="723" y="0"/>
                    </a:lnTo>
                    <a:lnTo>
                      <a:pt x="155" y="0"/>
                    </a:lnTo>
                    <a:lnTo>
                      <a:pt x="0" y="102"/>
                    </a:lnTo>
                  </a:path>
                </a:pathLst>
              </a:custGeom>
              <a:solidFill>
                <a:srgbClr val="FF9FD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44" name="Freeform 20"/>
              <p:cNvSpPr>
                <a:spLocks/>
              </p:cNvSpPr>
              <p:nvPr/>
            </p:nvSpPr>
            <p:spPr bwMode="auto">
              <a:xfrm>
                <a:off x="2794" y="2184"/>
                <a:ext cx="147" cy="741"/>
              </a:xfrm>
              <a:custGeom>
                <a:avLst/>
                <a:gdLst>
                  <a:gd name="T0" fmla="*/ 146 w 147"/>
                  <a:gd name="T1" fmla="*/ 0 h 741"/>
                  <a:gd name="T2" fmla="*/ 0 w 147"/>
                  <a:gd name="T3" fmla="*/ 114 h 741"/>
                  <a:gd name="T4" fmla="*/ 0 w 147"/>
                  <a:gd name="T5" fmla="*/ 740 h 741"/>
                  <a:gd name="T6" fmla="*/ 146 w 147"/>
                  <a:gd name="T7" fmla="*/ 569 h 741"/>
                  <a:gd name="T8" fmla="*/ 146 w 147"/>
                  <a:gd name="T9" fmla="*/ 0 h 741"/>
                </a:gdLst>
                <a:ahLst/>
                <a:cxnLst>
                  <a:cxn ang="0">
                    <a:pos x="T0" y="T1"/>
                  </a:cxn>
                  <a:cxn ang="0">
                    <a:pos x="T2" y="T3"/>
                  </a:cxn>
                  <a:cxn ang="0">
                    <a:pos x="T4" y="T5"/>
                  </a:cxn>
                  <a:cxn ang="0">
                    <a:pos x="T6" y="T7"/>
                  </a:cxn>
                  <a:cxn ang="0">
                    <a:pos x="T8" y="T9"/>
                  </a:cxn>
                </a:cxnLst>
                <a:rect l="0" t="0" r="r" b="b"/>
                <a:pathLst>
                  <a:path w="147" h="741">
                    <a:moveTo>
                      <a:pt x="146" y="0"/>
                    </a:moveTo>
                    <a:lnTo>
                      <a:pt x="0" y="114"/>
                    </a:lnTo>
                    <a:lnTo>
                      <a:pt x="0" y="740"/>
                    </a:lnTo>
                    <a:lnTo>
                      <a:pt x="146" y="569"/>
                    </a:lnTo>
                    <a:lnTo>
                      <a:pt x="146" y="0"/>
                    </a:lnTo>
                  </a:path>
                </a:pathLst>
              </a:custGeom>
              <a:solidFill>
                <a:srgbClr val="800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6649" name="Group 25"/>
            <p:cNvGrpSpPr>
              <a:grpSpLocks/>
            </p:cNvGrpSpPr>
            <p:nvPr/>
          </p:nvGrpSpPr>
          <p:grpSpPr bwMode="auto">
            <a:xfrm>
              <a:off x="2990" y="2616"/>
              <a:ext cx="731" cy="769"/>
              <a:chOff x="2990" y="2616"/>
              <a:chExt cx="731" cy="769"/>
            </a:xfrm>
          </p:grpSpPr>
          <p:sp>
            <p:nvSpPr>
              <p:cNvPr id="26646" name="Freeform 22"/>
              <p:cNvSpPr>
                <a:spLocks/>
              </p:cNvSpPr>
              <p:nvPr/>
            </p:nvSpPr>
            <p:spPr bwMode="auto">
              <a:xfrm>
                <a:off x="2990" y="2737"/>
                <a:ext cx="572" cy="648"/>
              </a:xfrm>
              <a:custGeom>
                <a:avLst/>
                <a:gdLst>
                  <a:gd name="T0" fmla="*/ 0 w 572"/>
                  <a:gd name="T1" fmla="*/ 0 h 648"/>
                  <a:gd name="T2" fmla="*/ 571 w 572"/>
                  <a:gd name="T3" fmla="*/ 0 h 648"/>
                  <a:gd name="T4" fmla="*/ 571 w 572"/>
                  <a:gd name="T5" fmla="*/ 647 h 648"/>
                  <a:gd name="T6" fmla="*/ 0 w 572"/>
                  <a:gd name="T7" fmla="*/ 647 h 648"/>
                  <a:gd name="T8" fmla="*/ 0 w 572"/>
                  <a:gd name="T9" fmla="*/ 0 h 648"/>
                </a:gdLst>
                <a:ahLst/>
                <a:cxnLst>
                  <a:cxn ang="0">
                    <a:pos x="T0" y="T1"/>
                  </a:cxn>
                  <a:cxn ang="0">
                    <a:pos x="T2" y="T3"/>
                  </a:cxn>
                  <a:cxn ang="0">
                    <a:pos x="T4" y="T5"/>
                  </a:cxn>
                  <a:cxn ang="0">
                    <a:pos x="T6" y="T7"/>
                  </a:cxn>
                  <a:cxn ang="0">
                    <a:pos x="T8" y="T9"/>
                  </a:cxn>
                </a:cxnLst>
                <a:rect l="0" t="0" r="r" b="b"/>
                <a:pathLst>
                  <a:path w="572" h="648">
                    <a:moveTo>
                      <a:pt x="0" y="0"/>
                    </a:moveTo>
                    <a:lnTo>
                      <a:pt x="571" y="0"/>
                    </a:lnTo>
                    <a:lnTo>
                      <a:pt x="571" y="647"/>
                    </a:lnTo>
                    <a:lnTo>
                      <a:pt x="0" y="647"/>
                    </a:lnTo>
                    <a:lnTo>
                      <a:pt x="0" y="0"/>
                    </a:lnTo>
                  </a:path>
                </a:pathLst>
              </a:custGeom>
              <a:solidFill>
                <a:srgbClr val="008080"/>
              </a:solidFill>
              <a:ln w="12700" cap="rnd" cmpd="sng">
                <a:solidFill>
                  <a:srgbClr val="009688"/>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47" name="Freeform 23"/>
              <p:cNvSpPr>
                <a:spLocks/>
              </p:cNvSpPr>
              <p:nvPr/>
            </p:nvSpPr>
            <p:spPr bwMode="auto">
              <a:xfrm>
                <a:off x="2990" y="2616"/>
                <a:ext cx="731" cy="108"/>
              </a:xfrm>
              <a:custGeom>
                <a:avLst/>
                <a:gdLst>
                  <a:gd name="T0" fmla="*/ 0 w 731"/>
                  <a:gd name="T1" fmla="*/ 107 h 108"/>
                  <a:gd name="T2" fmla="*/ 573 w 731"/>
                  <a:gd name="T3" fmla="*/ 107 h 108"/>
                  <a:gd name="T4" fmla="*/ 730 w 731"/>
                  <a:gd name="T5" fmla="*/ 0 h 108"/>
                  <a:gd name="T6" fmla="*/ 157 w 731"/>
                  <a:gd name="T7" fmla="*/ 0 h 108"/>
                  <a:gd name="T8" fmla="*/ 0 w 731"/>
                  <a:gd name="T9" fmla="*/ 107 h 108"/>
                </a:gdLst>
                <a:ahLst/>
                <a:cxnLst>
                  <a:cxn ang="0">
                    <a:pos x="T0" y="T1"/>
                  </a:cxn>
                  <a:cxn ang="0">
                    <a:pos x="T2" y="T3"/>
                  </a:cxn>
                  <a:cxn ang="0">
                    <a:pos x="T4" y="T5"/>
                  </a:cxn>
                  <a:cxn ang="0">
                    <a:pos x="T6" y="T7"/>
                  </a:cxn>
                  <a:cxn ang="0">
                    <a:pos x="T8" y="T9"/>
                  </a:cxn>
                </a:cxnLst>
                <a:rect l="0" t="0" r="r" b="b"/>
                <a:pathLst>
                  <a:path w="731" h="108">
                    <a:moveTo>
                      <a:pt x="0" y="107"/>
                    </a:moveTo>
                    <a:lnTo>
                      <a:pt x="573" y="107"/>
                    </a:lnTo>
                    <a:lnTo>
                      <a:pt x="730" y="0"/>
                    </a:lnTo>
                    <a:lnTo>
                      <a:pt x="157" y="0"/>
                    </a:lnTo>
                    <a:lnTo>
                      <a:pt x="0" y="107"/>
                    </a:lnTo>
                  </a:path>
                </a:pathLst>
              </a:custGeom>
              <a:solidFill>
                <a:srgbClr val="00DFBF"/>
              </a:solidFill>
              <a:ln w="12700" cap="rnd" cmpd="sng">
                <a:solidFill>
                  <a:srgbClr val="009688"/>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48" name="Freeform 24"/>
              <p:cNvSpPr>
                <a:spLocks/>
              </p:cNvSpPr>
              <p:nvPr/>
            </p:nvSpPr>
            <p:spPr bwMode="auto">
              <a:xfrm>
                <a:off x="3574" y="2616"/>
                <a:ext cx="147" cy="769"/>
              </a:xfrm>
              <a:custGeom>
                <a:avLst/>
                <a:gdLst>
                  <a:gd name="T0" fmla="*/ 146 w 147"/>
                  <a:gd name="T1" fmla="*/ 0 h 769"/>
                  <a:gd name="T2" fmla="*/ 0 w 147"/>
                  <a:gd name="T3" fmla="*/ 119 h 769"/>
                  <a:gd name="T4" fmla="*/ 0 w 147"/>
                  <a:gd name="T5" fmla="*/ 768 h 769"/>
                  <a:gd name="T6" fmla="*/ 146 w 147"/>
                  <a:gd name="T7" fmla="*/ 590 h 769"/>
                  <a:gd name="T8" fmla="*/ 146 w 147"/>
                  <a:gd name="T9" fmla="*/ 0 h 769"/>
                </a:gdLst>
                <a:ahLst/>
                <a:cxnLst>
                  <a:cxn ang="0">
                    <a:pos x="T0" y="T1"/>
                  </a:cxn>
                  <a:cxn ang="0">
                    <a:pos x="T2" y="T3"/>
                  </a:cxn>
                  <a:cxn ang="0">
                    <a:pos x="T4" y="T5"/>
                  </a:cxn>
                  <a:cxn ang="0">
                    <a:pos x="T6" y="T7"/>
                  </a:cxn>
                  <a:cxn ang="0">
                    <a:pos x="T8" y="T9"/>
                  </a:cxn>
                </a:cxnLst>
                <a:rect l="0" t="0" r="r" b="b"/>
                <a:pathLst>
                  <a:path w="147" h="769">
                    <a:moveTo>
                      <a:pt x="146" y="0"/>
                    </a:moveTo>
                    <a:lnTo>
                      <a:pt x="0" y="119"/>
                    </a:lnTo>
                    <a:lnTo>
                      <a:pt x="0" y="768"/>
                    </a:lnTo>
                    <a:lnTo>
                      <a:pt x="146" y="590"/>
                    </a:lnTo>
                    <a:lnTo>
                      <a:pt x="146" y="0"/>
                    </a:lnTo>
                  </a:path>
                </a:pathLst>
              </a:custGeom>
              <a:solidFill>
                <a:srgbClr val="005F5F"/>
              </a:solidFill>
              <a:ln w="12700" cap="rnd" cmpd="sng">
                <a:solidFill>
                  <a:srgbClr val="009688"/>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6654" name="Group 30"/>
            <p:cNvGrpSpPr>
              <a:grpSpLocks/>
            </p:cNvGrpSpPr>
            <p:nvPr/>
          </p:nvGrpSpPr>
          <p:grpSpPr bwMode="auto">
            <a:xfrm>
              <a:off x="1703" y="642"/>
              <a:ext cx="421" cy="1025"/>
              <a:chOff x="1703" y="642"/>
              <a:chExt cx="421" cy="1025"/>
            </a:xfrm>
          </p:grpSpPr>
          <p:sp>
            <p:nvSpPr>
              <p:cNvPr id="26650" name="Freeform 26"/>
              <p:cNvSpPr>
                <a:spLocks/>
              </p:cNvSpPr>
              <p:nvPr/>
            </p:nvSpPr>
            <p:spPr bwMode="auto">
              <a:xfrm>
                <a:off x="1703" y="1417"/>
                <a:ext cx="163" cy="78"/>
              </a:xfrm>
              <a:custGeom>
                <a:avLst/>
                <a:gdLst>
                  <a:gd name="T0" fmla="*/ 0 w 163"/>
                  <a:gd name="T1" fmla="*/ 77 h 78"/>
                  <a:gd name="T2" fmla="*/ 80 w 163"/>
                  <a:gd name="T3" fmla="*/ 77 h 78"/>
                  <a:gd name="T4" fmla="*/ 162 w 163"/>
                  <a:gd name="T5" fmla="*/ 0 h 78"/>
                  <a:gd name="T6" fmla="*/ 80 w 163"/>
                  <a:gd name="T7" fmla="*/ 0 h 78"/>
                  <a:gd name="T8" fmla="*/ 0 w 163"/>
                  <a:gd name="T9" fmla="*/ 77 h 78"/>
                </a:gdLst>
                <a:ahLst/>
                <a:cxnLst>
                  <a:cxn ang="0">
                    <a:pos x="T0" y="T1"/>
                  </a:cxn>
                  <a:cxn ang="0">
                    <a:pos x="T2" y="T3"/>
                  </a:cxn>
                  <a:cxn ang="0">
                    <a:pos x="T4" y="T5"/>
                  </a:cxn>
                  <a:cxn ang="0">
                    <a:pos x="T6" y="T7"/>
                  </a:cxn>
                  <a:cxn ang="0">
                    <a:pos x="T8" y="T9"/>
                  </a:cxn>
                </a:cxnLst>
                <a:rect l="0" t="0" r="r" b="b"/>
                <a:pathLst>
                  <a:path w="163" h="78">
                    <a:moveTo>
                      <a:pt x="0" y="77"/>
                    </a:moveTo>
                    <a:lnTo>
                      <a:pt x="80" y="77"/>
                    </a:lnTo>
                    <a:lnTo>
                      <a:pt x="162" y="0"/>
                    </a:lnTo>
                    <a:lnTo>
                      <a:pt x="80" y="0"/>
                    </a:lnTo>
                    <a:lnTo>
                      <a:pt x="0" y="77"/>
                    </a:lnTo>
                  </a:path>
                </a:pathLst>
              </a:custGeom>
              <a:solidFill>
                <a:srgbClr val="FF1F3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51" name="Freeform 27"/>
              <p:cNvSpPr>
                <a:spLocks/>
              </p:cNvSpPr>
              <p:nvPr/>
            </p:nvSpPr>
            <p:spPr bwMode="auto">
              <a:xfrm>
                <a:off x="1961" y="1417"/>
                <a:ext cx="163" cy="78"/>
              </a:xfrm>
              <a:custGeom>
                <a:avLst/>
                <a:gdLst>
                  <a:gd name="T0" fmla="*/ 0 w 163"/>
                  <a:gd name="T1" fmla="*/ 77 h 78"/>
                  <a:gd name="T2" fmla="*/ 81 w 163"/>
                  <a:gd name="T3" fmla="*/ 77 h 78"/>
                  <a:gd name="T4" fmla="*/ 162 w 163"/>
                  <a:gd name="T5" fmla="*/ 0 h 78"/>
                  <a:gd name="T6" fmla="*/ 81 w 163"/>
                  <a:gd name="T7" fmla="*/ 0 h 78"/>
                  <a:gd name="T8" fmla="*/ 0 w 163"/>
                  <a:gd name="T9" fmla="*/ 77 h 78"/>
                </a:gdLst>
                <a:ahLst/>
                <a:cxnLst>
                  <a:cxn ang="0">
                    <a:pos x="T0" y="T1"/>
                  </a:cxn>
                  <a:cxn ang="0">
                    <a:pos x="T2" y="T3"/>
                  </a:cxn>
                  <a:cxn ang="0">
                    <a:pos x="T4" y="T5"/>
                  </a:cxn>
                  <a:cxn ang="0">
                    <a:pos x="T6" y="T7"/>
                  </a:cxn>
                  <a:cxn ang="0">
                    <a:pos x="T8" y="T9"/>
                  </a:cxn>
                </a:cxnLst>
                <a:rect l="0" t="0" r="r" b="b"/>
                <a:pathLst>
                  <a:path w="163" h="78">
                    <a:moveTo>
                      <a:pt x="0" y="77"/>
                    </a:moveTo>
                    <a:lnTo>
                      <a:pt x="81" y="77"/>
                    </a:lnTo>
                    <a:lnTo>
                      <a:pt x="162" y="0"/>
                    </a:lnTo>
                    <a:lnTo>
                      <a:pt x="81" y="0"/>
                    </a:lnTo>
                    <a:lnTo>
                      <a:pt x="0" y="77"/>
                    </a:lnTo>
                  </a:path>
                </a:pathLst>
              </a:custGeom>
              <a:solidFill>
                <a:srgbClr val="FF1F3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52" name="Freeform 28"/>
              <p:cNvSpPr>
                <a:spLocks/>
              </p:cNvSpPr>
              <p:nvPr/>
            </p:nvSpPr>
            <p:spPr bwMode="auto">
              <a:xfrm>
                <a:off x="1961" y="642"/>
                <a:ext cx="77" cy="853"/>
              </a:xfrm>
              <a:custGeom>
                <a:avLst/>
                <a:gdLst>
                  <a:gd name="T0" fmla="*/ 0 w 77"/>
                  <a:gd name="T1" fmla="*/ 0 h 853"/>
                  <a:gd name="T2" fmla="*/ 0 w 77"/>
                  <a:gd name="T3" fmla="*/ 852 h 853"/>
                  <a:gd name="T4" fmla="*/ 76 w 77"/>
                  <a:gd name="T5" fmla="*/ 766 h 853"/>
                  <a:gd name="T6" fmla="*/ 76 w 77"/>
                  <a:gd name="T7" fmla="*/ 0 h 853"/>
                  <a:gd name="T8" fmla="*/ 0 w 77"/>
                  <a:gd name="T9" fmla="*/ 0 h 853"/>
                </a:gdLst>
                <a:ahLst/>
                <a:cxnLst>
                  <a:cxn ang="0">
                    <a:pos x="T0" y="T1"/>
                  </a:cxn>
                  <a:cxn ang="0">
                    <a:pos x="T2" y="T3"/>
                  </a:cxn>
                  <a:cxn ang="0">
                    <a:pos x="T4" y="T5"/>
                  </a:cxn>
                  <a:cxn ang="0">
                    <a:pos x="T6" y="T7"/>
                  </a:cxn>
                  <a:cxn ang="0">
                    <a:pos x="T8" y="T9"/>
                  </a:cxn>
                </a:cxnLst>
                <a:rect l="0" t="0" r="r" b="b"/>
                <a:pathLst>
                  <a:path w="77" h="853">
                    <a:moveTo>
                      <a:pt x="0" y="0"/>
                    </a:moveTo>
                    <a:lnTo>
                      <a:pt x="0" y="852"/>
                    </a:lnTo>
                    <a:lnTo>
                      <a:pt x="76" y="766"/>
                    </a:lnTo>
                    <a:lnTo>
                      <a:pt x="76" y="0"/>
                    </a:lnTo>
                    <a:lnTo>
                      <a:pt x="0" y="0"/>
                    </a:lnTo>
                  </a:path>
                </a:pathLst>
              </a:custGeom>
              <a:solidFill>
                <a:srgbClr val="8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53" name="Freeform 29"/>
              <p:cNvSpPr>
                <a:spLocks/>
              </p:cNvSpPr>
              <p:nvPr/>
            </p:nvSpPr>
            <p:spPr bwMode="auto">
              <a:xfrm>
                <a:off x="1703" y="642"/>
                <a:ext cx="335" cy="1025"/>
              </a:xfrm>
              <a:custGeom>
                <a:avLst/>
                <a:gdLst>
                  <a:gd name="T0" fmla="*/ 84 w 335"/>
                  <a:gd name="T1" fmla="*/ 0 h 1025"/>
                  <a:gd name="T2" fmla="*/ 250 w 335"/>
                  <a:gd name="T3" fmla="*/ 0 h 1025"/>
                  <a:gd name="T4" fmla="*/ 250 w 335"/>
                  <a:gd name="T5" fmla="*/ 853 h 1025"/>
                  <a:gd name="T6" fmla="*/ 334 w 335"/>
                  <a:gd name="T7" fmla="*/ 853 h 1025"/>
                  <a:gd name="T8" fmla="*/ 167 w 335"/>
                  <a:gd name="T9" fmla="*/ 1024 h 1025"/>
                  <a:gd name="T10" fmla="*/ 0 w 335"/>
                  <a:gd name="T11" fmla="*/ 853 h 1025"/>
                  <a:gd name="T12" fmla="*/ 84 w 335"/>
                  <a:gd name="T13" fmla="*/ 853 h 1025"/>
                  <a:gd name="T14" fmla="*/ 84 w 335"/>
                  <a:gd name="T15" fmla="*/ 0 h 10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5" h="1025">
                    <a:moveTo>
                      <a:pt x="84" y="0"/>
                    </a:moveTo>
                    <a:lnTo>
                      <a:pt x="250" y="0"/>
                    </a:lnTo>
                    <a:lnTo>
                      <a:pt x="250" y="853"/>
                    </a:lnTo>
                    <a:lnTo>
                      <a:pt x="334" y="853"/>
                    </a:lnTo>
                    <a:lnTo>
                      <a:pt x="167" y="1024"/>
                    </a:lnTo>
                    <a:lnTo>
                      <a:pt x="0" y="853"/>
                    </a:lnTo>
                    <a:lnTo>
                      <a:pt x="84" y="853"/>
                    </a:lnTo>
                    <a:lnTo>
                      <a:pt x="84" y="0"/>
                    </a:lnTo>
                  </a:path>
                </a:pathLst>
              </a:custGeom>
              <a:solidFill>
                <a:srgbClr val="FF001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6659" name="Group 35"/>
            <p:cNvGrpSpPr>
              <a:grpSpLocks/>
            </p:cNvGrpSpPr>
            <p:nvPr/>
          </p:nvGrpSpPr>
          <p:grpSpPr bwMode="auto">
            <a:xfrm>
              <a:off x="2375" y="1176"/>
              <a:ext cx="421" cy="1031"/>
              <a:chOff x="2375" y="1176"/>
              <a:chExt cx="421" cy="1031"/>
            </a:xfrm>
          </p:grpSpPr>
          <p:sp>
            <p:nvSpPr>
              <p:cNvPr id="26655" name="Freeform 31"/>
              <p:cNvSpPr>
                <a:spLocks/>
              </p:cNvSpPr>
              <p:nvPr/>
            </p:nvSpPr>
            <p:spPr bwMode="auto">
              <a:xfrm>
                <a:off x="2375" y="1956"/>
                <a:ext cx="163" cy="78"/>
              </a:xfrm>
              <a:custGeom>
                <a:avLst/>
                <a:gdLst>
                  <a:gd name="T0" fmla="*/ 0 w 163"/>
                  <a:gd name="T1" fmla="*/ 77 h 78"/>
                  <a:gd name="T2" fmla="*/ 80 w 163"/>
                  <a:gd name="T3" fmla="*/ 77 h 78"/>
                  <a:gd name="T4" fmla="*/ 162 w 163"/>
                  <a:gd name="T5" fmla="*/ 0 h 78"/>
                  <a:gd name="T6" fmla="*/ 80 w 163"/>
                  <a:gd name="T7" fmla="*/ 0 h 78"/>
                  <a:gd name="T8" fmla="*/ 0 w 163"/>
                  <a:gd name="T9" fmla="*/ 77 h 78"/>
                </a:gdLst>
                <a:ahLst/>
                <a:cxnLst>
                  <a:cxn ang="0">
                    <a:pos x="T0" y="T1"/>
                  </a:cxn>
                  <a:cxn ang="0">
                    <a:pos x="T2" y="T3"/>
                  </a:cxn>
                  <a:cxn ang="0">
                    <a:pos x="T4" y="T5"/>
                  </a:cxn>
                  <a:cxn ang="0">
                    <a:pos x="T6" y="T7"/>
                  </a:cxn>
                  <a:cxn ang="0">
                    <a:pos x="T8" y="T9"/>
                  </a:cxn>
                </a:cxnLst>
                <a:rect l="0" t="0" r="r" b="b"/>
                <a:pathLst>
                  <a:path w="163" h="78">
                    <a:moveTo>
                      <a:pt x="0" y="77"/>
                    </a:moveTo>
                    <a:lnTo>
                      <a:pt x="80" y="77"/>
                    </a:lnTo>
                    <a:lnTo>
                      <a:pt x="162" y="0"/>
                    </a:lnTo>
                    <a:lnTo>
                      <a:pt x="80" y="0"/>
                    </a:lnTo>
                    <a:lnTo>
                      <a:pt x="0" y="77"/>
                    </a:lnTo>
                  </a:path>
                </a:pathLst>
              </a:custGeom>
              <a:solidFill>
                <a:srgbClr val="FF1F3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56" name="Freeform 32"/>
              <p:cNvSpPr>
                <a:spLocks/>
              </p:cNvSpPr>
              <p:nvPr/>
            </p:nvSpPr>
            <p:spPr bwMode="auto">
              <a:xfrm>
                <a:off x="2633" y="1956"/>
                <a:ext cx="163" cy="78"/>
              </a:xfrm>
              <a:custGeom>
                <a:avLst/>
                <a:gdLst>
                  <a:gd name="T0" fmla="*/ 0 w 163"/>
                  <a:gd name="T1" fmla="*/ 77 h 78"/>
                  <a:gd name="T2" fmla="*/ 81 w 163"/>
                  <a:gd name="T3" fmla="*/ 77 h 78"/>
                  <a:gd name="T4" fmla="*/ 162 w 163"/>
                  <a:gd name="T5" fmla="*/ 0 h 78"/>
                  <a:gd name="T6" fmla="*/ 81 w 163"/>
                  <a:gd name="T7" fmla="*/ 0 h 78"/>
                  <a:gd name="T8" fmla="*/ 0 w 163"/>
                  <a:gd name="T9" fmla="*/ 77 h 78"/>
                </a:gdLst>
                <a:ahLst/>
                <a:cxnLst>
                  <a:cxn ang="0">
                    <a:pos x="T0" y="T1"/>
                  </a:cxn>
                  <a:cxn ang="0">
                    <a:pos x="T2" y="T3"/>
                  </a:cxn>
                  <a:cxn ang="0">
                    <a:pos x="T4" y="T5"/>
                  </a:cxn>
                  <a:cxn ang="0">
                    <a:pos x="T6" y="T7"/>
                  </a:cxn>
                  <a:cxn ang="0">
                    <a:pos x="T8" y="T9"/>
                  </a:cxn>
                </a:cxnLst>
                <a:rect l="0" t="0" r="r" b="b"/>
                <a:pathLst>
                  <a:path w="163" h="78">
                    <a:moveTo>
                      <a:pt x="0" y="77"/>
                    </a:moveTo>
                    <a:lnTo>
                      <a:pt x="81" y="77"/>
                    </a:lnTo>
                    <a:lnTo>
                      <a:pt x="162" y="0"/>
                    </a:lnTo>
                    <a:lnTo>
                      <a:pt x="81" y="0"/>
                    </a:lnTo>
                    <a:lnTo>
                      <a:pt x="0" y="77"/>
                    </a:lnTo>
                  </a:path>
                </a:pathLst>
              </a:custGeom>
              <a:solidFill>
                <a:srgbClr val="FF1F3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57" name="Freeform 33"/>
              <p:cNvSpPr>
                <a:spLocks/>
              </p:cNvSpPr>
              <p:nvPr/>
            </p:nvSpPr>
            <p:spPr bwMode="auto">
              <a:xfrm>
                <a:off x="2633" y="1176"/>
                <a:ext cx="77" cy="858"/>
              </a:xfrm>
              <a:custGeom>
                <a:avLst/>
                <a:gdLst>
                  <a:gd name="T0" fmla="*/ 0 w 77"/>
                  <a:gd name="T1" fmla="*/ 0 h 858"/>
                  <a:gd name="T2" fmla="*/ 0 w 77"/>
                  <a:gd name="T3" fmla="*/ 857 h 858"/>
                  <a:gd name="T4" fmla="*/ 76 w 77"/>
                  <a:gd name="T5" fmla="*/ 770 h 858"/>
                  <a:gd name="T6" fmla="*/ 76 w 77"/>
                  <a:gd name="T7" fmla="*/ 0 h 858"/>
                  <a:gd name="T8" fmla="*/ 0 w 77"/>
                  <a:gd name="T9" fmla="*/ 0 h 858"/>
                </a:gdLst>
                <a:ahLst/>
                <a:cxnLst>
                  <a:cxn ang="0">
                    <a:pos x="T0" y="T1"/>
                  </a:cxn>
                  <a:cxn ang="0">
                    <a:pos x="T2" y="T3"/>
                  </a:cxn>
                  <a:cxn ang="0">
                    <a:pos x="T4" y="T5"/>
                  </a:cxn>
                  <a:cxn ang="0">
                    <a:pos x="T6" y="T7"/>
                  </a:cxn>
                  <a:cxn ang="0">
                    <a:pos x="T8" y="T9"/>
                  </a:cxn>
                </a:cxnLst>
                <a:rect l="0" t="0" r="r" b="b"/>
                <a:pathLst>
                  <a:path w="77" h="858">
                    <a:moveTo>
                      <a:pt x="0" y="0"/>
                    </a:moveTo>
                    <a:lnTo>
                      <a:pt x="0" y="857"/>
                    </a:lnTo>
                    <a:lnTo>
                      <a:pt x="76" y="770"/>
                    </a:lnTo>
                    <a:lnTo>
                      <a:pt x="76" y="0"/>
                    </a:lnTo>
                    <a:lnTo>
                      <a:pt x="0" y="0"/>
                    </a:lnTo>
                  </a:path>
                </a:pathLst>
              </a:custGeom>
              <a:solidFill>
                <a:srgbClr val="8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58" name="Freeform 34"/>
              <p:cNvSpPr>
                <a:spLocks/>
              </p:cNvSpPr>
              <p:nvPr/>
            </p:nvSpPr>
            <p:spPr bwMode="auto">
              <a:xfrm>
                <a:off x="2375" y="1176"/>
                <a:ext cx="335" cy="1031"/>
              </a:xfrm>
              <a:custGeom>
                <a:avLst/>
                <a:gdLst>
                  <a:gd name="T0" fmla="*/ 84 w 335"/>
                  <a:gd name="T1" fmla="*/ 0 h 1031"/>
                  <a:gd name="T2" fmla="*/ 250 w 335"/>
                  <a:gd name="T3" fmla="*/ 0 h 1031"/>
                  <a:gd name="T4" fmla="*/ 250 w 335"/>
                  <a:gd name="T5" fmla="*/ 858 h 1031"/>
                  <a:gd name="T6" fmla="*/ 334 w 335"/>
                  <a:gd name="T7" fmla="*/ 858 h 1031"/>
                  <a:gd name="T8" fmla="*/ 167 w 335"/>
                  <a:gd name="T9" fmla="*/ 1030 h 1031"/>
                  <a:gd name="T10" fmla="*/ 0 w 335"/>
                  <a:gd name="T11" fmla="*/ 858 h 1031"/>
                  <a:gd name="T12" fmla="*/ 84 w 335"/>
                  <a:gd name="T13" fmla="*/ 858 h 1031"/>
                  <a:gd name="T14" fmla="*/ 84 w 335"/>
                  <a:gd name="T15" fmla="*/ 0 h 10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5" h="1031">
                    <a:moveTo>
                      <a:pt x="84" y="0"/>
                    </a:moveTo>
                    <a:lnTo>
                      <a:pt x="250" y="0"/>
                    </a:lnTo>
                    <a:lnTo>
                      <a:pt x="250" y="858"/>
                    </a:lnTo>
                    <a:lnTo>
                      <a:pt x="334" y="858"/>
                    </a:lnTo>
                    <a:lnTo>
                      <a:pt x="167" y="1030"/>
                    </a:lnTo>
                    <a:lnTo>
                      <a:pt x="0" y="858"/>
                    </a:lnTo>
                    <a:lnTo>
                      <a:pt x="84" y="858"/>
                    </a:lnTo>
                    <a:lnTo>
                      <a:pt x="84" y="0"/>
                    </a:lnTo>
                  </a:path>
                </a:pathLst>
              </a:custGeom>
              <a:solidFill>
                <a:srgbClr val="FF001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6664" name="Group 40"/>
            <p:cNvGrpSpPr>
              <a:grpSpLocks/>
            </p:cNvGrpSpPr>
            <p:nvPr/>
          </p:nvGrpSpPr>
          <p:grpSpPr bwMode="auto">
            <a:xfrm>
              <a:off x="3167" y="1620"/>
              <a:ext cx="421" cy="1031"/>
              <a:chOff x="3167" y="1620"/>
              <a:chExt cx="421" cy="1031"/>
            </a:xfrm>
          </p:grpSpPr>
          <p:sp>
            <p:nvSpPr>
              <p:cNvPr id="26660" name="Freeform 36"/>
              <p:cNvSpPr>
                <a:spLocks/>
              </p:cNvSpPr>
              <p:nvPr/>
            </p:nvSpPr>
            <p:spPr bwMode="auto">
              <a:xfrm>
                <a:off x="3167" y="2400"/>
                <a:ext cx="163" cy="78"/>
              </a:xfrm>
              <a:custGeom>
                <a:avLst/>
                <a:gdLst>
                  <a:gd name="T0" fmla="*/ 0 w 163"/>
                  <a:gd name="T1" fmla="*/ 77 h 78"/>
                  <a:gd name="T2" fmla="*/ 80 w 163"/>
                  <a:gd name="T3" fmla="*/ 77 h 78"/>
                  <a:gd name="T4" fmla="*/ 162 w 163"/>
                  <a:gd name="T5" fmla="*/ 0 h 78"/>
                  <a:gd name="T6" fmla="*/ 80 w 163"/>
                  <a:gd name="T7" fmla="*/ 0 h 78"/>
                  <a:gd name="T8" fmla="*/ 0 w 163"/>
                  <a:gd name="T9" fmla="*/ 77 h 78"/>
                </a:gdLst>
                <a:ahLst/>
                <a:cxnLst>
                  <a:cxn ang="0">
                    <a:pos x="T0" y="T1"/>
                  </a:cxn>
                  <a:cxn ang="0">
                    <a:pos x="T2" y="T3"/>
                  </a:cxn>
                  <a:cxn ang="0">
                    <a:pos x="T4" y="T5"/>
                  </a:cxn>
                  <a:cxn ang="0">
                    <a:pos x="T6" y="T7"/>
                  </a:cxn>
                  <a:cxn ang="0">
                    <a:pos x="T8" y="T9"/>
                  </a:cxn>
                </a:cxnLst>
                <a:rect l="0" t="0" r="r" b="b"/>
                <a:pathLst>
                  <a:path w="163" h="78">
                    <a:moveTo>
                      <a:pt x="0" y="77"/>
                    </a:moveTo>
                    <a:lnTo>
                      <a:pt x="80" y="77"/>
                    </a:lnTo>
                    <a:lnTo>
                      <a:pt x="162" y="0"/>
                    </a:lnTo>
                    <a:lnTo>
                      <a:pt x="80" y="0"/>
                    </a:lnTo>
                    <a:lnTo>
                      <a:pt x="0" y="77"/>
                    </a:lnTo>
                  </a:path>
                </a:pathLst>
              </a:custGeom>
              <a:solidFill>
                <a:srgbClr val="FF1F3F"/>
              </a:solidFill>
              <a:ln w="12700" cap="rnd" cmpd="sng">
                <a:solidFill>
                  <a:srgbClr val="F35B1B"/>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61" name="Freeform 37"/>
              <p:cNvSpPr>
                <a:spLocks/>
              </p:cNvSpPr>
              <p:nvPr/>
            </p:nvSpPr>
            <p:spPr bwMode="auto">
              <a:xfrm>
                <a:off x="3425" y="2400"/>
                <a:ext cx="163" cy="78"/>
              </a:xfrm>
              <a:custGeom>
                <a:avLst/>
                <a:gdLst>
                  <a:gd name="T0" fmla="*/ 0 w 163"/>
                  <a:gd name="T1" fmla="*/ 77 h 78"/>
                  <a:gd name="T2" fmla="*/ 81 w 163"/>
                  <a:gd name="T3" fmla="*/ 77 h 78"/>
                  <a:gd name="T4" fmla="*/ 162 w 163"/>
                  <a:gd name="T5" fmla="*/ 0 h 78"/>
                  <a:gd name="T6" fmla="*/ 81 w 163"/>
                  <a:gd name="T7" fmla="*/ 0 h 78"/>
                  <a:gd name="T8" fmla="*/ 0 w 163"/>
                  <a:gd name="T9" fmla="*/ 77 h 78"/>
                </a:gdLst>
                <a:ahLst/>
                <a:cxnLst>
                  <a:cxn ang="0">
                    <a:pos x="T0" y="T1"/>
                  </a:cxn>
                  <a:cxn ang="0">
                    <a:pos x="T2" y="T3"/>
                  </a:cxn>
                  <a:cxn ang="0">
                    <a:pos x="T4" y="T5"/>
                  </a:cxn>
                  <a:cxn ang="0">
                    <a:pos x="T6" y="T7"/>
                  </a:cxn>
                  <a:cxn ang="0">
                    <a:pos x="T8" y="T9"/>
                  </a:cxn>
                </a:cxnLst>
                <a:rect l="0" t="0" r="r" b="b"/>
                <a:pathLst>
                  <a:path w="163" h="78">
                    <a:moveTo>
                      <a:pt x="0" y="77"/>
                    </a:moveTo>
                    <a:lnTo>
                      <a:pt x="81" y="77"/>
                    </a:lnTo>
                    <a:lnTo>
                      <a:pt x="162" y="0"/>
                    </a:lnTo>
                    <a:lnTo>
                      <a:pt x="81" y="0"/>
                    </a:lnTo>
                    <a:lnTo>
                      <a:pt x="0" y="77"/>
                    </a:lnTo>
                  </a:path>
                </a:pathLst>
              </a:custGeom>
              <a:solidFill>
                <a:srgbClr val="FF1F3F"/>
              </a:solidFill>
              <a:ln w="12700" cap="rnd" cmpd="sng">
                <a:solidFill>
                  <a:srgbClr val="F35B1B"/>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62" name="Freeform 38"/>
              <p:cNvSpPr>
                <a:spLocks/>
              </p:cNvSpPr>
              <p:nvPr/>
            </p:nvSpPr>
            <p:spPr bwMode="auto">
              <a:xfrm>
                <a:off x="3425" y="1620"/>
                <a:ext cx="77" cy="858"/>
              </a:xfrm>
              <a:custGeom>
                <a:avLst/>
                <a:gdLst>
                  <a:gd name="T0" fmla="*/ 0 w 77"/>
                  <a:gd name="T1" fmla="*/ 0 h 858"/>
                  <a:gd name="T2" fmla="*/ 0 w 77"/>
                  <a:gd name="T3" fmla="*/ 857 h 858"/>
                  <a:gd name="T4" fmla="*/ 76 w 77"/>
                  <a:gd name="T5" fmla="*/ 770 h 858"/>
                  <a:gd name="T6" fmla="*/ 76 w 77"/>
                  <a:gd name="T7" fmla="*/ 0 h 858"/>
                  <a:gd name="T8" fmla="*/ 0 w 77"/>
                  <a:gd name="T9" fmla="*/ 0 h 858"/>
                </a:gdLst>
                <a:ahLst/>
                <a:cxnLst>
                  <a:cxn ang="0">
                    <a:pos x="T0" y="T1"/>
                  </a:cxn>
                  <a:cxn ang="0">
                    <a:pos x="T2" y="T3"/>
                  </a:cxn>
                  <a:cxn ang="0">
                    <a:pos x="T4" y="T5"/>
                  </a:cxn>
                  <a:cxn ang="0">
                    <a:pos x="T6" y="T7"/>
                  </a:cxn>
                  <a:cxn ang="0">
                    <a:pos x="T8" y="T9"/>
                  </a:cxn>
                </a:cxnLst>
                <a:rect l="0" t="0" r="r" b="b"/>
                <a:pathLst>
                  <a:path w="77" h="858">
                    <a:moveTo>
                      <a:pt x="0" y="0"/>
                    </a:moveTo>
                    <a:lnTo>
                      <a:pt x="0" y="857"/>
                    </a:lnTo>
                    <a:lnTo>
                      <a:pt x="76" y="770"/>
                    </a:lnTo>
                    <a:lnTo>
                      <a:pt x="76" y="0"/>
                    </a:lnTo>
                    <a:lnTo>
                      <a:pt x="0" y="0"/>
                    </a:lnTo>
                  </a:path>
                </a:pathLst>
              </a:custGeom>
              <a:solidFill>
                <a:srgbClr val="800000"/>
              </a:solidFill>
              <a:ln w="12700" cap="rnd" cmpd="sng">
                <a:solidFill>
                  <a:srgbClr val="F35B1B"/>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63" name="Freeform 39"/>
              <p:cNvSpPr>
                <a:spLocks/>
              </p:cNvSpPr>
              <p:nvPr/>
            </p:nvSpPr>
            <p:spPr bwMode="auto">
              <a:xfrm>
                <a:off x="3167" y="1620"/>
                <a:ext cx="335" cy="1031"/>
              </a:xfrm>
              <a:custGeom>
                <a:avLst/>
                <a:gdLst>
                  <a:gd name="T0" fmla="*/ 84 w 335"/>
                  <a:gd name="T1" fmla="*/ 0 h 1031"/>
                  <a:gd name="T2" fmla="*/ 250 w 335"/>
                  <a:gd name="T3" fmla="*/ 0 h 1031"/>
                  <a:gd name="T4" fmla="*/ 250 w 335"/>
                  <a:gd name="T5" fmla="*/ 858 h 1031"/>
                  <a:gd name="T6" fmla="*/ 334 w 335"/>
                  <a:gd name="T7" fmla="*/ 858 h 1031"/>
                  <a:gd name="T8" fmla="*/ 167 w 335"/>
                  <a:gd name="T9" fmla="*/ 1030 h 1031"/>
                  <a:gd name="T10" fmla="*/ 0 w 335"/>
                  <a:gd name="T11" fmla="*/ 858 h 1031"/>
                  <a:gd name="T12" fmla="*/ 84 w 335"/>
                  <a:gd name="T13" fmla="*/ 858 h 1031"/>
                  <a:gd name="T14" fmla="*/ 84 w 335"/>
                  <a:gd name="T15" fmla="*/ 0 h 10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5" h="1031">
                    <a:moveTo>
                      <a:pt x="84" y="0"/>
                    </a:moveTo>
                    <a:lnTo>
                      <a:pt x="250" y="0"/>
                    </a:lnTo>
                    <a:lnTo>
                      <a:pt x="250" y="858"/>
                    </a:lnTo>
                    <a:lnTo>
                      <a:pt x="334" y="858"/>
                    </a:lnTo>
                    <a:lnTo>
                      <a:pt x="167" y="1030"/>
                    </a:lnTo>
                    <a:lnTo>
                      <a:pt x="0" y="858"/>
                    </a:lnTo>
                    <a:lnTo>
                      <a:pt x="84" y="858"/>
                    </a:lnTo>
                    <a:lnTo>
                      <a:pt x="84" y="0"/>
                    </a:lnTo>
                  </a:path>
                </a:pathLst>
              </a:custGeom>
              <a:solidFill>
                <a:srgbClr val="FF001F"/>
              </a:solidFill>
              <a:ln w="12700" cap="rnd" cmpd="sng">
                <a:solidFill>
                  <a:srgbClr val="F35B1B"/>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6670" name="Group 46"/>
            <p:cNvGrpSpPr>
              <a:grpSpLocks/>
            </p:cNvGrpSpPr>
            <p:nvPr/>
          </p:nvGrpSpPr>
          <p:grpSpPr bwMode="auto">
            <a:xfrm>
              <a:off x="396" y="2485"/>
              <a:ext cx="1825" cy="372"/>
              <a:chOff x="396" y="2485"/>
              <a:chExt cx="1825" cy="372"/>
            </a:xfrm>
          </p:grpSpPr>
          <p:sp>
            <p:nvSpPr>
              <p:cNvPr id="26665" name="Freeform 41"/>
              <p:cNvSpPr>
                <a:spLocks/>
              </p:cNvSpPr>
              <p:nvPr/>
            </p:nvSpPr>
            <p:spPr bwMode="auto">
              <a:xfrm>
                <a:off x="477" y="2485"/>
                <a:ext cx="1744" cy="351"/>
              </a:xfrm>
              <a:custGeom>
                <a:avLst/>
                <a:gdLst>
                  <a:gd name="T0" fmla="*/ 0 w 1744"/>
                  <a:gd name="T1" fmla="*/ 78 h 351"/>
                  <a:gd name="T2" fmla="*/ 0 w 1744"/>
                  <a:gd name="T3" fmla="*/ 274 h 351"/>
                  <a:gd name="T4" fmla="*/ 1086 w 1744"/>
                  <a:gd name="T5" fmla="*/ 274 h 351"/>
                  <a:gd name="T6" fmla="*/ 1086 w 1744"/>
                  <a:gd name="T7" fmla="*/ 350 h 351"/>
                  <a:gd name="T8" fmla="*/ 1743 w 1744"/>
                  <a:gd name="T9" fmla="*/ 175 h 351"/>
                  <a:gd name="T10" fmla="*/ 1086 w 1744"/>
                  <a:gd name="T11" fmla="*/ 0 h 351"/>
                  <a:gd name="T12" fmla="*/ 1086 w 1744"/>
                  <a:gd name="T13" fmla="*/ 78 h 351"/>
                  <a:gd name="T14" fmla="*/ 0 w 1744"/>
                  <a:gd name="T15" fmla="*/ 78 h 3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44" h="351">
                    <a:moveTo>
                      <a:pt x="0" y="78"/>
                    </a:moveTo>
                    <a:lnTo>
                      <a:pt x="0" y="274"/>
                    </a:lnTo>
                    <a:lnTo>
                      <a:pt x="1086" y="274"/>
                    </a:lnTo>
                    <a:lnTo>
                      <a:pt x="1086" y="350"/>
                    </a:lnTo>
                    <a:lnTo>
                      <a:pt x="1743" y="175"/>
                    </a:lnTo>
                    <a:lnTo>
                      <a:pt x="1086" y="0"/>
                    </a:lnTo>
                    <a:lnTo>
                      <a:pt x="1086" y="78"/>
                    </a:lnTo>
                    <a:lnTo>
                      <a:pt x="0" y="78"/>
                    </a:lnTo>
                  </a:path>
                </a:pathLst>
              </a:custGeom>
              <a:solidFill>
                <a:srgbClr val="FAFD00"/>
              </a:solidFill>
              <a:ln w="12700" cap="rnd" cmpd="sng">
                <a:solidFill>
                  <a:srgbClr val="FAFD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66" name="Freeform 42"/>
              <p:cNvSpPr>
                <a:spLocks/>
              </p:cNvSpPr>
              <p:nvPr/>
            </p:nvSpPr>
            <p:spPr bwMode="auto">
              <a:xfrm>
                <a:off x="397" y="2759"/>
                <a:ext cx="1168" cy="22"/>
              </a:xfrm>
              <a:custGeom>
                <a:avLst/>
                <a:gdLst>
                  <a:gd name="T0" fmla="*/ 1088 w 1168"/>
                  <a:gd name="T1" fmla="*/ 21 h 22"/>
                  <a:gd name="T2" fmla="*/ 1167 w 1168"/>
                  <a:gd name="T3" fmla="*/ 0 h 22"/>
                  <a:gd name="T4" fmla="*/ 77 w 1168"/>
                  <a:gd name="T5" fmla="*/ 0 h 22"/>
                  <a:gd name="T6" fmla="*/ 0 w 1168"/>
                  <a:gd name="T7" fmla="*/ 21 h 22"/>
                  <a:gd name="T8" fmla="*/ 1088 w 1168"/>
                  <a:gd name="T9" fmla="*/ 21 h 22"/>
                </a:gdLst>
                <a:ahLst/>
                <a:cxnLst>
                  <a:cxn ang="0">
                    <a:pos x="T0" y="T1"/>
                  </a:cxn>
                  <a:cxn ang="0">
                    <a:pos x="T2" y="T3"/>
                  </a:cxn>
                  <a:cxn ang="0">
                    <a:pos x="T4" y="T5"/>
                  </a:cxn>
                  <a:cxn ang="0">
                    <a:pos x="T6" y="T7"/>
                  </a:cxn>
                  <a:cxn ang="0">
                    <a:pos x="T8" y="T9"/>
                  </a:cxn>
                </a:cxnLst>
                <a:rect l="0" t="0" r="r" b="b"/>
                <a:pathLst>
                  <a:path w="1168" h="22">
                    <a:moveTo>
                      <a:pt x="1088" y="21"/>
                    </a:moveTo>
                    <a:lnTo>
                      <a:pt x="1167" y="0"/>
                    </a:lnTo>
                    <a:lnTo>
                      <a:pt x="77" y="0"/>
                    </a:lnTo>
                    <a:lnTo>
                      <a:pt x="0" y="21"/>
                    </a:lnTo>
                    <a:lnTo>
                      <a:pt x="1088" y="21"/>
                    </a:lnTo>
                  </a:path>
                </a:pathLst>
              </a:custGeom>
              <a:solidFill>
                <a:srgbClr val="FAFD00"/>
              </a:solidFill>
              <a:ln w="12700" cap="rnd" cmpd="sng">
                <a:solidFill>
                  <a:srgbClr val="FAFD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67" name="Freeform 43"/>
              <p:cNvSpPr>
                <a:spLocks/>
              </p:cNvSpPr>
              <p:nvPr/>
            </p:nvSpPr>
            <p:spPr bwMode="auto">
              <a:xfrm>
                <a:off x="1485" y="2759"/>
                <a:ext cx="79" cy="98"/>
              </a:xfrm>
              <a:custGeom>
                <a:avLst/>
                <a:gdLst>
                  <a:gd name="T0" fmla="*/ 0 w 79"/>
                  <a:gd name="T1" fmla="*/ 22 h 98"/>
                  <a:gd name="T2" fmla="*/ 78 w 79"/>
                  <a:gd name="T3" fmla="*/ 0 h 98"/>
                  <a:gd name="T4" fmla="*/ 78 w 79"/>
                  <a:gd name="T5" fmla="*/ 76 h 98"/>
                  <a:gd name="T6" fmla="*/ 0 w 79"/>
                  <a:gd name="T7" fmla="*/ 97 h 98"/>
                  <a:gd name="T8" fmla="*/ 0 w 79"/>
                  <a:gd name="T9" fmla="*/ 22 h 98"/>
                </a:gdLst>
                <a:ahLst/>
                <a:cxnLst>
                  <a:cxn ang="0">
                    <a:pos x="T0" y="T1"/>
                  </a:cxn>
                  <a:cxn ang="0">
                    <a:pos x="T2" y="T3"/>
                  </a:cxn>
                  <a:cxn ang="0">
                    <a:pos x="T4" y="T5"/>
                  </a:cxn>
                  <a:cxn ang="0">
                    <a:pos x="T6" y="T7"/>
                  </a:cxn>
                  <a:cxn ang="0">
                    <a:pos x="T8" y="T9"/>
                  </a:cxn>
                </a:cxnLst>
                <a:rect l="0" t="0" r="r" b="b"/>
                <a:pathLst>
                  <a:path w="79" h="98">
                    <a:moveTo>
                      <a:pt x="0" y="22"/>
                    </a:moveTo>
                    <a:lnTo>
                      <a:pt x="78" y="0"/>
                    </a:lnTo>
                    <a:lnTo>
                      <a:pt x="78" y="76"/>
                    </a:lnTo>
                    <a:lnTo>
                      <a:pt x="0" y="97"/>
                    </a:lnTo>
                    <a:lnTo>
                      <a:pt x="0" y="22"/>
                    </a:lnTo>
                  </a:path>
                </a:pathLst>
              </a:custGeom>
              <a:solidFill>
                <a:srgbClr val="FAFD00"/>
              </a:solidFill>
              <a:ln w="12700" cap="rnd" cmpd="sng">
                <a:solidFill>
                  <a:srgbClr val="FAFD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68" name="Freeform 44"/>
              <p:cNvSpPr>
                <a:spLocks/>
              </p:cNvSpPr>
              <p:nvPr/>
            </p:nvSpPr>
            <p:spPr bwMode="auto">
              <a:xfrm>
                <a:off x="396" y="2562"/>
                <a:ext cx="82" cy="219"/>
              </a:xfrm>
              <a:custGeom>
                <a:avLst/>
                <a:gdLst>
                  <a:gd name="T0" fmla="*/ 0 w 82"/>
                  <a:gd name="T1" fmla="*/ 23 h 219"/>
                  <a:gd name="T2" fmla="*/ 81 w 82"/>
                  <a:gd name="T3" fmla="*/ 0 h 219"/>
                  <a:gd name="T4" fmla="*/ 81 w 82"/>
                  <a:gd name="T5" fmla="*/ 196 h 219"/>
                  <a:gd name="T6" fmla="*/ 0 w 82"/>
                  <a:gd name="T7" fmla="*/ 218 h 219"/>
                  <a:gd name="T8" fmla="*/ 0 w 82"/>
                  <a:gd name="T9" fmla="*/ 23 h 219"/>
                </a:gdLst>
                <a:ahLst/>
                <a:cxnLst>
                  <a:cxn ang="0">
                    <a:pos x="T0" y="T1"/>
                  </a:cxn>
                  <a:cxn ang="0">
                    <a:pos x="T2" y="T3"/>
                  </a:cxn>
                  <a:cxn ang="0">
                    <a:pos x="T4" y="T5"/>
                  </a:cxn>
                  <a:cxn ang="0">
                    <a:pos x="T6" y="T7"/>
                  </a:cxn>
                  <a:cxn ang="0">
                    <a:pos x="T8" y="T9"/>
                  </a:cxn>
                </a:cxnLst>
                <a:rect l="0" t="0" r="r" b="b"/>
                <a:pathLst>
                  <a:path w="82" h="219">
                    <a:moveTo>
                      <a:pt x="0" y="23"/>
                    </a:moveTo>
                    <a:lnTo>
                      <a:pt x="81" y="0"/>
                    </a:lnTo>
                    <a:lnTo>
                      <a:pt x="81" y="196"/>
                    </a:lnTo>
                    <a:lnTo>
                      <a:pt x="0" y="218"/>
                    </a:lnTo>
                    <a:lnTo>
                      <a:pt x="0" y="23"/>
                    </a:lnTo>
                  </a:path>
                </a:pathLst>
              </a:custGeom>
              <a:solidFill>
                <a:srgbClr val="FAFD00"/>
              </a:solidFill>
              <a:ln w="12700" cap="rnd" cmpd="sng">
                <a:solidFill>
                  <a:srgbClr val="FAFD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69" name="Freeform 45"/>
              <p:cNvSpPr>
                <a:spLocks/>
              </p:cNvSpPr>
              <p:nvPr/>
            </p:nvSpPr>
            <p:spPr bwMode="auto">
              <a:xfrm>
                <a:off x="1485" y="2485"/>
                <a:ext cx="79" cy="78"/>
              </a:xfrm>
              <a:custGeom>
                <a:avLst/>
                <a:gdLst>
                  <a:gd name="T0" fmla="*/ 0 w 79"/>
                  <a:gd name="T1" fmla="*/ 77 h 78"/>
                  <a:gd name="T2" fmla="*/ 78 w 79"/>
                  <a:gd name="T3" fmla="*/ 77 h 78"/>
                  <a:gd name="T4" fmla="*/ 78 w 79"/>
                  <a:gd name="T5" fmla="*/ 0 h 78"/>
                  <a:gd name="T6" fmla="*/ 0 w 79"/>
                  <a:gd name="T7" fmla="*/ 21 h 78"/>
                  <a:gd name="T8" fmla="*/ 0 w 79"/>
                  <a:gd name="T9" fmla="*/ 77 h 78"/>
                </a:gdLst>
                <a:ahLst/>
                <a:cxnLst>
                  <a:cxn ang="0">
                    <a:pos x="T0" y="T1"/>
                  </a:cxn>
                  <a:cxn ang="0">
                    <a:pos x="T2" y="T3"/>
                  </a:cxn>
                  <a:cxn ang="0">
                    <a:pos x="T4" y="T5"/>
                  </a:cxn>
                  <a:cxn ang="0">
                    <a:pos x="T6" y="T7"/>
                  </a:cxn>
                  <a:cxn ang="0">
                    <a:pos x="T8" y="T9"/>
                  </a:cxn>
                </a:cxnLst>
                <a:rect l="0" t="0" r="r" b="b"/>
                <a:pathLst>
                  <a:path w="79" h="78">
                    <a:moveTo>
                      <a:pt x="0" y="77"/>
                    </a:moveTo>
                    <a:lnTo>
                      <a:pt x="78" y="77"/>
                    </a:lnTo>
                    <a:lnTo>
                      <a:pt x="78" y="0"/>
                    </a:lnTo>
                    <a:lnTo>
                      <a:pt x="0" y="21"/>
                    </a:lnTo>
                    <a:lnTo>
                      <a:pt x="0" y="77"/>
                    </a:lnTo>
                  </a:path>
                </a:pathLst>
              </a:custGeom>
              <a:solidFill>
                <a:srgbClr val="FAFD00"/>
              </a:solidFill>
              <a:ln w="12700" cap="rnd" cmpd="sng">
                <a:solidFill>
                  <a:srgbClr val="FAFD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6676" name="Group 52"/>
            <p:cNvGrpSpPr>
              <a:grpSpLocks/>
            </p:cNvGrpSpPr>
            <p:nvPr/>
          </p:nvGrpSpPr>
          <p:grpSpPr bwMode="auto">
            <a:xfrm>
              <a:off x="3624" y="2269"/>
              <a:ext cx="1825" cy="372"/>
              <a:chOff x="3624" y="2269"/>
              <a:chExt cx="1825" cy="372"/>
            </a:xfrm>
          </p:grpSpPr>
          <p:sp>
            <p:nvSpPr>
              <p:cNvPr id="26671" name="Freeform 47"/>
              <p:cNvSpPr>
                <a:spLocks/>
              </p:cNvSpPr>
              <p:nvPr/>
            </p:nvSpPr>
            <p:spPr bwMode="auto">
              <a:xfrm>
                <a:off x="3705" y="2269"/>
                <a:ext cx="1744" cy="351"/>
              </a:xfrm>
              <a:custGeom>
                <a:avLst/>
                <a:gdLst>
                  <a:gd name="T0" fmla="*/ 0 w 1744"/>
                  <a:gd name="T1" fmla="*/ 78 h 351"/>
                  <a:gd name="T2" fmla="*/ 0 w 1744"/>
                  <a:gd name="T3" fmla="*/ 274 h 351"/>
                  <a:gd name="T4" fmla="*/ 1086 w 1744"/>
                  <a:gd name="T5" fmla="*/ 274 h 351"/>
                  <a:gd name="T6" fmla="*/ 1086 w 1744"/>
                  <a:gd name="T7" fmla="*/ 350 h 351"/>
                  <a:gd name="T8" fmla="*/ 1743 w 1744"/>
                  <a:gd name="T9" fmla="*/ 175 h 351"/>
                  <a:gd name="T10" fmla="*/ 1086 w 1744"/>
                  <a:gd name="T11" fmla="*/ 0 h 351"/>
                  <a:gd name="T12" fmla="*/ 1086 w 1744"/>
                  <a:gd name="T13" fmla="*/ 78 h 351"/>
                  <a:gd name="T14" fmla="*/ 0 w 1744"/>
                  <a:gd name="T15" fmla="*/ 78 h 3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44" h="351">
                    <a:moveTo>
                      <a:pt x="0" y="78"/>
                    </a:moveTo>
                    <a:lnTo>
                      <a:pt x="0" y="274"/>
                    </a:lnTo>
                    <a:lnTo>
                      <a:pt x="1086" y="274"/>
                    </a:lnTo>
                    <a:lnTo>
                      <a:pt x="1086" y="350"/>
                    </a:lnTo>
                    <a:lnTo>
                      <a:pt x="1743" y="175"/>
                    </a:lnTo>
                    <a:lnTo>
                      <a:pt x="1086" y="0"/>
                    </a:lnTo>
                    <a:lnTo>
                      <a:pt x="1086" y="78"/>
                    </a:lnTo>
                    <a:lnTo>
                      <a:pt x="0" y="78"/>
                    </a:lnTo>
                  </a:path>
                </a:pathLst>
              </a:custGeom>
              <a:solidFill>
                <a:srgbClr val="FAFD00"/>
              </a:solidFill>
              <a:ln w="12700" cap="rnd" cmpd="sng">
                <a:solidFill>
                  <a:srgbClr val="FAFD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72" name="Freeform 48"/>
              <p:cNvSpPr>
                <a:spLocks/>
              </p:cNvSpPr>
              <p:nvPr/>
            </p:nvSpPr>
            <p:spPr bwMode="auto">
              <a:xfrm>
                <a:off x="3625" y="2543"/>
                <a:ext cx="1168" cy="22"/>
              </a:xfrm>
              <a:custGeom>
                <a:avLst/>
                <a:gdLst>
                  <a:gd name="T0" fmla="*/ 1088 w 1168"/>
                  <a:gd name="T1" fmla="*/ 21 h 22"/>
                  <a:gd name="T2" fmla="*/ 1167 w 1168"/>
                  <a:gd name="T3" fmla="*/ 0 h 22"/>
                  <a:gd name="T4" fmla="*/ 77 w 1168"/>
                  <a:gd name="T5" fmla="*/ 0 h 22"/>
                  <a:gd name="T6" fmla="*/ 0 w 1168"/>
                  <a:gd name="T7" fmla="*/ 21 h 22"/>
                  <a:gd name="T8" fmla="*/ 1088 w 1168"/>
                  <a:gd name="T9" fmla="*/ 21 h 22"/>
                </a:gdLst>
                <a:ahLst/>
                <a:cxnLst>
                  <a:cxn ang="0">
                    <a:pos x="T0" y="T1"/>
                  </a:cxn>
                  <a:cxn ang="0">
                    <a:pos x="T2" y="T3"/>
                  </a:cxn>
                  <a:cxn ang="0">
                    <a:pos x="T4" y="T5"/>
                  </a:cxn>
                  <a:cxn ang="0">
                    <a:pos x="T6" y="T7"/>
                  </a:cxn>
                  <a:cxn ang="0">
                    <a:pos x="T8" y="T9"/>
                  </a:cxn>
                </a:cxnLst>
                <a:rect l="0" t="0" r="r" b="b"/>
                <a:pathLst>
                  <a:path w="1168" h="22">
                    <a:moveTo>
                      <a:pt x="1088" y="21"/>
                    </a:moveTo>
                    <a:lnTo>
                      <a:pt x="1167" y="0"/>
                    </a:lnTo>
                    <a:lnTo>
                      <a:pt x="77" y="0"/>
                    </a:lnTo>
                    <a:lnTo>
                      <a:pt x="0" y="21"/>
                    </a:lnTo>
                    <a:lnTo>
                      <a:pt x="1088" y="21"/>
                    </a:lnTo>
                  </a:path>
                </a:pathLst>
              </a:custGeom>
              <a:solidFill>
                <a:srgbClr val="FAFD00"/>
              </a:solidFill>
              <a:ln w="12700" cap="rnd" cmpd="sng">
                <a:solidFill>
                  <a:srgbClr val="FAFD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73" name="Freeform 49"/>
              <p:cNvSpPr>
                <a:spLocks/>
              </p:cNvSpPr>
              <p:nvPr/>
            </p:nvSpPr>
            <p:spPr bwMode="auto">
              <a:xfrm>
                <a:off x="4713" y="2543"/>
                <a:ext cx="79" cy="98"/>
              </a:xfrm>
              <a:custGeom>
                <a:avLst/>
                <a:gdLst>
                  <a:gd name="T0" fmla="*/ 0 w 79"/>
                  <a:gd name="T1" fmla="*/ 22 h 98"/>
                  <a:gd name="T2" fmla="*/ 78 w 79"/>
                  <a:gd name="T3" fmla="*/ 0 h 98"/>
                  <a:gd name="T4" fmla="*/ 78 w 79"/>
                  <a:gd name="T5" fmla="*/ 76 h 98"/>
                  <a:gd name="T6" fmla="*/ 0 w 79"/>
                  <a:gd name="T7" fmla="*/ 97 h 98"/>
                  <a:gd name="T8" fmla="*/ 0 w 79"/>
                  <a:gd name="T9" fmla="*/ 22 h 98"/>
                </a:gdLst>
                <a:ahLst/>
                <a:cxnLst>
                  <a:cxn ang="0">
                    <a:pos x="T0" y="T1"/>
                  </a:cxn>
                  <a:cxn ang="0">
                    <a:pos x="T2" y="T3"/>
                  </a:cxn>
                  <a:cxn ang="0">
                    <a:pos x="T4" y="T5"/>
                  </a:cxn>
                  <a:cxn ang="0">
                    <a:pos x="T6" y="T7"/>
                  </a:cxn>
                  <a:cxn ang="0">
                    <a:pos x="T8" y="T9"/>
                  </a:cxn>
                </a:cxnLst>
                <a:rect l="0" t="0" r="r" b="b"/>
                <a:pathLst>
                  <a:path w="79" h="98">
                    <a:moveTo>
                      <a:pt x="0" y="22"/>
                    </a:moveTo>
                    <a:lnTo>
                      <a:pt x="78" y="0"/>
                    </a:lnTo>
                    <a:lnTo>
                      <a:pt x="78" y="76"/>
                    </a:lnTo>
                    <a:lnTo>
                      <a:pt x="0" y="97"/>
                    </a:lnTo>
                    <a:lnTo>
                      <a:pt x="0" y="22"/>
                    </a:lnTo>
                  </a:path>
                </a:pathLst>
              </a:custGeom>
              <a:solidFill>
                <a:srgbClr val="FAFD00"/>
              </a:solidFill>
              <a:ln w="12700" cap="rnd" cmpd="sng">
                <a:solidFill>
                  <a:srgbClr val="FAFD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74" name="Freeform 50"/>
              <p:cNvSpPr>
                <a:spLocks/>
              </p:cNvSpPr>
              <p:nvPr/>
            </p:nvSpPr>
            <p:spPr bwMode="auto">
              <a:xfrm>
                <a:off x="3624" y="2346"/>
                <a:ext cx="82" cy="219"/>
              </a:xfrm>
              <a:custGeom>
                <a:avLst/>
                <a:gdLst>
                  <a:gd name="T0" fmla="*/ 0 w 82"/>
                  <a:gd name="T1" fmla="*/ 23 h 219"/>
                  <a:gd name="T2" fmla="*/ 81 w 82"/>
                  <a:gd name="T3" fmla="*/ 0 h 219"/>
                  <a:gd name="T4" fmla="*/ 81 w 82"/>
                  <a:gd name="T5" fmla="*/ 196 h 219"/>
                  <a:gd name="T6" fmla="*/ 0 w 82"/>
                  <a:gd name="T7" fmla="*/ 218 h 219"/>
                  <a:gd name="T8" fmla="*/ 0 w 82"/>
                  <a:gd name="T9" fmla="*/ 23 h 219"/>
                </a:gdLst>
                <a:ahLst/>
                <a:cxnLst>
                  <a:cxn ang="0">
                    <a:pos x="T0" y="T1"/>
                  </a:cxn>
                  <a:cxn ang="0">
                    <a:pos x="T2" y="T3"/>
                  </a:cxn>
                  <a:cxn ang="0">
                    <a:pos x="T4" y="T5"/>
                  </a:cxn>
                  <a:cxn ang="0">
                    <a:pos x="T6" y="T7"/>
                  </a:cxn>
                  <a:cxn ang="0">
                    <a:pos x="T8" y="T9"/>
                  </a:cxn>
                </a:cxnLst>
                <a:rect l="0" t="0" r="r" b="b"/>
                <a:pathLst>
                  <a:path w="82" h="219">
                    <a:moveTo>
                      <a:pt x="0" y="23"/>
                    </a:moveTo>
                    <a:lnTo>
                      <a:pt x="81" y="0"/>
                    </a:lnTo>
                    <a:lnTo>
                      <a:pt x="81" y="196"/>
                    </a:lnTo>
                    <a:lnTo>
                      <a:pt x="0" y="218"/>
                    </a:lnTo>
                    <a:lnTo>
                      <a:pt x="0" y="23"/>
                    </a:lnTo>
                  </a:path>
                </a:pathLst>
              </a:custGeom>
              <a:solidFill>
                <a:srgbClr val="FAFD00"/>
              </a:solidFill>
              <a:ln w="12700" cap="rnd" cmpd="sng">
                <a:solidFill>
                  <a:srgbClr val="FAFD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6675" name="Freeform 51"/>
              <p:cNvSpPr>
                <a:spLocks/>
              </p:cNvSpPr>
              <p:nvPr/>
            </p:nvSpPr>
            <p:spPr bwMode="auto">
              <a:xfrm>
                <a:off x="4713" y="2269"/>
                <a:ext cx="79" cy="78"/>
              </a:xfrm>
              <a:custGeom>
                <a:avLst/>
                <a:gdLst>
                  <a:gd name="T0" fmla="*/ 0 w 79"/>
                  <a:gd name="T1" fmla="*/ 77 h 78"/>
                  <a:gd name="T2" fmla="*/ 78 w 79"/>
                  <a:gd name="T3" fmla="*/ 77 h 78"/>
                  <a:gd name="T4" fmla="*/ 78 w 79"/>
                  <a:gd name="T5" fmla="*/ 0 h 78"/>
                  <a:gd name="T6" fmla="*/ 0 w 79"/>
                  <a:gd name="T7" fmla="*/ 21 h 78"/>
                  <a:gd name="T8" fmla="*/ 0 w 79"/>
                  <a:gd name="T9" fmla="*/ 77 h 78"/>
                </a:gdLst>
                <a:ahLst/>
                <a:cxnLst>
                  <a:cxn ang="0">
                    <a:pos x="T0" y="T1"/>
                  </a:cxn>
                  <a:cxn ang="0">
                    <a:pos x="T2" y="T3"/>
                  </a:cxn>
                  <a:cxn ang="0">
                    <a:pos x="T4" y="T5"/>
                  </a:cxn>
                  <a:cxn ang="0">
                    <a:pos x="T6" y="T7"/>
                  </a:cxn>
                  <a:cxn ang="0">
                    <a:pos x="T8" y="T9"/>
                  </a:cxn>
                </a:cxnLst>
                <a:rect l="0" t="0" r="r" b="b"/>
                <a:pathLst>
                  <a:path w="79" h="78">
                    <a:moveTo>
                      <a:pt x="0" y="77"/>
                    </a:moveTo>
                    <a:lnTo>
                      <a:pt x="78" y="77"/>
                    </a:lnTo>
                    <a:lnTo>
                      <a:pt x="78" y="0"/>
                    </a:lnTo>
                    <a:lnTo>
                      <a:pt x="0" y="21"/>
                    </a:lnTo>
                    <a:lnTo>
                      <a:pt x="0" y="77"/>
                    </a:lnTo>
                  </a:path>
                </a:pathLst>
              </a:custGeom>
              <a:solidFill>
                <a:srgbClr val="FAFD00"/>
              </a:solidFill>
              <a:ln w="12700" cap="rnd" cmpd="sng">
                <a:solidFill>
                  <a:srgbClr val="FAFD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sp>
          <p:nvSpPr>
            <p:cNvPr id="26677" name="Rectangle 53"/>
            <p:cNvSpPr>
              <a:spLocks noChangeArrowheads="1"/>
            </p:cNvSpPr>
            <p:nvPr/>
          </p:nvSpPr>
          <p:spPr bwMode="auto">
            <a:xfrm>
              <a:off x="374" y="2347"/>
              <a:ext cx="611" cy="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fontAlgn="base" hangingPunct="0">
                <a:spcBef>
                  <a:spcPct val="0"/>
                </a:spcBef>
                <a:spcAft>
                  <a:spcPct val="0"/>
                </a:spcAft>
              </a:pPr>
              <a:r>
                <a:rPr lang="en-US" sz="2000" b="1">
                  <a:solidFill>
                    <a:srgbClr val="1C1C1C"/>
                  </a:solidFill>
                  <a:latin typeface="Times New Roman" pitchFamily="18" charset="0"/>
                </a:rPr>
                <a:t>Data </a:t>
              </a:r>
            </a:p>
            <a:p>
              <a:pPr eaLnBrk="0" fontAlgn="base" hangingPunct="0">
                <a:spcBef>
                  <a:spcPct val="0"/>
                </a:spcBef>
                <a:spcAft>
                  <a:spcPct val="0"/>
                </a:spcAft>
              </a:pPr>
              <a:r>
                <a:rPr lang="en-US" sz="2000" b="1">
                  <a:solidFill>
                    <a:srgbClr val="1C1C1C"/>
                  </a:solidFill>
                  <a:latin typeface="Times New Roman" pitchFamily="18" charset="0"/>
                </a:rPr>
                <a:t>Input</a:t>
              </a:r>
            </a:p>
            <a:p>
              <a:pPr eaLnBrk="0" fontAlgn="base" hangingPunct="0">
                <a:spcBef>
                  <a:spcPct val="0"/>
                </a:spcBef>
                <a:spcAft>
                  <a:spcPct val="0"/>
                </a:spcAft>
              </a:pPr>
              <a:r>
                <a:rPr lang="en-US" sz="2000" b="1">
                  <a:solidFill>
                    <a:srgbClr val="1C1C1C"/>
                  </a:solidFill>
                  <a:latin typeface="Times New Roman" pitchFamily="18" charset="0"/>
                </a:rPr>
                <a:t>Stream</a:t>
              </a:r>
            </a:p>
          </p:txBody>
        </p:sp>
        <p:sp>
          <p:nvSpPr>
            <p:cNvPr id="26678" name="Rectangle 54"/>
            <p:cNvSpPr>
              <a:spLocks noChangeArrowheads="1"/>
            </p:cNvSpPr>
            <p:nvPr/>
          </p:nvSpPr>
          <p:spPr bwMode="auto">
            <a:xfrm>
              <a:off x="3821" y="2011"/>
              <a:ext cx="611" cy="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fontAlgn="base" hangingPunct="0">
                <a:spcBef>
                  <a:spcPct val="0"/>
                </a:spcBef>
                <a:spcAft>
                  <a:spcPct val="0"/>
                </a:spcAft>
              </a:pPr>
              <a:r>
                <a:rPr lang="en-US" sz="2000" b="1">
                  <a:solidFill>
                    <a:srgbClr val="1C1C1C"/>
                  </a:solidFill>
                  <a:latin typeface="Times New Roman" pitchFamily="18" charset="0"/>
                </a:rPr>
                <a:t>Data </a:t>
              </a:r>
            </a:p>
            <a:p>
              <a:pPr eaLnBrk="0" fontAlgn="base" hangingPunct="0">
                <a:spcBef>
                  <a:spcPct val="0"/>
                </a:spcBef>
                <a:spcAft>
                  <a:spcPct val="0"/>
                </a:spcAft>
              </a:pPr>
              <a:r>
                <a:rPr lang="en-US" sz="2000" b="1">
                  <a:solidFill>
                    <a:srgbClr val="1C1C1C"/>
                  </a:solidFill>
                  <a:latin typeface="Times New Roman" pitchFamily="18" charset="0"/>
                </a:rPr>
                <a:t>Output</a:t>
              </a:r>
            </a:p>
            <a:p>
              <a:pPr eaLnBrk="0" fontAlgn="base" hangingPunct="0">
                <a:spcBef>
                  <a:spcPct val="0"/>
                </a:spcBef>
                <a:spcAft>
                  <a:spcPct val="0"/>
                </a:spcAft>
              </a:pPr>
              <a:r>
                <a:rPr lang="en-US" sz="2000" b="1">
                  <a:solidFill>
                    <a:srgbClr val="1C1C1C"/>
                  </a:solidFill>
                  <a:latin typeface="Times New Roman" pitchFamily="18" charset="0"/>
                </a:rPr>
                <a:t>Stream</a:t>
              </a:r>
            </a:p>
          </p:txBody>
        </p:sp>
        <p:sp>
          <p:nvSpPr>
            <p:cNvPr id="26679" name="Rectangle 55"/>
            <p:cNvSpPr>
              <a:spLocks noChangeArrowheads="1"/>
            </p:cNvSpPr>
            <p:nvPr/>
          </p:nvSpPr>
          <p:spPr bwMode="auto">
            <a:xfrm>
              <a:off x="1501" y="1883"/>
              <a:ext cx="648"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fontAlgn="base" hangingPunct="0">
                <a:spcBef>
                  <a:spcPct val="0"/>
                </a:spcBef>
                <a:spcAft>
                  <a:spcPct val="0"/>
                </a:spcAft>
              </a:pPr>
              <a:r>
                <a:rPr lang="en-US" sz="1600" b="1">
                  <a:solidFill>
                    <a:srgbClr val="FFCF01"/>
                  </a:solidFill>
                  <a:latin typeface="Times New Roman" pitchFamily="18" charset="0"/>
                </a:rPr>
                <a:t>Processor</a:t>
              </a:r>
            </a:p>
            <a:p>
              <a:pPr algn="ctr" eaLnBrk="0" fontAlgn="base" hangingPunct="0">
                <a:spcBef>
                  <a:spcPct val="0"/>
                </a:spcBef>
                <a:spcAft>
                  <a:spcPct val="0"/>
                </a:spcAft>
              </a:pPr>
              <a:r>
                <a:rPr lang="en-US" sz="2000" b="1">
                  <a:solidFill>
                    <a:srgbClr val="FFCF01"/>
                  </a:solidFill>
                  <a:latin typeface="Times New Roman" pitchFamily="18" charset="0"/>
                </a:rPr>
                <a:t>A</a:t>
              </a:r>
            </a:p>
          </p:txBody>
        </p:sp>
        <p:sp>
          <p:nvSpPr>
            <p:cNvPr id="26680" name="Rectangle 56"/>
            <p:cNvSpPr>
              <a:spLocks noChangeArrowheads="1"/>
            </p:cNvSpPr>
            <p:nvPr/>
          </p:nvSpPr>
          <p:spPr bwMode="auto">
            <a:xfrm>
              <a:off x="2183" y="2435"/>
              <a:ext cx="648"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fontAlgn="base" hangingPunct="0">
                <a:spcBef>
                  <a:spcPct val="0"/>
                </a:spcBef>
                <a:spcAft>
                  <a:spcPct val="0"/>
                </a:spcAft>
              </a:pPr>
              <a:r>
                <a:rPr lang="en-US" sz="1600" b="1">
                  <a:solidFill>
                    <a:srgbClr val="FFCF01"/>
                  </a:solidFill>
                  <a:latin typeface="Times New Roman" pitchFamily="18" charset="0"/>
                </a:rPr>
                <a:t>Processor</a:t>
              </a:r>
            </a:p>
            <a:p>
              <a:pPr algn="ctr" eaLnBrk="0" fontAlgn="base" hangingPunct="0">
                <a:spcBef>
                  <a:spcPct val="0"/>
                </a:spcBef>
                <a:spcAft>
                  <a:spcPct val="0"/>
                </a:spcAft>
              </a:pPr>
              <a:r>
                <a:rPr lang="en-US" sz="2000" b="1">
                  <a:solidFill>
                    <a:srgbClr val="FFCF01"/>
                  </a:solidFill>
                  <a:latin typeface="Times New Roman" pitchFamily="18" charset="0"/>
                </a:rPr>
                <a:t>B</a:t>
              </a:r>
            </a:p>
          </p:txBody>
        </p:sp>
        <p:sp>
          <p:nvSpPr>
            <p:cNvPr id="26681" name="Rectangle 57"/>
            <p:cNvSpPr>
              <a:spLocks noChangeArrowheads="1"/>
            </p:cNvSpPr>
            <p:nvPr/>
          </p:nvSpPr>
          <p:spPr bwMode="auto">
            <a:xfrm>
              <a:off x="2963" y="2891"/>
              <a:ext cx="648"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fontAlgn="base" hangingPunct="0">
                <a:spcBef>
                  <a:spcPct val="0"/>
                </a:spcBef>
                <a:spcAft>
                  <a:spcPct val="0"/>
                </a:spcAft>
              </a:pPr>
              <a:r>
                <a:rPr lang="en-US" sz="1600" b="1">
                  <a:solidFill>
                    <a:srgbClr val="FFCF01"/>
                  </a:solidFill>
                  <a:latin typeface="Times New Roman" pitchFamily="18" charset="0"/>
                </a:rPr>
                <a:t>Processor</a:t>
              </a:r>
            </a:p>
            <a:p>
              <a:pPr algn="ctr" eaLnBrk="0" fontAlgn="base" hangingPunct="0">
                <a:spcBef>
                  <a:spcPct val="0"/>
                </a:spcBef>
                <a:spcAft>
                  <a:spcPct val="0"/>
                </a:spcAft>
              </a:pPr>
              <a:r>
                <a:rPr lang="en-US" sz="2000" b="1">
                  <a:solidFill>
                    <a:srgbClr val="FFCF01"/>
                  </a:solidFill>
                  <a:latin typeface="Times New Roman" pitchFamily="18" charset="0"/>
                </a:rPr>
                <a:t>C</a:t>
              </a:r>
            </a:p>
          </p:txBody>
        </p:sp>
        <p:sp>
          <p:nvSpPr>
            <p:cNvPr id="26682" name="Rectangle 58"/>
            <p:cNvSpPr>
              <a:spLocks noChangeArrowheads="1"/>
            </p:cNvSpPr>
            <p:nvPr/>
          </p:nvSpPr>
          <p:spPr bwMode="auto">
            <a:xfrm>
              <a:off x="2042" y="693"/>
              <a:ext cx="802"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fontAlgn="base" hangingPunct="0">
                <a:spcBef>
                  <a:spcPct val="0"/>
                </a:spcBef>
                <a:spcAft>
                  <a:spcPct val="0"/>
                </a:spcAft>
              </a:pPr>
              <a:r>
                <a:rPr lang="en-US" b="1">
                  <a:solidFill>
                    <a:srgbClr val="000000"/>
                  </a:solidFill>
                  <a:latin typeface="Times New Roman" pitchFamily="18" charset="0"/>
                </a:rPr>
                <a:t>Instruction</a:t>
              </a:r>
            </a:p>
            <a:p>
              <a:pPr eaLnBrk="0" fontAlgn="base" hangingPunct="0">
                <a:spcBef>
                  <a:spcPct val="0"/>
                </a:spcBef>
                <a:spcAft>
                  <a:spcPct val="0"/>
                </a:spcAft>
              </a:pPr>
              <a:r>
                <a:rPr lang="en-US" b="1">
                  <a:solidFill>
                    <a:srgbClr val="000000"/>
                  </a:solidFill>
                  <a:latin typeface="Times New Roman" pitchFamily="18" charset="0"/>
                </a:rPr>
                <a:t>Stream A</a:t>
              </a:r>
            </a:p>
          </p:txBody>
        </p:sp>
        <p:sp>
          <p:nvSpPr>
            <p:cNvPr id="26683" name="Rectangle 59"/>
            <p:cNvSpPr>
              <a:spLocks noChangeArrowheads="1"/>
            </p:cNvSpPr>
            <p:nvPr/>
          </p:nvSpPr>
          <p:spPr bwMode="auto">
            <a:xfrm>
              <a:off x="2690" y="1209"/>
              <a:ext cx="802"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fontAlgn="base" hangingPunct="0">
                <a:spcBef>
                  <a:spcPct val="0"/>
                </a:spcBef>
                <a:spcAft>
                  <a:spcPct val="0"/>
                </a:spcAft>
              </a:pPr>
              <a:r>
                <a:rPr lang="en-US" b="1">
                  <a:solidFill>
                    <a:srgbClr val="000000"/>
                  </a:solidFill>
                  <a:latin typeface="Times New Roman" pitchFamily="18" charset="0"/>
                </a:rPr>
                <a:t>Instruction</a:t>
              </a:r>
            </a:p>
            <a:p>
              <a:pPr eaLnBrk="0" fontAlgn="base" hangingPunct="0">
                <a:spcBef>
                  <a:spcPct val="0"/>
                </a:spcBef>
                <a:spcAft>
                  <a:spcPct val="0"/>
                </a:spcAft>
              </a:pPr>
              <a:r>
                <a:rPr lang="en-US" b="1">
                  <a:solidFill>
                    <a:srgbClr val="000000"/>
                  </a:solidFill>
                  <a:latin typeface="Times New Roman" pitchFamily="18" charset="0"/>
                </a:rPr>
                <a:t>Stream B</a:t>
              </a:r>
            </a:p>
          </p:txBody>
        </p:sp>
        <p:sp>
          <p:nvSpPr>
            <p:cNvPr id="26684" name="Rectangle 60"/>
            <p:cNvSpPr>
              <a:spLocks noChangeArrowheads="1"/>
            </p:cNvSpPr>
            <p:nvPr/>
          </p:nvSpPr>
          <p:spPr bwMode="auto">
            <a:xfrm>
              <a:off x="3494" y="1593"/>
              <a:ext cx="1462"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fontAlgn="base" hangingPunct="0">
                <a:spcBef>
                  <a:spcPct val="0"/>
                </a:spcBef>
                <a:spcAft>
                  <a:spcPct val="0"/>
                </a:spcAft>
              </a:pPr>
              <a:r>
                <a:rPr lang="en-US" b="1">
                  <a:solidFill>
                    <a:srgbClr val="000000"/>
                  </a:solidFill>
                  <a:latin typeface="Times New Roman" pitchFamily="18" charset="0"/>
                </a:rPr>
                <a:t>Instruction  Stream C</a:t>
              </a:r>
            </a:p>
          </p:txBody>
        </p:sp>
      </p:grpSp>
    </p:spTree>
    <p:extLst>
      <p:ext uri="{BB962C8B-B14F-4D97-AF65-F5344CB8AC3E}">
        <p14:creationId xmlns:p14="http://schemas.microsoft.com/office/powerpoint/2010/main" val="3507982763"/>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style>
          <a:lnRef idx="1">
            <a:schemeClr val="accent2"/>
          </a:lnRef>
          <a:fillRef idx="2">
            <a:schemeClr val="accent2"/>
          </a:fillRef>
          <a:effectRef idx="1">
            <a:schemeClr val="accent2"/>
          </a:effectRef>
          <a:fontRef idx="minor">
            <a:schemeClr val="dk1"/>
          </a:fontRef>
        </p:style>
        <p:txBody>
          <a:bodyPr/>
          <a:lstStyle/>
          <a:p>
            <a:pPr eaLnBrk="1" hangingPunct="1"/>
            <a:r>
              <a:rPr lang="fr-FR" altLang="ja-JP" smtClean="0"/>
              <a:t>Multiple Instruction, Multiple Data (MIMD)</a:t>
            </a:r>
            <a:endParaRPr lang="fr-FR" smtClean="0"/>
          </a:p>
        </p:txBody>
      </p:sp>
      <p:sp>
        <p:nvSpPr>
          <p:cNvPr id="37891" name="Rectangle 3"/>
          <p:cNvSpPr>
            <a:spLocks noGrp="1" noChangeArrowheads="1"/>
          </p:cNvSpPr>
          <p:nvPr>
            <p:ph type="body" idx="1"/>
          </p:nvPr>
        </p:nvSpPr>
        <p:spPr>
          <a:xfrm>
            <a:off x="0" y="981075"/>
            <a:ext cx="9144000" cy="4419600"/>
          </a:xfrm>
        </p:spPr>
        <p:txBody>
          <a:bodyPr/>
          <a:lstStyle/>
          <a:p>
            <a:pPr eaLnBrk="1" hangingPunct="1">
              <a:lnSpc>
                <a:spcPct val="90000"/>
              </a:lnSpc>
            </a:pPr>
            <a:r>
              <a:rPr lang="en-GB" sz="2000" dirty="0" smtClean="0"/>
              <a:t>Currently, the most common type of parallel computer. Most modern computers fall into this category. </a:t>
            </a:r>
            <a:endParaRPr lang="fr-FR" sz="2000" dirty="0" smtClean="0"/>
          </a:p>
          <a:p>
            <a:pPr eaLnBrk="1" hangingPunct="1">
              <a:lnSpc>
                <a:spcPct val="90000"/>
              </a:lnSpc>
            </a:pPr>
            <a:r>
              <a:rPr lang="en-GB" sz="2000" dirty="0" smtClean="0"/>
              <a:t>Multiple Instruction: every processor may be executing a different instruction stream </a:t>
            </a:r>
            <a:endParaRPr lang="fr-FR" sz="2000" dirty="0" smtClean="0"/>
          </a:p>
          <a:p>
            <a:pPr eaLnBrk="1" hangingPunct="1">
              <a:lnSpc>
                <a:spcPct val="90000"/>
              </a:lnSpc>
            </a:pPr>
            <a:r>
              <a:rPr lang="en-GB" sz="2000" dirty="0" smtClean="0"/>
              <a:t>Multiple Data: every processor may be working with a different data stream </a:t>
            </a:r>
            <a:endParaRPr lang="fr-FR" sz="2000" dirty="0" smtClean="0"/>
          </a:p>
          <a:p>
            <a:pPr eaLnBrk="1" hangingPunct="1">
              <a:lnSpc>
                <a:spcPct val="90000"/>
              </a:lnSpc>
            </a:pPr>
            <a:r>
              <a:rPr lang="en-GB" sz="2000" dirty="0" smtClean="0"/>
              <a:t>Execution can be synchronous or asynchronous, deterministic or non-deterministic </a:t>
            </a:r>
            <a:endParaRPr lang="fr-FR" sz="2000" dirty="0" smtClean="0"/>
          </a:p>
          <a:p>
            <a:pPr eaLnBrk="1" hangingPunct="1">
              <a:lnSpc>
                <a:spcPct val="90000"/>
              </a:lnSpc>
            </a:pPr>
            <a:r>
              <a:rPr lang="en-GB" altLang="ja-JP" sz="2000" dirty="0" smtClean="0"/>
              <a:t>Examples: most current supercomputers, networked parallel computer "grids" and multi-processor SMP computers - including some types of PCs.</a:t>
            </a:r>
            <a:r>
              <a:rPr lang="fr-FR" altLang="ja-JP" sz="2000" dirty="0" smtClean="0"/>
              <a:t> </a:t>
            </a:r>
            <a:endParaRPr lang="fr-FR" sz="2000" dirty="0" smtClean="0"/>
          </a:p>
        </p:txBody>
      </p:sp>
      <p:pic>
        <p:nvPicPr>
          <p:cNvPr id="37892" name="Picture 4" descr="MIM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9193" y="3886200"/>
            <a:ext cx="4876748" cy="272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11872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xfrm>
            <a:off x="687388" y="5372100"/>
            <a:ext cx="7967662" cy="12573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0" indent="0">
              <a:spcBef>
                <a:spcPct val="70000"/>
              </a:spcBef>
              <a:buFont typeface="Wingdings" pitchFamily="2" charset="2"/>
              <a:buNone/>
            </a:pPr>
            <a:r>
              <a:rPr lang="en-US" sz="2000"/>
              <a:t>Unlike SISD, MISD, MIMD computer works asynchronously.</a:t>
            </a:r>
          </a:p>
          <a:p>
            <a:pPr marL="0" indent="0">
              <a:spcBef>
                <a:spcPct val="45000"/>
              </a:spcBef>
              <a:buFont typeface="Wingdings" pitchFamily="2" charset="2"/>
              <a:buNone/>
            </a:pPr>
            <a:r>
              <a:rPr lang="en-US" sz="2000"/>
              <a:t>	Shared memory (tightly coupled) MIMD</a:t>
            </a:r>
          </a:p>
          <a:p>
            <a:pPr marL="0" indent="0">
              <a:lnSpc>
                <a:spcPct val="105000"/>
              </a:lnSpc>
              <a:spcBef>
                <a:spcPct val="45000"/>
              </a:spcBef>
              <a:buFont typeface="Wingdings" pitchFamily="2" charset="2"/>
              <a:buNone/>
            </a:pPr>
            <a:r>
              <a:rPr lang="en-US" sz="2000"/>
              <a:t>	Distributed memory (loosely coupled) MIMD</a:t>
            </a:r>
          </a:p>
        </p:txBody>
      </p:sp>
      <p:sp>
        <p:nvSpPr>
          <p:cNvPr id="28675" name="Rectangle 3"/>
          <p:cNvSpPr>
            <a:spLocks noGrp="1" noChangeArrowheads="1"/>
          </p:cNvSpPr>
          <p:nvPr>
            <p:ph type="title"/>
          </p:nvPr>
        </p:nvSpPr>
        <p:spPr>
          <a:xfrm>
            <a:off x="2306638" y="0"/>
            <a:ext cx="6781800" cy="10668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tabLst>
                <a:tab pos="4229100" algn="l"/>
              </a:tabLst>
            </a:pPr>
            <a:r>
              <a:rPr lang="en-US"/>
              <a:t>MIMD Architecture</a:t>
            </a:r>
          </a:p>
        </p:txBody>
      </p:sp>
      <p:grpSp>
        <p:nvGrpSpPr>
          <p:cNvPr id="28681" name="Group 9"/>
          <p:cNvGrpSpPr>
            <a:grpSpLocks/>
          </p:cNvGrpSpPr>
          <p:nvPr/>
        </p:nvGrpSpPr>
        <p:grpSpPr bwMode="auto">
          <a:xfrm>
            <a:off x="838200" y="5981700"/>
            <a:ext cx="762000" cy="457200"/>
            <a:chOff x="528" y="3768"/>
            <a:chExt cx="480" cy="288"/>
          </a:xfrm>
        </p:grpSpPr>
        <p:sp>
          <p:nvSpPr>
            <p:cNvPr id="28676" name="Line 4"/>
            <p:cNvSpPr>
              <a:spLocks noChangeShapeType="1"/>
            </p:cNvSpPr>
            <p:nvPr/>
          </p:nvSpPr>
          <p:spPr bwMode="auto">
            <a:xfrm>
              <a:off x="816" y="3768"/>
              <a:ext cx="0" cy="28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nvGrpSpPr>
            <p:cNvPr id="28680" name="Group 8"/>
            <p:cNvGrpSpPr>
              <a:grpSpLocks/>
            </p:cNvGrpSpPr>
            <p:nvPr/>
          </p:nvGrpSpPr>
          <p:grpSpPr bwMode="auto">
            <a:xfrm>
              <a:off x="528" y="3768"/>
              <a:ext cx="480" cy="288"/>
              <a:chOff x="528" y="3768"/>
              <a:chExt cx="480" cy="288"/>
            </a:xfrm>
          </p:grpSpPr>
          <p:sp>
            <p:nvSpPr>
              <p:cNvPr id="28677" name="Line 5"/>
              <p:cNvSpPr>
                <a:spLocks noChangeShapeType="1"/>
              </p:cNvSpPr>
              <p:nvPr/>
            </p:nvSpPr>
            <p:spPr bwMode="auto">
              <a:xfrm>
                <a:off x="528" y="3912"/>
                <a:ext cx="288"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678" name="Line 6"/>
              <p:cNvSpPr>
                <a:spLocks noChangeShapeType="1"/>
              </p:cNvSpPr>
              <p:nvPr/>
            </p:nvSpPr>
            <p:spPr bwMode="auto">
              <a:xfrm>
                <a:off x="816" y="4056"/>
                <a:ext cx="19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679" name="Line 7"/>
              <p:cNvSpPr>
                <a:spLocks noChangeShapeType="1"/>
              </p:cNvSpPr>
              <p:nvPr/>
            </p:nvSpPr>
            <p:spPr bwMode="auto">
              <a:xfrm>
                <a:off x="816" y="3768"/>
                <a:ext cx="19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grpSp>
        <p:nvGrpSpPr>
          <p:cNvPr id="28687" name="Group 15"/>
          <p:cNvGrpSpPr>
            <a:grpSpLocks/>
          </p:cNvGrpSpPr>
          <p:nvPr/>
        </p:nvGrpSpPr>
        <p:grpSpPr bwMode="auto">
          <a:xfrm>
            <a:off x="1990725" y="4551363"/>
            <a:ext cx="3228975" cy="563562"/>
            <a:chOff x="828" y="2568"/>
            <a:chExt cx="2034" cy="355"/>
          </a:xfrm>
        </p:grpSpPr>
        <p:sp>
          <p:nvSpPr>
            <p:cNvPr id="28682" name="Freeform 10"/>
            <p:cNvSpPr>
              <a:spLocks/>
            </p:cNvSpPr>
            <p:nvPr/>
          </p:nvSpPr>
          <p:spPr bwMode="auto">
            <a:xfrm>
              <a:off x="919" y="2568"/>
              <a:ext cx="1943" cy="336"/>
            </a:xfrm>
            <a:custGeom>
              <a:avLst/>
              <a:gdLst>
                <a:gd name="T0" fmla="*/ 0 w 1943"/>
                <a:gd name="T1" fmla="*/ 74 h 336"/>
                <a:gd name="T2" fmla="*/ 0 w 1943"/>
                <a:gd name="T3" fmla="*/ 263 h 336"/>
                <a:gd name="T4" fmla="*/ 1210 w 1943"/>
                <a:gd name="T5" fmla="*/ 263 h 336"/>
                <a:gd name="T6" fmla="*/ 1210 w 1943"/>
                <a:gd name="T7" fmla="*/ 335 h 336"/>
                <a:gd name="T8" fmla="*/ 1942 w 1943"/>
                <a:gd name="T9" fmla="*/ 168 h 336"/>
                <a:gd name="T10" fmla="*/ 1210 w 1943"/>
                <a:gd name="T11" fmla="*/ 0 h 336"/>
                <a:gd name="T12" fmla="*/ 1210 w 1943"/>
                <a:gd name="T13" fmla="*/ 74 h 336"/>
                <a:gd name="T14" fmla="*/ 0 w 1943"/>
                <a:gd name="T15" fmla="*/ 74 h 3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43" h="336">
                  <a:moveTo>
                    <a:pt x="0" y="74"/>
                  </a:moveTo>
                  <a:lnTo>
                    <a:pt x="0" y="263"/>
                  </a:lnTo>
                  <a:lnTo>
                    <a:pt x="1210" y="263"/>
                  </a:lnTo>
                  <a:lnTo>
                    <a:pt x="1210" y="335"/>
                  </a:lnTo>
                  <a:lnTo>
                    <a:pt x="1942" y="168"/>
                  </a:lnTo>
                  <a:lnTo>
                    <a:pt x="1210" y="0"/>
                  </a:lnTo>
                  <a:lnTo>
                    <a:pt x="1210" y="74"/>
                  </a:lnTo>
                  <a:lnTo>
                    <a:pt x="0" y="74"/>
                  </a:lnTo>
                </a:path>
              </a:pathLst>
            </a:custGeom>
            <a:solidFill>
              <a:srgbClr val="FF8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683" name="Freeform 11"/>
            <p:cNvSpPr>
              <a:spLocks/>
            </p:cNvSpPr>
            <p:nvPr/>
          </p:nvSpPr>
          <p:spPr bwMode="auto">
            <a:xfrm>
              <a:off x="829" y="2830"/>
              <a:ext cx="1302" cy="22"/>
            </a:xfrm>
            <a:custGeom>
              <a:avLst/>
              <a:gdLst>
                <a:gd name="T0" fmla="*/ 1213 w 1302"/>
                <a:gd name="T1" fmla="*/ 21 h 22"/>
                <a:gd name="T2" fmla="*/ 1301 w 1302"/>
                <a:gd name="T3" fmla="*/ 0 h 22"/>
                <a:gd name="T4" fmla="*/ 85 w 1302"/>
                <a:gd name="T5" fmla="*/ 0 h 22"/>
                <a:gd name="T6" fmla="*/ 0 w 1302"/>
                <a:gd name="T7" fmla="*/ 21 h 22"/>
                <a:gd name="T8" fmla="*/ 1213 w 1302"/>
                <a:gd name="T9" fmla="*/ 21 h 22"/>
              </a:gdLst>
              <a:ahLst/>
              <a:cxnLst>
                <a:cxn ang="0">
                  <a:pos x="T0" y="T1"/>
                </a:cxn>
                <a:cxn ang="0">
                  <a:pos x="T2" y="T3"/>
                </a:cxn>
                <a:cxn ang="0">
                  <a:pos x="T4" y="T5"/>
                </a:cxn>
                <a:cxn ang="0">
                  <a:pos x="T6" y="T7"/>
                </a:cxn>
                <a:cxn ang="0">
                  <a:pos x="T8" y="T9"/>
                </a:cxn>
              </a:cxnLst>
              <a:rect l="0" t="0" r="r" b="b"/>
              <a:pathLst>
                <a:path w="1302" h="22">
                  <a:moveTo>
                    <a:pt x="1213" y="21"/>
                  </a:moveTo>
                  <a:lnTo>
                    <a:pt x="1301" y="0"/>
                  </a:lnTo>
                  <a:lnTo>
                    <a:pt x="85" y="0"/>
                  </a:lnTo>
                  <a:lnTo>
                    <a:pt x="0" y="21"/>
                  </a:lnTo>
                  <a:lnTo>
                    <a:pt x="1213" y="21"/>
                  </a:lnTo>
                </a:path>
              </a:pathLst>
            </a:custGeom>
            <a:solidFill>
              <a:srgbClr val="804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684" name="Freeform 12"/>
            <p:cNvSpPr>
              <a:spLocks/>
            </p:cNvSpPr>
            <p:nvPr/>
          </p:nvSpPr>
          <p:spPr bwMode="auto">
            <a:xfrm>
              <a:off x="2042" y="2830"/>
              <a:ext cx="88" cy="93"/>
            </a:xfrm>
            <a:custGeom>
              <a:avLst/>
              <a:gdLst>
                <a:gd name="T0" fmla="*/ 0 w 88"/>
                <a:gd name="T1" fmla="*/ 21 h 93"/>
                <a:gd name="T2" fmla="*/ 87 w 88"/>
                <a:gd name="T3" fmla="*/ 0 h 93"/>
                <a:gd name="T4" fmla="*/ 87 w 88"/>
                <a:gd name="T5" fmla="*/ 72 h 93"/>
                <a:gd name="T6" fmla="*/ 0 w 88"/>
                <a:gd name="T7" fmla="*/ 92 h 93"/>
                <a:gd name="T8" fmla="*/ 0 w 88"/>
                <a:gd name="T9" fmla="*/ 21 h 93"/>
              </a:gdLst>
              <a:ahLst/>
              <a:cxnLst>
                <a:cxn ang="0">
                  <a:pos x="T0" y="T1"/>
                </a:cxn>
                <a:cxn ang="0">
                  <a:pos x="T2" y="T3"/>
                </a:cxn>
                <a:cxn ang="0">
                  <a:pos x="T4" y="T5"/>
                </a:cxn>
                <a:cxn ang="0">
                  <a:pos x="T6" y="T7"/>
                </a:cxn>
                <a:cxn ang="0">
                  <a:pos x="T8" y="T9"/>
                </a:cxn>
              </a:cxnLst>
              <a:rect l="0" t="0" r="r" b="b"/>
              <a:pathLst>
                <a:path w="88" h="93">
                  <a:moveTo>
                    <a:pt x="0" y="21"/>
                  </a:moveTo>
                  <a:lnTo>
                    <a:pt x="87" y="0"/>
                  </a:lnTo>
                  <a:lnTo>
                    <a:pt x="87" y="72"/>
                  </a:lnTo>
                  <a:lnTo>
                    <a:pt x="0" y="92"/>
                  </a:lnTo>
                  <a:lnTo>
                    <a:pt x="0" y="21"/>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685" name="Freeform 13"/>
            <p:cNvSpPr>
              <a:spLocks/>
            </p:cNvSpPr>
            <p:nvPr/>
          </p:nvSpPr>
          <p:spPr bwMode="auto">
            <a:xfrm>
              <a:off x="828" y="2642"/>
              <a:ext cx="92" cy="210"/>
            </a:xfrm>
            <a:custGeom>
              <a:avLst/>
              <a:gdLst>
                <a:gd name="T0" fmla="*/ 0 w 92"/>
                <a:gd name="T1" fmla="*/ 22 h 210"/>
                <a:gd name="T2" fmla="*/ 91 w 92"/>
                <a:gd name="T3" fmla="*/ 0 h 210"/>
                <a:gd name="T4" fmla="*/ 91 w 92"/>
                <a:gd name="T5" fmla="*/ 188 h 210"/>
                <a:gd name="T6" fmla="*/ 0 w 92"/>
                <a:gd name="T7" fmla="*/ 209 h 210"/>
                <a:gd name="T8" fmla="*/ 0 w 92"/>
                <a:gd name="T9" fmla="*/ 22 h 210"/>
              </a:gdLst>
              <a:ahLst/>
              <a:cxnLst>
                <a:cxn ang="0">
                  <a:pos x="T0" y="T1"/>
                </a:cxn>
                <a:cxn ang="0">
                  <a:pos x="T2" y="T3"/>
                </a:cxn>
                <a:cxn ang="0">
                  <a:pos x="T4" y="T5"/>
                </a:cxn>
                <a:cxn ang="0">
                  <a:pos x="T6" y="T7"/>
                </a:cxn>
                <a:cxn ang="0">
                  <a:pos x="T8" y="T9"/>
                </a:cxn>
              </a:cxnLst>
              <a:rect l="0" t="0" r="r" b="b"/>
              <a:pathLst>
                <a:path w="92" h="210">
                  <a:moveTo>
                    <a:pt x="0" y="22"/>
                  </a:moveTo>
                  <a:lnTo>
                    <a:pt x="91" y="0"/>
                  </a:lnTo>
                  <a:lnTo>
                    <a:pt x="91" y="188"/>
                  </a:lnTo>
                  <a:lnTo>
                    <a:pt x="0" y="209"/>
                  </a:lnTo>
                  <a:lnTo>
                    <a:pt x="0" y="22"/>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686" name="Freeform 14"/>
            <p:cNvSpPr>
              <a:spLocks/>
            </p:cNvSpPr>
            <p:nvPr/>
          </p:nvSpPr>
          <p:spPr bwMode="auto">
            <a:xfrm>
              <a:off x="2042" y="2568"/>
              <a:ext cx="88" cy="75"/>
            </a:xfrm>
            <a:custGeom>
              <a:avLst/>
              <a:gdLst>
                <a:gd name="T0" fmla="*/ 0 w 88"/>
                <a:gd name="T1" fmla="*/ 74 h 75"/>
                <a:gd name="T2" fmla="*/ 87 w 88"/>
                <a:gd name="T3" fmla="*/ 74 h 75"/>
                <a:gd name="T4" fmla="*/ 87 w 88"/>
                <a:gd name="T5" fmla="*/ 0 h 75"/>
                <a:gd name="T6" fmla="*/ 0 w 88"/>
                <a:gd name="T7" fmla="*/ 20 h 75"/>
                <a:gd name="T8" fmla="*/ 0 w 88"/>
                <a:gd name="T9" fmla="*/ 74 h 75"/>
              </a:gdLst>
              <a:ahLst/>
              <a:cxnLst>
                <a:cxn ang="0">
                  <a:pos x="T0" y="T1"/>
                </a:cxn>
                <a:cxn ang="0">
                  <a:pos x="T2" y="T3"/>
                </a:cxn>
                <a:cxn ang="0">
                  <a:pos x="T4" y="T5"/>
                </a:cxn>
                <a:cxn ang="0">
                  <a:pos x="T6" y="T7"/>
                </a:cxn>
                <a:cxn ang="0">
                  <a:pos x="T8" y="T9"/>
                </a:cxn>
              </a:cxnLst>
              <a:rect l="0" t="0" r="r" b="b"/>
              <a:pathLst>
                <a:path w="88" h="75">
                  <a:moveTo>
                    <a:pt x="0" y="74"/>
                  </a:moveTo>
                  <a:lnTo>
                    <a:pt x="87" y="74"/>
                  </a:lnTo>
                  <a:lnTo>
                    <a:pt x="87" y="0"/>
                  </a:lnTo>
                  <a:lnTo>
                    <a:pt x="0" y="20"/>
                  </a:lnTo>
                  <a:lnTo>
                    <a:pt x="0" y="74"/>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8693" name="Group 21"/>
          <p:cNvGrpSpPr>
            <a:grpSpLocks/>
          </p:cNvGrpSpPr>
          <p:nvPr/>
        </p:nvGrpSpPr>
        <p:grpSpPr bwMode="auto">
          <a:xfrm>
            <a:off x="2009775" y="2798763"/>
            <a:ext cx="935038" cy="563562"/>
            <a:chOff x="840" y="1464"/>
            <a:chExt cx="589" cy="355"/>
          </a:xfrm>
        </p:grpSpPr>
        <p:sp>
          <p:nvSpPr>
            <p:cNvPr id="28688" name="Freeform 16"/>
            <p:cNvSpPr>
              <a:spLocks/>
            </p:cNvSpPr>
            <p:nvPr/>
          </p:nvSpPr>
          <p:spPr bwMode="auto">
            <a:xfrm>
              <a:off x="866" y="1464"/>
              <a:ext cx="563" cy="336"/>
            </a:xfrm>
            <a:custGeom>
              <a:avLst/>
              <a:gdLst>
                <a:gd name="T0" fmla="*/ 0 w 563"/>
                <a:gd name="T1" fmla="*/ 74 h 336"/>
                <a:gd name="T2" fmla="*/ 0 w 563"/>
                <a:gd name="T3" fmla="*/ 263 h 336"/>
                <a:gd name="T4" fmla="*/ 350 w 563"/>
                <a:gd name="T5" fmla="*/ 263 h 336"/>
                <a:gd name="T6" fmla="*/ 350 w 563"/>
                <a:gd name="T7" fmla="*/ 335 h 336"/>
                <a:gd name="T8" fmla="*/ 562 w 563"/>
                <a:gd name="T9" fmla="*/ 168 h 336"/>
                <a:gd name="T10" fmla="*/ 350 w 563"/>
                <a:gd name="T11" fmla="*/ 0 h 336"/>
                <a:gd name="T12" fmla="*/ 350 w 563"/>
                <a:gd name="T13" fmla="*/ 74 h 336"/>
                <a:gd name="T14" fmla="*/ 0 w 563"/>
                <a:gd name="T15" fmla="*/ 74 h 3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3" h="336">
                  <a:moveTo>
                    <a:pt x="0" y="74"/>
                  </a:moveTo>
                  <a:lnTo>
                    <a:pt x="0" y="263"/>
                  </a:lnTo>
                  <a:lnTo>
                    <a:pt x="350" y="263"/>
                  </a:lnTo>
                  <a:lnTo>
                    <a:pt x="350" y="335"/>
                  </a:lnTo>
                  <a:lnTo>
                    <a:pt x="562" y="168"/>
                  </a:lnTo>
                  <a:lnTo>
                    <a:pt x="350" y="0"/>
                  </a:lnTo>
                  <a:lnTo>
                    <a:pt x="350" y="74"/>
                  </a:lnTo>
                  <a:lnTo>
                    <a:pt x="0" y="74"/>
                  </a:lnTo>
                </a:path>
              </a:pathLst>
            </a:custGeom>
            <a:solidFill>
              <a:srgbClr val="FF8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689" name="Freeform 17"/>
            <p:cNvSpPr>
              <a:spLocks/>
            </p:cNvSpPr>
            <p:nvPr/>
          </p:nvSpPr>
          <p:spPr bwMode="auto">
            <a:xfrm>
              <a:off x="841" y="1726"/>
              <a:ext cx="376" cy="22"/>
            </a:xfrm>
            <a:custGeom>
              <a:avLst/>
              <a:gdLst>
                <a:gd name="T0" fmla="*/ 350 w 376"/>
                <a:gd name="T1" fmla="*/ 21 h 22"/>
                <a:gd name="T2" fmla="*/ 375 w 376"/>
                <a:gd name="T3" fmla="*/ 0 h 22"/>
                <a:gd name="T4" fmla="*/ 25 w 376"/>
                <a:gd name="T5" fmla="*/ 0 h 22"/>
                <a:gd name="T6" fmla="*/ 0 w 376"/>
                <a:gd name="T7" fmla="*/ 21 h 22"/>
                <a:gd name="T8" fmla="*/ 350 w 376"/>
                <a:gd name="T9" fmla="*/ 21 h 22"/>
              </a:gdLst>
              <a:ahLst/>
              <a:cxnLst>
                <a:cxn ang="0">
                  <a:pos x="T0" y="T1"/>
                </a:cxn>
                <a:cxn ang="0">
                  <a:pos x="T2" y="T3"/>
                </a:cxn>
                <a:cxn ang="0">
                  <a:pos x="T4" y="T5"/>
                </a:cxn>
                <a:cxn ang="0">
                  <a:pos x="T6" y="T7"/>
                </a:cxn>
                <a:cxn ang="0">
                  <a:pos x="T8" y="T9"/>
                </a:cxn>
              </a:cxnLst>
              <a:rect l="0" t="0" r="r" b="b"/>
              <a:pathLst>
                <a:path w="376" h="22">
                  <a:moveTo>
                    <a:pt x="350" y="21"/>
                  </a:moveTo>
                  <a:lnTo>
                    <a:pt x="375" y="0"/>
                  </a:lnTo>
                  <a:lnTo>
                    <a:pt x="25" y="0"/>
                  </a:lnTo>
                  <a:lnTo>
                    <a:pt x="0" y="21"/>
                  </a:lnTo>
                  <a:lnTo>
                    <a:pt x="350" y="21"/>
                  </a:lnTo>
                </a:path>
              </a:pathLst>
            </a:custGeom>
            <a:solidFill>
              <a:srgbClr val="804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690" name="Freeform 18"/>
            <p:cNvSpPr>
              <a:spLocks/>
            </p:cNvSpPr>
            <p:nvPr/>
          </p:nvSpPr>
          <p:spPr bwMode="auto">
            <a:xfrm>
              <a:off x="1191" y="1726"/>
              <a:ext cx="26" cy="93"/>
            </a:xfrm>
            <a:custGeom>
              <a:avLst/>
              <a:gdLst>
                <a:gd name="T0" fmla="*/ 0 w 26"/>
                <a:gd name="T1" fmla="*/ 21 h 93"/>
                <a:gd name="T2" fmla="*/ 25 w 26"/>
                <a:gd name="T3" fmla="*/ 0 h 93"/>
                <a:gd name="T4" fmla="*/ 25 w 26"/>
                <a:gd name="T5" fmla="*/ 72 h 93"/>
                <a:gd name="T6" fmla="*/ 0 w 26"/>
                <a:gd name="T7" fmla="*/ 92 h 93"/>
                <a:gd name="T8" fmla="*/ 0 w 26"/>
                <a:gd name="T9" fmla="*/ 21 h 93"/>
              </a:gdLst>
              <a:ahLst/>
              <a:cxnLst>
                <a:cxn ang="0">
                  <a:pos x="T0" y="T1"/>
                </a:cxn>
                <a:cxn ang="0">
                  <a:pos x="T2" y="T3"/>
                </a:cxn>
                <a:cxn ang="0">
                  <a:pos x="T4" y="T5"/>
                </a:cxn>
                <a:cxn ang="0">
                  <a:pos x="T6" y="T7"/>
                </a:cxn>
                <a:cxn ang="0">
                  <a:pos x="T8" y="T9"/>
                </a:cxn>
              </a:cxnLst>
              <a:rect l="0" t="0" r="r" b="b"/>
              <a:pathLst>
                <a:path w="26" h="93">
                  <a:moveTo>
                    <a:pt x="0" y="21"/>
                  </a:moveTo>
                  <a:lnTo>
                    <a:pt x="25" y="0"/>
                  </a:lnTo>
                  <a:lnTo>
                    <a:pt x="25" y="72"/>
                  </a:lnTo>
                  <a:lnTo>
                    <a:pt x="0" y="92"/>
                  </a:lnTo>
                  <a:lnTo>
                    <a:pt x="0" y="21"/>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691" name="Freeform 19"/>
            <p:cNvSpPr>
              <a:spLocks/>
            </p:cNvSpPr>
            <p:nvPr/>
          </p:nvSpPr>
          <p:spPr bwMode="auto">
            <a:xfrm>
              <a:off x="840" y="1538"/>
              <a:ext cx="27" cy="210"/>
            </a:xfrm>
            <a:custGeom>
              <a:avLst/>
              <a:gdLst>
                <a:gd name="T0" fmla="*/ 0 w 27"/>
                <a:gd name="T1" fmla="*/ 22 h 210"/>
                <a:gd name="T2" fmla="*/ 26 w 27"/>
                <a:gd name="T3" fmla="*/ 0 h 210"/>
                <a:gd name="T4" fmla="*/ 26 w 27"/>
                <a:gd name="T5" fmla="*/ 188 h 210"/>
                <a:gd name="T6" fmla="*/ 0 w 27"/>
                <a:gd name="T7" fmla="*/ 209 h 210"/>
                <a:gd name="T8" fmla="*/ 0 w 27"/>
                <a:gd name="T9" fmla="*/ 22 h 210"/>
              </a:gdLst>
              <a:ahLst/>
              <a:cxnLst>
                <a:cxn ang="0">
                  <a:pos x="T0" y="T1"/>
                </a:cxn>
                <a:cxn ang="0">
                  <a:pos x="T2" y="T3"/>
                </a:cxn>
                <a:cxn ang="0">
                  <a:pos x="T4" y="T5"/>
                </a:cxn>
                <a:cxn ang="0">
                  <a:pos x="T6" y="T7"/>
                </a:cxn>
                <a:cxn ang="0">
                  <a:pos x="T8" y="T9"/>
                </a:cxn>
              </a:cxnLst>
              <a:rect l="0" t="0" r="r" b="b"/>
              <a:pathLst>
                <a:path w="27" h="210">
                  <a:moveTo>
                    <a:pt x="0" y="22"/>
                  </a:moveTo>
                  <a:lnTo>
                    <a:pt x="26" y="0"/>
                  </a:lnTo>
                  <a:lnTo>
                    <a:pt x="26" y="188"/>
                  </a:lnTo>
                  <a:lnTo>
                    <a:pt x="0" y="209"/>
                  </a:lnTo>
                  <a:lnTo>
                    <a:pt x="0" y="22"/>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692" name="Freeform 20"/>
            <p:cNvSpPr>
              <a:spLocks/>
            </p:cNvSpPr>
            <p:nvPr/>
          </p:nvSpPr>
          <p:spPr bwMode="auto">
            <a:xfrm>
              <a:off x="1191" y="1464"/>
              <a:ext cx="26" cy="75"/>
            </a:xfrm>
            <a:custGeom>
              <a:avLst/>
              <a:gdLst>
                <a:gd name="T0" fmla="*/ 0 w 26"/>
                <a:gd name="T1" fmla="*/ 74 h 75"/>
                <a:gd name="T2" fmla="*/ 25 w 26"/>
                <a:gd name="T3" fmla="*/ 74 h 75"/>
                <a:gd name="T4" fmla="*/ 25 w 26"/>
                <a:gd name="T5" fmla="*/ 0 h 75"/>
                <a:gd name="T6" fmla="*/ 0 w 26"/>
                <a:gd name="T7" fmla="*/ 20 h 75"/>
                <a:gd name="T8" fmla="*/ 0 w 26"/>
                <a:gd name="T9" fmla="*/ 74 h 75"/>
              </a:gdLst>
              <a:ahLst/>
              <a:cxnLst>
                <a:cxn ang="0">
                  <a:pos x="T0" y="T1"/>
                </a:cxn>
                <a:cxn ang="0">
                  <a:pos x="T2" y="T3"/>
                </a:cxn>
                <a:cxn ang="0">
                  <a:pos x="T4" y="T5"/>
                </a:cxn>
                <a:cxn ang="0">
                  <a:pos x="T6" y="T7"/>
                </a:cxn>
                <a:cxn ang="0">
                  <a:pos x="T8" y="T9"/>
                </a:cxn>
              </a:cxnLst>
              <a:rect l="0" t="0" r="r" b="b"/>
              <a:pathLst>
                <a:path w="26" h="75">
                  <a:moveTo>
                    <a:pt x="0" y="74"/>
                  </a:moveTo>
                  <a:lnTo>
                    <a:pt x="25" y="74"/>
                  </a:lnTo>
                  <a:lnTo>
                    <a:pt x="25" y="0"/>
                  </a:lnTo>
                  <a:lnTo>
                    <a:pt x="0" y="20"/>
                  </a:lnTo>
                  <a:lnTo>
                    <a:pt x="0" y="74"/>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8699" name="Group 27"/>
          <p:cNvGrpSpPr>
            <a:grpSpLocks/>
          </p:cNvGrpSpPr>
          <p:nvPr/>
        </p:nvGrpSpPr>
        <p:grpSpPr bwMode="auto">
          <a:xfrm>
            <a:off x="2009775" y="3694113"/>
            <a:ext cx="2047875" cy="563562"/>
            <a:chOff x="840" y="2028"/>
            <a:chExt cx="1290" cy="355"/>
          </a:xfrm>
        </p:grpSpPr>
        <p:sp>
          <p:nvSpPr>
            <p:cNvPr id="28694" name="Freeform 22"/>
            <p:cNvSpPr>
              <a:spLocks/>
            </p:cNvSpPr>
            <p:nvPr/>
          </p:nvSpPr>
          <p:spPr bwMode="auto">
            <a:xfrm>
              <a:off x="898" y="2028"/>
              <a:ext cx="1232" cy="336"/>
            </a:xfrm>
            <a:custGeom>
              <a:avLst/>
              <a:gdLst>
                <a:gd name="T0" fmla="*/ 0 w 1232"/>
                <a:gd name="T1" fmla="*/ 74 h 336"/>
                <a:gd name="T2" fmla="*/ 0 w 1232"/>
                <a:gd name="T3" fmla="*/ 263 h 336"/>
                <a:gd name="T4" fmla="*/ 767 w 1232"/>
                <a:gd name="T5" fmla="*/ 263 h 336"/>
                <a:gd name="T6" fmla="*/ 767 w 1232"/>
                <a:gd name="T7" fmla="*/ 335 h 336"/>
                <a:gd name="T8" fmla="*/ 1231 w 1232"/>
                <a:gd name="T9" fmla="*/ 168 h 336"/>
                <a:gd name="T10" fmla="*/ 767 w 1232"/>
                <a:gd name="T11" fmla="*/ 0 h 336"/>
                <a:gd name="T12" fmla="*/ 767 w 1232"/>
                <a:gd name="T13" fmla="*/ 74 h 336"/>
                <a:gd name="T14" fmla="*/ 0 w 1232"/>
                <a:gd name="T15" fmla="*/ 74 h 3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32" h="336">
                  <a:moveTo>
                    <a:pt x="0" y="74"/>
                  </a:moveTo>
                  <a:lnTo>
                    <a:pt x="0" y="263"/>
                  </a:lnTo>
                  <a:lnTo>
                    <a:pt x="767" y="263"/>
                  </a:lnTo>
                  <a:lnTo>
                    <a:pt x="767" y="335"/>
                  </a:lnTo>
                  <a:lnTo>
                    <a:pt x="1231" y="168"/>
                  </a:lnTo>
                  <a:lnTo>
                    <a:pt x="767" y="0"/>
                  </a:lnTo>
                  <a:lnTo>
                    <a:pt x="767" y="74"/>
                  </a:lnTo>
                  <a:lnTo>
                    <a:pt x="0" y="74"/>
                  </a:lnTo>
                </a:path>
              </a:pathLst>
            </a:custGeom>
            <a:solidFill>
              <a:srgbClr val="FF8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695" name="Freeform 23"/>
            <p:cNvSpPr>
              <a:spLocks/>
            </p:cNvSpPr>
            <p:nvPr/>
          </p:nvSpPr>
          <p:spPr bwMode="auto">
            <a:xfrm>
              <a:off x="841" y="2290"/>
              <a:ext cx="826" cy="22"/>
            </a:xfrm>
            <a:custGeom>
              <a:avLst/>
              <a:gdLst>
                <a:gd name="T0" fmla="*/ 769 w 826"/>
                <a:gd name="T1" fmla="*/ 21 h 22"/>
                <a:gd name="T2" fmla="*/ 825 w 826"/>
                <a:gd name="T3" fmla="*/ 0 h 22"/>
                <a:gd name="T4" fmla="*/ 54 w 826"/>
                <a:gd name="T5" fmla="*/ 0 h 22"/>
                <a:gd name="T6" fmla="*/ 0 w 826"/>
                <a:gd name="T7" fmla="*/ 21 h 22"/>
                <a:gd name="T8" fmla="*/ 769 w 826"/>
                <a:gd name="T9" fmla="*/ 21 h 22"/>
              </a:gdLst>
              <a:ahLst/>
              <a:cxnLst>
                <a:cxn ang="0">
                  <a:pos x="T0" y="T1"/>
                </a:cxn>
                <a:cxn ang="0">
                  <a:pos x="T2" y="T3"/>
                </a:cxn>
                <a:cxn ang="0">
                  <a:pos x="T4" y="T5"/>
                </a:cxn>
                <a:cxn ang="0">
                  <a:pos x="T6" y="T7"/>
                </a:cxn>
                <a:cxn ang="0">
                  <a:pos x="T8" y="T9"/>
                </a:cxn>
              </a:cxnLst>
              <a:rect l="0" t="0" r="r" b="b"/>
              <a:pathLst>
                <a:path w="826" h="22">
                  <a:moveTo>
                    <a:pt x="769" y="21"/>
                  </a:moveTo>
                  <a:lnTo>
                    <a:pt x="825" y="0"/>
                  </a:lnTo>
                  <a:lnTo>
                    <a:pt x="54" y="0"/>
                  </a:lnTo>
                  <a:lnTo>
                    <a:pt x="0" y="21"/>
                  </a:lnTo>
                  <a:lnTo>
                    <a:pt x="769" y="21"/>
                  </a:lnTo>
                </a:path>
              </a:pathLst>
            </a:custGeom>
            <a:solidFill>
              <a:srgbClr val="804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696" name="Freeform 24"/>
            <p:cNvSpPr>
              <a:spLocks/>
            </p:cNvSpPr>
            <p:nvPr/>
          </p:nvSpPr>
          <p:spPr bwMode="auto">
            <a:xfrm>
              <a:off x="1610" y="2290"/>
              <a:ext cx="56" cy="93"/>
            </a:xfrm>
            <a:custGeom>
              <a:avLst/>
              <a:gdLst>
                <a:gd name="T0" fmla="*/ 0 w 56"/>
                <a:gd name="T1" fmla="*/ 21 h 93"/>
                <a:gd name="T2" fmla="*/ 55 w 56"/>
                <a:gd name="T3" fmla="*/ 0 h 93"/>
                <a:gd name="T4" fmla="*/ 55 w 56"/>
                <a:gd name="T5" fmla="*/ 72 h 93"/>
                <a:gd name="T6" fmla="*/ 0 w 56"/>
                <a:gd name="T7" fmla="*/ 92 h 93"/>
                <a:gd name="T8" fmla="*/ 0 w 56"/>
                <a:gd name="T9" fmla="*/ 21 h 93"/>
              </a:gdLst>
              <a:ahLst/>
              <a:cxnLst>
                <a:cxn ang="0">
                  <a:pos x="T0" y="T1"/>
                </a:cxn>
                <a:cxn ang="0">
                  <a:pos x="T2" y="T3"/>
                </a:cxn>
                <a:cxn ang="0">
                  <a:pos x="T4" y="T5"/>
                </a:cxn>
                <a:cxn ang="0">
                  <a:pos x="T6" y="T7"/>
                </a:cxn>
                <a:cxn ang="0">
                  <a:pos x="T8" y="T9"/>
                </a:cxn>
              </a:cxnLst>
              <a:rect l="0" t="0" r="r" b="b"/>
              <a:pathLst>
                <a:path w="56" h="93">
                  <a:moveTo>
                    <a:pt x="0" y="21"/>
                  </a:moveTo>
                  <a:lnTo>
                    <a:pt x="55" y="0"/>
                  </a:lnTo>
                  <a:lnTo>
                    <a:pt x="55" y="72"/>
                  </a:lnTo>
                  <a:lnTo>
                    <a:pt x="0" y="92"/>
                  </a:lnTo>
                  <a:lnTo>
                    <a:pt x="0" y="21"/>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697" name="Freeform 25"/>
            <p:cNvSpPr>
              <a:spLocks/>
            </p:cNvSpPr>
            <p:nvPr/>
          </p:nvSpPr>
          <p:spPr bwMode="auto">
            <a:xfrm>
              <a:off x="840" y="2102"/>
              <a:ext cx="59" cy="210"/>
            </a:xfrm>
            <a:custGeom>
              <a:avLst/>
              <a:gdLst>
                <a:gd name="T0" fmla="*/ 0 w 59"/>
                <a:gd name="T1" fmla="*/ 22 h 210"/>
                <a:gd name="T2" fmla="*/ 58 w 59"/>
                <a:gd name="T3" fmla="*/ 0 h 210"/>
                <a:gd name="T4" fmla="*/ 58 w 59"/>
                <a:gd name="T5" fmla="*/ 188 h 210"/>
                <a:gd name="T6" fmla="*/ 0 w 59"/>
                <a:gd name="T7" fmla="*/ 209 h 210"/>
                <a:gd name="T8" fmla="*/ 0 w 59"/>
                <a:gd name="T9" fmla="*/ 22 h 210"/>
              </a:gdLst>
              <a:ahLst/>
              <a:cxnLst>
                <a:cxn ang="0">
                  <a:pos x="T0" y="T1"/>
                </a:cxn>
                <a:cxn ang="0">
                  <a:pos x="T2" y="T3"/>
                </a:cxn>
                <a:cxn ang="0">
                  <a:pos x="T4" y="T5"/>
                </a:cxn>
                <a:cxn ang="0">
                  <a:pos x="T6" y="T7"/>
                </a:cxn>
                <a:cxn ang="0">
                  <a:pos x="T8" y="T9"/>
                </a:cxn>
              </a:cxnLst>
              <a:rect l="0" t="0" r="r" b="b"/>
              <a:pathLst>
                <a:path w="59" h="210">
                  <a:moveTo>
                    <a:pt x="0" y="22"/>
                  </a:moveTo>
                  <a:lnTo>
                    <a:pt x="58" y="0"/>
                  </a:lnTo>
                  <a:lnTo>
                    <a:pt x="58" y="188"/>
                  </a:lnTo>
                  <a:lnTo>
                    <a:pt x="0" y="209"/>
                  </a:lnTo>
                  <a:lnTo>
                    <a:pt x="0" y="22"/>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698" name="Freeform 26"/>
            <p:cNvSpPr>
              <a:spLocks/>
            </p:cNvSpPr>
            <p:nvPr/>
          </p:nvSpPr>
          <p:spPr bwMode="auto">
            <a:xfrm>
              <a:off x="1610" y="2028"/>
              <a:ext cx="56" cy="75"/>
            </a:xfrm>
            <a:custGeom>
              <a:avLst/>
              <a:gdLst>
                <a:gd name="T0" fmla="*/ 0 w 56"/>
                <a:gd name="T1" fmla="*/ 74 h 75"/>
                <a:gd name="T2" fmla="*/ 55 w 56"/>
                <a:gd name="T3" fmla="*/ 74 h 75"/>
                <a:gd name="T4" fmla="*/ 55 w 56"/>
                <a:gd name="T5" fmla="*/ 0 h 75"/>
                <a:gd name="T6" fmla="*/ 0 w 56"/>
                <a:gd name="T7" fmla="*/ 20 h 75"/>
                <a:gd name="T8" fmla="*/ 0 w 56"/>
                <a:gd name="T9" fmla="*/ 74 h 75"/>
              </a:gdLst>
              <a:ahLst/>
              <a:cxnLst>
                <a:cxn ang="0">
                  <a:pos x="T0" y="T1"/>
                </a:cxn>
                <a:cxn ang="0">
                  <a:pos x="T2" y="T3"/>
                </a:cxn>
                <a:cxn ang="0">
                  <a:pos x="T4" y="T5"/>
                </a:cxn>
                <a:cxn ang="0">
                  <a:pos x="T6" y="T7"/>
                </a:cxn>
                <a:cxn ang="0">
                  <a:pos x="T8" y="T9"/>
                </a:cxn>
              </a:cxnLst>
              <a:rect l="0" t="0" r="r" b="b"/>
              <a:pathLst>
                <a:path w="56" h="75">
                  <a:moveTo>
                    <a:pt x="0" y="74"/>
                  </a:moveTo>
                  <a:lnTo>
                    <a:pt x="55" y="74"/>
                  </a:lnTo>
                  <a:lnTo>
                    <a:pt x="55" y="0"/>
                  </a:lnTo>
                  <a:lnTo>
                    <a:pt x="0" y="20"/>
                  </a:lnTo>
                  <a:lnTo>
                    <a:pt x="0" y="74"/>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8705" name="Group 33"/>
          <p:cNvGrpSpPr>
            <a:grpSpLocks/>
          </p:cNvGrpSpPr>
          <p:nvPr/>
        </p:nvGrpSpPr>
        <p:grpSpPr bwMode="auto">
          <a:xfrm>
            <a:off x="3838575" y="2555875"/>
            <a:ext cx="3335338" cy="454025"/>
            <a:chOff x="1992" y="1311"/>
            <a:chExt cx="2101" cy="286"/>
          </a:xfrm>
        </p:grpSpPr>
        <p:sp>
          <p:nvSpPr>
            <p:cNvPr id="28700" name="Freeform 28"/>
            <p:cNvSpPr>
              <a:spLocks/>
            </p:cNvSpPr>
            <p:nvPr/>
          </p:nvSpPr>
          <p:spPr bwMode="auto">
            <a:xfrm>
              <a:off x="2085" y="1311"/>
              <a:ext cx="2008" cy="271"/>
            </a:xfrm>
            <a:custGeom>
              <a:avLst/>
              <a:gdLst>
                <a:gd name="T0" fmla="*/ 0 w 2008"/>
                <a:gd name="T1" fmla="*/ 60 h 271"/>
                <a:gd name="T2" fmla="*/ 0 w 2008"/>
                <a:gd name="T3" fmla="*/ 212 h 271"/>
                <a:gd name="T4" fmla="*/ 1250 w 2008"/>
                <a:gd name="T5" fmla="*/ 212 h 271"/>
                <a:gd name="T6" fmla="*/ 1250 w 2008"/>
                <a:gd name="T7" fmla="*/ 270 h 271"/>
                <a:gd name="T8" fmla="*/ 2007 w 2008"/>
                <a:gd name="T9" fmla="*/ 135 h 271"/>
                <a:gd name="T10" fmla="*/ 1250 w 2008"/>
                <a:gd name="T11" fmla="*/ 0 h 271"/>
                <a:gd name="T12" fmla="*/ 1250 w 2008"/>
                <a:gd name="T13" fmla="*/ 60 h 271"/>
                <a:gd name="T14" fmla="*/ 0 w 2008"/>
                <a:gd name="T15" fmla="*/ 60 h 2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08" h="271">
                  <a:moveTo>
                    <a:pt x="0" y="60"/>
                  </a:moveTo>
                  <a:lnTo>
                    <a:pt x="0" y="212"/>
                  </a:lnTo>
                  <a:lnTo>
                    <a:pt x="1250" y="212"/>
                  </a:lnTo>
                  <a:lnTo>
                    <a:pt x="1250" y="270"/>
                  </a:lnTo>
                  <a:lnTo>
                    <a:pt x="2007" y="135"/>
                  </a:lnTo>
                  <a:lnTo>
                    <a:pt x="1250" y="0"/>
                  </a:lnTo>
                  <a:lnTo>
                    <a:pt x="1250" y="60"/>
                  </a:lnTo>
                  <a:lnTo>
                    <a:pt x="0" y="60"/>
                  </a:lnTo>
                </a:path>
              </a:pathLst>
            </a:custGeom>
            <a:solidFill>
              <a:srgbClr val="FF8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01" name="Freeform 29"/>
            <p:cNvSpPr>
              <a:spLocks/>
            </p:cNvSpPr>
            <p:nvPr/>
          </p:nvSpPr>
          <p:spPr bwMode="auto">
            <a:xfrm>
              <a:off x="1995" y="1522"/>
              <a:ext cx="1341" cy="18"/>
            </a:xfrm>
            <a:custGeom>
              <a:avLst/>
              <a:gdLst>
                <a:gd name="T0" fmla="*/ 1249 w 1341"/>
                <a:gd name="T1" fmla="*/ 17 h 18"/>
                <a:gd name="T2" fmla="*/ 1340 w 1341"/>
                <a:gd name="T3" fmla="*/ 0 h 18"/>
                <a:gd name="T4" fmla="*/ 88 w 1341"/>
                <a:gd name="T5" fmla="*/ 0 h 18"/>
                <a:gd name="T6" fmla="*/ 0 w 1341"/>
                <a:gd name="T7" fmla="*/ 17 h 18"/>
                <a:gd name="T8" fmla="*/ 1249 w 1341"/>
                <a:gd name="T9" fmla="*/ 17 h 18"/>
              </a:gdLst>
              <a:ahLst/>
              <a:cxnLst>
                <a:cxn ang="0">
                  <a:pos x="T0" y="T1"/>
                </a:cxn>
                <a:cxn ang="0">
                  <a:pos x="T2" y="T3"/>
                </a:cxn>
                <a:cxn ang="0">
                  <a:pos x="T4" y="T5"/>
                </a:cxn>
                <a:cxn ang="0">
                  <a:pos x="T6" y="T7"/>
                </a:cxn>
                <a:cxn ang="0">
                  <a:pos x="T8" y="T9"/>
                </a:cxn>
              </a:cxnLst>
              <a:rect l="0" t="0" r="r" b="b"/>
              <a:pathLst>
                <a:path w="1341" h="18">
                  <a:moveTo>
                    <a:pt x="1249" y="17"/>
                  </a:moveTo>
                  <a:lnTo>
                    <a:pt x="1340" y="0"/>
                  </a:lnTo>
                  <a:lnTo>
                    <a:pt x="88" y="0"/>
                  </a:lnTo>
                  <a:lnTo>
                    <a:pt x="0" y="17"/>
                  </a:lnTo>
                  <a:lnTo>
                    <a:pt x="1249" y="17"/>
                  </a:lnTo>
                </a:path>
              </a:pathLst>
            </a:custGeom>
            <a:solidFill>
              <a:srgbClr val="804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02" name="Freeform 30"/>
            <p:cNvSpPr>
              <a:spLocks/>
            </p:cNvSpPr>
            <p:nvPr/>
          </p:nvSpPr>
          <p:spPr bwMode="auto">
            <a:xfrm>
              <a:off x="3244" y="1522"/>
              <a:ext cx="92" cy="75"/>
            </a:xfrm>
            <a:custGeom>
              <a:avLst/>
              <a:gdLst>
                <a:gd name="T0" fmla="*/ 0 w 92"/>
                <a:gd name="T1" fmla="*/ 17 h 75"/>
                <a:gd name="T2" fmla="*/ 91 w 92"/>
                <a:gd name="T3" fmla="*/ 0 h 75"/>
                <a:gd name="T4" fmla="*/ 91 w 92"/>
                <a:gd name="T5" fmla="*/ 58 h 75"/>
                <a:gd name="T6" fmla="*/ 0 w 92"/>
                <a:gd name="T7" fmla="*/ 74 h 75"/>
                <a:gd name="T8" fmla="*/ 0 w 92"/>
                <a:gd name="T9" fmla="*/ 17 h 75"/>
              </a:gdLst>
              <a:ahLst/>
              <a:cxnLst>
                <a:cxn ang="0">
                  <a:pos x="T0" y="T1"/>
                </a:cxn>
                <a:cxn ang="0">
                  <a:pos x="T2" y="T3"/>
                </a:cxn>
                <a:cxn ang="0">
                  <a:pos x="T4" y="T5"/>
                </a:cxn>
                <a:cxn ang="0">
                  <a:pos x="T6" y="T7"/>
                </a:cxn>
                <a:cxn ang="0">
                  <a:pos x="T8" y="T9"/>
                </a:cxn>
              </a:cxnLst>
              <a:rect l="0" t="0" r="r" b="b"/>
              <a:pathLst>
                <a:path w="92" h="75">
                  <a:moveTo>
                    <a:pt x="0" y="17"/>
                  </a:moveTo>
                  <a:lnTo>
                    <a:pt x="91" y="0"/>
                  </a:lnTo>
                  <a:lnTo>
                    <a:pt x="91" y="58"/>
                  </a:lnTo>
                  <a:lnTo>
                    <a:pt x="0" y="74"/>
                  </a:lnTo>
                  <a:lnTo>
                    <a:pt x="0" y="17"/>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03" name="Freeform 31"/>
            <p:cNvSpPr>
              <a:spLocks/>
            </p:cNvSpPr>
            <p:nvPr/>
          </p:nvSpPr>
          <p:spPr bwMode="auto">
            <a:xfrm>
              <a:off x="1992" y="1371"/>
              <a:ext cx="94" cy="169"/>
            </a:xfrm>
            <a:custGeom>
              <a:avLst/>
              <a:gdLst>
                <a:gd name="T0" fmla="*/ 0 w 94"/>
                <a:gd name="T1" fmla="*/ 18 h 169"/>
                <a:gd name="T2" fmla="*/ 93 w 94"/>
                <a:gd name="T3" fmla="*/ 0 h 169"/>
                <a:gd name="T4" fmla="*/ 93 w 94"/>
                <a:gd name="T5" fmla="*/ 151 h 169"/>
                <a:gd name="T6" fmla="*/ 0 w 94"/>
                <a:gd name="T7" fmla="*/ 168 h 169"/>
                <a:gd name="T8" fmla="*/ 0 w 94"/>
                <a:gd name="T9" fmla="*/ 18 h 169"/>
              </a:gdLst>
              <a:ahLst/>
              <a:cxnLst>
                <a:cxn ang="0">
                  <a:pos x="T0" y="T1"/>
                </a:cxn>
                <a:cxn ang="0">
                  <a:pos x="T2" y="T3"/>
                </a:cxn>
                <a:cxn ang="0">
                  <a:pos x="T4" y="T5"/>
                </a:cxn>
                <a:cxn ang="0">
                  <a:pos x="T6" y="T7"/>
                </a:cxn>
                <a:cxn ang="0">
                  <a:pos x="T8" y="T9"/>
                </a:cxn>
              </a:cxnLst>
              <a:rect l="0" t="0" r="r" b="b"/>
              <a:pathLst>
                <a:path w="94" h="169">
                  <a:moveTo>
                    <a:pt x="0" y="18"/>
                  </a:moveTo>
                  <a:lnTo>
                    <a:pt x="93" y="0"/>
                  </a:lnTo>
                  <a:lnTo>
                    <a:pt x="93" y="151"/>
                  </a:lnTo>
                  <a:lnTo>
                    <a:pt x="0" y="168"/>
                  </a:lnTo>
                  <a:lnTo>
                    <a:pt x="0" y="18"/>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04" name="Freeform 32"/>
            <p:cNvSpPr>
              <a:spLocks/>
            </p:cNvSpPr>
            <p:nvPr/>
          </p:nvSpPr>
          <p:spPr bwMode="auto">
            <a:xfrm>
              <a:off x="3244" y="1311"/>
              <a:ext cx="92" cy="61"/>
            </a:xfrm>
            <a:custGeom>
              <a:avLst/>
              <a:gdLst>
                <a:gd name="T0" fmla="*/ 0 w 92"/>
                <a:gd name="T1" fmla="*/ 60 h 61"/>
                <a:gd name="T2" fmla="*/ 91 w 92"/>
                <a:gd name="T3" fmla="*/ 60 h 61"/>
                <a:gd name="T4" fmla="*/ 91 w 92"/>
                <a:gd name="T5" fmla="*/ 0 h 61"/>
                <a:gd name="T6" fmla="*/ 0 w 92"/>
                <a:gd name="T7" fmla="*/ 16 h 61"/>
                <a:gd name="T8" fmla="*/ 0 w 92"/>
                <a:gd name="T9" fmla="*/ 60 h 61"/>
              </a:gdLst>
              <a:ahLst/>
              <a:cxnLst>
                <a:cxn ang="0">
                  <a:pos x="T0" y="T1"/>
                </a:cxn>
                <a:cxn ang="0">
                  <a:pos x="T2" y="T3"/>
                </a:cxn>
                <a:cxn ang="0">
                  <a:pos x="T4" y="T5"/>
                </a:cxn>
                <a:cxn ang="0">
                  <a:pos x="T6" y="T7"/>
                </a:cxn>
                <a:cxn ang="0">
                  <a:pos x="T8" y="T9"/>
                </a:cxn>
              </a:cxnLst>
              <a:rect l="0" t="0" r="r" b="b"/>
              <a:pathLst>
                <a:path w="92" h="61">
                  <a:moveTo>
                    <a:pt x="0" y="60"/>
                  </a:moveTo>
                  <a:lnTo>
                    <a:pt x="91" y="60"/>
                  </a:lnTo>
                  <a:lnTo>
                    <a:pt x="91" y="0"/>
                  </a:lnTo>
                  <a:lnTo>
                    <a:pt x="0" y="16"/>
                  </a:lnTo>
                  <a:lnTo>
                    <a:pt x="0" y="60"/>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8711" name="Group 39"/>
          <p:cNvGrpSpPr>
            <a:grpSpLocks/>
          </p:cNvGrpSpPr>
          <p:nvPr/>
        </p:nvGrpSpPr>
        <p:grpSpPr bwMode="auto">
          <a:xfrm>
            <a:off x="6238875" y="4398963"/>
            <a:ext cx="935038" cy="563562"/>
            <a:chOff x="3504" y="2472"/>
            <a:chExt cx="589" cy="355"/>
          </a:xfrm>
        </p:grpSpPr>
        <p:sp>
          <p:nvSpPr>
            <p:cNvPr id="28706" name="Freeform 34"/>
            <p:cNvSpPr>
              <a:spLocks/>
            </p:cNvSpPr>
            <p:nvPr/>
          </p:nvSpPr>
          <p:spPr bwMode="auto">
            <a:xfrm>
              <a:off x="3530" y="2472"/>
              <a:ext cx="563" cy="336"/>
            </a:xfrm>
            <a:custGeom>
              <a:avLst/>
              <a:gdLst>
                <a:gd name="T0" fmla="*/ 0 w 563"/>
                <a:gd name="T1" fmla="*/ 74 h 336"/>
                <a:gd name="T2" fmla="*/ 0 w 563"/>
                <a:gd name="T3" fmla="*/ 263 h 336"/>
                <a:gd name="T4" fmla="*/ 350 w 563"/>
                <a:gd name="T5" fmla="*/ 263 h 336"/>
                <a:gd name="T6" fmla="*/ 350 w 563"/>
                <a:gd name="T7" fmla="*/ 335 h 336"/>
                <a:gd name="T8" fmla="*/ 562 w 563"/>
                <a:gd name="T9" fmla="*/ 168 h 336"/>
                <a:gd name="T10" fmla="*/ 350 w 563"/>
                <a:gd name="T11" fmla="*/ 0 h 336"/>
                <a:gd name="T12" fmla="*/ 350 w 563"/>
                <a:gd name="T13" fmla="*/ 74 h 336"/>
                <a:gd name="T14" fmla="*/ 0 w 563"/>
                <a:gd name="T15" fmla="*/ 74 h 3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3" h="336">
                  <a:moveTo>
                    <a:pt x="0" y="74"/>
                  </a:moveTo>
                  <a:lnTo>
                    <a:pt x="0" y="263"/>
                  </a:lnTo>
                  <a:lnTo>
                    <a:pt x="350" y="263"/>
                  </a:lnTo>
                  <a:lnTo>
                    <a:pt x="350" y="335"/>
                  </a:lnTo>
                  <a:lnTo>
                    <a:pt x="562" y="168"/>
                  </a:lnTo>
                  <a:lnTo>
                    <a:pt x="350" y="0"/>
                  </a:lnTo>
                  <a:lnTo>
                    <a:pt x="350" y="74"/>
                  </a:lnTo>
                  <a:lnTo>
                    <a:pt x="0" y="74"/>
                  </a:lnTo>
                </a:path>
              </a:pathLst>
            </a:custGeom>
            <a:solidFill>
              <a:srgbClr val="FF8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07" name="Freeform 35"/>
            <p:cNvSpPr>
              <a:spLocks/>
            </p:cNvSpPr>
            <p:nvPr/>
          </p:nvSpPr>
          <p:spPr bwMode="auto">
            <a:xfrm>
              <a:off x="3505" y="2734"/>
              <a:ext cx="376" cy="22"/>
            </a:xfrm>
            <a:custGeom>
              <a:avLst/>
              <a:gdLst>
                <a:gd name="T0" fmla="*/ 350 w 376"/>
                <a:gd name="T1" fmla="*/ 21 h 22"/>
                <a:gd name="T2" fmla="*/ 375 w 376"/>
                <a:gd name="T3" fmla="*/ 0 h 22"/>
                <a:gd name="T4" fmla="*/ 25 w 376"/>
                <a:gd name="T5" fmla="*/ 0 h 22"/>
                <a:gd name="T6" fmla="*/ 0 w 376"/>
                <a:gd name="T7" fmla="*/ 21 h 22"/>
                <a:gd name="T8" fmla="*/ 350 w 376"/>
                <a:gd name="T9" fmla="*/ 21 h 22"/>
              </a:gdLst>
              <a:ahLst/>
              <a:cxnLst>
                <a:cxn ang="0">
                  <a:pos x="T0" y="T1"/>
                </a:cxn>
                <a:cxn ang="0">
                  <a:pos x="T2" y="T3"/>
                </a:cxn>
                <a:cxn ang="0">
                  <a:pos x="T4" y="T5"/>
                </a:cxn>
                <a:cxn ang="0">
                  <a:pos x="T6" y="T7"/>
                </a:cxn>
                <a:cxn ang="0">
                  <a:pos x="T8" y="T9"/>
                </a:cxn>
              </a:cxnLst>
              <a:rect l="0" t="0" r="r" b="b"/>
              <a:pathLst>
                <a:path w="376" h="22">
                  <a:moveTo>
                    <a:pt x="350" y="21"/>
                  </a:moveTo>
                  <a:lnTo>
                    <a:pt x="375" y="0"/>
                  </a:lnTo>
                  <a:lnTo>
                    <a:pt x="25" y="0"/>
                  </a:lnTo>
                  <a:lnTo>
                    <a:pt x="0" y="21"/>
                  </a:lnTo>
                  <a:lnTo>
                    <a:pt x="350" y="21"/>
                  </a:lnTo>
                </a:path>
              </a:pathLst>
            </a:custGeom>
            <a:solidFill>
              <a:srgbClr val="804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08" name="Freeform 36"/>
            <p:cNvSpPr>
              <a:spLocks/>
            </p:cNvSpPr>
            <p:nvPr/>
          </p:nvSpPr>
          <p:spPr bwMode="auto">
            <a:xfrm>
              <a:off x="3855" y="2734"/>
              <a:ext cx="26" cy="93"/>
            </a:xfrm>
            <a:custGeom>
              <a:avLst/>
              <a:gdLst>
                <a:gd name="T0" fmla="*/ 0 w 26"/>
                <a:gd name="T1" fmla="*/ 21 h 93"/>
                <a:gd name="T2" fmla="*/ 25 w 26"/>
                <a:gd name="T3" fmla="*/ 0 h 93"/>
                <a:gd name="T4" fmla="*/ 25 w 26"/>
                <a:gd name="T5" fmla="*/ 72 h 93"/>
                <a:gd name="T6" fmla="*/ 0 w 26"/>
                <a:gd name="T7" fmla="*/ 92 h 93"/>
                <a:gd name="T8" fmla="*/ 0 w 26"/>
                <a:gd name="T9" fmla="*/ 21 h 93"/>
              </a:gdLst>
              <a:ahLst/>
              <a:cxnLst>
                <a:cxn ang="0">
                  <a:pos x="T0" y="T1"/>
                </a:cxn>
                <a:cxn ang="0">
                  <a:pos x="T2" y="T3"/>
                </a:cxn>
                <a:cxn ang="0">
                  <a:pos x="T4" y="T5"/>
                </a:cxn>
                <a:cxn ang="0">
                  <a:pos x="T6" y="T7"/>
                </a:cxn>
                <a:cxn ang="0">
                  <a:pos x="T8" y="T9"/>
                </a:cxn>
              </a:cxnLst>
              <a:rect l="0" t="0" r="r" b="b"/>
              <a:pathLst>
                <a:path w="26" h="93">
                  <a:moveTo>
                    <a:pt x="0" y="21"/>
                  </a:moveTo>
                  <a:lnTo>
                    <a:pt x="25" y="0"/>
                  </a:lnTo>
                  <a:lnTo>
                    <a:pt x="25" y="72"/>
                  </a:lnTo>
                  <a:lnTo>
                    <a:pt x="0" y="92"/>
                  </a:lnTo>
                  <a:lnTo>
                    <a:pt x="0" y="21"/>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09" name="Freeform 37"/>
            <p:cNvSpPr>
              <a:spLocks/>
            </p:cNvSpPr>
            <p:nvPr/>
          </p:nvSpPr>
          <p:spPr bwMode="auto">
            <a:xfrm>
              <a:off x="3504" y="2546"/>
              <a:ext cx="27" cy="210"/>
            </a:xfrm>
            <a:custGeom>
              <a:avLst/>
              <a:gdLst>
                <a:gd name="T0" fmla="*/ 0 w 27"/>
                <a:gd name="T1" fmla="*/ 22 h 210"/>
                <a:gd name="T2" fmla="*/ 26 w 27"/>
                <a:gd name="T3" fmla="*/ 0 h 210"/>
                <a:gd name="T4" fmla="*/ 26 w 27"/>
                <a:gd name="T5" fmla="*/ 188 h 210"/>
                <a:gd name="T6" fmla="*/ 0 w 27"/>
                <a:gd name="T7" fmla="*/ 209 h 210"/>
                <a:gd name="T8" fmla="*/ 0 w 27"/>
                <a:gd name="T9" fmla="*/ 22 h 210"/>
              </a:gdLst>
              <a:ahLst/>
              <a:cxnLst>
                <a:cxn ang="0">
                  <a:pos x="T0" y="T1"/>
                </a:cxn>
                <a:cxn ang="0">
                  <a:pos x="T2" y="T3"/>
                </a:cxn>
                <a:cxn ang="0">
                  <a:pos x="T4" y="T5"/>
                </a:cxn>
                <a:cxn ang="0">
                  <a:pos x="T6" y="T7"/>
                </a:cxn>
                <a:cxn ang="0">
                  <a:pos x="T8" y="T9"/>
                </a:cxn>
              </a:cxnLst>
              <a:rect l="0" t="0" r="r" b="b"/>
              <a:pathLst>
                <a:path w="27" h="210">
                  <a:moveTo>
                    <a:pt x="0" y="22"/>
                  </a:moveTo>
                  <a:lnTo>
                    <a:pt x="26" y="0"/>
                  </a:lnTo>
                  <a:lnTo>
                    <a:pt x="26" y="188"/>
                  </a:lnTo>
                  <a:lnTo>
                    <a:pt x="0" y="209"/>
                  </a:lnTo>
                  <a:lnTo>
                    <a:pt x="0" y="22"/>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10" name="Freeform 38"/>
            <p:cNvSpPr>
              <a:spLocks/>
            </p:cNvSpPr>
            <p:nvPr/>
          </p:nvSpPr>
          <p:spPr bwMode="auto">
            <a:xfrm>
              <a:off x="3855" y="2472"/>
              <a:ext cx="26" cy="75"/>
            </a:xfrm>
            <a:custGeom>
              <a:avLst/>
              <a:gdLst>
                <a:gd name="T0" fmla="*/ 0 w 26"/>
                <a:gd name="T1" fmla="*/ 74 h 75"/>
                <a:gd name="T2" fmla="*/ 25 w 26"/>
                <a:gd name="T3" fmla="*/ 74 h 75"/>
                <a:gd name="T4" fmla="*/ 25 w 26"/>
                <a:gd name="T5" fmla="*/ 0 h 75"/>
                <a:gd name="T6" fmla="*/ 0 w 26"/>
                <a:gd name="T7" fmla="*/ 20 h 75"/>
                <a:gd name="T8" fmla="*/ 0 w 26"/>
                <a:gd name="T9" fmla="*/ 74 h 75"/>
              </a:gdLst>
              <a:ahLst/>
              <a:cxnLst>
                <a:cxn ang="0">
                  <a:pos x="T0" y="T1"/>
                </a:cxn>
                <a:cxn ang="0">
                  <a:pos x="T2" y="T3"/>
                </a:cxn>
                <a:cxn ang="0">
                  <a:pos x="T4" y="T5"/>
                </a:cxn>
                <a:cxn ang="0">
                  <a:pos x="T6" y="T7"/>
                </a:cxn>
                <a:cxn ang="0">
                  <a:pos x="T8" y="T9"/>
                </a:cxn>
              </a:cxnLst>
              <a:rect l="0" t="0" r="r" b="b"/>
              <a:pathLst>
                <a:path w="26" h="75">
                  <a:moveTo>
                    <a:pt x="0" y="74"/>
                  </a:moveTo>
                  <a:lnTo>
                    <a:pt x="25" y="74"/>
                  </a:lnTo>
                  <a:lnTo>
                    <a:pt x="25" y="0"/>
                  </a:lnTo>
                  <a:lnTo>
                    <a:pt x="0" y="20"/>
                  </a:lnTo>
                  <a:lnTo>
                    <a:pt x="0" y="74"/>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8717" name="Group 45"/>
          <p:cNvGrpSpPr>
            <a:grpSpLocks/>
          </p:cNvGrpSpPr>
          <p:nvPr/>
        </p:nvGrpSpPr>
        <p:grpSpPr bwMode="auto">
          <a:xfrm>
            <a:off x="5019675" y="3413125"/>
            <a:ext cx="2154238" cy="563563"/>
            <a:chOff x="2736" y="1851"/>
            <a:chExt cx="1357" cy="355"/>
          </a:xfrm>
        </p:grpSpPr>
        <p:sp>
          <p:nvSpPr>
            <p:cNvPr id="28712" name="Freeform 40"/>
            <p:cNvSpPr>
              <a:spLocks/>
            </p:cNvSpPr>
            <p:nvPr/>
          </p:nvSpPr>
          <p:spPr bwMode="auto">
            <a:xfrm>
              <a:off x="2796" y="1851"/>
              <a:ext cx="1297" cy="336"/>
            </a:xfrm>
            <a:custGeom>
              <a:avLst/>
              <a:gdLst>
                <a:gd name="T0" fmla="*/ 0 w 1297"/>
                <a:gd name="T1" fmla="*/ 74 h 336"/>
                <a:gd name="T2" fmla="*/ 0 w 1297"/>
                <a:gd name="T3" fmla="*/ 263 h 336"/>
                <a:gd name="T4" fmla="*/ 807 w 1297"/>
                <a:gd name="T5" fmla="*/ 263 h 336"/>
                <a:gd name="T6" fmla="*/ 807 w 1297"/>
                <a:gd name="T7" fmla="*/ 335 h 336"/>
                <a:gd name="T8" fmla="*/ 1296 w 1297"/>
                <a:gd name="T9" fmla="*/ 168 h 336"/>
                <a:gd name="T10" fmla="*/ 807 w 1297"/>
                <a:gd name="T11" fmla="*/ 0 h 336"/>
                <a:gd name="T12" fmla="*/ 807 w 1297"/>
                <a:gd name="T13" fmla="*/ 74 h 336"/>
                <a:gd name="T14" fmla="*/ 0 w 1297"/>
                <a:gd name="T15" fmla="*/ 74 h 3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97" h="336">
                  <a:moveTo>
                    <a:pt x="0" y="74"/>
                  </a:moveTo>
                  <a:lnTo>
                    <a:pt x="0" y="263"/>
                  </a:lnTo>
                  <a:lnTo>
                    <a:pt x="807" y="263"/>
                  </a:lnTo>
                  <a:lnTo>
                    <a:pt x="807" y="335"/>
                  </a:lnTo>
                  <a:lnTo>
                    <a:pt x="1296" y="168"/>
                  </a:lnTo>
                  <a:lnTo>
                    <a:pt x="807" y="0"/>
                  </a:lnTo>
                  <a:lnTo>
                    <a:pt x="807" y="74"/>
                  </a:lnTo>
                  <a:lnTo>
                    <a:pt x="0" y="74"/>
                  </a:lnTo>
                </a:path>
              </a:pathLst>
            </a:custGeom>
            <a:solidFill>
              <a:srgbClr val="FF8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13" name="Freeform 41"/>
            <p:cNvSpPr>
              <a:spLocks/>
            </p:cNvSpPr>
            <p:nvPr/>
          </p:nvSpPr>
          <p:spPr bwMode="auto">
            <a:xfrm>
              <a:off x="2738" y="2113"/>
              <a:ext cx="866" cy="22"/>
            </a:xfrm>
            <a:custGeom>
              <a:avLst/>
              <a:gdLst>
                <a:gd name="T0" fmla="*/ 806 w 866"/>
                <a:gd name="T1" fmla="*/ 21 h 22"/>
                <a:gd name="T2" fmla="*/ 865 w 866"/>
                <a:gd name="T3" fmla="*/ 0 h 22"/>
                <a:gd name="T4" fmla="*/ 57 w 866"/>
                <a:gd name="T5" fmla="*/ 0 h 22"/>
                <a:gd name="T6" fmla="*/ 0 w 866"/>
                <a:gd name="T7" fmla="*/ 21 h 22"/>
                <a:gd name="T8" fmla="*/ 806 w 866"/>
                <a:gd name="T9" fmla="*/ 21 h 22"/>
              </a:gdLst>
              <a:ahLst/>
              <a:cxnLst>
                <a:cxn ang="0">
                  <a:pos x="T0" y="T1"/>
                </a:cxn>
                <a:cxn ang="0">
                  <a:pos x="T2" y="T3"/>
                </a:cxn>
                <a:cxn ang="0">
                  <a:pos x="T4" y="T5"/>
                </a:cxn>
                <a:cxn ang="0">
                  <a:pos x="T6" y="T7"/>
                </a:cxn>
                <a:cxn ang="0">
                  <a:pos x="T8" y="T9"/>
                </a:cxn>
              </a:cxnLst>
              <a:rect l="0" t="0" r="r" b="b"/>
              <a:pathLst>
                <a:path w="866" h="22">
                  <a:moveTo>
                    <a:pt x="806" y="21"/>
                  </a:moveTo>
                  <a:lnTo>
                    <a:pt x="865" y="0"/>
                  </a:lnTo>
                  <a:lnTo>
                    <a:pt x="57" y="0"/>
                  </a:lnTo>
                  <a:lnTo>
                    <a:pt x="0" y="21"/>
                  </a:lnTo>
                  <a:lnTo>
                    <a:pt x="806" y="21"/>
                  </a:lnTo>
                </a:path>
              </a:pathLst>
            </a:custGeom>
            <a:solidFill>
              <a:srgbClr val="804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14" name="Freeform 42"/>
            <p:cNvSpPr>
              <a:spLocks/>
            </p:cNvSpPr>
            <p:nvPr/>
          </p:nvSpPr>
          <p:spPr bwMode="auto">
            <a:xfrm>
              <a:off x="3545" y="2113"/>
              <a:ext cx="59" cy="93"/>
            </a:xfrm>
            <a:custGeom>
              <a:avLst/>
              <a:gdLst>
                <a:gd name="T0" fmla="*/ 0 w 59"/>
                <a:gd name="T1" fmla="*/ 21 h 93"/>
                <a:gd name="T2" fmla="*/ 58 w 59"/>
                <a:gd name="T3" fmla="*/ 0 h 93"/>
                <a:gd name="T4" fmla="*/ 58 w 59"/>
                <a:gd name="T5" fmla="*/ 72 h 93"/>
                <a:gd name="T6" fmla="*/ 0 w 59"/>
                <a:gd name="T7" fmla="*/ 92 h 93"/>
                <a:gd name="T8" fmla="*/ 0 w 59"/>
                <a:gd name="T9" fmla="*/ 21 h 93"/>
              </a:gdLst>
              <a:ahLst/>
              <a:cxnLst>
                <a:cxn ang="0">
                  <a:pos x="T0" y="T1"/>
                </a:cxn>
                <a:cxn ang="0">
                  <a:pos x="T2" y="T3"/>
                </a:cxn>
                <a:cxn ang="0">
                  <a:pos x="T4" y="T5"/>
                </a:cxn>
                <a:cxn ang="0">
                  <a:pos x="T6" y="T7"/>
                </a:cxn>
                <a:cxn ang="0">
                  <a:pos x="T8" y="T9"/>
                </a:cxn>
              </a:cxnLst>
              <a:rect l="0" t="0" r="r" b="b"/>
              <a:pathLst>
                <a:path w="59" h="93">
                  <a:moveTo>
                    <a:pt x="0" y="21"/>
                  </a:moveTo>
                  <a:lnTo>
                    <a:pt x="58" y="0"/>
                  </a:lnTo>
                  <a:lnTo>
                    <a:pt x="58" y="72"/>
                  </a:lnTo>
                  <a:lnTo>
                    <a:pt x="0" y="92"/>
                  </a:lnTo>
                  <a:lnTo>
                    <a:pt x="0" y="21"/>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15" name="Freeform 43"/>
            <p:cNvSpPr>
              <a:spLocks/>
            </p:cNvSpPr>
            <p:nvPr/>
          </p:nvSpPr>
          <p:spPr bwMode="auto">
            <a:xfrm>
              <a:off x="2736" y="1925"/>
              <a:ext cx="61" cy="210"/>
            </a:xfrm>
            <a:custGeom>
              <a:avLst/>
              <a:gdLst>
                <a:gd name="T0" fmla="*/ 0 w 61"/>
                <a:gd name="T1" fmla="*/ 22 h 210"/>
                <a:gd name="T2" fmla="*/ 60 w 61"/>
                <a:gd name="T3" fmla="*/ 0 h 210"/>
                <a:gd name="T4" fmla="*/ 60 w 61"/>
                <a:gd name="T5" fmla="*/ 188 h 210"/>
                <a:gd name="T6" fmla="*/ 0 w 61"/>
                <a:gd name="T7" fmla="*/ 209 h 210"/>
                <a:gd name="T8" fmla="*/ 0 w 61"/>
                <a:gd name="T9" fmla="*/ 22 h 210"/>
              </a:gdLst>
              <a:ahLst/>
              <a:cxnLst>
                <a:cxn ang="0">
                  <a:pos x="T0" y="T1"/>
                </a:cxn>
                <a:cxn ang="0">
                  <a:pos x="T2" y="T3"/>
                </a:cxn>
                <a:cxn ang="0">
                  <a:pos x="T4" y="T5"/>
                </a:cxn>
                <a:cxn ang="0">
                  <a:pos x="T6" y="T7"/>
                </a:cxn>
                <a:cxn ang="0">
                  <a:pos x="T8" y="T9"/>
                </a:cxn>
              </a:cxnLst>
              <a:rect l="0" t="0" r="r" b="b"/>
              <a:pathLst>
                <a:path w="61" h="210">
                  <a:moveTo>
                    <a:pt x="0" y="22"/>
                  </a:moveTo>
                  <a:lnTo>
                    <a:pt x="60" y="0"/>
                  </a:lnTo>
                  <a:lnTo>
                    <a:pt x="60" y="188"/>
                  </a:lnTo>
                  <a:lnTo>
                    <a:pt x="0" y="209"/>
                  </a:lnTo>
                  <a:lnTo>
                    <a:pt x="0" y="22"/>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16" name="Freeform 44"/>
            <p:cNvSpPr>
              <a:spLocks/>
            </p:cNvSpPr>
            <p:nvPr/>
          </p:nvSpPr>
          <p:spPr bwMode="auto">
            <a:xfrm>
              <a:off x="3545" y="1851"/>
              <a:ext cx="59" cy="75"/>
            </a:xfrm>
            <a:custGeom>
              <a:avLst/>
              <a:gdLst>
                <a:gd name="T0" fmla="*/ 0 w 59"/>
                <a:gd name="T1" fmla="*/ 74 h 75"/>
                <a:gd name="T2" fmla="*/ 58 w 59"/>
                <a:gd name="T3" fmla="*/ 74 h 75"/>
                <a:gd name="T4" fmla="*/ 58 w 59"/>
                <a:gd name="T5" fmla="*/ 0 h 75"/>
                <a:gd name="T6" fmla="*/ 0 w 59"/>
                <a:gd name="T7" fmla="*/ 20 h 75"/>
                <a:gd name="T8" fmla="*/ 0 w 59"/>
                <a:gd name="T9" fmla="*/ 74 h 75"/>
              </a:gdLst>
              <a:ahLst/>
              <a:cxnLst>
                <a:cxn ang="0">
                  <a:pos x="T0" y="T1"/>
                </a:cxn>
                <a:cxn ang="0">
                  <a:pos x="T2" y="T3"/>
                </a:cxn>
                <a:cxn ang="0">
                  <a:pos x="T4" y="T5"/>
                </a:cxn>
                <a:cxn ang="0">
                  <a:pos x="T6" y="T7"/>
                </a:cxn>
                <a:cxn ang="0">
                  <a:pos x="T8" y="T9"/>
                </a:cxn>
              </a:cxnLst>
              <a:rect l="0" t="0" r="r" b="b"/>
              <a:pathLst>
                <a:path w="59" h="75">
                  <a:moveTo>
                    <a:pt x="0" y="74"/>
                  </a:moveTo>
                  <a:lnTo>
                    <a:pt x="58" y="74"/>
                  </a:lnTo>
                  <a:lnTo>
                    <a:pt x="58" y="0"/>
                  </a:lnTo>
                  <a:lnTo>
                    <a:pt x="0" y="20"/>
                  </a:lnTo>
                  <a:lnTo>
                    <a:pt x="0" y="74"/>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8721" name="Group 49"/>
          <p:cNvGrpSpPr>
            <a:grpSpLocks/>
          </p:cNvGrpSpPr>
          <p:nvPr/>
        </p:nvGrpSpPr>
        <p:grpSpPr bwMode="auto">
          <a:xfrm>
            <a:off x="2943225" y="2351088"/>
            <a:ext cx="1087438" cy="1173162"/>
            <a:chOff x="1428" y="1182"/>
            <a:chExt cx="685" cy="739"/>
          </a:xfrm>
        </p:grpSpPr>
        <p:sp>
          <p:nvSpPr>
            <p:cNvPr id="28718" name="Freeform 46"/>
            <p:cNvSpPr>
              <a:spLocks/>
            </p:cNvSpPr>
            <p:nvPr/>
          </p:nvSpPr>
          <p:spPr bwMode="auto">
            <a:xfrm>
              <a:off x="1428" y="1297"/>
              <a:ext cx="536" cy="624"/>
            </a:xfrm>
            <a:custGeom>
              <a:avLst/>
              <a:gdLst>
                <a:gd name="T0" fmla="*/ 0 w 536"/>
                <a:gd name="T1" fmla="*/ 0 h 624"/>
                <a:gd name="T2" fmla="*/ 535 w 536"/>
                <a:gd name="T3" fmla="*/ 0 h 624"/>
                <a:gd name="T4" fmla="*/ 535 w 536"/>
                <a:gd name="T5" fmla="*/ 623 h 624"/>
                <a:gd name="T6" fmla="*/ 0 w 536"/>
                <a:gd name="T7" fmla="*/ 623 h 624"/>
                <a:gd name="T8" fmla="*/ 0 w 536"/>
                <a:gd name="T9" fmla="*/ 0 h 624"/>
              </a:gdLst>
              <a:ahLst/>
              <a:cxnLst>
                <a:cxn ang="0">
                  <a:pos x="T0" y="T1"/>
                </a:cxn>
                <a:cxn ang="0">
                  <a:pos x="T2" y="T3"/>
                </a:cxn>
                <a:cxn ang="0">
                  <a:pos x="T4" y="T5"/>
                </a:cxn>
                <a:cxn ang="0">
                  <a:pos x="T6" y="T7"/>
                </a:cxn>
                <a:cxn ang="0">
                  <a:pos x="T8" y="T9"/>
                </a:cxn>
              </a:cxnLst>
              <a:rect l="0" t="0" r="r" b="b"/>
              <a:pathLst>
                <a:path w="536" h="624">
                  <a:moveTo>
                    <a:pt x="0" y="0"/>
                  </a:moveTo>
                  <a:lnTo>
                    <a:pt x="535" y="0"/>
                  </a:lnTo>
                  <a:lnTo>
                    <a:pt x="535" y="623"/>
                  </a:lnTo>
                  <a:lnTo>
                    <a:pt x="0" y="623"/>
                  </a:lnTo>
                  <a:lnTo>
                    <a:pt x="0" y="0"/>
                  </a:lnTo>
                </a:path>
              </a:pathLst>
            </a:custGeom>
            <a:solidFill>
              <a:srgbClr val="9F3FD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19" name="Freeform 47"/>
            <p:cNvSpPr>
              <a:spLocks/>
            </p:cNvSpPr>
            <p:nvPr/>
          </p:nvSpPr>
          <p:spPr bwMode="auto">
            <a:xfrm>
              <a:off x="1428" y="1182"/>
              <a:ext cx="685" cy="102"/>
            </a:xfrm>
            <a:custGeom>
              <a:avLst/>
              <a:gdLst>
                <a:gd name="T0" fmla="*/ 0 w 685"/>
                <a:gd name="T1" fmla="*/ 101 h 102"/>
                <a:gd name="T2" fmla="*/ 536 w 685"/>
                <a:gd name="T3" fmla="*/ 101 h 102"/>
                <a:gd name="T4" fmla="*/ 684 w 685"/>
                <a:gd name="T5" fmla="*/ 0 h 102"/>
                <a:gd name="T6" fmla="*/ 146 w 685"/>
                <a:gd name="T7" fmla="*/ 0 h 102"/>
                <a:gd name="T8" fmla="*/ 0 w 685"/>
                <a:gd name="T9" fmla="*/ 101 h 102"/>
              </a:gdLst>
              <a:ahLst/>
              <a:cxnLst>
                <a:cxn ang="0">
                  <a:pos x="T0" y="T1"/>
                </a:cxn>
                <a:cxn ang="0">
                  <a:pos x="T2" y="T3"/>
                </a:cxn>
                <a:cxn ang="0">
                  <a:pos x="T4" y="T5"/>
                </a:cxn>
                <a:cxn ang="0">
                  <a:pos x="T6" y="T7"/>
                </a:cxn>
                <a:cxn ang="0">
                  <a:pos x="T8" y="T9"/>
                </a:cxn>
              </a:cxnLst>
              <a:rect l="0" t="0" r="r" b="b"/>
              <a:pathLst>
                <a:path w="685" h="102">
                  <a:moveTo>
                    <a:pt x="0" y="101"/>
                  </a:moveTo>
                  <a:lnTo>
                    <a:pt x="536" y="101"/>
                  </a:lnTo>
                  <a:lnTo>
                    <a:pt x="684" y="0"/>
                  </a:lnTo>
                  <a:lnTo>
                    <a:pt x="146" y="0"/>
                  </a:lnTo>
                  <a:lnTo>
                    <a:pt x="0" y="101"/>
                  </a:lnTo>
                </a:path>
              </a:pathLst>
            </a:custGeom>
            <a:solidFill>
              <a:srgbClr val="BF5F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20" name="Freeform 48"/>
            <p:cNvSpPr>
              <a:spLocks/>
            </p:cNvSpPr>
            <p:nvPr/>
          </p:nvSpPr>
          <p:spPr bwMode="auto">
            <a:xfrm>
              <a:off x="1973" y="1182"/>
              <a:ext cx="140" cy="739"/>
            </a:xfrm>
            <a:custGeom>
              <a:avLst/>
              <a:gdLst>
                <a:gd name="T0" fmla="*/ 139 w 140"/>
                <a:gd name="T1" fmla="*/ 0 h 739"/>
                <a:gd name="T2" fmla="*/ 0 w 140"/>
                <a:gd name="T3" fmla="*/ 114 h 739"/>
                <a:gd name="T4" fmla="*/ 0 w 140"/>
                <a:gd name="T5" fmla="*/ 738 h 739"/>
                <a:gd name="T6" fmla="*/ 139 w 140"/>
                <a:gd name="T7" fmla="*/ 566 h 739"/>
                <a:gd name="T8" fmla="*/ 139 w 140"/>
                <a:gd name="T9" fmla="*/ 0 h 739"/>
              </a:gdLst>
              <a:ahLst/>
              <a:cxnLst>
                <a:cxn ang="0">
                  <a:pos x="T0" y="T1"/>
                </a:cxn>
                <a:cxn ang="0">
                  <a:pos x="T2" y="T3"/>
                </a:cxn>
                <a:cxn ang="0">
                  <a:pos x="T4" y="T5"/>
                </a:cxn>
                <a:cxn ang="0">
                  <a:pos x="T6" y="T7"/>
                </a:cxn>
                <a:cxn ang="0">
                  <a:pos x="T8" y="T9"/>
                </a:cxn>
              </a:cxnLst>
              <a:rect l="0" t="0" r="r" b="b"/>
              <a:pathLst>
                <a:path w="140" h="739">
                  <a:moveTo>
                    <a:pt x="139" y="0"/>
                  </a:moveTo>
                  <a:lnTo>
                    <a:pt x="0" y="114"/>
                  </a:lnTo>
                  <a:lnTo>
                    <a:pt x="0" y="738"/>
                  </a:lnTo>
                  <a:lnTo>
                    <a:pt x="139" y="566"/>
                  </a:lnTo>
                  <a:lnTo>
                    <a:pt x="139" y="0"/>
                  </a:lnTo>
                </a:path>
              </a:pathLst>
            </a:custGeom>
            <a:solidFill>
              <a:srgbClr val="7F00D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8725" name="Group 53"/>
          <p:cNvGrpSpPr>
            <a:grpSpLocks/>
          </p:cNvGrpSpPr>
          <p:nvPr/>
        </p:nvGrpSpPr>
        <p:grpSpPr bwMode="auto">
          <a:xfrm>
            <a:off x="4024313" y="3236913"/>
            <a:ext cx="1149350" cy="1176337"/>
            <a:chOff x="2109" y="1740"/>
            <a:chExt cx="724" cy="741"/>
          </a:xfrm>
        </p:grpSpPr>
        <p:sp>
          <p:nvSpPr>
            <p:cNvPr id="28722" name="Freeform 50"/>
            <p:cNvSpPr>
              <a:spLocks/>
            </p:cNvSpPr>
            <p:nvPr/>
          </p:nvSpPr>
          <p:spPr bwMode="auto">
            <a:xfrm>
              <a:off x="2109" y="1856"/>
              <a:ext cx="566" cy="625"/>
            </a:xfrm>
            <a:custGeom>
              <a:avLst/>
              <a:gdLst>
                <a:gd name="T0" fmla="*/ 0 w 566"/>
                <a:gd name="T1" fmla="*/ 0 h 625"/>
                <a:gd name="T2" fmla="*/ 565 w 566"/>
                <a:gd name="T3" fmla="*/ 0 h 625"/>
                <a:gd name="T4" fmla="*/ 565 w 566"/>
                <a:gd name="T5" fmla="*/ 624 h 625"/>
                <a:gd name="T6" fmla="*/ 0 w 566"/>
                <a:gd name="T7" fmla="*/ 624 h 625"/>
                <a:gd name="T8" fmla="*/ 0 w 566"/>
                <a:gd name="T9" fmla="*/ 0 h 625"/>
              </a:gdLst>
              <a:ahLst/>
              <a:cxnLst>
                <a:cxn ang="0">
                  <a:pos x="T0" y="T1"/>
                </a:cxn>
                <a:cxn ang="0">
                  <a:pos x="T2" y="T3"/>
                </a:cxn>
                <a:cxn ang="0">
                  <a:pos x="T4" y="T5"/>
                </a:cxn>
                <a:cxn ang="0">
                  <a:pos x="T6" y="T7"/>
                </a:cxn>
                <a:cxn ang="0">
                  <a:pos x="T8" y="T9"/>
                </a:cxn>
              </a:cxnLst>
              <a:rect l="0" t="0" r="r" b="b"/>
              <a:pathLst>
                <a:path w="566" h="625">
                  <a:moveTo>
                    <a:pt x="0" y="0"/>
                  </a:moveTo>
                  <a:lnTo>
                    <a:pt x="565" y="0"/>
                  </a:lnTo>
                  <a:lnTo>
                    <a:pt x="565" y="624"/>
                  </a:lnTo>
                  <a:lnTo>
                    <a:pt x="0" y="624"/>
                  </a:lnTo>
                  <a:lnTo>
                    <a:pt x="0" y="0"/>
                  </a:lnTo>
                </a:path>
              </a:pathLst>
            </a:custGeom>
            <a:solidFill>
              <a:srgbClr val="FF00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23" name="Freeform 51"/>
            <p:cNvSpPr>
              <a:spLocks/>
            </p:cNvSpPr>
            <p:nvPr/>
          </p:nvSpPr>
          <p:spPr bwMode="auto">
            <a:xfrm>
              <a:off x="2109" y="1740"/>
              <a:ext cx="724" cy="103"/>
            </a:xfrm>
            <a:custGeom>
              <a:avLst/>
              <a:gdLst>
                <a:gd name="T0" fmla="*/ 0 w 724"/>
                <a:gd name="T1" fmla="*/ 102 h 103"/>
                <a:gd name="T2" fmla="*/ 567 w 724"/>
                <a:gd name="T3" fmla="*/ 102 h 103"/>
                <a:gd name="T4" fmla="*/ 723 w 724"/>
                <a:gd name="T5" fmla="*/ 0 h 103"/>
                <a:gd name="T6" fmla="*/ 155 w 724"/>
                <a:gd name="T7" fmla="*/ 0 h 103"/>
                <a:gd name="T8" fmla="*/ 0 w 724"/>
                <a:gd name="T9" fmla="*/ 102 h 103"/>
              </a:gdLst>
              <a:ahLst/>
              <a:cxnLst>
                <a:cxn ang="0">
                  <a:pos x="T0" y="T1"/>
                </a:cxn>
                <a:cxn ang="0">
                  <a:pos x="T2" y="T3"/>
                </a:cxn>
                <a:cxn ang="0">
                  <a:pos x="T4" y="T5"/>
                </a:cxn>
                <a:cxn ang="0">
                  <a:pos x="T6" y="T7"/>
                </a:cxn>
                <a:cxn ang="0">
                  <a:pos x="T8" y="T9"/>
                </a:cxn>
              </a:cxnLst>
              <a:rect l="0" t="0" r="r" b="b"/>
              <a:pathLst>
                <a:path w="724" h="103">
                  <a:moveTo>
                    <a:pt x="0" y="102"/>
                  </a:moveTo>
                  <a:lnTo>
                    <a:pt x="567" y="102"/>
                  </a:lnTo>
                  <a:lnTo>
                    <a:pt x="723" y="0"/>
                  </a:lnTo>
                  <a:lnTo>
                    <a:pt x="155" y="0"/>
                  </a:lnTo>
                  <a:lnTo>
                    <a:pt x="0" y="102"/>
                  </a:lnTo>
                </a:path>
              </a:pathLst>
            </a:custGeom>
            <a:solidFill>
              <a:srgbClr val="FF9FD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24" name="Freeform 52"/>
            <p:cNvSpPr>
              <a:spLocks/>
            </p:cNvSpPr>
            <p:nvPr/>
          </p:nvSpPr>
          <p:spPr bwMode="auto">
            <a:xfrm>
              <a:off x="2686" y="1740"/>
              <a:ext cx="147" cy="741"/>
            </a:xfrm>
            <a:custGeom>
              <a:avLst/>
              <a:gdLst>
                <a:gd name="T0" fmla="*/ 146 w 147"/>
                <a:gd name="T1" fmla="*/ 0 h 741"/>
                <a:gd name="T2" fmla="*/ 0 w 147"/>
                <a:gd name="T3" fmla="*/ 114 h 741"/>
                <a:gd name="T4" fmla="*/ 0 w 147"/>
                <a:gd name="T5" fmla="*/ 740 h 741"/>
                <a:gd name="T6" fmla="*/ 146 w 147"/>
                <a:gd name="T7" fmla="*/ 569 h 741"/>
                <a:gd name="T8" fmla="*/ 146 w 147"/>
                <a:gd name="T9" fmla="*/ 0 h 741"/>
              </a:gdLst>
              <a:ahLst/>
              <a:cxnLst>
                <a:cxn ang="0">
                  <a:pos x="T0" y="T1"/>
                </a:cxn>
                <a:cxn ang="0">
                  <a:pos x="T2" y="T3"/>
                </a:cxn>
                <a:cxn ang="0">
                  <a:pos x="T4" y="T5"/>
                </a:cxn>
                <a:cxn ang="0">
                  <a:pos x="T6" y="T7"/>
                </a:cxn>
                <a:cxn ang="0">
                  <a:pos x="T8" y="T9"/>
                </a:cxn>
              </a:cxnLst>
              <a:rect l="0" t="0" r="r" b="b"/>
              <a:pathLst>
                <a:path w="147" h="741">
                  <a:moveTo>
                    <a:pt x="146" y="0"/>
                  </a:moveTo>
                  <a:lnTo>
                    <a:pt x="0" y="114"/>
                  </a:lnTo>
                  <a:lnTo>
                    <a:pt x="0" y="740"/>
                  </a:lnTo>
                  <a:lnTo>
                    <a:pt x="146" y="569"/>
                  </a:lnTo>
                  <a:lnTo>
                    <a:pt x="146" y="0"/>
                  </a:lnTo>
                </a:path>
              </a:pathLst>
            </a:custGeom>
            <a:solidFill>
              <a:srgbClr val="800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8729" name="Group 57"/>
          <p:cNvGrpSpPr>
            <a:grpSpLocks/>
          </p:cNvGrpSpPr>
          <p:nvPr/>
        </p:nvGrpSpPr>
        <p:grpSpPr bwMode="auto">
          <a:xfrm>
            <a:off x="5232400" y="3960813"/>
            <a:ext cx="1160463" cy="1220787"/>
            <a:chOff x="2870" y="2196"/>
            <a:chExt cx="731" cy="769"/>
          </a:xfrm>
        </p:grpSpPr>
        <p:sp>
          <p:nvSpPr>
            <p:cNvPr id="28726" name="Freeform 54"/>
            <p:cNvSpPr>
              <a:spLocks/>
            </p:cNvSpPr>
            <p:nvPr/>
          </p:nvSpPr>
          <p:spPr bwMode="auto">
            <a:xfrm>
              <a:off x="2870" y="2317"/>
              <a:ext cx="572" cy="648"/>
            </a:xfrm>
            <a:custGeom>
              <a:avLst/>
              <a:gdLst>
                <a:gd name="T0" fmla="*/ 0 w 572"/>
                <a:gd name="T1" fmla="*/ 0 h 648"/>
                <a:gd name="T2" fmla="*/ 571 w 572"/>
                <a:gd name="T3" fmla="*/ 0 h 648"/>
                <a:gd name="T4" fmla="*/ 571 w 572"/>
                <a:gd name="T5" fmla="*/ 647 h 648"/>
                <a:gd name="T6" fmla="*/ 0 w 572"/>
                <a:gd name="T7" fmla="*/ 647 h 648"/>
                <a:gd name="T8" fmla="*/ 0 w 572"/>
                <a:gd name="T9" fmla="*/ 0 h 648"/>
              </a:gdLst>
              <a:ahLst/>
              <a:cxnLst>
                <a:cxn ang="0">
                  <a:pos x="T0" y="T1"/>
                </a:cxn>
                <a:cxn ang="0">
                  <a:pos x="T2" y="T3"/>
                </a:cxn>
                <a:cxn ang="0">
                  <a:pos x="T4" y="T5"/>
                </a:cxn>
                <a:cxn ang="0">
                  <a:pos x="T6" y="T7"/>
                </a:cxn>
                <a:cxn ang="0">
                  <a:pos x="T8" y="T9"/>
                </a:cxn>
              </a:cxnLst>
              <a:rect l="0" t="0" r="r" b="b"/>
              <a:pathLst>
                <a:path w="572" h="648">
                  <a:moveTo>
                    <a:pt x="0" y="0"/>
                  </a:moveTo>
                  <a:lnTo>
                    <a:pt x="571" y="0"/>
                  </a:lnTo>
                  <a:lnTo>
                    <a:pt x="571" y="647"/>
                  </a:lnTo>
                  <a:lnTo>
                    <a:pt x="0" y="647"/>
                  </a:lnTo>
                  <a:lnTo>
                    <a:pt x="0" y="0"/>
                  </a:lnTo>
                </a:path>
              </a:pathLst>
            </a:custGeom>
            <a:solidFill>
              <a:srgbClr val="008080"/>
            </a:solidFill>
            <a:ln w="12700" cap="rnd" cmpd="sng">
              <a:solidFill>
                <a:srgbClr val="009688"/>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27" name="Freeform 55"/>
            <p:cNvSpPr>
              <a:spLocks/>
            </p:cNvSpPr>
            <p:nvPr/>
          </p:nvSpPr>
          <p:spPr bwMode="auto">
            <a:xfrm>
              <a:off x="2870" y="2196"/>
              <a:ext cx="731" cy="108"/>
            </a:xfrm>
            <a:custGeom>
              <a:avLst/>
              <a:gdLst>
                <a:gd name="T0" fmla="*/ 0 w 731"/>
                <a:gd name="T1" fmla="*/ 107 h 108"/>
                <a:gd name="T2" fmla="*/ 573 w 731"/>
                <a:gd name="T3" fmla="*/ 107 h 108"/>
                <a:gd name="T4" fmla="*/ 730 w 731"/>
                <a:gd name="T5" fmla="*/ 0 h 108"/>
                <a:gd name="T6" fmla="*/ 157 w 731"/>
                <a:gd name="T7" fmla="*/ 0 h 108"/>
                <a:gd name="T8" fmla="*/ 0 w 731"/>
                <a:gd name="T9" fmla="*/ 107 h 108"/>
              </a:gdLst>
              <a:ahLst/>
              <a:cxnLst>
                <a:cxn ang="0">
                  <a:pos x="T0" y="T1"/>
                </a:cxn>
                <a:cxn ang="0">
                  <a:pos x="T2" y="T3"/>
                </a:cxn>
                <a:cxn ang="0">
                  <a:pos x="T4" y="T5"/>
                </a:cxn>
                <a:cxn ang="0">
                  <a:pos x="T6" y="T7"/>
                </a:cxn>
                <a:cxn ang="0">
                  <a:pos x="T8" y="T9"/>
                </a:cxn>
              </a:cxnLst>
              <a:rect l="0" t="0" r="r" b="b"/>
              <a:pathLst>
                <a:path w="731" h="108">
                  <a:moveTo>
                    <a:pt x="0" y="107"/>
                  </a:moveTo>
                  <a:lnTo>
                    <a:pt x="573" y="107"/>
                  </a:lnTo>
                  <a:lnTo>
                    <a:pt x="730" y="0"/>
                  </a:lnTo>
                  <a:lnTo>
                    <a:pt x="157" y="0"/>
                  </a:lnTo>
                  <a:lnTo>
                    <a:pt x="0" y="107"/>
                  </a:lnTo>
                </a:path>
              </a:pathLst>
            </a:custGeom>
            <a:solidFill>
              <a:srgbClr val="00DFBF"/>
            </a:solidFill>
            <a:ln w="12700" cap="rnd" cmpd="sng">
              <a:solidFill>
                <a:srgbClr val="009688"/>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28" name="Freeform 56"/>
            <p:cNvSpPr>
              <a:spLocks/>
            </p:cNvSpPr>
            <p:nvPr/>
          </p:nvSpPr>
          <p:spPr bwMode="auto">
            <a:xfrm>
              <a:off x="3454" y="2196"/>
              <a:ext cx="147" cy="769"/>
            </a:xfrm>
            <a:custGeom>
              <a:avLst/>
              <a:gdLst>
                <a:gd name="T0" fmla="*/ 146 w 147"/>
                <a:gd name="T1" fmla="*/ 0 h 769"/>
                <a:gd name="T2" fmla="*/ 0 w 147"/>
                <a:gd name="T3" fmla="*/ 119 h 769"/>
                <a:gd name="T4" fmla="*/ 0 w 147"/>
                <a:gd name="T5" fmla="*/ 768 h 769"/>
                <a:gd name="T6" fmla="*/ 146 w 147"/>
                <a:gd name="T7" fmla="*/ 590 h 769"/>
                <a:gd name="T8" fmla="*/ 146 w 147"/>
                <a:gd name="T9" fmla="*/ 0 h 769"/>
              </a:gdLst>
              <a:ahLst/>
              <a:cxnLst>
                <a:cxn ang="0">
                  <a:pos x="T0" y="T1"/>
                </a:cxn>
                <a:cxn ang="0">
                  <a:pos x="T2" y="T3"/>
                </a:cxn>
                <a:cxn ang="0">
                  <a:pos x="T4" y="T5"/>
                </a:cxn>
                <a:cxn ang="0">
                  <a:pos x="T6" y="T7"/>
                </a:cxn>
                <a:cxn ang="0">
                  <a:pos x="T8" y="T9"/>
                </a:cxn>
              </a:cxnLst>
              <a:rect l="0" t="0" r="r" b="b"/>
              <a:pathLst>
                <a:path w="147" h="769">
                  <a:moveTo>
                    <a:pt x="146" y="0"/>
                  </a:moveTo>
                  <a:lnTo>
                    <a:pt x="0" y="119"/>
                  </a:lnTo>
                  <a:lnTo>
                    <a:pt x="0" y="768"/>
                  </a:lnTo>
                  <a:lnTo>
                    <a:pt x="146" y="590"/>
                  </a:lnTo>
                  <a:lnTo>
                    <a:pt x="146" y="0"/>
                  </a:lnTo>
                </a:path>
              </a:pathLst>
            </a:custGeom>
            <a:solidFill>
              <a:srgbClr val="005F5F"/>
            </a:solidFill>
            <a:ln w="12700" cap="rnd" cmpd="sng">
              <a:solidFill>
                <a:srgbClr val="009688"/>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sp>
        <p:nvSpPr>
          <p:cNvPr id="28730" name="Rectangle 58"/>
          <p:cNvSpPr>
            <a:spLocks noChangeArrowheads="1"/>
          </p:cNvSpPr>
          <p:nvPr/>
        </p:nvSpPr>
        <p:spPr bwMode="auto">
          <a:xfrm>
            <a:off x="2887663" y="2759075"/>
            <a:ext cx="1028700"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fontAlgn="base" hangingPunct="0">
              <a:spcBef>
                <a:spcPct val="0"/>
              </a:spcBef>
              <a:spcAft>
                <a:spcPct val="0"/>
              </a:spcAft>
            </a:pPr>
            <a:r>
              <a:rPr lang="en-US" sz="1600" b="1">
                <a:solidFill>
                  <a:srgbClr val="FFCF01"/>
                </a:solidFill>
                <a:latin typeface="Times New Roman" pitchFamily="18" charset="0"/>
              </a:rPr>
              <a:t>Processor</a:t>
            </a:r>
          </a:p>
          <a:p>
            <a:pPr algn="ctr" eaLnBrk="0" fontAlgn="base" hangingPunct="0">
              <a:spcBef>
                <a:spcPct val="0"/>
              </a:spcBef>
              <a:spcAft>
                <a:spcPct val="0"/>
              </a:spcAft>
            </a:pPr>
            <a:r>
              <a:rPr lang="en-US" sz="2000" b="1">
                <a:solidFill>
                  <a:srgbClr val="FFCF01"/>
                </a:solidFill>
                <a:latin typeface="Times New Roman" pitchFamily="18" charset="0"/>
              </a:rPr>
              <a:t>A</a:t>
            </a:r>
          </a:p>
        </p:txBody>
      </p:sp>
      <p:sp>
        <p:nvSpPr>
          <p:cNvPr id="28731" name="Rectangle 59"/>
          <p:cNvSpPr>
            <a:spLocks noChangeArrowheads="1"/>
          </p:cNvSpPr>
          <p:nvPr/>
        </p:nvSpPr>
        <p:spPr bwMode="auto">
          <a:xfrm>
            <a:off x="3970338" y="3635375"/>
            <a:ext cx="1028700"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fontAlgn="base" hangingPunct="0">
              <a:spcBef>
                <a:spcPct val="0"/>
              </a:spcBef>
              <a:spcAft>
                <a:spcPct val="0"/>
              </a:spcAft>
            </a:pPr>
            <a:r>
              <a:rPr lang="en-US" sz="1600" b="1">
                <a:solidFill>
                  <a:srgbClr val="FFCF01"/>
                </a:solidFill>
                <a:latin typeface="Times New Roman" pitchFamily="18" charset="0"/>
              </a:rPr>
              <a:t>Processor</a:t>
            </a:r>
          </a:p>
          <a:p>
            <a:pPr algn="ctr" eaLnBrk="0" fontAlgn="base" hangingPunct="0">
              <a:spcBef>
                <a:spcPct val="0"/>
              </a:spcBef>
              <a:spcAft>
                <a:spcPct val="0"/>
              </a:spcAft>
            </a:pPr>
            <a:r>
              <a:rPr lang="en-US" sz="2000" b="1">
                <a:solidFill>
                  <a:srgbClr val="FFCF01"/>
                </a:solidFill>
                <a:latin typeface="Times New Roman" pitchFamily="18" charset="0"/>
              </a:rPr>
              <a:t>B</a:t>
            </a:r>
          </a:p>
        </p:txBody>
      </p:sp>
      <p:sp>
        <p:nvSpPr>
          <p:cNvPr id="28732" name="Rectangle 60"/>
          <p:cNvSpPr>
            <a:spLocks noChangeArrowheads="1"/>
          </p:cNvSpPr>
          <p:nvPr/>
        </p:nvSpPr>
        <p:spPr bwMode="auto">
          <a:xfrm>
            <a:off x="5189538" y="4397375"/>
            <a:ext cx="1028700"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fontAlgn="base" hangingPunct="0">
              <a:spcBef>
                <a:spcPct val="0"/>
              </a:spcBef>
              <a:spcAft>
                <a:spcPct val="0"/>
              </a:spcAft>
            </a:pPr>
            <a:r>
              <a:rPr lang="en-US" sz="1600" b="1">
                <a:solidFill>
                  <a:srgbClr val="FFCF01"/>
                </a:solidFill>
                <a:latin typeface="Times New Roman" pitchFamily="18" charset="0"/>
              </a:rPr>
              <a:t>Processor</a:t>
            </a:r>
          </a:p>
          <a:p>
            <a:pPr algn="ctr" eaLnBrk="0" fontAlgn="base" hangingPunct="0">
              <a:spcBef>
                <a:spcPct val="0"/>
              </a:spcBef>
              <a:spcAft>
                <a:spcPct val="0"/>
              </a:spcAft>
            </a:pPr>
            <a:r>
              <a:rPr lang="en-US" sz="2000" b="1">
                <a:solidFill>
                  <a:srgbClr val="FFCF01"/>
                </a:solidFill>
                <a:latin typeface="Times New Roman" pitchFamily="18" charset="0"/>
              </a:rPr>
              <a:t>C</a:t>
            </a:r>
          </a:p>
        </p:txBody>
      </p:sp>
      <p:sp>
        <p:nvSpPr>
          <p:cNvPr id="28733" name="Rectangle 61"/>
          <p:cNvSpPr>
            <a:spLocks noChangeArrowheads="1"/>
          </p:cNvSpPr>
          <p:nvPr/>
        </p:nvSpPr>
        <p:spPr bwMode="auto">
          <a:xfrm>
            <a:off x="736600" y="2736850"/>
            <a:ext cx="125412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fontAlgn="base" hangingPunct="0">
              <a:spcBef>
                <a:spcPct val="0"/>
              </a:spcBef>
              <a:spcAft>
                <a:spcPct val="0"/>
              </a:spcAft>
            </a:pPr>
            <a:r>
              <a:rPr lang="en-US" b="1">
                <a:solidFill>
                  <a:srgbClr val="000000"/>
                </a:solidFill>
                <a:latin typeface="Times New Roman" pitchFamily="18" charset="0"/>
              </a:rPr>
              <a:t>Data Input</a:t>
            </a:r>
          </a:p>
          <a:p>
            <a:pPr eaLnBrk="0" fontAlgn="base" hangingPunct="0">
              <a:spcBef>
                <a:spcPct val="0"/>
              </a:spcBef>
              <a:spcAft>
                <a:spcPct val="0"/>
              </a:spcAft>
            </a:pPr>
            <a:r>
              <a:rPr lang="en-US" b="1">
                <a:solidFill>
                  <a:srgbClr val="000000"/>
                </a:solidFill>
                <a:latin typeface="Times New Roman" pitchFamily="18" charset="0"/>
              </a:rPr>
              <a:t>stream A</a:t>
            </a:r>
          </a:p>
        </p:txBody>
      </p:sp>
      <p:sp>
        <p:nvSpPr>
          <p:cNvPr id="28734" name="Rectangle 62"/>
          <p:cNvSpPr>
            <a:spLocks noChangeArrowheads="1"/>
          </p:cNvSpPr>
          <p:nvPr/>
        </p:nvSpPr>
        <p:spPr bwMode="auto">
          <a:xfrm>
            <a:off x="717550" y="3651250"/>
            <a:ext cx="125412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fontAlgn="base" hangingPunct="0">
              <a:spcBef>
                <a:spcPct val="0"/>
              </a:spcBef>
              <a:spcAft>
                <a:spcPct val="0"/>
              </a:spcAft>
            </a:pPr>
            <a:r>
              <a:rPr lang="en-US" b="1">
                <a:solidFill>
                  <a:srgbClr val="000000"/>
                </a:solidFill>
                <a:latin typeface="Times New Roman" pitchFamily="18" charset="0"/>
              </a:rPr>
              <a:t>Data Input</a:t>
            </a:r>
          </a:p>
          <a:p>
            <a:pPr eaLnBrk="0" fontAlgn="base" hangingPunct="0">
              <a:spcBef>
                <a:spcPct val="0"/>
              </a:spcBef>
              <a:spcAft>
                <a:spcPct val="0"/>
              </a:spcAft>
            </a:pPr>
            <a:r>
              <a:rPr lang="en-US" b="1">
                <a:solidFill>
                  <a:srgbClr val="000000"/>
                </a:solidFill>
                <a:latin typeface="Times New Roman" pitchFamily="18" charset="0"/>
              </a:rPr>
              <a:t>stream B</a:t>
            </a:r>
          </a:p>
        </p:txBody>
      </p:sp>
      <p:sp>
        <p:nvSpPr>
          <p:cNvPr id="28735" name="Rectangle 63"/>
          <p:cNvSpPr>
            <a:spLocks noChangeArrowheads="1"/>
          </p:cNvSpPr>
          <p:nvPr/>
        </p:nvSpPr>
        <p:spPr bwMode="auto">
          <a:xfrm>
            <a:off x="717550" y="4527550"/>
            <a:ext cx="125412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fontAlgn="base" hangingPunct="0">
              <a:spcBef>
                <a:spcPct val="0"/>
              </a:spcBef>
              <a:spcAft>
                <a:spcPct val="0"/>
              </a:spcAft>
            </a:pPr>
            <a:r>
              <a:rPr lang="en-US" b="1">
                <a:solidFill>
                  <a:srgbClr val="000000"/>
                </a:solidFill>
                <a:latin typeface="Times New Roman" pitchFamily="18" charset="0"/>
              </a:rPr>
              <a:t>Data Input</a:t>
            </a:r>
          </a:p>
          <a:p>
            <a:pPr eaLnBrk="0" fontAlgn="base" hangingPunct="0">
              <a:spcBef>
                <a:spcPct val="0"/>
              </a:spcBef>
              <a:spcAft>
                <a:spcPct val="0"/>
              </a:spcAft>
            </a:pPr>
            <a:r>
              <a:rPr lang="en-US" b="1">
                <a:solidFill>
                  <a:srgbClr val="000000"/>
                </a:solidFill>
                <a:latin typeface="Times New Roman" pitchFamily="18" charset="0"/>
              </a:rPr>
              <a:t>stream C</a:t>
            </a:r>
          </a:p>
        </p:txBody>
      </p:sp>
      <p:sp>
        <p:nvSpPr>
          <p:cNvPr id="28736" name="Rectangle 64"/>
          <p:cNvSpPr>
            <a:spLocks noChangeArrowheads="1"/>
          </p:cNvSpPr>
          <p:nvPr/>
        </p:nvSpPr>
        <p:spPr bwMode="auto">
          <a:xfrm>
            <a:off x="7191375" y="2527300"/>
            <a:ext cx="141922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fontAlgn="base" hangingPunct="0">
              <a:spcBef>
                <a:spcPct val="0"/>
              </a:spcBef>
              <a:spcAft>
                <a:spcPct val="0"/>
              </a:spcAft>
            </a:pPr>
            <a:r>
              <a:rPr lang="en-US" b="1">
                <a:solidFill>
                  <a:srgbClr val="000000"/>
                </a:solidFill>
                <a:latin typeface="Times New Roman" pitchFamily="18" charset="0"/>
              </a:rPr>
              <a:t>Data Output</a:t>
            </a:r>
          </a:p>
          <a:p>
            <a:pPr eaLnBrk="0" fontAlgn="base" hangingPunct="0">
              <a:spcBef>
                <a:spcPct val="0"/>
              </a:spcBef>
              <a:spcAft>
                <a:spcPct val="0"/>
              </a:spcAft>
            </a:pPr>
            <a:r>
              <a:rPr lang="en-US" b="1">
                <a:solidFill>
                  <a:srgbClr val="000000"/>
                </a:solidFill>
                <a:latin typeface="Times New Roman" pitchFamily="18" charset="0"/>
              </a:rPr>
              <a:t>stream A</a:t>
            </a:r>
          </a:p>
        </p:txBody>
      </p:sp>
      <p:sp>
        <p:nvSpPr>
          <p:cNvPr id="28737" name="Rectangle 65"/>
          <p:cNvSpPr>
            <a:spLocks noChangeArrowheads="1"/>
          </p:cNvSpPr>
          <p:nvPr/>
        </p:nvSpPr>
        <p:spPr bwMode="auto">
          <a:xfrm>
            <a:off x="7172325" y="3441700"/>
            <a:ext cx="141922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fontAlgn="base" hangingPunct="0">
              <a:spcBef>
                <a:spcPct val="0"/>
              </a:spcBef>
              <a:spcAft>
                <a:spcPct val="0"/>
              </a:spcAft>
            </a:pPr>
            <a:r>
              <a:rPr lang="en-US" b="1">
                <a:solidFill>
                  <a:srgbClr val="000000"/>
                </a:solidFill>
                <a:latin typeface="Times New Roman" pitchFamily="18" charset="0"/>
              </a:rPr>
              <a:t>Data Output</a:t>
            </a:r>
          </a:p>
          <a:p>
            <a:pPr eaLnBrk="0" fontAlgn="base" hangingPunct="0">
              <a:spcBef>
                <a:spcPct val="0"/>
              </a:spcBef>
              <a:spcAft>
                <a:spcPct val="0"/>
              </a:spcAft>
            </a:pPr>
            <a:r>
              <a:rPr lang="en-US" b="1">
                <a:solidFill>
                  <a:srgbClr val="000000"/>
                </a:solidFill>
                <a:latin typeface="Times New Roman" pitchFamily="18" charset="0"/>
              </a:rPr>
              <a:t>stream B</a:t>
            </a:r>
          </a:p>
        </p:txBody>
      </p:sp>
      <p:sp>
        <p:nvSpPr>
          <p:cNvPr id="28738" name="Rectangle 66"/>
          <p:cNvSpPr>
            <a:spLocks noChangeArrowheads="1"/>
          </p:cNvSpPr>
          <p:nvPr/>
        </p:nvSpPr>
        <p:spPr bwMode="auto">
          <a:xfrm>
            <a:off x="7172325" y="4318000"/>
            <a:ext cx="141922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fontAlgn="base" hangingPunct="0">
              <a:spcBef>
                <a:spcPct val="0"/>
              </a:spcBef>
              <a:spcAft>
                <a:spcPct val="0"/>
              </a:spcAft>
            </a:pPr>
            <a:r>
              <a:rPr lang="en-US" b="1">
                <a:solidFill>
                  <a:srgbClr val="000000"/>
                </a:solidFill>
                <a:latin typeface="Times New Roman" pitchFamily="18" charset="0"/>
              </a:rPr>
              <a:t>Data Output</a:t>
            </a:r>
          </a:p>
          <a:p>
            <a:pPr eaLnBrk="0" fontAlgn="base" hangingPunct="0">
              <a:spcBef>
                <a:spcPct val="0"/>
              </a:spcBef>
              <a:spcAft>
                <a:spcPct val="0"/>
              </a:spcAft>
            </a:pPr>
            <a:r>
              <a:rPr lang="en-US" b="1">
                <a:solidFill>
                  <a:srgbClr val="000000"/>
                </a:solidFill>
                <a:latin typeface="Times New Roman" pitchFamily="18" charset="0"/>
              </a:rPr>
              <a:t>stream C</a:t>
            </a:r>
          </a:p>
        </p:txBody>
      </p:sp>
      <p:sp>
        <p:nvSpPr>
          <p:cNvPr id="28739" name="Freeform 67"/>
          <p:cNvSpPr>
            <a:spLocks/>
          </p:cNvSpPr>
          <p:nvPr/>
        </p:nvSpPr>
        <p:spPr bwMode="auto">
          <a:xfrm>
            <a:off x="5399088" y="1912938"/>
            <a:ext cx="460375" cy="2111375"/>
          </a:xfrm>
          <a:custGeom>
            <a:avLst/>
            <a:gdLst>
              <a:gd name="T0" fmla="*/ 289 w 290"/>
              <a:gd name="T1" fmla="*/ 855 h 1330"/>
              <a:gd name="T2" fmla="*/ 211 w 290"/>
              <a:gd name="T3" fmla="*/ 855 h 1330"/>
              <a:gd name="T4" fmla="*/ 211 w 290"/>
              <a:gd name="T5" fmla="*/ 0 h 1330"/>
              <a:gd name="T6" fmla="*/ 77 w 290"/>
              <a:gd name="T7" fmla="*/ 0 h 1330"/>
              <a:gd name="T8" fmla="*/ 77 w 290"/>
              <a:gd name="T9" fmla="*/ 855 h 1330"/>
              <a:gd name="T10" fmla="*/ 0 w 290"/>
              <a:gd name="T11" fmla="*/ 855 h 1330"/>
              <a:gd name="T12" fmla="*/ 144 w 290"/>
              <a:gd name="T13" fmla="*/ 1329 h 1330"/>
              <a:gd name="T14" fmla="*/ 289 w 290"/>
              <a:gd name="T15" fmla="*/ 855 h 13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0" h="1330">
                <a:moveTo>
                  <a:pt x="289" y="855"/>
                </a:moveTo>
                <a:lnTo>
                  <a:pt x="211" y="855"/>
                </a:lnTo>
                <a:lnTo>
                  <a:pt x="211" y="0"/>
                </a:lnTo>
                <a:lnTo>
                  <a:pt x="77" y="0"/>
                </a:lnTo>
                <a:lnTo>
                  <a:pt x="77" y="855"/>
                </a:lnTo>
                <a:lnTo>
                  <a:pt x="0" y="855"/>
                </a:lnTo>
                <a:lnTo>
                  <a:pt x="144" y="1329"/>
                </a:lnTo>
                <a:lnTo>
                  <a:pt x="289" y="855"/>
                </a:lnTo>
              </a:path>
            </a:pathLst>
          </a:custGeom>
          <a:solidFill>
            <a:srgbClr val="FF0000"/>
          </a:solidFill>
          <a:ln w="12700" cap="rnd" cmpd="sng">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40" name="Freeform 68"/>
          <p:cNvSpPr>
            <a:spLocks/>
          </p:cNvSpPr>
          <p:nvPr/>
        </p:nvSpPr>
        <p:spPr bwMode="auto">
          <a:xfrm>
            <a:off x="4295775" y="1884363"/>
            <a:ext cx="477838" cy="1411287"/>
          </a:xfrm>
          <a:custGeom>
            <a:avLst/>
            <a:gdLst>
              <a:gd name="T0" fmla="*/ 300 w 301"/>
              <a:gd name="T1" fmla="*/ 571 h 889"/>
              <a:gd name="T2" fmla="*/ 219 w 301"/>
              <a:gd name="T3" fmla="*/ 571 h 889"/>
              <a:gd name="T4" fmla="*/ 219 w 301"/>
              <a:gd name="T5" fmla="*/ 0 h 889"/>
              <a:gd name="T6" fmla="*/ 80 w 301"/>
              <a:gd name="T7" fmla="*/ 0 h 889"/>
              <a:gd name="T8" fmla="*/ 80 w 301"/>
              <a:gd name="T9" fmla="*/ 571 h 889"/>
              <a:gd name="T10" fmla="*/ 0 w 301"/>
              <a:gd name="T11" fmla="*/ 571 h 889"/>
              <a:gd name="T12" fmla="*/ 150 w 301"/>
              <a:gd name="T13" fmla="*/ 888 h 889"/>
              <a:gd name="T14" fmla="*/ 300 w 301"/>
              <a:gd name="T15" fmla="*/ 571 h 8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1" h="889">
                <a:moveTo>
                  <a:pt x="300" y="571"/>
                </a:moveTo>
                <a:lnTo>
                  <a:pt x="219" y="571"/>
                </a:lnTo>
                <a:lnTo>
                  <a:pt x="219" y="0"/>
                </a:lnTo>
                <a:lnTo>
                  <a:pt x="80" y="0"/>
                </a:lnTo>
                <a:lnTo>
                  <a:pt x="80" y="571"/>
                </a:lnTo>
                <a:lnTo>
                  <a:pt x="0" y="571"/>
                </a:lnTo>
                <a:lnTo>
                  <a:pt x="150" y="888"/>
                </a:lnTo>
                <a:lnTo>
                  <a:pt x="300" y="571"/>
                </a:lnTo>
              </a:path>
            </a:pathLst>
          </a:custGeom>
          <a:solidFill>
            <a:srgbClr val="FF0000"/>
          </a:solidFill>
          <a:ln w="12700" cap="rnd" cmpd="sng">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41" name="Freeform 69"/>
          <p:cNvSpPr>
            <a:spLocks/>
          </p:cNvSpPr>
          <p:nvPr/>
        </p:nvSpPr>
        <p:spPr bwMode="auto">
          <a:xfrm>
            <a:off x="3248025" y="1865313"/>
            <a:ext cx="515938" cy="557212"/>
          </a:xfrm>
          <a:custGeom>
            <a:avLst/>
            <a:gdLst>
              <a:gd name="T0" fmla="*/ 324 w 325"/>
              <a:gd name="T1" fmla="*/ 225 h 351"/>
              <a:gd name="T2" fmla="*/ 237 w 325"/>
              <a:gd name="T3" fmla="*/ 225 h 351"/>
              <a:gd name="T4" fmla="*/ 237 w 325"/>
              <a:gd name="T5" fmla="*/ 0 h 351"/>
              <a:gd name="T6" fmla="*/ 87 w 325"/>
              <a:gd name="T7" fmla="*/ 0 h 351"/>
              <a:gd name="T8" fmla="*/ 87 w 325"/>
              <a:gd name="T9" fmla="*/ 225 h 351"/>
              <a:gd name="T10" fmla="*/ 0 w 325"/>
              <a:gd name="T11" fmla="*/ 225 h 351"/>
              <a:gd name="T12" fmla="*/ 162 w 325"/>
              <a:gd name="T13" fmla="*/ 350 h 351"/>
              <a:gd name="T14" fmla="*/ 324 w 325"/>
              <a:gd name="T15" fmla="*/ 225 h 3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5" h="351">
                <a:moveTo>
                  <a:pt x="324" y="225"/>
                </a:moveTo>
                <a:lnTo>
                  <a:pt x="237" y="225"/>
                </a:lnTo>
                <a:lnTo>
                  <a:pt x="237" y="0"/>
                </a:lnTo>
                <a:lnTo>
                  <a:pt x="87" y="0"/>
                </a:lnTo>
                <a:lnTo>
                  <a:pt x="87" y="225"/>
                </a:lnTo>
                <a:lnTo>
                  <a:pt x="0" y="225"/>
                </a:lnTo>
                <a:lnTo>
                  <a:pt x="162" y="350"/>
                </a:lnTo>
                <a:lnTo>
                  <a:pt x="324" y="225"/>
                </a:lnTo>
              </a:path>
            </a:pathLst>
          </a:custGeom>
          <a:solidFill>
            <a:srgbClr val="FF0000"/>
          </a:solidFill>
          <a:ln w="12700" cap="rnd" cmpd="sng">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8742" name="Rectangle 70"/>
          <p:cNvSpPr>
            <a:spLocks noChangeArrowheads="1"/>
          </p:cNvSpPr>
          <p:nvPr/>
        </p:nvSpPr>
        <p:spPr bwMode="auto">
          <a:xfrm>
            <a:off x="2792413" y="1281113"/>
            <a:ext cx="12731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fontAlgn="base" hangingPunct="0">
              <a:spcBef>
                <a:spcPct val="0"/>
              </a:spcBef>
              <a:spcAft>
                <a:spcPct val="0"/>
              </a:spcAft>
            </a:pPr>
            <a:r>
              <a:rPr lang="en-US" b="1">
                <a:solidFill>
                  <a:srgbClr val="000000"/>
                </a:solidFill>
                <a:latin typeface="Times New Roman" pitchFamily="18" charset="0"/>
              </a:rPr>
              <a:t>Instruction</a:t>
            </a:r>
          </a:p>
          <a:p>
            <a:pPr algn="ctr" eaLnBrk="0" fontAlgn="base" hangingPunct="0">
              <a:spcBef>
                <a:spcPct val="0"/>
              </a:spcBef>
              <a:spcAft>
                <a:spcPct val="0"/>
              </a:spcAft>
            </a:pPr>
            <a:r>
              <a:rPr lang="en-US" b="1">
                <a:solidFill>
                  <a:srgbClr val="000000"/>
                </a:solidFill>
                <a:latin typeface="Times New Roman" pitchFamily="18" charset="0"/>
              </a:rPr>
              <a:t>Stream  A</a:t>
            </a:r>
          </a:p>
        </p:txBody>
      </p:sp>
      <p:sp>
        <p:nvSpPr>
          <p:cNvPr id="28743" name="Rectangle 71"/>
          <p:cNvSpPr>
            <a:spLocks noChangeArrowheads="1"/>
          </p:cNvSpPr>
          <p:nvPr/>
        </p:nvSpPr>
        <p:spPr bwMode="auto">
          <a:xfrm>
            <a:off x="3973513" y="1319213"/>
            <a:ext cx="12731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fontAlgn="base" hangingPunct="0">
              <a:spcBef>
                <a:spcPct val="0"/>
              </a:spcBef>
              <a:spcAft>
                <a:spcPct val="0"/>
              </a:spcAft>
            </a:pPr>
            <a:r>
              <a:rPr lang="en-US" b="1">
                <a:solidFill>
                  <a:srgbClr val="000000"/>
                </a:solidFill>
                <a:latin typeface="Times New Roman" pitchFamily="18" charset="0"/>
              </a:rPr>
              <a:t>Instruction</a:t>
            </a:r>
          </a:p>
          <a:p>
            <a:pPr algn="ctr" eaLnBrk="0" fontAlgn="base" hangingPunct="0">
              <a:spcBef>
                <a:spcPct val="0"/>
              </a:spcBef>
              <a:spcAft>
                <a:spcPct val="0"/>
              </a:spcAft>
            </a:pPr>
            <a:r>
              <a:rPr lang="en-US" b="1">
                <a:solidFill>
                  <a:srgbClr val="000000"/>
                </a:solidFill>
                <a:latin typeface="Times New Roman" pitchFamily="18" charset="0"/>
              </a:rPr>
              <a:t>Stream B</a:t>
            </a:r>
          </a:p>
        </p:txBody>
      </p:sp>
      <p:sp>
        <p:nvSpPr>
          <p:cNvPr id="28744" name="Rectangle 72"/>
          <p:cNvSpPr>
            <a:spLocks noChangeArrowheads="1"/>
          </p:cNvSpPr>
          <p:nvPr/>
        </p:nvSpPr>
        <p:spPr bwMode="auto">
          <a:xfrm>
            <a:off x="5154613" y="1295400"/>
            <a:ext cx="12731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fontAlgn="base" hangingPunct="0">
              <a:spcBef>
                <a:spcPct val="0"/>
              </a:spcBef>
              <a:spcAft>
                <a:spcPct val="0"/>
              </a:spcAft>
            </a:pPr>
            <a:r>
              <a:rPr lang="en-US" b="1">
                <a:solidFill>
                  <a:srgbClr val="000000"/>
                </a:solidFill>
                <a:latin typeface="Times New Roman" pitchFamily="18" charset="0"/>
              </a:rPr>
              <a:t>Instruction</a:t>
            </a:r>
          </a:p>
          <a:p>
            <a:pPr algn="ctr" eaLnBrk="0" fontAlgn="base" hangingPunct="0">
              <a:spcBef>
                <a:spcPct val="0"/>
              </a:spcBef>
              <a:spcAft>
                <a:spcPct val="0"/>
              </a:spcAft>
            </a:pPr>
            <a:r>
              <a:rPr lang="en-US" b="1">
                <a:solidFill>
                  <a:srgbClr val="000000"/>
                </a:solidFill>
                <a:latin typeface="Times New Roman" pitchFamily="18" charset="0"/>
              </a:rPr>
              <a:t>Stream C</a:t>
            </a:r>
          </a:p>
        </p:txBody>
      </p:sp>
    </p:spTree>
    <p:extLst>
      <p:ext uri="{BB962C8B-B14F-4D97-AF65-F5344CB8AC3E}">
        <p14:creationId xmlns:p14="http://schemas.microsoft.com/office/powerpoint/2010/main" val="2447525115"/>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fr-FR" smtClean="0"/>
              <a:t>Some General Parallel Terminology</a:t>
            </a:r>
          </a:p>
        </p:txBody>
      </p:sp>
      <p:sp>
        <p:nvSpPr>
          <p:cNvPr id="38915" name="Rectangle 3"/>
          <p:cNvSpPr>
            <a:spLocks noGrp="1" noChangeArrowheads="1"/>
          </p:cNvSpPr>
          <p:nvPr>
            <p:ph type="body" idx="1"/>
          </p:nvPr>
        </p:nvSpPr>
        <p:spPr>
          <a:xfrm>
            <a:off x="539750" y="1524000"/>
            <a:ext cx="8299450" cy="4419600"/>
          </a:xfrm>
        </p:spPr>
        <p:txBody>
          <a:bodyPr/>
          <a:lstStyle/>
          <a:p>
            <a:pPr eaLnBrk="1" hangingPunct="1">
              <a:lnSpc>
                <a:spcPct val="90000"/>
              </a:lnSpc>
            </a:pPr>
            <a:r>
              <a:rPr lang="en-GB" sz="2800" b="1" dirty="0" smtClean="0"/>
              <a:t>Task </a:t>
            </a:r>
            <a:endParaRPr lang="en-GB" sz="2800" dirty="0" smtClean="0"/>
          </a:p>
          <a:p>
            <a:pPr lvl="1" eaLnBrk="1" hangingPunct="1">
              <a:lnSpc>
                <a:spcPct val="90000"/>
              </a:lnSpc>
            </a:pPr>
            <a:r>
              <a:rPr lang="en-GB" sz="2400" dirty="0" smtClean="0"/>
              <a:t>A logically discrete section of computational work. A task is typically a program or program-like set of instructions that is executed by a processor. </a:t>
            </a:r>
            <a:endParaRPr lang="en-GB" sz="2400" b="1" dirty="0" smtClean="0"/>
          </a:p>
          <a:p>
            <a:pPr eaLnBrk="1" hangingPunct="1">
              <a:lnSpc>
                <a:spcPct val="90000"/>
              </a:lnSpc>
            </a:pPr>
            <a:r>
              <a:rPr lang="en-GB" sz="2800" b="1" dirty="0" smtClean="0"/>
              <a:t>Parallel Task </a:t>
            </a:r>
            <a:endParaRPr lang="en-GB" sz="2800" dirty="0" smtClean="0"/>
          </a:p>
          <a:p>
            <a:pPr lvl="1" eaLnBrk="1" hangingPunct="1">
              <a:lnSpc>
                <a:spcPct val="90000"/>
              </a:lnSpc>
            </a:pPr>
            <a:r>
              <a:rPr lang="en-GB" sz="2400" dirty="0" smtClean="0"/>
              <a:t>A task that can be executed by multiple processors safely (yields correct results) </a:t>
            </a:r>
            <a:endParaRPr lang="en-GB" sz="2400" b="1" dirty="0" smtClean="0"/>
          </a:p>
          <a:p>
            <a:pPr eaLnBrk="1" hangingPunct="1">
              <a:lnSpc>
                <a:spcPct val="90000"/>
              </a:lnSpc>
            </a:pPr>
            <a:r>
              <a:rPr lang="en-GB" sz="2800" b="1" dirty="0" smtClean="0"/>
              <a:t>Serial Execution </a:t>
            </a:r>
            <a:endParaRPr lang="en-GB" sz="2800" dirty="0" smtClean="0"/>
          </a:p>
          <a:p>
            <a:pPr lvl="1" eaLnBrk="1" hangingPunct="1">
              <a:lnSpc>
                <a:spcPct val="90000"/>
              </a:lnSpc>
            </a:pPr>
            <a:r>
              <a:rPr lang="en-GB" sz="2400" dirty="0" smtClean="0"/>
              <a:t>Execution of a program sequentially, one statement at a time. In the simplest sense, this is what happens on a one processor machine. However, virtually all parallel tasks will have sections of a parallel program that must be executed serially. </a:t>
            </a:r>
            <a:endParaRPr lang="fr-FR" sz="2400" dirty="0" smtClean="0"/>
          </a:p>
        </p:txBody>
      </p:sp>
      <p:sp>
        <p:nvSpPr>
          <p:cNvPr id="38916" name="Text Box 5"/>
          <p:cNvSpPr txBox="1">
            <a:spLocks noChangeArrowheads="1"/>
          </p:cNvSpPr>
          <p:nvPr/>
        </p:nvSpPr>
        <p:spPr bwMode="auto">
          <a:xfrm>
            <a:off x="609600" y="762000"/>
            <a:ext cx="7632700" cy="922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ea typeface="ヒラギノ角ゴ Pro W3" charset="-128"/>
              </a:defRPr>
            </a:lvl1pPr>
            <a:lvl2pPr marL="742950" indent="-285750">
              <a:defRPr sz="2400">
                <a:solidFill>
                  <a:schemeClr val="tx1"/>
                </a:solidFill>
                <a:latin typeface="Arial" charset="0"/>
                <a:ea typeface="ヒラギノ角ゴ Pro W3" charset="-128"/>
              </a:defRPr>
            </a:lvl2pPr>
            <a:lvl3pPr marL="1143000" indent="-228600">
              <a:defRPr sz="2400">
                <a:solidFill>
                  <a:schemeClr val="tx1"/>
                </a:solidFill>
                <a:latin typeface="Arial" charset="0"/>
                <a:ea typeface="ヒラギノ角ゴ Pro W3" charset="-128"/>
              </a:defRPr>
            </a:lvl3pPr>
            <a:lvl4pPr marL="1600200" indent="-228600">
              <a:defRPr sz="2400">
                <a:solidFill>
                  <a:schemeClr val="tx1"/>
                </a:solidFill>
                <a:latin typeface="Arial" charset="0"/>
                <a:ea typeface="ヒラギノ角ゴ Pro W3" charset="-128"/>
              </a:defRPr>
            </a:lvl4pPr>
            <a:lvl5pPr marL="2057400" indent="-228600">
              <a:defRPr sz="2400">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charset="-128"/>
              </a:defRPr>
            </a:lvl9pPr>
          </a:lstStyle>
          <a:p>
            <a:pPr fontAlgn="base">
              <a:lnSpc>
                <a:spcPct val="80000"/>
              </a:lnSpc>
              <a:spcBef>
                <a:spcPct val="20000"/>
              </a:spcBef>
              <a:spcAft>
                <a:spcPct val="0"/>
              </a:spcAft>
              <a:buClr>
                <a:srgbClr val="E47C23"/>
              </a:buClr>
              <a:buSzPct val="80000"/>
              <a:buFont typeface="Webdings" pitchFamily="18" charset="2"/>
              <a:buNone/>
            </a:pPr>
            <a:r>
              <a:rPr lang="en-GB" altLang="ja-JP" sz="1600" b="1" dirty="0">
                <a:solidFill>
                  <a:srgbClr val="333399"/>
                </a:solidFill>
              </a:rPr>
              <a:t>Like everything else, parallel computing has its own "jargon". Some of the more commonly used terms associated with parallel computing are listed below. Most of these will be discussed in more detail later.</a:t>
            </a:r>
            <a:endParaRPr lang="fr-FR" altLang="ja-JP" sz="1600" b="1" dirty="0">
              <a:solidFill>
                <a:srgbClr val="333399"/>
              </a:solidFill>
            </a:endParaRPr>
          </a:p>
          <a:p>
            <a:pPr eaLnBrk="0" fontAlgn="base" hangingPunct="0">
              <a:spcBef>
                <a:spcPct val="0"/>
              </a:spcBef>
              <a:spcAft>
                <a:spcPct val="0"/>
              </a:spcAft>
            </a:pPr>
            <a:endParaRPr lang="fr-FR" sz="1600" b="1" dirty="0">
              <a:solidFill>
                <a:srgbClr val="333399"/>
              </a:solidFill>
            </a:endParaRPr>
          </a:p>
        </p:txBody>
      </p:sp>
    </p:spTree>
    <p:extLst>
      <p:ext uri="{BB962C8B-B14F-4D97-AF65-F5344CB8AC3E}">
        <p14:creationId xmlns:p14="http://schemas.microsoft.com/office/powerpoint/2010/main" val="15643149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a:xfrm>
            <a:off x="533400" y="457200"/>
            <a:ext cx="8001000" cy="5257800"/>
          </a:xfrm>
        </p:spPr>
        <p:txBody>
          <a:bodyPr/>
          <a:lstStyle/>
          <a:p>
            <a:pPr eaLnBrk="1" hangingPunct="1">
              <a:lnSpc>
                <a:spcPct val="80000"/>
              </a:lnSpc>
            </a:pPr>
            <a:r>
              <a:rPr lang="en-GB" b="1" dirty="0" smtClean="0"/>
              <a:t>Parallel Execution </a:t>
            </a:r>
            <a:endParaRPr lang="en-GB" dirty="0" smtClean="0"/>
          </a:p>
          <a:p>
            <a:pPr lvl="1" eaLnBrk="1" hangingPunct="1">
              <a:lnSpc>
                <a:spcPct val="80000"/>
              </a:lnSpc>
            </a:pPr>
            <a:r>
              <a:rPr lang="en-GB" dirty="0" smtClean="0"/>
              <a:t>Execution of a program by more than one task, with each task being able to execute the same or different statement at the same moment in time. </a:t>
            </a:r>
            <a:endParaRPr lang="en-GB" b="1" dirty="0" smtClean="0"/>
          </a:p>
          <a:p>
            <a:pPr eaLnBrk="1" hangingPunct="1">
              <a:lnSpc>
                <a:spcPct val="80000"/>
              </a:lnSpc>
            </a:pPr>
            <a:r>
              <a:rPr lang="en-GB" b="1" dirty="0" smtClean="0"/>
              <a:t>Shared Memory </a:t>
            </a:r>
            <a:endParaRPr lang="en-GB" dirty="0" smtClean="0"/>
          </a:p>
          <a:p>
            <a:pPr lvl="1" eaLnBrk="1" hangingPunct="1">
              <a:lnSpc>
                <a:spcPct val="80000"/>
              </a:lnSpc>
            </a:pPr>
            <a:r>
              <a:rPr lang="en-GB" dirty="0" smtClean="0"/>
              <a:t>From a strictly hardware point of view, describes a computer architecture where all processors have direct (usually bus based) access to common physical memory. In a programming sense, it describes a model where parallel tasks all have the same "picture" of memory and can directly address and access the same logical memory locations regardless of where the physical memory actually exists. </a:t>
            </a:r>
            <a:endParaRPr lang="en-GB" b="1" dirty="0" smtClean="0"/>
          </a:p>
          <a:p>
            <a:pPr eaLnBrk="1" hangingPunct="1">
              <a:lnSpc>
                <a:spcPct val="80000"/>
              </a:lnSpc>
            </a:pPr>
            <a:r>
              <a:rPr lang="en-GB" b="1" dirty="0" smtClean="0"/>
              <a:t>Distributed Memory </a:t>
            </a:r>
            <a:endParaRPr lang="en-GB" dirty="0" smtClean="0"/>
          </a:p>
          <a:p>
            <a:pPr lvl="1" eaLnBrk="1" hangingPunct="1">
              <a:lnSpc>
                <a:spcPct val="80000"/>
              </a:lnSpc>
            </a:pPr>
            <a:r>
              <a:rPr lang="en-GB" dirty="0" smtClean="0"/>
              <a:t>In hardware, refers to network based memory access for physical memory that is not common. As a programming model, tasks can only logically "see" local machine memory and must use communications to access memory on other machines where other tasks are executing. </a:t>
            </a:r>
            <a:endParaRPr lang="fr-FR" dirty="0" smtClean="0"/>
          </a:p>
        </p:txBody>
      </p:sp>
    </p:spTree>
    <p:extLst>
      <p:ext uri="{BB962C8B-B14F-4D97-AF65-F5344CB8AC3E}">
        <p14:creationId xmlns:p14="http://schemas.microsoft.com/office/powerpoint/2010/main" val="6235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fr-FR" smtClean="0"/>
              <a:t>What is Parallel Computing? (1)</a:t>
            </a:r>
          </a:p>
        </p:txBody>
      </p:sp>
      <p:sp>
        <p:nvSpPr>
          <p:cNvPr id="16387" name="Rectangle 3"/>
          <p:cNvSpPr>
            <a:spLocks noGrp="1" noChangeArrowheads="1"/>
          </p:cNvSpPr>
          <p:nvPr>
            <p:ph type="body" idx="1"/>
          </p:nvPr>
        </p:nvSpPr>
        <p:spPr>
          <a:xfrm>
            <a:off x="900113" y="849313"/>
            <a:ext cx="7772400" cy="4419600"/>
          </a:xfrm>
        </p:spPr>
        <p:txBody>
          <a:bodyPr/>
          <a:lstStyle/>
          <a:p>
            <a:pPr eaLnBrk="1" hangingPunct="1"/>
            <a:r>
              <a:rPr lang="en-GB" smtClean="0"/>
              <a:t>Traditionally, software has been written for </a:t>
            </a:r>
            <a:r>
              <a:rPr lang="en-GB" b="1" i="1" smtClean="0"/>
              <a:t>serial</a:t>
            </a:r>
            <a:r>
              <a:rPr lang="en-GB" smtClean="0"/>
              <a:t> computation: </a:t>
            </a:r>
            <a:endParaRPr lang="fr-FR" smtClean="0"/>
          </a:p>
          <a:p>
            <a:pPr lvl="1" eaLnBrk="1" hangingPunct="1"/>
            <a:r>
              <a:rPr lang="en-GB" smtClean="0"/>
              <a:t>To be run on a single computer having a single Central Processing Unit (CPU); </a:t>
            </a:r>
            <a:endParaRPr lang="fr-FR" smtClean="0"/>
          </a:p>
          <a:p>
            <a:pPr lvl="1" eaLnBrk="1" hangingPunct="1"/>
            <a:r>
              <a:rPr lang="en-GB" smtClean="0"/>
              <a:t>A problem is broken into a discrete series of instructions. </a:t>
            </a:r>
            <a:endParaRPr lang="fr-FR" smtClean="0"/>
          </a:p>
          <a:p>
            <a:pPr lvl="1" eaLnBrk="1" hangingPunct="1"/>
            <a:r>
              <a:rPr lang="en-GB" smtClean="0"/>
              <a:t>Instructions are executed one after another. </a:t>
            </a:r>
            <a:endParaRPr lang="fr-FR" smtClean="0"/>
          </a:p>
          <a:p>
            <a:pPr lvl="1" eaLnBrk="1" hangingPunct="1"/>
            <a:r>
              <a:rPr lang="en-GB" smtClean="0"/>
              <a:t>Only one instruction may execute at any moment in time. </a:t>
            </a:r>
            <a:endParaRPr lang="fr-FR" smtClean="0"/>
          </a:p>
        </p:txBody>
      </p:sp>
      <p:pic>
        <p:nvPicPr>
          <p:cNvPr id="16388" name="Picture 4" descr="Serial comput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3743325"/>
            <a:ext cx="6985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41361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76200" y="533400"/>
            <a:ext cx="8610600" cy="4419600"/>
          </a:xfrm>
        </p:spPr>
        <p:txBody>
          <a:bodyPr/>
          <a:lstStyle/>
          <a:p>
            <a:pPr eaLnBrk="1" hangingPunct="1">
              <a:lnSpc>
                <a:spcPct val="90000"/>
              </a:lnSpc>
            </a:pPr>
            <a:r>
              <a:rPr lang="en-GB" sz="2800" b="1" dirty="0" smtClean="0"/>
              <a:t>Communications </a:t>
            </a:r>
            <a:endParaRPr lang="en-GB" sz="2800" dirty="0" smtClean="0"/>
          </a:p>
          <a:p>
            <a:pPr lvl="1" eaLnBrk="1" hangingPunct="1">
              <a:lnSpc>
                <a:spcPct val="90000"/>
              </a:lnSpc>
            </a:pPr>
            <a:r>
              <a:rPr lang="en-GB" sz="2400" dirty="0" smtClean="0"/>
              <a:t>Parallel tasks typically need to exchange data. There are several ways this can be accomplished, such as through a shared memory bus or over a network, however the actual event of data exchange is commonly referred to as communications regardless of the method employed. </a:t>
            </a:r>
            <a:endParaRPr lang="en-GB" sz="2400" b="1" dirty="0" smtClean="0"/>
          </a:p>
          <a:p>
            <a:pPr eaLnBrk="1" hangingPunct="1">
              <a:lnSpc>
                <a:spcPct val="90000"/>
              </a:lnSpc>
            </a:pPr>
            <a:r>
              <a:rPr lang="en-GB" sz="2800" b="1" dirty="0" smtClean="0"/>
              <a:t>Synchronization </a:t>
            </a:r>
            <a:endParaRPr lang="en-GB" sz="2800" dirty="0" smtClean="0"/>
          </a:p>
          <a:p>
            <a:pPr lvl="1" eaLnBrk="1" hangingPunct="1">
              <a:lnSpc>
                <a:spcPct val="90000"/>
              </a:lnSpc>
            </a:pPr>
            <a:r>
              <a:rPr lang="en-GB" sz="2400" dirty="0" smtClean="0"/>
              <a:t>The coordination of parallel tasks in real time, very often associated with communications. Often implemented by establishing a synchronization point within an application where a task may not proceed further until another task(s) reaches the same or logically equivalent point. </a:t>
            </a:r>
            <a:endParaRPr lang="en-GB" altLang="ja-JP" sz="2400" dirty="0" smtClean="0"/>
          </a:p>
          <a:p>
            <a:pPr lvl="1" eaLnBrk="1" hangingPunct="1">
              <a:lnSpc>
                <a:spcPct val="90000"/>
              </a:lnSpc>
            </a:pPr>
            <a:r>
              <a:rPr lang="en-GB" altLang="ja-JP" sz="2400" dirty="0" smtClean="0"/>
              <a:t>Synchronization usually involves waiting by at least one task, and can therefore cause a parallel application's wall clock execution time to increase.</a:t>
            </a:r>
            <a:r>
              <a:rPr lang="fr-FR" altLang="ja-JP" sz="2400" dirty="0" smtClean="0"/>
              <a:t> </a:t>
            </a:r>
            <a:endParaRPr lang="fr-FR" sz="2400" dirty="0" smtClean="0"/>
          </a:p>
        </p:txBody>
      </p:sp>
    </p:spTree>
    <p:extLst>
      <p:ext uri="{BB962C8B-B14F-4D97-AF65-F5344CB8AC3E}">
        <p14:creationId xmlns:p14="http://schemas.microsoft.com/office/powerpoint/2010/main" val="3101471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533400" y="457200"/>
            <a:ext cx="8610600" cy="6172200"/>
          </a:xfrm>
        </p:spPr>
        <p:txBody>
          <a:bodyPr/>
          <a:lstStyle/>
          <a:p>
            <a:pPr eaLnBrk="1" hangingPunct="1">
              <a:lnSpc>
                <a:spcPct val="90000"/>
              </a:lnSpc>
            </a:pPr>
            <a:r>
              <a:rPr lang="en-GB" sz="2800" b="1" dirty="0" smtClean="0"/>
              <a:t>Granularity </a:t>
            </a:r>
            <a:endParaRPr lang="en-GB" sz="2800" dirty="0" smtClean="0"/>
          </a:p>
          <a:p>
            <a:pPr lvl="1" eaLnBrk="1" hangingPunct="1">
              <a:lnSpc>
                <a:spcPct val="90000"/>
              </a:lnSpc>
            </a:pPr>
            <a:r>
              <a:rPr lang="en-GB" sz="2400" dirty="0" smtClean="0"/>
              <a:t>In parallel computing, granularity is a qualitative measure of the ratio of computation to communication. </a:t>
            </a:r>
            <a:endParaRPr lang="en-GB" sz="2400" b="1" i="1" dirty="0" smtClean="0"/>
          </a:p>
          <a:p>
            <a:pPr lvl="1" eaLnBrk="1" hangingPunct="1">
              <a:lnSpc>
                <a:spcPct val="90000"/>
              </a:lnSpc>
            </a:pPr>
            <a:r>
              <a:rPr lang="en-GB" sz="2400" b="1" i="1" dirty="0" smtClean="0"/>
              <a:t>Coarse: </a:t>
            </a:r>
            <a:r>
              <a:rPr lang="en-GB" sz="2400" dirty="0" smtClean="0"/>
              <a:t>relatively large amounts of computational work are done between communication events </a:t>
            </a:r>
            <a:endParaRPr lang="en-GB" sz="2400" b="1" i="1" dirty="0" smtClean="0"/>
          </a:p>
          <a:p>
            <a:pPr lvl="1" eaLnBrk="1" hangingPunct="1">
              <a:lnSpc>
                <a:spcPct val="90000"/>
              </a:lnSpc>
            </a:pPr>
            <a:r>
              <a:rPr lang="en-GB" sz="2400" b="1" i="1" dirty="0" smtClean="0"/>
              <a:t>Fine:</a:t>
            </a:r>
            <a:r>
              <a:rPr lang="en-GB" sz="2400" dirty="0" smtClean="0"/>
              <a:t> relatively small amounts of computational work are done between communication events </a:t>
            </a:r>
            <a:endParaRPr lang="en-GB" sz="2400" b="1" dirty="0" smtClean="0"/>
          </a:p>
          <a:p>
            <a:pPr eaLnBrk="1" hangingPunct="1">
              <a:lnSpc>
                <a:spcPct val="90000"/>
              </a:lnSpc>
            </a:pPr>
            <a:r>
              <a:rPr lang="en-GB" sz="2800" b="1" dirty="0" smtClean="0"/>
              <a:t>Observed Speedup </a:t>
            </a:r>
            <a:endParaRPr lang="en-GB" sz="2800" dirty="0" smtClean="0"/>
          </a:p>
          <a:p>
            <a:pPr lvl="1" eaLnBrk="1" hangingPunct="1">
              <a:lnSpc>
                <a:spcPct val="90000"/>
              </a:lnSpc>
            </a:pPr>
            <a:r>
              <a:rPr lang="en-GB" sz="2400" dirty="0" smtClean="0"/>
              <a:t>Observed speedup of a code which has been parallelized, defined as: </a:t>
            </a:r>
          </a:p>
          <a:p>
            <a:pPr lvl="1" algn="ctr" eaLnBrk="1" hangingPunct="1">
              <a:lnSpc>
                <a:spcPct val="90000"/>
              </a:lnSpc>
              <a:buFontTx/>
              <a:buNone/>
            </a:pPr>
            <a:r>
              <a:rPr lang="en-GB" sz="2400" dirty="0" smtClean="0"/>
              <a:t>wall-clock time of serial execution</a:t>
            </a:r>
          </a:p>
          <a:p>
            <a:pPr lvl="1" algn="ctr" eaLnBrk="1" hangingPunct="1">
              <a:lnSpc>
                <a:spcPct val="90000"/>
              </a:lnSpc>
              <a:buFontTx/>
              <a:buNone/>
            </a:pPr>
            <a:r>
              <a:rPr lang="en-GB" sz="2400" dirty="0" smtClean="0"/>
              <a:t>wall-clock time of parallel execution</a:t>
            </a:r>
          </a:p>
          <a:p>
            <a:pPr lvl="1" eaLnBrk="1" hangingPunct="1">
              <a:lnSpc>
                <a:spcPct val="90000"/>
              </a:lnSpc>
            </a:pPr>
            <a:r>
              <a:rPr lang="en-GB" sz="2400" dirty="0" smtClean="0"/>
              <a:t>One of the simplest and most widely used indicators for a parallel program's performance. </a:t>
            </a:r>
            <a:endParaRPr lang="fr-FR" sz="2400" dirty="0" smtClean="0"/>
          </a:p>
        </p:txBody>
      </p:sp>
      <p:sp>
        <p:nvSpPr>
          <p:cNvPr id="41988" name="Line 4"/>
          <p:cNvSpPr>
            <a:spLocks noChangeShapeType="1"/>
          </p:cNvSpPr>
          <p:nvPr/>
        </p:nvSpPr>
        <p:spPr bwMode="auto">
          <a:xfrm>
            <a:off x="2514600" y="4724400"/>
            <a:ext cx="4953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Tree>
    <p:extLst>
      <p:ext uri="{BB962C8B-B14F-4D97-AF65-F5344CB8AC3E}">
        <p14:creationId xmlns:p14="http://schemas.microsoft.com/office/powerpoint/2010/main" val="21861388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533400" y="304800"/>
            <a:ext cx="7772400" cy="4419600"/>
          </a:xfrm>
        </p:spPr>
        <p:txBody>
          <a:bodyPr/>
          <a:lstStyle/>
          <a:p>
            <a:pPr eaLnBrk="1" hangingPunct="1"/>
            <a:r>
              <a:rPr lang="en-GB" sz="2800" b="1" dirty="0" smtClean="0"/>
              <a:t>Parallel Overhead </a:t>
            </a:r>
            <a:endParaRPr lang="en-GB" sz="2800" dirty="0" smtClean="0"/>
          </a:p>
          <a:p>
            <a:pPr lvl="1" eaLnBrk="1" hangingPunct="1"/>
            <a:r>
              <a:rPr lang="en-GB" sz="2400" dirty="0" smtClean="0"/>
              <a:t>The amount of time required to coordinate parallel tasks, as opposed to doing useful work. </a:t>
            </a:r>
            <a:r>
              <a:rPr lang="fr-FR" sz="2400" dirty="0" err="1" smtClean="0"/>
              <a:t>Parallel</a:t>
            </a:r>
            <a:r>
              <a:rPr lang="fr-FR" sz="2400" dirty="0" smtClean="0"/>
              <a:t> </a:t>
            </a:r>
            <a:r>
              <a:rPr lang="fr-FR" sz="2400" dirty="0" err="1" smtClean="0"/>
              <a:t>overhead</a:t>
            </a:r>
            <a:r>
              <a:rPr lang="fr-FR" sz="2400" dirty="0" smtClean="0"/>
              <a:t> </a:t>
            </a:r>
            <a:r>
              <a:rPr lang="fr-FR" sz="2400" dirty="0" err="1" smtClean="0"/>
              <a:t>can</a:t>
            </a:r>
            <a:r>
              <a:rPr lang="fr-FR" sz="2400" dirty="0" smtClean="0"/>
              <a:t> </a:t>
            </a:r>
            <a:r>
              <a:rPr lang="fr-FR" sz="2400" dirty="0" err="1" smtClean="0"/>
              <a:t>include</a:t>
            </a:r>
            <a:r>
              <a:rPr lang="fr-FR" sz="2400" dirty="0" smtClean="0"/>
              <a:t> </a:t>
            </a:r>
            <a:r>
              <a:rPr lang="fr-FR" sz="2400" dirty="0" err="1" smtClean="0"/>
              <a:t>factors</a:t>
            </a:r>
            <a:r>
              <a:rPr lang="fr-FR" sz="2400" dirty="0" smtClean="0"/>
              <a:t> </a:t>
            </a:r>
            <a:r>
              <a:rPr lang="fr-FR" sz="2400" dirty="0" err="1" smtClean="0"/>
              <a:t>such</a:t>
            </a:r>
            <a:r>
              <a:rPr lang="fr-FR" sz="2400" dirty="0" smtClean="0"/>
              <a:t> as: </a:t>
            </a:r>
          </a:p>
          <a:p>
            <a:pPr lvl="2" eaLnBrk="1" hangingPunct="1"/>
            <a:r>
              <a:rPr lang="fr-FR" sz="2000" dirty="0" err="1" smtClean="0"/>
              <a:t>Task</a:t>
            </a:r>
            <a:r>
              <a:rPr lang="fr-FR" sz="2000" dirty="0" smtClean="0"/>
              <a:t> start-up time </a:t>
            </a:r>
          </a:p>
          <a:p>
            <a:pPr lvl="2" eaLnBrk="1" hangingPunct="1"/>
            <a:r>
              <a:rPr lang="fr-FR" sz="2000" dirty="0" err="1" smtClean="0"/>
              <a:t>Synchronizations</a:t>
            </a:r>
            <a:r>
              <a:rPr lang="fr-FR" sz="2000" dirty="0" smtClean="0"/>
              <a:t> </a:t>
            </a:r>
          </a:p>
          <a:p>
            <a:pPr lvl="2" eaLnBrk="1" hangingPunct="1"/>
            <a:r>
              <a:rPr lang="fr-FR" sz="2000" dirty="0" smtClean="0"/>
              <a:t>Data communications </a:t>
            </a:r>
            <a:endParaRPr lang="en-GB" sz="2000" dirty="0" smtClean="0"/>
          </a:p>
          <a:p>
            <a:pPr lvl="2" eaLnBrk="1" hangingPunct="1"/>
            <a:r>
              <a:rPr lang="en-GB" sz="2000" dirty="0" smtClean="0"/>
              <a:t>Software overhead imposed by parallel compilers, libraries, tools, operating system, etc. </a:t>
            </a:r>
            <a:endParaRPr lang="fr-FR" sz="2000" dirty="0" smtClean="0"/>
          </a:p>
          <a:p>
            <a:pPr lvl="2" eaLnBrk="1" hangingPunct="1"/>
            <a:r>
              <a:rPr lang="fr-FR" sz="2000" dirty="0" err="1" smtClean="0"/>
              <a:t>Task</a:t>
            </a:r>
            <a:r>
              <a:rPr lang="fr-FR" sz="2000" dirty="0" smtClean="0"/>
              <a:t> </a:t>
            </a:r>
            <a:r>
              <a:rPr lang="fr-FR" sz="2000" dirty="0" err="1" smtClean="0"/>
              <a:t>termination</a:t>
            </a:r>
            <a:r>
              <a:rPr lang="fr-FR" sz="2000" dirty="0" smtClean="0"/>
              <a:t> time </a:t>
            </a:r>
            <a:endParaRPr lang="fr-FR" sz="2000" b="1" dirty="0" smtClean="0"/>
          </a:p>
          <a:p>
            <a:pPr eaLnBrk="1" hangingPunct="1"/>
            <a:r>
              <a:rPr lang="fr-FR" sz="2800" b="1" dirty="0" err="1" smtClean="0"/>
              <a:t>Massively</a:t>
            </a:r>
            <a:r>
              <a:rPr lang="fr-FR" sz="2800" b="1" dirty="0" smtClean="0"/>
              <a:t> </a:t>
            </a:r>
            <a:r>
              <a:rPr lang="fr-FR" sz="2800" b="1" dirty="0" err="1" smtClean="0"/>
              <a:t>Parallel</a:t>
            </a:r>
            <a:r>
              <a:rPr lang="fr-FR" sz="2800" b="1" dirty="0" smtClean="0"/>
              <a:t> </a:t>
            </a:r>
            <a:endParaRPr lang="en-GB" sz="2800" dirty="0" smtClean="0"/>
          </a:p>
          <a:p>
            <a:pPr lvl="1" eaLnBrk="1" hangingPunct="1"/>
            <a:r>
              <a:rPr lang="en-GB" sz="2400" dirty="0" smtClean="0"/>
              <a:t>Refers to the hardware that comprises a given parallel system - having many processors. The meaning of many keeps increasing, but currently BG/L pushes this number to 6 digits. </a:t>
            </a:r>
            <a:endParaRPr lang="fr-FR" sz="2400" dirty="0" smtClean="0"/>
          </a:p>
        </p:txBody>
      </p:sp>
    </p:spTree>
    <p:extLst>
      <p:ext uri="{BB962C8B-B14F-4D97-AF65-F5344CB8AC3E}">
        <p14:creationId xmlns:p14="http://schemas.microsoft.com/office/powerpoint/2010/main" val="13913872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457200" y="228600"/>
            <a:ext cx="7772400" cy="4419600"/>
          </a:xfrm>
        </p:spPr>
        <p:txBody>
          <a:bodyPr/>
          <a:lstStyle/>
          <a:p>
            <a:pPr eaLnBrk="1" hangingPunct="1"/>
            <a:r>
              <a:rPr lang="en-GB" sz="3200" b="1" dirty="0" smtClean="0"/>
              <a:t>Scalability </a:t>
            </a:r>
            <a:endParaRPr lang="en-GB" sz="3200" dirty="0" smtClean="0"/>
          </a:p>
          <a:p>
            <a:pPr lvl="1" eaLnBrk="1" hangingPunct="1"/>
            <a:r>
              <a:rPr lang="en-GB" sz="2800" dirty="0" smtClean="0"/>
              <a:t>Refers to a parallel system's (hardware and/or software) ability to demonstrate a proportionate increase in parallel speedup with the addition of more processors. </a:t>
            </a:r>
            <a:r>
              <a:rPr lang="fr-FR" sz="2800" dirty="0" err="1" smtClean="0"/>
              <a:t>Factors</a:t>
            </a:r>
            <a:r>
              <a:rPr lang="fr-FR" sz="2800" dirty="0" smtClean="0"/>
              <a:t> </a:t>
            </a:r>
            <a:r>
              <a:rPr lang="fr-FR" sz="2800" dirty="0" err="1" smtClean="0"/>
              <a:t>that</a:t>
            </a:r>
            <a:r>
              <a:rPr lang="fr-FR" sz="2800" dirty="0" smtClean="0"/>
              <a:t> </a:t>
            </a:r>
            <a:r>
              <a:rPr lang="fr-FR" sz="2800" dirty="0" err="1" smtClean="0"/>
              <a:t>contribute</a:t>
            </a:r>
            <a:r>
              <a:rPr lang="fr-FR" sz="2800" dirty="0" smtClean="0"/>
              <a:t> to </a:t>
            </a:r>
            <a:r>
              <a:rPr lang="fr-FR" sz="2800" dirty="0" err="1" smtClean="0"/>
              <a:t>scalability</a:t>
            </a:r>
            <a:r>
              <a:rPr lang="fr-FR" sz="2800" dirty="0" smtClean="0"/>
              <a:t> </a:t>
            </a:r>
            <a:r>
              <a:rPr lang="fr-FR" sz="2800" dirty="0" err="1" smtClean="0"/>
              <a:t>include</a:t>
            </a:r>
            <a:r>
              <a:rPr lang="fr-FR" sz="2800" dirty="0" smtClean="0"/>
              <a:t>: </a:t>
            </a:r>
            <a:endParaRPr lang="en-GB" sz="2800" dirty="0" smtClean="0"/>
          </a:p>
          <a:p>
            <a:pPr lvl="2" eaLnBrk="1" hangingPunct="1"/>
            <a:r>
              <a:rPr lang="en-GB" sz="2400" dirty="0" smtClean="0"/>
              <a:t>Hardware - particularly memory-</a:t>
            </a:r>
            <a:r>
              <a:rPr lang="en-GB" sz="2400" dirty="0" err="1" smtClean="0"/>
              <a:t>cpu</a:t>
            </a:r>
            <a:r>
              <a:rPr lang="en-GB" sz="2400" dirty="0" smtClean="0"/>
              <a:t> bandwidths and network communications </a:t>
            </a:r>
            <a:endParaRPr lang="fr-FR" sz="2400" dirty="0" smtClean="0"/>
          </a:p>
          <a:p>
            <a:pPr lvl="2" eaLnBrk="1" hangingPunct="1"/>
            <a:r>
              <a:rPr lang="fr-FR" sz="2400" dirty="0" smtClean="0"/>
              <a:t>Application </a:t>
            </a:r>
            <a:r>
              <a:rPr lang="fr-FR" sz="2400" dirty="0" err="1" smtClean="0"/>
              <a:t>algorithm</a:t>
            </a:r>
            <a:r>
              <a:rPr lang="fr-FR" sz="2400" dirty="0" smtClean="0"/>
              <a:t> </a:t>
            </a:r>
          </a:p>
          <a:p>
            <a:pPr lvl="2" eaLnBrk="1" hangingPunct="1"/>
            <a:r>
              <a:rPr lang="fr-FR" sz="2400" dirty="0" err="1" smtClean="0"/>
              <a:t>Parallel</a:t>
            </a:r>
            <a:r>
              <a:rPr lang="fr-FR" sz="2400" dirty="0" smtClean="0"/>
              <a:t> </a:t>
            </a:r>
            <a:r>
              <a:rPr lang="fr-FR" sz="2400" dirty="0" err="1" smtClean="0"/>
              <a:t>overhead</a:t>
            </a:r>
            <a:r>
              <a:rPr lang="fr-FR" sz="2400" dirty="0" smtClean="0"/>
              <a:t> </a:t>
            </a:r>
            <a:r>
              <a:rPr lang="fr-FR" sz="2400" dirty="0" err="1" smtClean="0"/>
              <a:t>related</a:t>
            </a:r>
            <a:r>
              <a:rPr lang="fr-FR" sz="2400" dirty="0" smtClean="0"/>
              <a:t> </a:t>
            </a:r>
            <a:endParaRPr lang="en-GB" sz="2400" dirty="0" smtClean="0"/>
          </a:p>
          <a:p>
            <a:pPr lvl="2" eaLnBrk="1" hangingPunct="1"/>
            <a:r>
              <a:rPr lang="en-GB" sz="2400" dirty="0" smtClean="0"/>
              <a:t>Characteristics of your specific application and coding </a:t>
            </a:r>
            <a:endParaRPr lang="fr-FR" sz="2400" dirty="0" smtClean="0"/>
          </a:p>
        </p:txBody>
      </p:sp>
    </p:spTree>
    <p:extLst>
      <p:ext uri="{BB962C8B-B14F-4D97-AF65-F5344CB8AC3E}">
        <p14:creationId xmlns:p14="http://schemas.microsoft.com/office/powerpoint/2010/main" val="14980865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711" name="Group 15"/>
          <p:cNvGrpSpPr>
            <a:grpSpLocks/>
          </p:cNvGrpSpPr>
          <p:nvPr/>
        </p:nvGrpSpPr>
        <p:grpSpPr bwMode="auto">
          <a:xfrm>
            <a:off x="2952750" y="2171700"/>
            <a:ext cx="627063" cy="1716088"/>
            <a:chOff x="1860" y="1368"/>
            <a:chExt cx="395" cy="1081"/>
          </a:xfrm>
        </p:grpSpPr>
        <p:grpSp>
          <p:nvGrpSpPr>
            <p:cNvPr id="29708" name="Group 12"/>
            <p:cNvGrpSpPr>
              <a:grpSpLocks/>
            </p:cNvGrpSpPr>
            <p:nvPr/>
          </p:nvGrpSpPr>
          <p:grpSpPr bwMode="auto">
            <a:xfrm>
              <a:off x="1860" y="1368"/>
              <a:ext cx="395" cy="1081"/>
              <a:chOff x="1860" y="1368"/>
              <a:chExt cx="395" cy="1081"/>
            </a:xfrm>
          </p:grpSpPr>
          <p:grpSp>
            <p:nvGrpSpPr>
              <p:cNvPr id="29703" name="Group 7"/>
              <p:cNvGrpSpPr>
                <a:grpSpLocks/>
              </p:cNvGrpSpPr>
              <p:nvPr/>
            </p:nvGrpSpPr>
            <p:grpSpPr bwMode="auto">
              <a:xfrm>
                <a:off x="1860" y="1864"/>
                <a:ext cx="395" cy="585"/>
                <a:chOff x="1860" y="1864"/>
                <a:chExt cx="395" cy="585"/>
              </a:xfrm>
            </p:grpSpPr>
            <p:grpSp>
              <p:nvGrpSpPr>
                <p:cNvPr id="29701" name="Group 5"/>
                <p:cNvGrpSpPr>
                  <a:grpSpLocks/>
                </p:cNvGrpSpPr>
                <p:nvPr/>
              </p:nvGrpSpPr>
              <p:grpSpPr bwMode="auto">
                <a:xfrm>
                  <a:off x="1860" y="1864"/>
                  <a:ext cx="395" cy="585"/>
                  <a:chOff x="1860" y="1864"/>
                  <a:chExt cx="395" cy="585"/>
                </a:xfrm>
              </p:grpSpPr>
              <p:sp>
                <p:nvSpPr>
                  <p:cNvPr id="29698" name="Freeform 2"/>
                  <p:cNvSpPr>
                    <a:spLocks/>
                  </p:cNvSpPr>
                  <p:nvPr/>
                </p:nvSpPr>
                <p:spPr bwMode="auto">
                  <a:xfrm>
                    <a:off x="1863" y="1864"/>
                    <a:ext cx="392" cy="523"/>
                  </a:xfrm>
                  <a:custGeom>
                    <a:avLst/>
                    <a:gdLst>
                      <a:gd name="T0" fmla="*/ 316 w 392"/>
                      <a:gd name="T1" fmla="*/ 0 h 523"/>
                      <a:gd name="T2" fmla="*/ 74 w 392"/>
                      <a:gd name="T3" fmla="*/ 0 h 523"/>
                      <a:gd name="T4" fmla="*/ 74 w 392"/>
                      <a:gd name="T5" fmla="*/ 278 h 523"/>
                      <a:gd name="T6" fmla="*/ 0 w 392"/>
                      <a:gd name="T7" fmla="*/ 278 h 523"/>
                      <a:gd name="T8" fmla="*/ 187 w 392"/>
                      <a:gd name="T9" fmla="*/ 522 h 523"/>
                      <a:gd name="T10" fmla="*/ 391 w 392"/>
                      <a:gd name="T11" fmla="*/ 278 h 523"/>
                      <a:gd name="T12" fmla="*/ 316 w 392"/>
                      <a:gd name="T13" fmla="*/ 278 h 523"/>
                      <a:gd name="T14" fmla="*/ 316 w 392"/>
                      <a:gd name="T15" fmla="*/ 0 h 5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2" h="523">
                        <a:moveTo>
                          <a:pt x="316" y="0"/>
                        </a:moveTo>
                        <a:lnTo>
                          <a:pt x="74" y="0"/>
                        </a:lnTo>
                        <a:lnTo>
                          <a:pt x="74" y="278"/>
                        </a:lnTo>
                        <a:lnTo>
                          <a:pt x="0" y="278"/>
                        </a:lnTo>
                        <a:lnTo>
                          <a:pt x="187" y="522"/>
                        </a:lnTo>
                        <a:lnTo>
                          <a:pt x="391" y="278"/>
                        </a:lnTo>
                        <a:lnTo>
                          <a:pt x="316" y="278"/>
                        </a:lnTo>
                        <a:lnTo>
                          <a:pt x="316" y="0"/>
                        </a:lnTo>
                      </a:path>
                    </a:pathLst>
                  </a:custGeom>
                  <a:solidFill>
                    <a:srgbClr val="FE9B03"/>
                  </a:solidFill>
                  <a:ln w="12700" cap="rnd" cmpd="sng">
                    <a:solidFill>
                      <a:schemeClr val="fo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9699" name="Freeform 3"/>
                  <p:cNvSpPr>
                    <a:spLocks/>
                  </p:cNvSpPr>
                  <p:nvPr/>
                </p:nvSpPr>
                <p:spPr bwMode="auto">
                  <a:xfrm>
                    <a:off x="2050" y="2143"/>
                    <a:ext cx="204" cy="304"/>
                  </a:xfrm>
                  <a:custGeom>
                    <a:avLst/>
                    <a:gdLst>
                      <a:gd name="T0" fmla="*/ 203 w 204"/>
                      <a:gd name="T1" fmla="*/ 0 h 304"/>
                      <a:gd name="T2" fmla="*/ 203 w 204"/>
                      <a:gd name="T3" fmla="*/ 62 h 304"/>
                      <a:gd name="T4" fmla="*/ 0 w 204"/>
                      <a:gd name="T5" fmla="*/ 303 h 304"/>
                      <a:gd name="T6" fmla="*/ 0 w 204"/>
                      <a:gd name="T7" fmla="*/ 241 h 304"/>
                      <a:gd name="T8" fmla="*/ 203 w 204"/>
                      <a:gd name="T9" fmla="*/ 0 h 304"/>
                    </a:gdLst>
                    <a:ahLst/>
                    <a:cxnLst>
                      <a:cxn ang="0">
                        <a:pos x="T0" y="T1"/>
                      </a:cxn>
                      <a:cxn ang="0">
                        <a:pos x="T2" y="T3"/>
                      </a:cxn>
                      <a:cxn ang="0">
                        <a:pos x="T4" y="T5"/>
                      </a:cxn>
                      <a:cxn ang="0">
                        <a:pos x="T6" y="T7"/>
                      </a:cxn>
                      <a:cxn ang="0">
                        <a:pos x="T8" y="T9"/>
                      </a:cxn>
                    </a:cxnLst>
                    <a:rect l="0" t="0" r="r" b="b"/>
                    <a:pathLst>
                      <a:path w="204" h="304">
                        <a:moveTo>
                          <a:pt x="203" y="0"/>
                        </a:moveTo>
                        <a:lnTo>
                          <a:pt x="203" y="62"/>
                        </a:lnTo>
                        <a:lnTo>
                          <a:pt x="0" y="303"/>
                        </a:lnTo>
                        <a:lnTo>
                          <a:pt x="0" y="241"/>
                        </a:lnTo>
                        <a:lnTo>
                          <a:pt x="203" y="0"/>
                        </a:lnTo>
                      </a:path>
                    </a:pathLst>
                  </a:custGeom>
                  <a:solidFill>
                    <a:srgbClr val="FE9B03"/>
                  </a:solidFill>
                  <a:ln w="12700" cap="rnd" cmpd="sng">
                    <a:solidFill>
                      <a:schemeClr val="fo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9700" name="Freeform 4"/>
                  <p:cNvSpPr>
                    <a:spLocks/>
                  </p:cNvSpPr>
                  <p:nvPr/>
                </p:nvSpPr>
                <p:spPr bwMode="auto">
                  <a:xfrm>
                    <a:off x="1860" y="2143"/>
                    <a:ext cx="191" cy="306"/>
                  </a:xfrm>
                  <a:custGeom>
                    <a:avLst/>
                    <a:gdLst>
                      <a:gd name="T0" fmla="*/ 190 w 191"/>
                      <a:gd name="T1" fmla="*/ 239 h 306"/>
                      <a:gd name="T2" fmla="*/ 190 w 191"/>
                      <a:gd name="T3" fmla="*/ 305 h 306"/>
                      <a:gd name="T4" fmla="*/ 0 w 191"/>
                      <a:gd name="T5" fmla="*/ 60 h 306"/>
                      <a:gd name="T6" fmla="*/ 0 w 191"/>
                      <a:gd name="T7" fmla="*/ 0 h 306"/>
                      <a:gd name="T8" fmla="*/ 190 w 191"/>
                      <a:gd name="T9" fmla="*/ 239 h 306"/>
                    </a:gdLst>
                    <a:ahLst/>
                    <a:cxnLst>
                      <a:cxn ang="0">
                        <a:pos x="T0" y="T1"/>
                      </a:cxn>
                      <a:cxn ang="0">
                        <a:pos x="T2" y="T3"/>
                      </a:cxn>
                      <a:cxn ang="0">
                        <a:pos x="T4" y="T5"/>
                      </a:cxn>
                      <a:cxn ang="0">
                        <a:pos x="T6" y="T7"/>
                      </a:cxn>
                      <a:cxn ang="0">
                        <a:pos x="T8" y="T9"/>
                      </a:cxn>
                    </a:cxnLst>
                    <a:rect l="0" t="0" r="r" b="b"/>
                    <a:pathLst>
                      <a:path w="191" h="306">
                        <a:moveTo>
                          <a:pt x="190" y="239"/>
                        </a:moveTo>
                        <a:lnTo>
                          <a:pt x="190" y="305"/>
                        </a:lnTo>
                        <a:lnTo>
                          <a:pt x="0" y="60"/>
                        </a:lnTo>
                        <a:lnTo>
                          <a:pt x="0" y="0"/>
                        </a:lnTo>
                        <a:lnTo>
                          <a:pt x="190" y="239"/>
                        </a:lnTo>
                      </a:path>
                    </a:pathLst>
                  </a:custGeom>
                  <a:solidFill>
                    <a:srgbClr val="FE9B03"/>
                  </a:solidFill>
                  <a:ln w="12700" cap="rnd" cmpd="sng">
                    <a:solidFill>
                      <a:schemeClr val="fo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sp>
              <p:nvSpPr>
                <p:cNvPr id="29702" name="Freeform 6"/>
                <p:cNvSpPr>
                  <a:spLocks/>
                </p:cNvSpPr>
                <p:nvPr/>
              </p:nvSpPr>
              <p:spPr bwMode="auto">
                <a:xfrm>
                  <a:off x="2179" y="1994"/>
                  <a:ext cx="20" cy="150"/>
                </a:xfrm>
                <a:custGeom>
                  <a:avLst/>
                  <a:gdLst>
                    <a:gd name="T0" fmla="*/ 0 w 20"/>
                    <a:gd name="T1" fmla="*/ 0 h 150"/>
                    <a:gd name="T2" fmla="*/ 19 w 20"/>
                    <a:gd name="T3" fmla="*/ 53 h 150"/>
                    <a:gd name="T4" fmla="*/ 19 w 20"/>
                    <a:gd name="T5" fmla="*/ 149 h 150"/>
                    <a:gd name="T6" fmla="*/ 0 w 20"/>
                    <a:gd name="T7" fmla="*/ 149 h 150"/>
                    <a:gd name="T8" fmla="*/ 0 w 20"/>
                    <a:gd name="T9" fmla="*/ 0 h 150"/>
                  </a:gdLst>
                  <a:ahLst/>
                  <a:cxnLst>
                    <a:cxn ang="0">
                      <a:pos x="T0" y="T1"/>
                    </a:cxn>
                    <a:cxn ang="0">
                      <a:pos x="T2" y="T3"/>
                    </a:cxn>
                    <a:cxn ang="0">
                      <a:pos x="T4" y="T5"/>
                    </a:cxn>
                    <a:cxn ang="0">
                      <a:pos x="T6" y="T7"/>
                    </a:cxn>
                    <a:cxn ang="0">
                      <a:pos x="T8" y="T9"/>
                    </a:cxn>
                  </a:cxnLst>
                  <a:rect l="0" t="0" r="r" b="b"/>
                  <a:pathLst>
                    <a:path w="20" h="150">
                      <a:moveTo>
                        <a:pt x="0" y="0"/>
                      </a:moveTo>
                      <a:lnTo>
                        <a:pt x="19" y="53"/>
                      </a:lnTo>
                      <a:lnTo>
                        <a:pt x="19" y="149"/>
                      </a:lnTo>
                      <a:lnTo>
                        <a:pt x="0" y="149"/>
                      </a:lnTo>
                      <a:lnTo>
                        <a:pt x="0" y="0"/>
                      </a:lnTo>
                    </a:path>
                  </a:pathLst>
                </a:custGeom>
                <a:solidFill>
                  <a:srgbClr val="FE9B03"/>
                </a:solidFill>
                <a:ln w="12700" cap="rnd" cmpd="sng">
                  <a:solidFill>
                    <a:schemeClr val="fo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9707" name="Group 11"/>
              <p:cNvGrpSpPr>
                <a:grpSpLocks/>
              </p:cNvGrpSpPr>
              <p:nvPr/>
            </p:nvGrpSpPr>
            <p:grpSpPr bwMode="auto">
              <a:xfrm>
                <a:off x="1863" y="1368"/>
                <a:ext cx="392" cy="523"/>
                <a:chOff x="1863" y="1368"/>
                <a:chExt cx="392" cy="523"/>
              </a:xfrm>
            </p:grpSpPr>
            <p:sp>
              <p:nvSpPr>
                <p:cNvPr id="29704" name="Freeform 8"/>
                <p:cNvSpPr>
                  <a:spLocks/>
                </p:cNvSpPr>
                <p:nvPr/>
              </p:nvSpPr>
              <p:spPr bwMode="auto">
                <a:xfrm>
                  <a:off x="1863" y="1368"/>
                  <a:ext cx="392" cy="523"/>
                </a:xfrm>
                <a:custGeom>
                  <a:avLst/>
                  <a:gdLst>
                    <a:gd name="T0" fmla="*/ 74 w 392"/>
                    <a:gd name="T1" fmla="*/ 522 h 523"/>
                    <a:gd name="T2" fmla="*/ 316 w 392"/>
                    <a:gd name="T3" fmla="*/ 522 h 523"/>
                    <a:gd name="T4" fmla="*/ 316 w 392"/>
                    <a:gd name="T5" fmla="*/ 243 h 523"/>
                    <a:gd name="T6" fmla="*/ 391 w 392"/>
                    <a:gd name="T7" fmla="*/ 243 h 523"/>
                    <a:gd name="T8" fmla="*/ 204 w 392"/>
                    <a:gd name="T9" fmla="*/ 0 h 523"/>
                    <a:gd name="T10" fmla="*/ 0 w 392"/>
                    <a:gd name="T11" fmla="*/ 243 h 523"/>
                    <a:gd name="T12" fmla="*/ 74 w 392"/>
                    <a:gd name="T13" fmla="*/ 243 h 523"/>
                    <a:gd name="T14" fmla="*/ 74 w 392"/>
                    <a:gd name="T15" fmla="*/ 522 h 5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2" h="523">
                      <a:moveTo>
                        <a:pt x="74" y="522"/>
                      </a:moveTo>
                      <a:lnTo>
                        <a:pt x="316" y="522"/>
                      </a:lnTo>
                      <a:lnTo>
                        <a:pt x="316" y="243"/>
                      </a:lnTo>
                      <a:lnTo>
                        <a:pt x="391" y="243"/>
                      </a:lnTo>
                      <a:lnTo>
                        <a:pt x="204" y="0"/>
                      </a:lnTo>
                      <a:lnTo>
                        <a:pt x="0" y="243"/>
                      </a:lnTo>
                      <a:lnTo>
                        <a:pt x="74" y="243"/>
                      </a:lnTo>
                      <a:lnTo>
                        <a:pt x="74" y="522"/>
                      </a:lnTo>
                    </a:path>
                  </a:pathLst>
                </a:custGeom>
                <a:solidFill>
                  <a:srgbClr val="FE9B03"/>
                </a:solidFill>
                <a:ln w="12700" cap="rnd"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9705" name="Rectangle 9"/>
                <p:cNvSpPr>
                  <a:spLocks noChangeArrowheads="1"/>
                </p:cNvSpPr>
                <p:nvPr/>
              </p:nvSpPr>
              <p:spPr bwMode="auto">
                <a:xfrm>
                  <a:off x="2187" y="1610"/>
                  <a:ext cx="65" cy="57"/>
                </a:xfrm>
                <a:prstGeom prst="rect">
                  <a:avLst/>
                </a:prstGeom>
                <a:solidFill>
                  <a:srgbClr val="FE9B03"/>
                </a:soli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600">
                    <a:solidFill>
                      <a:srgbClr val="000000"/>
                    </a:solidFill>
                  </a:endParaRPr>
                </a:p>
              </p:txBody>
            </p:sp>
            <p:sp>
              <p:nvSpPr>
                <p:cNvPr id="29706" name="Rectangle 10"/>
                <p:cNvSpPr>
                  <a:spLocks noChangeArrowheads="1"/>
                </p:cNvSpPr>
                <p:nvPr/>
              </p:nvSpPr>
              <p:spPr bwMode="auto">
                <a:xfrm>
                  <a:off x="1867" y="1615"/>
                  <a:ext cx="66" cy="56"/>
                </a:xfrm>
                <a:prstGeom prst="rect">
                  <a:avLst/>
                </a:prstGeom>
                <a:solidFill>
                  <a:srgbClr val="FE9B03"/>
                </a:soli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600">
                    <a:solidFill>
                      <a:srgbClr val="000000"/>
                    </a:solidFill>
                  </a:endParaRPr>
                </a:p>
              </p:txBody>
            </p:sp>
          </p:grpSp>
        </p:grpSp>
        <p:sp>
          <p:nvSpPr>
            <p:cNvPr id="29709" name="Rectangle 13"/>
            <p:cNvSpPr>
              <a:spLocks noChangeArrowheads="1"/>
            </p:cNvSpPr>
            <p:nvPr/>
          </p:nvSpPr>
          <p:spPr bwMode="auto">
            <a:xfrm>
              <a:off x="1944" y="1565"/>
              <a:ext cx="136" cy="614"/>
            </a:xfrm>
            <a:prstGeom prst="rect">
              <a:avLst/>
            </a:prstGeom>
            <a:solidFill>
              <a:srgbClr val="FE9B03"/>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913" tIns="30163" rIns="61913" bIns="30163">
              <a:spAutoFit/>
            </a:bodyPr>
            <a:lstStyle/>
            <a:p>
              <a:pPr defTabSz="608013" eaLnBrk="0" fontAlgn="base" hangingPunct="0">
                <a:spcBef>
                  <a:spcPct val="50000"/>
                </a:spcBef>
                <a:spcAft>
                  <a:spcPct val="0"/>
                </a:spcAft>
              </a:pPr>
              <a:r>
                <a:rPr lang="en-US" sz="1000" b="1">
                  <a:solidFill>
                    <a:srgbClr val="1C1C1C"/>
                  </a:solidFill>
                  <a:latin typeface="Times New Roman" pitchFamily="18" charset="0"/>
                </a:rPr>
                <a:t>MEMORY</a:t>
              </a:r>
            </a:p>
          </p:txBody>
        </p:sp>
        <p:sp>
          <p:nvSpPr>
            <p:cNvPr id="29710" name="Rectangle 14"/>
            <p:cNvSpPr>
              <a:spLocks noChangeArrowheads="1"/>
            </p:cNvSpPr>
            <p:nvPr/>
          </p:nvSpPr>
          <p:spPr bwMode="auto">
            <a:xfrm>
              <a:off x="2054" y="1745"/>
              <a:ext cx="126" cy="326"/>
            </a:xfrm>
            <a:prstGeom prst="rect">
              <a:avLst/>
            </a:prstGeom>
            <a:solidFill>
              <a:srgbClr val="FE9B03"/>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913" tIns="30163" rIns="61913" bIns="30163">
              <a:spAutoFit/>
            </a:bodyPr>
            <a:lstStyle/>
            <a:p>
              <a:pPr defTabSz="608013" eaLnBrk="0" fontAlgn="base" hangingPunct="0">
                <a:spcBef>
                  <a:spcPct val="50000"/>
                </a:spcBef>
                <a:spcAft>
                  <a:spcPct val="0"/>
                </a:spcAft>
              </a:pPr>
              <a:r>
                <a:rPr lang="en-US" sz="1000" b="1">
                  <a:solidFill>
                    <a:srgbClr val="1C1C1C"/>
                  </a:solidFill>
                  <a:latin typeface="Times New Roman" pitchFamily="18" charset="0"/>
                </a:rPr>
                <a:t>BUS</a:t>
              </a:r>
            </a:p>
          </p:txBody>
        </p:sp>
      </p:grpSp>
      <p:sp>
        <p:nvSpPr>
          <p:cNvPr id="29712" name="Rectangle 16"/>
          <p:cNvSpPr>
            <a:spLocks noGrp="1" noChangeArrowheads="1"/>
          </p:cNvSpPr>
          <p:nvPr>
            <p:ph type="title"/>
          </p:nvPr>
        </p:nvSpPr>
        <p:spPr>
          <a:xfrm>
            <a:off x="0" y="133350"/>
            <a:ext cx="9131300" cy="4000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tabLst>
                <a:tab pos="4229100" algn="l"/>
              </a:tabLst>
            </a:pPr>
            <a:r>
              <a:rPr lang="en-US"/>
              <a:t>Shared Memory MIMD machine</a:t>
            </a:r>
          </a:p>
        </p:txBody>
      </p:sp>
      <p:sp>
        <p:nvSpPr>
          <p:cNvPr id="29713" name="Rectangle 17"/>
          <p:cNvSpPr>
            <a:spLocks noGrp="1" noChangeArrowheads="1"/>
          </p:cNvSpPr>
          <p:nvPr>
            <p:ph type="body" idx="1"/>
          </p:nvPr>
        </p:nvSpPr>
        <p:spPr>
          <a:xfrm>
            <a:off x="339725" y="4749800"/>
            <a:ext cx="7967663" cy="20955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buFont typeface="Wingdings" pitchFamily="2" charset="2"/>
              <a:buNone/>
            </a:pPr>
            <a:r>
              <a:rPr lang="en-US" sz="2000"/>
              <a:t>Comm:  Source PE writes data to GM &amp; destination retrieves it </a:t>
            </a:r>
          </a:p>
          <a:p>
            <a:pPr>
              <a:buClr>
                <a:schemeClr val="tx1"/>
              </a:buClr>
              <a:buFont typeface="Wingdings" pitchFamily="2" charset="2"/>
              <a:buChar char="è"/>
            </a:pPr>
            <a:r>
              <a:rPr lang="en-US" sz="2000"/>
              <a:t>Easy to build, conventional OSes of SISD can be easily be ported</a:t>
            </a:r>
          </a:p>
          <a:p>
            <a:pPr>
              <a:buClr>
                <a:schemeClr val="tx1"/>
              </a:buClr>
              <a:buFont typeface="Wingdings" pitchFamily="2" charset="2"/>
              <a:buChar char="è"/>
            </a:pPr>
            <a:r>
              <a:rPr lang="en-US" sz="2000"/>
              <a:t>Limitation : reliability &amp; expandibility.  </a:t>
            </a:r>
            <a:r>
              <a:rPr lang="en-US" sz="2000">
                <a:solidFill>
                  <a:schemeClr val="hlink"/>
                </a:solidFill>
              </a:rPr>
              <a:t>A memory component or any processor failure affects the whole system.</a:t>
            </a:r>
            <a:endParaRPr lang="en-US" sz="2000"/>
          </a:p>
          <a:p>
            <a:pPr>
              <a:buClr>
                <a:schemeClr val="hlink"/>
              </a:buClr>
              <a:buFont typeface="Wingdings" pitchFamily="2" charset="2"/>
              <a:buChar char="è"/>
            </a:pPr>
            <a:r>
              <a:rPr lang="en-US" sz="2000"/>
              <a:t>Increase of processors leads to memory contention.</a:t>
            </a:r>
          </a:p>
          <a:p>
            <a:pPr>
              <a:buFont typeface="Wingdings" pitchFamily="2" charset="2"/>
              <a:buNone/>
            </a:pPr>
            <a:r>
              <a:rPr lang="en-US" sz="2000"/>
              <a:t>	</a:t>
            </a:r>
            <a:r>
              <a:rPr lang="en-US" sz="2000">
                <a:solidFill>
                  <a:srgbClr val="51DC00"/>
                </a:solidFill>
              </a:rPr>
              <a:t>Ex. : Silicon graphics supercomputers....</a:t>
            </a:r>
          </a:p>
        </p:txBody>
      </p:sp>
      <p:grpSp>
        <p:nvGrpSpPr>
          <p:cNvPr id="29727" name="Group 31"/>
          <p:cNvGrpSpPr>
            <a:grpSpLocks/>
          </p:cNvGrpSpPr>
          <p:nvPr/>
        </p:nvGrpSpPr>
        <p:grpSpPr bwMode="auto">
          <a:xfrm>
            <a:off x="5391150" y="2152650"/>
            <a:ext cx="627063" cy="1754188"/>
            <a:chOff x="3396" y="1356"/>
            <a:chExt cx="395" cy="1105"/>
          </a:xfrm>
        </p:grpSpPr>
        <p:grpSp>
          <p:nvGrpSpPr>
            <p:cNvPr id="29724" name="Group 28"/>
            <p:cNvGrpSpPr>
              <a:grpSpLocks/>
            </p:cNvGrpSpPr>
            <p:nvPr/>
          </p:nvGrpSpPr>
          <p:grpSpPr bwMode="auto">
            <a:xfrm>
              <a:off x="3396" y="1356"/>
              <a:ext cx="395" cy="1105"/>
              <a:chOff x="3396" y="1356"/>
              <a:chExt cx="395" cy="1105"/>
            </a:xfrm>
          </p:grpSpPr>
          <p:grpSp>
            <p:nvGrpSpPr>
              <p:cNvPr id="29719" name="Group 23"/>
              <p:cNvGrpSpPr>
                <a:grpSpLocks/>
              </p:cNvGrpSpPr>
              <p:nvPr/>
            </p:nvGrpSpPr>
            <p:grpSpPr bwMode="auto">
              <a:xfrm>
                <a:off x="3396" y="1863"/>
                <a:ext cx="395" cy="598"/>
                <a:chOff x="3396" y="1863"/>
                <a:chExt cx="395" cy="598"/>
              </a:xfrm>
            </p:grpSpPr>
            <p:grpSp>
              <p:nvGrpSpPr>
                <p:cNvPr id="29717" name="Group 21"/>
                <p:cNvGrpSpPr>
                  <a:grpSpLocks/>
                </p:cNvGrpSpPr>
                <p:nvPr/>
              </p:nvGrpSpPr>
              <p:grpSpPr bwMode="auto">
                <a:xfrm>
                  <a:off x="3396" y="1863"/>
                  <a:ext cx="395" cy="598"/>
                  <a:chOff x="3396" y="1863"/>
                  <a:chExt cx="395" cy="598"/>
                </a:xfrm>
              </p:grpSpPr>
              <p:sp>
                <p:nvSpPr>
                  <p:cNvPr id="29714" name="Freeform 18"/>
                  <p:cNvSpPr>
                    <a:spLocks/>
                  </p:cNvSpPr>
                  <p:nvPr/>
                </p:nvSpPr>
                <p:spPr bwMode="auto">
                  <a:xfrm>
                    <a:off x="3399" y="1863"/>
                    <a:ext cx="392" cy="535"/>
                  </a:xfrm>
                  <a:custGeom>
                    <a:avLst/>
                    <a:gdLst>
                      <a:gd name="T0" fmla="*/ 316 w 392"/>
                      <a:gd name="T1" fmla="*/ 0 h 535"/>
                      <a:gd name="T2" fmla="*/ 74 w 392"/>
                      <a:gd name="T3" fmla="*/ 0 h 535"/>
                      <a:gd name="T4" fmla="*/ 74 w 392"/>
                      <a:gd name="T5" fmla="*/ 285 h 535"/>
                      <a:gd name="T6" fmla="*/ 0 w 392"/>
                      <a:gd name="T7" fmla="*/ 285 h 535"/>
                      <a:gd name="T8" fmla="*/ 187 w 392"/>
                      <a:gd name="T9" fmla="*/ 534 h 535"/>
                      <a:gd name="T10" fmla="*/ 391 w 392"/>
                      <a:gd name="T11" fmla="*/ 285 h 535"/>
                      <a:gd name="T12" fmla="*/ 316 w 392"/>
                      <a:gd name="T13" fmla="*/ 285 h 535"/>
                      <a:gd name="T14" fmla="*/ 316 w 392"/>
                      <a:gd name="T15" fmla="*/ 0 h 5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2" h="535">
                        <a:moveTo>
                          <a:pt x="316" y="0"/>
                        </a:moveTo>
                        <a:lnTo>
                          <a:pt x="74" y="0"/>
                        </a:lnTo>
                        <a:lnTo>
                          <a:pt x="74" y="285"/>
                        </a:lnTo>
                        <a:lnTo>
                          <a:pt x="0" y="285"/>
                        </a:lnTo>
                        <a:lnTo>
                          <a:pt x="187" y="534"/>
                        </a:lnTo>
                        <a:lnTo>
                          <a:pt x="391" y="285"/>
                        </a:lnTo>
                        <a:lnTo>
                          <a:pt x="316" y="285"/>
                        </a:lnTo>
                        <a:lnTo>
                          <a:pt x="316" y="0"/>
                        </a:lnTo>
                      </a:path>
                    </a:pathLst>
                  </a:custGeom>
                  <a:solidFill>
                    <a:srgbClr val="FE9B03"/>
                  </a:solidFill>
                  <a:ln w="12700" cap="rnd" cmpd="sng">
                    <a:solidFill>
                      <a:schemeClr val="fo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9715" name="Freeform 19"/>
                  <p:cNvSpPr>
                    <a:spLocks/>
                  </p:cNvSpPr>
                  <p:nvPr/>
                </p:nvSpPr>
                <p:spPr bwMode="auto">
                  <a:xfrm>
                    <a:off x="3586" y="2148"/>
                    <a:ext cx="204" cy="311"/>
                  </a:xfrm>
                  <a:custGeom>
                    <a:avLst/>
                    <a:gdLst>
                      <a:gd name="T0" fmla="*/ 203 w 204"/>
                      <a:gd name="T1" fmla="*/ 0 h 311"/>
                      <a:gd name="T2" fmla="*/ 203 w 204"/>
                      <a:gd name="T3" fmla="*/ 63 h 311"/>
                      <a:gd name="T4" fmla="*/ 0 w 204"/>
                      <a:gd name="T5" fmla="*/ 310 h 311"/>
                      <a:gd name="T6" fmla="*/ 0 w 204"/>
                      <a:gd name="T7" fmla="*/ 247 h 311"/>
                      <a:gd name="T8" fmla="*/ 203 w 204"/>
                      <a:gd name="T9" fmla="*/ 0 h 311"/>
                    </a:gdLst>
                    <a:ahLst/>
                    <a:cxnLst>
                      <a:cxn ang="0">
                        <a:pos x="T0" y="T1"/>
                      </a:cxn>
                      <a:cxn ang="0">
                        <a:pos x="T2" y="T3"/>
                      </a:cxn>
                      <a:cxn ang="0">
                        <a:pos x="T4" y="T5"/>
                      </a:cxn>
                      <a:cxn ang="0">
                        <a:pos x="T6" y="T7"/>
                      </a:cxn>
                      <a:cxn ang="0">
                        <a:pos x="T8" y="T9"/>
                      </a:cxn>
                    </a:cxnLst>
                    <a:rect l="0" t="0" r="r" b="b"/>
                    <a:pathLst>
                      <a:path w="204" h="311">
                        <a:moveTo>
                          <a:pt x="203" y="0"/>
                        </a:moveTo>
                        <a:lnTo>
                          <a:pt x="203" y="63"/>
                        </a:lnTo>
                        <a:lnTo>
                          <a:pt x="0" y="310"/>
                        </a:lnTo>
                        <a:lnTo>
                          <a:pt x="0" y="247"/>
                        </a:lnTo>
                        <a:lnTo>
                          <a:pt x="203" y="0"/>
                        </a:lnTo>
                      </a:path>
                    </a:pathLst>
                  </a:custGeom>
                  <a:solidFill>
                    <a:srgbClr val="FE9B03"/>
                  </a:solidFill>
                  <a:ln w="12700" cap="rnd" cmpd="sng">
                    <a:solidFill>
                      <a:schemeClr val="fo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9716" name="Freeform 20"/>
                  <p:cNvSpPr>
                    <a:spLocks/>
                  </p:cNvSpPr>
                  <p:nvPr/>
                </p:nvSpPr>
                <p:spPr bwMode="auto">
                  <a:xfrm>
                    <a:off x="3396" y="2148"/>
                    <a:ext cx="191" cy="313"/>
                  </a:xfrm>
                  <a:custGeom>
                    <a:avLst/>
                    <a:gdLst>
                      <a:gd name="T0" fmla="*/ 190 w 191"/>
                      <a:gd name="T1" fmla="*/ 245 h 313"/>
                      <a:gd name="T2" fmla="*/ 190 w 191"/>
                      <a:gd name="T3" fmla="*/ 312 h 313"/>
                      <a:gd name="T4" fmla="*/ 0 w 191"/>
                      <a:gd name="T5" fmla="*/ 61 h 313"/>
                      <a:gd name="T6" fmla="*/ 0 w 191"/>
                      <a:gd name="T7" fmla="*/ 0 h 313"/>
                      <a:gd name="T8" fmla="*/ 190 w 191"/>
                      <a:gd name="T9" fmla="*/ 245 h 313"/>
                    </a:gdLst>
                    <a:ahLst/>
                    <a:cxnLst>
                      <a:cxn ang="0">
                        <a:pos x="T0" y="T1"/>
                      </a:cxn>
                      <a:cxn ang="0">
                        <a:pos x="T2" y="T3"/>
                      </a:cxn>
                      <a:cxn ang="0">
                        <a:pos x="T4" y="T5"/>
                      </a:cxn>
                      <a:cxn ang="0">
                        <a:pos x="T6" y="T7"/>
                      </a:cxn>
                      <a:cxn ang="0">
                        <a:pos x="T8" y="T9"/>
                      </a:cxn>
                    </a:cxnLst>
                    <a:rect l="0" t="0" r="r" b="b"/>
                    <a:pathLst>
                      <a:path w="191" h="313">
                        <a:moveTo>
                          <a:pt x="190" y="245"/>
                        </a:moveTo>
                        <a:lnTo>
                          <a:pt x="190" y="312"/>
                        </a:lnTo>
                        <a:lnTo>
                          <a:pt x="0" y="61"/>
                        </a:lnTo>
                        <a:lnTo>
                          <a:pt x="0" y="0"/>
                        </a:lnTo>
                        <a:lnTo>
                          <a:pt x="190" y="245"/>
                        </a:lnTo>
                      </a:path>
                    </a:pathLst>
                  </a:custGeom>
                  <a:solidFill>
                    <a:srgbClr val="FE9B03"/>
                  </a:solidFill>
                  <a:ln w="12700" cap="rnd" cmpd="sng">
                    <a:solidFill>
                      <a:schemeClr val="fo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sp>
              <p:nvSpPr>
                <p:cNvPr id="29718" name="Freeform 22"/>
                <p:cNvSpPr>
                  <a:spLocks/>
                </p:cNvSpPr>
                <p:nvPr/>
              </p:nvSpPr>
              <p:spPr bwMode="auto">
                <a:xfrm>
                  <a:off x="3715" y="1996"/>
                  <a:ext cx="20" cy="153"/>
                </a:xfrm>
                <a:custGeom>
                  <a:avLst/>
                  <a:gdLst>
                    <a:gd name="T0" fmla="*/ 0 w 20"/>
                    <a:gd name="T1" fmla="*/ 0 h 153"/>
                    <a:gd name="T2" fmla="*/ 19 w 20"/>
                    <a:gd name="T3" fmla="*/ 54 h 153"/>
                    <a:gd name="T4" fmla="*/ 19 w 20"/>
                    <a:gd name="T5" fmla="*/ 152 h 153"/>
                    <a:gd name="T6" fmla="*/ 0 w 20"/>
                    <a:gd name="T7" fmla="*/ 152 h 153"/>
                    <a:gd name="T8" fmla="*/ 0 w 20"/>
                    <a:gd name="T9" fmla="*/ 0 h 153"/>
                  </a:gdLst>
                  <a:ahLst/>
                  <a:cxnLst>
                    <a:cxn ang="0">
                      <a:pos x="T0" y="T1"/>
                    </a:cxn>
                    <a:cxn ang="0">
                      <a:pos x="T2" y="T3"/>
                    </a:cxn>
                    <a:cxn ang="0">
                      <a:pos x="T4" y="T5"/>
                    </a:cxn>
                    <a:cxn ang="0">
                      <a:pos x="T6" y="T7"/>
                    </a:cxn>
                    <a:cxn ang="0">
                      <a:pos x="T8" y="T9"/>
                    </a:cxn>
                  </a:cxnLst>
                  <a:rect l="0" t="0" r="r" b="b"/>
                  <a:pathLst>
                    <a:path w="20" h="153">
                      <a:moveTo>
                        <a:pt x="0" y="0"/>
                      </a:moveTo>
                      <a:lnTo>
                        <a:pt x="19" y="54"/>
                      </a:lnTo>
                      <a:lnTo>
                        <a:pt x="19" y="152"/>
                      </a:lnTo>
                      <a:lnTo>
                        <a:pt x="0" y="152"/>
                      </a:lnTo>
                      <a:lnTo>
                        <a:pt x="0" y="0"/>
                      </a:lnTo>
                    </a:path>
                  </a:pathLst>
                </a:custGeom>
                <a:solidFill>
                  <a:srgbClr val="FE9B03"/>
                </a:solidFill>
                <a:ln w="12700" cap="rnd" cmpd="sng">
                  <a:solidFill>
                    <a:schemeClr val="fo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9723" name="Group 27"/>
              <p:cNvGrpSpPr>
                <a:grpSpLocks/>
              </p:cNvGrpSpPr>
              <p:nvPr/>
            </p:nvGrpSpPr>
            <p:grpSpPr bwMode="auto">
              <a:xfrm>
                <a:off x="3399" y="1356"/>
                <a:ext cx="392" cy="535"/>
                <a:chOff x="3399" y="1356"/>
                <a:chExt cx="392" cy="535"/>
              </a:xfrm>
            </p:grpSpPr>
            <p:sp>
              <p:nvSpPr>
                <p:cNvPr id="29720" name="Freeform 24"/>
                <p:cNvSpPr>
                  <a:spLocks/>
                </p:cNvSpPr>
                <p:nvPr/>
              </p:nvSpPr>
              <p:spPr bwMode="auto">
                <a:xfrm>
                  <a:off x="3399" y="1356"/>
                  <a:ext cx="392" cy="535"/>
                </a:xfrm>
                <a:custGeom>
                  <a:avLst/>
                  <a:gdLst>
                    <a:gd name="T0" fmla="*/ 74 w 392"/>
                    <a:gd name="T1" fmla="*/ 534 h 535"/>
                    <a:gd name="T2" fmla="*/ 316 w 392"/>
                    <a:gd name="T3" fmla="*/ 534 h 535"/>
                    <a:gd name="T4" fmla="*/ 316 w 392"/>
                    <a:gd name="T5" fmla="*/ 249 h 535"/>
                    <a:gd name="T6" fmla="*/ 391 w 392"/>
                    <a:gd name="T7" fmla="*/ 249 h 535"/>
                    <a:gd name="T8" fmla="*/ 204 w 392"/>
                    <a:gd name="T9" fmla="*/ 0 h 535"/>
                    <a:gd name="T10" fmla="*/ 0 w 392"/>
                    <a:gd name="T11" fmla="*/ 249 h 535"/>
                    <a:gd name="T12" fmla="*/ 74 w 392"/>
                    <a:gd name="T13" fmla="*/ 249 h 535"/>
                    <a:gd name="T14" fmla="*/ 74 w 392"/>
                    <a:gd name="T15" fmla="*/ 534 h 5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2" h="535">
                      <a:moveTo>
                        <a:pt x="74" y="534"/>
                      </a:moveTo>
                      <a:lnTo>
                        <a:pt x="316" y="534"/>
                      </a:lnTo>
                      <a:lnTo>
                        <a:pt x="316" y="249"/>
                      </a:lnTo>
                      <a:lnTo>
                        <a:pt x="391" y="249"/>
                      </a:lnTo>
                      <a:lnTo>
                        <a:pt x="204" y="0"/>
                      </a:lnTo>
                      <a:lnTo>
                        <a:pt x="0" y="249"/>
                      </a:lnTo>
                      <a:lnTo>
                        <a:pt x="74" y="249"/>
                      </a:lnTo>
                      <a:lnTo>
                        <a:pt x="74" y="534"/>
                      </a:lnTo>
                    </a:path>
                  </a:pathLst>
                </a:custGeom>
                <a:solidFill>
                  <a:srgbClr val="FE9B03"/>
                </a:solidFill>
                <a:ln w="12700" cap="rnd"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9721" name="Rectangle 25"/>
                <p:cNvSpPr>
                  <a:spLocks noChangeArrowheads="1"/>
                </p:cNvSpPr>
                <p:nvPr/>
              </p:nvSpPr>
              <p:spPr bwMode="auto">
                <a:xfrm>
                  <a:off x="3723" y="1603"/>
                  <a:ext cx="65" cy="59"/>
                </a:xfrm>
                <a:prstGeom prst="rect">
                  <a:avLst/>
                </a:prstGeom>
                <a:solidFill>
                  <a:srgbClr val="FE9B03"/>
                </a:soli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600">
                    <a:solidFill>
                      <a:srgbClr val="000000"/>
                    </a:solidFill>
                  </a:endParaRPr>
                </a:p>
              </p:txBody>
            </p:sp>
            <p:sp>
              <p:nvSpPr>
                <p:cNvPr id="29722" name="Rectangle 26"/>
                <p:cNvSpPr>
                  <a:spLocks noChangeArrowheads="1"/>
                </p:cNvSpPr>
                <p:nvPr/>
              </p:nvSpPr>
              <p:spPr bwMode="auto">
                <a:xfrm>
                  <a:off x="3403" y="1608"/>
                  <a:ext cx="66" cy="58"/>
                </a:xfrm>
                <a:prstGeom prst="rect">
                  <a:avLst/>
                </a:prstGeom>
                <a:solidFill>
                  <a:srgbClr val="FE9B03"/>
                </a:soli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600">
                    <a:solidFill>
                      <a:srgbClr val="000000"/>
                    </a:solidFill>
                  </a:endParaRPr>
                </a:p>
              </p:txBody>
            </p:sp>
          </p:grpSp>
        </p:grpSp>
        <p:sp>
          <p:nvSpPr>
            <p:cNvPr id="29725" name="Rectangle 29"/>
            <p:cNvSpPr>
              <a:spLocks noChangeArrowheads="1"/>
            </p:cNvSpPr>
            <p:nvPr/>
          </p:nvSpPr>
          <p:spPr bwMode="auto">
            <a:xfrm>
              <a:off x="3480" y="1558"/>
              <a:ext cx="136" cy="614"/>
            </a:xfrm>
            <a:prstGeom prst="rect">
              <a:avLst/>
            </a:prstGeom>
            <a:solidFill>
              <a:srgbClr val="FE9B03"/>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913" tIns="30163" rIns="61913" bIns="30163">
              <a:spAutoFit/>
            </a:bodyPr>
            <a:lstStyle/>
            <a:p>
              <a:pPr defTabSz="608013" eaLnBrk="0" fontAlgn="base" hangingPunct="0">
                <a:spcBef>
                  <a:spcPct val="50000"/>
                </a:spcBef>
                <a:spcAft>
                  <a:spcPct val="0"/>
                </a:spcAft>
              </a:pPr>
              <a:r>
                <a:rPr lang="en-US" sz="1000" b="1">
                  <a:solidFill>
                    <a:srgbClr val="1C1C1C"/>
                  </a:solidFill>
                  <a:latin typeface="Times New Roman" pitchFamily="18" charset="0"/>
                </a:rPr>
                <a:t>MEMORY</a:t>
              </a:r>
            </a:p>
          </p:txBody>
        </p:sp>
        <p:sp>
          <p:nvSpPr>
            <p:cNvPr id="29726" name="Rectangle 30"/>
            <p:cNvSpPr>
              <a:spLocks noChangeArrowheads="1"/>
            </p:cNvSpPr>
            <p:nvPr/>
          </p:nvSpPr>
          <p:spPr bwMode="auto">
            <a:xfrm>
              <a:off x="3590" y="1742"/>
              <a:ext cx="126" cy="326"/>
            </a:xfrm>
            <a:prstGeom prst="rect">
              <a:avLst/>
            </a:prstGeom>
            <a:solidFill>
              <a:srgbClr val="FE9B03"/>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913" tIns="30163" rIns="61913" bIns="30163">
              <a:spAutoFit/>
            </a:bodyPr>
            <a:lstStyle/>
            <a:p>
              <a:pPr defTabSz="608013" eaLnBrk="0" fontAlgn="base" hangingPunct="0">
                <a:spcBef>
                  <a:spcPct val="50000"/>
                </a:spcBef>
                <a:spcAft>
                  <a:spcPct val="0"/>
                </a:spcAft>
              </a:pPr>
              <a:r>
                <a:rPr lang="en-US" sz="1000" b="1">
                  <a:solidFill>
                    <a:srgbClr val="1C1C1C"/>
                  </a:solidFill>
                  <a:latin typeface="Times New Roman" pitchFamily="18" charset="0"/>
                </a:rPr>
                <a:t>BUS</a:t>
              </a:r>
            </a:p>
          </p:txBody>
        </p:sp>
      </p:grpSp>
      <p:sp>
        <p:nvSpPr>
          <p:cNvPr id="29728" name="Rectangle 32"/>
          <p:cNvSpPr>
            <a:spLocks noChangeArrowheads="1"/>
          </p:cNvSpPr>
          <p:nvPr/>
        </p:nvSpPr>
        <p:spPr bwMode="auto">
          <a:xfrm>
            <a:off x="2836863" y="3943350"/>
            <a:ext cx="3243262" cy="581025"/>
          </a:xfrm>
          <a:prstGeom prst="rect">
            <a:avLst/>
          </a:prstGeom>
          <a:solidFill>
            <a:schemeClr val="accent2"/>
          </a:solidFill>
          <a:ln w="12700">
            <a:solidFill>
              <a:schemeClr val="tx1"/>
            </a:solidFill>
            <a:miter lim="800000"/>
            <a:headEnd/>
            <a:tailEnd/>
          </a:ln>
          <a:effectLst>
            <a:outerShdw dist="107763" dir="2700000" algn="ctr" rotWithShape="0">
              <a:schemeClr val="bg2">
                <a:alpha val="50000"/>
              </a:schemeClr>
            </a:outerShdw>
          </a:effectLst>
        </p:spPr>
        <p:txBody>
          <a:bodyPr wrap="none" lIns="61913" tIns="30163" rIns="61913" bIns="30163" anchor="ctr"/>
          <a:lstStyle/>
          <a:p>
            <a:pPr algn="ctr" defTabSz="608013" eaLnBrk="0" fontAlgn="base" hangingPunct="0">
              <a:spcBef>
                <a:spcPct val="0"/>
              </a:spcBef>
              <a:spcAft>
                <a:spcPct val="0"/>
              </a:spcAft>
            </a:pPr>
            <a:r>
              <a:rPr lang="en-US" sz="2000" b="1">
                <a:solidFill>
                  <a:srgbClr val="1C1C1C"/>
                </a:solidFill>
                <a:latin typeface="Times New Roman" pitchFamily="18" charset="0"/>
              </a:rPr>
              <a:t>Global Memory System</a:t>
            </a:r>
          </a:p>
        </p:txBody>
      </p:sp>
      <p:sp>
        <p:nvSpPr>
          <p:cNvPr id="29729" name="Rectangle 33"/>
          <p:cNvSpPr>
            <a:spLocks noChangeArrowheads="1"/>
          </p:cNvSpPr>
          <p:nvPr/>
        </p:nvSpPr>
        <p:spPr bwMode="auto">
          <a:xfrm>
            <a:off x="2540000" y="949325"/>
            <a:ext cx="1044575" cy="1187450"/>
          </a:xfrm>
          <a:prstGeom prst="rect">
            <a:avLst/>
          </a:prstGeom>
          <a:solidFill>
            <a:srgbClr val="C1CEFF"/>
          </a:solidFill>
          <a:ln w="12700">
            <a:solidFill>
              <a:schemeClr val="tx1"/>
            </a:solidFill>
            <a:miter lim="800000"/>
            <a:headEnd/>
            <a:tailEnd/>
          </a:ln>
          <a:effectLst>
            <a:outerShdw dist="107763" dir="2700000" algn="ctr" rotWithShape="0">
              <a:schemeClr val="bg2">
                <a:alpha val="50000"/>
              </a:schemeClr>
            </a:outerShdw>
          </a:effectLst>
        </p:spPr>
        <p:txBody>
          <a:bodyPr wrap="none" lIns="61913" tIns="30163" rIns="61913" bIns="30163" anchor="ctr"/>
          <a:lstStyle/>
          <a:p>
            <a:pPr algn="ctr" defTabSz="608013" eaLnBrk="0" fontAlgn="base" hangingPunct="0">
              <a:spcBef>
                <a:spcPct val="0"/>
              </a:spcBef>
              <a:spcAft>
                <a:spcPct val="0"/>
              </a:spcAft>
            </a:pPr>
            <a:r>
              <a:rPr lang="en-US" sz="1600" b="1">
                <a:solidFill>
                  <a:srgbClr val="1C1C1C"/>
                </a:solidFill>
                <a:latin typeface="Times New Roman" pitchFamily="18" charset="0"/>
              </a:rPr>
              <a:t>Processor</a:t>
            </a:r>
          </a:p>
          <a:p>
            <a:pPr algn="ctr" defTabSz="608013" eaLnBrk="0" fontAlgn="base" hangingPunct="0">
              <a:spcBef>
                <a:spcPct val="0"/>
              </a:spcBef>
              <a:spcAft>
                <a:spcPct val="0"/>
              </a:spcAft>
            </a:pPr>
            <a:r>
              <a:rPr lang="en-US" sz="1600" b="1">
                <a:solidFill>
                  <a:srgbClr val="1C1C1C"/>
                </a:solidFill>
                <a:latin typeface="Times New Roman" pitchFamily="18" charset="0"/>
              </a:rPr>
              <a:t>A</a:t>
            </a:r>
          </a:p>
        </p:txBody>
      </p:sp>
      <p:sp>
        <p:nvSpPr>
          <p:cNvPr id="29730" name="Rectangle 34"/>
          <p:cNvSpPr>
            <a:spLocks noChangeArrowheads="1"/>
          </p:cNvSpPr>
          <p:nvPr/>
        </p:nvSpPr>
        <p:spPr bwMode="auto">
          <a:xfrm>
            <a:off x="3994150" y="949325"/>
            <a:ext cx="1041400" cy="1184275"/>
          </a:xfrm>
          <a:prstGeom prst="rect">
            <a:avLst/>
          </a:prstGeom>
          <a:solidFill>
            <a:srgbClr val="FDE3BA"/>
          </a:solidFill>
          <a:ln w="12700">
            <a:solidFill>
              <a:schemeClr val="tx1"/>
            </a:solidFill>
            <a:miter lim="800000"/>
            <a:headEnd/>
            <a:tailEnd/>
          </a:ln>
          <a:effectLst>
            <a:outerShdw dist="107763" dir="2700000" algn="ctr" rotWithShape="0">
              <a:schemeClr val="bg2">
                <a:alpha val="50000"/>
              </a:schemeClr>
            </a:outerShdw>
          </a:effectLst>
        </p:spPr>
        <p:txBody>
          <a:bodyPr wrap="none" lIns="61913" tIns="30163" rIns="61913" bIns="30163" anchor="ctr"/>
          <a:lstStyle/>
          <a:p>
            <a:pPr algn="ctr" defTabSz="608013" eaLnBrk="0" fontAlgn="base" hangingPunct="0">
              <a:spcBef>
                <a:spcPct val="0"/>
              </a:spcBef>
              <a:spcAft>
                <a:spcPct val="0"/>
              </a:spcAft>
            </a:pPr>
            <a:r>
              <a:rPr lang="en-US" sz="1400" b="1">
                <a:solidFill>
                  <a:srgbClr val="1C1C1C"/>
                </a:solidFill>
                <a:latin typeface="Times New Roman" pitchFamily="18" charset="0"/>
              </a:rPr>
              <a:t>Processor</a:t>
            </a:r>
          </a:p>
          <a:p>
            <a:pPr algn="ctr" defTabSz="608013" eaLnBrk="0" fontAlgn="base" hangingPunct="0">
              <a:spcBef>
                <a:spcPct val="0"/>
              </a:spcBef>
              <a:spcAft>
                <a:spcPct val="0"/>
              </a:spcAft>
            </a:pPr>
            <a:r>
              <a:rPr lang="en-US" sz="1400" b="1">
                <a:solidFill>
                  <a:srgbClr val="1C1C1C"/>
                </a:solidFill>
                <a:latin typeface="Times New Roman" pitchFamily="18" charset="0"/>
              </a:rPr>
              <a:t>B</a:t>
            </a:r>
          </a:p>
        </p:txBody>
      </p:sp>
      <p:sp>
        <p:nvSpPr>
          <p:cNvPr id="29731" name="Rectangle 35"/>
          <p:cNvSpPr>
            <a:spLocks noChangeArrowheads="1"/>
          </p:cNvSpPr>
          <p:nvPr/>
        </p:nvSpPr>
        <p:spPr bwMode="auto">
          <a:xfrm>
            <a:off x="5370513" y="949325"/>
            <a:ext cx="1042987" cy="1184275"/>
          </a:xfrm>
          <a:prstGeom prst="rect">
            <a:avLst/>
          </a:prstGeom>
          <a:solidFill>
            <a:srgbClr val="FFC5CF"/>
          </a:solidFill>
          <a:ln w="12700">
            <a:solidFill>
              <a:schemeClr val="tx1"/>
            </a:solidFill>
            <a:miter lim="800000"/>
            <a:headEnd/>
            <a:tailEnd/>
          </a:ln>
          <a:effectLst>
            <a:outerShdw dist="107763" dir="2700000" algn="ctr" rotWithShape="0">
              <a:schemeClr val="bg2">
                <a:alpha val="50000"/>
              </a:schemeClr>
            </a:outerShdw>
          </a:effectLst>
        </p:spPr>
        <p:txBody>
          <a:bodyPr wrap="none" lIns="61913" tIns="30163" rIns="61913" bIns="30163" anchor="ctr"/>
          <a:lstStyle/>
          <a:p>
            <a:pPr algn="ctr" defTabSz="608013" eaLnBrk="0" fontAlgn="base" hangingPunct="0">
              <a:spcBef>
                <a:spcPct val="0"/>
              </a:spcBef>
              <a:spcAft>
                <a:spcPct val="0"/>
              </a:spcAft>
            </a:pPr>
            <a:r>
              <a:rPr lang="en-US" sz="1400" b="1">
                <a:solidFill>
                  <a:srgbClr val="1C1C1C"/>
                </a:solidFill>
                <a:latin typeface="Times New Roman" pitchFamily="18" charset="0"/>
              </a:rPr>
              <a:t>Processor</a:t>
            </a:r>
          </a:p>
          <a:p>
            <a:pPr algn="ctr" defTabSz="608013" eaLnBrk="0" fontAlgn="base" hangingPunct="0">
              <a:spcBef>
                <a:spcPct val="0"/>
              </a:spcBef>
              <a:spcAft>
                <a:spcPct val="0"/>
              </a:spcAft>
            </a:pPr>
            <a:r>
              <a:rPr lang="en-US" sz="1400" b="1">
                <a:solidFill>
                  <a:srgbClr val="1C1C1C"/>
                </a:solidFill>
                <a:latin typeface="Times New Roman" pitchFamily="18" charset="0"/>
              </a:rPr>
              <a:t>C</a:t>
            </a:r>
          </a:p>
        </p:txBody>
      </p:sp>
      <p:grpSp>
        <p:nvGrpSpPr>
          <p:cNvPr id="29745" name="Group 49"/>
          <p:cNvGrpSpPr>
            <a:grpSpLocks/>
          </p:cNvGrpSpPr>
          <p:nvPr/>
        </p:nvGrpSpPr>
        <p:grpSpPr bwMode="auto">
          <a:xfrm>
            <a:off x="4171950" y="2152650"/>
            <a:ext cx="627063" cy="1754188"/>
            <a:chOff x="2628" y="1356"/>
            <a:chExt cx="395" cy="1105"/>
          </a:xfrm>
        </p:grpSpPr>
        <p:grpSp>
          <p:nvGrpSpPr>
            <p:cNvPr id="29742" name="Group 46"/>
            <p:cNvGrpSpPr>
              <a:grpSpLocks/>
            </p:cNvGrpSpPr>
            <p:nvPr/>
          </p:nvGrpSpPr>
          <p:grpSpPr bwMode="auto">
            <a:xfrm>
              <a:off x="2628" y="1356"/>
              <a:ext cx="395" cy="1105"/>
              <a:chOff x="2628" y="1356"/>
              <a:chExt cx="395" cy="1105"/>
            </a:xfrm>
          </p:grpSpPr>
          <p:grpSp>
            <p:nvGrpSpPr>
              <p:cNvPr id="29737" name="Group 41"/>
              <p:cNvGrpSpPr>
                <a:grpSpLocks/>
              </p:cNvGrpSpPr>
              <p:nvPr/>
            </p:nvGrpSpPr>
            <p:grpSpPr bwMode="auto">
              <a:xfrm>
                <a:off x="2628" y="1863"/>
                <a:ext cx="395" cy="598"/>
                <a:chOff x="2628" y="1863"/>
                <a:chExt cx="395" cy="598"/>
              </a:xfrm>
            </p:grpSpPr>
            <p:grpSp>
              <p:nvGrpSpPr>
                <p:cNvPr id="29735" name="Group 39"/>
                <p:cNvGrpSpPr>
                  <a:grpSpLocks/>
                </p:cNvGrpSpPr>
                <p:nvPr/>
              </p:nvGrpSpPr>
              <p:grpSpPr bwMode="auto">
                <a:xfrm>
                  <a:off x="2628" y="1863"/>
                  <a:ext cx="395" cy="598"/>
                  <a:chOff x="2628" y="1863"/>
                  <a:chExt cx="395" cy="598"/>
                </a:xfrm>
              </p:grpSpPr>
              <p:sp>
                <p:nvSpPr>
                  <p:cNvPr id="29732" name="Freeform 36"/>
                  <p:cNvSpPr>
                    <a:spLocks/>
                  </p:cNvSpPr>
                  <p:nvPr/>
                </p:nvSpPr>
                <p:spPr bwMode="auto">
                  <a:xfrm>
                    <a:off x="2631" y="1863"/>
                    <a:ext cx="392" cy="535"/>
                  </a:xfrm>
                  <a:custGeom>
                    <a:avLst/>
                    <a:gdLst>
                      <a:gd name="T0" fmla="*/ 316 w 392"/>
                      <a:gd name="T1" fmla="*/ 0 h 535"/>
                      <a:gd name="T2" fmla="*/ 74 w 392"/>
                      <a:gd name="T3" fmla="*/ 0 h 535"/>
                      <a:gd name="T4" fmla="*/ 74 w 392"/>
                      <a:gd name="T5" fmla="*/ 285 h 535"/>
                      <a:gd name="T6" fmla="*/ 0 w 392"/>
                      <a:gd name="T7" fmla="*/ 285 h 535"/>
                      <a:gd name="T8" fmla="*/ 187 w 392"/>
                      <a:gd name="T9" fmla="*/ 534 h 535"/>
                      <a:gd name="T10" fmla="*/ 391 w 392"/>
                      <a:gd name="T11" fmla="*/ 285 h 535"/>
                      <a:gd name="T12" fmla="*/ 316 w 392"/>
                      <a:gd name="T13" fmla="*/ 285 h 535"/>
                      <a:gd name="T14" fmla="*/ 316 w 392"/>
                      <a:gd name="T15" fmla="*/ 0 h 5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2" h="535">
                        <a:moveTo>
                          <a:pt x="316" y="0"/>
                        </a:moveTo>
                        <a:lnTo>
                          <a:pt x="74" y="0"/>
                        </a:lnTo>
                        <a:lnTo>
                          <a:pt x="74" y="285"/>
                        </a:lnTo>
                        <a:lnTo>
                          <a:pt x="0" y="285"/>
                        </a:lnTo>
                        <a:lnTo>
                          <a:pt x="187" y="534"/>
                        </a:lnTo>
                        <a:lnTo>
                          <a:pt x="391" y="285"/>
                        </a:lnTo>
                        <a:lnTo>
                          <a:pt x="316" y="285"/>
                        </a:lnTo>
                        <a:lnTo>
                          <a:pt x="316" y="0"/>
                        </a:lnTo>
                      </a:path>
                    </a:pathLst>
                  </a:custGeom>
                  <a:solidFill>
                    <a:srgbClr val="FE9B03"/>
                  </a:solidFill>
                  <a:ln w="12700" cap="rnd" cmpd="sng">
                    <a:solidFill>
                      <a:schemeClr val="fo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9733" name="Freeform 37"/>
                  <p:cNvSpPr>
                    <a:spLocks/>
                  </p:cNvSpPr>
                  <p:nvPr/>
                </p:nvSpPr>
                <p:spPr bwMode="auto">
                  <a:xfrm>
                    <a:off x="2818" y="2148"/>
                    <a:ext cx="204" cy="311"/>
                  </a:xfrm>
                  <a:custGeom>
                    <a:avLst/>
                    <a:gdLst>
                      <a:gd name="T0" fmla="*/ 203 w 204"/>
                      <a:gd name="T1" fmla="*/ 0 h 311"/>
                      <a:gd name="T2" fmla="*/ 203 w 204"/>
                      <a:gd name="T3" fmla="*/ 63 h 311"/>
                      <a:gd name="T4" fmla="*/ 0 w 204"/>
                      <a:gd name="T5" fmla="*/ 310 h 311"/>
                      <a:gd name="T6" fmla="*/ 0 w 204"/>
                      <a:gd name="T7" fmla="*/ 247 h 311"/>
                      <a:gd name="T8" fmla="*/ 203 w 204"/>
                      <a:gd name="T9" fmla="*/ 0 h 311"/>
                    </a:gdLst>
                    <a:ahLst/>
                    <a:cxnLst>
                      <a:cxn ang="0">
                        <a:pos x="T0" y="T1"/>
                      </a:cxn>
                      <a:cxn ang="0">
                        <a:pos x="T2" y="T3"/>
                      </a:cxn>
                      <a:cxn ang="0">
                        <a:pos x="T4" y="T5"/>
                      </a:cxn>
                      <a:cxn ang="0">
                        <a:pos x="T6" y="T7"/>
                      </a:cxn>
                      <a:cxn ang="0">
                        <a:pos x="T8" y="T9"/>
                      </a:cxn>
                    </a:cxnLst>
                    <a:rect l="0" t="0" r="r" b="b"/>
                    <a:pathLst>
                      <a:path w="204" h="311">
                        <a:moveTo>
                          <a:pt x="203" y="0"/>
                        </a:moveTo>
                        <a:lnTo>
                          <a:pt x="203" y="63"/>
                        </a:lnTo>
                        <a:lnTo>
                          <a:pt x="0" y="310"/>
                        </a:lnTo>
                        <a:lnTo>
                          <a:pt x="0" y="247"/>
                        </a:lnTo>
                        <a:lnTo>
                          <a:pt x="203" y="0"/>
                        </a:lnTo>
                      </a:path>
                    </a:pathLst>
                  </a:custGeom>
                  <a:solidFill>
                    <a:srgbClr val="FE9B03"/>
                  </a:solidFill>
                  <a:ln w="12700" cap="rnd" cmpd="sng">
                    <a:solidFill>
                      <a:schemeClr val="fo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9734" name="Freeform 38"/>
                  <p:cNvSpPr>
                    <a:spLocks/>
                  </p:cNvSpPr>
                  <p:nvPr/>
                </p:nvSpPr>
                <p:spPr bwMode="auto">
                  <a:xfrm>
                    <a:off x="2628" y="2148"/>
                    <a:ext cx="191" cy="313"/>
                  </a:xfrm>
                  <a:custGeom>
                    <a:avLst/>
                    <a:gdLst>
                      <a:gd name="T0" fmla="*/ 190 w 191"/>
                      <a:gd name="T1" fmla="*/ 245 h 313"/>
                      <a:gd name="T2" fmla="*/ 190 w 191"/>
                      <a:gd name="T3" fmla="*/ 312 h 313"/>
                      <a:gd name="T4" fmla="*/ 0 w 191"/>
                      <a:gd name="T5" fmla="*/ 61 h 313"/>
                      <a:gd name="T6" fmla="*/ 0 w 191"/>
                      <a:gd name="T7" fmla="*/ 0 h 313"/>
                      <a:gd name="T8" fmla="*/ 190 w 191"/>
                      <a:gd name="T9" fmla="*/ 245 h 313"/>
                    </a:gdLst>
                    <a:ahLst/>
                    <a:cxnLst>
                      <a:cxn ang="0">
                        <a:pos x="T0" y="T1"/>
                      </a:cxn>
                      <a:cxn ang="0">
                        <a:pos x="T2" y="T3"/>
                      </a:cxn>
                      <a:cxn ang="0">
                        <a:pos x="T4" y="T5"/>
                      </a:cxn>
                      <a:cxn ang="0">
                        <a:pos x="T6" y="T7"/>
                      </a:cxn>
                      <a:cxn ang="0">
                        <a:pos x="T8" y="T9"/>
                      </a:cxn>
                    </a:cxnLst>
                    <a:rect l="0" t="0" r="r" b="b"/>
                    <a:pathLst>
                      <a:path w="191" h="313">
                        <a:moveTo>
                          <a:pt x="190" y="245"/>
                        </a:moveTo>
                        <a:lnTo>
                          <a:pt x="190" y="312"/>
                        </a:lnTo>
                        <a:lnTo>
                          <a:pt x="0" y="61"/>
                        </a:lnTo>
                        <a:lnTo>
                          <a:pt x="0" y="0"/>
                        </a:lnTo>
                        <a:lnTo>
                          <a:pt x="190" y="245"/>
                        </a:lnTo>
                      </a:path>
                    </a:pathLst>
                  </a:custGeom>
                  <a:solidFill>
                    <a:srgbClr val="FE9B03"/>
                  </a:solidFill>
                  <a:ln w="12700" cap="rnd" cmpd="sng">
                    <a:solidFill>
                      <a:schemeClr val="fo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sp>
              <p:nvSpPr>
                <p:cNvPr id="29736" name="Freeform 40"/>
                <p:cNvSpPr>
                  <a:spLocks/>
                </p:cNvSpPr>
                <p:nvPr/>
              </p:nvSpPr>
              <p:spPr bwMode="auto">
                <a:xfrm>
                  <a:off x="2947" y="1996"/>
                  <a:ext cx="20" cy="153"/>
                </a:xfrm>
                <a:custGeom>
                  <a:avLst/>
                  <a:gdLst>
                    <a:gd name="T0" fmla="*/ 0 w 20"/>
                    <a:gd name="T1" fmla="*/ 0 h 153"/>
                    <a:gd name="T2" fmla="*/ 19 w 20"/>
                    <a:gd name="T3" fmla="*/ 54 h 153"/>
                    <a:gd name="T4" fmla="*/ 19 w 20"/>
                    <a:gd name="T5" fmla="*/ 152 h 153"/>
                    <a:gd name="T6" fmla="*/ 0 w 20"/>
                    <a:gd name="T7" fmla="*/ 152 h 153"/>
                    <a:gd name="T8" fmla="*/ 0 w 20"/>
                    <a:gd name="T9" fmla="*/ 0 h 153"/>
                  </a:gdLst>
                  <a:ahLst/>
                  <a:cxnLst>
                    <a:cxn ang="0">
                      <a:pos x="T0" y="T1"/>
                    </a:cxn>
                    <a:cxn ang="0">
                      <a:pos x="T2" y="T3"/>
                    </a:cxn>
                    <a:cxn ang="0">
                      <a:pos x="T4" y="T5"/>
                    </a:cxn>
                    <a:cxn ang="0">
                      <a:pos x="T6" y="T7"/>
                    </a:cxn>
                    <a:cxn ang="0">
                      <a:pos x="T8" y="T9"/>
                    </a:cxn>
                  </a:cxnLst>
                  <a:rect l="0" t="0" r="r" b="b"/>
                  <a:pathLst>
                    <a:path w="20" h="153">
                      <a:moveTo>
                        <a:pt x="0" y="0"/>
                      </a:moveTo>
                      <a:lnTo>
                        <a:pt x="19" y="54"/>
                      </a:lnTo>
                      <a:lnTo>
                        <a:pt x="19" y="152"/>
                      </a:lnTo>
                      <a:lnTo>
                        <a:pt x="0" y="152"/>
                      </a:lnTo>
                      <a:lnTo>
                        <a:pt x="0" y="0"/>
                      </a:lnTo>
                    </a:path>
                  </a:pathLst>
                </a:custGeom>
                <a:solidFill>
                  <a:srgbClr val="FE9B03"/>
                </a:solidFill>
                <a:ln w="12700" cap="rnd" cmpd="sng">
                  <a:solidFill>
                    <a:schemeClr val="fo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grpSp>
            <p:nvGrpSpPr>
              <p:cNvPr id="29741" name="Group 45"/>
              <p:cNvGrpSpPr>
                <a:grpSpLocks/>
              </p:cNvGrpSpPr>
              <p:nvPr/>
            </p:nvGrpSpPr>
            <p:grpSpPr bwMode="auto">
              <a:xfrm>
                <a:off x="2631" y="1356"/>
                <a:ext cx="392" cy="535"/>
                <a:chOff x="2631" y="1356"/>
                <a:chExt cx="392" cy="535"/>
              </a:xfrm>
            </p:grpSpPr>
            <p:sp>
              <p:nvSpPr>
                <p:cNvPr id="29738" name="Freeform 42"/>
                <p:cNvSpPr>
                  <a:spLocks/>
                </p:cNvSpPr>
                <p:nvPr/>
              </p:nvSpPr>
              <p:spPr bwMode="auto">
                <a:xfrm>
                  <a:off x="2631" y="1356"/>
                  <a:ext cx="392" cy="535"/>
                </a:xfrm>
                <a:custGeom>
                  <a:avLst/>
                  <a:gdLst>
                    <a:gd name="T0" fmla="*/ 74 w 392"/>
                    <a:gd name="T1" fmla="*/ 534 h 535"/>
                    <a:gd name="T2" fmla="*/ 316 w 392"/>
                    <a:gd name="T3" fmla="*/ 534 h 535"/>
                    <a:gd name="T4" fmla="*/ 316 w 392"/>
                    <a:gd name="T5" fmla="*/ 249 h 535"/>
                    <a:gd name="T6" fmla="*/ 391 w 392"/>
                    <a:gd name="T7" fmla="*/ 249 h 535"/>
                    <a:gd name="T8" fmla="*/ 204 w 392"/>
                    <a:gd name="T9" fmla="*/ 0 h 535"/>
                    <a:gd name="T10" fmla="*/ 0 w 392"/>
                    <a:gd name="T11" fmla="*/ 249 h 535"/>
                    <a:gd name="T12" fmla="*/ 74 w 392"/>
                    <a:gd name="T13" fmla="*/ 249 h 535"/>
                    <a:gd name="T14" fmla="*/ 74 w 392"/>
                    <a:gd name="T15" fmla="*/ 534 h 5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2" h="535">
                      <a:moveTo>
                        <a:pt x="74" y="534"/>
                      </a:moveTo>
                      <a:lnTo>
                        <a:pt x="316" y="534"/>
                      </a:lnTo>
                      <a:lnTo>
                        <a:pt x="316" y="249"/>
                      </a:lnTo>
                      <a:lnTo>
                        <a:pt x="391" y="249"/>
                      </a:lnTo>
                      <a:lnTo>
                        <a:pt x="204" y="0"/>
                      </a:lnTo>
                      <a:lnTo>
                        <a:pt x="0" y="249"/>
                      </a:lnTo>
                      <a:lnTo>
                        <a:pt x="74" y="249"/>
                      </a:lnTo>
                      <a:lnTo>
                        <a:pt x="74" y="534"/>
                      </a:lnTo>
                    </a:path>
                  </a:pathLst>
                </a:custGeom>
                <a:solidFill>
                  <a:srgbClr val="FE9B03"/>
                </a:solidFill>
                <a:ln w="12700" cap="rnd"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29739" name="Rectangle 43"/>
                <p:cNvSpPr>
                  <a:spLocks noChangeArrowheads="1"/>
                </p:cNvSpPr>
                <p:nvPr/>
              </p:nvSpPr>
              <p:spPr bwMode="auto">
                <a:xfrm>
                  <a:off x="2955" y="1603"/>
                  <a:ext cx="65" cy="59"/>
                </a:xfrm>
                <a:prstGeom prst="rect">
                  <a:avLst/>
                </a:prstGeom>
                <a:solidFill>
                  <a:srgbClr val="FE9B03"/>
                </a:soli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600">
                    <a:solidFill>
                      <a:srgbClr val="000000"/>
                    </a:solidFill>
                  </a:endParaRPr>
                </a:p>
              </p:txBody>
            </p:sp>
            <p:sp>
              <p:nvSpPr>
                <p:cNvPr id="29740" name="Rectangle 44"/>
                <p:cNvSpPr>
                  <a:spLocks noChangeArrowheads="1"/>
                </p:cNvSpPr>
                <p:nvPr/>
              </p:nvSpPr>
              <p:spPr bwMode="auto">
                <a:xfrm>
                  <a:off x="2635" y="1608"/>
                  <a:ext cx="66" cy="58"/>
                </a:xfrm>
                <a:prstGeom prst="rect">
                  <a:avLst/>
                </a:prstGeom>
                <a:solidFill>
                  <a:srgbClr val="FE9B03"/>
                </a:soli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600">
                    <a:solidFill>
                      <a:srgbClr val="000000"/>
                    </a:solidFill>
                  </a:endParaRPr>
                </a:p>
              </p:txBody>
            </p:sp>
          </p:grpSp>
        </p:grpSp>
        <p:sp>
          <p:nvSpPr>
            <p:cNvPr id="29743" name="Rectangle 47"/>
            <p:cNvSpPr>
              <a:spLocks noChangeArrowheads="1"/>
            </p:cNvSpPr>
            <p:nvPr/>
          </p:nvSpPr>
          <p:spPr bwMode="auto">
            <a:xfrm>
              <a:off x="2712" y="1558"/>
              <a:ext cx="136" cy="614"/>
            </a:xfrm>
            <a:prstGeom prst="rect">
              <a:avLst/>
            </a:prstGeom>
            <a:solidFill>
              <a:srgbClr val="FE9B03"/>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913" tIns="30163" rIns="61913" bIns="30163">
              <a:spAutoFit/>
            </a:bodyPr>
            <a:lstStyle/>
            <a:p>
              <a:pPr defTabSz="608013" eaLnBrk="0" fontAlgn="base" hangingPunct="0">
                <a:spcBef>
                  <a:spcPct val="50000"/>
                </a:spcBef>
                <a:spcAft>
                  <a:spcPct val="0"/>
                </a:spcAft>
              </a:pPr>
              <a:r>
                <a:rPr lang="en-US" sz="1000" b="1">
                  <a:solidFill>
                    <a:srgbClr val="1C1C1C"/>
                  </a:solidFill>
                  <a:latin typeface="Times New Roman" pitchFamily="18" charset="0"/>
                </a:rPr>
                <a:t>MEMORY</a:t>
              </a:r>
            </a:p>
          </p:txBody>
        </p:sp>
        <p:sp>
          <p:nvSpPr>
            <p:cNvPr id="29744" name="Rectangle 48"/>
            <p:cNvSpPr>
              <a:spLocks noChangeArrowheads="1"/>
            </p:cNvSpPr>
            <p:nvPr/>
          </p:nvSpPr>
          <p:spPr bwMode="auto">
            <a:xfrm>
              <a:off x="2822" y="1742"/>
              <a:ext cx="126" cy="326"/>
            </a:xfrm>
            <a:prstGeom prst="rect">
              <a:avLst/>
            </a:prstGeom>
            <a:solidFill>
              <a:srgbClr val="FE9B03"/>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913" tIns="30163" rIns="61913" bIns="30163">
              <a:spAutoFit/>
            </a:bodyPr>
            <a:lstStyle/>
            <a:p>
              <a:pPr defTabSz="608013" eaLnBrk="0" fontAlgn="base" hangingPunct="0">
                <a:spcBef>
                  <a:spcPct val="50000"/>
                </a:spcBef>
                <a:spcAft>
                  <a:spcPct val="0"/>
                </a:spcAft>
              </a:pPr>
              <a:r>
                <a:rPr lang="en-US" sz="1000" b="1">
                  <a:solidFill>
                    <a:srgbClr val="1C1C1C"/>
                  </a:solidFill>
                  <a:latin typeface="Times New Roman" pitchFamily="18" charset="0"/>
                </a:rPr>
                <a:t>BUS</a:t>
              </a:r>
            </a:p>
          </p:txBody>
        </p:sp>
      </p:grpSp>
    </p:spTree>
    <p:extLst>
      <p:ext uri="{BB962C8B-B14F-4D97-AF65-F5344CB8AC3E}">
        <p14:creationId xmlns:p14="http://schemas.microsoft.com/office/powerpoint/2010/main" val="533518004"/>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4"/>
          <p:cNvSpPr>
            <a:spLocks noGrp="1" noChangeArrowheads="1"/>
          </p:cNvSpPr>
          <p:nvPr>
            <p:ph type="ctrTitle"/>
          </p:nvPr>
        </p:nvSpPr>
        <p:spPr/>
        <p:txBody>
          <a:bodyPr/>
          <a:lstStyle/>
          <a:p>
            <a:pPr eaLnBrk="1" hangingPunct="1"/>
            <a:r>
              <a:rPr lang="fr-FR" altLang="ja-JP" smtClean="0"/>
              <a:t>Parallel Computer Memory Architectures</a:t>
            </a:r>
            <a:endParaRPr lang="fr-FR" smtClean="0"/>
          </a:p>
        </p:txBody>
      </p:sp>
    </p:spTree>
    <p:extLst>
      <p:ext uri="{BB962C8B-B14F-4D97-AF65-F5344CB8AC3E}">
        <p14:creationId xmlns:p14="http://schemas.microsoft.com/office/powerpoint/2010/main" val="612420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fr-FR" smtClean="0"/>
              <a:t>What is Parallel Computing? (2)</a:t>
            </a:r>
          </a:p>
        </p:txBody>
      </p:sp>
      <p:sp>
        <p:nvSpPr>
          <p:cNvPr id="17411" name="Rectangle 3"/>
          <p:cNvSpPr>
            <a:spLocks noGrp="1" noChangeArrowheads="1"/>
          </p:cNvSpPr>
          <p:nvPr>
            <p:ph type="body" idx="1"/>
          </p:nvPr>
        </p:nvSpPr>
        <p:spPr>
          <a:xfrm>
            <a:off x="552450" y="836613"/>
            <a:ext cx="7772400" cy="2160587"/>
          </a:xfrm>
        </p:spPr>
        <p:txBody>
          <a:bodyPr/>
          <a:lstStyle/>
          <a:p>
            <a:pPr eaLnBrk="1" hangingPunct="1">
              <a:lnSpc>
                <a:spcPct val="90000"/>
              </a:lnSpc>
            </a:pPr>
            <a:r>
              <a:rPr lang="en-GB" sz="1900" smtClean="0"/>
              <a:t>In the simplest sense, </a:t>
            </a:r>
            <a:r>
              <a:rPr lang="en-GB" sz="1900" b="1" i="1" smtClean="0"/>
              <a:t>parallel computing</a:t>
            </a:r>
            <a:r>
              <a:rPr lang="en-GB" sz="1900" smtClean="0"/>
              <a:t> is the simultaneous use of multiple compute resources to solve a computational problem. </a:t>
            </a:r>
            <a:endParaRPr lang="fr-FR" sz="1900" smtClean="0"/>
          </a:p>
          <a:p>
            <a:pPr lvl="1" eaLnBrk="1" hangingPunct="1">
              <a:lnSpc>
                <a:spcPct val="90000"/>
              </a:lnSpc>
            </a:pPr>
            <a:r>
              <a:rPr lang="en-GB" sz="1900" smtClean="0"/>
              <a:t>To be run using multiple CPUs </a:t>
            </a:r>
            <a:endParaRPr lang="fr-FR" sz="1900" smtClean="0"/>
          </a:p>
          <a:p>
            <a:pPr lvl="1" eaLnBrk="1" hangingPunct="1">
              <a:lnSpc>
                <a:spcPct val="90000"/>
              </a:lnSpc>
            </a:pPr>
            <a:r>
              <a:rPr lang="en-GB" sz="1900" smtClean="0"/>
              <a:t>A problem is broken into discrete parts that can be solved concurrently </a:t>
            </a:r>
            <a:endParaRPr lang="fr-FR" sz="1900" smtClean="0"/>
          </a:p>
          <a:p>
            <a:pPr lvl="1" eaLnBrk="1" hangingPunct="1">
              <a:lnSpc>
                <a:spcPct val="90000"/>
              </a:lnSpc>
            </a:pPr>
            <a:r>
              <a:rPr lang="en-GB" sz="1900" smtClean="0"/>
              <a:t>Each part is further broken down to a series of instructions </a:t>
            </a:r>
            <a:endParaRPr lang="fr-FR" sz="1900" smtClean="0"/>
          </a:p>
          <a:p>
            <a:pPr eaLnBrk="1" hangingPunct="1">
              <a:lnSpc>
                <a:spcPct val="90000"/>
              </a:lnSpc>
            </a:pPr>
            <a:r>
              <a:rPr lang="en-GB" altLang="ja-JP" sz="1900" smtClean="0"/>
              <a:t>Instructions from each part execute simultaneously on different CPUs </a:t>
            </a:r>
            <a:endParaRPr lang="fr-FR" sz="1900" smtClean="0"/>
          </a:p>
        </p:txBody>
      </p:sp>
      <p:pic>
        <p:nvPicPr>
          <p:cNvPr id="17412" name="Picture 4" descr="Parallel computi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47813" y="3284538"/>
            <a:ext cx="5781675" cy="314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3909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fr-FR" smtClean="0"/>
              <a:t>Parallel Computing: Resources</a:t>
            </a:r>
          </a:p>
        </p:txBody>
      </p:sp>
      <p:sp>
        <p:nvSpPr>
          <p:cNvPr id="18435" name="Rectangle 3"/>
          <p:cNvSpPr>
            <a:spLocks noGrp="1" noChangeArrowheads="1"/>
          </p:cNvSpPr>
          <p:nvPr>
            <p:ph type="body" idx="1"/>
          </p:nvPr>
        </p:nvSpPr>
        <p:spPr>
          <a:xfrm>
            <a:off x="323850" y="1052513"/>
            <a:ext cx="8569325" cy="4419600"/>
          </a:xfrm>
        </p:spPr>
        <p:txBody>
          <a:bodyPr/>
          <a:lstStyle/>
          <a:p>
            <a:pPr eaLnBrk="1" hangingPunct="1"/>
            <a:r>
              <a:rPr lang="en-GB" sz="2800" smtClean="0"/>
              <a:t>The compute resources can include: </a:t>
            </a:r>
            <a:endParaRPr lang="fr-FR" sz="2800" smtClean="0"/>
          </a:p>
          <a:p>
            <a:pPr lvl="1" eaLnBrk="1" hangingPunct="1"/>
            <a:r>
              <a:rPr lang="en-GB" sz="2400" smtClean="0"/>
              <a:t>A single computer with multiple processors; </a:t>
            </a:r>
          </a:p>
          <a:p>
            <a:pPr lvl="1" eaLnBrk="1" hangingPunct="1"/>
            <a:r>
              <a:rPr lang="en-GB" sz="2400" smtClean="0"/>
              <a:t>A single computer with (multiple) processor(s) and some specialized computer resources (GPU, FPGA …)</a:t>
            </a:r>
            <a:endParaRPr lang="fr-FR" sz="2400" smtClean="0"/>
          </a:p>
          <a:p>
            <a:pPr lvl="1" eaLnBrk="1" hangingPunct="1"/>
            <a:r>
              <a:rPr lang="en-GB" sz="2400" smtClean="0"/>
              <a:t>An arbitrary number of computers connected by a network; </a:t>
            </a:r>
            <a:endParaRPr lang="fr-FR" sz="2400" smtClean="0"/>
          </a:p>
          <a:p>
            <a:pPr lvl="1" eaLnBrk="1" hangingPunct="1"/>
            <a:r>
              <a:rPr lang="fr-FR" sz="2400" smtClean="0"/>
              <a:t>A combination of both. </a:t>
            </a:r>
          </a:p>
          <a:p>
            <a:pPr eaLnBrk="1" hangingPunct="1"/>
            <a:endParaRPr lang="fr-FR" sz="2800" smtClean="0"/>
          </a:p>
        </p:txBody>
      </p:sp>
    </p:spTree>
    <p:extLst>
      <p:ext uri="{BB962C8B-B14F-4D97-AF65-F5344CB8AC3E}">
        <p14:creationId xmlns:p14="http://schemas.microsoft.com/office/powerpoint/2010/main" val="13062279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55" name="Group 15"/>
          <p:cNvGrpSpPr>
            <a:grpSpLocks/>
          </p:cNvGrpSpPr>
          <p:nvPr/>
        </p:nvGrpSpPr>
        <p:grpSpPr bwMode="auto">
          <a:xfrm>
            <a:off x="1671638" y="4192588"/>
            <a:ext cx="4676775" cy="1636712"/>
            <a:chOff x="1053" y="2641"/>
            <a:chExt cx="2946" cy="1031"/>
          </a:xfrm>
        </p:grpSpPr>
        <p:sp>
          <p:nvSpPr>
            <p:cNvPr id="10242" name="Rectangle 2"/>
            <p:cNvSpPr>
              <a:spLocks noChangeArrowheads="1"/>
            </p:cNvSpPr>
            <p:nvPr/>
          </p:nvSpPr>
          <p:spPr bwMode="auto">
            <a:xfrm>
              <a:off x="1060" y="3165"/>
              <a:ext cx="2913" cy="507"/>
            </a:xfrm>
            <a:prstGeom prst="rect">
              <a:avLst/>
            </a:prstGeom>
            <a:solidFill>
              <a:schemeClr val="hlink"/>
            </a:soli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fontAlgn="base">
                <a:spcBef>
                  <a:spcPct val="0"/>
                </a:spcBef>
                <a:spcAft>
                  <a:spcPct val="0"/>
                </a:spcAft>
              </a:pPr>
              <a:endParaRPr lang="en-US" sz="1600">
                <a:solidFill>
                  <a:srgbClr val="000000"/>
                </a:solidFill>
              </a:endParaRPr>
            </a:p>
          </p:txBody>
        </p:sp>
        <p:sp>
          <p:nvSpPr>
            <p:cNvPr id="10243" name="Oval 3"/>
            <p:cNvSpPr>
              <a:spLocks noChangeArrowheads="1"/>
            </p:cNvSpPr>
            <p:nvPr/>
          </p:nvSpPr>
          <p:spPr bwMode="auto">
            <a:xfrm>
              <a:off x="1209" y="3450"/>
              <a:ext cx="139" cy="167"/>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eaLnBrk="0" fontAlgn="base" hangingPunct="0">
                <a:spcBef>
                  <a:spcPct val="0"/>
                </a:spcBef>
                <a:spcAft>
                  <a:spcPct val="0"/>
                </a:spcAft>
              </a:pPr>
              <a:r>
                <a:rPr lang="en-US" sz="1200" b="1">
                  <a:solidFill>
                    <a:srgbClr val="000000"/>
                  </a:solidFill>
                  <a:latin typeface="Times New Roman" pitchFamily="18" charset="0"/>
                </a:rPr>
                <a:t>P</a:t>
              </a:r>
            </a:p>
          </p:txBody>
        </p:sp>
        <p:sp>
          <p:nvSpPr>
            <p:cNvPr id="10244" name="Oval 4"/>
            <p:cNvSpPr>
              <a:spLocks noChangeArrowheads="1"/>
            </p:cNvSpPr>
            <p:nvPr/>
          </p:nvSpPr>
          <p:spPr bwMode="auto">
            <a:xfrm>
              <a:off x="1920" y="3450"/>
              <a:ext cx="141" cy="167"/>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eaLnBrk="0" fontAlgn="base" hangingPunct="0">
                <a:spcBef>
                  <a:spcPct val="0"/>
                </a:spcBef>
                <a:spcAft>
                  <a:spcPct val="0"/>
                </a:spcAft>
              </a:pPr>
              <a:r>
                <a:rPr lang="en-US" sz="1200" b="1">
                  <a:solidFill>
                    <a:srgbClr val="000000"/>
                  </a:solidFill>
                  <a:latin typeface="Times New Roman" pitchFamily="18" charset="0"/>
                </a:rPr>
                <a:t>P</a:t>
              </a:r>
            </a:p>
          </p:txBody>
        </p:sp>
        <p:sp>
          <p:nvSpPr>
            <p:cNvPr id="10245" name="Oval 5"/>
            <p:cNvSpPr>
              <a:spLocks noChangeArrowheads="1"/>
            </p:cNvSpPr>
            <p:nvPr/>
          </p:nvSpPr>
          <p:spPr bwMode="auto">
            <a:xfrm>
              <a:off x="1561" y="3450"/>
              <a:ext cx="141" cy="167"/>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eaLnBrk="0" fontAlgn="base" hangingPunct="0">
                <a:spcBef>
                  <a:spcPct val="0"/>
                </a:spcBef>
                <a:spcAft>
                  <a:spcPct val="0"/>
                </a:spcAft>
              </a:pPr>
              <a:r>
                <a:rPr lang="en-US" sz="1200" b="1">
                  <a:solidFill>
                    <a:srgbClr val="000000"/>
                  </a:solidFill>
                  <a:latin typeface="Times New Roman" pitchFamily="18" charset="0"/>
                </a:rPr>
                <a:t>P</a:t>
              </a:r>
            </a:p>
          </p:txBody>
        </p:sp>
        <p:sp>
          <p:nvSpPr>
            <p:cNvPr id="10246" name="Oval 6"/>
            <p:cNvSpPr>
              <a:spLocks noChangeArrowheads="1"/>
            </p:cNvSpPr>
            <p:nvPr/>
          </p:nvSpPr>
          <p:spPr bwMode="auto">
            <a:xfrm>
              <a:off x="2298" y="3450"/>
              <a:ext cx="140" cy="167"/>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eaLnBrk="0" fontAlgn="base" hangingPunct="0">
                <a:spcBef>
                  <a:spcPct val="0"/>
                </a:spcBef>
                <a:spcAft>
                  <a:spcPct val="0"/>
                </a:spcAft>
              </a:pPr>
              <a:r>
                <a:rPr lang="en-US" sz="1200" b="1">
                  <a:solidFill>
                    <a:srgbClr val="000000"/>
                  </a:solidFill>
                  <a:latin typeface="Times New Roman" pitchFamily="18" charset="0"/>
                </a:rPr>
                <a:t>P</a:t>
              </a:r>
            </a:p>
          </p:txBody>
        </p:sp>
        <p:sp>
          <p:nvSpPr>
            <p:cNvPr id="10247" name="Oval 7"/>
            <p:cNvSpPr>
              <a:spLocks noChangeArrowheads="1"/>
            </p:cNvSpPr>
            <p:nvPr/>
          </p:nvSpPr>
          <p:spPr bwMode="auto">
            <a:xfrm>
              <a:off x="2750" y="3450"/>
              <a:ext cx="140" cy="167"/>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eaLnBrk="0" fontAlgn="base" hangingPunct="0">
                <a:spcBef>
                  <a:spcPct val="0"/>
                </a:spcBef>
                <a:spcAft>
                  <a:spcPct val="0"/>
                </a:spcAft>
              </a:pPr>
              <a:r>
                <a:rPr lang="en-US" sz="1200" b="1">
                  <a:solidFill>
                    <a:srgbClr val="000000"/>
                  </a:solidFill>
                  <a:latin typeface="Times New Roman" pitchFamily="18" charset="0"/>
                </a:rPr>
                <a:t>P</a:t>
              </a:r>
            </a:p>
          </p:txBody>
        </p:sp>
        <p:sp>
          <p:nvSpPr>
            <p:cNvPr id="10248" name="Oval 8"/>
            <p:cNvSpPr>
              <a:spLocks noChangeArrowheads="1"/>
            </p:cNvSpPr>
            <p:nvPr/>
          </p:nvSpPr>
          <p:spPr bwMode="auto">
            <a:xfrm>
              <a:off x="3537" y="3450"/>
              <a:ext cx="139" cy="167"/>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eaLnBrk="0" fontAlgn="base" hangingPunct="0">
                <a:spcBef>
                  <a:spcPct val="0"/>
                </a:spcBef>
                <a:spcAft>
                  <a:spcPct val="0"/>
                </a:spcAft>
              </a:pPr>
              <a:r>
                <a:rPr lang="en-US" sz="1200" b="1">
                  <a:solidFill>
                    <a:srgbClr val="000000"/>
                  </a:solidFill>
                  <a:latin typeface="Times New Roman" pitchFamily="18" charset="0"/>
                </a:rPr>
                <a:t>P</a:t>
              </a:r>
            </a:p>
          </p:txBody>
        </p:sp>
        <p:grpSp>
          <p:nvGrpSpPr>
            <p:cNvPr id="10251" name="Group 11"/>
            <p:cNvGrpSpPr>
              <a:grpSpLocks/>
            </p:cNvGrpSpPr>
            <p:nvPr/>
          </p:nvGrpSpPr>
          <p:grpSpPr bwMode="auto">
            <a:xfrm>
              <a:off x="3135" y="3261"/>
              <a:ext cx="220" cy="404"/>
              <a:chOff x="3135" y="3261"/>
              <a:chExt cx="220" cy="404"/>
            </a:xfrm>
          </p:grpSpPr>
          <p:sp>
            <p:nvSpPr>
              <p:cNvPr id="10249" name="Rectangle 9"/>
              <p:cNvSpPr>
                <a:spLocks noChangeArrowheads="1"/>
              </p:cNvSpPr>
              <p:nvPr/>
            </p:nvSpPr>
            <p:spPr bwMode="auto">
              <a:xfrm>
                <a:off x="3135" y="3261"/>
                <a:ext cx="17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fontAlgn="base" hangingPunct="0">
                  <a:spcBef>
                    <a:spcPct val="0"/>
                  </a:spcBef>
                  <a:spcAft>
                    <a:spcPct val="0"/>
                  </a:spcAft>
                </a:pPr>
                <a:r>
                  <a:rPr lang="en-US" sz="3600" b="1">
                    <a:solidFill>
                      <a:srgbClr val="000000"/>
                    </a:solidFill>
                    <a:latin typeface="Symbol" pitchFamily="18" charset="2"/>
                  </a:rPr>
                  <a:t>.</a:t>
                </a:r>
              </a:p>
            </p:txBody>
          </p:sp>
          <p:sp>
            <p:nvSpPr>
              <p:cNvPr id="10250" name="Rectangle 10"/>
              <p:cNvSpPr>
                <a:spLocks noChangeArrowheads="1"/>
              </p:cNvSpPr>
              <p:nvPr/>
            </p:nvSpPr>
            <p:spPr bwMode="auto">
              <a:xfrm>
                <a:off x="3183" y="3261"/>
                <a:ext cx="17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fontAlgn="base" hangingPunct="0">
                  <a:spcBef>
                    <a:spcPct val="0"/>
                  </a:spcBef>
                  <a:spcAft>
                    <a:spcPct val="0"/>
                  </a:spcAft>
                </a:pPr>
                <a:r>
                  <a:rPr lang="en-US" sz="3600" b="1">
                    <a:solidFill>
                      <a:srgbClr val="000000"/>
                    </a:solidFill>
                    <a:latin typeface="Symbol" pitchFamily="18" charset="2"/>
                  </a:rPr>
                  <a:t>.</a:t>
                </a:r>
              </a:p>
            </p:txBody>
          </p:sp>
        </p:grpSp>
        <p:sp>
          <p:nvSpPr>
            <p:cNvPr id="10252" name="Rectangle 12"/>
            <p:cNvSpPr>
              <a:spLocks noChangeArrowheads="1"/>
            </p:cNvSpPr>
            <p:nvPr/>
          </p:nvSpPr>
          <p:spPr bwMode="auto">
            <a:xfrm>
              <a:off x="1456" y="2893"/>
              <a:ext cx="2269" cy="264"/>
            </a:xfrm>
            <a:prstGeom prst="rect">
              <a:avLst/>
            </a:prstGeom>
            <a:solidFill>
              <a:srgbClr val="500093"/>
            </a:solidFill>
            <a:ln w="12700">
              <a:solidFill>
                <a:schemeClr val="tx1"/>
              </a:solidFill>
              <a:miter lim="800000"/>
              <a:headEnd/>
              <a:tailEnd/>
            </a:ln>
            <a:effectLst>
              <a:outerShdw dist="107763" dir="2700000" algn="ctr" rotWithShape="0">
                <a:schemeClr val="bg2">
                  <a:alpha val="50000"/>
                </a:schemeClr>
              </a:outerShdw>
            </a:effectLst>
          </p:spPr>
          <p:txBody>
            <a:bodyPr wrap="none" lIns="90488" tIns="44450" rIns="90488" bIns="44450" anchor="ctr"/>
            <a:lstStyle/>
            <a:p>
              <a:pPr algn="ctr" eaLnBrk="0" fontAlgn="base" hangingPunct="0">
                <a:spcBef>
                  <a:spcPct val="0"/>
                </a:spcBef>
                <a:spcAft>
                  <a:spcPct val="0"/>
                </a:spcAft>
              </a:pPr>
              <a:r>
                <a:rPr lang="en-US" sz="2000" b="1">
                  <a:solidFill>
                    <a:srgbClr val="FF0000"/>
                  </a:solidFill>
                  <a:latin typeface="Times New Roman" pitchFamily="18" charset="0"/>
                </a:rPr>
                <a:t>Microkernel</a:t>
              </a:r>
            </a:p>
          </p:txBody>
        </p:sp>
        <p:sp>
          <p:nvSpPr>
            <p:cNvPr id="10253" name="Rectangle 13"/>
            <p:cNvSpPr>
              <a:spLocks noChangeArrowheads="1"/>
            </p:cNvSpPr>
            <p:nvPr/>
          </p:nvSpPr>
          <p:spPr bwMode="auto">
            <a:xfrm>
              <a:off x="1053" y="3194"/>
              <a:ext cx="294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fontAlgn="base" hangingPunct="0">
                <a:spcBef>
                  <a:spcPct val="50000"/>
                </a:spcBef>
                <a:spcAft>
                  <a:spcPct val="0"/>
                </a:spcAft>
              </a:pPr>
              <a:r>
                <a:rPr lang="en-US" sz="2000" b="1">
                  <a:solidFill>
                    <a:srgbClr val="1C1C1C"/>
                  </a:solidFill>
                  <a:latin typeface="Times New Roman" pitchFamily="18" charset="0"/>
                </a:rPr>
                <a:t>Multi-Processor Computing System</a:t>
              </a:r>
            </a:p>
          </p:txBody>
        </p:sp>
        <p:sp>
          <p:nvSpPr>
            <p:cNvPr id="10254" name="Rectangle 14"/>
            <p:cNvSpPr>
              <a:spLocks noChangeArrowheads="1"/>
            </p:cNvSpPr>
            <p:nvPr/>
          </p:nvSpPr>
          <p:spPr bwMode="auto">
            <a:xfrm>
              <a:off x="1951" y="2641"/>
              <a:ext cx="1236" cy="241"/>
            </a:xfrm>
            <a:prstGeom prst="rect">
              <a:avLst/>
            </a:prstGeom>
            <a:solidFill>
              <a:srgbClr val="FE9B03"/>
            </a:solidFill>
            <a:ln w="12700">
              <a:solidFill>
                <a:schemeClr val="tx1"/>
              </a:solidFill>
              <a:miter lim="800000"/>
              <a:headEnd/>
              <a:tailEnd/>
            </a:ln>
            <a:effectLst>
              <a:outerShdw dist="107763" dir="2700000" algn="ctr" rotWithShape="0">
                <a:schemeClr val="bg2">
                  <a:alpha val="50000"/>
                </a:schemeClr>
              </a:outerShdw>
            </a:effectLst>
          </p:spPr>
          <p:txBody>
            <a:bodyPr wrap="none" lIns="90488" tIns="44450" rIns="90488" bIns="44450" anchor="ctr"/>
            <a:lstStyle/>
            <a:p>
              <a:pPr algn="ctr" eaLnBrk="0" fontAlgn="base" hangingPunct="0">
                <a:spcBef>
                  <a:spcPct val="50000"/>
                </a:spcBef>
                <a:spcAft>
                  <a:spcPct val="0"/>
                </a:spcAft>
              </a:pPr>
              <a:r>
                <a:rPr lang="en-US" sz="2000" b="1">
                  <a:solidFill>
                    <a:srgbClr val="FFCF01"/>
                  </a:solidFill>
                  <a:latin typeface="Times New Roman" pitchFamily="18" charset="0"/>
                </a:rPr>
                <a:t>Threads Interface</a:t>
              </a:r>
            </a:p>
          </p:txBody>
        </p:sp>
      </p:grpSp>
      <p:sp>
        <p:nvSpPr>
          <p:cNvPr id="10256" name="Rectangle 16"/>
          <p:cNvSpPr>
            <a:spLocks noChangeArrowheads="1"/>
          </p:cNvSpPr>
          <p:nvPr/>
        </p:nvSpPr>
        <p:spPr bwMode="auto">
          <a:xfrm>
            <a:off x="6781800" y="5318125"/>
            <a:ext cx="1839913"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fontAlgn="base" hangingPunct="0">
              <a:spcBef>
                <a:spcPct val="50000"/>
              </a:spcBef>
              <a:spcAft>
                <a:spcPct val="0"/>
              </a:spcAft>
            </a:pPr>
            <a:r>
              <a:rPr lang="en-US" sz="2000" b="1">
                <a:solidFill>
                  <a:srgbClr val="000000"/>
                </a:solidFill>
                <a:latin typeface="Arial" pitchFamily="34" charset="0"/>
              </a:rPr>
              <a:t>Hardware</a:t>
            </a:r>
          </a:p>
        </p:txBody>
      </p:sp>
      <p:sp>
        <p:nvSpPr>
          <p:cNvPr id="10257" name="Rectangle 17"/>
          <p:cNvSpPr>
            <a:spLocks noChangeArrowheads="1"/>
          </p:cNvSpPr>
          <p:nvPr/>
        </p:nvSpPr>
        <p:spPr bwMode="auto">
          <a:xfrm>
            <a:off x="6305550" y="4602163"/>
            <a:ext cx="2411413"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fontAlgn="base" hangingPunct="0">
              <a:spcBef>
                <a:spcPct val="50000"/>
              </a:spcBef>
              <a:spcAft>
                <a:spcPct val="0"/>
              </a:spcAft>
            </a:pPr>
            <a:r>
              <a:rPr lang="en-US" sz="2000" b="1">
                <a:solidFill>
                  <a:srgbClr val="000000"/>
                </a:solidFill>
                <a:latin typeface="Arial" pitchFamily="34" charset="0"/>
              </a:rPr>
              <a:t>Operating System</a:t>
            </a:r>
          </a:p>
        </p:txBody>
      </p:sp>
      <p:grpSp>
        <p:nvGrpSpPr>
          <p:cNvPr id="10265" name="Group 25"/>
          <p:cNvGrpSpPr>
            <a:grpSpLocks/>
          </p:cNvGrpSpPr>
          <p:nvPr/>
        </p:nvGrpSpPr>
        <p:grpSpPr bwMode="auto">
          <a:xfrm>
            <a:off x="1682750" y="5988050"/>
            <a:ext cx="5233988" cy="517525"/>
            <a:chOff x="1060" y="3772"/>
            <a:chExt cx="3297" cy="326"/>
          </a:xfrm>
        </p:grpSpPr>
        <p:sp>
          <p:nvSpPr>
            <p:cNvPr id="10258" name="Rectangle 18"/>
            <p:cNvSpPr>
              <a:spLocks noChangeArrowheads="1"/>
            </p:cNvSpPr>
            <p:nvPr/>
          </p:nvSpPr>
          <p:spPr bwMode="auto">
            <a:xfrm>
              <a:off x="3297" y="3864"/>
              <a:ext cx="10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fontAlgn="base" hangingPunct="0">
                <a:spcBef>
                  <a:spcPct val="50000"/>
                </a:spcBef>
                <a:spcAft>
                  <a:spcPct val="0"/>
                </a:spcAft>
              </a:pPr>
              <a:r>
                <a:rPr lang="en-US" b="1">
                  <a:solidFill>
                    <a:srgbClr val="000000"/>
                  </a:solidFill>
                  <a:latin typeface="Arial" pitchFamily="34" charset="0"/>
                </a:rPr>
                <a:t>Process</a:t>
              </a:r>
            </a:p>
          </p:txBody>
        </p:sp>
        <p:grpSp>
          <p:nvGrpSpPr>
            <p:cNvPr id="10264" name="Group 24"/>
            <p:cNvGrpSpPr>
              <a:grpSpLocks/>
            </p:cNvGrpSpPr>
            <p:nvPr/>
          </p:nvGrpSpPr>
          <p:grpSpPr bwMode="auto">
            <a:xfrm>
              <a:off x="1060" y="3772"/>
              <a:ext cx="2192" cy="326"/>
              <a:chOff x="1060" y="3772"/>
              <a:chExt cx="2192" cy="326"/>
            </a:xfrm>
          </p:grpSpPr>
          <p:sp>
            <p:nvSpPr>
              <p:cNvPr id="10259" name="Oval 19"/>
              <p:cNvSpPr>
                <a:spLocks noChangeArrowheads="1"/>
              </p:cNvSpPr>
              <p:nvPr/>
            </p:nvSpPr>
            <p:spPr bwMode="auto">
              <a:xfrm>
                <a:off x="3112" y="3863"/>
                <a:ext cx="140" cy="145"/>
              </a:xfrm>
              <a:prstGeom prst="ellipse">
                <a:avLst/>
              </a:prstGeom>
              <a:solidFill>
                <a:schemeClr val="bg1"/>
              </a:solidFill>
              <a:ln w="12700">
                <a:solidFill>
                  <a:schemeClr val="bg1"/>
                </a:solidFill>
                <a:round/>
                <a:headEnd/>
                <a:tailEnd/>
              </a:ln>
              <a:effectLst>
                <a:prstShdw prst="shdw17" dist="17961" dir="2700000">
                  <a:schemeClr val="bg1">
                    <a:gamma/>
                    <a:shade val="60000"/>
                    <a:invGamma/>
                  </a:schemeClr>
                </a:prstShdw>
              </a:effectLst>
            </p:spPr>
            <p:txBody>
              <a:bodyPr wrap="none" anchor="ctr"/>
              <a:lstStyle/>
              <a:p>
                <a:pPr algn="ctr" fontAlgn="base">
                  <a:spcBef>
                    <a:spcPct val="0"/>
                  </a:spcBef>
                  <a:spcAft>
                    <a:spcPct val="0"/>
                  </a:spcAft>
                </a:pPr>
                <a:endParaRPr lang="en-US" sz="1600">
                  <a:solidFill>
                    <a:srgbClr val="000000"/>
                  </a:solidFill>
                </a:endParaRPr>
              </a:p>
            </p:txBody>
          </p:sp>
          <p:sp>
            <p:nvSpPr>
              <p:cNvPr id="10260" name="Rectangle 20"/>
              <p:cNvSpPr>
                <a:spLocks noChangeArrowheads="1"/>
              </p:cNvSpPr>
              <p:nvPr/>
            </p:nvSpPr>
            <p:spPr bwMode="auto">
              <a:xfrm>
                <a:off x="1273" y="3862"/>
                <a:ext cx="1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fontAlgn="base" hangingPunct="0">
                  <a:spcBef>
                    <a:spcPct val="50000"/>
                  </a:spcBef>
                  <a:spcAft>
                    <a:spcPct val="0"/>
                  </a:spcAft>
                </a:pPr>
                <a:r>
                  <a:rPr lang="en-US" b="1">
                    <a:solidFill>
                      <a:srgbClr val="000000"/>
                    </a:solidFill>
                    <a:latin typeface="Arial" pitchFamily="34" charset="0"/>
                  </a:rPr>
                  <a:t>Processor</a:t>
                </a:r>
              </a:p>
            </p:txBody>
          </p:sp>
          <p:sp>
            <p:nvSpPr>
              <p:cNvPr id="10261" name="Freeform 21"/>
              <p:cNvSpPr>
                <a:spLocks/>
              </p:cNvSpPr>
              <p:nvPr/>
            </p:nvSpPr>
            <p:spPr bwMode="auto">
              <a:xfrm>
                <a:off x="2143" y="3816"/>
                <a:ext cx="75" cy="177"/>
              </a:xfrm>
              <a:custGeom>
                <a:avLst/>
                <a:gdLst>
                  <a:gd name="T0" fmla="*/ 49 w 75"/>
                  <a:gd name="T1" fmla="*/ 0 h 177"/>
                  <a:gd name="T2" fmla="*/ 41 w 75"/>
                  <a:gd name="T3" fmla="*/ 17 h 177"/>
                  <a:gd name="T4" fmla="*/ 16 w 75"/>
                  <a:gd name="T5" fmla="*/ 21 h 177"/>
                  <a:gd name="T6" fmla="*/ 0 w 75"/>
                  <a:gd name="T7" fmla="*/ 34 h 177"/>
                  <a:gd name="T8" fmla="*/ 0 w 75"/>
                  <a:gd name="T9" fmla="*/ 47 h 177"/>
                  <a:gd name="T10" fmla="*/ 25 w 75"/>
                  <a:gd name="T11" fmla="*/ 56 h 177"/>
                  <a:gd name="T12" fmla="*/ 49 w 75"/>
                  <a:gd name="T13" fmla="*/ 60 h 177"/>
                  <a:gd name="T14" fmla="*/ 66 w 75"/>
                  <a:gd name="T15" fmla="*/ 73 h 177"/>
                  <a:gd name="T16" fmla="*/ 74 w 75"/>
                  <a:gd name="T17" fmla="*/ 86 h 177"/>
                  <a:gd name="T18" fmla="*/ 66 w 75"/>
                  <a:gd name="T19" fmla="*/ 99 h 177"/>
                  <a:gd name="T20" fmla="*/ 41 w 75"/>
                  <a:gd name="T21" fmla="*/ 107 h 177"/>
                  <a:gd name="T22" fmla="*/ 16 w 75"/>
                  <a:gd name="T23" fmla="*/ 116 h 177"/>
                  <a:gd name="T24" fmla="*/ 8 w 75"/>
                  <a:gd name="T25" fmla="*/ 129 h 177"/>
                  <a:gd name="T26" fmla="*/ 0 w 75"/>
                  <a:gd name="T27" fmla="*/ 142 h 177"/>
                  <a:gd name="T28" fmla="*/ 0 w 75"/>
                  <a:gd name="T29" fmla="*/ 155 h 177"/>
                  <a:gd name="T30" fmla="*/ 25 w 75"/>
                  <a:gd name="T31" fmla="*/ 163 h 177"/>
                  <a:gd name="T32" fmla="*/ 49 w 75"/>
                  <a:gd name="T33" fmla="*/ 167 h 177"/>
                  <a:gd name="T34" fmla="*/ 74 w 75"/>
                  <a:gd name="T35" fmla="*/ 17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5" h="177">
                    <a:moveTo>
                      <a:pt x="49" y="0"/>
                    </a:moveTo>
                    <a:lnTo>
                      <a:pt x="41" y="17"/>
                    </a:lnTo>
                    <a:lnTo>
                      <a:pt x="16" y="21"/>
                    </a:lnTo>
                    <a:lnTo>
                      <a:pt x="0" y="34"/>
                    </a:lnTo>
                    <a:lnTo>
                      <a:pt x="0" y="47"/>
                    </a:lnTo>
                    <a:lnTo>
                      <a:pt x="25" y="56"/>
                    </a:lnTo>
                    <a:lnTo>
                      <a:pt x="49" y="60"/>
                    </a:lnTo>
                    <a:lnTo>
                      <a:pt x="66" y="73"/>
                    </a:lnTo>
                    <a:lnTo>
                      <a:pt x="74" y="86"/>
                    </a:lnTo>
                    <a:lnTo>
                      <a:pt x="66" y="99"/>
                    </a:lnTo>
                    <a:lnTo>
                      <a:pt x="41" y="107"/>
                    </a:lnTo>
                    <a:lnTo>
                      <a:pt x="16" y="116"/>
                    </a:lnTo>
                    <a:lnTo>
                      <a:pt x="8" y="129"/>
                    </a:lnTo>
                    <a:lnTo>
                      <a:pt x="0" y="142"/>
                    </a:lnTo>
                    <a:lnTo>
                      <a:pt x="0" y="155"/>
                    </a:lnTo>
                    <a:lnTo>
                      <a:pt x="25" y="163"/>
                    </a:lnTo>
                    <a:lnTo>
                      <a:pt x="49" y="167"/>
                    </a:lnTo>
                    <a:lnTo>
                      <a:pt x="74" y="176"/>
                    </a:lnTo>
                  </a:path>
                </a:pathLst>
              </a:custGeom>
              <a:noFill/>
              <a:ln w="12700" cap="rnd" cmpd="sng">
                <a:solidFill>
                  <a:schemeClr val="tx1"/>
                </a:solidFill>
                <a:prstDash val="solid"/>
                <a:round/>
                <a:headEnd type="none" w="med" len="med"/>
                <a:tailEnd type="none" w="med" len="med"/>
              </a:ln>
              <a:effectLst>
                <a:outerShdw dist="107763"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Lst>
            </p:spPr>
            <p:txBody>
              <a:bodyPr/>
              <a:lstStyle/>
              <a:p>
                <a:pPr algn="ctr" fontAlgn="base">
                  <a:spcBef>
                    <a:spcPct val="0"/>
                  </a:spcBef>
                  <a:spcAft>
                    <a:spcPct val="0"/>
                  </a:spcAft>
                </a:pPr>
                <a:endParaRPr lang="en-US" sz="1600">
                  <a:solidFill>
                    <a:srgbClr val="000000"/>
                  </a:solidFill>
                </a:endParaRPr>
              </a:p>
            </p:txBody>
          </p:sp>
          <p:sp>
            <p:nvSpPr>
              <p:cNvPr id="10262" name="Rectangle 22"/>
              <p:cNvSpPr>
                <a:spLocks noChangeArrowheads="1"/>
              </p:cNvSpPr>
              <p:nvPr/>
            </p:nvSpPr>
            <p:spPr bwMode="auto">
              <a:xfrm>
                <a:off x="2238" y="3867"/>
                <a:ext cx="7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fontAlgn="base" hangingPunct="0">
                  <a:spcBef>
                    <a:spcPct val="50000"/>
                  </a:spcBef>
                  <a:spcAft>
                    <a:spcPct val="0"/>
                  </a:spcAft>
                </a:pPr>
                <a:r>
                  <a:rPr lang="en-US" b="1">
                    <a:solidFill>
                      <a:srgbClr val="000000"/>
                    </a:solidFill>
                    <a:latin typeface="Arial" pitchFamily="34" charset="0"/>
                  </a:rPr>
                  <a:t>Thread</a:t>
                </a:r>
              </a:p>
            </p:txBody>
          </p:sp>
          <p:sp>
            <p:nvSpPr>
              <p:cNvPr id="10263" name="Oval 23"/>
              <p:cNvSpPr>
                <a:spLocks noChangeArrowheads="1"/>
              </p:cNvSpPr>
              <p:nvPr/>
            </p:nvSpPr>
            <p:spPr bwMode="auto">
              <a:xfrm>
                <a:off x="1060" y="3772"/>
                <a:ext cx="198" cy="292"/>
              </a:xfrm>
              <a:prstGeom prst="ellipse">
                <a:avLst/>
              </a:prstGeom>
              <a:solidFill>
                <a:schemeClr val="bg1"/>
              </a:solidFill>
              <a:ln w="12700">
                <a:solidFill>
                  <a:schemeClr val="bg2"/>
                </a:solidFill>
                <a:round/>
                <a:headEnd/>
                <a:tailEnd/>
              </a:ln>
              <a:effectLst>
                <a:outerShdw dist="107763" dir="2700000" algn="ctr" rotWithShape="0">
                  <a:schemeClr val="hlink">
                    <a:alpha val="50000"/>
                  </a:schemeClr>
                </a:outerShdw>
              </a:effectLst>
            </p:spPr>
            <p:txBody>
              <a:bodyPr wrap="none" lIns="90488" tIns="44450" rIns="90488" bIns="44450" anchor="ctr"/>
              <a:lstStyle/>
              <a:p>
                <a:pPr algn="ctr" eaLnBrk="0" fontAlgn="base" hangingPunct="0">
                  <a:spcBef>
                    <a:spcPct val="0"/>
                  </a:spcBef>
                  <a:spcAft>
                    <a:spcPct val="0"/>
                  </a:spcAft>
                </a:pPr>
                <a:r>
                  <a:rPr lang="en-US" b="1">
                    <a:solidFill>
                      <a:srgbClr val="000000"/>
                    </a:solidFill>
                    <a:latin typeface="Times New Roman" pitchFamily="18" charset="0"/>
                  </a:rPr>
                  <a:t>P</a:t>
                </a:r>
              </a:p>
            </p:txBody>
          </p:sp>
        </p:grpSp>
      </p:grpSp>
      <p:sp>
        <p:nvSpPr>
          <p:cNvPr id="10266" name="Rectangle 26"/>
          <p:cNvSpPr>
            <a:spLocks noChangeArrowheads="1"/>
          </p:cNvSpPr>
          <p:nvPr/>
        </p:nvSpPr>
        <p:spPr bwMode="auto">
          <a:xfrm>
            <a:off x="1739900" y="1854200"/>
            <a:ext cx="4613275" cy="1230313"/>
          </a:xfrm>
          <a:prstGeom prst="rect">
            <a:avLst/>
          </a:prstGeom>
          <a:solidFill>
            <a:schemeClr val="accent2"/>
          </a:soli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fontAlgn="base">
              <a:spcBef>
                <a:spcPct val="0"/>
              </a:spcBef>
              <a:spcAft>
                <a:spcPct val="0"/>
              </a:spcAft>
            </a:pPr>
            <a:endParaRPr lang="en-US" sz="1600">
              <a:solidFill>
                <a:srgbClr val="000000"/>
              </a:solidFill>
            </a:endParaRPr>
          </a:p>
        </p:txBody>
      </p:sp>
      <p:sp>
        <p:nvSpPr>
          <p:cNvPr id="10267" name="Rectangle 27"/>
          <p:cNvSpPr>
            <a:spLocks noChangeArrowheads="1"/>
          </p:cNvSpPr>
          <p:nvPr/>
        </p:nvSpPr>
        <p:spPr bwMode="auto">
          <a:xfrm>
            <a:off x="1968500" y="2044700"/>
            <a:ext cx="776288" cy="865188"/>
          </a:xfrm>
          <a:prstGeom prst="rect">
            <a:avLst/>
          </a:prstGeom>
          <a:gradFill rotWithShape="0">
            <a:gsLst>
              <a:gs pos="0">
                <a:srgbClr val="FC0128"/>
              </a:gs>
              <a:gs pos="100000">
                <a:srgbClr val="FC0128">
                  <a:gamma/>
                  <a:tint val="70196"/>
                  <a:invGamma/>
                </a:srgbClr>
              </a:gs>
            </a:gsLst>
            <a:path path="rect">
              <a:fillToRect r="100000" b="100000"/>
            </a:path>
          </a:gra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fontAlgn="base">
              <a:spcBef>
                <a:spcPct val="0"/>
              </a:spcBef>
              <a:spcAft>
                <a:spcPct val="0"/>
              </a:spcAft>
            </a:pPr>
            <a:endParaRPr lang="en-US" sz="1600">
              <a:solidFill>
                <a:srgbClr val="000000"/>
              </a:solidFill>
            </a:endParaRPr>
          </a:p>
        </p:txBody>
      </p:sp>
      <p:sp>
        <p:nvSpPr>
          <p:cNvPr id="10268" name="Rectangle 28"/>
          <p:cNvSpPr>
            <a:spLocks noChangeArrowheads="1"/>
          </p:cNvSpPr>
          <p:nvPr/>
        </p:nvSpPr>
        <p:spPr bwMode="auto">
          <a:xfrm>
            <a:off x="3168650" y="2044700"/>
            <a:ext cx="1235075" cy="895350"/>
          </a:xfrm>
          <a:prstGeom prst="rect">
            <a:avLst/>
          </a:prstGeom>
          <a:gradFill rotWithShape="0">
            <a:gsLst>
              <a:gs pos="0">
                <a:srgbClr val="FC0128"/>
              </a:gs>
              <a:gs pos="100000">
                <a:srgbClr val="FC0128">
                  <a:gamma/>
                  <a:tint val="70196"/>
                  <a:invGamma/>
                </a:srgbClr>
              </a:gs>
            </a:gsLst>
            <a:path path="rect">
              <a:fillToRect r="100000" b="100000"/>
            </a:path>
          </a:gra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fontAlgn="base">
              <a:spcBef>
                <a:spcPct val="0"/>
              </a:spcBef>
              <a:spcAft>
                <a:spcPct val="0"/>
              </a:spcAft>
            </a:pPr>
            <a:endParaRPr lang="en-US" sz="1600">
              <a:solidFill>
                <a:srgbClr val="000000"/>
              </a:solidFill>
            </a:endParaRPr>
          </a:p>
        </p:txBody>
      </p:sp>
      <p:sp>
        <p:nvSpPr>
          <p:cNvPr id="10269" name="Oval 29"/>
          <p:cNvSpPr>
            <a:spLocks noChangeArrowheads="1"/>
          </p:cNvSpPr>
          <p:nvPr/>
        </p:nvSpPr>
        <p:spPr bwMode="auto">
          <a:xfrm>
            <a:off x="2282825" y="2601913"/>
            <a:ext cx="225425" cy="225425"/>
          </a:xfrm>
          <a:prstGeom prst="ellipse">
            <a:avLst/>
          </a:prstGeom>
          <a:solidFill>
            <a:schemeClr val="bg1"/>
          </a:solidFill>
          <a:ln w="12700">
            <a:solidFill>
              <a:schemeClr val="bg1"/>
            </a:solidFill>
            <a:round/>
            <a:headEnd/>
            <a:tailEnd/>
          </a:ln>
          <a:effectLst>
            <a:prstShdw prst="shdw17" dist="17961" dir="2700000">
              <a:schemeClr val="bg1">
                <a:gamma/>
                <a:shade val="60000"/>
                <a:invGamma/>
              </a:schemeClr>
            </a:prstShdw>
          </a:effectLst>
        </p:spPr>
        <p:txBody>
          <a:bodyPr wrap="none" anchor="ctr"/>
          <a:lstStyle/>
          <a:p>
            <a:pPr algn="ctr" fontAlgn="base">
              <a:spcBef>
                <a:spcPct val="0"/>
              </a:spcBef>
              <a:spcAft>
                <a:spcPct val="0"/>
              </a:spcAft>
            </a:pPr>
            <a:endParaRPr lang="en-US" sz="1600">
              <a:solidFill>
                <a:srgbClr val="000000"/>
              </a:solidFill>
            </a:endParaRPr>
          </a:p>
        </p:txBody>
      </p:sp>
      <p:grpSp>
        <p:nvGrpSpPr>
          <p:cNvPr id="10272" name="Group 32"/>
          <p:cNvGrpSpPr>
            <a:grpSpLocks/>
          </p:cNvGrpSpPr>
          <p:nvPr/>
        </p:nvGrpSpPr>
        <p:grpSpPr bwMode="auto">
          <a:xfrm>
            <a:off x="2357438" y="2159000"/>
            <a:ext cx="79375" cy="436563"/>
            <a:chOff x="1485" y="1360"/>
            <a:chExt cx="50" cy="275"/>
          </a:xfrm>
        </p:grpSpPr>
        <p:sp>
          <p:nvSpPr>
            <p:cNvPr id="10270" name="Line 30"/>
            <p:cNvSpPr>
              <a:spLocks noChangeShapeType="1"/>
            </p:cNvSpPr>
            <p:nvPr/>
          </p:nvSpPr>
          <p:spPr bwMode="auto">
            <a:xfrm>
              <a:off x="1509" y="1485"/>
              <a:ext cx="0" cy="1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71" name="Freeform 31"/>
            <p:cNvSpPr>
              <a:spLocks/>
            </p:cNvSpPr>
            <p:nvPr/>
          </p:nvSpPr>
          <p:spPr bwMode="auto">
            <a:xfrm>
              <a:off x="1485" y="1360"/>
              <a:ext cx="50" cy="101"/>
            </a:xfrm>
            <a:custGeom>
              <a:avLst/>
              <a:gdLst>
                <a:gd name="T0" fmla="*/ 33 w 50"/>
                <a:gd name="T1" fmla="*/ 0 h 101"/>
                <a:gd name="T2" fmla="*/ 27 w 50"/>
                <a:gd name="T3" fmla="*/ 10 h 101"/>
                <a:gd name="T4" fmla="*/ 11 w 50"/>
                <a:gd name="T5" fmla="*/ 12 h 101"/>
                <a:gd name="T6" fmla="*/ 0 w 50"/>
                <a:gd name="T7" fmla="*/ 20 h 101"/>
                <a:gd name="T8" fmla="*/ 0 w 50"/>
                <a:gd name="T9" fmla="*/ 27 h 101"/>
                <a:gd name="T10" fmla="*/ 16 w 50"/>
                <a:gd name="T11" fmla="*/ 32 h 101"/>
                <a:gd name="T12" fmla="*/ 33 w 50"/>
                <a:gd name="T13" fmla="*/ 34 h 101"/>
                <a:gd name="T14" fmla="*/ 44 w 50"/>
                <a:gd name="T15" fmla="*/ 41 h 101"/>
                <a:gd name="T16" fmla="*/ 49 w 50"/>
                <a:gd name="T17" fmla="*/ 49 h 101"/>
                <a:gd name="T18" fmla="*/ 44 w 50"/>
                <a:gd name="T19" fmla="*/ 56 h 101"/>
                <a:gd name="T20" fmla="*/ 27 w 50"/>
                <a:gd name="T21" fmla="*/ 61 h 101"/>
                <a:gd name="T22" fmla="*/ 11 w 50"/>
                <a:gd name="T23" fmla="*/ 66 h 101"/>
                <a:gd name="T24" fmla="*/ 5 w 50"/>
                <a:gd name="T25" fmla="*/ 73 h 101"/>
                <a:gd name="T26" fmla="*/ 0 w 50"/>
                <a:gd name="T27" fmla="*/ 80 h 101"/>
                <a:gd name="T28" fmla="*/ 0 w 50"/>
                <a:gd name="T29" fmla="*/ 88 h 101"/>
                <a:gd name="T30" fmla="*/ 16 w 50"/>
                <a:gd name="T31" fmla="*/ 93 h 101"/>
                <a:gd name="T32" fmla="*/ 33 w 50"/>
                <a:gd name="T33" fmla="*/ 95 h 101"/>
                <a:gd name="T34" fmla="*/ 49 w 50"/>
                <a:gd name="T35" fmla="*/ 10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0" h="101">
                  <a:moveTo>
                    <a:pt x="33" y="0"/>
                  </a:moveTo>
                  <a:lnTo>
                    <a:pt x="27" y="10"/>
                  </a:lnTo>
                  <a:lnTo>
                    <a:pt x="11" y="12"/>
                  </a:lnTo>
                  <a:lnTo>
                    <a:pt x="0" y="20"/>
                  </a:lnTo>
                  <a:lnTo>
                    <a:pt x="0" y="27"/>
                  </a:lnTo>
                  <a:lnTo>
                    <a:pt x="16" y="32"/>
                  </a:lnTo>
                  <a:lnTo>
                    <a:pt x="33" y="34"/>
                  </a:lnTo>
                  <a:lnTo>
                    <a:pt x="44" y="41"/>
                  </a:lnTo>
                  <a:lnTo>
                    <a:pt x="49" y="49"/>
                  </a:lnTo>
                  <a:lnTo>
                    <a:pt x="44" y="56"/>
                  </a:lnTo>
                  <a:lnTo>
                    <a:pt x="27" y="61"/>
                  </a:lnTo>
                  <a:lnTo>
                    <a:pt x="11" y="66"/>
                  </a:lnTo>
                  <a:lnTo>
                    <a:pt x="5" y="73"/>
                  </a:lnTo>
                  <a:lnTo>
                    <a:pt x="0" y="80"/>
                  </a:lnTo>
                  <a:lnTo>
                    <a:pt x="0" y="88"/>
                  </a:lnTo>
                  <a:lnTo>
                    <a:pt x="16" y="93"/>
                  </a:lnTo>
                  <a:lnTo>
                    <a:pt x="33" y="95"/>
                  </a:lnTo>
                  <a:lnTo>
                    <a:pt x="49" y="100"/>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sp>
        <p:nvSpPr>
          <p:cNvPr id="10273" name="Oval 33"/>
          <p:cNvSpPr>
            <a:spLocks noChangeArrowheads="1"/>
          </p:cNvSpPr>
          <p:nvPr/>
        </p:nvSpPr>
        <p:spPr bwMode="auto">
          <a:xfrm>
            <a:off x="4033838" y="2632075"/>
            <a:ext cx="222250" cy="225425"/>
          </a:xfrm>
          <a:prstGeom prst="ellipse">
            <a:avLst/>
          </a:prstGeom>
          <a:solidFill>
            <a:schemeClr val="bg1"/>
          </a:solidFill>
          <a:ln w="12700">
            <a:solidFill>
              <a:schemeClr val="bg1"/>
            </a:solidFill>
            <a:round/>
            <a:headEnd/>
            <a:tailEnd/>
          </a:ln>
          <a:effectLst>
            <a:prstShdw prst="shdw17" dist="17961" dir="2700000">
              <a:schemeClr val="bg1">
                <a:gamma/>
                <a:shade val="60000"/>
                <a:invGamma/>
              </a:schemeClr>
            </a:prstShdw>
          </a:effectLst>
        </p:spPr>
        <p:txBody>
          <a:bodyPr wrap="none" anchor="ctr"/>
          <a:lstStyle/>
          <a:p>
            <a:pPr algn="ctr" fontAlgn="base">
              <a:spcBef>
                <a:spcPct val="0"/>
              </a:spcBef>
              <a:spcAft>
                <a:spcPct val="0"/>
              </a:spcAft>
            </a:pPr>
            <a:endParaRPr lang="en-US" sz="1600">
              <a:solidFill>
                <a:srgbClr val="000000"/>
              </a:solidFill>
            </a:endParaRPr>
          </a:p>
        </p:txBody>
      </p:sp>
      <p:sp>
        <p:nvSpPr>
          <p:cNvPr id="10274" name="Line 34"/>
          <p:cNvSpPr>
            <a:spLocks noChangeShapeType="1"/>
          </p:cNvSpPr>
          <p:nvPr/>
        </p:nvSpPr>
        <p:spPr bwMode="auto">
          <a:xfrm>
            <a:off x="4144963" y="2387600"/>
            <a:ext cx="0" cy="23812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75" name="Freeform 35"/>
          <p:cNvSpPr>
            <a:spLocks/>
          </p:cNvSpPr>
          <p:nvPr/>
        </p:nvSpPr>
        <p:spPr bwMode="auto">
          <a:xfrm>
            <a:off x="4105275" y="2189163"/>
            <a:ext cx="79375" cy="160337"/>
          </a:xfrm>
          <a:custGeom>
            <a:avLst/>
            <a:gdLst>
              <a:gd name="T0" fmla="*/ 33 w 50"/>
              <a:gd name="T1" fmla="*/ 0 h 101"/>
              <a:gd name="T2" fmla="*/ 27 w 50"/>
              <a:gd name="T3" fmla="*/ 10 h 101"/>
              <a:gd name="T4" fmla="*/ 11 w 50"/>
              <a:gd name="T5" fmla="*/ 12 h 101"/>
              <a:gd name="T6" fmla="*/ 0 w 50"/>
              <a:gd name="T7" fmla="*/ 20 h 101"/>
              <a:gd name="T8" fmla="*/ 0 w 50"/>
              <a:gd name="T9" fmla="*/ 27 h 101"/>
              <a:gd name="T10" fmla="*/ 16 w 50"/>
              <a:gd name="T11" fmla="*/ 32 h 101"/>
              <a:gd name="T12" fmla="*/ 33 w 50"/>
              <a:gd name="T13" fmla="*/ 34 h 101"/>
              <a:gd name="T14" fmla="*/ 44 w 50"/>
              <a:gd name="T15" fmla="*/ 41 h 101"/>
              <a:gd name="T16" fmla="*/ 49 w 50"/>
              <a:gd name="T17" fmla="*/ 49 h 101"/>
              <a:gd name="T18" fmla="*/ 44 w 50"/>
              <a:gd name="T19" fmla="*/ 56 h 101"/>
              <a:gd name="T20" fmla="*/ 27 w 50"/>
              <a:gd name="T21" fmla="*/ 61 h 101"/>
              <a:gd name="T22" fmla="*/ 11 w 50"/>
              <a:gd name="T23" fmla="*/ 66 h 101"/>
              <a:gd name="T24" fmla="*/ 5 w 50"/>
              <a:gd name="T25" fmla="*/ 73 h 101"/>
              <a:gd name="T26" fmla="*/ 0 w 50"/>
              <a:gd name="T27" fmla="*/ 80 h 101"/>
              <a:gd name="T28" fmla="*/ 0 w 50"/>
              <a:gd name="T29" fmla="*/ 88 h 101"/>
              <a:gd name="T30" fmla="*/ 16 w 50"/>
              <a:gd name="T31" fmla="*/ 93 h 101"/>
              <a:gd name="T32" fmla="*/ 33 w 50"/>
              <a:gd name="T33" fmla="*/ 95 h 101"/>
              <a:gd name="T34" fmla="*/ 49 w 50"/>
              <a:gd name="T35" fmla="*/ 10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0" h="101">
                <a:moveTo>
                  <a:pt x="33" y="0"/>
                </a:moveTo>
                <a:lnTo>
                  <a:pt x="27" y="10"/>
                </a:lnTo>
                <a:lnTo>
                  <a:pt x="11" y="12"/>
                </a:lnTo>
                <a:lnTo>
                  <a:pt x="0" y="20"/>
                </a:lnTo>
                <a:lnTo>
                  <a:pt x="0" y="27"/>
                </a:lnTo>
                <a:lnTo>
                  <a:pt x="16" y="32"/>
                </a:lnTo>
                <a:lnTo>
                  <a:pt x="33" y="34"/>
                </a:lnTo>
                <a:lnTo>
                  <a:pt x="44" y="41"/>
                </a:lnTo>
                <a:lnTo>
                  <a:pt x="49" y="49"/>
                </a:lnTo>
                <a:lnTo>
                  <a:pt x="44" y="56"/>
                </a:lnTo>
                <a:lnTo>
                  <a:pt x="27" y="61"/>
                </a:lnTo>
                <a:lnTo>
                  <a:pt x="11" y="66"/>
                </a:lnTo>
                <a:lnTo>
                  <a:pt x="5" y="73"/>
                </a:lnTo>
                <a:lnTo>
                  <a:pt x="0" y="80"/>
                </a:lnTo>
                <a:lnTo>
                  <a:pt x="0" y="88"/>
                </a:lnTo>
                <a:lnTo>
                  <a:pt x="16" y="93"/>
                </a:lnTo>
                <a:lnTo>
                  <a:pt x="33" y="95"/>
                </a:lnTo>
                <a:lnTo>
                  <a:pt x="49" y="100"/>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76" name="Oval 36"/>
          <p:cNvSpPr>
            <a:spLocks noChangeArrowheads="1"/>
          </p:cNvSpPr>
          <p:nvPr/>
        </p:nvSpPr>
        <p:spPr bwMode="auto">
          <a:xfrm>
            <a:off x="3406775" y="2632075"/>
            <a:ext cx="220663" cy="225425"/>
          </a:xfrm>
          <a:prstGeom prst="ellipse">
            <a:avLst/>
          </a:prstGeom>
          <a:solidFill>
            <a:schemeClr val="bg1"/>
          </a:solidFill>
          <a:ln w="12700">
            <a:solidFill>
              <a:schemeClr val="bg1"/>
            </a:solidFill>
            <a:round/>
            <a:headEnd/>
            <a:tailEnd/>
          </a:ln>
          <a:effectLst>
            <a:prstShdw prst="shdw17" dist="17961" dir="2700000">
              <a:schemeClr val="bg1">
                <a:gamma/>
                <a:shade val="60000"/>
                <a:invGamma/>
              </a:schemeClr>
            </a:prstShdw>
          </a:effectLst>
        </p:spPr>
        <p:txBody>
          <a:bodyPr wrap="none" anchor="ctr"/>
          <a:lstStyle/>
          <a:p>
            <a:pPr algn="ctr" fontAlgn="base">
              <a:spcBef>
                <a:spcPct val="0"/>
              </a:spcBef>
              <a:spcAft>
                <a:spcPct val="0"/>
              </a:spcAft>
            </a:pPr>
            <a:endParaRPr lang="en-US" sz="1600">
              <a:solidFill>
                <a:srgbClr val="000000"/>
              </a:solidFill>
            </a:endParaRPr>
          </a:p>
        </p:txBody>
      </p:sp>
      <p:sp>
        <p:nvSpPr>
          <p:cNvPr id="10277" name="Freeform 37"/>
          <p:cNvSpPr>
            <a:spLocks/>
          </p:cNvSpPr>
          <p:nvPr/>
        </p:nvSpPr>
        <p:spPr bwMode="auto">
          <a:xfrm>
            <a:off x="3633788" y="2189163"/>
            <a:ext cx="80962" cy="160337"/>
          </a:xfrm>
          <a:custGeom>
            <a:avLst/>
            <a:gdLst>
              <a:gd name="T0" fmla="*/ 33 w 51"/>
              <a:gd name="T1" fmla="*/ 0 h 101"/>
              <a:gd name="T2" fmla="*/ 28 w 51"/>
              <a:gd name="T3" fmla="*/ 10 h 101"/>
              <a:gd name="T4" fmla="*/ 11 w 51"/>
              <a:gd name="T5" fmla="*/ 12 h 101"/>
              <a:gd name="T6" fmla="*/ 0 w 51"/>
              <a:gd name="T7" fmla="*/ 20 h 101"/>
              <a:gd name="T8" fmla="*/ 0 w 51"/>
              <a:gd name="T9" fmla="*/ 27 h 101"/>
              <a:gd name="T10" fmla="*/ 17 w 51"/>
              <a:gd name="T11" fmla="*/ 32 h 101"/>
              <a:gd name="T12" fmla="*/ 33 w 51"/>
              <a:gd name="T13" fmla="*/ 34 h 101"/>
              <a:gd name="T14" fmla="*/ 44 w 51"/>
              <a:gd name="T15" fmla="*/ 41 h 101"/>
              <a:gd name="T16" fmla="*/ 50 w 51"/>
              <a:gd name="T17" fmla="*/ 49 h 101"/>
              <a:gd name="T18" fmla="*/ 44 w 51"/>
              <a:gd name="T19" fmla="*/ 56 h 101"/>
              <a:gd name="T20" fmla="*/ 28 w 51"/>
              <a:gd name="T21" fmla="*/ 61 h 101"/>
              <a:gd name="T22" fmla="*/ 11 w 51"/>
              <a:gd name="T23" fmla="*/ 66 h 101"/>
              <a:gd name="T24" fmla="*/ 6 w 51"/>
              <a:gd name="T25" fmla="*/ 73 h 101"/>
              <a:gd name="T26" fmla="*/ 0 w 51"/>
              <a:gd name="T27" fmla="*/ 80 h 101"/>
              <a:gd name="T28" fmla="*/ 0 w 51"/>
              <a:gd name="T29" fmla="*/ 88 h 101"/>
              <a:gd name="T30" fmla="*/ 17 w 51"/>
              <a:gd name="T31" fmla="*/ 93 h 101"/>
              <a:gd name="T32" fmla="*/ 33 w 51"/>
              <a:gd name="T33" fmla="*/ 95 h 101"/>
              <a:gd name="T34" fmla="*/ 50 w 51"/>
              <a:gd name="T35" fmla="*/ 10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1" h="101">
                <a:moveTo>
                  <a:pt x="33" y="0"/>
                </a:moveTo>
                <a:lnTo>
                  <a:pt x="28" y="10"/>
                </a:lnTo>
                <a:lnTo>
                  <a:pt x="11" y="12"/>
                </a:lnTo>
                <a:lnTo>
                  <a:pt x="0" y="20"/>
                </a:lnTo>
                <a:lnTo>
                  <a:pt x="0" y="27"/>
                </a:lnTo>
                <a:lnTo>
                  <a:pt x="17" y="32"/>
                </a:lnTo>
                <a:lnTo>
                  <a:pt x="33" y="34"/>
                </a:lnTo>
                <a:lnTo>
                  <a:pt x="44" y="41"/>
                </a:lnTo>
                <a:lnTo>
                  <a:pt x="50" y="49"/>
                </a:lnTo>
                <a:lnTo>
                  <a:pt x="44" y="56"/>
                </a:lnTo>
                <a:lnTo>
                  <a:pt x="28" y="61"/>
                </a:lnTo>
                <a:lnTo>
                  <a:pt x="11" y="66"/>
                </a:lnTo>
                <a:lnTo>
                  <a:pt x="6" y="73"/>
                </a:lnTo>
                <a:lnTo>
                  <a:pt x="0" y="80"/>
                </a:lnTo>
                <a:lnTo>
                  <a:pt x="0" y="88"/>
                </a:lnTo>
                <a:lnTo>
                  <a:pt x="17" y="93"/>
                </a:lnTo>
                <a:lnTo>
                  <a:pt x="33" y="95"/>
                </a:lnTo>
                <a:lnTo>
                  <a:pt x="50" y="100"/>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78" name="Freeform 38"/>
          <p:cNvSpPr>
            <a:spLocks/>
          </p:cNvSpPr>
          <p:nvPr/>
        </p:nvSpPr>
        <p:spPr bwMode="auto">
          <a:xfrm>
            <a:off x="3319463" y="2189163"/>
            <a:ext cx="82550" cy="160337"/>
          </a:xfrm>
          <a:custGeom>
            <a:avLst/>
            <a:gdLst>
              <a:gd name="T0" fmla="*/ 34 w 52"/>
              <a:gd name="T1" fmla="*/ 0 h 101"/>
              <a:gd name="T2" fmla="*/ 28 w 52"/>
              <a:gd name="T3" fmla="*/ 10 h 101"/>
              <a:gd name="T4" fmla="*/ 11 w 52"/>
              <a:gd name="T5" fmla="*/ 12 h 101"/>
              <a:gd name="T6" fmla="*/ 0 w 52"/>
              <a:gd name="T7" fmla="*/ 20 h 101"/>
              <a:gd name="T8" fmla="*/ 0 w 52"/>
              <a:gd name="T9" fmla="*/ 27 h 101"/>
              <a:gd name="T10" fmla="*/ 17 w 52"/>
              <a:gd name="T11" fmla="*/ 32 h 101"/>
              <a:gd name="T12" fmla="*/ 34 w 52"/>
              <a:gd name="T13" fmla="*/ 34 h 101"/>
              <a:gd name="T14" fmla="*/ 45 w 52"/>
              <a:gd name="T15" fmla="*/ 41 h 101"/>
              <a:gd name="T16" fmla="*/ 51 w 52"/>
              <a:gd name="T17" fmla="*/ 49 h 101"/>
              <a:gd name="T18" fmla="*/ 45 w 52"/>
              <a:gd name="T19" fmla="*/ 56 h 101"/>
              <a:gd name="T20" fmla="*/ 28 w 52"/>
              <a:gd name="T21" fmla="*/ 61 h 101"/>
              <a:gd name="T22" fmla="*/ 11 w 52"/>
              <a:gd name="T23" fmla="*/ 66 h 101"/>
              <a:gd name="T24" fmla="*/ 6 w 52"/>
              <a:gd name="T25" fmla="*/ 73 h 101"/>
              <a:gd name="T26" fmla="*/ 0 w 52"/>
              <a:gd name="T27" fmla="*/ 80 h 101"/>
              <a:gd name="T28" fmla="*/ 0 w 52"/>
              <a:gd name="T29" fmla="*/ 88 h 101"/>
              <a:gd name="T30" fmla="*/ 17 w 52"/>
              <a:gd name="T31" fmla="*/ 93 h 101"/>
              <a:gd name="T32" fmla="*/ 34 w 52"/>
              <a:gd name="T33" fmla="*/ 95 h 101"/>
              <a:gd name="T34" fmla="*/ 51 w 52"/>
              <a:gd name="T35" fmla="*/ 10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2" h="101">
                <a:moveTo>
                  <a:pt x="34" y="0"/>
                </a:moveTo>
                <a:lnTo>
                  <a:pt x="28" y="10"/>
                </a:lnTo>
                <a:lnTo>
                  <a:pt x="11" y="12"/>
                </a:lnTo>
                <a:lnTo>
                  <a:pt x="0" y="20"/>
                </a:lnTo>
                <a:lnTo>
                  <a:pt x="0" y="27"/>
                </a:lnTo>
                <a:lnTo>
                  <a:pt x="17" y="32"/>
                </a:lnTo>
                <a:lnTo>
                  <a:pt x="34" y="34"/>
                </a:lnTo>
                <a:lnTo>
                  <a:pt x="45" y="41"/>
                </a:lnTo>
                <a:lnTo>
                  <a:pt x="51" y="49"/>
                </a:lnTo>
                <a:lnTo>
                  <a:pt x="45" y="56"/>
                </a:lnTo>
                <a:lnTo>
                  <a:pt x="28" y="61"/>
                </a:lnTo>
                <a:lnTo>
                  <a:pt x="11" y="66"/>
                </a:lnTo>
                <a:lnTo>
                  <a:pt x="6" y="73"/>
                </a:lnTo>
                <a:lnTo>
                  <a:pt x="0" y="80"/>
                </a:lnTo>
                <a:lnTo>
                  <a:pt x="0" y="88"/>
                </a:lnTo>
                <a:lnTo>
                  <a:pt x="17" y="93"/>
                </a:lnTo>
                <a:lnTo>
                  <a:pt x="34" y="95"/>
                </a:lnTo>
                <a:lnTo>
                  <a:pt x="51" y="100"/>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79" name="Line 39"/>
          <p:cNvSpPr>
            <a:spLocks noChangeShapeType="1"/>
          </p:cNvSpPr>
          <p:nvPr/>
        </p:nvSpPr>
        <p:spPr bwMode="auto">
          <a:xfrm>
            <a:off x="3400425" y="2387600"/>
            <a:ext cx="77788" cy="23812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80" name="Line 40"/>
          <p:cNvSpPr>
            <a:spLocks noChangeShapeType="1"/>
          </p:cNvSpPr>
          <p:nvPr/>
        </p:nvSpPr>
        <p:spPr bwMode="auto">
          <a:xfrm flipH="1">
            <a:off x="3556000" y="2387600"/>
            <a:ext cx="77788" cy="23812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81" name="Rectangle 41"/>
          <p:cNvSpPr>
            <a:spLocks noChangeArrowheads="1"/>
          </p:cNvSpPr>
          <p:nvPr/>
        </p:nvSpPr>
        <p:spPr bwMode="auto">
          <a:xfrm>
            <a:off x="6932613" y="2303463"/>
            <a:ext cx="1916112"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fontAlgn="base" hangingPunct="0">
              <a:spcBef>
                <a:spcPct val="50000"/>
              </a:spcBef>
              <a:spcAft>
                <a:spcPct val="0"/>
              </a:spcAft>
            </a:pPr>
            <a:r>
              <a:rPr lang="en-US" sz="2000" b="1">
                <a:solidFill>
                  <a:srgbClr val="000000"/>
                </a:solidFill>
                <a:latin typeface="Arial" pitchFamily="34" charset="0"/>
              </a:rPr>
              <a:t>Applications</a:t>
            </a:r>
          </a:p>
        </p:txBody>
      </p:sp>
      <p:sp>
        <p:nvSpPr>
          <p:cNvPr id="10282" name="Rectangle 42"/>
          <p:cNvSpPr>
            <a:spLocks noChangeArrowheads="1"/>
          </p:cNvSpPr>
          <p:nvPr/>
        </p:nvSpPr>
        <p:spPr bwMode="auto">
          <a:xfrm>
            <a:off x="4826000" y="2044700"/>
            <a:ext cx="1276350" cy="895350"/>
          </a:xfrm>
          <a:prstGeom prst="rect">
            <a:avLst/>
          </a:prstGeom>
          <a:gradFill rotWithShape="0">
            <a:gsLst>
              <a:gs pos="0">
                <a:srgbClr val="FC0128"/>
              </a:gs>
              <a:gs pos="100000">
                <a:srgbClr val="FC0128">
                  <a:gamma/>
                  <a:tint val="70196"/>
                  <a:invGamma/>
                </a:srgbClr>
              </a:gs>
            </a:gsLst>
            <a:path path="rect">
              <a:fillToRect r="100000" b="100000"/>
            </a:path>
          </a:gra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fontAlgn="base">
              <a:spcBef>
                <a:spcPct val="0"/>
              </a:spcBef>
              <a:spcAft>
                <a:spcPct val="0"/>
              </a:spcAft>
            </a:pPr>
            <a:endParaRPr lang="en-US" sz="1600">
              <a:solidFill>
                <a:srgbClr val="000000"/>
              </a:solidFill>
            </a:endParaRPr>
          </a:p>
        </p:txBody>
      </p:sp>
      <p:sp>
        <p:nvSpPr>
          <p:cNvPr id="10283" name="Freeform 43"/>
          <p:cNvSpPr>
            <a:spLocks/>
          </p:cNvSpPr>
          <p:nvPr/>
        </p:nvSpPr>
        <p:spPr bwMode="auto">
          <a:xfrm>
            <a:off x="5951538" y="2189163"/>
            <a:ext cx="80962" cy="160337"/>
          </a:xfrm>
          <a:custGeom>
            <a:avLst/>
            <a:gdLst>
              <a:gd name="T0" fmla="*/ 33 w 51"/>
              <a:gd name="T1" fmla="*/ 0 h 101"/>
              <a:gd name="T2" fmla="*/ 28 w 51"/>
              <a:gd name="T3" fmla="*/ 10 h 101"/>
              <a:gd name="T4" fmla="*/ 11 w 51"/>
              <a:gd name="T5" fmla="*/ 12 h 101"/>
              <a:gd name="T6" fmla="*/ 0 w 51"/>
              <a:gd name="T7" fmla="*/ 20 h 101"/>
              <a:gd name="T8" fmla="*/ 0 w 51"/>
              <a:gd name="T9" fmla="*/ 27 h 101"/>
              <a:gd name="T10" fmla="*/ 17 w 51"/>
              <a:gd name="T11" fmla="*/ 32 h 101"/>
              <a:gd name="T12" fmla="*/ 33 w 51"/>
              <a:gd name="T13" fmla="*/ 34 h 101"/>
              <a:gd name="T14" fmla="*/ 44 w 51"/>
              <a:gd name="T15" fmla="*/ 41 h 101"/>
              <a:gd name="T16" fmla="*/ 50 w 51"/>
              <a:gd name="T17" fmla="*/ 49 h 101"/>
              <a:gd name="T18" fmla="*/ 44 w 51"/>
              <a:gd name="T19" fmla="*/ 56 h 101"/>
              <a:gd name="T20" fmla="*/ 28 w 51"/>
              <a:gd name="T21" fmla="*/ 61 h 101"/>
              <a:gd name="T22" fmla="*/ 11 w 51"/>
              <a:gd name="T23" fmla="*/ 66 h 101"/>
              <a:gd name="T24" fmla="*/ 6 w 51"/>
              <a:gd name="T25" fmla="*/ 73 h 101"/>
              <a:gd name="T26" fmla="*/ 0 w 51"/>
              <a:gd name="T27" fmla="*/ 80 h 101"/>
              <a:gd name="T28" fmla="*/ 0 w 51"/>
              <a:gd name="T29" fmla="*/ 88 h 101"/>
              <a:gd name="T30" fmla="*/ 17 w 51"/>
              <a:gd name="T31" fmla="*/ 93 h 101"/>
              <a:gd name="T32" fmla="*/ 33 w 51"/>
              <a:gd name="T33" fmla="*/ 95 h 101"/>
              <a:gd name="T34" fmla="*/ 50 w 51"/>
              <a:gd name="T35" fmla="*/ 10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1" h="101">
                <a:moveTo>
                  <a:pt x="33" y="0"/>
                </a:moveTo>
                <a:lnTo>
                  <a:pt x="28" y="10"/>
                </a:lnTo>
                <a:lnTo>
                  <a:pt x="11" y="12"/>
                </a:lnTo>
                <a:lnTo>
                  <a:pt x="0" y="20"/>
                </a:lnTo>
                <a:lnTo>
                  <a:pt x="0" y="27"/>
                </a:lnTo>
                <a:lnTo>
                  <a:pt x="17" y="32"/>
                </a:lnTo>
                <a:lnTo>
                  <a:pt x="33" y="34"/>
                </a:lnTo>
                <a:lnTo>
                  <a:pt x="44" y="41"/>
                </a:lnTo>
                <a:lnTo>
                  <a:pt x="50" y="49"/>
                </a:lnTo>
                <a:lnTo>
                  <a:pt x="44" y="56"/>
                </a:lnTo>
                <a:lnTo>
                  <a:pt x="28" y="61"/>
                </a:lnTo>
                <a:lnTo>
                  <a:pt x="11" y="66"/>
                </a:lnTo>
                <a:lnTo>
                  <a:pt x="6" y="73"/>
                </a:lnTo>
                <a:lnTo>
                  <a:pt x="0" y="80"/>
                </a:lnTo>
                <a:lnTo>
                  <a:pt x="0" y="88"/>
                </a:lnTo>
                <a:lnTo>
                  <a:pt x="17" y="93"/>
                </a:lnTo>
                <a:lnTo>
                  <a:pt x="33" y="95"/>
                </a:lnTo>
                <a:lnTo>
                  <a:pt x="50" y="100"/>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84" name="Freeform 44"/>
          <p:cNvSpPr>
            <a:spLocks/>
          </p:cNvSpPr>
          <p:nvPr/>
        </p:nvSpPr>
        <p:spPr bwMode="auto">
          <a:xfrm>
            <a:off x="5637213" y="2189163"/>
            <a:ext cx="80962" cy="160337"/>
          </a:xfrm>
          <a:custGeom>
            <a:avLst/>
            <a:gdLst>
              <a:gd name="T0" fmla="*/ 33 w 51"/>
              <a:gd name="T1" fmla="*/ 0 h 101"/>
              <a:gd name="T2" fmla="*/ 28 w 51"/>
              <a:gd name="T3" fmla="*/ 10 h 101"/>
              <a:gd name="T4" fmla="*/ 11 w 51"/>
              <a:gd name="T5" fmla="*/ 12 h 101"/>
              <a:gd name="T6" fmla="*/ 0 w 51"/>
              <a:gd name="T7" fmla="*/ 20 h 101"/>
              <a:gd name="T8" fmla="*/ 0 w 51"/>
              <a:gd name="T9" fmla="*/ 27 h 101"/>
              <a:gd name="T10" fmla="*/ 17 w 51"/>
              <a:gd name="T11" fmla="*/ 32 h 101"/>
              <a:gd name="T12" fmla="*/ 33 w 51"/>
              <a:gd name="T13" fmla="*/ 34 h 101"/>
              <a:gd name="T14" fmla="*/ 44 w 51"/>
              <a:gd name="T15" fmla="*/ 41 h 101"/>
              <a:gd name="T16" fmla="*/ 50 w 51"/>
              <a:gd name="T17" fmla="*/ 49 h 101"/>
              <a:gd name="T18" fmla="*/ 44 w 51"/>
              <a:gd name="T19" fmla="*/ 56 h 101"/>
              <a:gd name="T20" fmla="*/ 28 w 51"/>
              <a:gd name="T21" fmla="*/ 61 h 101"/>
              <a:gd name="T22" fmla="*/ 11 w 51"/>
              <a:gd name="T23" fmla="*/ 66 h 101"/>
              <a:gd name="T24" fmla="*/ 6 w 51"/>
              <a:gd name="T25" fmla="*/ 73 h 101"/>
              <a:gd name="T26" fmla="*/ 0 w 51"/>
              <a:gd name="T27" fmla="*/ 80 h 101"/>
              <a:gd name="T28" fmla="*/ 0 w 51"/>
              <a:gd name="T29" fmla="*/ 88 h 101"/>
              <a:gd name="T30" fmla="*/ 17 w 51"/>
              <a:gd name="T31" fmla="*/ 93 h 101"/>
              <a:gd name="T32" fmla="*/ 33 w 51"/>
              <a:gd name="T33" fmla="*/ 95 h 101"/>
              <a:gd name="T34" fmla="*/ 50 w 51"/>
              <a:gd name="T35" fmla="*/ 10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1" h="101">
                <a:moveTo>
                  <a:pt x="33" y="0"/>
                </a:moveTo>
                <a:lnTo>
                  <a:pt x="28" y="10"/>
                </a:lnTo>
                <a:lnTo>
                  <a:pt x="11" y="12"/>
                </a:lnTo>
                <a:lnTo>
                  <a:pt x="0" y="20"/>
                </a:lnTo>
                <a:lnTo>
                  <a:pt x="0" y="27"/>
                </a:lnTo>
                <a:lnTo>
                  <a:pt x="17" y="32"/>
                </a:lnTo>
                <a:lnTo>
                  <a:pt x="33" y="34"/>
                </a:lnTo>
                <a:lnTo>
                  <a:pt x="44" y="41"/>
                </a:lnTo>
                <a:lnTo>
                  <a:pt x="50" y="49"/>
                </a:lnTo>
                <a:lnTo>
                  <a:pt x="44" y="56"/>
                </a:lnTo>
                <a:lnTo>
                  <a:pt x="28" y="61"/>
                </a:lnTo>
                <a:lnTo>
                  <a:pt x="11" y="66"/>
                </a:lnTo>
                <a:lnTo>
                  <a:pt x="6" y="73"/>
                </a:lnTo>
                <a:lnTo>
                  <a:pt x="0" y="80"/>
                </a:lnTo>
                <a:lnTo>
                  <a:pt x="0" y="88"/>
                </a:lnTo>
                <a:lnTo>
                  <a:pt x="17" y="93"/>
                </a:lnTo>
                <a:lnTo>
                  <a:pt x="33" y="95"/>
                </a:lnTo>
                <a:lnTo>
                  <a:pt x="50" y="100"/>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85" name="Line 45"/>
          <p:cNvSpPr>
            <a:spLocks noChangeShapeType="1"/>
          </p:cNvSpPr>
          <p:nvPr/>
        </p:nvSpPr>
        <p:spPr bwMode="auto">
          <a:xfrm>
            <a:off x="5716588" y="2387600"/>
            <a:ext cx="77787" cy="23812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86" name="Line 46"/>
          <p:cNvSpPr>
            <a:spLocks noChangeShapeType="1"/>
          </p:cNvSpPr>
          <p:nvPr/>
        </p:nvSpPr>
        <p:spPr bwMode="auto">
          <a:xfrm flipH="1">
            <a:off x="5875338" y="2387600"/>
            <a:ext cx="76200" cy="23812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87" name="Oval 47"/>
          <p:cNvSpPr>
            <a:spLocks noChangeArrowheads="1"/>
          </p:cNvSpPr>
          <p:nvPr/>
        </p:nvSpPr>
        <p:spPr bwMode="auto">
          <a:xfrm>
            <a:off x="5092700" y="2632075"/>
            <a:ext cx="223838" cy="225425"/>
          </a:xfrm>
          <a:prstGeom prst="ellipse">
            <a:avLst/>
          </a:prstGeom>
          <a:solidFill>
            <a:schemeClr val="bg1"/>
          </a:solidFill>
          <a:ln w="12700">
            <a:solidFill>
              <a:schemeClr val="bg1"/>
            </a:solidFill>
            <a:round/>
            <a:headEnd/>
            <a:tailEnd/>
          </a:ln>
          <a:effectLst>
            <a:prstShdw prst="shdw17" dist="17961" dir="2700000">
              <a:schemeClr val="bg1">
                <a:gamma/>
                <a:shade val="60000"/>
                <a:invGamma/>
              </a:schemeClr>
            </a:prstShdw>
          </a:effectLst>
        </p:spPr>
        <p:txBody>
          <a:bodyPr wrap="none" anchor="ctr"/>
          <a:lstStyle/>
          <a:p>
            <a:pPr algn="ctr" fontAlgn="base">
              <a:spcBef>
                <a:spcPct val="0"/>
              </a:spcBef>
              <a:spcAft>
                <a:spcPct val="0"/>
              </a:spcAft>
            </a:pPr>
            <a:endParaRPr lang="en-US" sz="1600">
              <a:solidFill>
                <a:srgbClr val="000000"/>
              </a:solidFill>
            </a:endParaRPr>
          </a:p>
        </p:txBody>
      </p:sp>
      <p:sp>
        <p:nvSpPr>
          <p:cNvPr id="10288" name="Freeform 48"/>
          <p:cNvSpPr>
            <a:spLocks/>
          </p:cNvSpPr>
          <p:nvPr/>
        </p:nvSpPr>
        <p:spPr bwMode="auto">
          <a:xfrm>
            <a:off x="5322888" y="2189163"/>
            <a:ext cx="77787" cy="160337"/>
          </a:xfrm>
          <a:custGeom>
            <a:avLst/>
            <a:gdLst>
              <a:gd name="T0" fmla="*/ 32 w 49"/>
              <a:gd name="T1" fmla="*/ 0 h 101"/>
              <a:gd name="T2" fmla="*/ 27 w 49"/>
              <a:gd name="T3" fmla="*/ 10 h 101"/>
              <a:gd name="T4" fmla="*/ 11 w 49"/>
              <a:gd name="T5" fmla="*/ 12 h 101"/>
              <a:gd name="T6" fmla="*/ 0 w 49"/>
              <a:gd name="T7" fmla="*/ 20 h 101"/>
              <a:gd name="T8" fmla="*/ 0 w 49"/>
              <a:gd name="T9" fmla="*/ 27 h 101"/>
              <a:gd name="T10" fmla="*/ 16 w 49"/>
              <a:gd name="T11" fmla="*/ 32 h 101"/>
              <a:gd name="T12" fmla="*/ 32 w 49"/>
              <a:gd name="T13" fmla="*/ 34 h 101"/>
              <a:gd name="T14" fmla="*/ 43 w 49"/>
              <a:gd name="T15" fmla="*/ 41 h 101"/>
              <a:gd name="T16" fmla="*/ 48 w 49"/>
              <a:gd name="T17" fmla="*/ 49 h 101"/>
              <a:gd name="T18" fmla="*/ 43 w 49"/>
              <a:gd name="T19" fmla="*/ 56 h 101"/>
              <a:gd name="T20" fmla="*/ 27 w 49"/>
              <a:gd name="T21" fmla="*/ 61 h 101"/>
              <a:gd name="T22" fmla="*/ 11 w 49"/>
              <a:gd name="T23" fmla="*/ 66 h 101"/>
              <a:gd name="T24" fmla="*/ 5 w 49"/>
              <a:gd name="T25" fmla="*/ 73 h 101"/>
              <a:gd name="T26" fmla="*/ 0 w 49"/>
              <a:gd name="T27" fmla="*/ 80 h 101"/>
              <a:gd name="T28" fmla="*/ 0 w 49"/>
              <a:gd name="T29" fmla="*/ 88 h 101"/>
              <a:gd name="T30" fmla="*/ 16 w 49"/>
              <a:gd name="T31" fmla="*/ 93 h 101"/>
              <a:gd name="T32" fmla="*/ 32 w 49"/>
              <a:gd name="T33" fmla="*/ 95 h 101"/>
              <a:gd name="T34" fmla="*/ 48 w 49"/>
              <a:gd name="T35" fmla="*/ 10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9" h="101">
                <a:moveTo>
                  <a:pt x="32" y="0"/>
                </a:moveTo>
                <a:lnTo>
                  <a:pt x="27" y="10"/>
                </a:lnTo>
                <a:lnTo>
                  <a:pt x="11" y="12"/>
                </a:lnTo>
                <a:lnTo>
                  <a:pt x="0" y="20"/>
                </a:lnTo>
                <a:lnTo>
                  <a:pt x="0" y="27"/>
                </a:lnTo>
                <a:lnTo>
                  <a:pt x="16" y="32"/>
                </a:lnTo>
                <a:lnTo>
                  <a:pt x="32" y="34"/>
                </a:lnTo>
                <a:lnTo>
                  <a:pt x="43" y="41"/>
                </a:lnTo>
                <a:lnTo>
                  <a:pt x="48" y="49"/>
                </a:lnTo>
                <a:lnTo>
                  <a:pt x="43" y="56"/>
                </a:lnTo>
                <a:lnTo>
                  <a:pt x="27" y="61"/>
                </a:lnTo>
                <a:lnTo>
                  <a:pt x="11" y="66"/>
                </a:lnTo>
                <a:lnTo>
                  <a:pt x="5" y="73"/>
                </a:lnTo>
                <a:lnTo>
                  <a:pt x="0" y="80"/>
                </a:lnTo>
                <a:lnTo>
                  <a:pt x="0" y="88"/>
                </a:lnTo>
                <a:lnTo>
                  <a:pt x="16" y="93"/>
                </a:lnTo>
                <a:lnTo>
                  <a:pt x="32" y="95"/>
                </a:lnTo>
                <a:lnTo>
                  <a:pt x="48" y="100"/>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89" name="Freeform 49"/>
          <p:cNvSpPr>
            <a:spLocks/>
          </p:cNvSpPr>
          <p:nvPr/>
        </p:nvSpPr>
        <p:spPr bwMode="auto">
          <a:xfrm>
            <a:off x="5010150" y="2189163"/>
            <a:ext cx="77788" cy="160337"/>
          </a:xfrm>
          <a:custGeom>
            <a:avLst/>
            <a:gdLst>
              <a:gd name="T0" fmla="*/ 32 w 49"/>
              <a:gd name="T1" fmla="*/ 0 h 101"/>
              <a:gd name="T2" fmla="*/ 27 w 49"/>
              <a:gd name="T3" fmla="*/ 10 h 101"/>
              <a:gd name="T4" fmla="*/ 11 w 49"/>
              <a:gd name="T5" fmla="*/ 12 h 101"/>
              <a:gd name="T6" fmla="*/ 0 w 49"/>
              <a:gd name="T7" fmla="*/ 20 h 101"/>
              <a:gd name="T8" fmla="*/ 0 w 49"/>
              <a:gd name="T9" fmla="*/ 27 h 101"/>
              <a:gd name="T10" fmla="*/ 16 w 49"/>
              <a:gd name="T11" fmla="*/ 32 h 101"/>
              <a:gd name="T12" fmla="*/ 32 w 49"/>
              <a:gd name="T13" fmla="*/ 34 h 101"/>
              <a:gd name="T14" fmla="*/ 43 w 49"/>
              <a:gd name="T15" fmla="*/ 41 h 101"/>
              <a:gd name="T16" fmla="*/ 48 w 49"/>
              <a:gd name="T17" fmla="*/ 49 h 101"/>
              <a:gd name="T18" fmla="*/ 43 w 49"/>
              <a:gd name="T19" fmla="*/ 56 h 101"/>
              <a:gd name="T20" fmla="*/ 27 w 49"/>
              <a:gd name="T21" fmla="*/ 61 h 101"/>
              <a:gd name="T22" fmla="*/ 11 w 49"/>
              <a:gd name="T23" fmla="*/ 66 h 101"/>
              <a:gd name="T24" fmla="*/ 5 w 49"/>
              <a:gd name="T25" fmla="*/ 73 h 101"/>
              <a:gd name="T26" fmla="*/ 0 w 49"/>
              <a:gd name="T27" fmla="*/ 80 h 101"/>
              <a:gd name="T28" fmla="*/ 0 w 49"/>
              <a:gd name="T29" fmla="*/ 88 h 101"/>
              <a:gd name="T30" fmla="*/ 16 w 49"/>
              <a:gd name="T31" fmla="*/ 93 h 101"/>
              <a:gd name="T32" fmla="*/ 32 w 49"/>
              <a:gd name="T33" fmla="*/ 95 h 101"/>
              <a:gd name="T34" fmla="*/ 48 w 49"/>
              <a:gd name="T35" fmla="*/ 10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9" h="101">
                <a:moveTo>
                  <a:pt x="32" y="0"/>
                </a:moveTo>
                <a:lnTo>
                  <a:pt x="27" y="10"/>
                </a:lnTo>
                <a:lnTo>
                  <a:pt x="11" y="12"/>
                </a:lnTo>
                <a:lnTo>
                  <a:pt x="0" y="20"/>
                </a:lnTo>
                <a:lnTo>
                  <a:pt x="0" y="27"/>
                </a:lnTo>
                <a:lnTo>
                  <a:pt x="16" y="32"/>
                </a:lnTo>
                <a:lnTo>
                  <a:pt x="32" y="34"/>
                </a:lnTo>
                <a:lnTo>
                  <a:pt x="43" y="41"/>
                </a:lnTo>
                <a:lnTo>
                  <a:pt x="48" y="49"/>
                </a:lnTo>
                <a:lnTo>
                  <a:pt x="43" y="56"/>
                </a:lnTo>
                <a:lnTo>
                  <a:pt x="27" y="61"/>
                </a:lnTo>
                <a:lnTo>
                  <a:pt x="11" y="66"/>
                </a:lnTo>
                <a:lnTo>
                  <a:pt x="5" y="73"/>
                </a:lnTo>
                <a:lnTo>
                  <a:pt x="0" y="80"/>
                </a:lnTo>
                <a:lnTo>
                  <a:pt x="0" y="88"/>
                </a:lnTo>
                <a:lnTo>
                  <a:pt x="16" y="93"/>
                </a:lnTo>
                <a:lnTo>
                  <a:pt x="32" y="95"/>
                </a:lnTo>
                <a:lnTo>
                  <a:pt x="48" y="100"/>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90" name="Line 50"/>
          <p:cNvSpPr>
            <a:spLocks noChangeShapeType="1"/>
          </p:cNvSpPr>
          <p:nvPr/>
        </p:nvSpPr>
        <p:spPr bwMode="auto">
          <a:xfrm>
            <a:off x="5086350" y="2387600"/>
            <a:ext cx="79375" cy="23812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91" name="Line 51"/>
          <p:cNvSpPr>
            <a:spLocks noChangeShapeType="1"/>
          </p:cNvSpPr>
          <p:nvPr/>
        </p:nvSpPr>
        <p:spPr bwMode="auto">
          <a:xfrm flipH="1">
            <a:off x="5243513" y="2387600"/>
            <a:ext cx="79375" cy="23812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92" name="Freeform 52"/>
          <p:cNvSpPr>
            <a:spLocks/>
          </p:cNvSpPr>
          <p:nvPr/>
        </p:nvSpPr>
        <p:spPr bwMode="auto">
          <a:xfrm>
            <a:off x="5165725" y="2189163"/>
            <a:ext cx="79375" cy="160337"/>
          </a:xfrm>
          <a:custGeom>
            <a:avLst/>
            <a:gdLst>
              <a:gd name="T0" fmla="*/ 33 w 50"/>
              <a:gd name="T1" fmla="*/ 0 h 101"/>
              <a:gd name="T2" fmla="*/ 27 w 50"/>
              <a:gd name="T3" fmla="*/ 10 h 101"/>
              <a:gd name="T4" fmla="*/ 11 w 50"/>
              <a:gd name="T5" fmla="*/ 12 h 101"/>
              <a:gd name="T6" fmla="*/ 0 w 50"/>
              <a:gd name="T7" fmla="*/ 20 h 101"/>
              <a:gd name="T8" fmla="*/ 0 w 50"/>
              <a:gd name="T9" fmla="*/ 27 h 101"/>
              <a:gd name="T10" fmla="*/ 16 w 50"/>
              <a:gd name="T11" fmla="*/ 32 h 101"/>
              <a:gd name="T12" fmla="*/ 33 w 50"/>
              <a:gd name="T13" fmla="*/ 34 h 101"/>
              <a:gd name="T14" fmla="*/ 44 w 50"/>
              <a:gd name="T15" fmla="*/ 41 h 101"/>
              <a:gd name="T16" fmla="*/ 49 w 50"/>
              <a:gd name="T17" fmla="*/ 49 h 101"/>
              <a:gd name="T18" fmla="*/ 44 w 50"/>
              <a:gd name="T19" fmla="*/ 56 h 101"/>
              <a:gd name="T20" fmla="*/ 27 w 50"/>
              <a:gd name="T21" fmla="*/ 61 h 101"/>
              <a:gd name="T22" fmla="*/ 11 w 50"/>
              <a:gd name="T23" fmla="*/ 66 h 101"/>
              <a:gd name="T24" fmla="*/ 5 w 50"/>
              <a:gd name="T25" fmla="*/ 73 h 101"/>
              <a:gd name="T26" fmla="*/ 0 w 50"/>
              <a:gd name="T27" fmla="*/ 80 h 101"/>
              <a:gd name="T28" fmla="*/ 0 w 50"/>
              <a:gd name="T29" fmla="*/ 88 h 101"/>
              <a:gd name="T30" fmla="*/ 16 w 50"/>
              <a:gd name="T31" fmla="*/ 93 h 101"/>
              <a:gd name="T32" fmla="*/ 33 w 50"/>
              <a:gd name="T33" fmla="*/ 95 h 101"/>
              <a:gd name="T34" fmla="*/ 49 w 50"/>
              <a:gd name="T35" fmla="*/ 10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0" h="101">
                <a:moveTo>
                  <a:pt x="33" y="0"/>
                </a:moveTo>
                <a:lnTo>
                  <a:pt x="27" y="10"/>
                </a:lnTo>
                <a:lnTo>
                  <a:pt x="11" y="12"/>
                </a:lnTo>
                <a:lnTo>
                  <a:pt x="0" y="20"/>
                </a:lnTo>
                <a:lnTo>
                  <a:pt x="0" y="27"/>
                </a:lnTo>
                <a:lnTo>
                  <a:pt x="16" y="32"/>
                </a:lnTo>
                <a:lnTo>
                  <a:pt x="33" y="34"/>
                </a:lnTo>
                <a:lnTo>
                  <a:pt x="44" y="41"/>
                </a:lnTo>
                <a:lnTo>
                  <a:pt x="49" y="49"/>
                </a:lnTo>
                <a:lnTo>
                  <a:pt x="44" y="56"/>
                </a:lnTo>
                <a:lnTo>
                  <a:pt x="27" y="61"/>
                </a:lnTo>
                <a:lnTo>
                  <a:pt x="11" y="66"/>
                </a:lnTo>
                <a:lnTo>
                  <a:pt x="5" y="73"/>
                </a:lnTo>
                <a:lnTo>
                  <a:pt x="0" y="80"/>
                </a:lnTo>
                <a:lnTo>
                  <a:pt x="0" y="88"/>
                </a:lnTo>
                <a:lnTo>
                  <a:pt x="16" y="93"/>
                </a:lnTo>
                <a:lnTo>
                  <a:pt x="33" y="95"/>
                </a:lnTo>
                <a:lnTo>
                  <a:pt x="49" y="100"/>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93" name="Oval 53"/>
          <p:cNvSpPr>
            <a:spLocks noChangeArrowheads="1"/>
          </p:cNvSpPr>
          <p:nvPr/>
        </p:nvSpPr>
        <p:spPr bwMode="auto">
          <a:xfrm>
            <a:off x="5707063" y="2630488"/>
            <a:ext cx="223837" cy="228600"/>
          </a:xfrm>
          <a:prstGeom prst="ellipse">
            <a:avLst/>
          </a:prstGeom>
          <a:solidFill>
            <a:schemeClr val="bg1"/>
          </a:solidFill>
          <a:ln w="12700">
            <a:solidFill>
              <a:schemeClr val="bg1"/>
            </a:solidFill>
            <a:round/>
            <a:headEnd/>
            <a:tailEnd/>
          </a:ln>
          <a:effectLst>
            <a:prstShdw prst="shdw17" dist="17961" dir="2700000">
              <a:schemeClr val="bg1">
                <a:gamma/>
                <a:shade val="60000"/>
                <a:invGamma/>
              </a:schemeClr>
            </a:prstShdw>
          </a:effectLst>
        </p:spPr>
        <p:txBody>
          <a:bodyPr wrap="none" anchor="ctr"/>
          <a:lstStyle/>
          <a:p>
            <a:pPr algn="ctr" fontAlgn="base">
              <a:spcBef>
                <a:spcPct val="0"/>
              </a:spcBef>
              <a:spcAft>
                <a:spcPct val="0"/>
              </a:spcAft>
            </a:pPr>
            <a:endParaRPr lang="en-US" sz="1600">
              <a:solidFill>
                <a:srgbClr val="000000"/>
              </a:solidFill>
            </a:endParaRPr>
          </a:p>
        </p:txBody>
      </p:sp>
      <p:sp>
        <p:nvSpPr>
          <p:cNvPr id="10294" name="Line 54"/>
          <p:cNvSpPr>
            <a:spLocks noChangeShapeType="1"/>
          </p:cNvSpPr>
          <p:nvPr/>
        </p:nvSpPr>
        <p:spPr bwMode="auto">
          <a:xfrm flipV="1">
            <a:off x="2257425" y="3117850"/>
            <a:ext cx="0" cy="16033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95" name="Freeform 55"/>
          <p:cNvSpPr>
            <a:spLocks/>
          </p:cNvSpPr>
          <p:nvPr/>
        </p:nvSpPr>
        <p:spPr bwMode="auto">
          <a:xfrm>
            <a:off x="2235200" y="3343275"/>
            <a:ext cx="109538" cy="201613"/>
          </a:xfrm>
          <a:custGeom>
            <a:avLst/>
            <a:gdLst>
              <a:gd name="T0" fmla="*/ 45 w 69"/>
              <a:gd name="T1" fmla="*/ 126 h 127"/>
              <a:gd name="T2" fmla="*/ 38 w 69"/>
              <a:gd name="T3" fmla="*/ 114 h 127"/>
              <a:gd name="T4" fmla="*/ 15 w 69"/>
              <a:gd name="T5" fmla="*/ 111 h 127"/>
              <a:gd name="T6" fmla="*/ 0 w 69"/>
              <a:gd name="T7" fmla="*/ 101 h 127"/>
              <a:gd name="T8" fmla="*/ 0 w 69"/>
              <a:gd name="T9" fmla="*/ 92 h 127"/>
              <a:gd name="T10" fmla="*/ 23 w 69"/>
              <a:gd name="T11" fmla="*/ 86 h 127"/>
              <a:gd name="T12" fmla="*/ 45 w 69"/>
              <a:gd name="T13" fmla="*/ 83 h 127"/>
              <a:gd name="T14" fmla="*/ 60 w 69"/>
              <a:gd name="T15" fmla="*/ 74 h 127"/>
              <a:gd name="T16" fmla="*/ 68 w 69"/>
              <a:gd name="T17" fmla="*/ 65 h 127"/>
              <a:gd name="T18" fmla="*/ 60 w 69"/>
              <a:gd name="T19" fmla="*/ 55 h 127"/>
              <a:gd name="T20" fmla="*/ 38 w 69"/>
              <a:gd name="T21" fmla="*/ 49 h 127"/>
              <a:gd name="T22" fmla="*/ 15 w 69"/>
              <a:gd name="T23" fmla="*/ 43 h 127"/>
              <a:gd name="T24" fmla="*/ 8 w 69"/>
              <a:gd name="T25" fmla="*/ 34 h 127"/>
              <a:gd name="T26" fmla="*/ 0 w 69"/>
              <a:gd name="T27" fmla="*/ 25 h 127"/>
              <a:gd name="T28" fmla="*/ 0 w 69"/>
              <a:gd name="T29" fmla="*/ 15 h 127"/>
              <a:gd name="T30" fmla="*/ 23 w 69"/>
              <a:gd name="T31" fmla="*/ 9 h 127"/>
              <a:gd name="T32" fmla="*/ 45 w 69"/>
              <a:gd name="T33" fmla="*/ 6 h 127"/>
              <a:gd name="T34" fmla="*/ 68 w 69"/>
              <a:gd name="T35" fmla="*/ 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127">
                <a:moveTo>
                  <a:pt x="45" y="126"/>
                </a:moveTo>
                <a:lnTo>
                  <a:pt x="38" y="114"/>
                </a:lnTo>
                <a:lnTo>
                  <a:pt x="15" y="111"/>
                </a:lnTo>
                <a:lnTo>
                  <a:pt x="0" y="101"/>
                </a:lnTo>
                <a:lnTo>
                  <a:pt x="0" y="92"/>
                </a:lnTo>
                <a:lnTo>
                  <a:pt x="23" y="86"/>
                </a:lnTo>
                <a:lnTo>
                  <a:pt x="45" y="83"/>
                </a:lnTo>
                <a:lnTo>
                  <a:pt x="60" y="74"/>
                </a:lnTo>
                <a:lnTo>
                  <a:pt x="68" y="65"/>
                </a:lnTo>
                <a:lnTo>
                  <a:pt x="60" y="55"/>
                </a:lnTo>
                <a:lnTo>
                  <a:pt x="38" y="49"/>
                </a:lnTo>
                <a:lnTo>
                  <a:pt x="15" y="43"/>
                </a:lnTo>
                <a:lnTo>
                  <a:pt x="8" y="34"/>
                </a:lnTo>
                <a:lnTo>
                  <a:pt x="0" y="25"/>
                </a:lnTo>
                <a:lnTo>
                  <a:pt x="0" y="15"/>
                </a:lnTo>
                <a:lnTo>
                  <a:pt x="23" y="9"/>
                </a:lnTo>
                <a:lnTo>
                  <a:pt x="45" y="6"/>
                </a:lnTo>
                <a:lnTo>
                  <a:pt x="68" y="0"/>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96" name="Line 56"/>
          <p:cNvSpPr>
            <a:spLocks noChangeShapeType="1"/>
          </p:cNvSpPr>
          <p:nvPr/>
        </p:nvSpPr>
        <p:spPr bwMode="auto">
          <a:xfrm flipV="1">
            <a:off x="3798888" y="3117850"/>
            <a:ext cx="0" cy="16033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97" name="Freeform 57"/>
          <p:cNvSpPr>
            <a:spLocks/>
          </p:cNvSpPr>
          <p:nvPr/>
        </p:nvSpPr>
        <p:spPr bwMode="auto">
          <a:xfrm>
            <a:off x="3760788" y="3305175"/>
            <a:ext cx="107950" cy="258763"/>
          </a:xfrm>
          <a:custGeom>
            <a:avLst/>
            <a:gdLst>
              <a:gd name="T0" fmla="*/ 45 w 68"/>
              <a:gd name="T1" fmla="*/ 162 h 163"/>
              <a:gd name="T2" fmla="*/ 37 w 68"/>
              <a:gd name="T3" fmla="*/ 146 h 163"/>
              <a:gd name="T4" fmla="*/ 15 w 68"/>
              <a:gd name="T5" fmla="*/ 142 h 163"/>
              <a:gd name="T6" fmla="*/ 0 w 68"/>
              <a:gd name="T7" fmla="*/ 130 h 163"/>
              <a:gd name="T8" fmla="*/ 0 w 68"/>
              <a:gd name="T9" fmla="*/ 119 h 163"/>
              <a:gd name="T10" fmla="*/ 22 w 68"/>
              <a:gd name="T11" fmla="*/ 111 h 163"/>
              <a:gd name="T12" fmla="*/ 45 w 68"/>
              <a:gd name="T13" fmla="*/ 107 h 163"/>
              <a:gd name="T14" fmla="*/ 60 w 68"/>
              <a:gd name="T15" fmla="*/ 95 h 163"/>
              <a:gd name="T16" fmla="*/ 67 w 68"/>
              <a:gd name="T17" fmla="*/ 83 h 163"/>
              <a:gd name="T18" fmla="*/ 60 w 68"/>
              <a:gd name="T19" fmla="*/ 71 h 163"/>
              <a:gd name="T20" fmla="*/ 37 w 68"/>
              <a:gd name="T21" fmla="*/ 63 h 163"/>
              <a:gd name="T22" fmla="*/ 15 w 68"/>
              <a:gd name="T23" fmla="*/ 55 h 163"/>
              <a:gd name="T24" fmla="*/ 7 w 68"/>
              <a:gd name="T25" fmla="*/ 43 h 163"/>
              <a:gd name="T26" fmla="*/ 0 w 68"/>
              <a:gd name="T27" fmla="*/ 32 h 163"/>
              <a:gd name="T28" fmla="*/ 0 w 68"/>
              <a:gd name="T29" fmla="*/ 20 h 163"/>
              <a:gd name="T30" fmla="*/ 22 w 68"/>
              <a:gd name="T31" fmla="*/ 12 h 163"/>
              <a:gd name="T32" fmla="*/ 45 w 68"/>
              <a:gd name="T33" fmla="*/ 8 h 163"/>
              <a:gd name="T34" fmla="*/ 67 w 68"/>
              <a:gd name="T35"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8" h="163">
                <a:moveTo>
                  <a:pt x="45" y="162"/>
                </a:moveTo>
                <a:lnTo>
                  <a:pt x="37" y="146"/>
                </a:lnTo>
                <a:lnTo>
                  <a:pt x="15" y="142"/>
                </a:lnTo>
                <a:lnTo>
                  <a:pt x="0" y="130"/>
                </a:lnTo>
                <a:lnTo>
                  <a:pt x="0" y="119"/>
                </a:lnTo>
                <a:lnTo>
                  <a:pt x="22" y="111"/>
                </a:lnTo>
                <a:lnTo>
                  <a:pt x="45" y="107"/>
                </a:lnTo>
                <a:lnTo>
                  <a:pt x="60" y="95"/>
                </a:lnTo>
                <a:lnTo>
                  <a:pt x="67" y="83"/>
                </a:lnTo>
                <a:lnTo>
                  <a:pt x="60" y="71"/>
                </a:lnTo>
                <a:lnTo>
                  <a:pt x="37" y="63"/>
                </a:lnTo>
                <a:lnTo>
                  <a:pt x="15" y="55"/>
                </a:lnTo>
                <a:lnTo>
                  <a:pt x="7" y="43"/>
                </a:lnTo>
                <a:lnTo>
                  <a:pt x="0" y="32"/>
                </a:lnTo>
                <a:lnTo>
                  <a:pt x="0" y="20"/>
                </a:lnTo>
                <a:lnTo>
                  <a:pt x="22" y="12"/>
                </a:lnTo>
                <a:lnTo>
                  <a:pt x="45" y="8"/>
                </a:lnTo>
                <a:lnTo>
                  <a:pt x="67" y="0"/>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98" name="Line 58"/>
          <p:cNvSpPr>
            <a:spLocks noChangeShapeType="1"/>
          </p:cNvSpPr>
          <p:nvPr/>
        </p:nvSpPr>
        <p:spPr bwMode="auto">
          <a:xfrm flipV="1">
            <a:off x="5253038" y="3105150"/>
            <a:ext cx="0" cy="16033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299" name="Freeform 59"/>
          <p:cNvSpPr>
            <a:spLocks/>
          </p:cNvSpPr>
          <p:nvPr/>
        </p:nvSpPr>
        <p:spPr bwMode="auto">
          <a:xfrm>
            <a:off x="5213350" y="3290888"/>
            <a:ext cx="141288" cy="273050"/>
          </a:xfrm>
          <a:custGeom>
            <a:avLst/>
            <a:gdLst>
              <a:gd name="T0" fmla="*/ 59 w 89"/>
              <a:gd name="T1" fmla="*/ 171 h 172"/>
              <a:gd name="T2" fmla="*/ 49 w 89"/>
              <a:gd name="T3" fmla="*/ 154 h 172"/>
              <a:gd name="T4" fmla="*/ 20 w 89"/>
              <a:gd name="T5" fmla="*/ 150 h 172"/>
              <a:gd name="T6" fmla="*/ 0 w 89"/>
              <a:gd name="T7" fmla="*/ 138 h 172"/>
              <a:gd name="T8" fmla="*/ 0 w 89"/>
              <a:gd name="T9" fmla="*/ 125 h 172"/>
              <a:gd name="T10" fmla="*/ 29 w 89"/>
              <a:gd name="T11" fmla="*/ 117 h 172"/>
              <a:gd name="T12" fmla="*/ 59 w 89"/>
              <a:gd name="T13" fmla="*/ 113 h 172"/>
              <a:gd name="T14" fmla="*/ 78 w 89"/>
              <a:gd name="T15" fmla="*/ 100 h 172"/>
              <a:gd name="T16" fmla="*/ 88 w 89"/>
              <a:gd name="T17" fmla="*/ 88 h 172"/>
              <a:gd name="T18" fmla="*/ 78 w 89"/>
              <a:gd name="T19" fmla="*/ 75 h 172"/>
              <a:gd name="T20" fmla="*/ 49 w 89"/>
              <a:gd name="T21" fmla="*/ 67 h 172"/>
              <a:gd name="T22" fmla="*/ 20 w 89"/>
              <a:gd name="T23" fmla="*/ 58 h 172"/>
              <a:gd name="T24" fmla="*/ 10 w 89"/>
              <a:gd name="T25" fmla="*/ 46 h 172"/>
              <a:gd name="T26" fmla="*/ 0 w 89"/>
              <a:gd name="T27" fmla="*/ 33 h 172"/>
              <a:gd name="T28" fmla="*/ 0 w 89"/>
              <a:gd name="T29" fmla="*/ 21 h 172"/>
              <a:gd name="T30" fmla="*/ 29 w 89"/>
              <a:gd name="T31" fmla="*/ 13 h 172"/>
              <a:gd name="T32" fmla="*/ 59 w 89"/>
              <a:gd name="T33" fmla="*/ 8 h 172"/>
              <a:gd name="T34" fmla="*/ 88 w 89"/>
              <a:gd name="T35"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9" h="172">
                <a:moveTo>
                  <a:pt x="59" y="171"/>
                </a:moveTo>
                <a:lnTo>
                  <a:pt x="49" y="154"/>
                </a:lnTo>
                <a:lnTo>
                  <a:pt x="20" y="150"/>
                </a:lnTo>
                <a:lnTo>
                  <a:pt x="0" y="138"/>
                </a:lnTo>
                <a:lnTo>
                  <a:pt x="0" y="125"/>
                </a:lnTo>
                <a:lnTo>
                  <a:pt x="29" y="117"/>
                </a:lnTo>
                <a:lnTo>
                  <a:pt x="59" y="113"/>
                </a:lnTo>
                <a:lnTo>
                  <a:pt x="78" y="100"/>
                </a:lnTo>
                <a:lnTo>
                  <a:pt x="88" y="88"/>
                </a:lnTo>
                <a:lnTo>
                  <a:pt x="78" y="75"/>
                </a:lnTo>
                <a:lnTo>
                  <a:pt x="49" y="67"/>
                </a:lnTo>
                <a:lnTo>
                  <a:pt x="20" y="58"/>
                </a:lnTo>
                <a:lnTo>
                  <a:pt x="10" y="46"/>
                </a:lnTo>
                <a:lnTo>
                  <a:pt x="0" y="33"/>
                </a:lnTo>
                <a:lnTo>
                  <a:pt x="0" y="21"/>
                </a:lnTo>
                <a:lnTo>
                  <a:pt x="29" y="13"/>
                </a:lnTo>
                <a:lnTo>
                  <a:pt x="59" y="8"/>
                </a:lnTo>
                <a:lnTo>
                  <a:pt x="88" y="0"/>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nvGrpSpPr>
          <p:cNvPr id="10303" name="Group 63"/>
          <p:cNvGrpSpPr>
            <a:grpSpLocks/>
          </p:cNvGrpSpPr>
          <p:nvPr/>
        </p:nvGrpSpPr>
        <p:grpSpPr bwMode="auto">
          <a:xfrm>
            <a:off x="2273300" y="3581400"/>
            <a:ext cx="2982913" cy="600075"/>
            <a:chOff x="1432" y="2256"/>
            <a:chExt cx="1879" cy="378"/>
          </a:xfrm>
        </p:grpSpPr>
        <p:sp>
          <p:nvSpPr>
            <p:cNvPr id="10300" name="Line 60"/>
            <p:cNvSpPr>
              <a:spLocks noChangeShapeType="1"/>
            </p:cNvSpPr>
            <p:nvPr/>
          </p:nvSpPr>
          <p:spPr bwMode="auto">
            <a:xfrm>
              <a:off x="1432" y="2256"/>
              <a:ext cx="1147" cy="37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301" name="Line 61"/>
            <p:cNvSpPr>
              <a:spLocks noChangeShapeType="1"/>
            </p:cNvSpPr>
            <p:nvPr/>
          </p:nvSpPr>
          <p:spPr bwMode="auto">
            <a:xfrm>
              <a:off x="2411" y="2270"/>
              <a:ext cx="165" cy="35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sp>
          <p:nvSpPr>
            <p:cNvPr id="10302" name="Line 62"/>
            <p:cNvSpPr>
              <a:spLocks noChangeShapeType="1"/>
            </p:cNvSpPr>
            <p:nvPr/>
          </p:nvSpPr>
          <p:spPr bwMode="auto">
            <a:xfrm flipH="1">
              <a:off x="2576" y="2256"/>
              <a:ext cx="735" cy="37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600">
                <a:solidFill>
                  <a:srgbClr val="000000"/>
                </a:solidFill>
              </a:endParaRPr>
            </a:p>
          </p:txBody>
        </p:sp>
      </p:grpSp>
      <p:sp>
        <p:nvSpPr>
          <p:cNvPr id="10304" name="Rectangle 64"/>
          <p:cNvSpPr>
            <a:spLocks noGrp="1" noChangeArrowheads="1"/>
          </p:cNvSpPr>
          <p:nvPr>
            <p:ph type="title"/>
          </p:nvPr>
        </p:nvSpPr>
        <p:spPr>
          <a:xfrm>
            <a:off x="2325688" y="133350"/>
            <a:ext cx="6781800" cy="10668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t>Computing Elements</a:t>
            </a:r>
          </a:p>
        </p:txBody>
      </p:sp>
      <p:sp>
        <p:nvSpPr>
          <p:cNvPr id="10305" name="Rectangle 65"/>
          <p:cNvSpPr>
            <a:spLocks noChangeArrowheads="1"/>
          </p:cNvSpPr>
          <p:nvPr/>
        </p:nvSpPr>
        <p:spPr bwMode="auto">
          <a:xfrm>
            <a:off x="5695950" y="3736975"/>
            <a:ext cx="326707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fontAlgn="base" hangingPunct="0">
              <a:spcBef>
                <a:spcPct val="50000"/>
              </a:spcBef>
              <a:spcAft>
                <a:spcPct val="0"/>
              </a:spcAft>
            </a:pPr>
            <a:r>
              <a:rPr lang="en-US" sz="2000" b="1">
                <a:solidFill>
                  <a:srgbClr val="000000"/>
                </a:solidFill>
                <a:latin typeface="Arial" pitchFamily="34" charset="0"/>
              </a:rPr>
              <a:t>Programming paradigms</a:t>
            </a:r>
          </a:p>
        </p:txBody>
      </p:sp>
    </p:spTree>
    <p:extLst>
      <p:ext uri="{BB962C8B-B14F-4D97-AF65-F5344CB8AC3E}">
        <p14:creationId xmlns:p14="http://schemas.microsoft.com/office/powerpoint/2010/main" val="2116620886"/>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fr-FR" smtClean="0"/>
              <a:t>Parallel Computing: </a:t>
            </a:r>
            <a:r>
              <a:rPr lang="en-GB" altLang="ja-JP" smtClean="0"/>
              <a:t>The computational problem </a:t>
            </a:r>
            <a:endParaRPr lang="fr-FR" smtClean="0"/>
          </a:p>
        </p:txBody>
      </p:sp>
      <p:sp>
        <p:nvSpPr>
          <p:cNvPr id="19459" name="Rectangle 3"/>
          <p:cNvSpPr>
            <a:spLocks noGrp="1" noChangeArrowheads="1"/>
          </p:cNvSpPr>
          <p:nvPr>
            <p:ph type="body" idx="1"/>
          </p:nvPr>
        </p:nvSpPr>
        <p:spPr>
          <a:xfrm>
            <a:off x="539750" y="1196975"/>
            <a:ext cx="7993063" cy="4419600"/>
          </a:xfrm>
        </p:spPr>
        <p:txBody>
          <a:bodyPr/>
          <a:lstStyle/>
          <a:p>
            <a:pPr eaLnBrk="1" hangingPunct="1"/>
            <a:r>
              <a:rPr lang="en-GB" sz="2800" smtClean="0"/>
              <a:t>The computational problem usually demonstrates characteristics such as the ability to be: </a:t>
            </a:r>
            <a:endParaRPr lang="fr-FR" sz="2800" smtClean="0"/>
          </a:p>
          <a:p>
            <a:pPr lvl="1" eaLnBrk="1" hangingPunct="1"/>
            <a:r>
              <a:rPr lang="en-GB" sz="2400" smtClean="0"/>
              <a:t>Broken apart into discrete pieces of work that can be solved simultaneously; </a:t>
            </a:r>
            <a:endParaRPr lang="fr-FR" sz="2400" smtClean="0"/>
          </a:p>
          <a:p>
            <a:pPr lvl="1" eaLnBrk="1" hangingPunct="1"/>
            <a:r>
              <a:rPr lang="en-GB" sz="2400" smtClean="0"/>
              <a:t>Execute multiple program instructions at any moment in time; </a:t>
            </a:r>
            <a:endParaRPr lang="fr-FR" sz="2400" smtClean="0"/>
          </a:p>
          <a:p>
            <a:pPr lvl="1" eaLnBrk="1" hangingPunct="1"/>
            <a:r>
              <a:rPr lang="en-GB" sz="2400" smtClean="0"/>
              <a:t>Solved in less time with multiple compute resources than with a single compute resource. </a:t>
            </a:r>
            <a:endParaRPr lang="fr-FR" sz="2400" smtClean="0"/>
          </a:p>
          <a:p>
            <a:pPr eaLnBrk="1" hangingPunct="1"/>
            <a:endParaRPr lang="fr-FR" sz="2800" smtClean="0"/>
          </a:p>
        </p:txBody>
      </p:sp>
    </p:spTree>
    <p:extLst>
      <p:ext uri="{BB962C8B-B14F-4D97-AF65-F5344CB8AC3E}">
        <p14:creationId xmlns:p14="http://schemas.microsoft.com/office/powerpoint/2010/main" val="2439152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fr-FR" smtClean="0"/>
              <a:t>Parallel Computing: what for? (1)</a:t>
            </a:r>
          </a:p>
        </p:txBody>
      </p:sp>
      <p:sp>
        <p:nvSpPr>
          <p:cNvPr id="20483" name="Rectangle 3"/>
          <p:cNvSpPr>
            <a:spLocks noGrp="1" noChangeArrowheads="1"/>
          </p:cNvSpPr>
          <p:nvPr>
            <p:ph type="body" idx="1"/>
          </p:nvPr>
        </p:nvSpPr>
        <p:spPr>
          <a:xfrm>
            <a:off x="611188" y="981075"/>
            <a:ext cx="7772400" cy="4419600"/>
          </a:xfrm>
        </p:spPr>
        <p:txBody>
          <a:bodyPr/>
          <a:lstStyle/>
          <a:p>
            <a:pPr eaLnBrk="1" hangingPunct="1"/>
            <a:r>
              <a:rPr lang="en-GB" sz="2000" smtClean="0"/>
              <a:t>Parallel computing is an evolution of serial computing that attempts to emulate what has always been the state of affairs in the natural world: many complex, interrelated events happening at the same time, yet within a sequence.</a:t>
            </a:r>
          </a:p>
          <a:p>
            <a:pPr eaLnBrk="1" hangingPunct="1"/>
            <a:r>
              <a:rPr lang="fr-FR" sz="2000" smtClean="0"/>
              <a:t>Some examples: </a:t>
            </a:r>
          </a:p>
          <a:p>
            <a:pPr lvl="1" eaLnBrk="1" hangingPunct="1"/>
            <a:r>
              <a:rPr lang="fr-FR" sz="1800" smtClean="0"/>
              <a:t>Planetary and galactic orbits </a:t>
            </a:r>
          </a:p>
          <a:p>
            <a:pPr lvl="1" eaLnBrk="1" hangingPunct="1"/>
            <a:r>
              <a:rPr lang="fr-FR" sz="1800" smtClean="0"/>
              <a:t>Weather and ocean patterns </a:t>
            </a:r>
          </a:p>
          <a:p>
            <a:pPr lvl="1" eaLnBrk="1" hangingPunct="1"/>
            <a:r>
              <a:rPr lang="fr-FR" sz="1800" smtClean="0"/>
              <a:t>Tectonic plate drift </a:t>
            </a:r>
          </a:p>
          <a:p>
            <a:pPr lvl="1" eaLnBrk="1" hangingPunct="1"/>
            <a:r>
              <a:rPr lang="fr-FR" sz="1800" smtClean="0"/>
              <a:t>Rush hour traffic in Paris </a:t>
            </a:r>
          </a:p>
          <a:p>
            <a:pPr lvl="1" eaLnBrk="1" hangingPunct="1"/>
            <a:r>
              <a:rPr lang="fr-FR" sz="1800" smtClean="0"/>
              <a:t>Automobile assembly line </a:t>
            </a:r>
          </a:p>
          <a:p>
            <a:pPr lvl="1" eaLnBrk="1" hangingPunct="1"/>
            <a:r>
              <a:rPr lang="fr-FR" sz="1800" smtClean="0"/>
              <a:t>Daily operations within a business </a:t>
            </a:r>
          </a:p>
          <a:p>
            <a:pPr lvl="1" eaLnBrk="1" hangingPunct="1"/>
            <a:r>
              <a:rPr lang="fr-FR" sz="1800" smtClean="0"/>
              <a:t>Building a shopping mall </a:t>
            </a:r>
          </a:p>
          <a:p>
            <a:pPr lvl="1" eaLnBrk="1" hangingPunct="1"/>
            <a:r>
              <a:rPr lang="en-GB" sz="1800" smtClean="0"/>
              <a:t>Ordering a hamburger at the drive through. </a:t>
            </a:r>
            <a:endParaRPr lang="fr-FR" sz="1800" smtClean="0"/>
          </a:p>
          <a:p>
            <a:pPr eaLnBrk="1" hangingPunct="1"/>
            <a:endParaRPr lang="fr-FR" sz="2000" smtClean="0"/>
          </a:p>
        </p:txBody>
      </p:sp>
    </p:spTree>
    <p:extLst>
      <p:ext uri="{BB962C8B-B14F-4D97-AF65-F5344CB8AC3E}">
        <p14:creationId xmlns:p14="http://schemas.microsoft.com/office/powerpoint/2010/main" val="3061195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fr-FR" smtClean="0"/>
              <a:t>Parallel Computing: what for? (2)</a:t>
            </a:r>
          </a:p>
        </p:txBody>
      </p:sp>
      <p:sp>
        <p:nvSpPr>
          <p:cNvPr id="21507" name="Rectangle 3"/>
          <p:cNvSpPr>
            <a:spLocks noGrp="1" noChangeArrowheads="1"/>
          </p:cNvSpPr>
          <p:nvPr>
            <p:ph type="body" idx="1"/>
          </p:nvPr>
        </p:nvSpPr>
        <p:spPr>
          <a:xfrm>
            <a:off x="685800" y="1125538"/>
            <a:ext cx="7847013" cy="4818062"/>
          </a:xfrm>
        </p:spPr>
        <p:txBody>
          <a:bodyPr/>
          <a:lstStyle/>
          <a:p>
            <a:pPr eaLnBrk="1" hangingPunct="1"/>
            <a:r>
              <a:rPr lang="en-GB" smtClean="0"/>
              <a:t>Traditionally, parallel computing has been considered to be "the high end of computing" and has been motivated by numerical simulations of complex systems and "Grand Challenge Problems" such as: </a:t>
            </a:r>
            <a:endParaRPr lang="fr-FR" smtClean="0"/>
          </a:p>
          <a:p>
            <a:pPr lvl="1" eaLnBrk="1" hangingPunct="1"/>
            <a:r>
              <a:rPr lang="fr-FR" smtClean="0"/>
              <a:t>weather and climate </a:t>
            </a:r>
          </a:p>
          <a:p>
            <a:pPr lvl="1" eaLnBrk="1" hangingPunct="1"/>
            <a:r>
              <a:rPr lang="fr-FR" smtClean="0"/>
              <a:t>chemical and nuclear reactions </a:t>
            </a:r>
          </a:p>
          <a:p>
            <a:pPr lvl="1" eaLnBrk="1" hangingPunct="1"/>
            <a:r>
              <a:rPr lang="fr-FR" smtClean="0"/>
              <a:t>biological, human genome </a:t>
            </a:r>
          </a:p>
          <a:p>
            <a:pPr lvl="1" eaLnBrk="1" hangingPunct="1"/>
            <a:r>
              <a:rPr lang="fr-FR" smtClean="0"/>
              <a:t>geological, seismic activity </a:t>
            </a:r>
          </a:p>
          <a:p>
            <a:pPr lvl="1" eaLnBrk="1" hangingPunct="1"/>
            <a:r>
              <a:rPr lang="en-GB" smtClean="0"/>
              <a:t>mechanical devices - from prosthetics to spacecraft </a:t>
            </a:r>
            <a:endParaRPr lang="fr-FR" smtClean="0"/>
          </a:p>
          <a:p>
            <a:pPr lvl="1" eaLnBrk="1" hangingPunct="1"/>
            <a:r>
              <a:rPr lang="fr-FR" smtClean="0"/>
              <a:t>electronic circuits </a:t>
            </a:r>
          </a:p>
          <a:p>
            <a:pPr lvl="1" eaLnBrk="1" hangingPunct="1"/>
            <a:r>
              <a:rPr lang="fr-FR" smtClean="0"/>
              <a:t>manufacturing processes </a:t>
            </a:r>
          </a:p>
          <a:p>
            <a:pPr eaLnBrk="1" hangingPunct="1"/>
            <a:endParaRPr lang="fr-FR" smtClean="0"/>
          </a:p>
        </p:txBody>
      </p:sp>
    </p:spTree>
    <p:extLst>
      <p:ext uri="{BB962C8B-B14F-4D97-AF65-F5344CB8AC3E}">
        <p14:creationId xmlns:p14="http://schemas.microsoft.com/office/powerpoint/2010/main" val="3643275209"/>
      </p:ext>
    </p:extLst>
  </p:cSld>
  <p:clrMapOvr>
    <a:masterClrMapping/>
  </p:clrMapOvr>
  <p:timing>
    <p:tnLst>
      <p:par>
        <p:cTn id="1" dur="indefinite" restart="never" nodeType="tmRoot"/>
      </p:par>
    </p:tnLst>
  </p:timing>
</p:sld>
</file>

<file path=ppt/theme/theme1.xml><?xml version="1.0" encoding="utf-8"?>
<a:theme xmlns:a="http://schemas.openxmlformats.org/drawingml/2006/main" name="BULL">
  <a:themeElements>
    <a:clrScheme name="BUL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LL">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ヒラギノ角ゴ Pro W3"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ヒラギノ角ゴ Pro W3" charset="-128"/>
          </a:defRPr>
        </a:defPPr>
      </a:lstStyle>
    </a:lnDef>
  </a:objectDefaults>
  <a:extraClrSchemeLst>
    <a:extraClrScheme>
      <a:clrScheme name="BUL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L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UL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UL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UL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UL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ULL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UL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UL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UL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UL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UL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SimSun"/>
        <a:cs typeface=""/>
      </a:majorFont>
      <a:minorFont>
        <a:latin typeface="Tahoma"/>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ahoma" pitchFamily="34" charset="0"/>
            <a:ea typeface="SimSun"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ahoma" pitchFamily="34" charset="0"/>
            <a:ea typeface="SimSun" pitchFamily="2" charset="-122"/>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SimSun"/>
        <a:cs typeface=""/>
      </a:majorFont>
      <a:minorFont>
        <a:latin typeface="Tahoma"/>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ahoma" pitchFamily="34" charset="0"/>
            <a:ea typeface="SimSun"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ahoma" pitchFamily="34" charset="0"/>
            <a:ea typeface="SimSun" pitchFamily="2" charset="-122"/>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216</TotalTime>
  <Words>2471</Words>
  <Application>Microsoft Office PowerPoint</Application>
  <PresentationFormat>On-screen Show (4:3)</PresentationFormat>
  <Paragraphs>292</Paragraphs>
  <Slides>35</Slides>
  <Notes>0</Notes>
  <HiddenSlides>0</HiddenSlides>
  <MMClips>0</MMClips>
  <ScaleCrop>false</ScaleCrop>
  <HeadingPairs>
    <vt:vector size="4" baseType="variant">
      <vt:variant>
        <vt:lpstr>Theme</vt:lpstr>
      </vt:variant>
      <vt:variant>
        <vt:i4>3</vt:i4>
      </vt:variant>
      <vt:variant>
        <vt:lpstr>Slide Titles</vt:lpstr>
      </vt:variant>
      <vt:variant>
        <vt:i4>35</vt:i4>
      </vt:variant>
    </vt:vector>
  </HeadingPairs>
  <TitlesOfParts>
    <vt:vector size="38" baseType="lpstr">
      <vt:lpstr>BULL</vt:lpstr>
      <vt:lpstr>Blends</vt:lpstr>
      <vt:lpstr>1_Blends</vt:lpstr>
      <vt:lpstr>Introduction to Parallel Processing</vt:lpstr>
      <vt:lpstr>Abstract</vt:lpstr>
      <vt:lpstr>What is Parallel Computing? (1)</vt:lpstr>
      <vt:lpstr>What is Parallel Computing? (2)</vt:lpstr>
      <vt:lpstr>Parallel Computing: Resources</vt:lpstr>
      <vt:lpstr>Computing Elements</vt:lpstr>
      <vt:lpstr>Parallel Computing: The computational problem </vt:lpstr>
      <vt:lpstr>Parallel Computing: what for? (1)</vt:lpstr>
      <vt:lpstr>Parallel Computing: what for? (2)</vt:lpstr>
      <vt:lpstr>Parallel Computing: what for? (3)</vt:lpstr>
      <vt:lpstr>Why Parallel Computing? (1)</vt:lpstr>
      <vt:lpstr>Why Parallel Computing? (2)</vt:lpstr>
      <vt:lpstr>Limitations of Serial Computing</vt:lpstr>
      <vt:lpstr>The future</vt:lpstr>
      <vt:lpstr>Concepts and Terminology</vt:lpstr>
      <vt:lpstr>Von Neumann Architecture</vt:lpstr>
      <vt:lpstr>Basic Design</vt:lpstr>
      <vt:lpstr>Flynn's Classical Taxonomy</vt:lpstr>
      <vt:lpstr>Flynn Matrix</vt:lpstr>
      <vt:lpstr>Single Instruction, Single Data (SISD)</vt:lpstr>
      <vt:lpstr>PowerPoint Presentation</vt:lpstr>
      <vt:lpstr>Single Instruction, Multiple Data (SIMD)</vt:lpstr>
      <vt:lpstr>SIMD Architecture</vt:lpstr>
      <vt:lpstr>Multiple Instruction, Single Data (MISD)</vt:lpstr>
      <vt:lpstr>The MISD Architecture</vt:lpstr>
      <vt:lpstr>Multiple Instruction, Multiple Data (MIMD)</vt:lpstr>
      <vt:lpstr>MIMD Architecture</vt:lpstr>
      <vt:lpstr>Some General Parallel Terminology</vt:lpstr>
      <vt:lpstr>PowerPoint Presentation</vt:lpstr>
      <vt:lpstr>PowerPoint Presentation</vt:lpstr>
      <vt:lpstr>PowerPoint Presentation</vt:lpstr>
      <vt:lpstr>PowerPoint Presentation</vt:lpstr>
      <vt:lpstr>PowerPoint Presentation</vt:lpstr>
      <vt:lpstr>Shared Memory MIMD machine</vt:lpstr>
      <vt:lpstr>Parallel Computer Memory Architectures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Parallel Processing</dc:title>
  <dc:creator>tawfik</dc:creator>
  <cp:lastModifiedBy>tawfik</cp:lastModifiedBy>
  <cp:revision>6</cp:revision>
  <dcterms:created xsi:type="dcterms:W3CDTF">2014-10-23T04:22:57Z</dcterms:created>
  <dcterms:modified xsi:type="dcterms:W3CDTF">2014-10-26T20:54:24Z</dcterms:modified>
</cp:coreProperties>
</file>