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24" r:id="rId1"/>
  </p:sldMasterIdLst>
  <p:notesMasterIdLst>
    <p:notesMasterId r:id="rId15"/>
  </p:notesMasterIdLst>
  <p:sldIdLst>
    <p:sldId id="256" r:id="rId2"/>
    <p:sldId id="276" r:id="rId3"/>
    <p:sldId id="259" r:id="rId4"/>
    <p:sldId id="326" r:id="rId5"/>
    <p:sldId id="260" r:id="rId6"/>
    <p:sldId id="261" r:id="rId7"/>
    <p:sldId id="262" r:id="rId8"/>
    <p:sldId id="327" r:id="rId9"/>
    <p:sldId id="287" r:id="rId10"/>
    <p:sldId id="288" r:id="rId11"/>
    <p:sldId id="278" r:id="rId12"/>
    <p:sldId id="323" r:id="rId13"/>
    <p:sldId id="325" r:id="rId1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3996" autoAdjust="0"/>
  </p:normalViewPr>
  <p:slideViewPr>
    <p:cSldViewPr>
      <p:cViewPr varScale="1">
        <p:scale>
          <a:sx n="52" d="100"/>
          <a:sy n="52" d="100"/>
        </p:scale>
        <p:origin x="-1219" y="-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325E3DE-36BF-4587-BCFC-0FEA68F3D6AE}" type="datetimeFigureOut">
              <a:rPr lang="ar-IQ" smtClean="0"/>
              <a:pPr/>
              <a:t>22/01/1440</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5EE57DE-2542-40F9-9B0B-B4F768F2C6F6}" type="slidenum">
              <a:rPr lang="ar-IQ" smtClean="0"/>
              <a:pPr/>
              <a:t>‹#›</a:t>
            </a:fld>
            <a:endParaRPr lang="ar-IQ"/>
          </a:p>
        </p:txBody>
      </p:sp>
    </p:spTree>
    <p:extLst>
      <p:ext uri="{BB962C8B-B14F-4D97-AF65-F5344CB8AC3E}">
        <p14:creationId xmlns:p14="http://schemas.microsoft.com/office/powerpoint/2010/main" val="21345533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B8E963D-50C9-4826-8E09-BD359E4BBA9B}" type="datetimeFigureOut">
              <a:rPr lang="ar-IQ" smtClean="0"/>
              <a:pPr/>
              <a:t>22/01/1440</a:t>
            </a:fld>
            <a:endParaRPr lang="ar-IQ"/>
          </a:p>
        </p:txBody>
      </p:sp>
      <p:sp>
        <p:nvSpPr>
          <p:cNvPr id="5" name="Footer Placeholder 4"/>
          <p:cNvSpPr>
            <a:spLocks noGrp="1"/>
          </p:cNvSpPr>
          <p:nvPr>
            <p:ph type="ftr" sz="quarter" idx="11"/>
          </p:nvPr>
        </p:nvSpPr>
        <p:spPr>
          <a:xfrm>
            <a:off x="1174044" y="5357592"/>
            <a:ext cx="5034845" cy="365125"/>
          </a:xfrm>
        </p:spPr>
        <p:txBody>
          <a:bodyPr/>
          <a:lstStyle/>
          <a:p>
            <a:endParaRPr lang="ar-IQ"/>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EFA3D84-DDEF-4063-8950-2B41776F4DB7}"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963D-50C9-4826-8E09-BD359E4BBA9B}" type="datetimeFigureOut">
              <a:rPr lang="ar-IQ" smtClean="0"/>
              <a:pPr/>
              <a:t>22/01/1440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963D-50C9-4826-8E09-BD359E4BBA9B}" type="datetimeFigureOut">
              <a:rPr lang="ar-IQ" smtClean="0"/>
              <a:pPr/>
              <a:t>22/01/1440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963D-50C9-4826-8E09-BD359E4BBA9B}" type="datetimeFigureOut">
              <a:rPr lang="ar-IQ" smtClean="0"/>
              <a:pPr/>
              <a:t>22/01/1440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8E963D-50C9-4826-8E09-BD359E4BBA9B}" type="datetimeFigureOut">
              <a:rPr lang="ar-IQ" smtClean="0"/>
              <a:pPr/>
              <a:t>22/01/1440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B8E963D-50C9-4826-8E09-BD359E4BBA9B}" type="datetimeFigureOut">
              <a:rPr lang="ar-IQ" smtClean="0"/>
              <a:pPr/>
              <a:t>22/01/1440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EFA3D84-DDEF-4063-8950-2B41776F4DB7}" type="slidenum">
              <a:rPr lang="ar-IQ" smtClean="0"/>
              <a:pPr/>
              <a:t>‹#›</a:t>
            </a:fld>
            <a:endParaRPr lang="ar-IQ"/>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B8E963D-50C9-4826-8E09-BD359E4BBA9B}" type="datetimeFigureOut">
              <a:rPr lang="ar-IQ" smtClean="0"/>
              <a:pPr/>
              <a:t>22/01/1440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EFA3D84-DDEF-4063-8950-2B41776F4DB7}" type="slidenum">
              <a:rPr lang="ar-IQ" smtClean="0"/>
              <a:pPr/>
              <a:t>‹#›</a:t>
            </a:fld>
            <a:endParaRPr lang="ar-IQ"/>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8E963D-50C9-4826-8E09-BD359E4BBA9B}" type="datetimeFigureOut">
              <a:rPr lang="ar-IQ" smtClean="0"/>
              <a:pPr/>
              <a:t>22/01/1440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E963D-50C9-4826-8E09-BD359E4BBA9B}" type="datetimeFigureOut">
              <a:rPr lang="ar-IQ" smtClean="0"/>
              <a:pPr/>
              <a:t>22/01/1440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9B8E963D-50C9-4826-8E09-BD359E4BBA9B}" type="datetimeFigureOut">
              <a:rPr lang="ar-IQ" smtClean="0"/>
              <a:pPr/>
              <a:t>22/01/1440</a:t>
            </a:fld>
            <a:endParaRPr lang="ar-IQ"/>
          </a:p>
        </p:txBody>
      </p:sp>
      <p:sp>
        <p:nvSpPr>
          <p:cNvPr id="6" name="Footer Placeholder 5"/>
          <p:cNvSpPr>
            <a:spLocks noGrp="1"/>
          </p:cNvSpPr>
          <p:nvPr>
            <p:ph type="ftr" sz="quarter" idx="11"/>
          </p:nvPr>
        </p:nvSpPr>
        <p:spPr>
          <a:xfrm rot="-60000">
            <a:off x="914554" y="5829261"/>
            <a:ext cx="3522607" cy="365125"/>
          </a:xfrm>
        </p:spPr>
        <p:txBody>
          <a:bodyPr/>
          <a:lstStyle/>
          <a:p>
            <a:endParaRPr lang="ar-IQ"/>
          </a:p>
        </p:txBody>
      </p:sp>
      <p:sp>
        <p:nvSpPr>
          <p:cNvPr id="7" name="Slide Number Placeholder 6"/>
          <p:cNvSpPr>
            <a:spLocks noGrp="1"/>
          </p:cNvSpPr>
          <p:nvPr>
            <p:ph type="sldNum" sz="quarter" idx="12"/>
          </p:nvPr>
        </p:nvSpPr>
        <p:spPr>
          <a:xfrm rot="60000">
            <a:off x="7557313" y="5896961"/>
            <a:ext cx="554023" cy="365125"/>
          </a:xfrm>
        </p:spPr>
        <p:txBody>
          <a:bodyPr/>
          <a:lstStyle/>
          <a:p>
            <a:fld id="{3EFA3D84-DDEF-4063-8950-2B41776F4DB7}"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9B8E963D-50C9-4826-8E09-BD359E4BBA9B}" type="datetimeFigureOut">
              <a:rPr lang="ar-IQ" smtClean="0"/>
              <a:pPr/>
              <a:t>22/01/1440</a:t>
            </a:fld>
            <a:endParaRPr lang="ar-IQ"/>
          </a:p>
        </p:txBody>
      </p:sp>
      <p:sp>
        <p:nvSpPr>
          <p:cNvPr id="6" name="Footer Placeholder 5"/>
          <p:cNvSpPr>
            <a:spLocks noGrp="1"/>
          </p:cNvSpPr>
          <p:nvPr>
            <p:ph type="ftr" sz="quarter" idx="11"/>
          </p:nvPr>
        </p:nvSpPr>
        <p:spPr>
          <a:xfrm rot="-60000">
            <a:off x="914569" y="5831037"/>
            <a:ext cx="3319043" cy="365125"/>
          </a:xfrm>
        </p:spPr>
        <p:txBody>
          <a:bodyPr/>
          <a:lstStyle/>
          <a:p>
            <a:endParaRPr lang="ar-IQ"/>
          </a:p>
        </p:txBody>
      </p:sp>
      <p:sp>
        <p:nvSpPr>
          <p:cNvPr id="7" name="Slide Number Placeholder 6"/>
          <p:cNvSpPr>
            <a:spLocks noGrp="1"/>
          </p:cNvSpPr>
          <p:nvPr>
            <p:ph type="sldNum" sz="quarter" idx="12"/>
          </p:nvPr>
        </p:nvSpPr>
        <p:spPr>
          <a:xfrm rot="60000">
            <a:off x="7562089" y="5900026"/>
            <a:ext cx="554023" cy="365125"/>
          </a:xfrm>
        </p:spPr>
        <p:txBody>
          <a:bodyPr/>
          <a:lstStyle/>
          <a:p>
            <a:fld id="{3EFA3D84-DDEF-4063-8950-2B41776F4DB7}"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B8E963D-50C9-4826-8E09-BD359E4BBA9B}" type="datetimeFigureOut">
              <a:rPr lang="ar-IQ" smtClean="0"/>
              <a:pPr/>
              <a:t>22/01/1440</a:t>
            </a:fld>
            <a:endParaRPr lang="ar-IQ"/>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IQ"/>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EFA3D84-DDEF-4063-8950-2B41776F4DB7}"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84976" cy="618149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a:xfrm>
            <a:off x="1691680" y="2420888"/>
            <a:ext cx="6048672" cy="3672408"/>
          </a:xfrm>
          <a:solidFill>
            <a:schemeClr val="bg1"/>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ctr"/>
            <a:r>
              <a:rPr lang="ar-IQ" sz="4400" dirty="0" smtClean="0">
                <a:latin typeface="Times New Roman" pitchFamily="18" charset="0"/>
                <a:cs typeface="Times New Roman" pitchFamily="18" charset="0"/>
              </a:rPr>
              <a:t/>
            </a:r>
            <a:br>
              <a:rPr lang="ar-IQ" sz="4400" dirty="0" smtClean="0">
                <a:latin typeface="Times New Roman" pitchFamily="18" charset="0"/>
                <a:cs typeface="Times New Roman" pitchFamily="18" charset="0"/>
              </a:rPr>
            </a:br>
            <a:r>
              <a:rPr lang="en-US" sz="4400" dirty="0">
                <a:latin typeface="Times New Roman" pitchFamily="18" charset="0"/>
                <a:cs typeface="Times New Roman" pitchFamily="18" charset="0"/>
              </a:rPr>
              <a:t>F</a:t>
            </a:r>
            <a:r>
              <a:rPr lang="en-US" sz="4400" dirty="0" smtClean="0">
                <a:latin typeface="Times New Roman" pitchFamily="18" charset="0"/>
                <a:cs typeface="Times New Roman" pitchFamily="18" charset="0"/>
              </a:rPr>
              <a:t>luid </a:t>
            </a:r>
            <a:r>
              <a:rPr lang="en-US" sz="4400" dirty="0">
                <a:latin typeface="Times New Roman" pitchFamily="18" charset="0"/>
                <a:cs typeface="Times New Roman" pitchFamily="18" charset="0"/>
              </a:rPr>
              <a:t>M</a:t>
            </a:r>
            <a:r>
              <a:rPr lang="en-US" sz="4400" dirty="0" smtClean="0">
                <a:latin typeface="Times New Roman" pitchFamily="18" charset="0"/>
                <a:cs typeface="Times New Roman" pitchFamily="18" charset="0"/>
              </a:rPr>
              <a:t>echanics </a:t>
            </a:r>
            <a:r>
              <a:rPr lang="en-US" sz="4400" dirty="0">
                <a:latin typeface="Times New Roman" pitchFamily="18" charset="0"/>
                <a:cs typeface="Times New Roman" pitchFamily="18" charset="0"/>
              </a:rPr>
              <a:t>L</a:t>
            </a:r>
            <a:r>
              <a:rPr lang="en-US" sz="4400" dirty="0" smtClean="0">
                <a:latin typeface="Times New Roman" pitchFamily="18" charset="0"/>
                <a:cs typeface="Times New Roman" pitchFamily="18" charset="0"/>
              </a:rPr>
              <a:t>ectures</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2</a:t>
            </a:r>
            <a:r>
              <a:rPr lang="en-US" sz="4400" baseline="30000" dirty="0" smtClean="0">
                <a:latin typeface="Times New Roman" pitchFamily="18" charset="0"/>
                <a:cs typeface="Times New Roman" pitchFamily="18" charset="0"/>
              </a:rPr>
              <a:t>nd</a:t>
            </a:r>
            <a:r>
              <a:rPr lang="en-US" sz="4400" dirty="0" smtClean="0">
                <a:latin typeface="Times New Roman" pitchFamily="18" charset="0"/>
                <a:cs typeface="Times New Roman" pitchFamily="18" charset="0"/>
              </a:rPr>
              <a:t> year/1</a:t>
            </a:r>
            <a:r>
              <a:rPr lang="en-US" sz="4400" baseline="30000" dirty="0" smtClean="0">
                <a:latin typeface="Times New Roman" pitchFamily="18" charset="0"/>
                <a:cs typeface="Times New Roman" pitchFamily="18" charset="0"/>
              </a:rPr>
              <a:t>st</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semister</a:t>
            </a:r>
            <a:r>
              <a:rPr lang="en-US" sz="4400" dirty="0" smtClean="0">
                <a:latin typeface="Times New Roman" pitchFamily="18" charset="0"/>
                <a:cs typeface="Times New Roman" pitchFamily="18" charset="0"/>
              </a:rPr>
              <a:t>/2018-2019/Al-</a:t>
            </a:r>
            <a:r>
              <a:rPr lang="en-US" sz="4400" dirty="0" err="1" smtClean="0">
                <a:latin typeface="Times New Roman" pitchFamily="18" charset="0"/>
                <a:cs typeface="Times New Roman" pitchFamily="18" charset="0"/>
              </a:rPr>
              <a:t>Mustansiriyah</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unv</a:t>
            </a:r>
            <a:r>
              <a:rPr lang="en-US" sz="4400" dirty="0" smtClean="0">
                <a:latin typeface="Times New Roman" pitchFamily="18" charset="0"/>
                <a:cs typeface="Times New Roman" pitchFamily="18" charset="0"/>
              </a:rPr>
              <a:t>./College of engineering/Highway &amp;</a:t>
            </a:r>
            <a:r>
              <a:rPr lang="en-US" sz="4400" smtClean="0">
                <a:latin typeface="Times New Roman" pitchFamily="18" charset="0"/>
                <a:cs typeface="Times New Roman" pitchFamily="18" charset="0"/>
              </a:rPr>
              <a:t>Transportation Dep.Lec.1</a:t>
            </a:r>
            <a:endParaRPr lang="ar-IQ" sz="4400" dirty="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14290"/>
            <a:ext cx="8229600" cy="4524388"/>
          </a:xfrm>
        </p:spPr>
        <p:txBody>
          <a:bodyPr>
            <a:normAutofit/>
          </a:bodyPr>
          <a:lstStyle/>
          <a:p>
            <a:pPr lvl="0">
              <a:buNone/>
            </a:pPr>
            <a:endParaRPr lang="en-US" sz="3600" dirty="0" smtClean="0">
              <a:solidFill>
                <a:srgbClr val="252525"/>
              </a:solidFill>
              <a:latin typeface="Arial" pitchFamily="34" charset="0"/>
              <a:ea typeface="Times New Roman" pitchFamily="18" charset="0"/>
              <a:cs typeface="Arial" pitchFamily="34" charset="0"/>
            </a:endParaRPr>
          </a:p>
          <a:p>
            <a:pPr>
              <a:buNone/>
            </a:pPr>
            <a:r>
              <a:rPr lang="ar-IQ" sz="3600" dirty="0" smtClean="0"/>
              <a:t> </a:t>
            </a:r>
            <a:r>
              <a:rPr lang="ar-SA" sz="3600" dirty="0" smtClean="0"/>
              <a:t>.</a:t>
            </a:r>
            <a:r>
              <a:rPr lang="en-US" sz="3600" dirty="0" smtClean="0"/>
              <a:t>  </a:t>
            </a:r>
          </a:p>
          <a:p>
            <a:pPr>
              <a:buNone/>
            </a:pPr>
            <a:endParaRPr lang="ar-IQ" sz="3600" dirty="0"/>
          </a:p>
        </p:txBody>
      </p:sp>
      <p:sp>
        <p:nvSpPr>
          <p:cNvPr id="36865" name="Rectangle 1"/>
          <p:cNvSpPr>
            <a:spLocks noChangeArrowheads="1"/>
          </p:cNvSpPr>
          <p:nvPr/>
        </p:nvSpPr>
        <p:spPr bwMode="auto">
          <a:xfrm>
            <a:off x="1547664" y="194821"/>
            <a:ext cx="648072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en-US" sz="1200" dirty="0" smtClean="0">
              <a:solidFill>
                <a:srgbClr val="252525"/>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rgbClr val="252525"/>
                </a:solidFill>
                <a:effectLst/>
                <a:latin typeface="Arial" pitchFamily="34" charset="0"/>
                <a:cs typeface="Arial" pitchFamily="34"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algn="just" rtl="0"/>
            <a:r>
              <a:rPr lang="en-US" sz="3200" dirty="0">
                <a:latin typeface="Times New Roman" pitchFamily="18" charset="0"/>
                <a:cs typeface="Times New Roman" pitchFamily="18" charset="0"/>
              </a:rPr>
              <a:t>Ex.2</a:t>
            </a:r>
          </a:p>
          <a:p>
            <a:pPr algn="just" rtl="0"/>
            <a:r>
              <a:rPr lang="en-US" sz="3200" dirty="0">
                <a:latin typeface="Times New Roman" pitchFamily="18" charset="0"/>
                <a:cs typeface="Times New Roman" pitchFamily="18" charset="0"/>
              </a:rPr>
              <a:t>Knowing that the viscosity of water is 1 </a:t>
            </a:r>
            <a:r>
              <a:rPr lang="en-US" sz="3200" dirty="0" err="1">
                <a:latin typeface="Times New Roman" pitchFamily="18" charset="0"/>
                <a:cs typeface="Times New Roman" pitchFamily="18" charset="0"/>
              </a:rPr>
              <a:t>cp</a:t>
            </a:r>
            <a:r>
              <a:rPr lang="en-US" sz="3200" dirty="0">
                <a:latin typeface="Times New Roman" pitchFamily="18" charset="0"/>
                <a:cs typeface="Times New Roman" pitchFamily="18" charset="0"/>
              </a:rPr>
              <a:t>, calculate </a:t>
            </a:r>
            <a:r>
              <a:rPr lang="en-US" sz="3200" dirty="0" err="1">
                <a:latin typeface="Times New Roman" pitchFamily="18" charset="0"/>
                <a:cs typeface="Times New Roman" pitchFamily="18" charset="0"/>
              </a:rPr>
              <a:t>thr</a:t>
            </a:r>
            <a:r>
              <a:rPr lang="en-US" sz="3200" dirty="0">
                <a:latin typeface="Times New Roman" pitchFamily="18" charset="0"/>
                <a:cs typeface="Times New Roman" pitchFamily="18" charset="0"/>
              </a:rPr>
              <a:t> corresponding :absolute viscosity in </a:t>
            </a:r>
            <a:r>
              <a:rPr lang="en-US" sz="3200" dirty="0" err="1">
                <a:latin typeface="Times New Roman" pitchFamily="18" charset="0"/>
                <a:cs typeface="Times New Roman" pitchFamily="18" charset="0"/>
              </a:rPr>
              <a:t>lb.s</a:t>
            </a:r>
            <a:r>
              <a:rPr lang="en-US" sz="3200" dirty="0">
                <a:latin typeface="Times New Roman" pitchFamily="18" charset="0"/>
                <a:cs typeface="Times New Roman" pitchFamily="18" charset="0"/>
              </a:rPr>
              <a:t>/ft</a:t>
            </a:r>
            <a:r>
              <a:rPr lang="en-US" sz="3200" baseline="30000" dirty="0">
                <a:latin typeface="Times New Roman" pitchFamily="18" charset="0"/>
                <a:cs typeface="Times New Roman" pitchFamily="18" charset="0"/>
              </a:rPr>
              <a:t>2</a:t>
            </a:r>
            <a:r>
              <a:rPr lang="en-US" sz="3200" dirty="0">
                <a:latin typeface="Times New Roman" pitchFamily="18" charset="0"/>
                <a:cs typeface="Times New Roman" pitchFamily="18" charset="0"/>
              </a:rPr>
              <a:t>,  and kinematic viscosity in ft</a:t>
            </a:r>
            <a:r>
              <a:rPr lang="en-US" sz="3200" baseline="30000" dirty="0">
                <a:latin typeface="Times New Roman" pitchFamily="18" charset="0"/>
                <a:cs typeface="Times New Roman" pitchFamily="18" charset="0"/>
              </a:rPr>
              <a:t>2</a:t>
            </a:r>
            <a:r>
              <a:rPr lang="en-US" sz="3200" dirty="0">
                <a:latin typeface="Times New Roman" pitchFamily="18" charset="0"/>
                <a:cs typeface="Times New Roman" pitchFamily="18" charset="0"/>
              </a:rPr>
              <a:t>/s ? the density of water is 1.94 slug/ft</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a:t>
            </a:r>
          </a:p>
          <a:p>
            <a:pPr algn="just" rtl="0"/>
            <a:r>
              <a:rPr lang="en-US" sz="3200" dirty="0">
                <a:latin typeface="Times New Roman" pitchFamily="18" charset="0"/>
                <a:cs typeface="Times New Roman" pitchFamily="18" charset="0"/>
              </a:rPr>
              <a:t>1 </a:t>
            </a:r>
            <a:r>
              <a:rPr lang="en-US" sz="3200" dirty="0" err="1">
                <a:latin typeface="Times New Roman" pitchFamily="18" charset="0"/>
                <a:cs typeface="Times New Roman" pitchFamily="18" charset="0"/>
              </a:rPr>
              <a:t>cp</a:t>
            </a:r>
            <a:r>
              <a:rPr lang="en-US" sz="3200" dirty="0">
                <a:latin typeface="Times New Roman" pitchFamily="18" charset="0"/>
                <a:cs typeface="Times New Roman" pitchFamily="18" charset="0"/>
              </a:rPr>
              <a:t>=0.001 N.s/m</a:t>
            </a:r>
            <a:r>
              <a:rPr lang="en-US" sz="3200" baseline="30000" dirty="0">
                <a:latin typeface="Times New Roman" pitchFamily="18" charset="0"/>
                <a:cs typeface="Times New Roman" pitchFamily="18" charset="0"/>
              </a:rPr>
              <a:t>2</a:t>
            </a:r>
            <a:r>
              <a:rPr lang="en-US" sz="3200" dirty="0">
                <a:latin typeface="Times New Roman" pitchFamily="18" charset="0"/>
                <a:cs typeface="Times New Roman" pitchFamily="18" charset="0"/>
              </a:rPr>
              <a:t>    thus</a:t>
            </a:r>
          </a:p>
          <a:p>
            <a:pPr algn="just" rtl="0"/>
            <a:r>
              <a:rPr lang="en-US" sz="3200" dirty="0">
                <a:latin typeface="Times New Roman" pitchFamily="18" charset="0"/>
                <a:cs typeface="Times New Roman" pitchFamily="18" charset="0"/>
              </a:rPr>
              <a:t>µ= 0.001*(0.3048)</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/4.448 = 2.09*10</a:t>
            </a:r>
            <a:r>
              <a:rPr lang="en-US" sz="3200" baseline="30000" dirty="0">
                <a:latin typeface="Times New Roman" pitchFamily="18" charset="0"/>
                <a:cs typeface="Times New Roman" pitchFamily="18" charset="0"/>
              </a:rPr>
              <a:t>-5</a:t>
            </a:r>
            <a:r>
              <a:rPr lang="en-US" sz="3200" dirty="0">
                <a:latin typeface="Times New Roman" pitchFamily="18" charset="0"/>
                <a:cs typeface="Times New Roman" pitchFamily="18" charset="0"/>
              </a:rPr>
              <a:t>lb.s/ft</a:t>
            </a:r>
            <a:r>
              <a:rPr lang="en-US" sz="3200" baseline="30000" dirty="0">
                <a:latin typeface="Times New Roman" pitchFamily="18" charset="0"/>
                <a:cs typeface="Times New Roman" pitchFamily="18" charset="0"/>
              </a:rPr>
              <a:t>2</a:t>
            </a:r>
            <a:endParaRPr lang="en-US" sz="3200" dirty="0">
              <a:latin typeface="Times New Roman" pitchFamily="18" charset="0"/>
              <a:cs typeface="Times New Roman" pitchFamily="18" charset="0"/>
            </a:endParaRPr>
          </a:p>
          <a:p>
            <a:pPr algn="just" rtl="0"/>
            <a:r>
              <a:rPr lang="en-US" sz="3200" dirty="0">
                <a:latin typeface="Times New Roman" pitchFamily="18" charset="0"/>
                <a:cs typeface="Times New Roman" pitchFamily="18" charset="0"/>
              </a:rPr>
              <a:t>ν=µ/Ƿ</a:t>
            </a:r>
          </a:p>
          <a:p>
            <a:pPr algn="just" rtl="0"/>
            <a:r>
              <a:rPr lang="en-US" sz="3200" dirty="0">
                <a:latin typeface="Times New Roman" pitchFamily="18" charset="0"/>
                <a:cs typeface="Times New Roman" pitchFamily="18" charset="0"/>
              </a:rPr>
              <a:t>ν=2.09*10</a:t>
            </a:r>
            <a:r>
              <a:rPr lang="en-US" sz="3200" baseline="30000" dirty="0">
                <a:latin typeface="Times New Roman" pitchFamily="18" charset="0"/>
                <a:cs typeface="Times New Roman" pitchFamily="18" charset="0"/>
              </a:rPr>
              <a:t>-5</a:t>
            </a:r>
            <a:r>
              <a:rPr lang="en-US" sz="3200" dirty="0">
                <a:latin typeface="Times New Roman" pitchFamily="18" charset="0"/>
                <a:cs typeface="Times New Roman" pitchFamily="18" charset="0"/>
              </a:rPr>
              <a:t>/1.94=1.08*10</a:t>
            </a:r>
            <a:r>
              <a:rPr lang="en-US" sz="3200" baseline="30000" dirty="0">
                <a:latin typeface="Times New Roman" pitchFamily="18" charset="0"/>
                <a:cs typeface="Times New Roman" pitchFamily="18" charset="0"/>
              </a:rPr>
              <a:t>-5</a:t>
            </a:r>
            <a:r>
              <a:rPr lang="en-US" sz="3200" dirty="0">
                <a:latin typeface="Times New Roman" pitchFamily="18" charset="0"/>
                <a:cs typeface="Times New Roman" pitchFamily="18" charset="0"/>
              </a:rPr>
              <a:t>ft</a:t>
            </a:r>
            <a:r>
              <a:rPr lang="en-US" sz="3200" baseline="30000" dirty="0">
                <a:latin typeface="Times New Roman" pitchFamily="18" charset="0"/>
                <a:cs typeface="Times New Roman" pitchFamily="18" charset="0"/>
              </a:rPr>
              <a:t>2</a:t>
            </a:r>
            <a:r>
              <a:rPr lang="en-US" sz="3200" dirty="0">
                <a:latin typeface="Times New Roman" pitchFamily="18" charset="0"/>
                <a:cs typeface="Times New Roman" pitchFamily="18" charset="0"/>
              </a:rPr>
              <a:t>/s.</a:t>
            </a:r>
          </a:p>
          <a:p>
            <a:pPr marL="0" marR="0" lvl="0" indent="0" defTabSz="914400" rtl="0" eaLnBrk="0" fontAlgn="base" latinLnBrk="0" hangingPunct="0">
              <a:lnSpc>
                <a:spcPct val="100000"/>
              </a:lnSpc>
              <a:spcBef>
                <a:spcPct val="0"/>
              </a:spcBef>
              <a:spcAft>
                <a:spcPct val="0"/>
              </a:spcAft>
              <a:buClrTx/>
              <a:buSzTx/>
              <a:tabLst>
                <a:tab pos="457200" algn="l"/>
              </a:tabLst>
            </a:pPr>
            <a:r>
              <a:rPr lang="ar-IQ" sz="3200" dirty="0" smtClean="0">
                <a:solidFill>
                  <a:srgbClr val="252525"/>
                </a:solidFill>
                <a:latin typeface="Arial" pitchFamily="34" charset="0"/>
                <a:ea typeface="Times New Roman" pitchFamily="18" charset="0"/>
                <a:cs typeface="Arial" pitchFamily="34"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6" name="Rectangle 2"/>
          <p:cNvSpPr>
            <a:spLocks noChangeArrowheads="1"/>
          </p:cNvSpPr>
          <p:nvPr/>
        </p:nvSpPr>
        <p:spPr bwMode="auto">
          <a:xfrm>
            <a:off x="-46516" y="1700808"/>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457200" algn="l"/>
              </a:tabLst>
            </a:pPr>
            <a:r>
              <a:rPr lang="ar-IQ" sz="3200" dirty="0" smtClean="0">
                <a:solidFill>
                  <a:srgbClr val="252525"/>
                </a:solidFill>
                <a:latin typeface="Arial" pitchFamily="34" charset="0"/>
                <a:ea typeface="Times New Roman" pitchFamily="18" charset="0"/>
                <a:cs typeface="Arial" pitchFamily="34" charset="0"/>
              </a:rPr>
              <a:t> </a:t>
            </a:r>
            <a:r>
              <a:rPr kumimoji="0" lang="en-US" sz="32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37" name="Rectangle 1"/>
          <p:cNvSpPr>
            <a:spLocks noChangeArrowheads="1"/>
          </p:cNvSpPr>
          <p:nvPr/>
        </p:nvSpPr>
        <p:spPr bwMode="auto">
          <a:xfrm>
            <a:off x="714348" y="2810424"/>
            <a:ext cx="8374407"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003300"/>
                </a:solidFill>
                <a:effectLst/>
                <a:latin typeface="Verdana" pitchFamily="34" charset="0"/>
                <a:ea typeface="Calibri" pitchFamily="34" charset="0"/>
                <a:cs typeface="Arial" pitchFamily="34" charset="0"/>
              </a:rPr>
              <a:t> </a:t>
            </a:r>
            <a:r>
              <a:rPr kumimoji="0" lang="ar-SA" sz="3600" b="1" i="0" u="none" strike="noStrike" cap="none" normalizeH="0" baseline="0" dirty="0" smtClean="0">
                <a:ln>
                  <a:noFill/>
                </a:ln>
                <a:solidFill>
                  <a:srgbClr val="003300"/>
                </a:solidFill>
                <a:effectLst/>
                <a:latin typeface="Verdana" pitchFamily="34" charset="0"/>
                <a:ea typeface="Calibri" pitchFamily="34" charset="0"/>
                <a:cs typeface="Arial" pitchFamily="34" charset="0"/>
              </a:rPr>
              <a:t> </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620688"/>
            <a:ext cx="7632848" cy="5043264"/>
          </a:xfrm>
        </p:spPr>
        <p:txBody>
          <a:bodyPr>
            <a:normAutofit/>
          </a:bodyPr>
          <a:lstStyle/>
          <a:p>
            <a:pPr algn="just">
              <a:buNone/>
            </a:pPr>
            <a:r>
              <a:rPr lang="ar-IQ" sz="2400" dirty="0" smtClean="0">
                <a:solidFill>
                  <a:schemeClr val="tx1"/>
                </a:solidFill>
              </a:rPr>
              <a:t> </a:t>
            </a:r>
            <a:r>
              <a:rPr lang="ar-IQ" sz="2400" dirty="0" smtClean="0">
                <a:solidFill>
                  <a:schemeClr val="tx1"/>
                </a:solidFill>
              </a:rPr>
              <a:t> </a:t>
            </a:r>
            <a:endParaRPr lang="ar-IQ" sz="2400" dirty="0" smtClean="0">
              <a:solidFill>
                <a:schemeClr val="tx1"/>
              </a:solidFill>
            </a:endParaRPr>
          </a:p>
          <a:p>
            <a:pPr algn="just">
              <a:buNone/>
            </a:pPr>
            <a:endParaRPr lang="en-US" sz="2400" dirty="0" smtClean="0"/>
          </a:p>
          <a:p>
            <a:pPr>
              <a:buNone/>
            </a:pPr>
            <a:r>
              <a:rPr lang="ar-SA" sz="2400" dirty="0" smtClean="0"/>
              <a:t> </a:t>
            </a:r>
            <a:endParaRPr lang="ar-IQ" sz="2400" dirty="0"/>
          </a:p>
        </p:txBody>
      </p:sp>
      <p:sp>
        <p:nvSpPr>
          <p:cNvPr id="3" name="Rectangle 2"/>
          <p:cNvSpPr>
            <a:spLocks noChangeArrowheads="1"/>
          </p:cNvSpPr>
          <p:nvPr/>
        </p:nvSpPr>
        <p:spPr bwMode="auto">
          <a:xfrm>
            <a:off x="827584" y="-2331640"/>
            <a:ext cx="7488832"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Ex.3: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piston move inside a cylinder at a velocity of 5 m/s (fig.2), the 150mm diameter piston is centrally located within 150.2 mm inside diameter. The film of oil separating the piston from the cylinder has an absolute viscosity of 0.4 N.s/m</a:t>
            </a:r>
            <a:r>
              <a:rPr kumimoji="0" lang="en-US"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Assuming a linear velocity profile, find</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a-Shear stress,   b-force F required to maintain the given motion and c- factor by which the required force would change if the viscosity increased by factor 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Picture 4" descr="Description: C:\Users\Nidaa\Desktop\IMG_48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2124" y="4380091"/>
            <a:ext cx="2628900" cy="16462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259632" y="2924944"/>
            <a:ext cx="803296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τ=</a:t>
            </a:r>
            <a:r>
              <a:rPr kumimoji="0" lang="en-US" sz="2000" b="0" i="0" u="none" strike="noStrike" cap="none" normalizeH="0" baseline="0" dirty="0" smtClean="0">
                <a:ln>
                  <a:noFill/>
                </a:ln>
                <a:solidFill>
                  <a:schemeClr val="tx1"/>
                </a:solidFill>
                <a:effectLst/>
                <a:latin typeface="Calibri"/>
                <a:ea typeface="Calibri" pitchFamily="34" charset="0"/>
                <a:cs typeface="Times New Roman" pitchFamily="18" charset="0"/>
              </a:rPr>
              <a:t>µ</a:t>
            </a:r>
            <a:r>
              <a:rPr kumimoji="0" lang="en-US" sz="2000" b="0" i="1" u="none" strike="noStrike" cap="none" normalizeH="0" baseline="0" dirty="0" err="1" smtClean="0">
                <a:ln>
                  <a:noFill/>
                </a:ln>
                <a:solidFill>
                  <a:schemeClr val="tx1"/>
                </a:solidFill>
                <a:effectLst/>
                <a:latin typeface="Cambria Math" pitchFamily="18" charset="0"/>
                <a:ea typeface="Calibri" pitchFamily="34" charset="0"/>
                <a:cs typeface="Times New Roman" pitchFamily="18" charset="0"/>
              </a:rPr>
              <a:t>dvdy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=0.4*5/0.0001=20000 N/m</a:t>
            </a:r>
            <a:r>
              <a:rPr kumimoji="0" lang="en-US"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F=τ*A=20000*π*0.15*0.1=942 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shear stress would increase by 2 thus the force would also increase by 2</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22960" y="548680"/>
                <a:ext cx="7520940" cy="5688632"/>
              </a:xfrm>
            </p:spPr>
            <p:txBody>
              <a:bodyPr>
                <a:noAutofit/>
              </a:bodyPr>
              <a:lstStyle/>
              <a:p>
                <a:pPr algn="just"/>
                <a:r>
                  <a:rPr lang="ar-SA" dirty="0" smtClean="0">
                    <a:solidFill>
                      <a:schemeClr val="tx1"/>
                    </a:solidFill>
                    <a:latin typeface="Times New Roman" pitchFamily="18" charset="0"/>
                    <a:cs typeface="Times New Roman" pitchFamily="18" charset="0"/>
                  </a:rPr>
                  <a:t> </a:t>
                </a:r>
                <a:endParaRPr lang="ar-SA" dirty="0" smtClean="0">
                  <a:solidFill>
                    <a:schemeClr val="tx1"/>
                  </a:solidFill>
                  <a:latin typeface="Times New Roman" pitchFamily="18" charset="0"/>
                  <a:cs typeface="Times New Roman" pitchFamily="18" charset="0"/>
                </a:endParaRPr>
              </a:p>
              <a:p>
                <a:pPr algn="just" rtl="0"/>
                <a:r>
                  <a:rPr lang="en-US" sz="2000" dirty="0">
                    <a:latin typeface="Times New Roman" pitchFamily="18" charset="0"/>
                    <a:cs typeface="Times New Roman" pitchFamily="18" charset="0"/>
                  </a:rPr>
                  <a:t>Ex4. </a:t>
                </a:r>
              </a:p>
              <a:p>
                <a:pPr algn="just" rtl="0"/>
                <a:r>
                  <a:rPr lang="en-US" sz="2000" dirty="0">
                    <a:latin typeface="Times New Roman" pitchFamily="18" charset="0"/>
                    <a:cs typeface="Times New Roman" pitchFamily="18" charset="0"/>
                  </a:rPr>
                  <a:t>A block of dimensions 300mm*300mm*300mm and weight 150 N slides down a plane inclined at 20◦ to the horizontal , a thin film of oil is between the block and surface with viscosity 2.3*10</a:t>
                </a:r>
                <a:r>
                  <a:rPr lang="en-US" sz="2000" baseline="30000" dirty="0">
                    <a:latin typeface="Times New Roman" pitchFamily="18" charset="0"/>
                    <a:cs typeface="Times New Roman" pitchFamily="18" charset="0"/>
                  </a:rPr>
                  <a:t>-3</a:t>
                </a:r>
                <a:r>
                  <a:rPr lang="en-US" sz="2000" dirty="0">
                    <a:latin typeface="Times New Roman" pitchFamily="18" charset="0"/>
                    <a:cs typeface="Times New Roman" pitchFamily="18" charset="0"/>
                  </a:rPr>
                  <a:t>pa.s. Determine the film thickness if the speed is </a:t>
                </a:r>
                <a:r>
                  <a:rPr lang="en-US" sz="2000" dirty="0" smtClean="0">
                    <a:latin typeface="Times New Roman" pitchFamily="18" charset="0"/>
                    <a:cs typeface="Times New Roman" pitchFamily="18" charset="0"/>
                  </a:rPr>
                  <a:t>0.8m/s?</a:t>
                </a:r>
              </a:p>
              <a:p>
                <a:pPr algn="just" rtl="0"/>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τ=µ</a:t>
                </a:r>
                <a14:m>
                  <m:oMath xmlns:m="http://schemas.openxmlformats.org/officeDocument/2006/math">
                    <m:f>
                      <m:fPr>
                        <m:ctrlPr>
                          <a:rPr lang="en-US" sz="2000" i="1"/>
                        </m:ctrlPr>
                      </m:fPr>
                      <m:num>
                        <m:r>
                          <a:rPr lang="en-US" sz="2000" i="1"/>
                          <m:t>𝑑𝑣</m:t>
                        </m:r>
                      </m:num>
                      <m:den>
                        <m:r>
                          <a:rPr lang="en-US" sz="2000" i="1"/>
                          <m:t>𝑑𝑦</m:t>
                        </m:r>
                      </m:den>
                    </m:f>
                  </m:oMath>
                </a14:m>
                <a:r>
                  <a:rPr lang="en-US" sz="2000" dirty="0">
                    <a:latin typeface="Times New Roman" pitchFamily="18" charset="0"/>
                    <a:cs typeface="Times New Roman" pitchFamily="18" charset="0"/>
                  </a:rPr>
                  <a:t>  </a:t>
                </a:r>
              </a:p>
              <a:p>
                <a:pPr algn="just" rtl="0"/>
                <a:r>
                  <a:rPr lang="en-US" sz="2000" dirty="0">
                    <a:latin typeface="Times New Roman" pitchFamily="18" charset="0"/>
                    <a:cs typeface="Times New Roman" pitchFamily="18" charset="0"/>
                  </a:rPr>
                  <a:t>F= µ</a:t>
                </a:r>
                <a14:m>
                  <m:oMath xmlns:m="http://schemas.openxmlformats.org/officeDocument/2006/math">
                    <m:f>
                      <m:fPr>
                        <m:ctrlPr>
                          <a:rPr lang="en-US" sz="2000" i="1"/>
                        </m:ctrlPr>
                      </m:fPr>
                      <m:num>
                        <m:r>
                          <a:rPr lang="en-US" sz="2000" i="1"/>
                          <m:t>𝑑𝑣</m:t>
                        </m:r>
                      </m:num>
                      <m:den>
                        <m:r>
                          <a:rPr lang="en-US" sz="2000" i="1"/>
                          <m:t>𝑑𝑦</m:t>
                        </m:r>
                      </m:den>
                    </m:f>
                  </m:oMath>
                </a14:m>
                <a:r>
                  <a:rPr lang="en-US" sz="2000" dirty="0">
                    <a:latin typeface="Times New Roman" pitchFamily="18" charset="0"/>
                    <a:cs typeface="Times New Roman" pitchFamily="18" charset="0"/>
                  </a:rPr>
                  <a:t>  *A                   F=W sin 20◦</a:t>
                </a:r>
              </a:p>
              <a:p>
                <a:pPr algn="just" rtl="0"/>
                <a:r>
                  <a:rPr lang="en-US" sz="2000" dirty="0">
                    <a:latin typeface="Times New Roman" pitchFamily="18" charset="0"/>
                    <a:cs typeface="Times New Roman" pitchFamily="18" charset="0"/>
                  </a:rPr>
                  <a:t>150 * sin 20◦=2.3*10</a:t>
                </a:r>
                <a:r>
                  <a:rPr lang="en-US" sz="2000" baseline="30000" dirty="0">
                    <a:latin typeface="Times New Roman" pitchFamily="18" charset="0"/>
                    <a:cs typeface="Times New Roman" pitchFamily="18" charset="0"/>
                  </a:rPr>
                  <a:t>-3</a:t>
                </a:r>
                <a:r>
                  <a:rPr lang="en-US" sz="2000" dirty="0">
                    <a:latin typeface="Times New Roman" pitchFamily="18" charset="0"/>
                    <a:cs typeface="Times New Roman" pitchFamily="18" charset="0"/>
                  </a:rPr>
                  <a:t>(0.8/</a:t>
                </a:r>
                <a:r>
                  <a:rPr lang="en-US" sz="2000" dirty="0" err="1">
                    <a:latin typeface="Times New Roman" pitchFamily="18" charset="0"/>
                    <a:cs typeface="Times New Roman" pitchFamily="18" charset="0"/>
                  </a:rPr>
                  <a:t>dy</a:t>
                </a:r>
                <a:r>
                  <a:rPr lang="en-US" sz="2000" dirty="0">
                    <a:latin typeface="Times New Roman" pitchFamily="18" charset="0"/>
                    <a:cs typeface="Times New Roman" pitchFamily="18" charset="0"/>
                  </a:rPr>
                  <a:t>)(0.3*0.3)</a:t>
                </a:r>
              </a:p>
              <a:p>
                <a:pPr algn="just" rtl="0"/>
                <a:r>
                  <a:rPr lang="en-US" sz="2000" dirty="0" err="1">
                    <a:latin typeface="Times New Roman" pitchFamily="18" charset="0"/>
                    <a:cs typeface="Times New Roman" pitchFamily="18" charset="0"/>
                  </a:rPr>
                  <a:t>dy</a:t>
                </a:r>
                <a:r>
                  <a:rPr lang="en-US" sz="2000" dirty="0">
                    <a:latin typeface="Times New Roman" pitchFamily="18" charset="0"/>
                    <a:cs typeface="Times New Roman" pitchFamily="18" charset="0"/>
                  </a:rPr>
                  <a:t>=0.0032 mm</a:t>
                </a:r>
                <a:r>
                  <a:rPr lang="en-US" sz="2000" dirty="0"/>
                  <a:t>.</a:t>
                </a:r>
              </a:p>
              <a:p>
                <a:pPr algn="just" rtl="0"/>
                <a:endParaRPr lang="en-US" sz="2000" dirty="0">
                  <a:latin typeface="Times New Roman" pitchFamily="18" charset="0"/>
                  <a:cs typeface="Times New Roman" pitchFamily="18" charset="0"/>
                </a:endParaRPr>
              </a:p>
              <a:p>
                <a:pPr marL="0" indent="0" algn="just">
                  <a:buNone/>
                </a:pPr>
                <a:endParaRPr lang="ar-IQ" sz="3200" dirty="0">
                  <a:solidFill>
                    <a:schemeClr val="tx1"/>
                  </a:solidFill>
                  <a:latin typeface="Times New Roman" pitchFamily="18" charset="0"/>
                  <a:cs typeface="Times New Roman"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22960" y="548680"/>
                <a:ext cx="7520940" cy="5688632"/>
              </a:xfrm>
              <a:blipFill rotWithShape="1">
                <a:blip r:embed="rId2"/>
                <a:stretch>
                  <a:fillRect l="-486" t="-857" r="-972"/>
                </a:stretch>
              </a:blipFill>
            </p:spPr>
            <p:txBody>
              <a:bodyPr/>
              <a:lstStyle/>
              <a:p>
                <a:r>
                  <a:rPr lang="ar-IQ">
                    <a:noFill/>
                  </a:rPr>
                  <a:t> </a:t>
                </a:r>
              </a:p>
            </p:txBody>
          </p:sp>
        </mc:Fallback>
      </mc:AlternateContent>
      <p:pic>
        <p:nvPicPr>
          <p:cNvPr id="4" name="Picture 3" descr="C:\Users\Nidaa\Desktop\IMG_487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771257" y="3669903"/>
            <a:ext cx="1591310" cy="3413760"/>
          </a:xfrm>
          <a:prstGeom prst="rect">
            <a:avLst/>
          </a:prstGeom>
          <a:noFill/>
          <a:ln>
            <a:noFill/>
          </a:ln>
        </p:spPr>
      </p:pic>
    </p:spTree>
    <p:extLst>
      <p:ext uri="{BB962C8B-B14F-4D97-AF65-F5344CB8AC3E}">
        <p14:creationId xmlns:p14="http://schemas.microsoft.com/office/powerpoint/2010/main" val="1165166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endParaRPr lang="ar-IQ"/>
          </a:p>
        </p:txBody>
      </p:sp>
      <p:sp>
        <p:nvSpPr>
          <p:cNvPr id="7" name="Content Placeholder 6"/>
          <p:cNvSpPr>
            <a:spLocks noGrp="1"/>
          </p:cNvSpPr>
          <p:nvPr>
            <p:ph sz="quarter" idx="14"/>
          </p:nvPr>
        </p:nvSpPr>
        <p:spPr/>
        <p:txBody>
          <a:bodyPr>
            <a:normAutofit/>
          </a:bodyPr>
          <a:lstStyle/>
          <a:p>
            <a:pPr marL="0" indent="0" algn="ctr">
              <a:buNone/>
            </a:pPr>
            <a:r>
              <a:rPr lang="en-US" sz="4800" dirty="0" smtClean="0">
                <a:latin typeface="Andalus" pitchFamily="18" charset="-78"/>
                <a:cs typeface="Andalus" pitchFamily="18" charset="-78"/>
              </a:rPr>
              <a:t>Thanks</a:t>
            </a:r>
            <a:endParaRPr lang="ar-IQ" sz="4800" dirty="0">
              <a:latin typeface="Andalus" pitchFamily="18" charset="-78"/>
              <a:cs typeface="Andalus" pitchFamily="18" charset="-78"/>
            </a:endParaRPr>
          </a:p>
        </p:txBody>
      </p:sp>
      <p:pic>
        <p:nvPicPr>
          <p:cNvPr id="4098" name="Picture 2" descr="http://media4.picsearch.com/is?HA4TNjW9Eym2Jny3nciJ2pqgRJkKpUjfFMKBNEae6Ss&amp;height=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7" y="2045096"/>
            <a:ext cx="3168353" cy="361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825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5667396"/>
          </a:xfrm>
        </p:spPr>
        <p:txBody>
          <a:bodyPr>
            <a:normAutofit/>
          </a:bodyPr>
          <a:lstStyle/>
          <a:p>
            <a:pPr algn="just">
              <a:buNone/>
            </a:pPr>
            <a:r>
              <a:rPr lang="ar-IQ" sz="3600" dirty="0" smtClean="0"/>
              <a:t> </a:t>
            </a:r>
            <a:r>
              <a:rPr lang="ar-SA" sz="3600" dirty="0" smtClean="0"/>
              <a:t>.</a:t>
            </a:r>
            <a:endParaRPr lang="ar-IQ" sz="3600" dirty="0"/>
          </a:p>
        </p:txBody>
      </p:sp>
      <p:sp>
        <p:nvSpPr>
          <p:cNvPr id="2051" name="Rectangle 3"/>
          <p:cNvSpPr>
            <a:spLocks noChangeArrowheads="1"/>
          </p:cNvSpPr>
          <p:nvPr/>
        </p:nvSpPr>
        <p:spPr bwMode="auto">
          <a:xfrm>
            <a:off x="0" y="135729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1" name="Rectangle 3"/>
          <p:cNvSpPr>
            <a:spLocks noChangeArrowheads="1"/>
          </p:cNvSpPr>
          <p:nvPr/>
        </p:nvSpPr>
        <p:spPr bwMode="auto">
          <a:xfrm>
            <a:off x="8845474" y="492442"/>
            <a:ext cx="298543" cy="255454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smtClean="0">
              <a:ln>
                <a:noFill/>
              </a:ln>
              <a:effectLst/>
              <a:latin typeface="Arial" pitchFamily="34" charset="0"/>
              <a:ea typeface="Calibri" pitchFamily="34" charset="0"/>
              <a:cs typeface="Arial" pitchFamily="34" charset="0"/>
            </a:endParaRPr>
          </a:p>
          <a:p>
            <a:pPr fontAlgn="base">
              <a:spcBef>
                <a:spcPct val="0"/>
              </a:spcBef>
              <a:spcAft>
                <a:spcPct val="0"/>
              </a:spcAft>
            </a:pPr>
            <a:endParaRPr lang="ar-IQ" sz="3200" dirty="0" smtClean="0">
              <a:latin typeface="Arial" pitchFamily="34" charset="0"/>
              <a:ea typeface="Calibri" pitchFamily="34" charset="0"/>
              <a:cs typeface="Arial" pitchFamily="34" charset="0"/>
            </a:endParaRPr>
          </a:p>
          <a:p>
            <a:pPr fontAlgn="base">
              <a:spcBef>
                <a:spcPct val="0"/>
              </a:spcBef>
              <a:spcAft>
                <a:spcPct val="0"/>
              </a:spcAft>
            </a:pPr>
            <a:endParaRPr lang="ar-IQ" sz="3200" dirty="0" smtClean="0">
              <a:latin typeface="Arial" pitchFamily="34" charset="0"/>
              <a:ea typeface="Calibri" pitchFamily="34" charset="0"/>
              <a:cs typeface="Arial" pitchFamily="34" charset="0"/>
            </a:endParaRPr>
          </a:p>
          <a:p>
            <a:pPr fontAlgn="base">
              <a:spcBef>
                <a:spcPct val="0"/>
              </a:spcBef>
              <a:spcAft>
                <a:spcPct val="0"/>
              </a:spcAft>
            </a:pPr>
            <a:r>
              <a:rPr lang="ar-SA" sz="3200" dirty="0" smtClean="0">
                <a:latin typeface="Arial" pitchFamily="34" charset="0"/>
                <a:ea typeface="Calibri" pitchFamily="34" charset="0"/>
                <a:cs typeface="Arial" pitchFamily="34" charset="0"/>
              </a:rPr>
              <a:t> </a:t>
            </a:r>
            <a:endParaRPr lang="en-US" sz="3200" dirty="0" smtClean="0"/>
          </a:p>
          <a:p>
            <a:pPr marL="0" marR="0" lvl="0" indent="0" algn="r" defTabSz="914400" rtl="1" eaLnBrk="1" fontAlgn="base" latinLnBrk="0" hangingPunct="1">
              <a:lnSpc>
                <a:spcPct val="100000"/>
              </a:lnSpc>
              <a:spcBef>
                <a:spcPct val="0"/>
              </a:spcBef>
              <a:spcAft>
                <a:spcPct val="0"/>
              </a:spcAft>
              <a:buClrTx/>
              <a:buSzTx/>
              <a:buFontTx/>
              <a:buNone/>
              <a:tabLst/>
            </a:pPr>
            <a:r>
              <a:rPr kumimoji="0" lang="ar-IQ" sz="3200" b="0" i="0" u="none" strike="noStrike" cap="none" normalizeH="0" baseline="0" dirty="0" smtClean="0">
                <a:ln>
                  <a:noFill/>
                </a:ln>
                <a:effectLst/>
                <a:latin typeface="Arial" pitchFamily="34" charset="0"/>
                <a:ea typeface="Calibri" pitchFamily="34" charset="0"/>
                <a:cs typeface="Arial" pitchFamily="34" charset="0"/>
              </a:rPr>
              <a:t> </a:t>
            </a:r>
            <a:endParaRPr kumimoji="0" lang="en-US" sz="3200" b="0" i="0" u="none" strike="noStrike" cap="none" normalizeH="0" baseline="0" dirty="0" smtClean="0">
              <a:ln>
                <a:noFill/>
              </a:ln>
              <a:effectLst/>
              <a:latin typeface="Arial" pitchFamily="34" charset="0"/>
              <a:cs typeface="Arial" pitchFamily="34" charset="0"/>
            </a:endParaRPr>
          </a:p>
        </p:txBody>
      </p:sp>
      <p:sp>
        <p:nvSpPr>
          <p:cNvPr id="3" name="Rectangle 2"/>
          <p:cNvSpPr/>
          <p:nvPr/>
        </p:nvSpPr>
        <p:spPr>
          <a:xfrm>
            <a:off x="1292263" y="837525"/>
            <a:ext cx="6559474" cy="369332"/>
          </a:xfrm>
          <a:prstGeom prst="rect">
            <a:avLst/>
          </a:prstGeom>
        </p:spPr>
        <p:txBody>
          <a:bodyPr wrap="square">
            <a:spAutoFit/>
          </a:bodyPr>
          <a:lstStyle/>
          <a:p>
            <a:pPr lvl="0" fontAlgn="base">
              <a:spcBef>
                <a:spcPct val="0"/>
              </a:spcBef>
              <a:spcAft>
                <a:spcPct val="0"/>
              </a:spcAft>
            </a:pPr>
            <a:r>
              <a:rPr lang="ar-SA" b="1" dirty="0" smtClean="0">
                <a:solidFill>
                  <a:srgbClr val="003300"/>
                </a:solidFill>
                <a:latin typeface="Verdana" pitchFamily="34" charset="0"/>
                <a:ea typeface="Times New Roman" pitchFamily="18" charset="0"/>
                <a:cs typeface="Arial" pitchFamily="34" charset="0"/>
              </a:rPr>
              <a:t> </a:t>
            </a:r>
            <a:endParaRPr lang="ar-SA" sz="3600" dirty="0">
              <a:latin typeface="Times New Roman" pitchFamily="18" charset="0"/>
              <a:cs typeface="Times New Roman" pitchFamily="18" charset="0"/>
            </a:endParaRPr>
          </a:p>
        </p:txBody>
      </p:sp>
      <p:sp>
        <p:nvSpPr>
          <p:cNvPr id="4" name="Rectangle 3"/>
          <p:cNvSpPr/>
          <p:nvPr/>
        </p:nvSpPr>
        <p:spPr>
          <a:xfrm>
            <a:off x="683567" y="751344"/>
            <a:ext cx="7704857" cy="4401205"/>
          </a:xfrm>
          <a:prstGeom prst="rect">
            <a:avLst/>
          </a:prstGeom>
        </p:spPr>
        <p:txBody>
          <a:bodyPr wrap="square">
            <a:spAutoFit/>
          </a:bodyPr>
          <a:lstStyle/>
          <a:p>
            <a:pPr algn="just" rtl="0"/>
            <a:r>
              <a:rPr lang="en-US" sz="2000" b="1" dirty="0">
                <a:latin typeface="Times New Roman" pitchFamily="18" charset="0"/>
                <a:cs typeface="Times New Roman" pitchFamily="18" charset="0"/>
              </a:rPr>
              <a:t>Introduction</a:t>
            </a:r>
            <a:endParaRPr lang="en-US" sz="2000" dirty="0">
              <a:latin typeface="Times New Roman" pitchFamily="18" charset="0"/>
              <a:cs typeface="Times New Roman" pitchFamily="18" charset="0"/>
            </a:endParaRPr>
          </a:p>
          <a:p>
            <a:pPr algn="just" rtl="0"/>
            <a:r>
              <a:rPr lang="en-US" sz="2000" b="1" dirty="0">
                <a:latin typeface="Times New Roman" pitchFamily="18" charset="0"/>
                <a:cs typeface="Times New Roman" pitchFamily="18" charset="0"/>
              </a:rPr>
              <a:t>Definition:</a:t>
            </a:r>
            <a:endParaRPr lang="en-US" sz="2000" dirty="0">
              <a:latin typeface="Times New Roman" pitchFamily="18" charset="0"/>
              <a:cs typeface="Times New Roman" pitchFamily="18" charset="0"/>
            </a:endParaRPr>
          </a:p>
          <a:p>
            <a:pPr algn="just" rtl="0"/>
            <a:r>
              <a:rPr lang="en-US" sz="2000" dirty="0">
                <a:latin typeface="Times New Roman" pitchFamily="18" charset="0"/>
                <a:cs typeface="Times New Roman" pitchFamily="18" charset="0"/>
              </a:rPr>
              <a:t>Fluid mechanics is a study of behavior of fluids (liquid and gases)and applications where fluid systems are used. Fluid mechanics is divided in to two subjects fluid statics and fluid dynamics. Statics deals with fluid systems where the fluid at rest, whereas dynamics deal with flowing fluids.</a:t>
            </a:r>
          </a:p>
          <a:p>
            <a:pPr algn="just" rtl="0"/>
            <a:r>
              <a:rPr lang="en-US" sz="2000" b="1" dirty="0">
                <a:latin typeface="Times New Roman" pitchFamily="18" charset="0"/>
                <a:cs typeface="Times New Roman" pitchFamily="18" charset="0"/>
              </a:rPr>
              <a:t>Fluid:</a:t>
            </a:r>
            <a:endParaRPr lang="en-US" sz="2000" dirty="0">
              <a:latin typeface="Times New Roman" pitchFamily="18" charset="0"/>
              <a:cs typeface="Times New Roman" pitchFamily="18" charset="0"/>
            </a:endParaRPr>
          </a:p>
          <a:p>
            <a:pPr algn="just" rtl="0"/>
            <a:r>
              <a:rPr lang="en-US" sz="2000" dirty="0">
                <a:latin typeface="Times New Roman" pitchFamily="18" charset="0"/>
                <a:cs typeface="Times New Roman" pitchFamily="18" charset="0"/>
              </a:rPr>
              <a:t>Is a substance that cannot resist a shearing force and cannot remain at </a:t>
            </a:r>
            <a:r>
              <a:rPr lang="en-US" sz="2000" dirty="0" err="1">
                <a:latin typeface="Times New Roman" pitchFamily="18" charset="0"/>
                <a:cs typeface="Times New Roman" pitchFamily="18" charset="0"/>
              </a:rPr>
              <a:t>rest.The</a:t>
            </a:r>
            <a:r>
              <a:rPr lang="en-US" sz="2000" dirty="0">
                <a:latin typeface="Times New Roman" pitchFamily="18" charset="0"/>
                <a:cs typeface="Times New Roman" pitchFamily="18" charset="0"/>
              </a:rPr>
              <a:t> term fluid refers to both gases and liquids. In liquids the space between adjacent molecules is much larger than that for solids. Thus liquids molecules move much more freely than solids. In gases the space between adjacent molecules is much larger than that for liquids, thus gases flow more readily than liquids and also very compressible.</a:t>
            </a:r>
            <a:endParaRPr lang="en-US" sz="2000" dirty="0">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5667396"/>
          </a:xfrm>
        </p:spPr>
        <p:txBody>
          <a:bodyPr>
            <a:normAutofit/>
          </a:bodyPr>
          <a:lstStyle/>
          <a:p>
            <a:pPr algn="just">
              <a:buNone/>
            </a:pPr>
            <a:r>
              <a:rPr lang="ar-IQ" sz="3600" dirty="0" smtClean="0"/>
              <a:t> </a:t>
            </a:r>
            <a:endParaRPr lang="ar-IQ" sz="3600" dirty="0"/>
          </a:p>
        </p:txBody>
      </p:sp>
      <p:sp>
        <p:nvSpPr>
          <p:cNvPr id="2051" name="Rectangle 3"/>
          <p:cNvSpPr>
            <a:spLocks noChangeArrowheads="1"/>
          </p:cNvSpPr>
          <p:nvPr/>
        </p:nvSpPr>
        <p:spPr bwMode="auto">
          <a:xfrm>
            <a:off x="0" y="135729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IQ" sz="40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en-US"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899592" y="2216228"/>
            <a:ext cx="748883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smtClean="0"/>
              <a:t> </a:t>
            </a:r>
            <a:r>
              <a:rPr lang="ar-IQ" sz="2800" b="1" dirty="0" smtClean="0"/>
              <a:t> </a:t>
            </a:r>
            <a:r>
              <a:rPr lang="ar-IQ" sz="3600" dirty="0"/>
              <a:t/>
            </a:r>
            <a:br>
              <a:rPr lang="ar-IQ" sz="3600" dirty="0"/>
            </a:br>
            <a:r>
              <a:rPr lang="ar-SA" sz="2800" dirty="0" smtClean="0"/>
              <a:t> </a:t>
            </a:r>
          </a:p>
          <a:p>
            <a:pPr algn="just"/>
            <a:endParaRPr lang="en-US" sz="2800" dirty="0"/>
          </a:p>
          <a:p>
            <a:pPr algn="just"/>
            <a:r>
              <a:rPr lang="ar-IQ" sz="3600" dirty="0"/>
              <a:t/>
            </a:r>
            <a:br>
              <a:rPr lang="ar-IQ" sz="3600" dirty="0"/>
            </a:br>
            <a:endParaRPr lang="en-US" sz="3600" dirty="0" smtClean="0"/>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bg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effectLst/>
                <a:latin typeface="Calibri" pitchFamily="34" charset="0"/>
                <a:ea typeface="Calibri" pitchFamily="34" charset="0"/>
                <a:cs typeface="Arial" pitchFamily="34" charset="0"/>
              </a:rPr>
              <a:t> </a:t>
            </a:r>
            <a:r>
              <a:rPr kumimoji="0" lang="en-US" sz="3600" b="0" i="0" u="none" strike="noStrike" cap="none" normalizeH="0" dirty="0" smtClean="0">
                <a:ln>
                  <a:noFill/>
                </a:ln>
                <a:effectLst/>
                <a:latin typeface="Calibri" pitchFamily="34" charset="0"/>
                <a:ea typeface="Calibri" pitchFamily="34" charset="0"/>
                <a:cs typeface="Arial" pitchFamily="34" charset="0"/>
              </a:rPr>
              <a:t>     </a:t>
            </a:r>
            <a:r>
              <a:rPr kumimoji="0" lang="ar-IQ" sz="3600" b="0" i="0" u="none" strike="noStrike" cap="none" normalizeH="0" baseline="0" dirty="0" smtClean="0">
                <a:ln>
                  <a:noFill/>
                </a:ln>
                <a:effectLst/>
                <a:latin typeface="Calibri" pitchFamily="34" charset="0"/>
                <a:ea typeface="Calibri" pitchFamily="34" charset="0"/>
                <a:cs typeface="Arial" pitchFamily="34" charset="0"/>
              </a:rPr>
              <a:t> </a:t>
            </a:r>
            <a:endParaRPr kumimoji="0" lang="en-US" sz="3600" b="0" i="0" u="none" strike="noStrike" cap="none" normalizeH="0" baseline="0" dirty="0" smtClean="0">
              <a:ln>
                <a:noFill/>
              </a:ln>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IQ" sz="3600" b="0" i="0" u="none" strike="noStrike" cap="none" normalizeH="0" baseline="0" dirty="0" smtClean="0">
                <a:ln>
                  <a:noFill/>
                </a:ln>
                <a:effectLst/>
                <a:latin typeface="Calibri" pitchFamily="34" charset="0"/>
                <a:ea typeface="Calibri" pitchFamily="34" charset="0"/>
                <a:cs typeface="Arial" pitchFamily="34" charset="0"/>
              </a:rPr>
              <a:t> </a:t>
            </a:r>
            <a:endParaRPr kumimoji="0" lang="en-US" sz="3600" b="0" i="0" u="none" strike="noStrike" cap="none" normalizeH="0" baseline="0" dirty="0" smtClean="0">
              <a:ln>
                <a:noFill/>
              </a:ln>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en-US" sz="3600" dirty="0" smtClean="0">
                <a:latin typeface="Calibri" pitchFamily="34" charset="0"/>
                <a:ea typeface="Calibri" pitchFamily="34" charset="0"/>
                <a:cs typeface="Arial" pitchFamily="34" charset="0"/>
              </a:rPr>
              <a:t>  </a:t>
            </a:r>
            <a:r>
              <a:rPr lang="ar-IQ" sz="3600" dirty="0" smtClean="0">
                <a:latin typeface="Arial" pitchFamily="34" charset="0"/>
                <a:ea typeface="Calibri" pitchFamily="34" charset="0"/>
                <a:cs typeface="Arial" pitchFamily="34" charset="0"/>
              </a:rPr>
              <a:t> </a:t>
            </a:r>
          </a:p>
          <a:p>
            <a:pPr marL="0" marR="0" lvl="0" indent="0" algn="r" defTabSz="914400" rtl="1" eaLnBrk="1" fontAlgn="base" latinLnBrk="0" hangingPunct="1">
              <a:lnSpc>
                <a:spcPct val="100000"/>
              </a:lnSpc>
              <a:spcBef>
                <a:spcPct val="0"/>
              </a:spcBef>
              <a:spcAft>
                <a:spcPct val="0"/>
              </a:spcAft>
              <a:buClrTx/>
              <a:buSzTx/>
              <a:buFontTx/>
              <a:buNone/>
              <a:tabLst/>
            </a:pPr>
            <a:endParaRPr lang="ar-IQ" sz="3600" dirty="0" smtClean="0">
              <a:latin typeface="Arial" pitchFamily="34" charset="0"/>
              <a:ea typeface="Calibri"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414653277"/>
              </p:ext>
            </p:extLst>
          </p:nvPr>
        </p:nvGraphicFramePr>
        <p:xfrm>
          <a:off x="2195736" y="1844824"/>
          <a:ext cx="4032447" cy="3672410"/>
        </p:xfrm>
        <a:graphic>
          <a:graphicData uri="http://schemas.openxmlformats.org/drawingml/2006/table">
            <a:tbl>
              <a:tblPr firstRow="1" firstCol="1" bandRow="1">
                <a:tableStyleId>{5C22544A-7EE6-4342-B048-85BDC9FD1C3A}</a:tableStyleId>
              </a:tblPr>
              <a:tblGrid>
                <a:gridCol w="1483439"/>
                <a:gridCol w="961102"/>
                <a:gridCol w="793953"/>
                <a:gridCol w="793953"/>
              </a:tblGrid>
              <a:tr h="734482">
                <a:tc>
                  <a:txBody>
                    <a:bodyPr/>
                    <a:lstStyle/>
                    <a:p>
                      <a:pPr algn="ctr" rtl="0">
                        <a:lnSpc>
                          <a:spcPct val="115000"/>
                        </a:lnSpc>
                        <a:spcAft>
                          <a:spcPts val="0"/>
                        </a:spcAft>
                      </a:pPr>
                      <a:r>
                        <a:rPr lang="en-US" sz="1200" dirty="0">
                          <a:effectLst/>
                        </a:rPr>
                        <a:t>Fundamental units</a:t>
                      </a:r>
                      <a:endParaRPr lang="en-US" sz="1100"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symbol</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U.S</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SI</a:t>
                      </a:r>
                      <a:endParaRPr lang="en-US" sz="1100">
                        <a:effectLst/>
                        <a:latin typeface="Calibri"/>
                        <a:ea typeface="Calibri"/>
                        <a:cs typeface="Arial"/>
                      </a:endParaRPr>
                    </a:p>
                  </a:txBody>
                  <a:tcPr marL="68580" marR="68580" marT="0" marB="0"/>
                </a:tc>
              </a:tr>
              <a:tr h="734482">
                <a:tc>
                  <a:txBody>
                    <a:bodyPr/>
                    <a:lstStyle/>
                    <a:p>
                      <a:pPr algn="ctr" rtl="0">
                        <a:lnSpc>
                          <a:spcPct val="115000"/>
                        </a:lnSpc>
                        <a:spcAft>
                          <a:spcPts val="0"/>
                        </a:spcAft>
                      </a:pPr>
                      <a:r>
                        <a:rPr lang="en-US" sz="1200">
                          <a:effectLst/>
                        </a:rPr>
                        <a:t>Length</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L</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Ft</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M</a:t>
                      </a:r>
                      <a:endParaRPr lang="en-US" sz="1100">
                        <a:effectLst/>
                        <a:latin typeface="Calibri"/>
                        <a:ea typeface="Calibri"/>
                        <a:cs typeface="Arial"/>
                      </a:endParaRPr>
                    </a:p>
                  </a:txBody>
                  <a:tcPr marL="68580" marR="68580" marT="0" marB="0"/>
                </a:tc>
              </a:tr>
              <a:tr h="734482">
                <a:tc>
                  <a:txBody>
                    <a:bodyPr/>
                    <a:lstStyle/>
                    <a:p>
                      <a:pPr algn="ctr" rtl="0">
                        <a:lnSpc>
                          <a:spcPct val="115000"/>
                        </a:lnSpc>
                        <a:spcAft>
                          <a:spcPts val="0"/>
                        </a:spcAft>
                      </a:pPr>
                      <a:r>
                        <a:rPr lang="en-US" sz="1200">
                          <a:effectLst/>
                        </a:rPr>
                        <a:t>Force</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F</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Ib</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N</a:t>
                      </a:r>
                      <a:endParaRPr lang="en-US" sz="1100">
                        <a:effectLst/>
                        <a:latin typeface="Calibri"/>
                        <a:ea typeface="Calibri"/>
                        <a:cs typeface="Arial"/>
                      </a:endParaRPr>
                    </a:p>
                  </a:txBody>
                  <a:tcPr marL="68580" marR="68580" marT="0" marB="0"/>
                </a:tc>
              </a:tr>
              <a:tr h="734482">
                <a:tc>
                  <a:txBody>
                    <a:bodyPr/>
                    <a:lstStyle/>
                    <a:p>
                      <a:pPr algn="ctr" rtl="0">
                        <a:lnSpc>
                          <a:spcPct val="115000"/>
                        </a:lnSpc>
                        <a:spcAft>
                          <a:spcPts val="0"/>
                        </a:spcAft>
                      </a:pPr>
                      <a:r>
                        <a:rPr lang="en-US" sz="1200">
                          <a:effectLst/>
                        </a:rPr>
                        <a:t>Mass</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M</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Slug</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Kg</a:t>
                      </a:r>
                      <a:endParaRPr lang="en-US" sz="1100">
                        <a:effectLst/>
                        <a:latin typeface="Calibri"/>
                        <a:ea typeface="Calibri"/>
                        <a:cs typeface="Arial"/>
                      </a:endParaRPr>
                    </a:p>
                  </a:txBody>
                  <a:tcPr marL="68580" marR="68580" marT="0" marB="0"/>
                </a:tc>
              </a:tr>
              <a:tr h="734482">
                <a:tc>
                  <a:txBody>
                    <a:bodyPr/>
                    <a:lstStyle/>
                    <a:p>
                      <a:pPr algn="ctr" rtl="0">
                        <a:lnSpc>
                          <a:spcPct val="115000"/>
                        </a:lnSpc>
                        <a:spcAft>
                          <a:spcPts val="0"/>
                        </a:spcAft>
                      </a:pPr>
                      <a:r>
                        <a:rPr lang="en-US" sz="1200">
                          <a:effectLst/>
                        </a:rPr>
                        <a:t>time</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T</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s</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dirty="0">
                          <a:effectLst/>
                        </a:rPr>
                        <a:t>s</a:t>
                      </a:r>
                      <a:endParaRPr lang="en-US" sz="1100" dirty="0">
                        <a:effectLst/>
                        <a:latin typeface="Calibri"/>
                        <a:ea typeface="Calibri"/>
                        <a:cs typeface="Arial"/>
                      </a:endParaRPr>
                    </a:p>
                  </a:txBody>
                  <a:tcPr marL="68580" marR="68580" marT="0" marB="0"/>
                </a:tc>
              </a:tr>
            </a:tbl>
          </a:graphicData>
        </a:graphic>
      </p:graphicFrame>
      <p:sp>
        <p:nvSpPr>
          <p:cNvPr id="5" name="Rectangle 1"/>
          <p:cNvSpPr>
            <a:spLocks noChangeArrowheads="1"/>
          </p:cNvSpPr>
          <p:nvPr/>
        </p:nvSpPr>
        <p:spPr bwMode="auto">
          <a:xfrm>
            <a:off x="1305682" y="928976"/>
            <a:ext cx="667665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Fundamental units: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Two primary systems are widespread the U.S. system and International System (SI)</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656" y="980728"/>
            <a:ext cx="6196405" cy="2736304"/>
          </a:xfrm>
        </p:spPr>
        <p:txBody>
          <a:bodyPr>
            <a:normAutofit/>
          </a:bodyPr>
          <a:lstStyle/>
          <a:p>
            <a:pPr algn="just" rtl="0"/>
            <a:r>
              <a:rPr lang="ar-SA"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Force </a:t>
            </a:r>
            <a:r>
              <a:rPr lang="en-US" sz="2000" dirty="0">
                <a:latin typeface="Times New Roman" pitchFamily="18" charset="0"/>
                <a:cs typeface="Times New Roman" pitchFamily="18" charset="0"/>
              </a:rPr>
              <a:t>and weight versus </a:t>
            </a:r>
            <a:r>
              <a:rPr lang="en-US" sz="2000" dirty="0" err="1">
                <a:latin typeface="Times New Roman" pitchFamily="18" charset="0"/>
                <a:cs typeface="Times New Roman" pitchFamily="18" charset="0"/>
              </a:rPr>
              <a:t>mass:Depending</a:t>
            </a:r>
            <a:r>
              <a:rPr lang="en-US" sz="2000" dirty="0">
                <a:latin typeface="Times New Roman" pitchFamily="18" charset="0"/>
                <a:cs typeface="Times New Roman" pitchFamily="18" charset="0"/>
              </a:rPr>
              <a:t> on the </a:t>
            </a:r>
            <a:r>
              <a:rPr lang="en-US" sz="2000" dirty="0" err="1">
                <a:latin typeface="Times New Roman" pitchFamily="18" charset="0"/>
                <a:cs typeface="Times New Roman" pitchFamily="18" charset="0"/>
              </a:rPr>
              <a:t>Newtons</a:t>
            </a:r>
            <a:r>
              <a:rPr lang="en-US" sz="2000" dirty="0">
                <a:latin typeface="Times New Roman" pitchFamily="18" charset="0"/>
                <a:cs typeface="Times New Roman" pitchFamily="18" charset="0"/>
              </a:rPr>
              <a:t> law in motion , force equals mass tines acceleration F=M*g, but all objects are pulled toward the center of Earth by force of attraction, this force is called the weight of the object :</a:t>
            </a:r>
          </a:p>
          <a:p>
            <a:pPr algn="just" rtl="0"/>
            <a:r>
              <a:rPr lang="en-US" sz="2000" dirty="0">
                <a:latin typeface="Times New Roman" pitchFamily="18" charset="0"/>
                <a:cs typeface="Times New Roman" pitchFamily="18" charset="0"/>
              </a:rPr>
              <a:t>W= F = M*g	</a:t>
            </a:r>
          </a:p>
          <a:p>
            <a:pPr algn="just" rtl="0"/>
            <a:r>
              <a:rPr lang="en-US" sz="2000" dirty="0">
                <a:latin typeface="Times New Roman" pitchFamily="18" charset="0"/>
                <a:cs typeface="Times New Roman" pitchFamily="18" charset="0"/>
              </a:rPr>
              <a:t>Table below gives an abbreviated listing of the conversion factors:</a:t>
            </a:r>
          </a:p>
          <a:p>
            <a:endParaRPr lang="ar-IQ" dirty="0"/>
          </a:p>
        </p:txBody>
      </p:sp>
      <p:graphicFrame>
        <p:nvGraphicFramePr>
          <p:cNvPr id="2" name="Table 1"/>
          <p:cNvGraphicFramePr>
            <a:graphicFrameLocks noGrp="1"/>
          </p:cNvGraphicFramePr>
          <p:nvPr>
            <p:extLst>
              <p:ext uri="{D42A27DB-BD31-4B8C-83A1-F6EECF244321}">
                <p14:modId xmlns:p14="http://schemas.microsoft.com/office/powerpoint/2010/main" val="2203359514"/>
              </p:ext>
            </p:extLst>
          </p:nvPr>
        </p:nvGraphicFramePr>
        <p:xfrm>
          <a:off x="1979712" y="3645028"/>
          <a:ext cx="5411470" cy="2184520"/>
        </p:xfrm>
        <a:graphic>
          <a:graphicData uri="http://schemas.openxmlformats.org/drawingml/2006/table">
            <a:tbl>
              <a:tblPr firstRow="1" firstCol="1" bandRow="1">
                <a:tableStyleId>{5C22544A-7EE6-4342-B048-85BDC9FD1C3A}</a:tableStyleId>
              </a:tblPr>
              <a:tblGrid>
                <a:gridCol w="1803400"/>
                <a:gridCol w="1804035"/>
                <a:gridCol w="1804035"/>
              </a:tblGrid>
              <a:tr h="218452">
                <a:tc>
                  <a:txBody>
                    <a:bodyPr/>
                    <a:lstStyle/>
                    <a:p>
                      <a:pPr algn="ctr" rtl="0">
                        <a:lnSpc>
                          <a:spcPct val="115000"/>
                        </a:lnSpc>
                        <a:spcAft>
                          <a:spcPts val="0"/>
                        </a:spcAft>
                      </a:pPr>
                      <a:r>
                        <a:rPr lang="en-US" sz="1200">
                          <a:effectLst/>
                        </a:rPr>
                        <a:t>parameter</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U.S.</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SI</a:t>
                      </a:r>
                      <a:endParaRPr lang="en-US" sz="1100">
                        <a:effectLst/>
                        <a:latin typeface="Calibri"/>
                        <a:ea typeface="Calibri"/>
                        <a:cs typeface="Arial"/>
                      </a:endParaRPr>
                    </a:p>
                  </a:txBody>
                  <a:tcPr marL="68580" marR="68580" marT="0" marB="0"/>
                </a:tc>
              </a:tr>
              <a:tr h="218452">
                <a:tc>
                  <a:txBody>
                    <a:bodyPr/>
                    <a:lstStyle/>
                    <a:p>
                      <a:pPr algn="ctr" rtl="0">
                        <a:lnSpc>
                          <a:spcPct val="115000"/>
                        </a:lnSpc>
                        <a:spcAft>
                          <a:spcPts val="0"/>
                        </a:spcAft>
                      </a:pPr>
                      <a:r>
                        <a:rPr lang="en-US" sz="1200">
                          <a:effectLst/>
                        </a:rPr>
                        <a:t>length</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1ft</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0.3048 m</a:t>
                      </a:r>
                      <a:endParaRPr lang="en-US" sz="1100">
                        <a:effectLst/>
                        <a:latin typeface="Calibri"/>
                        <a:ea typeface="Calibri"/>
                        <a:cs typeface="Arial"/>
                      </a:endParaRPr>
                    </a:p>
                  </a:txBody>
                  <a:tcPr marL="68580" marR="68580" marT="0" marB="0"/>
                </a:tc>
              </a:tr>
              <a:tr h="218452">
                <a:tc>
                  <a:txBody>
                    <a:bodyPr/>
                    <a:lstStyle/>
                    <a:p>
                      <a:pPr algn="ctr" rtl="0">
                        <a:lnSpc>
                          <a:spcPct val="115000"/>
                        </a:lnSpc>
                        <a:spcAft>
                          <a:spcPts val="0"/>
                        </a:spcAft>
                      </a:pPr>
                      <a:r>
                        <a:rPr lang="en-US" sz="1200">
                          <a:effectLst/>
                        </a:rPr>
                        <a:t>force</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1lb</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4.448 N</a:t>
                      </a:r>
                      <a:endParaRPr lang="en-US" sz="1100">
                        <a:effectLst/>
                        <a:latin typeface="Calibri"/>
                        <a:ea typeface="Calibri"/>
                        <a:cs typeface="Arial"/>
                      </a:endParaRPr>
                    </a:p>
                  </a:txBody>
                  <a:tcPr marL="68580" marR="68580" marT="0" marB="0"/>
                </a:tc>
              </a:tr>
              <a:tr h="218452">
                <a:tc>
                  <a:txBody>
                    <a:bodyPr/>
                    <a:lstStyle/>
                    <a:p>
                      <a:pPr algn="ctr" rtl="0">
                        <a:lnSpc>
                          <a:spcPct val="115000"/>
                        </a:lnSpc>
                        <a:spcAft>
                          <a:spcPts val="0"/>
                        </a:spcAft>
                      </a:pPr>
                      <a:r>
                        <a:rPr lang="en-US" sz="1200">
                          <a:effectLst/>
                        </a:rPr>
                        <a:t>mass</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1 slug</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14.59 kg</a:t>
                      </a:r>
                      <a:endParaRPr lang="en-US" sz="1100">
                        <a:effectLst/>
                        <a:latin typeface="Calibri"/>
                        <a:ea typeface="Calibri"/>
                        <a:cs typeface="Arial"/>
                      </a:endParaRPr>
                    </a:p>
                  </a:txBody>
                  <a:tcPr marL="68580" marR="68580" marT="0" marB="0"/>
                </a:tc>
              </a:tr>
              <a:tr h="218452">
                <a:tc>
                  <a:txBody>
                    <a:bodyPr/>
                    <a:lstStyle/>
                    <a:p>
                      <a:pPr algn="ctr" rtl="0">
                        <a:lnSpc>
                          <a:spcPct val="115000"/>
                        </a:lnSpc>
                        <a:spcAft>
                          <a:spcPts val="0"/>
                        </a:spcAft>
                      </a:pPr>
                      <a:r>
                        <a:rPr lang="en-US" sz="1200">
                          <a:effectLst/>
                        </a:rPr>
                        <a:t>length</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1ft=12 in</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 </a:t>
                      </a:r>
                      <a:endParaRPr lang="en-US" sz="1100">
                        <a:effectLst/>
                        <a:latin typeface="Calibri"/>
                        <a:ea typeface="Calibri"/>
                        <a:cs typeface="Arial"/>
                      </a:endParaRPr>
                    </a:p>
                  </a:txBody>
                  <a:tcPr marL="68580" marR="68580" marT="0" marB="0"/>
                </a:tc>
              </a:tr>
              <a:tr h="218452">
                <a:tc>
                  <a:txBody>
                    <a:bodyPr/>
                    <a:lstStyle/>
                    <a:p>
                      <a:pPr algn="ctr" rtl="0">
                        <a:lnSpc>
                          <a:spcPct val="115000"/>
                        </a:lnSpc>
                        <a:spcAft>
                          <a:spcPts val="0"/>
                        </a:spcAft>
                      </a:pPr>
                      <a:r>
                        <a:rPr lang="en-US" sz="1200">
                          <a:effectLst/>
                        </a:rPr>
                        <a:t>mass</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1slug = 32.2 lb</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 </a:t>
                      </a:r>
                      <a:endParaRPr lang="en-US" sz="1100">
                        <a:effectLst/>
                        <a:latin typeface="Calibri"/>
                        <a:ea typeface="Calibri"/>
                        <a:cs typeface="Arial"/>
                      </a:endParaRPr>
                    </a:p>
                  </a:txBody>
                  <a:tcPr marL="68580" marR="68580" marT="0" marB="0"/>
                </a:tc>
              </a:tr>
              <a:tr h="218452">
                <a:tc>
                  <a:txBody>
                    <a:bodyPr/>
                    <a:lstStyle/>
                    <a:p>
                      <a:pPr algn="ctr" rtl="0">
                        <a:lnSpc>
                          <a:spcPct val="115000"/>
                        </a:lnSpc>
                        <a:spcAft>
                          <a:spcPts val="0"/>
                        </a:spcAft>
                      </a:pPr>
                      <a:r>
                        <a:rPr lang="en-US" sz="1200">
                          <a:effectLst/>
                        </a:rPr>
                        <a:t>Vol.</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1000 liter</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1 m</a:t>
                      </a:r>
                      <a:r>
                        <a:rPr lang="en-US" sz="1200" baseline="30000">
                          <a:effectLst/>
                        </a:rPr>
                        <a:t>3</a:t>
                      </a:r>
                      <a:endParaRPr lang="en-US" sz="1100">
                        <a:effectLst/>
                        <a:latin typeface="Calibri"/>
                        <a:ea typeface="Calibri"/>
                        <a:cs typeface="Arial"/>
                      </a:endParaRPr>
                    </a:p>
                  </a:txBody>
                  <a:tcPr marL="68580" marR="68580" marT="0" marB="0"/>
                </a:tc>
              </a:tr>
              <a:tr h="218452">
                <a:tc>
                  <a:txBody>
                    <a:bodyPr/>
                    <a:lstStyle/>
                    <a:p>
                      <a:pPr algn="ctr" rtl="0">
                        <a:lnSpc>
                          <a:spcPct val="115000"/>
                        </a:lnSpc>
                        <a:spcAft>
                          <a:spcPts val="0"/>
                        </a:spcAft>
                      </a:pPr>
                      <a:r>
                        <a:rPr lang="en-US" sz="1200">
                          <a:effectLst/>
                        </a:rPr>
                        <a:t>mass</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1lb</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0.4536 kg</a:t>
                      </a:r>
                      <a:endParaRPr lang="en-US" sz="1100">
                        <a:effectLst/>
                        <a:latin typeface="Calibri"/>
                        <a:ea typeface="Calibri"/>
                        <a:cs typeface="Arial"/>
                      </a:endParaRPr>
                    </a:p>
                  </a:txBody>
                  <a:tcPr marL="68580" marR="68580" marT="0" marB="0"/>
                </a:tc>
              </a:tr>
              <a:tr h="218452">
                <a:tc>
                  <a:txBody>
                    <a:bodyPr/>
                    <a:lstStyle/>
                    <a:p>
                      <a:pPr algn="ctr" rtl="0">
                        <a:lnSpc>
                          <a:spcPct val="115000"/>
                        </a:lnSpc>
                        <a:spcAft>
                          <a:spcPts val="0"/>
                        </a:spcAft>
                      </a:pPr>
                      <a:r>
                        <a:rPr lang="en-US" sz="1200">
                          <a:effectLst/>
                        </a:rPr>
                        <a:t>force</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1 lb/in</a:t>
                      </a:r>
                      <a:r>
                        <a:rPr lang="en-US" sz="1200" baseline="30000">
                          <a:effectLst/>
                        </a:rPr>
                        <a:t>2</a:t>
                      </a:r>
                      <a:r>
                        <a:rPr lang="en-US" sz="1200">
                          <a:effectLst/>
                        </a:rPr>
                        <a:t> (psi)</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6894.4 N/m</a:t>
                      </a:r>
                      <a:r>
                        <a:rPr lang="en-US" sz="1200" baseline="30000">
                          <a:effectLst/>
                        </a:rPr>
                        <a:t>2</a:t>
                      </a:r>
                      <a:endParaRPr lang="en-US" sz="1100">
                        <a:effectLst/>
                        <a:latin typeface="Calibri"/>
                        <a:ea typeface="Calibri"/>
                        <a:cs typeface="Arial"/>
                      </a:endParaRPr>
                    </a:p>
                  </a:txBody>
                  <a:tcPr marL="68580" marR="68580" marT="0" marB="0"/>
                </a:tc>
              </a:tr>
              <a:tr h="218452">
                <a:tc>
                  <a:txBody>
                    <a:bodyPr/>
                    <a:lstStyle/>
                    <a:p>
                      <a:pPr algn="ctr" rtl="0">
                        <a:lnSpc>
                          <a:spcPct val="115000"/>
                        </a:lnSpc>
                        <a:spcAft>
                          <a:spcPts val="0"/>
                        </a:spcAft>
                      </a:pPr>
                      <a:r>
                        <a:rPr lang="en-US" sz="1200">
                          <a:effectLst/>
                        </a:rPr>
                        <a:t>Weight</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 </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dirty="0">
                          <a:effectLst/>
                        </a:rPr>
                        <a:t>1 N=</a:t>
                      </a:r>
                      <a:r>
                        <a:rPr lang="en-US" sz="1200" dirty="0" err="1">
                          <a:effectLst/>
                        </a:rPr>
                        <a:t>kg.m</a:t>
                      </a:r>
                      <a:r>
                        <a:rPr lang="en-US" sz="1200" dirty="0">
                          <a:effectLst/>
                        </a:rPr>
                        <a:t>/s</a:t>
                      </a:r>
                      <a:r>
                        <a:rPr lang="en-US" sz="1200" baseline="30000" dirty="0">
                          <a:effectLst/>
                        </a:rPr>
                        <a:t>2</a:t>
                      </a:r>
                      <a:endParaRPr lang="en-US" sz="11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3843737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4465" y="854480"/>
            <a:ext cx="7488832" cy="5403304"/>
          </a:xfrm>
        </p:spPr>
        <p:txBody>
          <a:bodyPr>
            <a:normAutofit/>
          </a:bodyPr>
          <a:lstStyle/>
          <a:p>
            <a:pPr marL="0" indent="0" algn="just">
              <a:buNone/>
            </a:pPr>
            <a:r>
              <a:rPr lang="ar-IQ" sz="2800" dirty="0" smtClean="0">
                <a:latin typeface="Times New Roman" pitchFamily="18" charset="0"/>
                <a:cs typeface="Times New Roman" pitchFamily="18" charset="0"/>
              </a:rPr>
              <a:t> </a:t>
            </a:r>
            <a:endParaRPr lang="en-US" sz="3200" dirty="0" smtClean="0">
              <a:solidFill>
                <a:schemeClr val="tx1"/>
              </a:solidFill>
              <a:latin typeface="Times New Roman" pitchFamily="18" charset="0"/>
              <a:cs typeface="Times New Roman" pitchFamily="18" charset="0"/>
            </a:endParaRPr>
          </a:p>
          <a:p>
            <a:endParaRPr lang="en-US" sz="3600" dirty="0" smtClean="0"/>
          </a:p>
          <a:p>
            <a:pPr algn="just">
              <a:buNone/>
            </a:pPr>
            <a:endParaRPr lang="en-US" sz="3600" dirty="0" smtClean="0"/>
          </a:p>
          <a:p>
            <a:pPr>
              <a:buNone/>
            </a:pPr>
            <a:endParaRPr lang="ar-IQ" dirty="0"/>
          </a:p>
        </p:txBody>
      </p:sp>
      <p:sp>
        <p:nvSpPr>
          <p:cNvPr id="3" name="Rectangle 2"/>
          <p:cNvSpPr>
            <a:spLocks noChangeArrowheads="1"/>
          </p:cNvSpPr>
          <p:nvPr/>
        </p:nvSpPr>
        <p:spPr bwMode="auto">
          <a:xfrm>
            <a:off x="899591" y="832357"/>
            <a:ext cx="7488833"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Properties of fluids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Specific weight (γ):</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is defined as weight per unit volume</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γ=</a:t>
            </a:r>
            <a:r>
              <a:rPr kumimoji="0" lang="en-US" sz="20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WV</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(N/m</a:t>
            </a:r>
            <a:r>
              <a:rPr kumimoji="0" lang="en-US" sz="20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 (</a:t>
            </a: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lb</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/ft</a:t>
            </a:r>
            <a:r>
              <a:rPr kumimoji="0" lang="en-US" sz="20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Specific gravity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S.g</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defined as the specific weight of the fluid divided by the specific weight of water at 4◦ C</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S.g</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γγw</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or     Ƿ/</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Ƿ</a:t>
            </a:r>
            <a:r>
              <a:rPr kumimoji="0" lang="en-US" sz="20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w</a:t>
            </a:r>
            <a:r>
              <a:rPr kumimoji="0" lang="en-US"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(without unit)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Density (Ƿ):is</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defined as its mass per unit volume</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Ƿ=</a:t>
            </a:r>
            <a:r>
              <a:rPr kumimoji="0" lang="en-US" sz="20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MV</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(kg/m</a:t>
            </a:r>
            <a:r>
              <a:rPr kumimoji="0" lang="en-US" sz="20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 (slug/ft</a:t>
            </a:r>
            <a:r>
              <a:rPr kumimoji="0" lang="en-US" sz="20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Thus: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W=M*g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algn="l" rtl="0" eaLnBrk="0" fontAlgn="base" hangingPunct="0">
              <a:spcBef>
                <a:spcPct val="0"/>
              </a:spcBef>
              <a:spcAft>
                <a:spcPct val="0"/>
              </a:spcAft>
            </a:pPr>
            <a:r>
              <a:rPr lang="en-US" b="1" dirty="0" err="1"/>
              <a:t>γV</a:t>
            </a:r>
            <a:r>
              <a:rPr lang="en-US" b="1" dirty="0"/>
              <a:t>=ǷV*g                               Ƿ=γ/g</a:t>
            </a:r>
            <a:endParaRPr 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500042"/>
            <a:ext cx="7514006" cy="5738834"/>
          </a:xfrm>
        </p:spPr>
        <p:txBody>
          <a:bodyPr>
            <a:normAutofit/>
          </a:bodyPr>
          <a:lstStyle/>
          <a:p>
            <a:pPr algn="just">
              <a:buNone/>
            </a:pPr>
            <a:r>
              <a:rPr lang="ar-IQ" sz="3600" dirty="0" smtClean="0"/>
              <a:t> </a:t>
            </a:r>
            <a:r>
              <a:rPr lang="ar-IQ" sz="3200" dirty="0" smtClean="0">
                <a:latin typeface="Times New Roman" pitchFamily="18" charset="0"/>
                <a:cs typeface="Times New Roman" pitchFamily="18" charset="0"/>
              </a:rPr>
              <a:t> </a:t>
            </a:r>
            <a:endParaRPr lang="ar-IQ" sz="3200" dirty="0" smtClean="0">
              <a:latin typeface="Times New Roman" pitchFamily="18" charset="0"/>
              <a:cs typeface="Times New Roman" pitchFamily="18" charset="0"/>
            </a:endParaRPr>
          </a:p>
        </p:txBody>
      </p:sp>
      <p:sp>
        <p:nvSpPr>
          <p:cNvPr id="17409" name="Rectangle 1"/>
          <p:cNvSpPr>
            <a:spLocks noChangeArrowheads="1"/>
          </p:cNvSpPr>
          <p:nvPr/>
        </p:nvSpPr>
        <p:spPr bwMode="auto">
          <a:xfrm>
            <a:off x="8269582" y="500042"/>
            <a:ext cx="41710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ar-IQ" sz="3600" b="0" i="0" u="none" strike="noStrike" cap="none" normalizeH="0" baseline="0" dirty="0" smtClean="0">
                <a:ln>
                  <a:noFill/>
                </a:ln>
                <a:effectLst/>
                <a:latin typeface="Calibri" pitchFamily="34" charset="0"/>
                <a:ea typeface="Calibri" pitchFamily="34" charset="0"/>
                <a:cs typeface="Arial" pitchFamily="34" charset="0"/>
              </a:rPr>
              <a:t> </a:t>
            </a:r>
            <a:endParaRPr kumimoji="0" lang="ar-SA" sz="3600" b="0" i="0" u="none" strike="noStrike" cap="none" normalizeH="0" baseline="0" dirty="0" smtClean="0">
              <a:ln>
                <a:noFill/>
              </a:ln>
              <a:effectLst/>
              <a:latin typeface="Arial" pitchFamily="34" charset="0"/>
              <a:cs typeface="Arial" pitchFamily="34" charset="0"/>
            </a:endParaRPr>
          </a:p>
        </p:txBody>
      </p:sp>
      <p:sp>
        <p:nvSpPr>
          <p:cNvPr id="43009" name="Rectangle 1"/>
          <p:cNvSpPr>
            <a:spLocks noChangeArrowheads="1"/>
          </p:cNvSpPr>
          <p:nvPr/>
        </p:nvSpPr>
        <p:spPr bwMode="auto">
          <a:xfrm>
            <a:off x="8856680" y="892552"/>
            <a:ext cx="287323" cy="176971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Times New Roman" pitchFamily="18" charset="0"/>
              </a:rPr>
              <a:t>-</a:t>
            </a:r>
          </a:p>
          <a:p>
            <a:pPr marL="0" marR="0" lvl="0" indent="0" algn="r" defTabSz="914400" rtl="1" eaLnBrk="1" fontAlgn="base" latinLnBrk="0" hangingPunct="1">
              <a:lnSpc>
                <a:spcPct val="100000"/>
              </a:lnSpc>
              <a:spcBef>
                <a:spcPct val="0"/>
              </a:spcBef>
              <a:spcAft>
                <a:spcPct val="0"/>
              </a:spcAft>
              <a:buClrTx/>
              <a:buSzTx/>
              <a:buFontTx/>
              <a:buNone/>
              <a:tabLst/>
            </a:pPr>
            <a:endParaRPr lang="en-US" sz="1500" b="1" dirty="0" smtClean="0">
              <a:solidFill>
                <a:srgbClr val="003300"/>
              </a:solidFill>
              <a:latin typeface="Verdana"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en-US" sz="3200" b="1" dirty="0" smtClean="0">
              <a:solidFill>
                <a:srgbClr val="003300"/>
              </a:solidFill>
              <a:latin typeface="Verdana"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003300"/>
                </a:solidFill>
                <a:effectLst/>
                <a:latin typeface="Verdana" pitchFamily="34" charset="0"/>
                <a:ea typeface="Times New Roman" pitchFamily="18" charset="0"/>
                <a:cs typeface="Times New Roman" pitchFamily="18" charset="0"/>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755576" y="892550"/>
                <a:ext cx="7344816" cy="4094198"/>
              </a:xfrm>
              <a:prstGeom prst="rect">
                <a:avLst/>
              </a:prstGeom>
            </p:spPr>
            <p:txBody>
              <a:bodyPr wrap="square">
                <a:spAutoFit/>
              </a:bodyPr>
              <a:lstStyle/>
              <a:p>
                <a:pPr algn="just" rtl="0"/>
                <a:r>
                  <a:rPr lang="en-US" sz="2000" dirty="0">
                    <a:latin typeface="Times New Roman" pitchFamily="18" charset="0"/>
                    <a:cs typeface="Times New Roman" pitchFamily="18" charset="0"/>
                  </a:rPr>
                  <a:t>4-Pressure (P): is defined as the magnitude of this normal force per unit area of the contacting surface.</a:t>
                </a:r>
              </a:p>
              <a:p>
                <a:pPr algn="just" rtl="0"/>
                <a:r>
                  <a:rPr lang="en-US" sz="2000" b="1" dirty="0">
                    <a:latin typeface="Times New Roman" pitchFamily="18" charset="0"/>
                    <a:cs typeface="Times New Roman" pitchFamily="18" charset="0"/>
                  </a:rPr>
                  <a:t>P= </a:t>
                </a:r>
                <a14:m>
                  <m:oMath xmlns:m="http://schemas.openxmlformats.org/officeDocument/2006/math">
                    <m:f>
                      <m:fPr>
                        <m:ctrlPr>
                          <a:rPr lang="en-US" sz="2000" b="1" i="1"/>
                        </m:ctrlPr>
                      </m:fPr>
                      <m:num>
                        <m:r>
                          <a:rPr lang="en-US" sz="2000" b="1" i="1"/>
                          <m:t>𝑭</m:t>
                        </m:r>
                      </m:num>
                      <m:den>
                        <m:r>
                          <a:rPr lang="en-US" sz="2000" b="1" i="1"/>
                          <m:t>𝑨</m:t>
                        </m:r>
                      </m:den>
                    </m:f>
                  </m:oMath>
                </a14:m>
                <a:r>
                  <a:rPr lang="en-US" sz="2000" b="1" dirty="0">
                    <a:latin typeface="Times New Roman" pitchFamily="18" charset="0"/>
                    <a:cs typeface="Times New Roman" pitchFamily="18" charset="0"/>
                  </a:rPr>
                  <a:t>          (N/m</a:t>
                </a:r>
                <a:r>
                  <a:rPr lang="en-US" sz="2000" b="1" baseline="30000" dirty="0">
                    <a:latin typeface="Times New Roman" pitchFamily="18" charset="0"/>
                    <a:cs typeface="Times New Roman" pitchFamily="18" charset="0"/>
                  </a:rPr>
                  <a:t>2</a:t>
                </a:r>
                <a:r>
                  <a:rPr lang="en-US" sz="2000" b="1" dirty="0">
                    <a:latin typeface="Times New Roman" pitchFamily="18" charset="0"/>
                    <a:cs typeface="Times New Roman" pitchFamily="18" charset="0"/>
                  </a:rPr>
                  <a:t>)(Pa.) or ( </a:t>
                </a:r>
                <a:r>
                  <a:rPr lang="en-US" sz="2000" b="1" dirty="0" err="1">
                    <a:latin typeface="Times New Roman" pitchFamily="18" charset="0"/>
                    <a:cs typeface="Times New Roman" pitchFamily="18" charset="0"/>
                  </a:rPr>
                  <a:t>lb</a:t>
                </a:r>
                <a:r>
                  <a:rPr lang="en-US" sz="2000" b="1" dirty="0">
                    <a:latin typeface="Times New Roman" pitchFamily="18" charset="0"/>
                    <a:cs typeface="Times New Roman" pitchFamily="18" charset="0"/>
                  </a:rPr>
                  <a:t>/ft</a:t>
                </a:r>
                <a:r>
                  <a:rPr lang="en-US" sz="2000" b="1" baseline="30000" dirty="0">
                    <a:latin typeface="Times New Roman" pitchFamily="18" charset="0"/>
                    <a:cs typeface="Times New Roman" pitchFamily="18" charset="0"/>
                  </a:rPr>
                  <a:t>2</a:t>
                </a:r>
                <a:r>
                  <a:rPr lang="en-US" sz="2000" b="1" dirty="0">
                    <a:latin typeface="Times New Roman" pitchFamily="18" charset="0"/>
                    <a:cs typeface="Times New Roman" pitchFamily="18" charset="0"/>
                  </a:rPr>
                  <a:t>)(</a:t>
                </a:r>
                <a:r>
                  <a:rPr lang="en-US" sz="2000" b="1" dirty="0" err="1">
                    <a:latin typeface="Times New Roman" pitchFamily="18" charset="0"/>
                    <a:cs typeface="Times New Roman" pitchFamily="18" charset="0"/>
                  </a:rPr>
                  <a:t>psf</a:t>
                </a:r>
                <a:r>
                  <a:rPr lang="en-US" sz="2000" b="1"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just" rtl="0"/>
                <a:r>
                  <a:rPr lang="en-US" sz="2000" b="1" dirty="0">
                    <a:latin typeface="Times New Roman" pitchFamily="18" charset="0"/>
                    <a:cs typeface="Times New Roman" pitchFamily="18" charset="0"/>
                  </a:rPr>
                  <a:t>5-</a:t>
                </a:r>
                <a:r>
                  <a:rPr lang="en-US" sz="2000" dirty="0">
                    <a:latin typeface="Times New Roman" pitchFamily="18" charset="0"/>
                    <a:cs typeface="Times New Roman" pitchFamily="18" charset="0"/>
                  </a:rPr>
                  <a:t>Bulk modulus</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(β):</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is defined as how much does the volume and the density of a fluid change when the pressure changed?. The higher the value of the bulk modulus the less compressible and thus stiffer the fluid.</a:t>
                </a:r>
              </a:p>
              <a:p>
                <a:pPr algn="just" rtl="0"/>
                <a:r>
                  <a:rPr lang="en-US" sz="2000" dirty="0">
                    <a:latin typeface="Times New Roman" pitchFamily="18" charset="0"/>
                    <a:cs typeface="Times New Roman" pitchFamily="18" charset="0"/>
                  </a:rPr>
                  <a:t>β=</a:t>
                </a:r>
                <a14:m>
                  <m:oMath xmlns:m="http://schemas.openxmlformats.org/officeDocument/2006/math">
                    <m:f>
                      <m:fPr>
                        <m:ctrlPr>
                          <a:rPr lang="en-US" sz="2000" i="1"/>
                        </m:ctrlPr>
                      </m:fPr>
                      <m:num>
                        <m:r>
                          <a:rPr lang="en-US" sz="2000" i="1"/>
                          <m:t>−</m:t>
                        </m:r>
                        <m:r>
                          <a:rPr lang="en-US" sz="2000" i="1"/>
                          <m:t>𝛥</m:t>
                        </m:r>
                        <m:r>
                          <a:rPr lang="en-US" sz="2000" i="1"/>
                          <m:t>𝑃</m:t>
                        </m:r>
                      </m:num>
                      <m:den>
                        <m:r>
                          <a:rPr lang="en-US" sz="2000" i="1"/>
                          <m:t>𝛥</m:t>
                        </m:r>
                        <m:r>
                          <a:rPr lang="en-US" sz="2000" i="1"/>
                          <m:t>𝑉</m:t>
                        </m:r>
                        <m:r>
                          <a:rPr lang="en-US" sz="2000" i="1"/>
                          <m:t>/</m:t>
                        </m:r>
                        <m:r>
                          <a:rPr lang="en-US" sz="2000" i="1"/>
                          <m:t>𝑉</m:t>
                        </m:r>
                      </m:den>
                    </m:f>
                  </m:oMath>
                </a14:m>
                <a:endParaRPr lang="en-US" sz="2000" dirty="0">
                  <a:latin typeface="Times New Roman" pitchFamily="18" charset="0"/>
                  <a:cs typeface="Times New Roman" pitchFamily="18" charset="0"/>
                </a:endParaRPr>
              </a:p>
              <a:p>
                <a:pPr algn="just" rtl="0"/>
                <a:r>
                  <a:rPr lang="en-US" sz="2000" dirty="0">
                    <a:latin typeface="Times New Roman" pitchFamily="18" charset="0"/>
                    <a:cs typeface="Times New Roman" pitchFamily="18" charset="0"/>
                  </a:rPr>
                  <a:t>β=bulk modulus (</a:t>
                </a:r>
                <a:r>
                  <a:rPr lang="en-US" sz="2000" dirty="0" err="1">
                    <a:latin typeface="Times New Roman" pitchFamily="18" charset="0"/>
                    <a:cs typeface="Times New Roman" pitchFamily="18" charset="0"/>
                  </a:rPr>
                  <a:t>lb</a:t>
                </a:r>
                <a:r>
                  <a:rPr lang="en-US" sz="2000" dirty="0">
                    <a:latin typeface="Times New Roman" pitchFamily="18" charset="0"/>
                    <a:cs typeface="Times New Roman" pitchFamily="18" charset="0"/>
                  </a:rPr>
                  <a:t>/in</a:t>
                </a:r>
                <a:r>
                  <a:rPr lang="en-US" sz="2000" baseline="30000" dirty="0">
                    <a:latin typeface="Times New Roman" pitchFamily="18" charset="0"/>
                    <a:cs typeface="Times New Roman" pitchFamily="18" charset="0"/>
                  </a:rPr>
                  <a:t>2</a:t>
                </a:r>
                <a:r>
                  <a:rPr lang="en-US" sz="2000" dirty="0">
                    <a:latin typeface="Times New Roman" pitchFamily="18" charset="0"/>
                    <a:cs typeface="Times New Roman" pitchFamily="18" charset="0"/>
                  </a:rPr>
                  <a:t>) or (N/m</a:t>
                </a:r>
                <a:r>
                  <a:rPr lang="en-US" sz="2000" baseline="30000" dirty="0">
                    <a:latin typeface="Times New Roman" pitchFamily="18" charset="0"/>
                    <a:cs typeface="Times New Roman" pitchFamily="18" charset="0"/>
                  </a:rPr>
                  <a:t>2</a:t>
                </a:r>
                <a:r>
                  <a:rPr lang="en-US" sz="2000" dirty="0">
                    <a:latin typeface="Times New Roman" pitchFamily="18" charset="0"/>
                    <a:cs typeface="Times New Roman" pitchFamily="18" charset="0"/>
                  </a:rPr>
                  <a:t>)</a:t>
                </a:r>
              </a:p>
              <a:p>
                <a:pPr algn="just" rtl="0"/>
                <a:r>
                  <a:rPr lang="en-US" sz="2000" dirty="0">
                    <a:latin typeface="Times New Roman" pitchFamily="18" charset="0"/>
                    <a:cs typeface="Times New Roman" pitchFamily="18" charset="0"/>
                  </a:rPr>
                  <a:t>V=original volume (in</a:t>
                </a:r>
                <a:r>
                  <a:rPr lang="en-US" sz="2000" baseline="30000" dirty="0">
                    <a:latin typeface="Times New Roman" pitchFamily="18" charset="0"/>
                    <a:cs typeface="Times New Roman" pitchFamily="18" charset="0"/>
                  </a:rPr>
                  <a:t>3</a:t>
                </a:r>
                <a:r>
                  <a:rPr lang="en-US" sz="2000" dirty="0">
                    <a:latin typeface="Times New Roman" pitchFamily="18" charset="0"/>
                    <a:cs typeface="Times New Roman" pitchFamily="18" charset="0"/>
                  </a:rPr>
                  <a:t>) or (m</a:t>
                </a:r>
                <a:r>
                  <a:rPr lang="en-US" sz="2000" baseline="30000" dirty="0">
                    <a:latin typeface="Times New Roman" pitchFamily="18" charset="0"/>
                    <a:cs typeface="Times New Roman" pitchFamily="18" charset="0"/>
                  </a:rPr>
                  <a:t>3</a:t>
                </a:r>
                <a:r>
                  <a:rPr lang="en-US" sz="2000" dirty="0">
                    <a:latin typeface="Times New Roman" pitchFamily="18" charset="0"/>
                    <a:cs typeface="Times New Roman" pitchFamily="18" charset="0"/>
                  </a:rPr>
                  <a:t>)</a:t>
                </a:r>
              </a:p>
              <a:p>
                <a:pPr algn="just" rtl="0"/>
                <a:r>
                  <a:rPr lang="en-US" sz="2000" dirty="0">
                    <a:latin typeface="Times New Roman" pitchFamily="18" charset="0"/>
                    <a:cs typeface="Times New Roman" pitchFamily="18" charset="0"/>
                  </a:rPr>
                  <a:t>ΔP=change in pressure (</a:t>
                </a:r>
                <a:r>
                  <a:rPr lang="en-US" sz="2000" dirty="0" err="1">
                    <a:latin typeface="Times New Roman" pitchFamily="18" charset="0"/>
                    <a:cs typeface="Times New Roman" pitchFamily="18" charset="0"/>
                  </a:rPr>
                  <a:t>lb</a:t>
                </a:r>
                <a:r>
                  <a:rPr lang="en-US" sz="2000" dirty="0">
                    <a:latin typeface="Times New Roman" pitchFamily="18" charset="0"/>
                    <a:cs typeface="Times New Roman" pitchFamily="18" charset="0"/>
                  </a:rPr>
                  <a:t>/in</a:t>
                </a:r>
                <a:r>
                  <a:rPr lang="en-US" sz="2000" baseline="30000" dirty="0">
                    <a:latin typeface="Times New Roman" pitchFamily="18" charset="0"/>
                    <a:cs typeface="Times New Roman" pitchFamily="18" charset="0"/>
                  </a:rPr>
                  <a:t>2</a:t>
                </a:r>
                <a:r>
                  <a:rPr lang="en-US" sz="2000" dirty="0">
                    <a:latin typeface="Times New Roman" pitchFamily="18" charset="0"/>
                    <a:cs typeface="Times New Roman" pitchFamily="18" charset="0"/>
                  </a:rPr>
                  <a:t>) or (N/m</a:t>
                </a:r>
                <a:r>
                  <a:rPr lang="en-US" sz="2000" baseline="30000" dirty="0">
                    <a:latin typeface="Times New Roman" pitchFamily="18" charset="0"/>
                    <a:cs typeface="Times New Roman" pitchFamily="18" charset="0"/>
                  </a:rPr>
                  <a:t>2</a:t>
                </a:r>
                <a:r>
                  <a:rPr lang="en-US" sz="2000" dirty="0">
                    <a:latin typeface="Times New Roman" pitchFamily="18" charset="0"/>
                    <a:cs typeface="Times New Roman" pitchFamily="18" charset="0"/>
                  </a:rPr>
                  <a:t>)</a:t>
                </a:r>
              </a:p>
              <a:p>
                <a:pPr algn="just" rtl="0"/>
                <a:r>
                  <a:rPr lang="en-US" sz="2000" dirty="0">
                    <a:latin typeface="Times New Roman" pitchFamily="18" charset="0"/>
                    <a:cs typeface="Times New Roman" pitchFamily="18" charset="0"/>
                  </a:rPr>
                  <a:t>ΔV=change in volume (in</a:t>
                </a:r>
                <a:r>
                  <a:rPr lang="en-US" sz="2000" baseline="30000" dirty="0">
                    <a:latin typeface="Times New Roman" pitchFamily="18" charset="0"/>
                    <a:cs typeface="Times New Roman" pitchFamily="18" charset="0"/>
                  </a:rPr>
                  <a:t>3</a:t>
                </a:r>
                <a:r>
                  <a:rPr lang="en-US" sz="2000" dirty="0">
                    <a:latin typeface="Times New Roman" pitchFamily="18" charset="0"/>
                    <a:cs typeface="Times New Roman" pitchFamily="18" charset="0"/>
                  </a:rPr>
                  <a:t>) or (m</a:t>
                </a:r>
                <a:r>
                  <a:rPr lang="en-US" sz="2000" baseline="30000" dirty="0">
                    <a:latin typeface="Times New Roman" pitchFamily="18" charset="0"/>
                    <a:cs typeface="Times New Roman" pitchFamily="18" charset="0"/>
                  </a:rPr>
                  <a:t>3</a:t>
                </a:r>
                <a:r>
                  <a:rPr lang="en-US" sz="2000" dirty="0">
                    <a:latin typeface="Times New Roman" pitchFamily="18" charset="0"/>
                    <a:cs typeface="Times New Roman" pitchFamily="18" charset="0"/>
                  </a:rPr>
                  <a:t>)</a:t>
                </a:r>
              </a:p>
            </p:txBody>
          </p:sp>
        </mc:Choice>
        <mc:Fallback>
          <p:sp>
            <p:nvSpPr>
              <p:cNvPr id="3" name="Rectangle 2"/>
              <p:cNvSpPr>
                <a:spLocks noRot="1" noChangeAspect="1" noMove="1" noResize="1" noEditPoints="1" noAdjustHandles="1" noChangeArrowheads="1" noChangeShapeType="1" noTextEdit="1"/>
              </p:cNvSpPr>
              <p:nvPr/>
            </p:nvSpPr>
            <p:spPr>
              <a:xfrm>
                <a:off x="755576" y="892550"/>
                <a:ext cx="7344816" cy="4094198"/>
              </a:xfrm>
              <a:prstGeom prst="rect">
                <a:avLst/>
              </a:prstGeom>
              <a:blipFill rotWithShape="1">
                <a:blip r:embed="rId2"/>
                <a:stretch>
                  <a:fillRect l="-913" t="-744" r="-830" b="-1637"/>
                </a:stretch>
              </a:blipFill>
            </p:spPr>
            <p:txBody>
              <a:bodyPr/>
              <a:lstStyle/>
              <a:p>
                <a:r>
                  <a:rPr lang="ar-IQ">
                    <a:noFill/>
                  </a:rPr>
                  <a:t> </a:t>
                </a:r>
              </a:p>
            </p:txBody>
          </p:sp>
        </mc:Fallback>
      </mc:AlternateContent>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764704"/>
            <a:ext cx="7200800" cy="5102732"/>
          </a:xfrm>
        </p:spPr>
        <p:txBody>
          <a:bodyPr>
            <a:normAutofit fontScale="47500" lnSpcReduction="20000"/>
          </a:bodyPr>
          <a:lstStyle/>
          <a:p>
            <a:pPr algn="just" rtl="0"/>
            <a:r>
              <a:rPr lang="ar-IQ" sz="2800" dirty="0" smtClean="0">
                <a:solidFill>
                  <a:schemeClr val="tx1"/>
                </a:solidFill>
                <a:latin typeface="Times New Roman" pitchFamily="18" charset="0"/>
                <a:cs typeface="Times New Roman" pitchFamily="18" charset="0"/>
              </a:rPr>
              <a:t> </a:t>
            </a:r>
            <a:r>
              <a:rPr lang="en-US" sz="3600" dirty="0">
                <a:latin typeface="Times New Roman" pitchFamily="18" charset="0"/>
                <a:cs typeface="Times New Roman" pitchFamily="18" charset="0"/>
              </a:rPr>
              <a:t>6-Discharge (Q): is defined as the volume of fluid that flow in a certain time.</a:t>
            </a:r>
          </a:p>
          <a:p>
            <a:pPr algn="just" rtl="0"/>
            <a:r>
              <a:rPr lang="en-US" sz="3600" dirty="0">
                <a:latin typeface="Times New Roman" pitchFamily="18" charset="0"/>
                <a:cs typeface="Times New Roman" pitchFamily="18" charset="0"/>
              </a:rPr>
              <a:t>Q= velocity* area   or      volume / time         (ft</a:t>
            </a:r>
            <a:r>
              <a:rPr lang="en-US" sz="3600" baseline="30000" dirty="0">
                <a:latin typeface="Times New Roman" pitchFamily="18" charset="0"/>
                <a:cs typeface="Times New Roman" pitchFamily="18" charset="0"/>
              </a:rPr>
              <a:t>3</a:t>
            </a:r>
            <a:r>
              <a:rPr lang="en-US" sz="3600" dirty="0">
                <a:latin typeface="Times New Roman" pitchFamily="18" charset="0"/>
                <a:cs typeface="Times New Roman" pitchFamily="18" charset="0"/>
              </a:rPr>
              <a:t>/s)   or (m</a:t>
            </a:r>
            <a:r>
              <a:rPr lang="en-US" sz="3600" baseline="30000" dirty="0">
                <a:latin typeface="Times New Roman" pitchFamily="18" charset="0"/>
                <a:cs typeface="Times New Roman" pitchFamily="18" charset="0"/>
              </a:rPr>
              <a:t>3</a:t>
            </a:r>
            <a:r>
              <a:rPr lang="en-US" sz="3600" dirty="0">
                <a:latin typeface="Times New Roman" pitchFamily="18" charset="0"/>
                <a:cs typeface="Times New Roman" pitchFamily="18" charset="0"/>
              </a:rPr>
              <a:t>/s)</a:t>
            </a:r>
          </a:p>
          <a:p>
            <a:pPr algn="just" rtl="0"/>
            <a:r>
              <a:rPr lang="en-US" sz="3600" dirty="0">
                <a:latin typeface="Times New Roman" pitchFamily="18" charset="0"/>
                <a:cs typeface="Times New Roman" pitchFamily="18" charset="0"/>
              </a:rPr>
              <a:t>7-Viscosity :is that property as such it is a measure of the sluggishness with which a fluid flows. When the viscosity is low indicative of a thin fluid like water and the fluid flows easily, conversely, the thickest fluids such as certain types of oil, are the most viscous and do not flow readily. The cause of viscosity is the molecular attraction between adjacent layers of fluid. When fluid is at rest there is no resistance to an applied shear force.</a:t>
            </a:r>
          </a:p>
          <a:p>
            <a:pPr algn="just" rtl="0"/>
            <a:r>
              <a:rPr lang="en-US" sz="3600" dirty="0">
                <a:latin typeface="Times New Roman" pitchFamily="18" charset="0"/>
                <a:cs typeface="Times New Roman" pitchFamily="18" charset="0"/>
              </a:rPr>
              <a:t>a-absolute viscosity(dynamic viscosity):</a:t>
            </a:r>
          </a:p>
          <a:p>
            <a:pPr algn="just" rtl="0"/>
            <a:r>
              <a:rPr lang="en-US" sz="3600" dirty="0">
                <a:latin typeface="Times New Roman" pitchFamily="18" charset="0"/>
                <a:cs typeface="Times New Roman" pitchFamily="18" charset="0"/>
              </a:rPr>
              <a:t>µ=N.s/m</a:t>
            </a:r>
            <a:r>
              <a:rPr lang="en-US" sz="3600" baseline="30000" dirty="0">
                <a:latin typeface="Times New Roman" pitchFamily="18" charset="0"/>
                <a:cs typeface="Times New Roman" pitchFamily="18" charset="0"/>
              </a:rPr>
              <a:t>2</a:t>
            </a:r>
            <a:r>
              <a:rPr lang="en-US" sz="3600" dirty="0">
                <a:latin typeface="Times New Roman" pitchFamily="18" charset="0"/>
                <a:cs typeface="Times New Roman" pitchFamily="18" charset="0"/>
              </a:rPr>
              <a:t>(Pa. s)   or  (</a:t>
            </a:r>
            <a:r>
              <a:rPr lang="en-US" sz="3600" dirty="0" err="1">
                <a:latin typeface="Times New Roman" pitchFamily="18" charset="0"/>
                <a:cs typeface="Times New Roman" pitchFamily="18" charset="0"/>
              </a:rPr>
              <a:t>lb.s</a:t>
            </a:r>
            <a:r>
              <a:rPr lang="en-US" sz="3600" dirty="0">
                <a:latin typeface="Times New Roman" pitchFamily="18" charset="0"/>
                <a:cs typeface="Times New Roman" pitchFamily="18" charset="0"/>
              </a:rPr>
              <a:t>/ft</a:t>
            </a:r>
            <a:r>
              <a:rPr lang="en-US" sz="3600" baseline="30000" dirty="0">
                <a:latin typeface="Times New Roman" pitchFamily="18" charset="0"/>
                <a:cs typeface="Times New Roman" pitchFamily="18" charset="0"/>
              </a:rPr>
              <a:t>2</a:t>
            </a:r>
            <a:r>
              <a:rPr lang="en-US" sz="3600" dirty="0">
                <a:latin typeface="Times New Roman" pitchFamily="18" charset="0"/>
                <a:cs typeface="Times New Roman" pitchFamily="18" charset="0"/>
              </a:rPr>
              <a:t>)</a:t>
            </a:r>
          </a:p>
          <a:p>
            <a:pPr algn="just" rtl="0"/>
            <a:r>
              <a:rPr lang="en-US" sz="3600" dirty="0">
                <a:latin typeface="Times New Roman" pitchFamily="18" charset="0"/>
                <a:cs typeface="Times New Roman" pitchFamily="18" charset="0"/>
              </a:rPr>
              <a:t>1N.s/m</a:t>
            </a:r>
            <a:r>
              <a:rPr lang="en-US" sz="3600" baseline="30000" dirty="0">
                <a:latin typeface="Times New Roman" pitchFamily="18" charset="0"/>
                <a:cs typeface="Times New Roman" pitchFamily="18" charset="0"/>
              </a:rPr>
              <a:t>2</a:t>
            </a:r>
            <a:r>
              <a:rPr lang="en-US" sz="3600" dirty="0">
                <a:latin typeface="Times New Roman" pitchFamily="18" charset="0"/>
                <a:cs typeface="Times New Roman" pitchFamily="18" charset="0"/>
              </a:rPr>
              <a:t>= 10 poise,    1poise =0.1 </a:t>
            </a:r>
            <a:r>
              <a:rPr lang="en-US" sz="3600" dirty="0" err="1">
                <a:latin typeface="Times New Roman" pitchFamily="18" charset="0"/>
                <a:cs typeface="Times New Roman" pitchFamily="18" charset="0"/>
              </a:rPr>
              <a:t>Pa.s</a:t>
            </a:r>
            <a:r>
              <a:rPr lang="en-US" sz="3600" dirty="0">
                <a:latin typeface="Times New Roman" pitchFamily="18" charset="0"/>
                <a:cs typeface="Times New Roman" pitchFamily="18" charset="0"/>
              </a:rPr>
              <a:t>      and   1 centipoise(</a:t>
            </a:r>
            <a:r>
              <a:rPr lang="en-US" sz="3600" dirty="0" err="1">
                <a:latin typeface="Times New Roman" pitchFamily="18" charset="0"/>
                <a:cs typeface="Times New Roman" pitchFamily="18" charset="0"/>
              </a:rPr>
              <a:t>cp</a:t>
            </a:r>
            <a:r>
              <a:rPr lang="en-US" sz="3600" dirty="0">
                <a:latin typeface="Times New Roman" pitchFamily="18" charset="0"/>
                <a:cs typeface="Times New Roman" pitchFamily="18" charset="0"/>
              </a:rPr>
              <a:t>)=0.001 </a:t>
            </a:r>
            <a:r>
              <a:rPr lang="en-US" sz="3600" dirty="0" err="1">
                <a:latin typeface="Times New Roman" pitchFamily="18" charset="0"/>
                <a:cs typeface="Times New Roman" pitchFamily="18" charset="0"/>
              </a:rPr>
              <a:t>pa.s</a:t>
            </a:r>
            <a:endParaRPr lang="en-US" sz="3600" dirty="0">
              <a:latin typeface="Times New Roman" pitchFamily="18" charset="0"/>
              <a:cs typeface="Times New Roman" pitchFamily="18" charset="0"/>
            </a:endParaRPr>
          </a:p>
          <a:p>
            <a:pPr algn="just" rtl="0"/>
            <a:r>
              <a:rPr lang="en-US" sz="3600" dirty="0">
                <a:latin typeface="Times New Roman" pitchFamily="18" charset="0"/>
                <a:cs typeface="Times New Roman" pitchFamily="18" charset="0"/>
              </a:rPr>
              <a:t>b-Kinematic viscosity (ν)</a:t>
            </a:r>
          </a:p>
          <a:p>
            <a:pPr algn="just" rtl="0"/>
            <a:r>
              <a:rPr lang="en-US" sz="3600" dirty="0">
                <a:latin typeface="Times New Roman" pitchFamily="18" charset="0"/>
                <a:cs typeface="Times New Roman" pitchFamily="18" charset="0"/>
              </a:rPr>
              <a:t>ν=m</a:t>
            </a:r>
            <a:r>
              <a:rPr lang="en-US" sz="3600" baseline="30000" dirty="0">
                <a:latin typeface="Times New Roman" pitchFamily="18" charset="0"/>
                <a:cs typeface="Times New Roman" pitchFamily="18" charset="0"/>
              </a:rPr>
              <a:t>2</a:t>
            </a:r>
            <a:r>
              <a:rPr lang="en-US" sz="3600" dirty="0">
                <a:latin typeface="Times New Roman" pitchFamily="18" charset="0"/>
                <a:cs typeface="Times New Roman" pitchFamily="18" charset="0"/>
              </a:rPr>
              <a:t>/s    or     ft</a:t>
            </a:r>
            <a:r>
              <a:rPr lang="en-US" sz="3600" baseline="30000" dirty="0">
                <a:latin typeface="Times New Roman" pitchFamily="18" charset="0"/>
                <a:cs typeface="Times New Roman" pitchFamily="18" charset="0"/>
              </a:rPr>
              <a:t>2</a:t>
            </a:r>
            <a:r>
              <a:rPr lang="en-US" sz="3600" dirty="0">
                <a:latin typeface="Times New Roman" pitchFamily="18" charset="0"/>
                <a:cs typeface="Times New Roman" pitchFamily="18" charset="0"/>
              </a:rPr>
              <a:t>/s</a:t>
            </a:r>
          </a:p>
          <a:p>
            <a:pPr algn="just" rtl="0"/>
            <a:r>
              <a:rPr lang="en-US" sz="3600" dirty="0">
                <a:latin typeface="Times New Roman" pitchFamily="18" charset="0"/>
                <a:cs typeface="Times New Roman" pitchFamily="18" charset="0"/>
              </a:rPr>
              <a:t>1 m</a:t>
            </a:r>
            <a:r>
              <a:rPr lang="en-US" sz="3600" baseline="30000" dirty="0">
                <a:latin typeface="Times New Roman" pitchFamily="18" charset="0"/>
                <a:cs typeface="Times New Roman" pitchFamily="18" charset="0"/>
              </a:rPr>
              <a:t>2</a:t>
            </a:r>
            <a:r>
              <a:rPr lang="en-US" sz="3600" dirty="0">
                <a:latin typeface="Times New Roman" pitchFamily="18" charset="0"/>
                <a:cs typeface="Times New Roman" pitchFamily="18" charset="0"/>
              </a:rPr>
              <a:t>/s  =10</a:t>
            </a:r>
            <a:r>
              <a:rPr lang="en-US" sz="3600" baseline="30000" dirty="0">
                <a:latin typeface="Times New Roman" pitchFamily="18" charset="0"/>
                <a:cs typeface="Times New Roman" pitchFamily="18" charset="0"/>
              </a:rPr>
              <a:t>4</a:t>
            </a:r>
            <a:r>
              <a:rPr lang="en-US" sz="3600" dirty="0">
                <a:latin typeface="Times New Roman" pitchFamily="18" charset="0"/>
                <a:cs typeface="Times New Roman" pitchFamily="18" charset="0"/>
              </a:rPr>
              <a:t> stokes.</a:t>
            </a:r>
          </a:p>
          <a:p>
            <a:pPr algn="just" rtl="0"/>
            <a:r>
              <a:rPr lang="en-US" sz="3600" b="1" u="sng" dirty="0">
                <a:latin typeface="Times New Roman" pitchFamily="18" charset="0"/>
                <a:cs typeface="Times New Roman" pitchFamily="18" charset="0"/>
              </a:rPr>
              <a:t>ν=µ/Ƿ</a:t>
            </a:r>
            <a:endParaRPr lang="en-US" sz="3600" dirty="0">
              <a:latin typeface="Times New Roman" pitchFamily="18" charset="0"/>
              <a:cs typeface="Times New Roman" pitchFamily="18" charset="0"/>
            </a:endParaRPr>
          </a:p>
          <a:p>
            <a:pPr algn="just" rtl="0"/>
            <a:r>
              <a:rPr lang="en-US" sz="3600" dirty="0">
                <a:latin typeface="Times New Roman" pitchFamily="18" charset="0"/>
                <a:cs typeface="Times New Roman" pitchFamily="18" charset="0"/>
              </a:rPr>
              <a:t>8-Shear stress (τ):is tangent force acting tangentially on fluid surface area</a:t>
            </a:r>
          </a:p>
          <a:p>
            <a:pPr algn="just" rtl="0"/>
            <a:r>
              <a:rPr lang="en-US" sz="3600" dirty="0">
                <a:latin typeface="Times New Roman" pitchFamily="18" charset="0"/>
                <a:cs typeface="Times New Roman" pitchFamily="18" charset="0"/>
              </a:rPr>
              <a:t>Τ=F/A     (N/m</a:t>
            </a:r>
            <a:r>
              <a:rPr lang="en-US" sz="3600" baseline="30000" dirty="0">
                <a:latin typeface="Times New Roman" pitchFamily="18" charset="0"/>
                <a:cs typeface="Times New Roman" pitchFamily="18" charset="0"/>
              </a:rPr>
              <a:t>2</a:t>
            </a:r>
            <a:r>
              <a:rPr lang="en-US" sz="3600" dirty="0">
                <a:latin typeface="Times New Roman" pitchFamily="18" charset="0"/>
                <a:cs typeface="Times New Roman" pitchFamily="18" charset="0"/>
              </a:rPr>
              <a:t>). </a:t>
            </a:r>
          </a:p>
          <a:p>
            <a:pPr>
              <a:buNone/>
            </a:pPr>
            <a:endParaRPr lang="ar-IQ" sz="2800" dirty="0">
              <a:solidFill>
                <a:schemeClr val="tx1"/>
              </a:solidFill>
              <a:latin typeface="Times New Roman" pitchFamily="18" charset="0"/>
              <a:cs typeface="Times New Roman" pitchFamily="18" charset="0"/>
            </a:endParaRPr>
          </a:p>
        </p:txBody>
      </p:sp>
      <p:sp>
        <p:nvSpPr>
          <p:cNvPr id="16386" name="Rectangle 2"/>
          <p:cNvSpPr>
            <a:spLocks noChangeArrowheads="1"/>
          </p:cNvSpPr>
          <p:nvPr/>
        </p:nvSpPr>
        <p:spPr bwMode="auto">
          <a:xfrm>
            <a:off x="121987" y="2833880"/>
            <a:ext cx="8338445"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C00000"/>
              </a:solidFill>
              <a:effectLst/>
              <a:latin typeface="Arial"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en-US" sz="3200" dirty="0" smtClean="0">
              <a:solidFill>
                <a:srgbClr val="C00000"/>
              </a:solidFill>
              <a:latin typeface="Arial"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 </a:t>
            </a:r>
            <a:r>
              <a:rPr kumimoji="0" lang="ar-IQ" sz="3200" b="1" i="0" u="none" strike="noStrike" cap="none" normalizeH="0" baseline="0" dirty="0" smtClean="0">
                <a:ln>
                  <a:noFill/>
                </a:ln>
                <a:effectLst/>
                <a:latin typeface="Arial" pitchFamily="34" charset="0"/>
                <a:ea typeface="Calibri" pitchFamily="34" charset="0"/>
                <a:cs typeface="Arial" pitchFamily="34" charset="0"/>
              </a:rPr>
              <a:t> </a:t>
            </a:r>
            <a:endParaRPr kumimoji="0" lang="en-US" sz="3200" b="1" i="0" u="none" strike="noStrike" cap="none" normalizeH="0" baseline="0" dirty="0" smtClean="0">
              <a:ln>
                <a:noFill/>
              </a:ln>
              <a:effectLst/>
              <a:latin typeface="Arial" pitchFamily="34" charset="0"/>
              <a:cs typeface="Arial" pitchFamily="34" charset="0"/>
            </a:endParaRPr>
          </a:p>
        </p:txBody>
      </p:sp>
    </p:spTree>
  </p:cSld>
  <p:clrMapOvr>
    <a:masterClrMapping/>
  </p:clrMapOvr>
  <p:transition spd="slow">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547664" y="764704"/>
                <a:ext cx="6196405" cy="3603812"/>
              </a:xfrm>
            </p:spPr>
            <p:txBody>
              <a:bodyPr>
                <a:noAutofit/>
              </a:bodyPr>
              <a:lstStyle/>
              <a:p>
                <a:pPr marL="0" indent="0">
                  <a:buNone/>
                </a:pPr>
                <a:endParaRPr lang="ar-IQ" sz="1800" dirty="0" smtClean="0"/>
              </a:p>
              <a:p>
                <a:pPr algn="just" rtl="0"/>
                <a:r>
                  <a:rPr lang="ar-IQ" sz="2000"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Shear stress and velocity gradient </a:t>
                </a:r>
                <a:endParaRPr lang="en-US" sz="2000" dirty="0">
                  <a:latin typeface="Times New Roman" pitchFamily="18" charset="0"/>
                  <a:cs typeface="Times New Roman" pitchFamily="18" charset="0"/>
                </a:endParaRPr>
              </a:p>
              <a:p>
                <a:pPr algn="just" rtl="0"/>
                <a:r>
                  <a:rPr lang="en-US" sz="2000" b="1" u="sng" dirty="0">
                    <a:latin typeface="Times New Roman" pitchFamily="18" charset="0"/>
                    <a:cs typeface="Times New Roman" pitchFamily="18" charset="0"/>
                  </a:rPr>
                  <a:t>F/A</a:t>
                </a:r>
                <a:r>
                  <a:rPr lang="en-US" sz="2000" dirty="0">
                    <a:latin typeface="Times New Roman" pitchFamily="18" charset="0"/>
                    <a:cs typeface="Times New Roman" pitchFamily="18" charset="0"/>
                  </a:rPr>
                  <a:t> is the shear stress developed in the fluids and acting on the bottom surface of the moving plate in the direction opposing the plate motion . The slope of the velocity profile is also called the velocity gradient (fig.1) : </a:t>
                </a:r>
              </a:p>
              <a:p>
                <a:pPr algn="just" rtl="0"/>
                <a:r>
                  <a:rPr lang="en-US" sz="2000" dirty="0">
                    <a:latin typeface="Times New Roman" pitchFamily="18" charset="0"/>
                    <a:cs typeface="Times New Roman" pitchFamily="18" charset="0"/>
                  </a:rPr>
                  <a:t>Fig.1</a:t>
                </a:r>
              </a:p>
              <a:p>
                <a:pPr algn="just" rtl="0"/>
                <a:r>
                  <a:rPr lang="en-US" sz="2000" dirty="0">
                    <a:latin typeface="Times New Roman" pitchFamily="18" charset="0"/>
                    <a:cs typeface="Times New Roman" pitchFamily="18" charset="0"/>
                  </a:rPr>
                  <a:t>µ=   </a:t>
                </a:r>
                <a14:m>
                  <m:oMath xmlns:m="http://schemas.openxmlformats.org/officeDocument/2006/math">
                    <m:f>
                      <m:fPr>
                        <m:ctrlPr>
                          <a:rPr lang="en-US" sz="2000" i="1"/>
                        </m:ctrlPr>
                      </m:fPr>
                      <m:num>
                        <m:r>
                          <a:rPr lang="en-US" sz="2000" i="1"/>
                          <m:t>𝑠</m:t>
                        </m:r>
                        <m:r>
                          <a:rPr lang="en-US" sz="2000" i="1"/>
                          <m:t>h</m:t>
                        </m:r>
                        <m:r>
                          <a:rPr lang="en-US" sz="2000" i="1"/>
                          <m:t>𝑒𝑎𝑟</m:t>
                        </m:r>
                        <m:r>
                          <a:rPr lang="en-US" sz="2000" i="1"/>
                          <m:t> </m:t>
                        </m:r>
                        <m:r>
                          <a:rPr lang="en-US" sz="2000" i="1"/>
                          <m:t>𝑠𝑡𝑟𝑒𝑠𝑠</m:t>
                        </m:r>
                      </m:num>
                      <m:den>
                        <m:r>
                          <a:rPr lang="en-US" sz="2000" i="1"/>
                          <m:t>𝑣𝑒𝑙𝑜𝑐𝑖𝑡𝑦</m:t>
                        </m:r>
                        <m:r>
                          <a:rPr lang="en-US" sz="2000" i="1"/>
                          <m:t> </m:t>
                        </m:r>
                        <m:r>
                          <a:rPr lang="en-US" sz="2000" i="1"/>
                          <m:t>𝑔𝑟𝑎𝑑𝑖𝑒𝑛𝑡</m:t>
                        </m:r>
                      </m:den>
                    </m:f>
                    <m:r>
                      <a:rPr lang="en-US" sz="2000" i="1"/>
                      <m:t>=  </m:t>
                    </m:r>
                    <m:f>
                      <m:fPr>
                        <m:ctrlPr>
                          <a:rPr lang="en-US" sz="2000" i="1"/>
                        </m:ctrlPr>
                      </m:fPr>
                      <m:num>
                        <m:r>
                          <a:rPr lang="en-US" sz="2000" i="1"/>
                          <m:t>𝜏</m:t>
                        </m:r>
                      </m:num>
                      <m:den>
                        <m:r>
                          <a:rPr lang="en-US" sz="2000" i="1"/>
                          <m:t>𝑣</m:t>
                        </m:r>
                        <m:r>
                          <a:rPr lang="en-US" sz="2000" i="1"/>
                          <m:t>/</m:t>
                        </m:r>
                        <m:r>
                          <a:rPr lang="en-US" sz="2000" i="1"/>
                          <m:t>𝑦</m:t>
                        </m:r>
                      </m:den>
                    </m:f>
                  </m:oMath>
                </a14:m>
                <a:endParaRPr lang="en-US" sz="2000" dirty="0">
                  <a:latin typeface="Times New Roman" pitchFamily="18" charset="0"/>
                  <a:cs typeface="Times New Roman" pitchFamily="18" charset="0"/>
                </a:endParaRPr>
              </a:p>
              <a:p>
                <a:pPr algn="just" rtl="0"/>
                <a:r>
                  <a:rPr lang="en-US" sz="2000" dirty="0">
                    <a:latin typeface="Times New Roman" pitchFamily="18" charset="0"/>
                    <a:cs typeface="Times New Roman" pitchFamily="18" charset="0"/>
                  </a:rPr>
                  <a:t>τ=µ</a:t>
                </a:r>
                <a14:m>
                  <m:oMath xmlns:m="http://schemas.openxmlformats.org/officeDocument/2006/math">
                    <m:f>
                      <m:fPr>
                        <m:ctrlPr>
                          <a:rPr lang="en-US" sz="2000" i="1"/>
                        </m:ctrlPr>
                      </m:fPr>
                      <m:num>
                        <m:r>
                          <a:rPr lang="en-US" sz="2000" i="1"/>
                          <m:t>𝑑𝑣</m:t>
                        </m:r>
                      </m:num>
                      <m:den>
                        <m:r>
                          <a:rPr lang="en-US" sz="2000" i="1"/>
                          <m:t>𝑑𝑦</m:t>
                        </m:r>
                      </m:den>
                    </m:f>
                  </m:oMath>
                </a14:m>
                <a:endParaRPr lang="en-US" sz="2000" dirty="0">
                  <a:latin typeface="Times New Roman" pitchFamily="18" charset="0"/>
                  <a:cs typeface="Times New Roman" pitchFamily="18" charset="0"/>
                </a:endParaRPr>
              </a:p>
              <a:p>
                <a:pPr algn="just" rtl="0"/>
                <a:r>
                  <a:rPr lang="en-US" sz="2000" dirty="0">
                    <a:latin typeface="Times New Roman" pitchFamily="18" charset="0"/>
                    <a:cs typeface="Times New Roman" pitchFamily="18" charset="0"/>
                  </a:rPr>
                  <a:t>information:</a:t>
                </a:r>
              </a:p>
              <a:p>
                <a:pPr algn="just" rtl="0"/>
                <a:r>
                  <a:rPr lang="en-US" sz="2000" dirty="0" err="1">
                    <a:latin typeface="Times New Roman" pitchFamily="18" charset="0"/>
                    <a:cs typeface="Times New Roman" pitchFamily="18" charset="0"/>
                  </a:rPr>
                  <a:t>Ƿ</a:t>
                </a:r>
                <a:r>
                  <a:rPr lang="en-US" sz="2000" baseline="-25000" dirty="0" err="1">
                    <a:latin typeface="Times New Roman" pitchFamily="18" charset="0"/>
                    <a:cs typeface="Times New Roman" pitchFamily="18" charset="0"/>
                  </a:rPr>
                  <a:t>w</a:t>
                </a:r>
                <a:r>
                  <a:rPr lang="en-US" sz="2000" dirty="0">
                    <a:latin typeface="Times New Roman" pitchFamily="18" charset="0"/>
                    <a:cs typeface="Times New Roman" pitchFamily="18" charset="0"/>
                  </a:rPr>
                  <a:t>=1000kg/m</a:t>
                </a:r>
                <a:r>
                  <a:rPr lang="en-US" sz="2000" baseline="30000" dirty="0">
                    <a:latin typeface="Times New Roman" pitchFamily="18" charset="0"/>
                    <a:cs typeface="Times New Roman" pitchFamily="18" charset="0"/>
                  </a:rPr>
                  <a:t>3</a:t>
                </a:r>
                <a:r>
                  <a:rPr lang="en-US" sz="2000" dirty="0">
                    <a:latin typeface="Times New Roman" pitchFamily="18" charset="0"/>
                    <a:cs typeface="Times New Roman" pitchFamily="18" charset="0"/>
                  </a:rPr>
                  <a:t>=1.94 slug/ft</a:t>
                </a:r>
                <a:r>
                  <a:rPr lang="en-US" sz="2000" baseline="30000" dirty="0">
                    <a:latin typeface="Times New Roman" pitchFamily="18" charset="0"/>
                    <a:cs typeface="Times New Roman" pitchFamily="18" charset="0"/>
                  </a:rPr>
                  <a:t>3</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γ</a:t>
                </a:r>
                <a:r>
                  <a:rPr lang="en-US" sz="2000" baseline="-25000" dirty="0" err="1">
                    <a:latin typeface="Times New Roman" pitchFamily="18" charset="0"/>
                    <a:cs typeface="Times New Roman" pitchFamily="18" charset="0"/>
                  </a:rPr>
                  <a:t>w</a:t>
                </a:r>
                <a:r>
                  <a:rPr lang="en-US" sz="2000" dirty="0">
                    <a:latin typeface="Times New Roman" pitchFamily="18" charset="0"/>
                    <a:cs typeface="Times New Roman" pitchFamily="18" charset="0"/>
                  </a:rPr>
                  <a:t>=9800 N/m</a:t>
                </a:r>
                <a:r>
                  <a:rPr lang="en-US" sz="2000" baseline="30000" dirty="0">
                    <a:latin typeface="Times New Roman" pitchFamily="18" charset="0"/>
                    <a:cs typeface="Times New Roman" pitchFamily="18" charset="0"/>
                  </a:rPr>
                  <a:t>3</a:t>
                </a:r>
                <a:r>
                  <a:rPr lang="en-US" sz="2000" dirty="0">
                    <a:latin typeface="Times New Roman" pitchFamily="18" charset="0"/>
                    <a:cs typeface="Times New Roman" pitchFamily="18" charset="0"/>
                  </a:rPr>
                  <a:t>=62.4lb/ft</a:t>
                </a:r>
                <a:r>
                  <a:rPr lang="en-US" sz="2000" baseline="30000" dirty="0">
                    <a:latin typeface="Times New Roman" pitchFamily="18" charset="0"/>
                    <a:cs typeface="Times New Roman" pitchFamily="18" charset="0"/>
                  </a:rPr>
                  <a:t>3</a:t>
                </a:r>
                <a:r>
                  <a:rPr lang="en-US" sz="2000" dirty="0">
                    <a:latin typeface="Times New Roman" pitchFamily="18" charset="0"/>
                    <a:cs typeface="Times New Roman" pitchFamily="18" charset="0"/>
                  </a:rPr>
                  <a:t>, g=9.81m/s</a:t>
                </a:r>
                <a:r>
                  <a:rPr lang="en-US" sz="2000" baseline="30000" dirty="0">
                    <a:latin typeface="Times New Roman" pitchFamily="18" charset="0"/>
                    <a:cs typeface="Times New Roman" pitchFamily="18" charset="0"/>
                  </a:rPr>
                  <a:t>2</a:t>
                </a:r>
                <a:r>
                  <a:rPr lang="en-US" sz="2000" dirty="0">
                    <a:latin typeface="Times New Roman" pitchFamily="18" charset="0"/>
                    <a:cs typeface="Times New Roman" pitchFamily="18" charset="0"/>
                  </a:rPr>
                  <a:t>=32.2 </a:t>
                </a:r>
                <a:r>
                  <a:rPr lang="en-US" sz="2000" dirty="0" err="1">
                    <a:latin typeface="Times New Roman" pitchFamily="18" charset="0"/>
                    <a:cs typeface="Times New Roman" pitchFamily="18" charset="0"/>
                  </a:rPr>
                  <a:t>ft</a:t>
                </a:r>
                <a:r>
                  <a:rPr lang="en-US" sz="2000" dirty="0">
                    <a:latin typeface="Times New Roman" pitchFamily="18" charset="0"/>
                    <a:cs typeface="Times New Roman" pitchFamily="18" charset="0"/>
                  </a:rPr>
                  <a:t>/s</a:t>
                </a:r>
                <a:r>
                  <a:rPr lang="en-US" sz="2000" baseline="30000" dirty="0">
                    <a:latin typeface="Times New Roman" pitchFamily="18" charset="0"/>
                    <a:cs typeface="Times New Roman" pitchFamily="18" charset="0"/>
                  </a:rPr>
                  <a:t>2</a:t>
                </a:r>
                <a:r>
                  <a:rPr lang="en-US" sz="2000" dirty="0">
                    <a:latin typeface="Times New Roman" pitchFamily="18" charset="0"/>
                    <a:cs typeface="Times New Roman" pitchFamily="18" charset="0"/>
                  </a:rPr>
                  <a:t>.</a:t>
                </a:r>
              </a:p>
              <a:p>
                <a:endParaRPr lang="ar-IQ" sz="20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47664" y="764704"/>
                <a:ext cx="6196405" cy="3603812"/>
              </a:xfrm>
              <a:blipFill rotWithShape="1">
                <a:blip r:embed="rId2"/>
                <a:stretch>
                  <a:fillRect l="-689" r="-984" b="-38345"/>
                </a:stretch>
              </a:blipFill>
            </p:spPr>
            <p:txBody>
              <a:bodyPr/>
              <a:lstStyle/>
              <a:p>
                <a:r>
                  <a:rPr lang="ar-IQ">
                    <a:noFill/>
                  </a:rPr>
                  <a:t> </a:t>
                </a:r>
              </a:p>
            </p:txBody>
          </p:sp>
        </mc:Fallback>
      </mc:AlternateContent>
      <p:pic>
        <p:nvPicPr>
          <p:cNvPr id="4" name="Picture 3" descr="C:\Users\Nidaa\Desktop\IMG_485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2996952"/>
            <a:ext cx="2886834" cy="1943918"/>
          </a:xfrm>
          <a:prstGeom prst="rect">
            <a:avLst/>
          </a:prstGeom>
          <a:noFill/>
          <a:ln>
            <a:noFill/>
          </a:ln>
        </p:spPr>
      </p:pic>
    </p:spTree>
    <p:extLst>
      <p:ext uri="{BB962C8B-B14F-4D97-AF65-F5344CB8AC3E}">
        <p14:creationId xmlns:p14="http://schemas.microsoft.com/office/powerpoint/2010/main" val="2065240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5576" y="357166"/>
            <a:ext cx="7560840" cy="1200329"/>
          </a:xfrm>
          <a:prstGeom prst="rect">
            <a:avLst/>
          </a:prstGeom>
        </p:spPr>
        <p:txBody>
          <a:bodyPr wrap="square">
            <a:spAutoFit/>
          </a:bodyPr>
          <a:lstStyle/>
          <a:p>
            <a:pPr algn="just"/>
            <a:r>
              <a:rPr lang="en-US" dirty="0" smtClean="0"/>
              <a:t> </a:t>
            </a:r>
            <a:r>
              <a:rPr lang="en-US" sz="4000" dirty="0" smtClean="0"/>
              <a:t>.  </a:t>
            </a:r>
            <a:endParaRPr lang="ar-IQ" sz="4000" dirty="0" smtClean="0"/>
          </a:p>
          <a:p>
            <a:pPr algn="just"/>
            <a:r>
              <a:rPr lang="ar-IQ" sz="3200"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p:txBody>
      </p:sp>
      <p:sp>
        <p:nvSpPr>
          <p:cNvPr id="40961" name="Rectangle 1"/>
          <p:cNvSpPr>
            <a:spLocks noChangeArrowheads="1"/>
          </p:cNvSpPr>
          <p:nvPr/>
        </p:nvSpPr>
        <p:spPr bwMode="auto">
          <a:xfrm>
            <a:off x="0" y="1402648"/>
            <a:ext cx="9144000" cy="16773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lang="en-US" sz="1500" b="1" dirty="0" smtClean="0">
              <a:solidFill>
                <a:srgbClr val="003300"/>
              </a:solidFill>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lang="en-US" sz="1500" b="1" dirty="0" smtClean="0">
              <a:solidFill>
                <a:srgbClr val="003300"/>
              </a:solidFill>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r>
              <a:rPr lang="en-US" sz="1500" b="1" dirty="0" smtClean="0">
                <a:solidFill>
                  <a:srgbClr val="003300"/>
                </a:solidFill>
                <a:latin typeface="Verdana" pitchFamily="34" charset="0"/>
                <a:ea typeface="Times New Roman" pitchFamily="18" charset="0"/>
                <a:cs typeface="Arial" pitchFamily="34" charset="0"/>
              </a:rPr>
              <a:t> </a:t>
            </a:r>
            <a:r>
              <a:rPr kumimoji="0" lang="en-US" sz="28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rPr>
              <a:t> </a:t>
            </a:r>
            <a:r>
              <a:rPr kumimoji="0" lang="en-US" sz="24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rPr>
              <a:t> </a:t>
            </a:r>
            <a:r>
              <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1115616" y="1772816"/>
                <a:ext cx="6696744" cy="3623556"/>
              </a:xfrm>
              <a:prstGeom prst="rect">
                <a:avLst/>
              </a:prstGeom>
            </p:spPr>
            <p:txBody>
              <a:bodyPr wrap="square">
                <a:spAutoFit/>
              </a:bodyPr>
              <a:lstStyle/>
              <a:p>
                <a:pPr algn="just" rtl="0"/>
                <a:r>
                  <a:rPr lang="en-US" sz="2400" u="sng" dirty="0">
                    <a:latin typeface="Times New Roman" pitchFamily="18" charset="0"/>
                    <a:cs typeface="Times New Roman" pitchFamily="18" charset="0"/>
                  </a:rPr>
                  <a:t>Examples:</a:t>
                </a:r>
                <a:endParaRPr lang="en-US" sz="2400" dirty="0">
                  <a:latin typeface="Times New Roman" pitchFamily="18" charset="0"/>
                  <a:cs typeface="Times New Roman" pitchFamily="18" charset="0"/>
                </a:endParaRPr>
              </a:p>
              <a:p>
                <a:pPr algn="just" rtl="0"/>
                <a:r>
                  <a:rPr lang="en-US" sz="2400" dirty="0">
                    <a:latin typeface="Times New Roman" pitchFamily="18" charset="0"/>
                    <a:cs typeface="Times New Roman" pitchFamily="18" charset="0"/>
                  </a:rPr>
                  <a:t>Ex.1</a:t>
                </a:r>
              </a:p>
              <a:p>
                <a:pPr algn="just" rtl="0"/>
                <a:r>
                  <a:rPr lang="en-US" sz="2400" dirty="0">
                    <a:latin typeface="Times New Roman" pitchFamily="18" charset="0"/>
                    <a:cs typeface="Times New Roman" pitchFamily="18" charset="0"/>
                  </a:rPr>
                  <a:t>A quart of SAE oil weighs about 1.85 lb. Calculate the oils specific weight, density and specific gravity?</a:t>
                </a:r>
              </a:p>
              <a:p>
                <a:pPr algn="just" rtl="0"/>
                <a:r>
                  <a:rPr lang="en-US" sz="2400" dirty="0">
                    <a:latin typeface="Times New Roman" pitchFamily="18" charset="0"/>
                    <a:cs typeface="Times New Roman" pitchFamily="18" charset="0"/>
                  </a:rPr>
                  <a:t>V=</a:t>
                </a:r>
                <a14:m>
                  <m:oMath xmlns:m="http://schemas.openxmlformats.org/officeDocument/2006/math">
                    <m:f>
                      <m:fPr>
                        <m:ctrlPr>
                          <a:rPr lang="en-US" sz="2400" i="1"/>
                        </m:ctrlPr>
                      </m:fPr>
                      <m:num>
                        <m:r>
                          <a:rPr lang="en-US" sz="2400" i="1"/>
                          <m:t>231</m:t>
                        </m:r>
                        <m:r>
                          <a:rPr lang="en-US" sz="2400" i="1"/>
                          <m:t> </m:t>
                        </m:r>
                        <m:r>
                          <a:rPr lang="en-US" sz="2400" i="1"/>
                          <m:t>𝑖𝑛</m:t>
                        </m:r>
                        <m:sSup>
                          <m:sSupPr>
                            <m:ctrlPr>
                              <a:rPr lang="en-US" sz="2400" i="1"/>
                            </m:ctrlPr>
                          </m:sSupPr>
                          <m:e>
                            <m:r>
                              <a:rPr lang="en-US" sz="2400" i="1"/>
                              <m:t> </m:t>
                            </m:r>
                          </m:e>
                          <m:sup>
                            <m:r>
                              <a:rPr lang="en-US" sz="2400" i="1"/>
                              <m:t>3</m:t>
                            </m:r>
                          </m:sup>
                        </m:sSup>
                        <m:r>
                          <a:rPr lang="en-US" sz="2400" i="1"/>
                          <m:t>×</m:t>
                        </m:r>
                        <m:r>
                          <a:rPr lang="en-US" sz="2400" i="1"/>
                          <m:t>1</m:t>
                        </m:r>
                        <m:r>
                          <a:rPr lang="en-US" sz="2400" i="1"/>
                          <m:t> </m:t>
                        </m:r>
                        <m:r>
                          <a:rPr lang="en-US" sz="2400" i="1"/>
                          <m:t>𝑓𝑡</m:t>
                        </m:r>
                        <m:r>
                          <a:rPr lang="en-US" sz="2400" i="1"/>
                          <m:t> </m:t>
                        </m:r>
                        <m:sSup>
                          <m:sSupPr>
                            <m:ctrlPr>
                              <a:rPr lang="en-US" sz="2400" i="1"/>
                            </m:ctrlPr>
                          </m:sSupPr>
                          <m:e>
                            <m:r>
                              <a:rPr lang="en-US" sz="2400" i="1"/>
                              <m:t> </m:t>
                            </m:r>
                          </m:e>
                          <m:sup>
                            <m:r>
                              <a:rPr lang="en-US" sz="2400" i="1"/>
                              <m:t>3</m:t>
                            </m:r>
                          </m:sup>
                        </m:sSup>
                      </m:num>
                      <m:den>
                        <m:r>
                          <a:rPr lang="en-US" sz="2400" i="1"/>
                          <m:t>4</m:t>
                        </m:r>
                        <m:r>
                          <a:rPr lang="en-US" sz="2400" i="1"/>
                          <m:t>×</m:t>
                        </m:r>
                        <m:r>
                          <a:rPr lang="en-US" sz="2400" i="1"/>
                          <m:t>1782</m:t>
                        </m:r>
                        <m:r>
                          <a:rPr lang="en-US" sz="2400" i="1"/>
                          <m:t>𝑖𝑛</m:t>
                        </m:r>
                        <m:sSup>
                          <m:sSupPr>
                            <m:ctrlPr>
                              <a:rPr lang="en-US" sz="2400" i="1"/>
                            </m:ctrlPr>
                          </m:sSupPr>
                          <m:e>
                            <m:r>
                              <a:rPr lang="en-US" sz="2400" i="1"/>
                              <m:t> </m:t>
                            </m:r>
                          </m:e>
                          <m:sup>
                            <m:r>
                              <a:rPr lang="en-US" sz="2400" i="1"/>
                              <m:t>3</m:t>
                            </m:r>
                          </m:sup>
                        </m:sSup>
                      </m:den>
                    </m:f>
                  </m:oMath>
                </a14:m>
                <a:r>
                  <a:rPr lang="en-US" sz="2400" dirty="0">
                    <a:latin typeface="Times New Roman" pitchFamily="18" charset="0"/>
                    <a:cs typeface="Times New Roman" pitchFamily="18" charset="0"/>
                  </a:rPr>
                  <a:t>=0.0334 ft</a:t>
                </a:r>
                <a:r>
                  <a:rPr lang="en-US" sz="2400" baseline="30000" dirty="0">
                    <a:latin typeface="Times New Roman" pitchFamily="18" charset="0"/>
                    <a:cs typeface="Times New Roman" pitchFamily="18" charset="0"/>
                  </a:rPr>
                  <a:t>3</a:t>
                </a:r>
                <a:r>
                  <a:rPr lang="en-US" sz="2400" dirty="0">
                    <a:latin typeface="Times New Roman" pitchFamily="18" charset="0"/>
                    <a:cs typeface="Times New Roman" pitchFamily="18" charset="0"/>
                  </a:rPr>
                  <a:t>                          since 1 quart=1gal/4=231in</a:t>
                </a:r>
                <a:r>
                  <a:rPr lang="en-US" sz="2400" baseline="30000" dirty="0">
                    <a:latin typeface="Times New Roman" pitchFamily="18" charset="0"/>
                    <a:cs typeface="Times New Roman" pitchFamily="18" charset="0"/>
                  </a:rPr>
                  <a:t>3</a:t>
                </a:r>
                <a:r>
                  <a:rPr lang="en-US" sz="2400" dirty="0">
                    <a:latin typeface="Times New Roman" pitchFamily="18" charset="0"/>
                    <a:cs typeface="Times New Roman" pitchFamily="18" charset="0"/>
                  </a:rPr>
                  <a:t>/4</a:t>
                </a:r>
              </a:p>
              <a:p>
                <a:pPr algn="just" rtl="0"/>
                <a:r>
                  <a:rPr lang="en-US" sz="2400" dirty="0">
                    <a:latin typeface="Times New Roman" pitchFamily="18" charset="0"/>
                    <a:cs typeface="Times New Roman" pitchFamily="18" charset="0"/>
                  </a:rPr>
                  <a:t>γ=W/V=1.85/0.0334=55.4 </a:t>
                </a:r>
                <a:r>
                  <a:rPr lang="en-US" sz="2400" dirty="0" err="1">
                    <a:latin typeface="Times New Roman" pitchFamily="18" charset="0"/>
                    <a:cs typeface="Times New Roman" pitchFamily="18" charset="0"/>
                  </a:rPr>
                  <a:t>lb</a:t>
                </a:r>
                <a:r>
                  <a:rPr lang="en-US" sz="2400" dirty="0">
                    <a:latin typeface="Times New Roman" pitchFamily="18" charset="0"/>
                    <a:cs typeface="Times New Roman" pitchFamily="18" charset="0"/>
                  </a:rPr>
                  <a:t>/ft</a:t>
                </a:r>
                <a:r>
                  <a:rPr lang="en-US" sz="2400" baseline="30000" dirty="0">
                    <a:latin typeface="Times New Roman" pitchFamily="18" charset="0"/>
                    <a:cs typeface="Times New Roman" pitchFamily="18" charset="0"/>
                  </a:rPr>
                  <a:t>3</a:t>
                </a:r>
                <a:endParaRPr lang="en-US" sz="2400" dirty="0">
                  <a:latin typeface="Times New Roman" pitchFamily="18" charset="0"/>
                  <a:cs typeface="Times New Roman" pitchFamily="18" charset="0"/>
                </a:endParaRPr>
              </a:p>
              <a:p>
                <a:pPr algn="just" rtl="0"/>
                <a:r>
                  <a:rPr lang="en-US" sz="2400" baseline="30000" dirty="0">
                    <a:latin typeface="Times New Roman" pitchFamily="18" charset="0"/>
                    <a:cs typeface="Times New Roman" pitchFamily="18" charset="0"/>
                  </a:rPr>
                  <a:t>Ƿ</a:t>
                </a:r>
                <a:r>
                  <a:rPr lang="en-US" sz="2400" dirty="0">
                    <a:latin typeface="Times New Roman" pitchFamily="18" charset="0"/>
                    <a:cs typeface="Times New Roman" pitchFamily="18" charset="0"/>
                  </a:rPr>
                  <a:t>=γ/g=55.4/32.2=1.72 slug/ft</a:t>
                </a:r>
                <a:r>
                  <a:rPr lang="en-US" sz="2400" baseline="30000" dirty="0">
                    <a:latin typeface="Times New Roman" pitchFamily="18" charset="0"/>
                    <a:cs typeface="Times New Roman" pitchFamily="18" charset="0"/>
                  </a:rPr>
                  <a:t>3</a:t>
                </a:r>
                <a:endParaRPr lang="en-US" sz="2400" dirty="0">
                  <a:latin typeface="Times New Roman" pitchFamily="18" charset="0"/>
                  <a:cs typeface="Times New Roman" pitchFamily="18" charset="0"/>
                </a:endParaRPr>
              </a:p>
              <a:p>
                <a:pPr algn="just" rtl="0"/>
                <a:r>
                  <a:rPr lang="en-US" sz="2400" dirty="0" err="1">
                    <a:latin typeface="Times New Roman" pitchFamily="18" charset="0"/>
                    <a:cs typeface="Times New Roman" pitchFamily="18" charset="0"/>
                  </a:rPr>
                  <a:t>s.g</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γ</a:t>
                </a:r>
                <a:r>
                  <a:rPr lang="en-US" sz="2400" baseline="-25000" dirty="0" err="1">
                    <a:latin typeface="Times New Roman" pitchFamily="18" charset="0"/>
                    <a:cs typeface="Times New Roman" pitchFamily="18" charset="0"/>
                  </a:rPr>
                  <a:t>oil</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γ</a:t>
                </a:r>
                <a:r>
                  <a:rPr lang="en-US" sz="2400" baseline="-25000" dirty="0" err="1">
                    <a:latin typeface="Times New Roman" pitchFamily="18" charset="0"/>
                    <a:cs typeface="Times New Roman" pitchFamily="18" charset="0"/>
                  </a:rPr>
                  <a:t>w</a:t>
                </a:r>
                <a:r>
                  <a:rPr lang="en-US" sz="2400" dirty="0">
                    <a:latin typeface="Times New Roman" pitchFamily="18" charset="0"/>
                    <a:cs typeface="Times New Roman" pitchFamily="18" charset="0"/>
                  </a:rPr>
                  <a:t>=55.4/62.4=0.888</a:t>
                </a:r>
              </a:p>
            </p:txBody>
          </p:sp>
        </mc:Choice>
        <mc:Fallback>
          <p:sp>
            <p:nvSpPr>
              <p:cNvPr id="3" name="Rectangle 2"/>
              <p:cNvSpPr>
                <a:spLocks noRot="1" noChangeAspect="1" noMove="1" noResize="1" noEditPoints="1" noAdjustHandles="1" noChangeArrowheads="1" noChangeShapeType="1" noTextEdit="1"/>
              </p:cNvSpPr>
              <p:nvPr/>
            </p:nvSpPr>
            <p:spPr>
              <a:xfrm>
                <a:off x="1115616" y="1772816"/>
                <a:ext cx="6696744" cy="3623556"/>
              </a:xfrm>
              <a:prstGeom prst="rect">
                <a:avLst/>
              </a:prstGeom>
              <a:blipFill rotWithShape="1">
                <a:blip r:embed="rId2"/>
                <a:stretch>
                  <a:fillRect l="-1365" t="-1347" r="-1456" b="-3030"/>
                </a:stretch>
              </a:blipFill>
            </p:spPr>
            <p:txBody>
              <a:bodyPr/>
              <a:lstStyle/>
              <a:p>
                <a:r>
                  <a:rPr lang="ar-IQ">
                    <a:noFill/>
                  </a:rPr>
                  <a:t> </a:t>
                </a:r>
              </a:p>
            </p:txBody>
          </p:sp>
        </mc:Fallback>
      </mc:AlternateContent>
    </p:spTree>
  </p:cSld>
  <p:clrMapOvr>
    <a:masterClrMapping/>
  </p:clrMapOvr>
  <p:transition spd="slow">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2208</TotalTime>
  <Words>1019</Words>
  <Application>Microsoft Office PowerPoint</Application>
  <PresentationFormat>On-screen Show (4:3)</PresentationFormat>
  <Paragraphs>197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Pushpin</vt:lpstr>
      <vt:lpstr> Fluid Mechanics Lectures 2nd year/1st semister/2018-2019/Al-Mustansiriyah unv./College of engineering/Highway &amp;Transportation Dep.Lec.1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Naim Al Hussaini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هجرة الشباب</dc:title>
  <dc:creator>ski</dc:creator>
  <cp:lastModifiedBy>DR.Ahmed Saker 2o1O</cp:lastModifiedBy>
  <cp:revision>291</cp:revision>
  <dcterms:created xsi:type="dcterms:W3CDTF">2015-11-22T08:38:51Z</dcterms:created>
  <dcterms:modified xsi:type="dcterms:W3CDTF">2018-10-02T14:51:12Z</dcterms:modified>
</cp:coreProperties>
</file>