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0296E-5106-4C59-AE40-F069B4FAE9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5A08D-08CD-48CE-9FE4-39221284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25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F27-9242-41DC-B39E-043C6393B0D4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7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5BFE-BCA7-4DCF-A6D5-6130B18979DD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4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4246-4639-4FDA-8F0C-DAE0DA9165B3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7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EF70-354C-4986-B8C0-04E4A7F8C210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9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ECE2-ED7F-4573-B2CF-12530F70116A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9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0589-06AF-471D-89EE-33C382499C57}" type="datetime1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1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192A-D015-4E95-89D3-2FE9395B9858}" type="datetime1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4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C97E-FB40-43D4-AFBC-ADC3E31F469D}" type="datetime1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8B5-75D6-4237-A026-6CEC8532F28B}" type="datetime1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5F1DA-3098-41D2-AB48-7CE769044903}" type="datetime1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7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7832-7200-4383-BEEF-1BFCEB67FEE8}" type="datetime1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CDB59-368A-42C5-805A-0362184414B6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F06F2-3320-4BA0-AD3E-52D3FAD0F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Route Location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181600"/>
            <a:ext cx="90470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/>
              <a:t>Reference:</a:t>
            </a:r>
            <a:br>
              <a:rPr lang="en-US" dirty="0" smtClean="0"/>
            </a:br>
            <a:r>
              <a:rPr lang="en-US" dirty="0" smtClean="0"/>
              <a:t>Nicholas </a:t>
            </a:r>
            <a:r>
              <a:rPr lang="en-US" dirty="0"/>
              <a:t>J. Garber, Lester A. </a:t>
            </a:r>
            <a:r>
              <a:rPr lang="en-US" dirty="0" err="1"/>
              <a:t>Hoel</a:t>
            </a:r>
            <a:r>
              <a:rPr lang="en-US" dirty="0"/>
              <a:t>, TRAFFIC AND HIGHWAY ENGINEERING, Fourth Edition</a:t>
            </a:r>
          </a:p>
          <a:p>
            <a:r>
              <a:rPr lang="en-US" dirty="0" smtClean="0"/>
              <a:t>Ch. 14, page 691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15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lvl="0"/>
            <a:r>
              <a:rPr lang="en-US" sz="2000" dirty="0"/>
              <a:t>Highway Survey Methods</a:t>
            </a:r>
          </a:p>
          <a:p>
            <a:r>
              <a:rPr lang="en-US" sz="2000" b="1" dirty="0"/>
              <a:t>Ground </a:t>
            </a:r>
            <a:r>
              <a:rPr lang="en-US" sz="2000" b="1" dirty="0" smtClean="0"/>
              <a:t>Surveys</a:t>
            </a:r>
          </a:p>
          <a:p>
            <a:r>
              <a:rPr lang="en-US" sz="2000" b="1" dirty="0"/>
              <a:t>Remote </a:t>
            </a:r>
            <a:r>
              <a:rPr lang="en-US" sz="2000" b="1" dirty="0" smtClean="0"/>
              <a:t>Sensing</a:t>
            </a:r>
          </a:p>
          <a:p>
            <a:r>
              <a:rPr lang="en-US" sz="1800" dirty="0">
                <a:solidFill>
                  <a:schemeClr val="accent4"/>
                </a:solidFill>
              </a:rPr>
              <a:t>Remote sensing is the measurement of distances and elevations by using </a:t>
            </a:r>
            <a:r>
              <a:rPr lang="en-US" sz="1800" dirty="0" smtClean="0">
                <a:solidFill>
                  <a:schemeClr val="accent4"/>
                </a:solidFill>
              </a:rPr>
              <a:t>devices located </a:t>
            </a:r>
            <a:r>
              <a:rPr lang="en-US" sz="1800" dirty="0">
                <a:solidFill>
                  <a:schemeClr val="accent4"/>
                </a:solidFill>
              </a:rPr>
              <a:t>above the earth, such as airplanes or orbiting satellites using Global </a:t>
            </a:r>
            <a:r>
              <a:rPr lang="en-US" sz="1800" dirty="0" smtClean="0">
                <a:solidFill>
                  <a:schemeClr val="accent4"/>
                </a:solidFill>
              </a:rPr>
              <a:t>Positioning Satellite </a:t>
            </a:r>
            <a:r>
              <a:rPr lang="en-US" sz="1800" dirty="0">
                <a:solidFill>
                  <a:schemeClr val="accent4"/>
                </a:solidFill>
              </a:rPr>
              <a:t>systems (GPS). </a:t>
            </a:r>
            <a:r>
              <a:rPr lang="en-US" sz="1800" dirty="0"/>
              <a:t>The most commonly used remote-sensing method </a:t>
            </a:r>
            <a:r>
              <a:rPr lang="en-US" sz="1800" dirty="0" smtClean="0"/>
              <a:t>is </a:t>
            </a:r>
            <a:r>
              <a:rPr lang="en-US" sz="1800" dirty="0" smtClean="0">
                <a:solidFill>
                  <a:schemeClr val="accent4"/>
                </a:solidFill>
              </a:rPr>
              <a:t>photogrammetry</a:t>
            </a:r>
            <a:r>
              <a:rPr lang="en-US" sz="1800" dirty="0"/>
              <a:t>, which utilizes aerial photography. Photogrammetry is the science </a:t>
            </a:r>
            <a:r>
              <a:rPr lang="en-US" sz="1800" dirty="0" smtClean="0"/>
              <a:t>of obtaining </a:t>
            </a:r>
            <a:r>
              <a:rPr lang="en-US" sz="1800" dirty="0"/>
              <a:t>accurate and reliable information through measurements and </a:t>
            </a:r>
            <a:r>
              <a:rPr lang="en-US" sz="1800" dirty="0" smtClean="0"/>
              <a:t>interpretation of </a:t>
            </a:r>
            <a:r>
              <a:rPr lang="en-US" sz="1800" dirty="0"/>
              <a:t>photographs, displaying this information in digital form and/or map form. </a:t>
            </a:r>
            <a:r>
              <a:rPr lang="en-US" sz="1800" dirty="0" smtClean="0">
                <a:solidFill>
                  <a:schemeClr val="accent4"/>
                </a:solidFill>
              </a:rPr>
              <a:t>This process </a:t>
            </a:r>
            <a:r>
              <a:rPr lang="en-US" sz="1800" dirty="0">
                <a:solidFill>
                  <a:schemeClr val="accent4"/>
                </a:solidFill>
              </a:rPr>
              <a:t>is fast and economical for large projects but can be very expensive for </a:t>
            </a:r>
            <a:r>
              <a:rPr lang="en-US" sz="1800" dirty="0" smtClean="0">
                <a:solidFill>
                  <a:schemeClr val="accent4"/>
                </a:solidFill>
              </a:rPr>
              <a:t>small projects</a:t>
            </a:r>
            <a:r>
              <a:rPr lang="en-US" sz="1800" dirty="0">
                <a:solidFill>
                  <a:schemeClr val="accent4"/>
                </a:solidFill>
              </a:rPr>
              <a:t>. </a:t>
            </a:r>
            <a:r>
              <a:rPr lang="en-US" sz="1800" dirty="0"/>
              <a:t>The break-even size for which photogrammetry can be used varies </a:t>
            </a:r>
            <a:r>
              <a:rPr lang="en-US" sz="1800" dirty="0" smtClean="0"/>
              <a:t>between 30 </a:t>
            </a:r>
            <a:r>
              <a:rPr lang="en-US" sz="1800" dirty="0"/>
              <a:t>and 100 acres, depending on the circumstances of the specific project. The </a:t>
            </a:r>
            <a:r>
              <a:rPr lang="en-US" sz="1800" dirty="0" smtClean="0"/>
              <a:t>successful use </a:t>
            </a:r>
            <a:r>
              <a:rPr lang="en-US" sz="1800" dirty="0"/>
              <a:t>of the method depends on the type of terrain. Difficulties will arise </a:t>
            </a:r>
            <a:r>
              <a:rPr lang="en-US" sz="1800" dirty="0" smtClean="0"/>
              <a:t>when it </a:t>
            </a:r>
            <a:r>
              <a:rPr lang="en-US" sz="1800" dirty="0"/>
              <a:t>is used for terrain with the following characteristics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Areas of thick forest, such as tropical rain forests, that completely cover </a:t>
            </a:r>
            <a:r>
              <a:rPr lang="en-US" sz="1800" dirty="0" smtClean="0"/>
              <a:t>the ground </a:t>
            </a:r>
            <a:r>
              <a:rPr lang="en-US" sz="1800" dirty="0"/>
              <a:t>surface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Areas that contain deep canyons or tall buildings, which may conceal the </a:t>
            </a:r>
            <a:r>
              <a:rPr lang="en-US" sz="1800" dirty="0" smtClean="0"/>
              <a:t>ground surface </a:t>
            </a:r>
            <a:r>
              <a:rPr lang="en-US" sz="1800" dirty="0"/>
              <a:t>on the photographs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Areas that photograph as uniform shades, such as plains and some deserts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47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Highway Earthwork and Final Plans</a:t>
            </a:r>
          </a:p>
          <a:p>
            <a:r>
              <a:rPr lang="en-US" sz="1800" dirty="0"/>
              <a:t>The final element in the location process is to establish the horizontal and </a:t>
            </a:r>
            <a:r>
              <a:rPr lang="en-US" sz="1800" dirty="0" smtClean="0"/>
              <a:t>vertical alignments </a:t>
            </a:r>
            <a:r>
              <a:rPr lang="en-US" sz="1800" dirty="0"/>
              <a:t>of the highway project and to prepare highway plans and specifications </a:t>
            </a:r>
            <a:r>
              <a:rPr lang="en-US" sz="1800" dirty="0" smtClean="0"/>
              <a:t>for estimating </a:t>
            </a:r>
            <a:r>
              <a:rPr lang="en-US" sz="1800" dirty="0"/>
              <a:t>project costs and preparation of bids by contractors</a:t>
            </a:r>
            <a:r>
              <a:rPr lang="en-US" sz="1800" dirty="0" smtClean="0"/>
              <a:t>.</a:t>
            </a:r>
          </a:p>
          <a:p>
            <a:r>
              <a:rPr lang="en-US" sz="1800" b="1" dirty="0"/>
              <a:t>Highway Grades and </a:t>
            </a:r>
            <a:r>
              <a:rPr lang="en-US" sz="1800" b="1" dirty="0" smtClean="0"/>
              <a:t>Terrain</a:t>
            </a:r>
          </a:p>
          <a:p>
            <a:r>
              <a:rPr lang="en-US" sz="1800" dirty="0"/>
              <a:t>One factor that significantly influences the selection of a highway location is the </a:t>
            </a:r>
            <a:r>
              <a:rPr lang="en-US" sz="1800" dirty="0" smtClean="0">
                <a:solidFill>
                  <a:schemeClr val="accent4"/>
                </a:solidFill>
              </a:rPr>
              <a:t>terrain of </a:t>
            </a:r>
            <a:r>
              <a:rPr lang="en-US" sz="1800" dirty="0">
                <a:solidFill>
                  <a:schemeClr val="accent4"/>
                </a:solidFill>
              </a:rPr>
              <a:t>the land</a:t>
            </a:r>
            <a:r>
              <a:rPr lang="en-US" sz="1800" dirty="0"/>
              <a:t>, which in turn </a:t>
            </a:r>
            <a:r>
              <a:rPr lang="en-US" sz="1800" dirty="0">
                <a:solidFill>
                  <a:schemeClr val="accent4"/>
                </a:solidFill>
              </a:rPr>
              <a:t>affects the laying of the grade line</a:t>
            </a:r>
            <a:r>
              <a:rPr lang="en-US" sz="1800" dirty="0"/>
              <a:t>. The primary </a:t>
            </a:r>
            <a:r>
              <a:rPr lang="en-US" sz="1800" dirty="0" smtClean="0"/>
              <a:t>factor that </a:t>
            </a:r>
            <a:r>
              <a:rPr lang="en-US" sz="1800" dirty="0"/>
              <a:t>the designer considers on laying the grade line is </a:t>
            </a:r>
            <a:r>
              <a:rPr lang="en-US" sz="1800" dirty="0">
                <a:solidFill>
                  <a:schemeClr val="accent4"/>
                </a:solidFill>
              </a:rPr>
              <a:t>the amount of earthwork </a:t>
            </a:r>
            <a:r>
              <a:rPr lang="en-US" sz="1800" dirty="0" smtClean="0"/>
              <a:t>that will </a:t>
            </a:r>
            <a:r>
              <a:rPr lang="en-US" sz="1800" dirty="0"/>
              <a:t>be necessary for the selected grade line. One method to reduce the amount </a:t>
            </a:r>
            <a:r>
              <a:rPr lang="en-US" sz="1800" dirty="0" smtClean="0"/>
              <a:t>of earthwork </a:t>
            </a:r>
            <a:r>
              <a:rPr lang="en-US" sz="1800" dirty="0"/>
              <a:t>is to </a:t>
            </a:r>
            <a:r>
              <a:rPr lang="en-US" sz="1800" dirty="0">
                <a:solidFill>
                  <a:schemeClr val="accent4"/>
                </a:solidFill>
              </a:rPr>
              <a:t>set the grade line as closely as possible to the natural ground level</a:t>
            </a:r>
            <a:r>
              <a:rPr lang="en-US" sz="1800" dirty="0"/>
              <a:t>.</a:t>
            </a:r>
          </a:p>
          <a:p>
            <a:r>
              <a:rPr lang="en-US" sz="1800" dirty="0"/>
              <a:t>This is not always possible, especially in undulating or hilly terrain. The least </a:t>
            </a:r>
            <a:r>
              <a:rPr lang="en-US" sz="1800" dirty="0" smtClean="0"/>
              <a:t>overall cost </a:t>
            </a:r>
            <a:r>
              <a:rPr lang="en-US" sz="1800" dirty="0"/>
              <a:t>also may be obtained if the grade line is set such that there is a balance </a:t>
            </a:r>
            <a:r>
              <a:rPr lang="en-US" sz="1800" dirty="0" smtClean="0"/>
              <a:t>between the </a:t>
            </a:r>
            <a:r>
              <a:rPr lang="en-US" sz="1800" dirty="0"/>
              <a:t>excavated volume and the volume of embankment. Another factor that should </a:t>
            </a:r>
            <a:r>
              <a:rPr lang="en-US" sz="1800" dirty="0" smtClean="0"/>
              <a:t>be considered </a:t>
            </a:r>
            <a:r>
              <a:rPr lang="en-US" sz="1800" dirty="0"/>
              <a:t>in laying the grade line </a:t>
            </a:r>
            <a:r>
              <a:rPr lang="en-US" sz="1800" dirty="0">
                <a:solidFill>
                  <a:schemeClr val="accent4"/>
                </a:solidFill>
              </a:rPr>
              <a:t>is the existence of fixed points, such as </a:t>
            </a:r>
            <a:r>
              <a:rPr lang="en-US" sz="1800" dirty="0" smtClean="0">
                <a:solidFill>
                  <a:schemeClr val="accent4"/>
                </a:solidFill>
              </a:rPr>
              <a:t>railway crossings</a:t>
            </a:r>
            <a:r>
              <a:rPr lang="en-US" sz="1800" dirty="0">
                <a:solidFill>
                  <a:schemeClr val="accent4"/>
                </a:solidFill>
              </a:rPr>
              <a:t>, intersections with other highways, and in some cases existing bridges</a:t>
            </a:r>
            <a:r>
              <a:rPr lang="en-US" sz="1800" dirty="0"/>
              <a:t>, </a:t>
            </a:r>
            <a:r>
              <a:rPr lang="en-US" sz="1800" dirty="0" smtClean="0"/>
              <a:t>which require </a:t>
            </a:r>
            <a:r>
              <a:rPr lang="en-US" sz="1800" dirty="0"/>
              <a:t>that the grade be set to meet them. When the route traverses </a:t>
            </a:r>
            <a:r>
              <a:rPr lang="en-US" sz="1800" dirty="0">
                <a:solidFill>
                  <a:schemeClr val="accent4"/>
                </a:solidFill>
              </a:rPr>
              <a:t>flat or </a:t>
            </a:r>
            <a:r>
              <a:rPr lang="en-US" sz="1800" dirty="0" smtClean="0">
                <a:solidFill>
                  <a:schemeClr val="accent4"/>
                </a:solidFill>
              </a:rPr>
              <a:t>swampy areas</a:t>
            </a:r>
            <a:r>
              <a:rPr lang="en-US" sz="1800" dirty="0">
                <a:solidFill>
                  <a:schemeClr val="accent4"/>
                </a:solidFill>
              </a:rPr>
              <a:t>, the grade line must be set high enough above the water level to facilitate </a:t>
            </a:r>
            <a:r>
              <a:rPr lang="en-US" sz="1800" dirty="0" smtClean="0">
                <a:solidFill>
                  <a:schemeClr val="accent4"/>
                </a:solidFill>
              </a:rPr>
              <a:t>proper drainage </a:t>
            </a:r>
            <a:r>
              <a:rPr lang="en-US" sz="1800" dirty="0">
                <a:solidFill>
                  <a:schemeClr val="accent4"/>
                </a:solidFill>
              </a:rPr>
              <a:t>and to provide adequate cover to the natural soil.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22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Preparation of Highway </a:t>
            </a:r>
            <a:r>
              <a:rPr lang="en-US" b="1" dirty="0" smtClean="0"/>
              <a:t>Plans</a:t>
            </a:r>
          </a:p>
          <a:p>
            <a:pPr marL="0" indent="0">
              <a:buNone/>
            </a:pPr>
            <a:r>
              <a:rPr lang="en-US" b="1" dirty="0" smtClean="0"/>
              <a:t>Fig. 14.18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3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Highway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="1" u="sng" dirty="0" smtClean="0"/>
              <a:t>. Office Study of Existing Information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Engineering</a:t>
            </a:r>
            <a:r>
              <a:rPr lang="en-US" dirty="0"/>
              <a:t>, including topography, geology, climate, and traffic volumes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Social </a:t>
            </a:r>
            <a:r>
              <a:rPr lang="en-US" dirty="0"/>
              <a:t>and demographic, including land use and zoning patterns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Environmental</a:t>
            </a:r>
            <a:r>
              <a:rPr lang="en-US" dirty="0"/>
              <a:t>, including types of wildlife; location of recreational, historic, </a:t>
            </a:r>
            <a:r>
              <a:rPr lang="en-US" dirty="0" smtClean="0"/>
              <a:t>and archeological </a:t>
            </a:r>
            <a:r>
              <a:rPr lang="en-US" dirty="0"/>
              <a:t>sites; and the possible effects of air, noise, and water pollution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</a:t>
            </a:r>
            <a:r>
              <a:rPr lang="en-US" dirty="0"/>
              <a:t>Economic, including unit costs for construction and the trend of agricultural</a:t>
            </a:r>
            <a:r>
              <a:rPr lang="en-US" dirty="0" smtClean="0"/>
              <a:t>, commercial</a:t>
            </a:r>
            <a:r>
              <a:rPr lang="en-US" dirty="0"/>
              <a:t>, and industrial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4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2. Reconnaissance Survey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Terrain and soil conditions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</a:t>
            </a:r>
            <a:r>
              <a:rPr lang="en-US" dirty="0"/>
              <a:t>Serviceability of route to industrial and population areas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</a:t>
            </a:r>
            <a:r>
              <a:rPr lang="en-US" dirty="0"/>
              <a:t>Crossing of other transportation facilities, such as rivers, railroads, and highways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</a:t>
            </a:r>
            <a:r>
              <a:rPr lang="en-US" dirty="0"/>
              <a:t>Directness of route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27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715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500" b="1" u="sng" dirty="0" smtClean="0"/>
              <a:t>3. Preliminary Location Survey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b="1" u="sng" dirty="0" smtClean="0"/>
              <a:t>. Economic </a:t>
            </a:r>
            <a:r>
              <a:rPr lang="en-US" b="1" u="sng" dirty="0"/>
              <a:t>Evaluation</a:t>
            </a:r>
          </a:p>
          <a:p>
            <a:pPr marL="0" indent="0" algn="just">
              <a:buNone/>
            </a:pPr>
            <a:r>
              <a:rPr lang="en-US" dirty="0"/>
              <a:t>Economic evaluation of each alternative route is carried out to determine the </a:t>
            </a:r>
            <a:r>
              <a:rPr lang="en-US" dirty="0" smtClean="0"/>
              <a:t>future effect </a:t>
            </a:r>
            <a:r>
              <a:rPr lang="en-US" dirty="0"/>
              <a:t>of investing the resources necessary to construct the highway.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The evaluation methods described in Chapter </a:t>
            </a:r>
            <a:r>
              <a:rPr lang="en-US" dirty="0" smtClean="0">
                <a:solidFill>
                  <a:srgbClr val="FF0000"/>
                </a:solidFill>
              </a:rPr>
              <a:t>13 [</a:t>
            </a:r>
            <a:r>
              <a:rPr lang="en-US" dirty="0">
                <a:solidFill>
                  <a:srgbClr val="FF0000"/>
                </a:solidFill>
              </a:rPr>
              <a:t>Evaluating Transportation </a:t>
            </a:r>
            <a:r>
              <a:rPr lang="en-US" dirty="0" smtClean="0">
                <a:solidFill>
                  <a:srgbClr val="FF0000"/>
                </a:solidFill>
              </a:rPr>
              <a:t>Alternatives] </a:t>
            </a:r>
            <a:r>
              <a:rPr lang="en-US" dirty="0">
                <a:solidFill>
                  <a:srgbClr val="FF0000"/>
                </a:solidFill>
              </a:rPr>
              <a:t>are used for this </a:t>
            </a:r>
            <a:r>
              <a:rPr lang="en-US" dirty="0" smtClean="0">
                <a:solidFill>
                  <a:srgbClr val="FF0000"/>
                </a:solidFill>
              </a:rPr>
              <a:t>decision process</a:t>
            </a:r>
            <a:r>
              <a:rPr lang="en-US" dirty="0"/>
              <a:t>. Factors usually taken into consideration include </a:t>
            </a:r>
            <a:r>
              <a:rPr lang="en-US" dirty="0">
                <a:solidFill>
                  <a:schemeClr val="accent4"/>
                </a:solidFill>
              </a:rPr>
              <a:t>road user costs, </a:t>
            </a:r>
            <a:r>
              <a:rPr lang="en-US" dirty="0" smtClean="0">
                <a:solidFill>
                  <a:schemeClr val="accent4"/>
                </a:solidFill>
              </a:rPr>
              <a:t>construction costs</a:t>
            </a:r>
            <a:r>
              <a:rPr lang="en-US" dirty="0">
                <a:solidFill>
                  <a:schemeClr val="accent4"/>
                </a:solidFill>
              </a:rPr>
              <a:t>, maintenance costs, road user benefits, and any </a:t>
            </a:r>
            <a:r>
              <a:rPr lang="en-US" dirty="0" err="1">
                <a:solidFill>
                  <a:schemeClr val="accent4"/>
                </a:solidFill>
              </a:rPr>
              <a:t>disbenefits</a:t>
            </a:r>
            <a:r>
              <a:rPr lang="en-US" dirty="0"/>
              <a:t>, which may </a:t>
            </a:r>
            <a:r>
              <a:rPr lang="en-US" dirty="0" smtClean="0"/>
              <a:t>include adverse </a:t>
            </a:r>
            <a:r>
              <a:rPr lang="en-US" dirty="0"/>
              <a:t>impacts due to </a:t>
            </a:r>
            <a:r>
              <a:rPr lang="en-US" dirty="0">
                <a:solidFill>
                  <a:schemeClr val="accent4"/>
                </a:solidFill>
              </a:rPr>
              <a:t>dislocation of families, businesses, and so forth</a:t>
            </a:r>
            <a:r>
              <a:rPr lang="en-US" dirty="0"/>
              <a:t>. The </a:t>
            </a:r>
            <a:r>
              <a:rPr lang="en-US" dirty="0" smtClean="0"/>
              <a:t>results obtained </a:t>
            </a:r>
            <a:r>
              <a:rPr lang="en-US" dirty="0"/>
              <a:t>from the economic evaluation of the feasible routes provide valuable </a:t>
            </a:r>
            <a:r>
              <a:rPr lang="en-US" dirty="0" smtClean="0"/>
              <a:t>information to </a:t>
            </a:r>
            <a:r>
              <a:rPr lang="en-US" dirty="0"/>
              <a:t>the decision maker. For example, these results will provide information </a:t>
            </a:r>
            <a:r>
              <a:rPr lang="en-US" dirty="0" smtClean="0"/>
              <a:t>on the </a:t>
            </a:r>
            <a:r>
              <a:rPr lang="en-US" dirty="0"/>
              <a:t>economic resources that will be gained or lost if a particular location is selected.</a:t>
            </a:r>
          </a:p>
          <a:p>
            <a:pPr marL="0" indent="0" algn="just">
              <a:buNone/>
            </a:pPr>
            <a:r>
              <a:rPr lang="en-US" dirty="0"/>
              <a:t>This information is also used to aid the policy maker </a:t>
            </a:r>
            <a:r>
              <a:rPr lang="en-US" dirty="0">
                <a:solidFill>
                  <a:schemeClr val="accent4"/>
                </a:solidFill>
              </a:rPr>
              <a:t>in determining whether </a:t>
            </a:r>
            <a:r>
              <a:rPr lang="en-US" dirty="0" smtClean="0">
                <a:solidFill>
                  <a:schemeClr val="accent4"/>
                </a:solidFill>
              </a:rPr>
              <a:t>the highway </a:t>
            </a:r>
            <a:r>
              <a:rPr lang="en-US" dirty="0">
                <a:solidFill>
                  <a:schemeClr val="accent4"/>
                </a:solidFill>
              </a:rPr>
              <a:t>should be built, and if so, what type of highway it should be.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04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b. </a:t>
            </a:r>
            <a:r>
              <a:rPr lang="en-US" b="1" u="sng" dirty="0" smtClean="0"/>
              <a:t>Environmental Evaluation</a:t>
            </a:r>
          </a:p>
          <a:p>
            <a:pPr marL="0" indent="0" algn="just">
              <a:buNone/>
            </a:pPr>
            <a:r>
              <a:rPr lang="en-US" dirty="0"/>
              <a:t>Federal legislation has been enacted that sets forth the requirements of the </a:t>
            </a:r>
            <a:r>
              <a:rPr lang="en-US" dirty="0" smtClean="0"/>
              <a:t>environmental evaluation </a:t>
            </a:r>
            <a:r>
              <a:rPr lang="en-US" dirty="0"/>
              <a:t>required for different types of projects. In general, the </a:t>
            </a:r>
            <a:r>
              <a:rPr lang="en-US" dirty="0" smtClean="0"/>
              <a:t>requirements call </a:t>
            </a:r>
            <a:r>
              <a:rPr lang="en-US" dirty="0"/>
              <a:t>for the submission of </a:t>
            </a:r>
            <a:r>
              <a:rPr lang="en-US" dirty="0">
                <a:solidFill>
                  <a:srgbClr val="FF0000"/>
                </a:solidFill>
              </a:rPr>
              <a:t>environmental impact statements </a:t>
            </a:r>
            <a:r>
              <a:rPr lang="en-US" dirty="0"/>
              <a:t>for many projects.</a:t>
            </a:r>
          </a:p>
          <a:p>
            <a:pPr marL="0" indent="0" algn="just">
              <a:buNone/>
            </a:pPr>
            <a:r>
              <a:rPr lang="en-US" dirty="0"/>
              <a:t>These statements should include:</a:t>
            </a:r>
          </a:p>
          <a:p>
            <a:pPr marL="0" indent="0" algn="just">
              <a:buNone/>
            </a:pPr>
            <a:r>
              <a:rPr lang="en-US" dirty="0"/>
              <a:t>• A detailed description of alternatives</a:t>
            </a:r>
          </a:p>
          <a:p>
            <a:pPr marL="0" indent="0" algn="just">
              <a:buNone/>
            </a:pPr>
            <a:r>
              <a:rPr lang="en-US" dirty="0"/>
              <a:t>• The probable environmental impact, including the assessment of positive </a:t>
            </a:r>
            <a:r>
              <a:rPr lang="en-US" dirty="0" smtClean="0"/>
              <a:t>and negative </a:t>
            </a:r>
            <a:r>
              <a:rPr lang="en-US" dirty="0"/>
              <a:t>effects</a:t>
            </a:r>
          </a:p>
          <a:p>
            <a:pPr marL="0" indent="0" algn="just">
              <a:buNone/>
            </a:pPr>
            <a:r>
              <a:rPr lang="en-US" dirty="0"/>
              <a:t>• An analysis of short-term impact as differentiated from long-term impact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/>
              <a:t>Any secondary effects, which may be in the form of changes in the patterns </a:t>
            </a:r>
            <a:r>
              <a:rPr lang="en-US" dirty="0" smtClean="0"/>
              <a:t>of social </a:t>
            </a:r>
            <a:r>
              <a:rPr lang="en-US" dirty="0"/>
              <a:t>and economic activities</a:t>
            </a:r>
          </a:p>
          <a:p>
            <a:pPr marL="0" indent="0" algn="just">
              <a:buNone/>
            </a:pPr>
            <a:r>
              <a:rPr lang="en-US" dirty="0"/>
              <a:t>• Probable adverse environmental effects that cannot be avoided if the project </a:t>
            </a:r>
            <a:r>
              <a:rPr lang="en-US" dirty="0" smtClean="0"/>
              <a:t>is constructed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Any irreversible and irretrievable resources that have </a:t>
            </a:r>
            <a:r>
              <a:rPr lang="en-US" dirty="0" smtClean="0"/>
              <a:t>been committed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34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b="1" u="sng" dirty="0"/>
              <a:t>Final Location Survey</a:t>
            </a:r>
          </a:p>
          <a:p>
            <a:pPr algn="just"/>
            <a:r>
              <a:rPr lang="en-US" dirty="0"/>
              <a:t>The final location survey is a </a:t>
            </a:r>
            <a:r>
              <a:rPr lang="en-US" dirty="0">
                <a:solidFill>
                  <a:schemeClr val="accent4"/>
                </a:solidFill>
              </a:rPr>
              <a:t>detailed layout of the selected route</a:t>
            </a:r>
            <a:r>
              <a:rPr lang="en-US" dirty="0"/>
              <a:t>. The </a:t>
            </a:r>
            <a:r>
              <a:rPr lang="en-US" dirty="0" smtClean="0"/>
              <a:t>horizontal and </a:t>
            </a:r>
            <a:r>
              <a:rPr lang="en-US" dirty="0"/>
              <a:t>vertical alignments are determined, and the positions of structures and </a:t>
            </a:r>
            <a:r>
              <a:rPr lang="en-US" dirty="0" smtClean="0"/>
              <a:t>drainage channels </a:t>
            </a:r>
            <a:r>
              <a:rPr lang="en-US" dirty="0"/>
              <a:t>are located. The method used is to set out the points of intersections (PI</a:t>
            </a:r>
            <a:r>
              <a:rPr lang="en-US" dirty="0" smtClean="0"/>
              <a:t>) of </a:t>
            </a:r>
            <a:r>
              <a:rPr lang="en-US" dirty="0"/>
              <a:t>the straight portions of the highway and fit a suitable horizontal curve </a:t>
            </a:r>
            <a:r>
              <a:rPr lang="en-US" dirty="0" smtClean="0"/>
              <a:t>between these.</a:t>
            </a:r>
          </a:p>
          <a:p>
            <a:pPr algn="just"/>
            <a:r>
              <a:rPr lang="en-US" dirty="0"/>
              <a:t>Detailed design of the vertical and horizontal alignments is then carried out </a:t>
            </a:r>
            <a:r>
              <a:rPr lang="en-US" dirty="0" smtClean="0"/>
              <a:t>to obtain </a:t>
            </a:r>
            <a:r>
              <a:rPr lang="en-US" dirty="0"/>
              <a:t>both the deflection angles for horizontal curves and the cuts or fills for </a:t>
            </a:r>
            <a:r>
              <a:rPr lang="en-US" dirty="0" smtClean="0"/>
              <a:t>vertical curves </a:t>
            </a:r>
            <a:r>
              <a:rPr lang="en-US" dirty="0"/>
              <a:t>and straight sections of the highway.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6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u="sng" dirty="0"/>
              <a:t>Location of Highways in Urban </a:t>
            </a:r>
            <a:r>
              <a:rPr lang="en-US" b="1" u="sng" dirty="0" smtClean="0"/>
              <a:t>Areas</a:t>
            </a:r>
          </a:p>
          <a:p>
            <a:pPr marL="0" indent="0">
              <a:buNone/>
            </a:pPr>
            <a:r>
              <a:rPr lang="en-US" dirty="0"/>
              <a:t>Connection to Local Streets</a:t>
            </a:r>
          </a:p>
          <a:p>
            <a:r>
              <a:rPr lang="en-US" dirty="0"/>
              <a:t>When the location of an expressway or urban freeway is being planned, it is </a:t>
            </a:r>
            <a:r>
              <a:rPr lang="en-US" dirty="0" smtClean="0"/>
              <a:t>important that </a:t>
            </a:r>
            <a:r>
              <a:rPr lang="en-US" dirty="0">
                <a:solidFill>
                  <a:schemeClr val="accent4"/>
                </a:solidFill>
              </a:rPr>
              <a:t>adequate thought be given to which local streets should connect with on- and </a:t>
            </a:r>
            <a:r>
              <a:rPr lang="en-US" dirty="0" err="1" smtClean="0">
                <a:solidFill>
                  <a:schemeClr val="accent4"/>
                </a:solidFill>
              </a:rPr>
              <a:t>offramps</a:t>
            </a:r>
            <a:r>
              <a:rPr lang="en-US" dirty="0" smtClean="0">
                <a:solidFill>
                  <a:schemeClr val="accent4"/>
                </a:solidFill>
              </a:rPr>
              <a:t> to </a:t>
            </a:r>
            <a:r>
              <a:rPr lang="en-US" dirty="0">
                <a:solidFill>
                  <a:schemeClr val="accent4"/>
                </a:solidFill>
              </a:rPr>
              <a:t>the expressway or freeway</a:t>
            </a:r>
            <a:r>
              <a:rPr lang="en-US" dirty="0"/>
              <a:t>. The main factor to consider is the existing </a:t>
            </a:r>
            <a:r>
              <a:rPr lang="en-US" dirty="0" smtClean="0"/>
              <a:t>travel pattern </a:t>
            </a:r>
            <a:r>
              <a:rPr lang="en-US" dirty="0"/>
              <a:t>in the area. The location should enhance the flow of traffic on the local streets.</a:t>
            </a:r>
          </a:p>
          <a:p>
            <a:r>
              <a:rPr lang="en-US" dirty="0" smtClean="0"/>
              <a:t>The </a:t>
            </a:r>
            <a:r>
              <a:rPr lang="en-US" dirty="0"/>
              <a:t>location should provide for adequate </a:t>
            </a:r>
            <a:r>
              <a:rPr lang="en-US" dirty="0">
                <a:solidFill>
                  <a:schemeClr val="accent4"/>
                </a:solidFill>
              </a:rPr>
              <a:t>sight distances at all ramps</a:t>
            </a:r>
            <a:r>
              <a:rPr lang="en-US" dirty="0"/>
              <a:t>. </a:t>
            </a:r>
            <a:r>
              <a:rPr lang="en-US" dirty="0" smtClean="0"/>
              <a:t>Ramps should </a:t>
            </a:r>
            <a:r>
              <a:rPr lang="en-US" dirty="0"/>
              <a:t>not be placed at intervals that will cause confusion or increase the crash </a:t>
            </a:r>
            <a:r>
              <a:rPr lang="en-US" dirty="0" smtClean="0"/>
              <a:t>potential on </a:t>
            </a:r>
            <a:r>
              <a:rPr lang="en-US" dirty="0"/>
              <a:t>the freeway or expressway.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89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77500" lnSpcReduction="20000"/>
          </a:bodyPr>
          <a:lstStyle/>
          <a:p>
            <a:r>
              <a:rPr lang="en-US" b="1" u="sng" dirty="0"/>
              <a:t>Right-of-Way Acquisition</a:t>
            </a:r>
          </a:p>
          <a:p>
            <a:pPr marL="0" indent="0">
              <a:buNone/>
            </a:pPr>
            <a:r>
              <a:rPr lang="en-US" dirty="0"/>
              <a:t>One factor that significantly affects the location of highways in urban areas is </a:t>
            </a:r>
            <a:r>
              <a:rPr lang="en-US" dirty="0">
                <a:solidFill>
                  <a:schemeClr val="accent4"/>
                </a:solidFill>
              </a:rPr>
              <a:t>the </a:t>
            </a:r>
            <a:r>
              <a:rPr lang="en-US" dirty="0" smtClean="0">
                <a:solidFill>
                  <a:schemeClr val="accent4"/>
                </a:solidFill>
              </a:rPr>
              <a:t>cost of </a:t>
            </a:r>
            <a:r>
              <a:rPr lang="en-US" dirty="0">
                <a:solidFill>
                  <a:schemeClr val="accent4"/>
                </a:solidFill>
              </a:rPr>
              <a:t>acquiring right of way</a:t>
            </a:r>
            <a:r>
              <a:rPr lang="en-US" dirty="0"/>
              <a:t>. This cost is largely dependent on the </a:t>
            </a:r>
            <a:r>
              <a:rPr lang="en-US" dirty="0">
                <a:solidFill>
                  <a:schemeClr val="accent4"/>
                </a:solidFill>
              </a:rPr>
              <a:t>predominant land </a:t>
            </a:r>
            <a:r>
              <a:rPr lang="en-US" dirty="0" smtClean="0">
                <a:solidFill>
                  <a:schemeClr val="accent4"/>
                </a:solidFill>
              </a:rPr>
              <a:t>use in </a:t>
            </a:r>
            <a:r>
              <a:rPr lang="en-US" dirty="0">
                <a:solidFill>
                  <a:schemeClr val="accent4"/>
                </a:solidFill>
              </a:rPr>
              <a:t>the right of way of the proposed highway</a:t>
            </a:r>
            <a:r>
              <a:rPr lang="en-US" dirty="0"/>
              <a:t>. Costs tend to be much higher in </a:t>
            </a:r>
            <a:r>
              <a:rPr lang="en-US" dirty="0" smtClean="0"/>
              <a:t>commercial areas</a:t>
            </a:r>
            <a:r>
              <a:rPr lang="en-US" dirty="0"/>
              <a:t>, and landowners in these areas are often unwilling to give up their </a:t>
            </a:r>
            <a:r>
              <a:rPr lang="en-US" dirty="0" smtClean="0"/>
              <a:t>property for </a:t>
            </a:r>
            <a:r>
              <a:rPr lang="en-US" dirty="0"/>
              <a:t>highway construction. Thus, freeways and expressways in urban areas </a:t>
            </a:r>
            <a:r>
              <a:rPr lang="en-US" dirty="0" smtClean="0"/>
              <a:t>have been </a:t>
            </a:r>
            <a:r>
              <a:rPr lang="en-US" dirty="0"/>
              <a:t>placed on continuous elevated structures in order to avoid the acquisition </a:t>
            </a:r>
            <a:r>
              <a:rPr lang="en-US" dirty="0" smtClean="0"/>
              <a:t>of rights </a:t>
            </a:r>
            <a:r>
              <a:rPr lang="en-US" dirty="0"/>
              <a:t>of way and the disruption of commercial and residential activities. This </a:t>
            </a:r>
            <a:r>
              <a:rPr lang="en-US" dirty="0" smtClean="0"/>
              <a:t>method of </a:t>
            </a:r>
            <a:r>
              <a:rPr lang="en-US" dirty="0"/>
              <a:t>design has the advantage of minimal interference with existing land-use activities</a:t>
            </a:r>
            <a:r>
              <a:rPr lang="en-US" dirty="0" smtClean="0"/>
              <a:t>, but </a:t>
            </a:r>
            <a:r>
              <a:rPr lang="en-US" dirty="0"/>
              <a:t>it is usually objected to by occupiers of adjacent land because of noise or for </a:t>
            </a:r>
            <a:r>
              <a:rPr lang="en-US" dirty="0" smtClean="0"/>
              <a:t>aesthetic reasons</a:t>
            </a:r>
            <a:r>
              <a:rPr lang="en-US" dirty="0"/>
              <a:t>. The elevated structures are also very expensive to construct and </a:t>
            </a:r>
            <a:r>
              <a:rPr lang="en-US" dirty="0" smtClean="0"/>
              <a:t>therefore do </a:t>
            </a:r>
            <a:r>
              <a:rPr lang="en-US" dirty="0"/>
              <a:t>not completely eliminate the problem of high costs.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4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334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dirty="0"/>
              <a:t>Coordination of the Highway System with Other Transportation Systems</a:t>
            </a:r>
          </a:p>
          <a:p>
            <a:pPr marL="0" indent="0" algn="just">
              <a:buNone/>
            </a:pPr>
            <a:r>
              <a:rPr lang="en-US" sz="3800" dirty="0"/>
              <a:t>Urban planners understand the importance of a </a:t>
            </a:r>
            <a:r>
              <a:rPr lang="en-US" sz="3800" dirty="0">
                <a:solidFill>
                  <a:schemeClr val="accent4"/>
                </a:solidFill>
              </a:rPr>
              <a:t>balanced transportation system </a:t>
            </a:r>
            <a:r>
              <a:rPr lang="en-US" sz="3800" dirty="0" smtClean="0"/>
              <a:t>and strive </a:t>
            </a:r>
            <a:r>
              <a:rPr lang="en-US" sz="3800" dirty="0"/>
              <a:t>toward providing a fully integrated system of highways and public transportation.</a:t>
            </a:r>
          </a:p>
          <a:p>
            <a:pPr marL="0" indent="0" algn="just">
              <a:buNone/>
            </a:pPr>
            <a:r>
              <a:rPr lang="en-US" sz="3800" dirty="0"/>
              <a:t>This integration should be taken into account during the location process of </a:t>
            </a:r>
            <a:r>
              <a:rPr lang="en-US" sz="3800" dirty="0" smtClean="0"/>
              <a:t>an urban </a:t>
            </a:r>
            <a:r>
              <a:rPr lang="en-US" sz="3800" dirty="0"/>
              <a:t>highway. Several approaches have been considered, but the main objective is </a:t>
            </a:r>
            <a:r>
              <a:rPr lang="en-US" sz="3800" dirty="0" smtClean="0"/>
              <a:t>to provide </a:t>
            </a:r>
            <a:r>
              <a:rPr lang="en-US" sz="3800" dirty="0"/>
              <a:t>new facilities that will </a:t>
            </a:r>
            <a:r>
              <a:rPr lang="en-US" sz="3800" dirty="0">
                <a:solidFill>
                  <a:schemeClr val="accent4"/>
                </a:solidFill>
              </a:rPr>
              <a:t>increase the overall level of service of the </a:t>
            </a:r>
            <a:r>
              <a:rPr lang="en-US" sz="3800" dirty="0" smtClean="0">
                <a:solidFill>
                  <a:schemeClr val="accent4"/>
                </a:solidFill>
              </a:rPr>
              <a:t>transportation system </a:t>
            </a:r>
            <a:r>
              <a:rPr lang="en-US" sz="3800" dirty="0">
                <a:solidFill>
                  <a:schemeClr val="accent4"/>
                </a:solidFill>
              </a:rPr>
              <a:t>in the urban area.</a:t>
            </a:r>
            <a:r>
              <a:rPr lang="en-US" sz="3800" dirty="0"/>
              <a:t> In Washington, D.C., for example, </a:t>
            </a:r>
            <a:r>
              <a:rPr lang="en-US" sz="3800" dirty="0">
                <a:solidFill>
                  <a:schemeClr val="accent4"/>
                </a:solidFill>
              </a:rPr>
              <a:t>park-and-ride </a:t>
            </a:r>
            <a:r>
              <a:rPr lang="en-US" sz="3800" dirty="0" smtClean="0">
                <a:solidFill>
                  <a:schemeClr val="accent4"/>
                </a:solidFill>
              </a:rPr>
              <a:t>facilities have </a:t>
            </a:r>
            <a:r>
              <a:rPr lang="en-US" sz="3800" dirty="0">
                <a:solidFill>
                  <a:schemeClr val="accent4"/>
                </a:solidFill>
              </a:rPr>
              <a:t>been provided at transit stations to facilitate the use of the Metro system</a:t>
            </a:r>
            <a:r>
              <a:rPr lang="en-US" sz="3800" dirty="0" smtClean="0">
                <a:solidFill>
                  <a:schemeClr val="accent4"/>
                </a:solidFill>
              </a:rPr>
              <a:t>, and </a:t>
            </a:r>
            <a:r>
              <a:rPr lang="en-US" sz="3800" dirty="0">
                <a:solidFill>
                  <a:schemeClr val="accent4"/>
                </a:solidFill>
              </a:rPr>
              <a:t>exclusive bus lanes have been used to reduce the travel time of express </a:t>
            </a:r>
            <a:r>
              <a:rPr lang="en-US" sz="3800" dirty="0" smtClean="0">
                <a:solidFill>
                  <a:schemeClr val="accent4"/>
                </a:solidFill>
              </a:rPr>
              <a:t>buses during </a:t>
            </a:r>
            <a:r>
              <a:rPr lang="en-US" sz="3800" dirty="0">
                <a:solidFill>
                  <a:schemeClr val="accent4"/>
                </a:solidFill>
              </a:rPr>
              <a:t>the peak hour</a:t>
            </a:r>
            <a:r>
              <a:rPr lang="en-US" sz="3800" dirty="0" smtClean="0">
                <a:solidFill>
                  <a:schemeClr val="accent4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sz="3800" b="1" dirty="0"/>
              <a:t>Principles of Bridge </a:t>
            </a:r>
            <a:r>
              <a:rPr lang="en-US" sz="3800" b="1" dirty="0" smtClean="0"/>
              <a:t>Location</a:t>
            </a:r>
          </a:p>
          <a:p>
            <a:r>
              <a:rPr lang="en-US" sz="3800" dirty="0">
                <a:solidFill>
                  <a:schemeClr val="accent4"/>
                </a:solidFill>
              </a:rPr>
              <a:t>The basic principle for locating highway bridges is that the highway location </a:t>
            </a:r>
            <a:r>
              <a:rPr lang="en-US" sz="3800" dirty="0" smtClean="0">
                <a:solidFill>
                  <a:schemeClr val="accent4"/>
                </a:solidFill>
              </a:rPr>
              <a:t>should determine </a:t>
            </a:r>
            <a:r>
              <a:rPr lang="en-US" sz="3800" dirty="0">
                <a:solidFill>
                  <a:schemeClr val="accent4"/>
                </a:solidFill>
              </a:rPr>
              <a:t>the bridge location, not the reverse</a:t>
            </a:r>
            <a:r>
              <a:rPr lang="en-US" dirty="0">
                <a:solidFill>
                  <a:schemeClr val="accent4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6F2-3320-4BA0-AD3E-52D3FAD0FC9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56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1401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Route Location</vt:lpstr>
      <vt:lpstr>Principles of Highway 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Route Location</dc:title>
  <dc:creator>sonic</dc:creator>
  <cp:lastModifiedBy>sonic</cp:lastModifiedBy>
  <cp:revision>14</cp:revision>
  <dcterms:created xsi:type="dcterms:W3CDTF">2016-10-24T17:58:02Z</dcterms:created>
  <dcterms:modified xsi:type="dcterms:W3CDTF">2016-10-25T17:53:48Z</dcterms:modified>
</cp:coreProperties>
</file>