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7"/>
  </p:notes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24" autoAdjust="0"/>
  </p:normalViewPr>
  <p:slideViewPr>
    <p:cSldViewPr>
      <p:cViewPr>
        <p:scale>
          <a:sx n="69" d="100"/>
          <a:sy n="69" d="100"/>
        </p:scale>
        <p:origin x="-1428"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C2EC11-1959-4D74-B749-FE3839F6BC8A}" type="datetimeFigureOut">
              <a:rPr lang="en-US" smtClean="0"/>
              <a:pPr/>
              <a:t>3/24/2018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FB9DA5-9B39-49A2-94BC-85524DDA231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FB9DA5-9B39-49A2-94BC-85524DDA231C}"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3/24/2018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3/24/2018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3/24/2018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3/24/2018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3/24/2018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3/24/2018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3/24/2018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t>O</a:t>
            </a:r>
            <a:r>
              <a:rPr lang="en-US" dirty="0" smtClean="0"/>
              <a:t>il </a:t>
            </a:r>
            <a:r>
              <a:rPr lang="en-US" sz="5400" dirty="0" smtClean="0"/>
              <a:t>Engineering</a:t>
            </a:r>
            <a:endParaRPr lang="en-US" sz="5400" dirty="0"/>
          </a:p>
        </p:txBody>
      </p:sp>
      <p:sp>
        <p:nvSpPr>
          <p:cNvPr id="3" name="Subtitle 2"/>
          <p:cNvSpPr>
            <a:spLocks noGrp="1"/>
          </p:cNvSpPr>
          <p:nvPr>
            <p:ph type="subTitle" idx="1"/>
          </p:nvPr>
        </p:nvSpPr>
        <p:spPr/>
        <p:txBody>
          <a:bodyPr>
            <a:normAutofit/>
          </a:bodyPr>
          <a:lstStyle/>
          <a:p>
            <a:r>
              <a:rPr lang="en-US" sz="4000" dirty="0" smtClean="0">
                <a:solidFill>
                  <a:srgbClr val="002060"/>
                </a:solidFill>
              </a:rPr>
              <a:t>Oil Reserves</a:t>
            </a:r>
            <a:endParaRPr lang="en-US" sz="4000" dirty="0">
              <a:solidFill>
                <a:srgbClr val="002060"/>
              </a:solidFill>
            </a:endParaRPr>
          </a:p>
        </p:txBody>
      </p:sp>
    </p:spTree>
  </p:cSld>
  <p:clrMapOvr>
    <a:masterClrMapping/>
  </p:clrMapOvr>
  <p:transition>
    <p:cover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lstStyle/>
          <a:p>
            <a:pPr algn="r" rtl="1"/>
            <a:r>
              <a:rPr lang="ar-SA" b="1" dirty="0" smtClean="0"/>
              <a:t>طريقة منحنى انخفاض الانتاج </a:t>
            </a:r>
            <a:r>
              <a:rPr lang="en-US" b="1" dirty="0" smtClean="0"/>
              <a:t>Production decline curve method</a:t>
            </a:r>
          </a:p>
          <a:p>
            <a:pPr algn="r" rtl="1">
              <a:buNone/>
            </a:pPr>
            <a:r>
              <a:rPr lang="ar-SA" dirty="0" smtClean="0"/>
              <a:t>تستخدم طريقة منحنى الهبوط بيانات الإنتاج لتتناسب مع منحنى الانخفاض وتقدير إنتاج النفط في المستقبل. الأشكال الثلاثة الأكثر شيوعًا لمنحنيات الانحدار هي الأسيّة والفرعية والتوافقيّة. ومن المفترض أن الإنتاج سينخفض على منحنٍ سلس إلى حد معقول ، ولذلك يجب عمل بدلات للآبار مغلقة وقيود الإنتاج. يمكن التعبير عن المنحنى رياضيا أو مخطط على الرسم البياني لتقدير الإنتاج المستقبلي. لديه ميزة (ضمنا) بما في ذلك جميع خصائص المكمن. فهي تتطلب تاريخًا كافيًا لإنشاء اتجاه ذي دلالة إحصائية ، في أحسن الأحوال عندما لا يتم تقليص الإنتاج بسبب الشروط التنظيمية أو غيرها من الشروط الاصطناعية .</a:t>
            </a:r>
            <a:endParaRPr lang="en-US" dirty="0"/>
          </a:p>
        </p:txBody>
      </p:sp>
      <p:sp>
        <p:nvSpPr>
          <p:cNvPr id="3" name="Title 2"/>
          <p:cNvSpPr>
            <a:spLocks noGrp="1"/>
          </p:cNvSpPr>
          <p:nvPr>
            <p:ph type="title"/>
          </p:nvPr>
        </p:nvSpPr>
        <p:spPr>
          <a:xfrm>
            <a:off x="457200" y="274638"/>
            <a:ext cx="8229600" cy="487362"/>
          </a:xfrm>
        </p:spPr>
        <p:txBody>
          <a:bodyPr>
            <a:normAutofit fontScale="90000"/>
          </a:bodyPr>
          <a:lstStyle/>
          <a:p>
            <a:endParaRPr lang="en-US" dirty="0"/>
          </a:p>
        </p:txBody>
      </p:sp>
    </p:spTree>
  </p:cSld>
  <p:clrMapOvr>
    <a:masterClrMapping/>
  </p:clrMapOvr>
  <p:transition>
    <p:cover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228600"/>
          </a:xfrm>
        </p:spPr>
        <p:txBody>
          <a:bodyPr>
            <a:normAutofit fontScale="90000"/>
          </a:bodyPr>
          <a:lstStyle/>
          <a:p>
            <a:pPr algn="r" rtl="1"/>
            <a:r>
              <a:rPr lang="ar-SA" sz="2400" dirty="0" smtClean="0"/>
              <a:t> </a:t>
            </a:r>
            <a:endParaRPr lang="en-US" sz="2400" dirty="0"/>
          </a:p>
        </p:txBody>
      </p:sp>
      <p:sp>
        <p:nvSpPr>
          <p:cNvPr id="5" name="Content Placeholder 4"/>
          <p:cNvSpPr>
            <a:spLocks noGrp="1"/>
          </p:cNvSpPr>
          <p:nvPr>
            <p:ph idx="1"/>
          </p:nvPr>
        </p:nvSpPr>
        <p:spPr>
          <a:xfrm>
            <a:off x="457200" y="609600"/>
            <a:ext cx="8229600" cy="5562600"/>
          </a:xfrm>
        </p:spPr>
        <p:txBody>
          <a:bodyPr>
            <a:normAutofit/>
          </a:bodyPr>
          <a:lstStyle/>
          <a:p>
            <a:pPr algn="r" rtl="1">
              <a:buNone/>
            </a:pPr>
            <a:endParaRPr lang="ar-SA" dirty="0" smtClean="0"/>
          </a:p>
          <a:p>
            <a:pPr algn="r" rtl="1">
              <a:buNone/>
            </a:pPr>
            <a:endParaRPr lang="ar-SA" dirty="0" smtClean="0"/>
          </a:p>
          <a:p>
            <a:pPr algn="r" rtl="1">
              <a:buNone/>
            </a:pPr>
            <a:endParaRPr lang="ar-SA" dirty="0" smtClean="0"/>
          </a:p>
          <a:p>
            <a:pPr algn="r" rtl="1">
              <a:buNone/>
            </a:pPr>
            <a:endParaRPr lang="ar-SA" dirty="0" smtClean="0"/>
          </a:p>
          <a:p>
            <a:pPr algn="r" rtl="1">
              <a:buNone/>
            </a:pPr>
            <a:endParaRPr lang="ar-SA" dirty="0" smtClean="0"/>
          </a:p>
          <a:p>
            <a:pPr algn="r" rtl="1">
              <a:buNone/>
            </a:pPr>
            <a:endParaRPr lang="ar-SA" dirty="0" smtClean="0"/>
          </a:p>
          <a:p>
            <a:pPr algn="r" rtl="1">
              <a:buNone/>
            </a:pPr>
            <a:endParaRPr lang="ar-SA" dirty="0" smtClean="0"/>
          </a:p>
          <a:p>
            <a:pPr algn="r" rtl="1">
              <a:buNone/>
            </a:pPr>
            <a:endParaRPr lang="ar-SA" dirty="0" smtClean="0"/>
          </a:p>
          <a:p>
            <a:pPr algn="r" rtl="1">
              <a:buNone/>
            </a:pPr>
            <a:endParaRPr lang="ar-SA" dirty="0" smtClean="0"/>
          </a:p>
          <a:p>
            <a:pPr algn="r" rtl="1">
              <a:buNone/>
            </a:pPr>
            <a:r>
              <a:rPr lang="ar-SA" dirty="0" smtClean="0"/>
              <a:t>مثال على طريقة منحنى انخفاض الانتاج حيث يمثل تراجع المنحنى الناتج عن برنامج تحليل انحراف المنحنى ، المستخدم في اقتصاديات البترول للإشارة إلى استنفاد النفط والغاز في الخزان النفطي.</a:t>
            </a:r>
            <a:endParaRPr lang="en-US" dirty="0"/>
          </a:p>
        </p:txBody>
      </p:sp>
      <p:pic>
        <p:nvPicPr>
          <p:cNvPr id="6" name="Picture 5" descr="Decline_curve_analysis_software_image_of_exponential_decline_-_hyperbolic_decline.jpg"/>
          <p:cNvPicPr>
            <a:picLocks noChangeAspect="1"/>
          </p:cNvPicPr>
          <p:nvPr/>
        </p:nvPicPr>
        <p:blipFill>
          <a:blip r:embed="rId2" cstate="print"/>
          <a:stretch>
            <a:fillRect/>
          </a:stretch>
        </p:blipFill>
        <p:spPr>
          <a:xfrm>
            <a:off x="838200" y="609600"/>
            <a:ext cx="7620000" cy="3733800"/>
          </a:xfrm>
          <a:prstGeom prst="rect">
            <a:avLst/>
          </a:prstGeom>
        </p:spPr>
      </p:pic>
    </p:spTree>
  </p:cSld>
  <p:clrMapOvr>
    <a:masterClrMapping/>
  </p:clrMapOvr>
  <p:transition>
    <p:cover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lnSpc>
                <a:spcPct val="150000"/>
              </a:lnSpc>
              <a:buNone/>
            </a:pPr>
            <a:r>
              <a:rPr lang="ar-SA" dirty="0" smtClean="0"/>
              <a:t>تظهر التجربة أن التقديرات الأولية لحجم حقول النفط المكتشفة حديثًا منخفضة جدًا في العادة. مع مرور السنين ، تميل التقديرات المتتالية لاسترداد الحقول في نهاية المطاف إلى الزيادة. يشير مصطلح "احتياطي النمو" إلى الزيادات المعتادة في الانتعاش النهائي المقدر الذي يحدث مع تطوير حقول النفط وإنتاجها.</a:t>
            </a:r>
            <a:endParaRPr lang="en-US" dirty="0"/>
          </a:p>
        </p:txBody>
      </p:sp>
      <p:sp>
        <p:nvSpPr>
          <p:cNvPr id="3" name="Title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r" rtl="1"/>
            <a:r>
              <a:rPr lang="ar-SA" u="sng" dirty="0" smtClean="0"/>
              <a:t>نمو الاحتياطيات </a:t>
            </a:r>
            <a:r>
              <a:rPr lang="en-US" u="sng" dirty="0" smtClean="0"/>
              <a:t>Reserves Growth</a:t>
            </a:r>
            <a:endParaRPr lang="en-US" u="sng" dirty="0"/>
          </a:p>
        </p:txBody>
      </p:sp>
    </p:spTree>
  </p:cSld>
  <p:clrMapOvr>
    <a:masterClrMapping/>
  </p:clrMapOvr>
  <p:transition>
    <p:cover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buNone/>
            </a:pPr>
            <a:endParaRPr lang="en-US" dirty="0" smtClean="0"/>
          </a:p>
          <a:p>
            <a:pPr algn="r" rtl="1">
              <a:buNone/>
            </a:pPr>
            <a:r>
              <a:rPr lang="ar-SA" dirty="0" smtClean="0"/>
              <a:t>توجد العديد من الطرق للكشف عن وجود احتياطي للنفط لعل من اهمها واكثرها </a:t>
            </a:r>
            <a:r>
              <a:rPr lang="ar-SA" dirty="0" smtClean="0"/>
              <a:t>حداثة </a:t>
            </a:r>
            <a:r>
              <a:rPr lang="ar-SA" dirty="0" smtClean="0"/>
              <a:t>هي </a:t>
            </a:r>
            <a:r>
              <a:rPr lang="ar-SA" dirty="0" smtClean="0"/>
              <a:t>:</a:t>
            </a:r>
          </a:p>
          <a:p>
            <a:pPr algn="r" rtl="1">
              <a:buNone/>
            </a:pPr>
            <a:endParaRPr lang="ar-SA" dirty="0" smtClean="0"/>
          </a:p>
          <a:p>
            <a:pPr algn="r" rtl="1">
              <a:buFont typeface="Wingdings" pitchFamily="2" charset="2"/>
              <a:buChar char="Ø"/>
            </a:pPr>
            <a:r>
              <a:rPr lang="ar-SA" b="1" dirty="0" smtClean="0"/>
              <a:t>مولد موجات الرادار </a:t>
            </a:r>
            <a:r>
              <a:rPr lang="en-US" b="1" dirty="0" smtClean="0"/>
              <a:t>Radar Wave Generator</a:t>
            </a:r>
            <a:endParaRPr lang="ar-SA" b="1" dirty="0" smtClean="0"/>
          </a:p>
          <a:p>
            <a:pPr algn="r" rtl="1">
              <a:buNone/>
            </a:pPr>
            <a:r>
              <a:rPr lang="en-US" b="1" dirty="0" smtClean="0"/>
              <a:t> </a:t>
            </a:r>
          </a:p>
          <a:p>
            <a:pPr algn="r" rtl="1">
              <a:buFont typeface="Wingdings" pitchFamily="2" charset="2"/>
              <a:buChar char="Ø"/>
            </a:pPr>
            <a:r>
              <a:rPr lang="ar-SA" b="1" dirty="0" smtClean="0"/>
              <a:t>مولد موجات السونار  </a:t>
            </a:r>
            <a:r>
              <a:rPr lang="en-US" b="1" dirty="0" smtClean="0"/>
              <a:t>Sonar Wave Generator</a:t>
            </a:r>
          </a:p>
          <a:p>
            <a:pPr algn="r" rtl="1">
              <a:buNone/>
            </a:pPr>
            <a:endParaRPr lang="en-US" b="1" dirty="0" smtClean="0"/>
          </a:p>
          <a:p>
            <a:pPr algn="r" rtl="1">
              <a:buNone/>
            </a:pPr>
            <a:endParaRPr lang="en-US" b="1" dirty="0"/>
          </a:p>
        </p:txBody>
      </p:sp>
      <p:sp>
        <p:nvSpPr>
          <p:cNvPr id="3" name="Title 2"/>
          <p:cNvSpPr>
            <a:spLocks noGrp="1"/>
          </p:cNvSpPr>
          <p:nvPr>
            <p:ph type="title"/>
          </p:nvPr>
        </p:nvSpPr>
        <p:spPr>
          <a:xfrm>
            <a:off x="457200" y="274638"/>
            <a:ext cx="8229600" cy="1249362"/>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r" rtl="1"/>
            <a:r>
              <a:rPr lang="ar-SA" u="sng" dirty="0" smtClean="0"/>
              <a:t>طرق الكشف عن احتياطي النفط</a:t>
            </a:r>
            <a:br>
              <a:rPr lang="ar-SA" u="sng" dirty="0" smtClean="0"/>
            </a:br>
            <a:r>
              <a:rPr lang="en-US" u="sng" dirty="0" smtClean="0"/>
              <a:t>DETECTION OF OIL RESERVES </a:t>
            </a:r>
            <a:endParaRPr lang="en-US" u="sng" dirty="0"/>
          </a:p>
        </p:txBody>
      </p:sp>
    </p:spTree>
  </p:cSld>
  <p:clrMapOvr>
    <a:masterClrMapping/>
  </p:clrMapOvr>
  <p:transition>
    <p:cover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838200"/>
          </a:xfrm>
        </p:spPr>
        <p:txBody>
          <a:bodyPr>
            <a:noAutofit/>
          </a:bodyPr>
          <a:lstStyle/>
          <a:p>
            <a:pPr algn="r" rtl="1"/>
            <a:r>
              <a:rPr lang="ar-SA" sz="3600" dirty="0" smtClean="0"/>
              <a:t>مولد موجات الرادار </a:t>
            </a:r>
            <a:r>
              <a:rPr lang="en-US" sz="3600" dirty="0" smtClean="0"/>
              <a:t>Radar Wave Generator</a:t>
            </a:r>
            <a:endParaRPr lang="ar-SA" sz="3600" dirty="0" smtClean="0"/>
          </a:p>
        </p:txBody>
      </p:sp>
      <p:sp>
        <p:nvSpPr>
          <p:cNvPr id="5" name="Content Placeholder 4"/>
          <p:cNvSpPr>
            <a:spLocks noGrp="1"/>
          </p:cNvSpPr>
          <p:nvPr>
            <p:ph idx="1"/>
          </p:nvPr>
        </p:nvSpPr>
        <p:spPr>
          <a:xfrm>
            <a:off x="457200" y="1295400"/>
            <a:ext cx="8229600" cy="4711891"/>
          </a:xfrm>
        </p:spPr>
        <p:txBody>
          <a:bodyPr/>
          <a:lstStyle/>
          <a:p>
            <a:pPr algn="r" rtl="1"/>
            <a:r>
              <a:rPr lang="ar-SA" dirty="0" smtClean="0"/>
              <a:t>تستخدم الرادارات الموجة العالية التردد التي تخترق الأرض وتتعرف على رواسب النفط.</a:t>
            </a:r>
          </a:p>
          <a:p>
            <a:pPr algn="r" rtl="1"/>
            <a:r>
              <a:rPr lang="ar-SA" dirty="0" smtClean="0"/>
              <a:t>موجات الرادار تعود إلى مولد الرادار لأنها تنتقل عبر الأرض.</a:t>
            </a:r>
          </a:p>
          <a:p>
            <a:pPr algn="r" rtl="1"/>
            <a:r>
              <a:rPr lang="ar-SA" dirty="0" smtClean="0"/>
              <a:t>عندما ترتد موجات الرادار من الصخور الصلبة تعكس موجات الرادار بشكل مختلف </a:t>
            </a:r>
            <a:r>
              <a:rPr lang="ar-SA" dirty="0" smtClean="0"/>
              <a:t>عن</a:t>
            </a:r>
            <a:r>
              <a:rPr lang="ar-SA" dirty="0" smtClean="0"/>
              <a:t> </a:t>
            </a:r>
            <a:r>
              <a:rPr lang="ar-SA" dirty="0" smtClean="0"/>
              <a:t>ما لو كانت </a:t>
            </a:r>
            <a:r>
              <a:rPr lang="ar-SA" dirty="0" smtClean="0"/>
              <a:t>ترتد </a:t>
            </a:r>
            <a:r>
              <a:rPr lang="ar-SA" dirty="0" smtClean="0"/>
              <a:t>من احتياطي نفطي تحت الأرض.</a:t>
            </a:r>
          </a:p>
          <a:p>
            <a:pPr algn="r" rtl="1"/>
            <a:r>
              <a:rPr lang="ar-SA" dirty="0" smtClean="0"/>
              <a:t>عندما تعكس الأمواج ، يتم العثور على عمق وكثافة المواد من خلال خصائص نطاق الرادار.</a:t>
            </a:r>
          </a:p>
          <a:p>
            <a:pPr algn="r" rtl="1"/>
            <a:r>
              <a:rPr lang="ar-SA" dirty="0" smtClean="0"/>
              <a:t>عيوب مولدات الرادار هي كمية عالية من الطاقة اللازمة لتشغيل موجات الرادار.</a:t>
            </a:r>
            <a:endParaRPr lang="en-US" dirty="0"/>
          </a:p>
        </p:txBody>
      </p:sp>
    </p:spTree>
  </p:cSld>
  <p:clrMapOvr>
    <a:masterClrMapping/>
  </p:clrMapOvr>
  <p:transition>
    <p:cover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lstStyle/>
          <a:p>
            <a:pPr algn="r" rtl="1">
              <a:lnSpc>
                <a:spcPct val="150000"/>
              </a:lnSpc>
            </a:pPr>
            <a:r>
              <a:rPr lang="ar-SA" dirty="0" smtClean="0"/>
              <a:t>وتستخدم موجات التردد المنخفضة أو الموجات الصوتية للكشف عن النفط المخبأ حول ركيزة معدنية كثيفة.</a:t>
            </a:r>
          </a:p>
          <a:p>
            <a:pPr algn="r" rtl="1">
              <a:lnSpc>
                <a:spcPct val="150000"/>
              </a:lnSpc>
            </a:pPr>
            <a:r>
              <a:rPr lang="ar-SA" dirty="0" smtClean="0"/>
              <a:t>سونار للتنقيب عن النفط يعمل مثل ذلك على غواصة.</a:t>
            </a:r>
          </a:p>
          <a:p>
            <a:pPr algn="r" rtl="1">
              <a:lnSpc>
                <a:spcPct val="150000"/>
              </a:lnSpc>
            </a:pPr>
            <a:r>
              <a:rPr lang="ar-SA" dirty="0" smtClean="0"/>
              <a:t>تعود الموجات السونار من السطح الصلب ، وتتشوه إذا عادت من خلال حقل نفط تحت الأرض.</a:t>
            </a:r>
          </a:p>
          <a:p>
            <a:pPr algn="r" rtl="1">
              <a:lnSpc>
                <a:spcPct val="150000"/>
              </a:lnSpc>
            </a:pPr>
            <a:r>
              <a:rPr lang="ar-SA" dirty="0" smtClean="0"/>
              <a:t>مولدات الصوت تنتج موجات سونار على ترددات مختلفة بحيث تستكشف بفعالية ركائز مختلفة.</a:t>
            </a:r>
            <a:endParaRPr lang="en-US" dirty="0"/>
          </a:p>
        </p:txBody>
      </p:sp>
      <p:sp>
        <p:nvSpPr>
          <p:cNvPr id="3" name="Title 2"/>
          <p:cNvSpPr>
            <a:spLocks noGrp="1"/>
          </p:cNvSpPr>
          <p:nvPr>
            <p:ph type="title"/>
          </p:nvPr>
        </p:nvSpPr>
        <p:spPr>
          <a:xfrm>
            <a:off x="457200" y="609600"/>
            <a:ext cx="8229600" cy="381000"/>
          </a:xfrm>
        </p:spPr>
        <p:txBody>
          <a:bodyPr>
            <a:normAutofit fontScale="90000"/>
          </a:bodyPr>
          <a:lstStyle/>
          <a:p>
            <a:pPr algn="r" rtl="1"/>
            <a:r>
              <a:rPr lang="ar-SA" dirty="0" smtClean="0"/>
              <a:t/>
            </a:r>
            <a:br>
              <a:rPr lang="ar-SA" dirty="0" smtClean="0"/>
            </a:br>
            <a:r>
              <a:rPr lang="ar-SA" sz="4000" dirty="0" smtClean="0"/>
              <a:t>مولد موجات السونار</a:t>
            </a:r>
            <a:r>
              <a:rPr lang="en-US" sz="4000" dirty="0" smtClean="0"/>
              <a:t>Sonar Wave Generator </a:t>
            </a:r>
            <a:r>
              <a:rPr lang="en-US" dirty="0" smtClean="0"/>
              <a:t/>
            </a:r>
            <a:br>
              <a:rPr lang="en-US" dirty="0" smtClean="0"/>
            </a:br>
            <a:endParaRPr lang="en-US" dirty="0"/>
          </a:p>
        </p:txBody>
      </p:sp>
    </p:spTree>
  </p:cSld>
  <p:clrMapOvr>
    <a:masterClrMapping/>
  </p:clrMapOvr>
  <p:transition>
    <p:cover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24078" indent="-514350" algn="r" rtl="1">
              <a:lnSpc>
                <a:spcPct val="120000"/>
              </a:lnSpc>
              <a:buFont typeface="+mj-lt"/>
              <a:buAutoNum type="arabicPeriod"/>
            </a:pPr>
            <a:r>
              <a:rPr lang="ar-SA" sz="3600" dirty="0" smtClean="0"/>
              <a:t>رياحين داخل </a:t>
            </a:r>
          </a:p>
          <a:p>
            <a:pPr marL="624078" indent="-514350" algn="r" rtl="1">
              <a:lnSpc>
                <a:spcPct val="120000"/>
              </a:lnSpc>
              <a:buFont typeface="+mj-lt"/>
              <a:buAutoNum type="arabicPeriod"/>
            </a:pPr>
            <a:r>
              <a:rPr lang="ar-SA" sz="3600" dirty="0" smtClean="0"/>
              <a:t>سرى سلام </a:t>
            </a:r>
          </a:p>
          <a:p>
            <a:pPr marL="624078" indent="-514350" algn="r" rtl="1">
              <a:lnSpc>
                <a:spcPct val="120000"/>
              </a:lnSpc>
              <a:buFont typeface="+mj-lt"/>
              <a:buAutoNum type="arabicPeriod"/>
            </a:pPr>
            <a:r>
              <a:rPr lang="ar-SA" sz="3600" dirty="0" smtClean="0"/>
              <a:t>سمر عيسى </a:t>
            </a:r>
          </a:p>
          <a:p>
            <a:pPr marL="624078" indent="-514350" algn="r" rtl="1">
              <a:lnSpc>
                <a:spcPct val="120000"/>
              </a:lnSpc>
              <a:buFont typeface="+mj-lt"/>
              <a:buAutoNum type="arabicPeriod"/>
            </a:pPr>
            <a:r>
              <a:rPr lang="ar-SA" sz="3600" dirty="0" smtClean="0"/>
              <a:t>شمس نزار </a:t>
            </a:r>
          </a:p>
          <a:p>
            <a:pPr marL="624078" indent="-514350" algn="r" rtl="1">
              <a:lnSpc>
                <a:spcPct val="120000"/>
              </a:lnSpc>
              <a:buFont typeface="+mj-lt"/>
              <a:buAutoNum type="arabicPeriod"/>
            </a:pPr>
            <a:r>
              <a:rPr lang="ar-SA" sz="3600" dirty="0" smtClean="0"/>
              <a:t>ضرغام جاسم </a:t>
            </a:r>
          </a:p>
          <a:p>
            <a:pPr marL="624078" indent="-514350" algn="r" rtl="1">
              <a:lnSpc>
                <a:spcPct val="120000"/>
              </a:lnSpc>
              <a:buFont typeface="+mj-lt"/>
              <a:buAutoNum type="arabicPeriod"/>
            </a:pPr>
            <a:r>
              <a:rPr lang="ar-SA" sz="3600" dirty="0" smtClean="0"/>
              <a:t>ضرغام صباح </a:t>
            </a:r>
            <a:endParaRPr lang="en-US" sz="3600" dirty="0"/>
          </a:p>
        </p:txBody>
      </p:sp>
      <p:sp>
        <p:nvSpPr>
          <p:cNvPr id="3" name="Title 2"/>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r" rtl="1"/>
            <a:r>
              <a:rPr lang="ar-SA" dirty="0" smtClean="0"/>
              <a:t>اعداد </a:t>
            </a:r>
            <a:endParaRPr lang="en-US" dirty="0"/>
          </a:p>
        </p:txBody>
      </p:sp>
    </p:spTree>
  </p:cSld>
  <p:clrMapOvr>
    <a:masterClrMapping/>
  </p:clrMapOvr>
  <p:transition>
    <p:cover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noAutofit/>
          </a:bodyPr>
          <a:lstStyle/>
          <a:p>
            <a:pPr algn="r">
              <a:buNone/>
            </a:pPr>
            <a:r>
              <a:rPr lang="ar-SA" sz="3200" dirty="0" smtClean="0">
                <a:latin typeface="Times New Roman" pitchFamily="18" charset="0"/>
                <a:cs typeface="Times New Roman" pitchFamily="18" charset="0"/>
              </a:rPr>
              <a:t>يسمى إجمالي المقدار من النفط في خزان النفط ، بما في ذلك النفط القابل للإنتاج وغير القابل للإنتاج ، النفط في مكانه. ومع ذلك ، وبسبب خصائص المكمن والقيود في تكنولوجيات استخلاص النفط ، فإن جزءًا فقط من هذا الزيت يمكن أن يصل إلى السطح ، وهذا هو الجزء القابل للإنتاج فقط الذي يعتبر احتياطًا. وتسمى نسبة الاحتياطيات إلى إجمالي كمية النفط في خزان معين عامل الاسترداد. يعتمد تحديد عامل الاسترداد لحقل معين على عدة ميزات للعملية ، بما في ذلك طريقة استرداد الزيت المستخدمة والتطورات التكنولوجية</a:t>
            </a:r>
            <a:r>
              <a:rPr lang="ar-SA"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944562"/>
          </a:xfrm>
        </p:spPr>
        <p:style>
          <a:lnRef idx="1">
            <a:schemeClr val="accent1"/>
          </a:lnRef>
          <a:fillRef idx="2">
            <a:schemeClr val="accent1"/>
          </a:fillRef>
          <a:effectRef idx="1">
            <a:schemeClr val="accent1"/>
          </a:effectRef>
          <a:fontRef idx="minor">
            <a:schemeClr val="dk1"/>
          </a:fontRef>
        </p:style>
        <p:txBody>
          <a:bodyPr>
            <a:normAutofit/>
          </a:bodyPr>
          <a:lstStyle/>
          <a:p>
            <a:pPr algn="r" rtl="1"/>
            <a:r>
              <a:rPr lang="ar-SA" sz="4000" u="sng" dirty="0" smtClean="0">
                <a:solidFill>
                  <a:schemeClr val="tx1"/>
                </a:solidFill>
              </a:rPr>
              <a:t>احتياطي النفط </a:t>
            </a:r>
            <a:r>
              <a:rPr lang="en-US" sz="4000" u="sng" dirty="0" smtClean="0">
                <a:solidFill>
                  <a:schemeClr val="tx1"/>
                </a:solidFill>
              </a:rPr>
              <a:t>Oil Reserves</a:t>
            </a:r>
            <a:endParaRPr lang="en-US" sz="4000" u="sng" dirty="0">
              <a:solidFill>
                <a:schemeClr val="tx1"/>
              </a:solidFill>
            </a:endParaRPr>
          </a:p>
        </p:txBody>
      </p:sp>
    </p:spTree>
  </p:cSld>
  <p:clrMapOvr>
    <a:masterClrMapping/>
  </p:clrMapOvr>
  <p:transition>
    <p:cover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143000"/>
            <a:ext cx="8229600" cy="4525963"/>
          </a:xfrm>
        </p:spPr>
        <p:txBody>
          <a:bodyPr>
            <a:normAutofit/>
          </a:bodyPr>
          <a:lstStyle/>
          <a:p>
            <a:pPr marL="624078" indent="-514350" algn="r" rtl="1">
              <a:lnSpc>
                <a:spcPct val="150000"/>
              </a:lnSpc>
              <a:buFont typeface="Wingdings" pitchFamily="2" charset="2"/>
              <a:buChar char="v"/>
            </a:pPr>
            <a:r>
              <a:rPr lang="ar-SA" b="1" dirty="0" smtClean="0"/>
              <a:t>احتياطيات مثبتة</a:t>
            </a:r>
            <a:r>
              <a:rPr lang="en-US" b="1" dirty="0" smtClean="0"/>
              <a:t>  </a:t>
            </a:r>
            <a:r>
              <a:rPr lang="ar-SA" b="1" dirty="0" smtClean="0"/>
              <a:t> </a:t>
            </a:r>
            <a:r>
              <a:rPr lang="en-US" b="1" dirty="0" smtClean="0"/>
              <a:t>Proven Reserves</a:t>
            </a:r>
          </a:p>
          <a:p>
            <a:pPr algn="r" rtl="1">
              <a:lnSpc>
                <a:spcPct val="150000"/>
              </a:lnSpc>
            </a:pPr>
            <a:r>
              <a:rPr lang="ar-SA" b="1" dirty="0" smtClean="0"/>
              <a:t>   مطورة   </a:t>
            </a:r>
            <a:r>
              <a:rPr lang="en-US" b="1" dirty="0" smtClean="0"/>
              <a:t>Developed</a:t>
            </a:r>
            <a:r>
              <a:rPr lang="ar-SA" b="1" dirty="0" smtClean="0"/>
              <a:t> </a:t>
            </a:r>
          </a:p>
          <a:p>
            <a:pPr algn="r" rtl="1">
              <a:lnSpc>
                <a:spcPct val="150000"/>
              </a:lnSpc>
            </a:pPr>
            <a:r>
              <a:rPr lang="ar-SA" b="1" dirty="0" smtClean="0"/>
              <a:t>  غير مطورة   </a:t>
            </a:r>
            <a:r>
              <a:rPr lang="en-US" b="1" dirty="0" smtClean="0"/>
              <a:t>Undeveloped</a:t>
            </a:r>
            <a:endParaRPr lang="ar-SA" b="1" dirty="0" smtClean="0"/>
          </a:p>
          <a:p>
            <a:pPr marL="624078" indent="-514350" algn="r" rtl="1">
              <a:lnSpc>
                <a:spcPct val="150000"/>
              </a:lnSpc>
              <a:buFont typeface="Wingdings" pitchFamily="2" charset="2"/>
              <a:buChar char="v"/>
            </a:pPr>
            <a:r>
              <a:rPr lang="ar-SA" b="1" dirty="0" smtClean="0"/>
              <a:t>احتياطيات غير مثبتة</a:t>
            </a:r>
            <a:r>
              <a:rPr lang="en-US" b="1" dirty="0" smtClean="0"/>
              <a:t>  </a:t>
            </a:r>
            <a:r>
              <a:rPr lang="ar-SA" b="1" dirty="0" smtClean="0"/>
              <a:t> </a:t>
            </a:r>
            <a:r>
              <a:rPr lang="en-US" b="1" dirty="0" smtClean="0"/>
              <a:t>      Unproven Reserves</a:t>
            </a:r>
            <a:endParaRPr lang="ar-SA" b="1" dirty="0" smtClean="0"/>
          </a:p>
          <a:p>
            <a:pPr marL="624078" indent="-514350" algn="r" rtl="1">
              <a:lnSpc>
                <a:spcPct val="150000"/>
              </a:lnSpc>
            </a:pPr>
            <a:r>
              <a:rPr lang="ar-SA" b="1" dirty="0" smtClean="0"/>
              <a:t>محتملة</a:t>
            </a:r>
            <a:r>
              <a:rPr lang="en-US" b="1" dirty="0" smtClean="0"/>
              <a:t>  </a:t>
            </a:r>
            <a:r>
              <a:rPr lang="ar-SA" b="1" dirty="0" smtClean="0"/>
              <a:t> </a:t>
            </a:r>
            <a:r>
              <a:rPr lang="en-US" b="1" dirty="0" smtClean="0"/>
              <a:t>    Probable</a:t>
            </a:r>
            <a:endParaRPr lang="ar-SA" b="1" dirty="0" smtClean="0"/>
          </a:p>
          <a:p>
            <a:pPr marL="624078" indent="-514350" algn="r" rtl="1">
              <a:lnSpc>
                <a:spcPct val="150000"/>
              </a:lnSpc>
            </a:pPr>
            <a:r>
              <a:rPr lang="ar-SA" b="1" dirty="0" smtClean="0"/>
              <a:t>ممكنة</a:t>
            </a:r>
            <a:r>
              <a:rPr lang="en-US" b="1" dirty="0" smtClean="0"/>
              <a:t>     Possible    </a:t>
            </a:r>
            <a:endParaRPr lang="ar-SA" b="1" dirty="0" smtClean="0"/>
          </a:p>
        </p:txBody>
      </p:sp>
      <p:sp>
        <p:nvSpPr>
          <p:cNvPr id="3" name="Title 2"/>
          <p:cNvSpPr>
            <a:spLocks noGrp="1"/>
          </p:cNvSpPr>
          <p:nvPr>
            <p:ph type="title"/>
          </p:nvPr>
        </p:nvSpPr>
        <p:spPr>
          <a:xfrm>
            <a:off x="457200" y="228600"/>
            <a:ext cx="8229600" cy="944562"/>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r" rtl="1"/>
            <a:r>
              <a:rPr lang="ar-SA" u="sng" dirty="0" smtClean="0"/>
              <a:t/>
            </a:r>
            <a:br>
              <a:rPr lang="ar-SA" u="sng" dirty="0" smtClean="0"/>
            </a:br>
            <a:r>
              <a:rPr lang="ar-SA" u="sng" dirty="0" smtClean="0"/>
              <a:t>التصنيف  </a:t>
            </a:r>
            <a:r>
              <a:rPr lang="en-US" u="sng" dirty="0" smtClean="0"/>
              <a:t>Classifications</a:t>
            </a:r>
            <a:r>
              <a:rPr lang="en-US" dirty="0" smtClean="0"/>
              <a:t/>
            </a:r>
            <a:br>
              <a:rPr lang="en-US" dirty="0" smtClean="0"/>
            </a:br>
            <a:endParaRPr lang="en-US" dirty="0"/>
          </a:p>
        </p:txBody>
      </p:sp>
    </p:spTree>
  </p:cSld>
  <p:clrMapOvr>
    <a:masterClrMapping/>
  </p:clrMapOvr>
  <p:transition>
    <p:cover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rtl="1"/>
            <a:r>
              <a:rPr lang="ar-SA" sz="3600" dirty="0" smtClean="0"/>
              <a:t>الاحتياطيات المثبتة </a:t>
            </a:r>
            <a:r>
              <a:rPr lang="en-US" sz="3600" dirty="0" smtClean="0"/>
              <a:t>Proven Reserves</a:t>
            </a:r>
            <a:endParaRPr lang="en-US" sz="3600" dirty="0"/>
          </a:p>
        </p:txBody>
      </p:sp>
      <p:sp>
        <p:nvSpPr>
          <p:cNvPr id="5" name="Content Placeholder 4"/>
          <p:cNvSpPr>
            <a:spLocks noGrp="1"/>
          </p:cNvSpPr>
          <p:nvPr>
            <p:ph idx="1"/>
          </p:nvPr>
        </p:nvSpPr>
        <p:spPr/>
        <p:txBody>
          <a:bodyPr>
            <a:normAutofit/>
          </a:bodyPr>
          <a:lstStyle/>
          <a:p>
            <a:pPr algn="r" rtl="1">
              <a:buNone/>
            </a:pPr>
            <a:r>
              <a:rPr lang="ar-SA" sz="2400" dirty="0" smtClean="0"/>
              <a:t>     الاحتياطيات المثبتة هي تلك الاحتياطيات المزعوم أنها تتمتع بدرجة معقولة من اليقين (ثقة بنسبة 90٪ على الأقل) من أن تكون قابلة للاسترداد في ظل الظروف الاقتصادية والسياسية القائمة ، مع التكنولوجيا القائمة. ويشير المتخصصون في الصناعة إلى هذا الأمر على أنه </a:t>
            </a:r>
            <a:r>
              <a:rPr lang="en-US" sz="2400" dirty="0" smtClean="0"/>
              <a:t>P90</a:t>
            </a:r>
            <a:r>
              <a:rPr lang="ar-SA" sz="2400" dirty="0" smtClean="0"/>
              <a:t> (اي وجود يقين بنسبة 90٪ لإنتاجه).تعرف الاحتياطيات المثبتة في الصناعه باسم</a:t>
            </a:r>
            <a:r>
              <a:rPr lang="en-US" sz="2400" dirty="0" smtClean="0"/>
              <a:t>1P </a:t>
            </a:r>
            <a:r>
              <a:rPr lang="ar-SA" sz="2400" dirty="0" smtClean="0"/>
              <a:t>.وتقسم الى :</a:t>
            </a:r>
          </a:p>
          <a:p>
            <a:pPr algn="r" rtl="1">
              <a:buFont typeface="Wingdings" pitchFamily="2" charset="2"/>
              <a:buChar char="§"/>
            </a:pPr>
            <a:r>
              <a:rPr lang="ar-SA" sz="2400" b="1" dirty="0" smtClean="0"/>
              <a:t>مطورة </a:t>
            </a:r>
            <a:r>
              <a:rPr lang="en-US" sz="2400" b="1" dirty="0" smtClean="0"/>
              <a:t>Developed</a:t>
            </a:r>
            <a:r>
              <a:rPr lang="en-US" sz="2400" dirty="0" smtClean="0"/>
              <a:t>  </a:t>
            </a:r>
            <a:r>
              <a:rPr lang="ar-SA" sz="2400" dirty="0" smtClean="0"/>
              <a:t> </a:t>
            </a:r>
          </a:p>
          <a:p>
            <a:pPr algn="r" rtl="1">
              <a:buNone/>
            </a:pPr>
            <a:r>
              <a:rPr lang="ar-SA" sz="2400" dirty="0" smtClean="0"/>
              <a:t>هي احتياطيات يمكن إنتاجها بواسطة الآبار والثقوب الموجودة ، أو من خزانات إضافية حيث يتطلب الحد الأدنى من الاستثمارات الإضافية (نفقات التشغيل). </a:t>
            </a:r>
          </a:p>
          <a:p>
            <a:pPr algn="r" rtl="1">
              <a:buFont typeface="Wingdings" pitchFamily="2" charset="2"/>
              <a:buChar char="§"/>
            </a:pPr>
            <a:r>
              <a:rPr lang="ar-SA" sz="2400" b="1" dirty="0" smtClean="0"/>
              <a:t>غير مطورة</a:t>
            </a:r>
            <a:r>
              <a:rPr lang="en-US" sz="2400" b="1" dirty="0" smtClean="0"/>
              <a:t>  </a:t>
            </a:r>
            <a:r>
              <a:rPr lang="ar-SA" sz="2400" b="1" dirty="0" smtClean="0"/>
              <a:t> </a:t>
            </a:r>
            <a:r>
              <a:rPr lang="en-US" sz="2400" b="1" dirty="0" smtClean="0"/>
              <a:t>Undeveloped</a:t>
            </a:r>
            <a:r>
              <a:rPr lang="ar-SA" sz="2400" b="1" dirty="0" smtClean="0"/>
              <a:t> </a:t>
            </a:r>
            <a:endParaRPr lang="ar-SA" sz="2400" dirty="0" smtClean="0"/>
          </a:p>
          <a:p>
            <a:pPr algn="r" rtl="1">
              <a:buNone/>
            </a:pPr>
            <a:r>
              <a:rPr lang="ar-SA" sz="2400" dirty="0" smtClean="0"/>
              <a:t>هذه الاحتياطيات تتطلب استثمارات رأسمالية إضافية (على سبيل المثال ، حفر آبار جديدة) لجلب النفط إلى السطح.</a:t>
            </a:r>
          </a:p>
        </p:txBody>
      </p:sp>
    </p:spTree>
  </p:cSld>
  <p:clrMapOvr>
    <a:masterClrMapping/>
  </p:clrMapOvr>
  <p:transition>
    <p:cover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r" rtl="1">
              <a:buNone/>
            </a:pPr>
            <a:r>
              <a:rPr lang="ar-SA" dirty="0" smtClean="0"/>
              <a:t>     تستند الاحتياطيات غير المثبتة إلى بيانات جيولوجية وهندسية مشابهة لتلك المستخدمة في تقديرات الاحتياطيات المؤكدة ، ولكن عدم اليقين التقني أو التعاقدي أو التنظيمي يحول دون تصنيف هذه الاحتياطيات على أنها مثبتة. يمكن استخدام الاحتياطيات غير المثبتة داخليًا من قبل شركات النفط والوكالات الحكومية لأغراض التخطيط المستقبلي ، ولكن لا يتم تجميعها بشكل روتيني. تصنف الى :</a:t>
            </a:r>
          </a:p>
          <a:p>
            <a:pPr algn="r" rtl="1">
              <a:buFont typeface="Wingdings" pitchFamily="2" charset="2"/>
              <a:buChar char="§"/>
            </a:pPr>
            <a:r>
              <a:rPr lang="ar-SA" b="1" dirty="0" smtClean="0"/>
              <a:t>محتملة</a:t>
            </a:r>
            <a:r>
              <a:rPr lang="en-US" b="1" dirty="0" smtClean="0"/>
              <a:t>  </a:t>
            </a:r>
            <a:r>
              <a:rPr lang="ar-SA" dirty="0" smtClean="0"/>
              <a:t> </a:t>
            </a:r>
            <a:r>
              <a:rPr lang="en-US" dirty="0" smtClean="0"/>
              <a:t>    </a:t>
            </a:r>
            <a:r>
              <a:rPr lang="en-US" b="1" dirty="0" smtClean="0"/>
              <a:t>Probable</a:t>
            </a:r>
            <a:endParaRPr lang="ar-SA" b="1" dirty="0" smtClean="0"/>
          </a:p>
          <a:p>
            <a:pPr algn="r" rtl="1">
              <a:buNone/>
            </a:pPr>
            <a:r>
              <a:rPr lang="ar-SA" sz="2600" dirty="0" smtClean="0"/>
              <a:t>ترجع الاحتياطيات المحتملة إلى التراكمات المعروفة وتطالب بمستوى ثقة 50٪ من التعافي. ويشير المتخصصون في الصناعة إليهم باسم </a:t>
            </a:r>
            <a:r>
              <a:rPr lang="en-US" sz="2600" dirty="0" smtClean="0"/>
              <a:t>) P50 </a:t>
            </a:r>
            <a:r>
              <a:rPr lang="ar-SA" sz="2600" dirty="0" smtClean="0"/>
              <a:t>أي  </a:t>
            </a:r>
            <a:r>
              <a:rPr lang="ar-SA" sz="2600" dirty="0" smtClean="0"/>
              <a:t>وجود يقين بنسبة 50٪ من الإنتاج). ويشار أيضا إلى مجموع الاحتياطيات المثبتة والراجحة في هذه الصناعة باسم</a:t>
            </a:r>
            <a:r>
              <a:rPr lang="en-US" sz="2600" dirty="0" smtClean="0"/>
              <a:t> </a:t>
            </a:r>
            <a:r>
              <a:rPr lang="ar-SA" sz="2600" dirty="0" smtClean="0"/>
              <a:t> </a:t>
            </a:r>
            <a:r>
              <a:rPr lang="en-US" sz="2600" dirty="0" smtClean="0"/>
              <a:t> 2P</a:t>
            </a:r>
            <a:r>
              <a:rPr lang="ar-SA" sz="2600" dirty="0" smtClean="0"/>
              <a:t>(ثبت أنه أكثر احتمالاً).</a:t>
            </a:r>
          </a:p>
          <a:p>
            <a:pPr algn="r" rtl="1">
              <a:buNone/>
            </a:pPr>
            <a:endParaRPr lang="ar-SA" dirty="0" smtClean="0"/>
          </a:p>
          <a:p>
            <a:pPr algn="r" rtl="1">
              <a:buNone/>
            </a:pPr>
            <a:endParaRPr lang="en-US" dirty="0"/>
          </a:p>
        </p:txBody>
      </p:sp>
      <p:sp>
        <p:nvSpPr>
          <p:cNvPr id="3" name="Title 2"/>
          <p:cNvSpPr>
            <a:spLocks noGrp="1"/>
          </p:cNvSpPr>
          <p:nvPr>
            <p:ph type="title"/>
          </p:nvPr>
        </p:nvSpPr>
        <p:spPr/>
        <p:txBody>
          <a:bodyPr>
            <a:normAutofit/>
          </a:bodyPr>
          <a:lstStyle/>
          <a:p>
            <a:pPr algn="r"/>
            <a:r>
              <a:rPr lang="en-US" sz="3600" dirty="0" smtClean="0"/>
              <a:t>Unproven Reserves</a:t>
            </a:r>
            <a:r>
              <a:rPr lang="ar-SA" sz="3600" dirty="0" smtClean="0"/>
              <a:t>الاحتياطيات غير المثبتة </a:t>
            </a:r>
            <a:endParaRPr lang="en-US" sz="3600" dirty="0"/>
          </a:p>
        </p:txBody>
      </p:sp>
    </p:spTree>
  </p:cSld>
  <p:clrMapOvr>
    <a:masterClrMapping/>
  </p:clrMapOvr>
  <p:transition>
    <p:cover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buFont typeface="Wingdings" pitchFamily="2" charset="2"/>
              <a:buChar char="§"/>
            </a:pPr>
            <a:r>
              <a:rPr lang="ar-SA" b="1" dirty="0" smtClean="0"/>
              <a:t>ممكنة</a:t>
            </a:r>
            <a:r>
              <a:rPr lang="en-US" b="1" dirty="0" smtClean="0"/>
              <a:t>     Possible    </a:t>
            </a:r>
            <a:endParaRPr lang="ar-SA" b="1" dirty="0" smtClean="0"/>
          </a:p>
          <a:p>
            <a:pPr algn="r" rtl="1">
              <a:buNone/>
            </a:pPr>
            <a:r>
              <a:rPr lang="ar-SA" dirty="0" smtClean="0"/>
              <a:t>تعزى الاحتياطيات الممكنة إلى التراكمات المعروفة التي لديها فرصة أقل في الاستخلاص من الاحتياطيات المحتملة. يستخدم هذا المصطلح غالبًا للاحتياطيات التي يُزعم أنها تمتلك 10٪ على الأقل من إنتاجها </a:t>
            </a:r>
            <a:r>
              <a:rPr lang="en-US" dirty="0" smtClean="0"/>
              <a:t>  </a:t>
            </a:r>
            <a:r>
              <a:rPr lang="ar-SA" dirty="0" smtClean="0"/>
              <a:t>  </a:t>
            </a:r>
            <a:r>
              <a:rPr lang="en-US" dirty="0" smtClean="0"/>
              <a:t>(P10)</a:t>
            </a:r>
            <a:r>
              <a:rPr lang="ar-SA" dirty="0" smtClean="0"/>
              <a:t> تشمل أسباب تصنيف الاحتياطيات قدر الإمكان التفسيرات المختلفة للجيولوجيا والاحتياطات غير القابلة للإنتاج بأسعار تجارية وعدم اليقين بسبب الاحتياطي (التسرب من المناطق المجاورة) والاحتياطيات المتوقعة على أساس أساليب الاسترداد المستقبلية. يشار إلى الكمية التراكمية من الموارد المثبتة والممكنة في الصناعة بأنها    </a:t>
            </a:r>
            <a:r>
              <a:rPr lang="en-US" dirty="0" smtClean="0"/>
              <a:t> </a:t>
            </a:r>
            <a:r>
              <a:rPr lang="ar-SA" dirty="0" smtClean="0"/>
              <a:t>  </a:t>
            </a:r>
            <a:r>
              <a:rPr lang="en-US" dirty="0" smtClean="0"/>
              <a:t>3P</a:t>
            </a:r>
            <a:r>
              <a:rPr lang="ar-SA" dirty="0" smtClean="0"/>
              <a:t> .</a:t>
            </a:r>
            <a:endParaRPr lang="en-US" dirty="0"/>
          </a:p>
        </p:txBody>
      </p:sp>
      <p:sp>
        <p:nvSpPr>
          <p:cNvPr id="3" name="Title 2"/>
          <p:cNvSpPr>
            <a:spLocks noGrp="1"/>
          </p:cNvSpPr>
          <p:nvPr>
            <p:ph type="title"/>
          </p:nvPr>
        </p:nvSpPr>
        <p:spPr>
          <a:xfrm>
            <a:off x="457200" y="304800"/>
            <a:ext cx="8229600" cy="731519"/>
          </a:xfrm>
        </p:spPr>
        <p:txBody>
          <a:bodyPr>
            <a:normAutofit/>
          </a:bodyPr>
          <a:lstStyle/>
          <a:p>
            <a:endParaRPr lang="en-US" dirty="0"/>
          </a:p>
        </p:txBody>
      </p:sp>
    </p:spTree>
  </p:cSld>
  <p:clrMapOvr>
    <a:masterClrMapping/>
  </p:clrMapOvr>
  <p:transition>
    <p:cover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r" rtl="1">
              <a:buNone/>
            </a:pPr>
            <a:r>
              <a:rPr lang="ar-SA" dirty="0" smtClean="0"/>
              <a:t>يتم بوسطة هذه التقنية معرفة كمية الاحتياطي الموجود وتقسم الى :</a:t>
            </a:r>
          </a:p>
          <a:p>
            <a:pPr algn="r" rtl="1">
              <a:buFont typeface="Wingdings" pitchFamily="2" charset="2"/>
              <a:buChar char="v"/>
            </a:pPr>
            <a:r>
              <a:rPr lang="ar-SA" b="1" dirty="0" smtClean="0"/>
              <a:t>الطريقة الحجمية </a:t>
            </a:r>
            <a:r>
              <a:rPr lang="en-US" b="1" dirty="0" smtClean="0"/>
              <a:t>Volumetric method</a:t>
            </a:r>
            <a:endParaRPr lang="ar-SA" dirty="0" smtClean="0"/>
          </a:p>
          <a:p>
            <a:pPr algn="r" rtl="1">
              <a:buNone/>
            </a:pPr>
            <a:r>
              <a:rPr lang="ar-SA" dirty="0" smtClean="0"/>
              <a:t>      تحاول الطرق الحجمية تحديد كمية الزيت في مكانها باستخدام حجم الخزان وكذلك الخواص الفيزيائية لصخوره وسوائله. ثم يفترض عامل الاسترداد ، باستخدام افتراضات من الحقول ذات الخصائص المتشابهة. يتم ضرب </a:t>
            </a:r>
            <a:r>
              <a:rPr lang="en-US" dirty="0" smtClean="0"/>
              <a:t>OIP </a:t>
            </a:r>
            <a:r>
              <a:rPr lang="ar-SA" dirty="0" smtClean="0"/>
              <a:t>بواسطة عامل الاسترداد للوصول إلى رقم احتياطي. عادة ما تتراوح عوامل الانتعاش الحالية لحقول النفط حول العالم بين 10 و 60 في المائة ؛ بعض أكثر من 80 في المئة. ويعزى التباين الواسع إلى تنوع خصائص السوائل والخزان للودائع المختلفة. تكون الطريقة مفيدة للغاية في وقت مبكر من عمر الخزان ، قبل حدوث الإنتاج الكبير.</a:t>
            </a:r>
            <a:endParaRPr lang="en-US" dirty="0"/>
          </a:p>
        </p:txBody>
      </p:sp>
      <p:sp>
        <p:nvSpPr>
          <p:cNvPr id="3" name="Title 2"/>
          <p:cNvSpPr>
            <a:spLocks noGrp="1"/>
          </p:cNvSpPr>
          <p:nvPr>
            <p:ph type="title"/>
          </p:nvPr>
        </p:nvSpPr>
        <p:spPr>
          <a:xfrm>
            <a:off x="457200" y="274638"/>
            <a:ext cx="8229600" cy="1020762"/>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r" rtl="1"/>
            <a:r>
              <a:rPr lang="ar-SA" dirty="0" smtClean="0"/>
              <a:t/>
            </a:r>
            <a:br>
              <a:rPr lang="ar-SA" dirty="0" smtClean="0"/>
            </a:br>
            <a:r>
              <a:rPr lang="ar-SA" sz="4000" u="sng" dirty="0" smtClean="0">
                <a:effectLst/>
              </a:rPr>
              <a:t>تقنيات التقدير </a:t>
            </a:r>
            <a:r>
              <a:rPr lang="en-US" sz="4000" u="sng" dirty="0" smtClean="0">
                <a:effectLst/>
              </a:rPr>
              <a:t>Estimation Techniques</a:t>
            </a:r>
            <a:r>
              <a:rPr lang="en-US" b="0" dirty="0" smtClean="0"/>
              <a:t/>
            </a:r>
            <a:br>
              <a:rPr lang="en-US" b="0" dirty="0" smtClean="0"/>
            </a:br>
            <a:endParaRPr lang="en-US" dirty="0"/>
          </a:p>
        </p:txBody>
      </p:sp>
    </p:spTree>
  </p:cSld>
  <p:clrMapOvr>
    <a:masterClrMapping/>
  </p:clrMapOvr>
  <p:transition>
    <p:cover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066800"/>
            <a:ext cx="8229600" cy="5092891"/>
          </a:xfrm>
        </p:spPr>
        <p:txBody>
          <a:bodyPr>
            <a:noAutofit/>
          </a:bodyPr>
          <a:lstStyle/>
          <a:p>
            <a:pPr algn="r" rtl="1">
              <a:buFont typeface="Wingdings" pitchFamily="2" charset="2"/>
              <a:buChar char="v"/>
            </a:pPr>
            <a:r>
              <a:rPr lang="ar-SA" sz="2800" b="1" dirty="0" smtClean="0"/>
              <a:t>طريقة توازن المواد  </a:t>
            </a:r>
            <a:r>
              <a:rPr lang="en-US" sz="2800" b="1" dirty="0" smtClean="0"/>
              <a:t>Materials balance method</a:t>
            </a:r>
            <a:endParaRPr lang="ar-SA" sz="2800" b="1" dirty="0" smtClean="0"/>
          </a:p>
          <a:p>
            <a:pPr algn="r" rtl="1">
              <a:buNone/>
            </a:pPr>
            <a:r>
              <a:rPr lang="ar-SA" sz="2800" b="1" dirty="0" smtClean="0"/>
              <a:t>     </a:t>
            </a:r>
            <a:r>
              <a:rPr lang="ar-SA" sz="2800" dirty="0" smtClean="0"/>
              <a:t>تستخدم طريقة توازن المواد في حقل نفط معادلة ترتبط بحجم النفط والماء والغاز التي تم إنتاجها من الخزان والتغير في ضغط المكامن لحساب النفط المتبقي. ويفترض أنه ، مع إنتاج السوائل من الخزان ، سيكون هناك تغير في ضغط الخزان الذي يعتمد على الحجم المتبقي من النفط والغاز. تتطلب هذه الطريقة تحليلاً مكثفاً للضغط ودرجة الحرارة ودقة في تاريخ الضغط في الحقل. يتطلب الأمر حدوث بعض الإنتاج (عادة ما يكون من 5٪ إلى 10٪ من الاسترداد النهائي) ، ما لم يكن من الممكن استخدام تاريخ ضغط موثوق من حقل له خصائص مماثلة للصخور والسوائل.</a:t>
            </a:r>
            <a:endParaRPr lang="en-US" sz="2800" dirty="0"/>
          </a:p>
        </p:txBody>
      </p:sp>
      <p:sp>
        <p:nvSpPr>
          <p:cNvPr id="3" name="Title 2"/>
          <p:cNvSpPr>
            <a:spLocks noGrp="1"/>
          </p:cNvSpPr>
          <p:nvPr>
            <p:ph type="title"/>
          </p:nvPr>
        </p:nvSpPr>
        <p:spPr>
          <a:xfrm>
            <a:off x="457200" y="274638"/>
            <a:ext cx="8229600" cy="411162"/>
          </a:xfrm>
        </p:spPr>
        <p:txBody>
          <a:bodyPr>
            <a:normAutofit fontScale="90000"/>
          </a:bodyPr>
          <a:lstStyle/>
          <a:p>
            <a:endParaRPr lang="en-US" dirty="0"/>
          </a:p>
        </p:txBody>
      </p:sp>
    </p:spTree>
  </p:cSld>
  <p:clrMapOvr>
    <a:masterClrMapping/>
  </p:clrMapOvr>
  <p:transition>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246</TotalTime>
  <Words>1035</Words>
  <Application>Microsoft Office PowerPoint</Application>
  <PresentationFormat>On-screen Show (4:3)</PresentationFormat>
  <Paragraphs>70</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Oil Engineering</vt:lpstr>
      <vt:lpstr>اعداد </vt:lpstr>
      <vt:lpstr>احتياطي النفط Oil Reserves</vt:lpstr>
      <vt:lpstr> التصنيف  Classifications </vt:lpstr>
      <vt:lpstr>الاحتياطيات المثبتة Proven Reserves</vt:lpstr>
      <vt:lpstr>Unproven Reservesالاحتياطيات غير المثبتة </vt:lpstr>
      <vt:lpstr>Slide 7</vt:lpstr>
      <vt:lpstr> تقنيات التقدير Estimation Techniques </vt:lpstr>
      <vt:lpstr>Slide 9</vt:lpstr>
      <vt:lpstr>Slide 10</vt:lpstr>
      <vt:lpstr> </vt:lpstr>
      <vt:lpstr>نمو الاحتياطيات Reserves Growth</vt:lpstr>
      <vt:lpstr>طرق الكشف عن احتياطي النفط DETECTION OF OIL RESERVES </vt:lpstr>
      <vt:lpstr>مولد موجات الرادار Radar Wave Generator</vt:lpstr>
      <vt:lpstr> مولد موجات السونارSonar Wave Generator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Oil Engineering</dc:title>
  <dc:creator>Albahrany</dc:creator>
  <cp:lastModifiedBy>DR.Ahmed Saker 2O14</cp:lastModifiedBy>
  <cp:revision>31</cp:revision>
  <dcterms:created xsi:type="dcterms:W3CDTF">2006-08-16T00:00:00Z</dcterms:created>
  <dcterms:modified xsi:type="dcterms:W3CDTF">2018-03-24T11:11:42Z</dcterms:modified>
</cp:coreProperties>
</file>