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2"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200"/>
              <a:t>Inst. Power in Resistance</a:t>
            </a:r>
          </a:p>
        </c:rich>
      </c:tx>
      <c:layout/>
      <c:overlay val="0"/>
    </c:title>
    <c:autoTitleDeleted val="0"/>
    <c:plotArea>
      <c:layout/>
      <c:scatterChart>
        <c:scatterStyle val="smoothMarker"/>
        <c:varyColors val="0"/>
        <c:ser>
          <c:idx val="0"/>
          <c:order val="0"/>
          <c:tx>
            <c:strRef>
              <c:f>Sheet1!$C$51</c:f>
              <c:strCache>
                <c:ptCount val="1"/>
                <c:pt idx="0">
                  <c:v>P res =P real</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Sheet1!$C$52:$C$92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dLbls>
          <c:showLegendKey val="0"/>
          <c:showVal val="0"/>
          <c:showCatName val="0"/>
          <c:showSerName val="0"/>
          <c:showPercent val="0"/>
          <c:showBubbleSize val="0"/>
        </c:dLbls>
        <c:axId val="63707008"/>
        <c:axId val="63713280"/>
      </c:scatterChart>
      <c:valAx>
        <c:axId val="63707008"/>
        <c:scaling>
          <c:orientation val="minMax"/>
          <c:max val="20"/>
        </c:scaling>
        <c:delete val="0"/>
        <c:axPos val="b"/>
        <c:title>
          <c:tx>
            <c:rich>
              <a:bodyPr/>
              <a:lstStyle/>
              <a:p>
                <a:pPr>
                  <a:defRPr/>
                </a:pPr>
                <a:r>
                  <a:rPr lang="en-US" sz="2000" dirty="0"/>
                  <a:t>Time (ms)</a:t>
                </a:r>
              </a:p>
            </c:rich>
          </c:tx>
          <c:layout/>
          <c:overlay val="0"/>
        </c:title>
        <c:numFmt formatCode="General" sourceLinked="1"/>
        <c:majorTickMark val="none"/>
        <c:minorTickMark val="none"/>
        <c:tickLblPos val="nextTo"/>
        <c:crossAx val="63713280"/>
        <c:crosses val="autoZero"/>
        <c:crossBetween val="midCat"/>
      </c:valAx>
      <c:valAx>
        <c:axId val="63713280"/>
        <c:scaling>
          <c:orientation val="minMax"/>
        </c:scaling>
        <c:delete val="0"/>
        <c:axPos val="l"/>
        <c:majorGridlines/>
        <c:title>
          <c:tx>
            <c:rich>
              <a:bodyPr/>
              <a:lstStyle/>
              <a:p>
                <a:pPr>
                  <a:defRPr/>
                </a:pPr>
                <a:r>
                  <a:rPr lang="en-US" sz="2000"/>
                  <a:t>Power (W)</a:t>
                </a:r>
              </a:p>
            </c:rich>
          </c:tx>
          <c:layout>
            <c:manualLayout>
              <c:xMode val="edge"/>
              <c:yMode val="edge"/>
              <c:x val="1.2500000000000001E-2"/>
              <c:y val="0.42619896471274427"/>
            </c:manualLayout>
          </c:layout>
          <c:overlay val="0"/>
        </c:title>
        <c:numFmt formatCode="General" sourceLinked="1"/>
        <c:majorTickMark val="none"/>
        <c:minorTickMark val="none"/>
        <c:tickLblPos val="nextTo"/>
        <c:crossAx val="63707008"/>
        <c:crosses val="autoZero"/>
        <c:crossBetween val="midCat"/>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Inst. Power in Res. and Inductance</a:t>
            </a:r>
          </a:p>
        </c:rich>
      </c:tx>
      <c:layout/>
      <c:overlay val="0"/>
    </c:title>
    <c:autoTitleDeleted val="0"/>
    <c:plotArea>
      <c:layout/>
      <c:scatterChart>
        <c:scatterStyle val="smoothMarker"/>
        <c:varyColors val="0"/>
        <c:ser>
          <c:idx val="0"/>
          <c:order val="0"/>
          <c:tx>
            <c:strRef>
              <c:f>Sheet1!$C$51</c:f>
              <c:strCache>
                <c:ptCount val="1"/>
                <c:pt idx="0">
                  <c:v>P res =P real</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Sheet1!$C$52:$C$92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Sheet1!$D$51</c:f>
              <c:strCache>
                <c:ptCount val="1"/>
                <c:pt idx="0">
                  <c:v>Pind</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Sheet1!$D$52:$D$92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dLbls>
          <c:showLegendKey val="0"/>
          <c:showVal val="0"/>
          <c:showCatName val="0"/>
          <c:showSerName val="0"/>
          <c:showPercent val="0"/>
          <c:showBubbleSize val="0"/>
        </c:dLbls>
        <c:axId val="97160576"/>
        <c:axId val="97162752"/>
      </c:scatterChart>
      <c:valAx>
        <c:axId val="97160576"/>
        <c:scaling>
          <c:orientation val="minMax"/>
          <c:max val="20"/>
        </c:scaling>
        <c:delete val="0"/>
        <c:axPos val="b"/>
        <c:title>
          <c:tx>
            <c:rich>
              <a:bodyPr/>
              <a:lstStyle/>
              <a:p>
                <a:pPr>
                  <a:defRPr/>
                </a:pPr>
                <a:r>
                  <a:rPr lang="en-US" sz="2000" dirty="0" smtClean="0"/>
                  <a:t>Time (s)</a:t>
                </a:r>
                <a:endParaRPr lang="en-US" sz="2000" dirty="0"/>
              </a:p>
            </c:rich>
          </c:tx>
          <c:layout>
            <c:manualLayout>
              <c:xMode val="edge"/>
              <c:yMode val="edge"/>
              <c:x val="0.39279925236618152"/>
              <c:y val="0.92027205563950976"/>
            </c:manualLayout>
          </c:layout>
          <c:overlay val="0"/>
        </c:title>
        <c:numFmt formatCode="General" sourceLinked="1"/>
        <c:majorTickMark val="none"/>
        <c:minorTickMark val="none"/>
        <c:tickLblPos val="nextTo"/>
        <c:crossAx val="97162752"/>
        <c:crosses val="autoZero"/>
        <c:crossBetween val="midCat"/>
        <c:majorUnit val="5"/>
      </c:valAx>
      <c:valAx>
        <c:axId val="97162752"/>
        <c:scaling>
          <c:orientation val="minMax"/>
        </c:scaling>
        <c:delete val="0"/>
        <c:axPos val="l"/>
        <c:majorGridlines/>
        <c:title>
          <c:tx>
            <c:rich>
              <a:bodyPr/>
              <a:lstStyle/>
              <a:p>
                <a:pPr>
                  <a:defRPr/>
                </a:pPr>
                <a:r>
                  <a:rPr lang="en-US" sz="2000" dirty="0" smtClean="0"/>
                  <a:t>Power (W)</a:t>
                </a:r>
                <a:endParaRPr lang="en-US" sz="2000" dirty="0"/>
              </a:p>
            </c:rich>
          </c:tx>
          <c:layout>
            <c:manualLayout>
              <c:xMode val="edge"/>
              <c:yMode val="edge"/>
              <c:x val="1.8518518518518517E-2"/>
              <c:y val="0.42897368258260649"/>
            </c:manualLayout>
          </c:layout>
          <c:overlay val="0"/>
        </c:title>
        <c:numFmt formatCode="General" sourceLinked="1"/>
        <c:majorTickMark val="none"/>
        <c:minorTickMark val="none"/>
        <c:tickLblPos val="nextTo"/>
        <c:crossAx val="97160576"/>
        <c:crosses val="autoZero"/>
        <c:crossBetween val="midCat"/>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Inst. Power in R, L, and C</a:t>
            </a:r>
          </a:p>
        </c:rich>
      </c:tx>
      <c:layout/>
      <c:overlay val="0"/>
    </c:title>
    <c:autoTitleDeleted val="0"/>
    <c:plotArea>
      <c:layout/>
      <c:scatterChart>
        <c:scatterStyle val="smoothMarker"/>
        <c:varyColors val="0"/>
        <c:ser>
          <c:idx val="0"/>
          <c:order val="0"/>
          <c:tx>
            <c:strRef>
              <c:f>Sheet1!$C$51</c:f>
              <c:strCache>
                <c:ptCount val="1"/>
                <c:pt idx="0">
                  <c:v>P res =P real</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Sheet1!$C$52:$C$92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Sheet1!$D$51</c:f>
              <c:strCache>
                <c:ptCount val="1"/>
                <c:pt idx="0">
                  <c:v>Pind</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Sheet1!$D$52:$D$92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2"/>
          <c:order val="2"/>
          <c:tx>
            <c:strRef>
              <c:f>Sheet1!$E$51</c:f>
              <c:strCache>
                <c:ptCount val="1"/>
                <c:pt idx="0">
                  <c:v>Pcap</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Sheet1!$E$52:$E$92</c:f>
              <c:numCache>
                <c:formatCode>General</c:formatCode>
                <c:ptCount val="41"/>
                <c:pt idx="0">
                  <c:v>0</c:v>
                </c:pt>
                <c:pt idx="1">
                  <c:v>18.541004520213008</c:v>
                </c:pt>
                <c:pt idx="2">
                  <c:v>35.267089375952558</c:v>
                </c:pt>
                <c:pt idx="3">
                  <c:v>48.540991587144433</c:v>
                </c:pt>
                <c:pt idx="4">
                  <c:v>57.063371297572857</c:v>
                </c:pt>
                <c:pt idx="5">
                  <c:v>59.999999999947192</c:v>
                </c:pt>
                <c:pt idx="6">
                  <c:v>57.063420497793203</c:v>
                </c:pt>
                <c:pt idx="7">
                  <c:v>48.541085171532835</c:v>
                </c:pt>
                <c:pt idx="8">
                  <c:v>35.267218183832377</c:v>
                </c:pt>
                <c:pt idx="9">
                  <c:v>18.541155942992638</c:v>
                </c:pt>
                <c:pt idx="10">
                  <c:v>1.5921538760116683E-4</c:v>
                </c:pt>
                <c:pt idx="11">
                  <c:v>-18.540853097302779</c:v>
                </c:pt>
                <c:pt idx="12">
                  <c:v>-35.266960567824398</c:v>
                </c:pt>
                <c:pt idx="13">
                  <c:v>-48.540898002414231</c:v>
                </c:pt>
                <c:pt idx="14">
                  <c:v>-57.063322096950692</c:v>
                </c:pt>
                <c:pt idx="15">
                  <c:v>-59.99999999952469</c:v>
                </c:pt>
                <c:pt idx="16">
                  <c:v>-57.06346969761173</c:v>
                </c:pt>
                <c:pt idx="17">
                  <c:v>-48.541178755579423</c:v>
                </c:pt>
                <c:pt idx="18">
                  <c:v>-35.267346991463853</c:v>
                </c:pt>
                <c:pt idx="19">
                  <c:v>-18.541307365641753</c:v>
                </c:pt>
                <c:pt idx="20">
                  <c:v>-3.1843077520121255E-4</c:v>
                </c:pt>
                <c:pt idx="21">
                  <c:v>18.540701674262039</c:v>
                </c:pt>
                <c:pt idx="22">
                  <c:v>35.266831759447847</c:v>
                </c:pt>
                <c:pt idx="23">
                  <c:v>48.540804417342208</c:v>
                </c:pt>
                <c:pt idx="24">
                  <c:v>57.063272895926715</c:v>
                </c:pt>
                <c:pt idx="25">
                  <c:v>59.999999998679712</c:v>
                </c:pt>
                <c:pt idx="26">
                  <c:v>57.063518897028459</c:v>
                </c:pt>
                <c:pt idx="27">
                  <c:v>48.54127233928422</c:v>
                </c:pt>
                <c:pt idx="28">
                  <c:v>35.267475798847016</c:v>
                </c:pt>
                <c:pt idx="29">
                  <c:v>18.541458788160231</c:v>
                </c:pt>
                <c:pt idx="30">
                  <c:v>4.7764616285230675E-4</c:v>
                </c:pt>
                <c:pt idx="31">
                  <c:v>-18.540550251090671</c:v>
                </c:pt>
                <c:pt idx="32">
                  <c:v>-35.266702950823095</c:v>
                </c:pt>
                <c:pt idx="33">
                  <c:v>-48.540710831928436</c:v>
                </c:pt>
                <c:pt idx="34">
                  <c:v>-57.063223694500934</c:v>
                </c:pt>
                <c:pt idx="35">
                  <c:v>-59.999999997412232</c:v>
                </c:pt>
                <c:pt idx="36">
                  <c:v>-57.063568096043362</c:v>
                </c:pt>
                <c:pt idx="37">
                  <c:v>-48.541365922647259</c:v>
                </c:pt>
                <c:pt idx="38">
                  <c:v>-35.267604605981887</c:v>
                </c:pt>
                <c:pt idx="39">
                  <c:v>-18.541610210548253</c:v>
                </c:pt>
                <c:pt idx="40">
                  <c:v>-6.3686155039345603E-4</c:v>
                </c:pt>
              </c:numCache>
            </c:numRef>
          </c:yVal>
          <c:smooth val="1"/>
        </c:ser>
        <c:dLbls>
          <c:showLegendKey val="0"/>
          <c:showVal val="0"/>
          <c:showCatName val="0"/>
          <c:showSerName val="0"/>
          <c:showPercent val="0"/>
          <c:showBubbleSize val="0"/>
        </c:dLbls>
        <c:axId val="106863232"/>
        <c:axId val="106865408"/>
      </c:scatterChart>
      <c:valAx>
        <c:axId val="106863232"/>
        <c:scaling>
          <c:orientation val="minMax"/>
          <c:max val="20"/>
        </c:scaling>
        <c:delete val="0"/>
        <c:axPos val="b"/>
        <c:title>
          <c:tx>
            <c:rich>
              <a:bodyPr/>
              <a:lstStyle/>
              <a:p>
                <a:pPr>
                  <a:defRPr/>
                </a:pPr>
                <a:r>
                  <a:rPr lang="en-US" sz="2000" dirty="0" smtClean="0"/>
                  <a:t>Time (s)</a:t>
                </a:r>
                <a:endParaRPr lang="en-US" sz="2000" dirty="0"/>
              </a:p>
            </c:rich>
          </c:tx>
          <c:layout/>
          <c:overlay val="0"/>
        </c:title>
        <c:numFmt formatCode="General" sourceLinked="1"/>
        <c:majorTickMark val="none"/>
        <c:minorTickMark val="none"/>
        <c:tickLblPos val="nextTo"/>
        <c:crossAx val="106865408"/>
        <c:crosses val="autoZero"/>
        <c:crossBetween val="midCat"/>
      </c:valAx>
      <c:valAx>
        <c:axId val="106865408"/>
        <c:scaling>
          <c:orientation val="minMax"/>
        </c:scaling>
        <c:delete val="0"/>
        <c:axPos val="l"/>
        <c:majorGridlines/>
        <c:title>
          <c:tx>
            <c:rich>
              <a:bodyPr/>
              <a:lstStyle/>
              <a:p>
                <a:pPr>
                  <a:defRPr/>
                </a:pPr>
                <a:r>
                  <a:rPr lang="en-US" sz="2000" dirty="0" smtClean="0"/>
                  <a:t>Power (W)</a:t>
                </a:r>
                <a:endParaRPr lang="en-US" sz="2000" dirty="0"/>
              </a:p>
            </c:rich>
          </c:tx>
          <c:layout/>
          <c:overlay val="0"/>
        </c:title>
        <c:numFmt formatCode="General" sourceLinked="1"/>
        <c:majorTickMark val="none"/>
        <c:minorTickMark val="none"/>
        <c:tickLblPos val="nextTo"/>
        <c:crossAx val="106863232"/>
        <c:crosses val="autoZero"/>
        <c:crossBetween val="midCat"/>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Determination of Inst. Reactive Power</a:t>
            </a:r>
          </a:p>
        </c:rich>
      </c:tx>
      <c:layout>
        <c:manualLayout>
          <c:xMode val="edge"/>
          <c:yMode val="edge"/>
          <c:x val="0.17960411198600174"/>
          <c:y val="4.6296296296296294E-2"/>
        </c:manualLayout>
      </c:layout>
      <c:overlay val="0"/>
    </c:title>
    <c:autoTitleDeleted val="0"/>
    <c:plotArea>
      <c:layout/>
      <c:scatterChart>
        <c:scatterStyle val="smoothMarker"/>
        <c:varyColors val="0"/>
        <c:ser>
          <c:idx val="0"/>
          <c:order val="0"/>
          <c:tx>
            <c:strRef>
              <c:f>Sheet1!$C$51</c:f>
              <c:strCache>
                <c:ptCount val="1"/>
                <c:pt idx="0">
                  <c:v>P res =P real</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Sheet1!$C$52:$C$92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Sheet1!$D$51</c:f>
              <c:strCache>
                <c:ptCount val="1"/>
                <c:pt idx="0">
                  <c:v>Pind</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Sheet1!$D$52:$D$92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2"/>
          <c:order val="2"/>
          <c:tx>
            <c:strRef>
              <c:f>Sheet1!$E$51</c:f>
              <c:strCache>
                <c:ptCount val="1"/>
                <c:pt idx="0">
                  <c:v>Pcap</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Sheet1!$E$52:$E$92</c:f>
              <c:numCache>
                <c:formatCode>General</c:formatCode>
                <c:ptCount val="41"/>
                <c:pt idx="0">
                  <c:v>0</c:v>
                </c:pt>
                <c:pt idx="1">
                  <c:v>18.541004520213008</c:v>
                </c:pt>
                <c:pt idx="2">
                  <c:v>35.267089375952558</c:v>
                </c:pt>
                <c:pt idx="3">
                  <c:v>48.540991587144433</c:v>
                </c:pt>
                <c:pt idx="4">
                  <c:v>57.063371297572857</c:v>
                </c:pt>
                <c:pt idx="5">
                  <c:v>59.999999999947192</c:v>
                </c:pt>
                <c:pt idx="6">
                  <c:v>57.063420497793203</c:v>
                </c:pt>
                <c:pt idx="7">
                  <c:v>48.541085171532835</c:v>
                </c:pt>
                <c:pt idx="8">
                  <c:v>35.267218183832377</c:v>
                </c:pt>
                <c:pt idx="9">
                  <c:v>18.541155942992638</c:v>
                </c:pt>
                <c:pt idx="10">
                  <c:v>1.5921538760116683E-4</c:v>
                </c:pt>
                <c:pt idx="11">
                  <c:v>-18.540853097302779</c:v>
                </c:pt>
                <c:pt idx="12">
                  <c:v>-35.266960567824398</c:v>
                </c:pt>
                <c:pt idx="13">
                  <c:v>-48.540898002414231</c:v>
                </c:pt>
                <c:pt idx="14">
                  <c:v>-57.063322096950692</c:v>
                </c:pt>
                <c:pt idx="15">
                  <c:v>-59.99999999952469</c:v>
                </c:pt>
                <c:pt idx="16">
                  <c:v>-57.06346969761173</c:v>
                </c:pt>
                <c:pt idx="17">
                  <c:v>-48.541178755579423</c:v>
                </c:pt>
                <c:pt idx="18">
                  <c:v>-35.267346991463853</c:v>
                </c:pt>
                <c:pt idx="19">
                  <c:v>-18.541307365641753</c:v>
                </c:pt>
                <c:pt idx="20">
                  <c:v>-3.1843077520121255E-4</c:v>
                </c:pt>
                <c:pt idx="21">
                  <c:v>18.540701674262039</c:v>
                </c:pt>
                <c:pt idx="22">
                  <c:v>35.266831759447847</c:v>
                </c:pt>
                <c:pt idx="23">
                  <c:v>48.540804417342208</c:v>
                </c:pt>
                <c:pt idx="24">
                  <c:v>57.063272895926715</c:v>
                </c:pt>
                <c:pt idx="25">
                  <c:v>59.999999998679712</c:v>
                </c:pt>
                <c:pt idx="26">
                  <c:v>57.063518897028459</c:v>
                </c:pt>
                <c:pt idx="27">
                  <c:v>48.54127233928422</c:v>
                </c:pt>
                <c:pt idx="28">
                  <c:v>35.267475798847016</c:v>
                </c:pt>
                <c:pt idx="29">
                  <c:v>18.541458788160231</c:v>
                </c:pt>
                <c:pt idx="30">
                  <c:v>4.7764616285230675E-4</c:v>
                </c:pt>
                <c:pt idx="31">
                  <c:v>-18.540550251090671</c:v>
                </c:pt>
                <c:pt idx="32">
                  <c:v>-35.266702950823095</c:v>
                </c:pt>
                <c:pt idx="33">
                  <c:v>-48.540710831928436</c:v>
                </c:pt>
                <c:pt idx="34">
                  <c:v>-57.063223694500934</c:v>
                </c:pt>
                <c:pt idx="35">
                  <c:v>-59.999999997412232</c:v>
                </c:pt>
                <c:pt idx="36">
                  <c:v>-57.063568096043362</c:v>
                </c:pt>
                <c:pt idx="37">
                  <c:v>-48.541365922647259</c:v>
                </c:pt>
                <c:pt idx="38">
                  <c:v>-35.267604605981887</c:v>
                </c:pt>
                <c:pt idx="39">
                  <c:v>-18.541610210548253</c:v>
                </c:pt>
                <c:pt idx="40">
                  <c:v>-6.3686155039345603E-4</c:v>
                </c:pt>
              </c:numCache>
            </c:numRef>
          </c:yVal>
          <c:smooth val="1"/>
        </c:ser>
        <c:ser>
          <c:idx val="3"/>
          <c:order val="3"/>
          <c:tx>
            <c:strRef>
              <c:f>Sheet1!$F$51</c:f>
              <c:strCache>
                <c:ptCount val="1"/>
                <c:pt idx="0">
                  <c:v>Preac=Pimag</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Sheet1!$F$52:$F$92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dLbls>
          <c:showLegendKey val="0"/>
          <c:showVal val="0"/>
          <c:showCatName val="0"/>
          <c:showSerName val="0"/>
          <c:showPercent val="0"/>
          <c:showBubbleSize val="0"/>
        </c:dLbls>
        <c:axId val="109690240"/>
        <c:axId val="109692416"/>
      </c:scatterChart>
      <c:valAx>
        <c:axId val="109690240"/>
        <c:scaling>
          <c:orientation val="minMax"/>
          <c:max val="20"/>
        </c:scaling>
        <c:delete val="0"/>
        <c:axPos val="b"/>
        <c:title>
          <c:tx>
            <c:rich>
              <a:bodyPr/>
              <a:lstStyle/>
              <a:p>
                <a:pPr>
                  <a:defRPr/>
                </a:pPr>
                <a:r>
                  <a:rPr lang="en-US" sz="2000" dirty="0" smtClean="0"/>
                  <a:t>Time (s)</a:t>
                </a:r>
                <a:endParaRPr lang="en-US" sz="2000" dirty="0"/>
              </a:p>
            </c:rich>
          </c:tx>
          <c:layout>
            <c:manualLayout>
              <c:xMode val="edge"/>
              <c:yMode val="edge"/>
              <c:x val="0.41117049762719055"/>
              <c:y val="0.92366711736790463"/>
            </c:manualLayout>
          </c:layout>
          <c:overlay val="0"/>
        </c:title>
        <c:numFmt formatCode="General" sourceLinked="1"/>
        <c:majorTickMark val="none"/>
        <c:minorTickMark val="none"/>
        <c:tickLblPos val="nextTo"/>
        <c:crossAx val="109692416"/>
        <c:crosses val="autoZero"/>
        <c:crossBetween val="midCat"/>
      </c:valAx>
      <c:valAx>
        <c:axId val="109692416"/>
        <c:scaling>
          <c:orientation val="minMax"/>
        </c:scaling>
        <c:delete val="0"/>
        <c:axPos val="l"/>
        <c:majorGridlines/>
        <c:title>
          <c:tx>
            <c:rich>
              <a:bodyPr/>
              <a:lstStyle/>
              <a:p>
                <a:pPr>
                  <a:defRPr/>
                </a:pPr>
                <a:r>
                  <a:rPr lang="en-US" sz="2000" dirty="0" smtClean="0"/>
                  <a:t>Power (W)</a:t>
                </a:r>
                <a:endParaRPr lang="en-US" sz="2000" dirty="0"/>
              </a:p>
            </c:rich>
          </c:tx>
          <c:layout/>
          <c:overlay val="0"/>
        </c:title>
        <c:numFmt formatCode="General" sourceLinked="1"/>
        <c:majorTickMark val="none"/>
        <c:minorTickMark val="none"/>
        <c:tickLblPos val="nextTo"/>
        <c:crossAx val="109690240"/>
        <c:crosses val="autoZero"/>
        <c:crossBetween val="midCat"/>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All Power Components</a:t>
            </a:r>
          </a:p>
        </c:rich>
      </c:tx>
      <c:layout/>
      <c:overlay val="0"/>
    </c:title>
    <c:autoTitleDeleted val="0"/>
    <c:plotArea>
      <c:layout/>
      <c:scatterChart>
        <c:scatterStyle val="smoothMarker"/>
        <c:varyColors val="0"/>
        <c:ser>
          <c:idx val="0"/>
          <c:order val="0"/>
          <c:tx>
            <c:strRef>
              <c:f>Sheet1!$C$51</c:f>
              <c:strCache>
                <c:ptCount val="1"/>
                <c:pt idx="0">
                  <c:v>P res =P real</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Sheet1!$C$52:$C$92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Sheet1!$D$51</c:f>
              <c:strCache>
                <c:ptCount val="1"/>
                <c:pt idx="0">
                  <c:v>Pind</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Sheet1!$D$52:$D$92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2"/>
          <c:order val="2"/>
          <c:tx>
            <c:strRef>
              <c:f>Sheet1!$E$51</c:f>
              <c:strCache>
                <c:ptCount val="1"/>
                <c:pt idx="0">
                  <c:v>Pcap</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Sheet1!$E$52:$E$92</c:f>
              <c:numCache>
                <c:formatCode>General</c:formatCode>
                <c:ptCount val="41"/>
                <c:pt idx="0">
                  <c:v>0</c:v>
                </c:pt>
                <c:pt idx="1">
                  <c:v>18.541004520213008</c:v>
                </c:pt>
                <c:pt idx="2">
                  <c:v>35.267089375952558</c:v>
                </c:pt>
                <c:pt idx="3">
                  <c:v>48.540991587144433</c:v>
                </c:pt>
                <c:pt idx="4">
                  <c:v>57.063371297572857</c:v>
                </c:pt>
                <c:pt idx="5">
                  <c:v>59.999999999947192</c:v>
                </c:pt>
                <c:pt idx="6">
                  <c:v>57.063420497793203</c:v>
                </c:pt>
                <c:pt idx="7">
                  <c:v>48.541085171532835</c:v>
                </c:pt>
                <c:pt idx="8">
                  <c:v>35.267218183832377</c:v>
                </c:pt>
                <c:pt idx="9">
                  <c:v>18.541155942992638</c:v>
                </c:pt>
                <c:pt idx="10">
                  <c:v>1.5921538760116683E-4</c:v>
                </c:pt>
                <c:pt idx="11">
                  <c:v>-18.540853097302779</c:v>
                </c:pt>
                <c:pt idx="12">
                  <c:v>-35.266960567824398</c:v>
                </c:pt>
                <c:pt idx="13">
                  <c:v>-48.540898002414231</c:v>
                </c:pt>
                <c:pt idx="14">
                  <c:v>-57.063322096950692</c:v>
                </c:pt>
                <c:pt idx="15">
                  <c:v>-59.99999999952469</c:v>
                </c:pt>
                <c:pt idx="16">
                  <c:v>-57.06346969761173</c:v>
                </c:pt>
                <c:pt idx="17">
                  <c:v>-48.541178755579423</c:v>
                </c:pt>
                <c:pt idx="18">
                  <c:v>-35.267346991463853</c:v>
                </c:pt>
                <c:pt idx="19">
                  <c:v>-18.541307365641753</c:v>
                </c:pt>
                <c:pt idx="20">
                  <c:v>-3.1843077520121255E-4</c:v>
                </c:pt>
                <c:pt idx="21">
                  <c:v>18.540701674262039</c:v>
                </c:pt>
                <c:pt idx="22">
                  <c:v>35.266831759447847</c:v>
                </c:pt>
                <c:pt idx="23">
                  <c:v>48.540804417342208</c:v>
                </c:pt>
                <c:pt idx="24">
                  <c:v>57.063272895926715</c:v>
                </c:pt>
                <c:pt idx="25">
                  <c:v>59.999999998679712</c:v>
                </c:pt>
                <c:pt idx="26">
                  <c:v>57.063518897028459</c:v>
                </c:pt>
                <c:pt idx="27">
                  <c:v>48.54127233928422</c:v>
                </c:pt>
                <c:pt idx="28">
                  <c:v>35.267475798847016</c:v>
                </c:pt>
                <c:pt idx="29">
                  <c:v>18.541458788160231</c:v>
                </c:pt>
                <c:pt idx="30">
                  <c:v>4.7764616285230675E-4</c:v>
                </c:pt>
                <c:pt idx="31">
                  <c:v>-18.540550251090671</c:v>
                </c:pt>
                <c:pt idx="32">
                  <c:v>-35.266702950823095</c:v>
                </c:pt>
                <c:pt idx="33">
                  <c:v>-48.540710831928436</c:v>
                </c:pt>
                <c:pt idx="34">
                  <c:v>-57.063223694500934</c:v>
                </c:pt>
                <c:pt idx="35">
                  <c:v>-59.999999997412232</c:v>
                </c:pt>
                <c:pt idx="36">
                  <c:v>-57.063568096043362</c:v>
                </c:pt>
                <c:pt idx="37">
                  <c:v>-48.541365922647259</c:v>
                </c:pt>
                <c:pt idx="38">
                  <c:v>-35.267604605981887</c:v>
                </c:pt>
                <c:pt idx="39">
                  <c:v>-18.541610210548253</c:v>
                </c:pt>
                <c:pt idx="40">
                  <c:v>-6.3686155039345603E-4</c:v>
                </c:pt>
              </c:numCache>
            </c:numRef>
          </c:yVal>
          <c:smooth val="1"/>
        </c:ser>
        <c:ser>
          <c:idx val="3"/>
          <c:order val="3"/>
          <c:tx>
            <c:strRef>
              <c:f>Sheet1!$F$51</c:f>
              <c:strCache>
                <c:ptCount val="1"/>
                <c:pt idx="0">
                  <c:v>Preac=Pimag</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Sheet1!$F$52:$F$92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4"/>
          <c:order val="4"/>
          <c:tx>
            <c:strRef>
              <c:f>Sheet1!$G$51</c:f>
              <c:strCache>
                <c:ptCount val="1"/>
                <c:pt idx="0">
                  <c:v>P appparent</c:v>
                </c:pt>
              </c:strCache>
            </c:strRef>
          </c:tx>
          <c:marker>
            <c:symbol val="none"/>
          </c:marker>
          <c:xVal>
            <c:numRef>
              <c:f>Sheet1!$B$52:$B$92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Sheet1!$G$52:$G$92</c:f>
              <c:numCache>
                <c:formatCode>General</c:formatCode>
                <c:ptCount val="41"/>
                <c:pt idx="0">
                  <c:v>0</c:v>
                </c:pt>
                <c:pt idx="1">
                  <c:v>7.1592028741599139</c:v>
                </c:pt>
                <c:pt idx="2">
                  <c:v>15.5753503321904</c:v>
                </c:pt>
                <c:pt idx="3">
                  <c:v>24.424612602406974</c:v>
                </c:pt>
                <c:pt idx="4">
                  <c:v>32.840763688651236</c:v>
                </c:pt>
                <c:pt idx="5">
                  <c:v>39.999973464084462</c:v>
                </c:pt>
                <c:pt idx="6">
                  <c:v>45.201449768855809</c:v>
                </c:pt>
                <c:pt idx="7">
                  <c:v>47.936036714484118</c:v>
                </c:pt>
                <c:pt idx="8">
                  <c:v>47.936054326218148</c:v>
                </c:pt>
                <c:pt idx="9">
                  <c:v>45.201500880101548</c:v>
                </c:pt>
                <c:pt idx="10">
                  <c:v>40.000053071725453</c:v>
                </c:pt>
                <c:pt idx="11">
                  <c:v>32.840864000149978</c:v>
                </c:pt>
                <c:pt idx="12">
                  <c:v>24.42472379859149</c:v>
                </c:pt>
                <c:pt idx="13">
                  <c:v>15.575461528421648</c:v>
                </c:pt>
                <c:pt idx="14">
                  <c:v>7.1593031857942684</c:v>
                </c:pt>
                <c:pt idx="15">
                  <c:v>7.9607852246255106E-5</c:v>
                </c:pt>
                <c:pt idx="16">
                  <c:v>-5.2014156944701657</c:v>
                </c:pt>
                <c:pt idx="17">
                  <c:v>-7.9360249730822119</c:v>
                </c:pt>
                <c:pt idx="18">
                  <c:v>-7.9360660671282748</c:v>
                </c:pt>
                <c:pt idx="19">
                  <c:v>-5.2015349540435567</c:v>
                </c:pt>
                <c:pt idx="20">
                  <c:v>-1.0614331007104434E-4</c:v>
                </c:pt>
                <c:pt idx="21">
                  <c:v>7.1590691256305687</c:v>
                </c:pt>
                <c:pt idx="22">
                  <c:v>15.575202070657751</c:v>
                </c:pt>
                <c:pt idx="23">
                  <c:v>24.424464340718572</c:v>
                </c:pt>
                <c:pt idx="24">
                  <c:v>32.840629939669796</c:v>
                </c:pt>
                <c:pt idx="25">
                  <c:v>39.999867320070251</c:v>
                </c:pt>
                <c:pt idx="26">
                  <c:v>45.201381619907067</c:v>
                </c:pt>
                <c:pt idx="27">
                  <c:v>47.936013231483585</c:v>
                </c:pt>
                <c:pt idx="28">
                  <c:v>47.936077807841691</c:v>
                </c:pt>
                <c:pt idx="29">
                  <c:v>45.201569027808091</c:v>
                </c:pt>
                <c:pt idx="30">
                  <c:v>40.000159214753886</c:v>
                </c:pt>
                <c:pt idx="31">
                  <c:v>32.840997748498502</c:v>
                </c:pt>
                <c:pt idx="32">
                  <c:v>24.42487206006178</c:v>
                </c:pt>
                <c:pt idx="33">
                  <c:v>15.575609790172336</c:v>
                </c:pt>
                <c:pt idx="34">
                  <c:v>7.1594369349565277</c:v>
                </c:pt>
                <c:pt idx="35">
                  <c:v>1.8575214809501972E-4</c:v>
                </c:pt>
                <c:pt idx="36">
                  <c:v>-5.2013475451665148</c:v>
                </c:pt>
                <c:pt idx="37">
                  <c:v>-7.9360014896882483</c:v>
                </c:pt>
                <c:pt idx="38">
                  <c:v>-7.936089548358396</c:v>
                </c:pt>
                <c:pt idx="39">
                  <c:v>-5.2016031013951958</c:v>
                </c:pt>
                <c:pt idx="40">
                  <c:v>-2.122860568208181E-4</c:v>
                </c:pt>
              </c:numCache>
            </c:numRef>
          </c:yVal>
          <c:smooth val="1"/>
        </c:ser>
        <c:dLbls>
          <c:showLegendKey val="0"/>
          <c:showVal val="0"/>
          <c:showCatName val="0"/>
          <c:showSerName val="0"/>
          <c:showPercent val="0"/>
          <c:showBubbleSize val="0"/>
        </c:dLbls>
        <c:axId val="111736704"/>
        <c:axId val="110034944"/>
      </c:scatterChart>
      <c:valAx>
        <c:axId val="111736704"/>
        <c:scaling>
          <c:orientation val="minMax"/>
          <c:max val="20"/>
        </c:scaling>
        <c:delete val="0"/>
        <c:axPos val="b"/>
        <c:title>
          <c:tx>
            <c:rich>
              <a:bodyPr/>
              <a:lstStyle/>
              <a:p>
                <a:pPr>
                  <a:defRPr/>
                </a:pPr>
                <a:r>
                  <a:rPr lang="en-US" sz="1800" dirty="0" smtClean="0"/>
                  <a:t>Time (s)</a:t>
                </a:r>
                <a:endParaRPr lang="en-US" sz="1800" dirty="0"/>
              </a:p>
            </c:rich>
          </c:tx>
          <c:layout>
            <c:manualLayout>
              <c:xMode val="edge"/>
              <c:yMode val="edge"/>
              <c:x val="0.3995754129218696"/>
              <c:y val="0.92150662354074431"/>
            </c:manualLayout>
          </c:layout>
          <c:overlay val="0"/>
        </c:title>
        <c:numFmt formatCode="General" sourceLinked="1"/>
        <c:majorTickMark val="none"/>
        <c:minorTickMark val="none"/>
        <c:tickLblPos val="nextTo"/>
        <c:crossAx val="110034944"/>
        <c:crosses val="autoZero"/>
        <c:crossBetween val="midCat"/>
      </c:valAx>
      <c:valAx>
        <c:axId val="110034944"/>
        <c:scaling>
          <c:orientation val="minMax"/>
        </c:scaling>
        <c:delete val="0"/>
        <c:axPos val="l"/>
        <c:majorGridlines/>
        <c:title>
          <c:tx>
            <c:rich>
              <a:bodyPr/>
              <a:lstStyle/>
              <a:p>
                <a:pPr>
                  <a:defRPr/>
                </a:pPr>
                <a:r>
                  <a:rPr lang="en-US" sz="2000" dirty="0" smtClean="0"/>
                  <a:t>Power (W)</a:t>
                </a:r>
                <a:endParaRPr lang="en-US" sz="2000" dirty="0"/>
              </a:p>
            </c:rich>
          </c:tx>
          <c:layout/>
          <c:overlay val="0"/>
        </c:title>
        <c:numFmt formatCode="General" sourceLinked="1"/>
        <c:majorTickMark val="none"/>
        <c:minorTickMark val="none"/>
        <c:tickLblPos val="nextTo"/>
        <c:crossAx val="111736704"/>
        <c:crosses val="autoZero"/>
        <c:crossBetween val="midCat"/>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a:t>The Main Three Types of Power </a:t>
            </a:r>
          </a:p>
        </c:rich>
      </c:tx>
      <c:layout/>
      <c:overlay val="0"/>
    </c:title>
    <c:autoTitleDeleted val="0"/>
    <c:plotArea>
      <c:layout/>
      <c:scatterChart>
        <c:scatterStyle val="smoothMarker"/>
        <c:varyColors val="0"/>
        <c:ser>
          <c:idx val="0"/>
          <c:order val="0"/>
          <c:tx>
            <c:strRef>
              <c:f>Sheet1!$B$151</c:f>
              <c:strCache>
                <c:ptCount val="1"/>
                <c:pt idx="0">
                  <c:v>P real</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Sheet1!$B$152:$B$192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Sheet1!$C$151</c:f>
              <c:strCache>
                <c:ptCount val="1"/>
                <c:pt idx="0">
                  <c:v>P reactive</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Sheet1!$C$152:$C$192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2"/>
          <c:order val="2"/>
          <c:tx>
            <c:strRef>
              <c:f>Sheet1!$D$151</c:f>
              <c:strCache>
                <c:ptCount val="1"/>
                <c:pt idx="0">
                  <c:v>P apparent</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Sheet1!$D$152:$D$192</c:f>
              <c:numCache>
                <c:formatCode>General</c:formatCode>
                <c:ptCount val="41"/>
                <c:pt idx="0">
                  <c:v>0</c:v>
                </c:pt>
                <c:pt idx="1">
                  <c:v>7.1592028741599139</c:v>
                </c:pt>
                <c:pt idx="2">
                  <c:v>15.5753503321904</c:v>
                </c:pt>
                <c:pt idx="3">
                  <c:v>24.424612602406974</c:v>
                </c:pt>
                <c:pt idx="4">
                  <c:v>32.840763688651236</c:v>
                </c:pt>
                <c:pt idx="5">
                  <c:v>39.999973464084462</c:v>
                </c:pt>
                <c:pt idx="6">
                  <c:v>45.201449768855809</c:v>
                </c:pt>
                <c:pt idx="7">
                  <c:v>47.936036714484118</c:v>
                </c:pt>
                <c:pt idx="8">
                  <c:v>47.936054326218148</c:v>
                </c:pt>
                <c:pt idx="9">
                  <c:v>45.201500880101548</c:v>
                </c:pt>
                <c:pt idx="10">
                  <c:v>40.000053071725453</c:v>
                </c:pt>
                <c:pt idx="11">
                  <c:v>32.840864000149978</c:v>
                </c:pt>
                <c:pt idx="12">
                  <c:v>24.42472379859149</c:v>
                </c:pt>
                <c:pt idx="13">
                  <c:v>15.575461528421648</c:v>
                </c:pt>
                <c:pt idx="14">
                  <c:v>7.1593031857942684</c:v>
                </c:pt>
                <c:pt idx="15">
                  <c:v>7.9607852246255106E-5</c:v>
                </c:pt>
                <c:pt idx="16">
                  <c:v>-5.2014156944701657</c:v>
                </c:pt>
                <c:pt idx="17">
                  <c:v>-7.9360249730822119</c:v>
                </c:pt>
                <c:pt idx="18">
                  <c:v>-7.9360660671282748</c:v>
                </c:pt>
                <c:pt idx="19">
                  <c:v>-5.2015349540435567</c:v>
                </c:pt>
                <c:pt idx="20">
                  <c:v>-1.0614331007104434E-4</c:v>
                </c:pt>
                <c:pt idx="21">
                  <c:v>7.1590691256305687</c:v>
                </c:pt>
                <c:pt idx="22">
                  <c:v>15.575202070657751</c:v>
                </c:pt>
                <c:pt idx="23">
                  <c:v>24.424464340718572</c:v>
                </c:pt>
                <c:pt idx="24">
                  <c:v>32.840629939669796</c:v>
                </c:pt>
                <c:pt idx="25">
                  <c:v>39.999867320070251</c:v>
                </c:pt>
                <c:pt idx="26">
                  <c:v>45.201381619907067</c:v>
                </c:pt>
                <c:pt idx="27">
                  <c:v>47.936013231483585</c:v>
                </c:pt>
                <c:pt idx="28">
                  <c:v>47.936077807841691</c:v>
                </c:pt>
                <c:pt idx="29">
                  <c:v>45.201569027808091</c:v>
                </c:pt>
                <c:pt idx="30">
                  <c:v>40.000159214753886</c:v>
                </c:pt>
                <c:pt idx="31">
                  <c:v>32.840997748498502</c:v>
                </c:pt>
                <c:pt idx="32">
                  <c:v>24.42487206006178</c:v>
                </c:pt>
                <c:pt idx="33">
                  <c:v>15.575609790172336</c:v>
                </c:pt>
                <c:pt idx="34">
                  <c:v>7.1594369349565277</c:v>
                </c:pt>
                <c:pt idx="35">
                  <c:v>1.8575214809501972E-4</c:v>
                </c:pt>
                <c:pt idx="36">
                  <c:v>-5.2013475451665148</c:v>
                </c:pt>
                <c:pt idx="37">
                  <c:v>-7.9360014896882483</c:v>
                </c:pt>
                <c:pt idx="38">
                  <c:v>-7.936089548358396</c:v>
                </c:pt>
                <c:pt idx="39">
                  <c:v>-5.2016031013951958</c:v>
                </c:pt>
                <c:pt idx="40">
                  <c:v>-2.122860568208181E-4</c:v>
                </c:pt>
              </c:numCache>
            </c:numRef>
          </c:yVal>
          <c:smooth val="1"/>
        </c:ser>
        <c:dLbls>
          <c:showLegendKey val="0"/>
          <c:showVal val="0"/>
          <c:showCatName val="0"/>
          <c:showSerName val="0"/>
          <c:showPercent val="0"/>
          <c:showBubbleSize val="0"/>
        </c:dLbls>
        <c:axId val="111514752"/>
        <c:axId val="111516672"/>
      </c:scatterChart>
      <c:valAx>
        <c:axId val="111514752"/>
        <c:scaling>
          <c:orientation val="minMax"/>
          <c:max val="20"/>
        </c:scaling>
        <c:delete val="0"/>
        <c:axPos val="b"/>
        <c:title>
          <c:tx>
            <c:rich>
              <a:bodyPr/>
              <a:lstStyle/>
              <a:p>
                <a:pPr>
                  <a:defRPr/>
                </a:pPr>
                <a:r>
                  <a:rPr lang="en-US" sz="2400"/>
                  <a:t>Time (ms)</a:t>
                </a:r>
              </a:p>
            </c:rich>
          </c:tx>
          <c:layout/>
          <c:overlay val="0"/>
        </c:title>
        <c:numFmt formatCode="General" sourceLinked="1"/>
        <c:majorTickMark val="none"/>
        <c:minorTickMark val="none"/>
        <c:tickLblPos val="nextTo"/>
        <c:crossAx val="111516672"/>
        <c:crosses val="autoZero"/>
        <c:crossBetween val="midCat"/>
      </c:valAx>
      <c:valAx>
        <c:axId val="111516672"/>
        <c:scaling>
          <c:orientation val="minMax"/>
          <c:max val="50"/>
        </c:scaling>
        <c:delete val="0"/>
        <c:axPos val="l"/>
        <c:majorGridlines/>
        <c:title>
          <c:tx>
            <c:rich>
              <a:bodyPr/>
              <a:lstStyle/>
              <a:p>
                <a:pPr>
                  <a:defRPr/>
                </a:pPr>
                <a:r>
                  <a:rPr lang="en-US" sz="2000"/>
                  <a:t>Instantaneous Power (W) </a:t>
                </a:r>
              </a:p>
            </c:rich>
          </c:tx>
          <c:layout/>
          <c:overlay val="0"/>
        </c:title>
        <c:numFmt formatCode="General" sourceLinked="1"/>
        <c:majorTickMark val="none"/>
        <c:minorTickMark val="none"/>
        <c:tickLblPos val="nextTo"/>
        <c:crossAx val="111514752"/>
        <c:crosses val="autoZero"/>
        <c:crossBetween val="midCat"/>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Sheet1!$B$151</c:f>
              <c:strCache>
                <c:ptCount val="1"/>
                <c:pt idx="0">
                  <c:v>P real</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Sheet1!$B$152:$B$192</c:f>
              <c:numCache>
                <c:formatCode>General</c:formatCode>
                <c:ptCount val="41"/>
                <c:pt idx="0">
                  <c:v>0</c:v>
                </c:pt>
                <c:pt idx="1">
                  <c:v>0.97886803408891154</c:v>
                </c:pt>
                <c:pt idx="2">
                  <c:v>3.8196538735395471</c:v>
                </c:pt>
                <c:pt idx="3">
                  <c:v>8.2442820733588302</c:v>
                </c:pt>
                <c:pt idx="4">
                  <c:v>13.81963992279362</c:v>
                </c:pt>
                <c:pt idx="5">
                  <c:v>19.999973464102066</c:v>
                </c:pt>
                <c:pt idx="6">
                  <c:v>26.180309602924741</c:v>
                </c:pt>
                <c:pt idx="7">
                  <c:v>31.755674990639836</c:v>
                </c:pt>
                <c:pt idx="8">
                  <c:v>36.180314931607356</c:v>
                </c:pt>
                <c:pt idx="9">
                  <c:v>39.021115565770671</c:v>
                </c:pt>
                <c:pt idx="10">
                  <c:v>39.999999999929585</c:v>
                </c:pt>
                <c:pt idx="11">
                  <c:v>39.021148365917568</c:v>
                </c:pt>
                <c:pt idx="12">
                  <c:v>36.180377321199622</c:v>
                </c:pt>
                <c:pt idx="13">
                  <c:v>31.755760862559725</c:v>
                </c:pt>
                <c:pt idx="14">
                  <c:v>26.180410551444499</c:v>
                </c:pt>
                <c:pt idx="15">
                  <c:v>20.000079607693809</c:v>
                </c:pt>
                <c:pt idx="16">
                  <c:v>13.819740871400411</c:v>
                </c:pt>
                <c:pt idx="17">
                  <c:v>8.2443679454442638</c:v>
                </c:pt>
                <c:pt idx="18">
                  <c:v>3.8197162633596768</c:v>
                </c:pt>
                <c:pt idx="19">
                  <c:v>0.97890083450369403</c:v>
                </c:pt>
                <c:pt idx="20">
                  <c:v>2.8166269316898251E-10</c:v>
                </c:pt>
                <c:pt idx="21">
                  <c:v>0.97883523420988894</c:v>
                </c:pt>
                <c:pt idx="22">
                  <c:v>3.8195914841751346</c:v>
                </c:pt>
                <c:pt idx="23">
                  <c:v>8.2441962016045007</c:v>
                </c:pt>
                <c:pt idx="24">
                  <c:v>13.819538974360896</c:v>
                </c:pt>
                <c:pt idx="25">
                  <c:v>19.999867320510344</c:v>
                </c:pt>
                <c:pt idx="26">
                  <c:v>26.18020865423091</c:v>
                </c:pt>
                <c:pt idx="27">
                  <c:v>31.755589118388844</c:v>
                </c:pt>
                <c:pt idx="28">
                  <c:v>36.180252541559355</c:v>
                </c:pt>
                <c:pt idx="29">
                  <c:v>39.021082765088018</c:v>
                </c:pt>
                <c:pt idx="30">
                  <c:v>39.999999999366267</c:v>
                </c:pt>
                <c:pt idx="31">
                  <c:v>39.021181165528724</c:v>
                </c:pt>
                <c:pt idx="32">
                  <c:v>36.180439710336145</c:v>
                </c:pt>
                <c:pt idx="33">
                  <c:v>31.755846734148481</c:v>
                </c:pt>
                <c:pt idx="34">
                  <c:v>26.180511499790171</c:v>
                </c:pt>
                <c:pt idx="35">
                  <c:v>20.000185751285507</c:v>
                </c:pt>
                <c:pt idx="36">
                  <c:v>13.819841820181272</c:v>
                </c:pt>
                <c:pt idx="37">
                  <c:v>8.2444538178608369</c:v>
                </c:pt>
                <c:pt idx="38">
                  <c:v>3.8197786536355665</c:v>
                </c:pt>
                <c:pt idx="39">
                  <c:v>0.97893363545422218</c:v>
                </c:pt>
                <c:pt idx="40">
                  <c:v>1.1266436672485725E-9</c:v>
                </c:pt>
              </c:numCache>
            </c:numRef>
          </c:yVal>
          <c:smooth val="1"/>
        </c:ser>
        <c:ser>
          <c:idx val="1"/>
          <c:order val="1"/>
          <c:tx>
            <c:strRef>
              <c:f>Sheet1!$C$151</c:f>
              <c:strCache>
                <c:ptCount val="1"/>
                <c:pt idx="0">
                  <c:v>P reactive</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Sheet1!$C$152:$C$192</c:f>
              <c:numCache>
                <c:formatCode>General</c:formatCode>
                <c:ptCount val="41"/>
                <c:pt idx="0">
                  <c:v>0</c:v>
                </c:pt>
                <c:pt idx="1">
                  <c:v>6.1803348400710023</c:v>
                </c:pt>
                <c:pt idx="2">
                  <c:v>11.755696458650853</c:v>
                </c:pt>
                <c:pt idx="3">
                  <c:v>16.180330529048145</c:v>
                </c:pt>
                <c:pt idx="4">
                  <c:v>19.02112376585762</c:v>
                </c:pt>
                <c:pt idx="5">
                  <c:v>19.999999999982396</c:v>
                </c:pt>
                <c:pt idx="6">
                  <c:v>19.021140165931069</c:v>
                </c:pt>
                <c:pt idx="7">
                  <c:v>16.180361723844278</c:v>
                </c:pt>
                <c:pt idx="8">
                  <c:v>11.755739394610792</c:v>
                </c:pt>
                <c:pt idx="9">
                  <c:v>6.1803853143308789</c:v>
                </c:pt>
                <c:pt idx="10">
                  <c:v>5.3071795867055609E-5</c:v>
                </c:pt>
                <c:pt idx="11">
                  <c:v>-6.1802843657675934</c:v>
                </c:pt>
                <c:pt idx="12">
                  <c:v>-11.755653522608132</c:v>
                </c:pt>
                <c:pt idx="13">
                  <c:v>-16.180299334138077</c:v>
                </c:pt>
                <c:pt idx="14">
                  <c:v>-19.021107365650231</c:v>
                </c:pt>
                <c:pt idx="15">
                  <c:v>-19.999999999841563</c:v>
                </c:pt>
                <c:pt idx="16">
                  <c:v>-19.021156565870577</c:v>
                </c:pt>
                <c:pt idx="17">
                  <c:v>-16.180392918526476</c:v>
                </c:pt>
                <c:pt idx="18">
                  <c:v>-11.755782330487952</c:v>
                </c:pt>
                <c:pt idx="19">
                  <c:v>-6.1804357885472507</c:v>
                </c:pt>
                <c:pt idx="20">
                  <c:v>-1.0614359173373751E-4</c:v>
                </c:pt>
                <c:pt idx="21">
                  <c:v>6.1802338914206798</c:v>
                </c:pt>
                <c:pt idx="22">
                  <c:v>11.755610586482616</c:v>
                </c:pt>
                <c:pt idx="23">
                  <c:v>16.180268139114069</c:v>
                </c:pt>
                <c:pt idx="24">
                  <c:v>19.021090965308904</c:v>
                </c:pt>
                <c:pt idx="25">
                  <c:v>19.999999999559904</c:v>
                </c:pt>
                <c:pt idx="26">
                  <c:v>19.021172965676154</c:v>
                </c:pt>
                <c:pt idx="27">
                  <c:v>16.180424113094741</c:v>
                </c:pt>
                <c:pt idx="28">
                  <c:v>11.755825266282338</c:v>
                </c:pt>
                <c:pt idx="29">
                  <c:v>6.180486262720077</c:v>
                </c:pt>
                <c:pt idx="30">
                  <c:v>1.5921538761743558E-4</c:v>
                </c:pt>
                <c:pt idx="31">
                  <c:v>-6.1801834170302241</c:v>
                </c:pt>
                <c:pt idx="32">
                  <c:v>-11.755567650274365</c:v>
                </c:pt>
                <c:pt idx="33">
                  <c:v>-16.180236943976144</c:v>
                </c:pt>
                <c:pt idx="34">
                  <c:v>-19.021074564833643</c:v>
                </c:pt>
                <c:pt idx="35">
                  <c:v>-19.999999999137412</c:v>
                </c:pt>
                <c:pt idx="36">
                  <c:v>-19.021189365347787</c:v>
                </c:pt>
                <c:pt idx="37">
                  <c:v>-16.180455307549085</c:v>
                </c:pt>
                <c:pt idx="38">
                  <c:v>-11.755868201993962</c:v>
                </c:pt>
                <c:pt idx="39">
                  <c:v>-6.180536736849418</c:v>
                </c:pt>
                <c:pt idx="40">
                  <c:v>-2.1228718346448535E-4</c:v>
                </c:pt>
              </c:numCache>
            </c:numRef>
          </c:yVal>
          <c:smooth val="1"/>
        </c:ser>
        <c:ser>
          <c:idx val="2"/>
          <c:order val="2"/>
          <c:tx>
            <c:strRef>
              <c:f>Sheet1!$D$151</c:f>
              <c:strCache>
                <c:ptCount val="1"/>
                <c:pt idx="0">
                  <c:v>P apparent</c:v>
                </c:pt>
              </c:strCache>
            </c:strRef>
          </c:tx>
          <c:marker>
            <c:symbol val="none"/>
          </c:marker>
          <c:xVal>
            <c:numRef>
              <c:f>Sheet1!$A$152:$A$192</c:f>
              <c:numCache>
                <c:formatCode>General</c:formatCode>
                <c:ptCount val="41"/>
                <c:pt idx="0">
                  <c:v>0</c:v>
                </c:pt>
                <c:pt idx="1">
                  <c:v>0.5</c:v>
                </c:pt>
                <c:pt idx="2">
                  <c:v>1</c:v>
                </c:pt>
                <c:pt idx="3">
                  <c:v>1.5</c:v>
                </c:pt>
                <c:pt idx="4">
                  <c:v>2</c:v>
                </c:pt>
                <c:pt idx="5">
                  <c:v>2.5</c:v>
                </c:pt>
                <c:pt idx="6">
                  <c:v>3</c:v>
                </c:pt>
                <c:pt idx="7">
                  <c:v>3.5</c:v>
                </c:pt>
                <c:pt idx="8">
                  <c:v>4</c:v>
                </c:pt>
                <c:pt idx="9">
                  <c:v>4.5000000000000009</c:v>
                </c:pt>
                <c:pt idx="10">
                  <c:v>5</c:v>
                </c:pt>
                <c:pt idx="11">
                  <c:v>5.5</c:v>
                </c:pt>
                <c:pt idx="12">
                  <c:v>6</c:v>
                </c:pt>
                <c:pt idx="13">
                  <c:v>6.5000000000000009</c:v>
                </c:pt>
                <c:pt idx="14">
                  <c:v>7</c:v>
                </c:pt>
                <c:pt idx="15">
                  <c:v>7.5</c:v>
                </c:pt>
                <c:pt idx="16">
                  <c:v>8</c:v>
                </c:pt>
                <c:pt idx="17">
                  <c:v>8.5</c:v>
                </c:pt>
                <c:pt idx="18">
                  <c:v>9.0000000000000018</c:v>
                </c:pt>
                <c:pt idx="19">
                  <c:v>9.5</c:v>
                </c:pt>
                <c:pt idx="20">
                  <c:v>10</c:v>
                </c:pt>
                <c:pt idx="21">
                  <c:v>10.5</c:v>
                </c:pt>
                <c:pt idx="22">
                  <c:v>11</c:v>
                </c:pt>
                <c:pt idx="23">
                  <c:v>11.5</c:v>
                </c:pt>
                <c:pt idx="24">
                  <c:v>12</c:v>
                </c:pt>
                <c:pt idx="25">
                  <c:v>12.5</c:v>
                </c:pt>
                <c:pt idx="26">
                  <c:v>13.000000000000002</c:v>
                </c:pt>
                <c:pt idx="27">
                  <c:v>13.5</c:v>
                </c:pt>
                <c:pt idx="28">
                  <c:v>14</c:v>
                </c:pt>
                <c:pt idx="29">
                  <c:v>14.5</c:v>
                </c:pt>
                <c:pt idx="30">
                  <c:v>15</c:v>
                </c:pt>
                <c:pt idx="31">
                  <c:v>15.5</c:v>
                </c:pt>
                <c:pt idx="32">
                  <c:v>16</c:v>
                </c:pt>
                <c:pt idx="33">
                  <c:v>16.5</c:v>
                </c:pt>
                <c:pt idx="34">
                  <c:v>17</c:v>
                </c:pt>
                <c:pt idx="35">
                  <c:v>17.5</c:v>
                </c:pt>
                <c:pt idx="36">
                  <c:v>18.000000000000004</c:v>
                </c:pt>
                <c:pt idx="37">
                  <c:v>18.5</c:v>
                </c:pt>
                <c:pt idx="38">
                  <c:v>19</c:v>
                </c:pt>
                <c:pt idx="39">
                  <c:v>19.5</c:v>
                </c:pt>
                <c:pt idx="40">
                  <c:v>20</c:v>
                </c:pt>
              </c:numCache>
            </c:numRef>
          </c:xVal>
          <c:yVal>
            <c:numRef>
              <c:f>Sheet1!$D$152:$D$192</c:f>
              <c:numCache>
                <c:formatCode>General</c:formatCode>
                <c:ptCount val="41"/>
                <c:pt idx="0">
                  <c:v>0</c:v>
                </c:pt>
                <c:pt idx="1">
                  <c:v>7.1592028741599139</c:v>
                </c:pt>
                <c:pt idx="2">
                  <c:v>15.5753503321904</c:v>
                </c:pt>
                <c:pt idx="3">
                  <c:v>24.424612602406974</c:v>
                </c:pt>
                <c:pt idx="4">
                  <c:v>32.840763688651236</c:v>
                </c:pt>
                <c:pt idx="5">
                  <c:v>39.999973464084462</c:v>
                </c:pt>
                <c:pt idx="6">
                  <c:v>45.201449768855809</c:v>
                </c:pt>
                <c:pt idx="7">
                  <c:v>47.936036714484118</c:v>
                </c:pt>
                <c:pt idx="8">
                  <c:v>47.936054326218148</c:v>
                </c:pt>
                <c:pt idx="9">
                  <c:v>45.201500880101548</c:v>
                </c:pt>
                <c:pt idx="10">
                  <c:v>40.000053071725453</c:v>
                </c:pt>
                <c:pt idx="11">
                  <c:v>32.840864000149978</c:v>
                </c:pt>
                <c:pt idx="12">
                  <c:v>24.42472379859149</c:v>
                </c:pt>
                <c:pt idx="13">
                  <c:v>15.575461528421648</c:v>
                </c:pt>
                <c:pt idx="14">
                  <c:v>7.1593031857942684</c:v>
                </c:pt>
                <c:pt idx="15">
                  <c:v>7.9607852246255106E-5</c:v>
                </c:pt>
                <c:pt idx="16">
                  <c:v>-5.2014156944701657</c:v>
                </c:pt>
                <c:pt idx="17">
                  <c:v>-7.9360249730822119</c:v>
                </c:pt>
                <c:pt idx="18">
                  <c:v>-7.9360660671282748</c:v>
                </c:pt>
                <c:pt idx="19">
                  <c:v>-5.2015349540435567</c:v>
                </c:pt>
                <c:pt idx="20">
                  <c:v>-1.0614331007104434E-4</c:v>
                </c:pt>
                <c:pt idx="21">
                  <c:v>7.1590691256305687</c:v>
                </c:pt>
                <c:pt idx="22">
                  <c:v>15.575202070657751</c:v>
                </c:pt>
                <c:pt idx="23">
                  <c:v>24.424464340718572</c:v>
                </c:pt>
                <c:pt idx="24">
                  <c:v>32.840629939669796</c:v>
                </c:pt>
                <c:pt idx="25">
                  <c:v>39.999867320070251</c:v>
                </c:pt>
                <c:pt idx="26">
                  <c:v>45.201381619907067</c:v>
                </c:pt>
                <c:pt idx="27">
                  <c:v>47.936013231483585</c:v>
                </c:pt>
                <c:pt idx="28">
                  <c:v>47.936077807841691</c:v>
                </c:pt>
                <c:pt idx="29">
                  <c:v>45.201569027808091</c:v>
                </c:pt>
                <c:pt idx="30">
                  <c:v>40.000159214753886</c:v>
                </c:pt>
                <c:pt idx="31">
                  <c:v>32.840997748498502</c:v>
                </c:pt>
                <c:pt idx="32">
                  <c:v>24.42487206006178</c:v>
                </c:pt>
                <c:pt idx="33">
                  <c:v>15.575609790172336</c:v>
                </c:pt>
                <c:pt idx="34">
                  <c:v>7.1594369349565277</c:v>
                </c:pt>
                <c:pt idx="35">
                  <c:v>1.8575214809501972E-4</c:v>
                </c:pt>
                <c:pt idx="36">
                  <c:v>-5.2013475451665148</c:v>
                </c:pt>
                <c:pt idx="37">
                  <c:v>-7.9360014896882483</c:v>
                </c:pt>
                <c:pt idx="38">
                  <c:v>-7.936089548358396</c:v>
                </c:pt>
                <c:pt idx="39">
                  <c:v>-5.2016031013951958</c:v>
                </c:pt>
                <c:pt idx="40">
                  <c:v>-2.122860568208181E-4</c:v>
                </c:pt>
              </c:numCache>
            </c:numRef>
          </c:yVal>
          <c:smooth val="1"/>
        </c:ser>
        <c:dLbls>
          <c:showLegendKey val="0"/>
          <c:showVal val="0"/>
          <c:showCatName val="0"/>
          <c:showSerName val="0"/>
          <c:showPercent val="0"/>
          <c:showBubbleSize val="0"/>
        </c:dLbls>
        <c:axId val="111473024"/>
        <c:axId val="111474560"/>
      </c:scatterChart>
      <c:valAx>
        <c:axId val="111473024"/>
        <c:scaling>
          <c:orientation val="minMax"/>
          <c:max val="20"/>
        </c:scaling>
        <c:delete val="0"/>
        <c:axPos val="b"/>
        <c:numFmt formatCode="General" sourceLinked="1"/>
        <c:majorTickMark val="none"/>
        <c:minorTickMark val="none"/>
        <c:tickLblPos val="nextTo"/>
        <c:crossAx val="111474560"/>
        <c:crosses val="autoZero"/>
        <c:crossBetween val="midCat"/>
      </c:valAx>
      <c:valAx>
        <c:axId val="111474560"/>
        <c:scaling>
          <c:orientation val="minMax"/>
          <c:max val="50"/>
        </c:scaling>
        <c:delete val="0"/>
        <c:axPos val="l"/>
        <c:majorGridlines/>
        <c:numFmt formatCode="General" sourceLinked="1"/>
        <c:majorTickMark val="none"/>
        <c:minorTickMark val="none"/>
        <c:tickLblPos val="nextTo"/>
        <c:crossAx val="111473024"/>
        <c:crosses val="autoZero"/>
        <c:crossBetween val="midCat"/>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C0022CC-247C-4E91-B70A-929C66522359}" type="datetimeFigureOut">
              <a:rPr lang="ar-IQ" smtClean="0"/>
              <a:t>23/08/1438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175850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0022CC-247C-4E91-B70A-929C66522359}" type="datetimeFigureOut">
              <a:rPr lang="ar-IQ" smtClean="0"/>
              <a:t>23/08/1438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3290131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0022CC-247C-4E91-B70A-929C66522359}" type="datetimeFigureOut">
              <a:rPr lang="ar-IQ" smtClean="0"/>
              <a:t>23/08/1438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114677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C0022CC-247C-4E91-B70A-929C66522359}" type="datetimeFigureOut">
              <a:rPr lang="ar-IQ" smtClean="0"/>
              <a:t>23/08/1438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57293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0022CC-247C-4E91-B70A-929C66522359}" type="datetimeFigureOut">
              <a:rPr lang="ar-IQ" smtClean="0"/>
              <a:t>23/08/1438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134894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C0022CC-247C-4E91-B70A-929C66522359}" type="datetimeFigureOut">
              <a:rPr lang="ar-IQ" smtClean="0"/>
              <a:t>23/08/1438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2838623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C0022CC-247C-4E91-B70A-929C66522359}" type="datetimeFigureOut">
              <a:rPr lang="ar-IQ" smtClean="0"/>
              <a:t>23/08/1438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1675390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C0022CC-247C-4E91-B70A-929C66522359}" type="datetimeFigureOut">
              <a:rPr lang="ar-IQ" smtClean="0"/>
              <a:t>23/08/1438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267481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022CC-247C-4E91-B70A-929C66522359}" type="datetimeFigureOut">
              <a:rPr lang="ar-IQ" smtClean="0"/>
              <a:t>23/08/1438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32860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022CC-247C-4E91-B70A-929C66522359}" type="datetimeFigureOut">
              <a:rPr lang="ar-IQ" smtClean="0"/>
              <a:t>23/08/1438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184702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022CC-247C-4E91-B70A-929C66522359}" type="datetimeFigureOut">
              <a:rPr lang="ar-IQ" smtClean="0"/>
              <a:t>23/08/1438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542123-7B40-4E5A-95DD-A098F49CD325}" type="slidenum">
              <a:rPr lang="ar-IQ" smtClean="0"/>
              <a:t>‹#›</a:t>
            </a:fld>
            <a:endParaRPr lang="ar-IQ"/>
          </a:p>
        </p:txBody>
      </p:sp>
    </p:spTree>
    <p:extLst>
      <p:ext uri="{BB962C8B-B14F-4D97-AF65-F5344CB8AC3E}">
        <p14:creationId xmlns:p14="http://schemas.microsoft.com/office/powerpoint/2010/main" val="44623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C0022CC-247C-4E91-B70A-929C66522359}" type="datetimeFigureOut">
              <a:rPr lang="ar-IQ" smtClean="0"/>
              <a:t>23/08/1438</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A542123-7B40-4E5A-95DD-A098F49CD325}" type="slidenum">
              <a:rPr lang="ar-IQ" smtClean="0"/>
              <a:t>‹#›</a:t>
            </a:fld>
            <a:endParaRPr lang="ar-IQ"/>
          </a:p>
        </p:txBody>
      </p:sp>
    </p:spTree>
    <p:extLst>
      <p:ext uri="{BB962C8B-B14F-4D97-AF65-F5344CB8AC3E}">
        <p14:creationId xmlns:p14="http://schemas.microsoft.com/office/powerpoint/2010/main" val="894030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7.emf"/><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chart" Target="../charts/chart7.xml"/><Relationship Id="rId7" Type="http://schemas.openxmlformats.org/officeDocument/2006/relationships/image" Target="../media/image32.png"/><Relationship Id="rId2" Type="http://schemas.openxmlformats.org/officeDocument/2006/relationships/chart" Target="../charts/chart7.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19.png"/><Relationship Id="rId10" Type="http://schemas.openxmlformats.org/officeDocument/2006/relationships/image" Target="../media/image33.png"/><Relationship Id="rId4" Type="http://schemas.openxmlformats.org/officeDocument/2006/relationships/image" Target="../media/image30.png"/><Relationship Id="rId9" Type="http://schemas.openxmlformats.org/officeDocument/2006/relationships/image" Target="../media/image3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367171"/>
            <a:ext cx="8352928" cy="769441"/>
          </a:xfrm>
          <a:prstGeom prst="rect">
            <a:avLst/>
          </a:prstGeom>
        </p:spPr>
        <p:txBody>
          <a:bodyPr wrap="square">
            <a:spAutoFit/>
          </a:bodyPr>
          <a:lstStyle/>
          <a:p>
            <a:pPr algn="ctr" rtl="0"/>
            <a:r>
              <a:rPr lang="en-US" sz="4400" dirty="0" smtClean="0">
                <a:solidFill>
                  <a:prstClr val="black"/>
                </a:solidFill>
                <a:ea typeface="+mj-ea"/>
                <a:cs typeface="+mj-cs"/>
              </a:rPr>
              <a:t>Instantaneous Power in AC Circuit</a:t>
            </a:r>
            <a:endParaRPr lang="ar-IQ" dirty="0">
              <a:cs typeface="+mj-cs"/>
            </a:endParaRPr>
          </a:p>
        </p:txBody>
      </p:sp>
    </p:spTree>
    <p:extLst>
      <p:ext uri="{BB962C8B-B14F-4D97-AF65-F5344CB8AC3E}">
        <p14:creationId xmlns:p14="http://schemas.microsoft.com/office/powerpoint/2010/main" val="249741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07" y="224857"/>
            <a:ext cx="8887368" cy="1677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130" y="1934671"/>
            <a:ext cx="8887368" cy="3844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7068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 y="234137"/>
            <a:ext cx="8887368" cy="495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907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26"/>
            <a:ext cx="8780525" cy="4118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94" y="4757782"/>
            <a:ext cx="9174058" cy="582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0631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499" y="-20"/>
            <a:ext cx="8944706" cy="6805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738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94" y="188623"/>
            <a:ext cx="8798510" cy="3879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835696" y="4581128"/>
            <a:ext cx="5976664" cy="941796"/>
          </a:xfrm>
          <a:prstGeom prst="rect">
            <a:avLst/>
          </a:prstGeom>
        </p:spPr>
        <p:txBody>
          <a:bodyPr wrap="square">
            <a:spAutoFit/>
          </a:bodyPr>
          <a:lstStyle/>
          <a:p>
            <a:pPr marL="457200" algn="ctr" rtl="0">
              <a:lnSpc>
                <a:spcPct val="115000"/>
              </a:lnSpc>
              <a:spcAft>
                <a:spcPts val="1000"/>
              </a:spcAft>
            </a:pPr>
            <a:r>
              <a:rPr lang="en-US" sz="2400" dirty="0">
                <a:latin typeface="Times New Roman"/>
                <a:ea typeface="Calibri"/>
                <a:cs typeface="Arial"/>
              </a:rPr>
              <a:t>Fig. (3) The capacitive (reactive power) waveform.</a:t>
            </a:r>
            <a:endParaRPr lang="en-US" sz="2400" dirty="0">
              <a:ea typeface="Times New Roman"/>
              <a:cs typeface="Arial"/>
            </a:endParaRPr>
          </a:p>
        </p:txBody>
      </p:sp>
    </p:spTree>
    <p:extLst>
      <p:ext uri="{BB962C8B-B14F-4D97-AF65-F5344CB8AC3E}">
        <p14:creationId xmlns:p14="http://schemas.microsoft.com/office/powerpoint/2010/main" val="4145458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856984" cy="2031325"/>
          </a:xfrm>
          <a:prstGeom prst="rect">
            <a:avLst/>
          </a:prstGeom>
          <a:noFill/>
        </p:spPr>
        <p:txBody>
          <a:bodyPr wrap="square" rtlCol="1">
            <a:spAutoFit/>
          </a:bodyPr>
          <a:lstStyle/>
          <a:p>
            <a:pPr algn="just" rtl="0"/>
            <a:r>
              <a:rPr lang="en-US" dirty="0" smtClean="0"/>
              <a:t>From the previous analysis it is clear that there are two types of power in AC circuits:</a:t>
            </a:r>
          </a:p>
          <a:p>
            <a:pPr marL="342900" indent="-342900" algn="just" rtl="0">
              <a:buFont typeface="+mj-lt"/>
              <a:buAutoNum type="arabicPeriod"/>
            </a:pPr>
            <a:r>
              <a:rPr lang="en-US" dirty="0" smtClean="0"/>
              <a:t> A power transfers from the source to the load during all the time of the cycle. This power due to the existence of the resistive part and is called the real power. Hence, it is an oscillatory unidirectional part of the AC power. </a:t>
            </a:r>
          </a:p>
          <a:p>
            <a:pPr marL="342900" indent="-342900" algn="just" rtl="0">
              <a:buFont typeface="+mj-lt"/>
              <a:buAutoNum type="arabicPeriod"/>
            </a:pPr>
            <a:r>
              <a:rPr lang="en-US" dirty="0" smtClean="0"/>
              <a:t>The power that transfer alternatively from source to load and from </a:t>
            </a:r>
            <a:r>
              <a:rPr lang="en-US" dirty="0"/>
              <a:t>load </a:t>
            </a:r>
            <a:r>
              <a:rPr lang="en-US" dirty="0" smtClean="0"/>
              <a:t>to source at each quarter cycle, hence it oscillate at double frequency of the applied voltage. This is called the imaginary power</a:t>
            </a:r>
            <a:r>
              <a:rPr lang="en-US" dirty="0"/>
              <a:t>. Hence, it is a </a:t>
            </a:r>
            <a:r>
              <a:rPr lang="en-US" dirty="0" smtClean="0"/>
              <a:t>bidirectional </a:t>
            </a:r>
            <a:r>
              <a:rPr lang="en-US" dirty="0"/>
              <a:t>part of the AC power</a:t>
            </a:r>
            <a:r>
              <a:rPr lang="en-US" dirty="0" smtClean="0"/>
              <a:t>.</a:t>
            </a:r>
            <a:endParaRPr lang="en-US" dirty="0"/>
          </a:p>
        </p:txBody>
      </p:sp>
      <mc:AlternateContent xmlns:mc="http://schemas.openxmlformats.org/markup-compatibility/2006" xmlns:a14="http://schemas.microsoft.com/office/drawing/2010/main">
        <mc:Choice Requires="a14">
          <p:sp>
            <p:nvSpPr>
              <p:cNvPr id="3" name="TextBox 2"/>
              <p:cNvSpPr txBox="1"/>
              <p:nvPr/>
            </p:nvSpPr>
            <p:spPr>
              <a:xfrm>
                <a:off x="179512" y="2147957"/>
                <a:ext cx="8856984" cy="2606739"/>
              </a:xfrm>
              <a:prstGeom prst="rect">
                <a:avLst/>
              </a:prstGeom>
              <a:noFill/>
            </p:spPr>
            <p:txBody>
              <a:bodyPr wrap="square" rtlCol="1">
                <a:spAutoFit/>
              </a:bodyPr>
              <a:lstStyle/>
              <a:p>
                <a:pPr algn="l" rtl="0"/>
                <a:r>
                  <a:rPr lang="en-US" dirty="0" smtClean="0"/>
                  <a:t>The imaginary power occur in the AC circuit due to:</a:t>
                </a:r>
              </a:p>
              <a:p>
                <a:pPr marL="342900" indent="-342900" algn="just" rtl="0">
                  <a:buFont typeface="+mj-lt"/>
                  <a:buAutoNum type="alphaUcPeriod"/>
                </a:pPr>
                <a:r>
                  <a:rPr lang="en-US" dirty="0" smtClean="0"/>
                  <a:t>The inductive load, so it is an inductive power. This power oscillates in a sinusoidal waveform in double the frequency of the applied voltage. </a:t>
                </a:r>
              </a:p>
              <a:p>
                <a:pPr marL="342900" indent="-342900" algn="just" rtl="0">
                  <a:buFont typeface="+mj-lt"/>
                  <a:buAutoNum type="alphaUcPeriod"/>
                </a:pPr>
                <a:r>
                  <a:rPr lang="en-US" dirty="0" smtClean="0"/>
                  <a:t>The capacitive load, so it is a capacitive power. </a:t>
                </a:r>
                <a:r>
                  <a:rPr lang="en-US" dirty="0"/>
                  <a:t>This power oscillates in a sinusoidal waveform of double the frequency of the applied </a:t>
                </a:r>
                <a:r>
                  <a:rPr lang="en-US" dirty="0" smtClean="0"/>
                  <a:t>voltage, but it is in out of phase with that of the inductive load.</a:t>
                </a:r>
              </a:p>
              <a:p>
                <a:pPr marL="342900" indent="-342900" algn="just" rtl="0">
                  <a:buFont typeface="+mj-lt"/>
                  <a:buAutoNum type="alphaUcPeriod"/>
                </a:pPr>
                <a:r>
                  <a:rPr lang="en-US" dirty="0" smtClean="0"/>
                  <a:t>If both are exist then, the resultant imaginary or reactive power can be determined by adding these two components due to the formula:</a:t>
                </a:r>
              </a:p>
              <a:p>
                <a:pPr algn="just" rtl="0"/>
                <a14:m>
                  <m:oMathPara xmlns:m="http://schemas.openxmlformats.org/officeDocument/2006/math">
                    <m:oMathParaPr>
                      <m:jc m:val="centerGroup"/>
                    </m:oMathParaPr>
                    <m:oMath xmlns:m="http://schemas.openxmlformats.org/officeDocument/2006/math">
                      <m:sSub>
                        <m:sSubPr>
                          <m:ctrlPr>
                            <a:rPr lang="en-US" i="1">
                              <a:latin typeface="Cambria Math"/>
                              <a:ea typeface="Calibri"/>
                              <a:cs typeface="Times New Roman"/>
                            </a:rPr>
                          </m:ctrlPr>
                        </m:sSubPr>
                        <m:e>
                          <m:r>
                            <a:rPr lang="en-US" i="1">
                              <a:effectLst/>
                              <a:latin typeface="Cambria Math"/>
                              <a:ea typeface="Calibri"/>
                              <a:cs typeface="Times New Roman"/>
                            </a:rPr>
                            <m:t>𝑝</m:t>
                          </m:r>
                          <m:r>
                            <a:rPr lang="en-US" i="1">
                              <a:effectLst/>
                              <a:latin typeface="Cambria Math"/>
                              <a:ea typeface="Calibri"/>
                              <a:cs typeface="Times New Roman"/>
                            </a:rPr>
                            <m:t>(</m:t>
                          </m:r>
                          <m:r>
                            <a:rPr lang="en-US" i="1">
                              <a:effectLst/>
                              <a:latin typeface="Cambria Math"/>
                              <a:ea typeface="Calibri"/>
                              <a:cs typeface="Times New Roman"/>
                            </a:rPr>
                            <m:t>𝑡</m:t>
                          </m:r>
                          <m:r>
                            <a:rPr lang="en-US" i="1">
                              <a:effectLst/>
                              <a:latin typeface="Cambria Math"/>
                              <a:ea typeface="Calibri"/>
                              <a:cs typeface="Times New Roman"/>
                            </a:rPr>
                            <m:t>)</m:t>
                          </m:r>
                        </m:e>
                        <m:sub>
                          <m:r>
                            <a:rPr lang="en-US" i="1">
                              <a:effectLst/>
                              <a:latin typeface="Cambria Math"/>
                              <a:ea typeface="Calibri"/>
                              <a:cs typeface="Times New Roman"/>
                            </a:rPr>
                            <m:t>𝑟𝑒</m:t>
                          </m:r>
                          <m:r>
                            <a:rPr lang="en-US" b="0" i="1" smtClean="0">
                              <a:effectLst/>
                              <a:latin typeface="Cambria Math"/>
                              <a:ea typeface="Calibri"/>
                              <a:cs typeface="Times New Roman"/>
                            </a:rPr>
                            <m:t>𝑎𝑐𝑡𝑖𝑣𝑒</m:t>
                          </m:r>
                        </m:sub>
                      </m:sSub>
                      <m:r>
                        <a:rPr lang="en-US" i="1">
                          <a:effectLst/>
                          <a:latin typeface="Cambria Math"/>
                          <a:ea typeface="Calibri"/>
                          <a:cs typeface="Times New Roman"/>
                        </a:rPr>
                        <m:t>=</m:t>
                      </m:r>
                      <m:r>
                        <a:rPr lang="en-US" i="1">
                          <a:effectLst/>
                          <a:latin typeface="Cambria Math"/>
                          <a:ea typeface="Calibri"/>
                          <a:cs typeface="Times New Roman"/>
                        </a:rPr>
                        <m:t>𝑝</m:t>
                      </m:r>
                      <m:sSub>
                        <m:sSubPr>
                          <m:ctrlPr>
                            <a:rPr lang="en-US" i="1">
                              <a:effectLst/>
                              <a:latin typeface="Cambria Math"/>
                              <a:ea typeface="Calibri"/>
                              <a:cs typeface="Times New Roman"/>
                            </a:rPr>
                          </m:ctrlPr>
                        </m:sSubPr>
                        <m:e>
                          <m:r>
                            <a:rPr lang="en-US" i="1">
                              <a:effectLst/>
                              <a:latin typeface="Cambria Math"/>
                              <a:ea typeface="Calibri"/>
                              <a:cs typeface="Times New Roman"/>
                            </a:rPr>
                            <m:t>(</m:t>
                          </m:r>
                          <m:r>
                            <a:rPr lang="en-US" i="1">
                              <a:effectLst/>
                              <a:latin typeface="Cambria Math"/>
                              <a:ea typeface="Calibri"/>
                              <a:cs typeface="Times New Roman"/>
                            </a:rPr>
                            <m:t>𝑡</m:t>
                          </m:r>
                          <m:r>
                            <a:rPr lang="en-US" i="1">
                              <a:effectLst/>
                              <a:latin typeface="Cambria Math"/>
                              <a:ea typeface="Calibri"/>
                              <a:cs typeface="Times New Roman"/>
                            </a:rPr>
                            <m:t>)</m:t>
                          </m:r>
                        </m:e>
                        <m:sub>
                          <m:r>
                            <a:rPr lang="en-US" i="1">
                              <a:effectLst/>
                              <a:latin typeface="Cambria Math"/>
                              <a:ea typeface="Calibri"/>
                              <a:cs typeface="Times New Roman"/>
                            </a:rPr>
                            <m:t>𝑐𝑎𝑝𝑎𝑐𝑖𝑡𝑖𝑣𝑒</m:t>
                          </m:r>
                        </m:sub>
                      </m:sSub>
                      <m:r>
                        <a:rPr lang="en-US" i="1">
                          <a:effectLst/>
                          <a:latin typeface="Cambria Math"/>
                          <a:ea typeface="Calibri"/>
                          <a:cs typeface="Times New Roman"/>
                        </a:rPr>
                        <m:t>+</m:t>
                      </m:r>
                      <m:d>
                        <m:dPr>
                          <m:ctrlPr>
                            <a:rPr lang="en-US" i="1">
                              <a:effectLst/>
                              <a:latin typeface="Cambria Math"/>
                              <a:ea typeface="Calibri"/>
                              <a:cs typeface="Times New Roman"/>
                            </a:rPr>
                          </m:ctrlPr>
                        </m:dPr>
                        <m:e>
                          <m:r>
                            <a:rPr lang="en-US" i="1">
                              <a:effectLst/>
                              <a:latin typeface="Cambria Math"/>
                              <a:ea typeface="Calibri"/>
                              <a:cs typeface="Times New Roman"/>
                            </a:rPr>
                            <m:t>𝑝</m:t>
                          </m:r>
                          <m:sSub>
                            <m:sSubPr>
                              <m:ctrlPr>
                                <a:rPr lang="en-US" i="1">
                                  <a:effectLst/>
                                  <a:latin typeface="Cambria Math"/>
                                  <a:ea typeface="Calibri"/>
                                  <a:cs typeface="Times New Roman"/>
                                </a:rPr>
                              </m:ctrlPr>
                            </m:sSubPr>
                            <m:e>
                              <m:d>
                                <m:dPr>
                                  <m:ctrlPr>
                                    <a:rPr lang="en-US" i="1">
                                      <a:effectLst/>
                                      <a:latin typeface="Cambria Math"/>
                                      <a:ea typeface="Calibri"/>
                                      <a:cs typeface="Times New Roman"/>
                                    </a:rPr>
                                  </m:ctrlPr>
                                </m:dPr>
                                <m:e>
                                  <m:r>
                                    <a:rPr lang="en-US" i="1">
                                      <a:effectLst/>
                                      <a:latin typeface="Cambria Math"/>
                                      <a:ea typeface="Calibri"/>
                                      <a:cs typeface="Times New Roman"/>
                                    </a:rPr>
                                    <m:t>𝑡</m:t>
                                  </m:r>
                                </m:e>
                              </m:d>
                            </m:e>
                            <m:sub>
                              <m:r>
                                <a:rPr lang="en-US" i="1">
                                  <a:effectLst/>
                                  <a:latin typeface="Cambria Math"/>
                                  <a:ea typeface="Calibri"/>
                                  <a:cs typeface="Times New Roman"/>
                                </a:rPr>
                                <m:t>𝑖𝑛𝑑𝑢𝑐𝑡𝑖𝑣𝑒</m:t>
                              </m:r>
                            </m:sub>
                          </m:sSub>
                        </m:e>
                      </m:d>
                    </m:oMath>
                  </m:oMathPara>
                </a14:m>
                <a:endParaRPr lang="en-US" dirty="0" smtClean="0"/>
              </a:p>
            </p:txBody>
          </p:sp>
        </mc:Choice>
        <mc:Fallback xmlns="">
          <p:sp>
            <p:nvSpPr>
              <p:cNvPr id="3" name="TextBox 2"/>
              <p:cNvSpPr txBox="1">
                <a:spLocks noRot="1" noChangeAspect="1" noMove="1" noResize="1" noEditPoints="1" noAdjustHandles="1" noChangeArrowheads="1" noChangeShapeType="1" noTextEdit="1"/>
              </p:cNvSpPr>
              <p:nvPr/>
            </p:nvSpPr>
            <p:spPr>
              <a:xfrm>
                <a:off x="179512" y="2147957"/>
                <a:ext cx="8856984" cy="2606739"/>
              </a:xfrm>
              <a:prstGeom prst="rect">
                <a:avLst/>
              </a:prstGeom>
              <a:blipFill rotWithShape="1">
                <a:blip r:embed="rId2"/>
                <a:stretch>
                  <a:fillRect l="-551" t="-1168" r="-619" b="-234"/>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107504" y="4754924"/>
                <a:ext cx="8856984" cy="2075312"/>
              </a:xfrm>
              <a:prstGeom prst="rect">
                <a:avLst/>
              </a:prstGeom>
              <a:noFill/>
            </p:spPr>
            <p:txBody>
              <a:bodyPr wrap="square" rtlCol="1">
                <a:spAutoFit/>
              </a:bodyPr>
              <a:lstStyle/>
              <a:p>
                <a:pPr algn="just" rtl="0"/>
                <a:r>
                  <a:rPr lang="en-US" dirty="0" smtClean="0"/>
                  <a:t>In general:</a:t>
                </a:r>
              </a:p>
              <a:p>
                <a:pPr algn="just" rtl="0"/>
                <a:r>
                  <a:rPr lang="en-US" dirty="0" smtClean="0"/>
                  <a:t>The total instantaneous AC power in an (</a:t>
                </a:r>
                <a14:m>
                  <m:oMath xmlns:m="http://schemas.openxmlformats.org/officeDocument/2006/math">
                    <m:r>
                      <a:rPr lang="en-US" i="1" dirty="0" smtClean="0">
                        <a:latin typeface="Cambria Math"/>
                      </a:rPr>
                      <m:t>𝑅</m:t>
                    </m:r>
                    <m:r>
                      <a:rPr lang="en-US" i="1" dirty="0" smtClean="0">
                        <a:latin typeface="Cambria Math"/>
                      </a:rPr>
                      <m:t>−</m:t>
                    </m:r>
                    <m:r>
                      <a:rPr lang="en-US" i="1" dirty="0" smtClean="0">
                        <a:latin typeface="Cambria Math"/>
                      </a:rPr>
                      <m:t>𝐿</m:t>
                    </m:r>
                    <m:r>
                      <a:rPr lang="en-US" i="1" dirty="0" smtClean="0">
                        <a:latin typeface="Cambria Math"/>
                      </a:rPr>
                      <m:t>−</m:t>
                    </m:r>
                    <m:r>
                      <a:rPr lang="en-US" i="1" dirty="0" smtClean="0">
                        <a:latin typeface="Cambria Math"/>
                      </a:rPr>
                      <m:t>𝐶</m:t>
                    </m:r>
                  </m:oMath>
                </a14:m>
                <a:r>
                  <a:rPr lang="en-US" dirty="0" smtClean="0"/>
                  <a:t>) circuit (the apparent power) composed of an oscillatory unidirectional part superimposed by an oscillatory part of a resultant imaginary power as shown in the equation below.</a:t>
                </a:r>
              </a:p>
              <a:p>
                <a:pPr algn="ctr" rtl="0"/>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𝑃</m:t>
                          </m:r>
                          <m:d>
                            <m:dPr>
                              <m:ctrlPr>
                                <a:rPr lang="en-US" b="0" i="1" smtClean="0">
                                  <a:latin typeface="Cambria Math"/>
                                </a:rPr>
                              </m:ctrlPr>
                            </m:dPr>
                            <m:e>
                              <m:r>
                                <a:rPr lang="en-US" b="0" i="1" smtClean="0">
                                  <a:latin typeface="Cambria Math"/>
                                </a:rPr>
                                <m:t>𝑡</m:t>
                              </m:r>
                            </m:e>
                          </m:d>
                        </m:e>
                        <m:sub>
                          <m:r>
                            <a:rPr lang="en-US" b="0" i="1" smtClean="0">
                              <a:latin typeface="Cambria Math"/>
                            </a:rPr>
                            <m:t>𝑎𝑝𝑝𝑎𝑟𝑒𝑛𝑡</m:t>
                          </m:r>
                        </m:sub>
                      </m:sSub>
                      <m:r>
                        <a:rPr lang="en-US" b="0" i="1" smtClean="0">
                          <a:latin typeface="Cambria Math"/>
                        </a:rPr>
                        <m:t>=</m:t>
                      </m:r>
                      <m:sSub>
                        <m:sSubPr>
                          <m:ctrlPr>
                            <a:rPr lang="en-US" b="0" i="1" smtClean="0">
                              <a:latin typeface="Cambria Math"/>
                            </a:rPr>
                          </m:ctrlPr>
                        </m:sSubPr>
                        <m:e>
                          <m:r>
                            <a:rPr lang="en-US" b="0" i="1" smtClean="0">
                              <a:latin typeface="Cambria Math"/>
                            </a:rPr>
                            <m:t>𝑃</m:t>
                          </m:r>
                          <m:d>
                            <m:dPr>
                              <m:ctrlPr>
                                <a:rPr lang="en-US" b="0" i="1" smtClean="0">
                                  <a:latin typeface="Cambria Math"/>
                                </a:rPr>
                              </m:ctrlPr>
                            </m:dPr>
                            <m:e>
                              <m:r>
                                <a:rPr lang="en-US" b="0" i="1" smtClean="0">
                                  <a:latin typeface="Cambria Math"/>
                                </a:rPr>
                                <m:t>𝑡</m:t>
                              </m:r>
                            </m:e>
                          </m:d>
                        </m:e>
                        <m:sub>
                          <m:r>
                            <a:rPr lang="en-US" b="0" i="1" smtClean="0">
                              <a:latin typeface="Cambria Math"/>
                            </a:rPr>
                            <m:t>𝑎𝑐𝑡𝑖𝑣𝑒</m:t>
                          </m:r>
                        </m:sub>
                      </m:sSub>
                      <m:r>
                        <a:rPr lang="en-US" b="0" i="1" smtClean="0">
                          <a:latin typeface="Cambria Math"/>
                        </a:rPr>
                        <m:t>+</m:t>
                      </m:r>
                      <m:sSub>
                        <m:sSubPr>
                          <m:ctrlPr>
                            <a:rPr lang="en-US" b="0" i="1" smtClean="0">
                              <a:latin typeface="Cambria Math"/>
                            </a:rPr>
                          </m:ctrlPr>
                        </m:sSubPr>
                        <m:e>
                          <m:r>
                            <a:rPr lang="en-US" b="0" i="1" smtClean="0">
                              <a:latin typeface="Cambria Math"/>
                            </a:rPr>
                            <m:t>𝑃</m:t>
                          </m:r>
                          <m:d>
                            <m:dPr>
                              <m:ctrlPr>
                                <a:rPr lang="en-US" b="0" i="1" smtClean="0">
                                  <a:latin typeface="Cambria Math"/>
                                </a:rPr>
                              </m:ctrlPr>
                            </m:dPr>
                            <m:e>
                              <m:r>
                                <a:rPr lang="en-US" b="0" i="1" smtClean="0">
                                  <a:latin typeface="Cambria Math"/>
                                </a:rPr>
                                <m:t>𝑡</m:t>
                              </m:r>
                            </m:e>
                          </m:d>
                        </m:e>
                        <m:sub>
                          <m:r>
                            <a:rPr lang="en-US" b="0" i="1" smtClean="0">
                              <a:latin typeface="Cambria Math"/>
                            </a:rPr>
                            <m:t>𝑟𝑒𝑎𝑐𝑡𝑖𝑣𝑒</m:t>
                          </m:r>
                        </m:sub>
                      </m:sSub>
                    </m:oMath>
                  </m:oMathPara>
                </a14:m>
                <a:endParaRPr lang="en-US" dirty="0" smtClean="0"/>
              </a:p>
              <a:p>
                <a:pPr algn="l" rtl="0"/>
                <a:r>
                  <a:rPr lang="en-US" dirty="0" smtClean="0"/>
                  <a:t>Or </a:t>
                </a:r>
              </a:p>
              <a:p>
                <a:pPr algn="ctr" rtl="0"/>
                <a14:m>
                  <m:oMath xmlns:m="http://schemas.openxmlformats.org/officeDocument/2006/math">
                    <m:sSub>
                      <m:sSubPr>
                        <m:ctrlPr>
                          <a:rPr lang="en-US" i="1">
                            <a:latin typeface="Cambria Math"/>
                          </a:rPr>
                        </m:ctrlPr>
                      </m:sSubPr>
                      <m:e>
                        <m:r>
                          <a:rPr lang="en-US" i="1">
                            <a:latin typeface="Cambria Math"/>
                          </a:rPr>
                          <m:t>𝑃</m:t>
                        </m:r>
                        <m:d>
                          <m:dPr>
                            <m:ctrlPr>
                              <a:rPr lang="en-US" i="1">
                                <a:latin typeface="Cambria Math"/>
                              </a:rPr>
                            </m:ctrlPr>
                          </m:dPr>
                          <m:e>
                            <m:r>
                              <a:rPr lang="en-US" i="1">
                                <a:latin typeface="Cambria Math"/>
                              </a:rPr>
                              <m:t>𝑡</m:t>
                            </m:r>
                          </m:e>
                        </m:d>
                      </m:e>
                      <m:sub>
                        <m:r>
                          <a:rPr lang="en-US" i="1">
                            <a:latin typeface="Cambria Math"/>
                          </a:rPr>
                          <m:t>𝑎𝑝𝑝𝑎𝑟𝑒𝑛𝑡</m:t>
                        </m:r>
                      </m:sub>
                    </m:sSub>
                    <m:r>
                      <a:rPr lang="en-US" i="1">
                        <a:latin typeface="Cambria Math"/>
                      </a:rPr>
                      <m:t>=</m:t>
                    </m:r>
                    <m:sSub>
                      <m:sSubPr>
                        <m:ctrlPr>
                          <a:rPr lang="en-US" i="1">
                            <a:latin typeface="Cambria Math"/>
                          </a:rPr>
                        </m:ctrlPr>
                      </m:sSubPr>
                      <m:e>
                        <m:r>
                          <a:rPr lang="en-US" i="1">
                            <a:latin typeface="Cambria Math"/>
                          </a:rPr>
                          <m:t>𝑃</m:t>
                        </m:r>
                        <m:d>
                          <m:dPr>
                            <m:ctrlPr>
                              <a:rPr lang="en-US" i="1">
                                <a:latin typeface="Cambria Math"/>
                              </a:rPr>
                            </m:ctrlPr>
                          </m:dPr>
                          <m:e>
                            <m:r>
                              <a:rPr lang="en-US" i="1">
                                <a:latin typeface="Cambria Math"/>
                              </a:rPr>
                              <m:t>𝑡</m:t>
                            </m:r>
                          </m:e>
                        </m:d>
                      </m:e>
                      <m:sub>
                        <m:r>
                          <a:rPr lang="en-US" b="0" i="1" smtClean="0">
                            <a:latin typeface="Cambria Math"/>
                          </a:rPr>
                          <m:t>𝑟𝑒𝑎𝑙</m:t>
                        </m:r>
                      </m:sub>
                    </m:sSub>
                    <m:r>
                      <a:rPr lang="en-US" i="1">
                        <a:latin typeface="Cambria Math"/>
                      </a:rPr>
                      <m:t>+</m:t>
                    </m:r>
                    <m:sSub>
                      <m:sSubPr>
                        <m:ctrlPr>
                          <a:rPr lang="en-US" i="1">
                            <a:latin typeface="Cambria Math"/>
                          </a:rPr>
                        </m:ctrlPr>
                      </m:sSubPr>
                      <m:e>
                        <m:r>
                          <a:rPr lang="en-US" i="1">
                            <a:latin typeface="Cambria Math"/>
                          </a:rPr>
                          <m:t>𝑃</m:t>
                        </m:r>
                        <m:d>
                          <m:dPr>
                            <m:ctrlPr>
                              <a:rPr lang="en-US" i="1">
                                <a:latin typeface="Cambria Math"/>
                              </a:rPr>
                            </m:ctrlPr>
                          </m:dPr>
                          <m:e>
                            <m:r>
                              <a:rPr lang="en-US" i="1">
                                <a:latin typeface="Cambria Math"/>
                              </a:rPr>
                              <m:t>𝑡</m:t>
                            </m:r>
                          </m:e>
                        </m:d>
                      </m:e>
                      <m:sub>
                        <m:r>
                          <a:rPr lang="en-US" b="0" i="1" smtClean="0">
                            <a:latin typeface="Cambria Math"/>
                          </a:rPr>
                          <m:t>𝑖𝑚𝑎𝑔𝑖𝑛𝑎𝑟𝑦</m:t>
                        </m:r>
                      </m:sub>
                    </m:sSub>
                  </m:oMath>
                </a14:m>
                <a:r>
                  <a:rPr lang="en-US" dirty="0" smtClean="0"/>
                  <a:t>   </a:t>
                </a:r>
                <a:endParaRPr lang="ar-IQ" dirty="0"/>
              </a:p>
            </p:txBody>
          </p:sp>
        </mc:Choice>
        <mc:Fallback xmlns="">
          <p:sp>
            <p:nvSpPr>
              <p:cNvPr id="4" name="TextBox 3"/>
              <p:cNvSpPr txBox="1">
                <a:spLocks noRot="1" noChangeAspect="1" noMove="1" noResize="1" noEditPoints="1" noAdjustHandles="1" noChangeArrowheads="1" noChangeShapeType="1" noTextEdit="1"/>
              </p:cNvSpPr>
              <p:nvPr/>
            </p:nvSpPr>
            <p:spPr>
              <a:xfrm>
                <a:off x="107504" y="4754924"/>
                <a:ext cx="8856984" cy="2075312"/>
              </a:xfrm>
              <a:prstGeom prst="rect">
                <a:avLst/>
              </a:prstGeom>
              <a:blipFill rotWithShape="1">
                <a:blip r:embed="rId3"/>
                <a:stretch>
                  <a:fillRect l="-619" t="-1471" r="-551" b="-1176"/>
                </a:stretch>
              </a:blipFill>
            </p:spPr>
            <p:txBody>
              <a:bodyPr/>
              <a:lstStyle/>
              <a:p>
                <a:r>
                  <a:rPr lang="ar-IQ">
                    <a:noFill/>
                  </a:rPr>
                  <a:t> </a:t>
                </a:r>
              </a:p>
            </p:txBody>
          </p:sp>
        </mc:Fallback>
      </mc:AlternateContent>
    </p:spTree>
    <p:extLst>
      <p:ext uri="{BB962C8B-B14F-4D97-AF65-F5344CB8AC3E}">
        <p14:creationId xmlns:p14="http://schemas.microsoft.com/office/powerpoint/2010/main" val="2445423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4904874" y="2419582"/>
            <a:ext cx="3990975" cy="2000250"/>
            <a:chOff x="4852901" y="908720"/>
            <a:chExt cx="3990975" cy="2000250"/>
          </a:xfrm>
        </p:grpSpPr>
        <p:pic>
          <p:nvPicPr>
            <p:cNvPr id="2049"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2901" y="908720"/>
              <a:ext cx="3990975" cy="2000250"/>
            </a:xfrm>
            <a:prstGeom prst="rect">
              <a:avLst/>
            </a:prstGeom>
            <a:solidFill>
              <a:schemeClr val="tx2">
                <a:lumMod val="20000"/>
                <a:lumOff val="80000"/>
              </a:schemeClr>
            </a:solidFill>
          </p:spPr>
        </p:pic>
        <p:grpSp>
          <p:nvGrpSpPr>
            <p:cNvPr id="4" name="Group 3"/>
            <p:cNvGrpSpPr/>
            <p:nvPr/>
          </p:nvGrpSpPr>
          <p:grpSpPr>
            <a:xfrm>
              <a:off x="4907741" y="1674236"/>
              <a:ext cx="3533735" cy="614045"/>
              <a:chOff x="14011" y="0"/>
              <a:chExt cx="3533861" cy="614578"/>
            </a:xfrm>
          </p:grpSpPr>
          <p:grpSp>
            <p:nvGrpSpPr>
              <p:cNvPr id="5" name="Group 4"/>
              <p:cNvGrpSpPr/>
              <p:nvPr/>
            </p:nvGrpSpPr>
            <p:grpSpPr>
              <a:xfrm>
                <a:off x="409651" y="0"/>
                <a:ext cx="3138221" cy="358444"/>
                <a:chOff x="0" y="0"/>
                <a:chExt cx="3138221" cy="358444"/>
              </a:xfrm>
            </p:grpSpPr>
            <p:grpSp>
              <p:nvGrpSpPr>
                <p:cNvPr id="7" name="Group 6"/>
                <p:cNvGrpSpPr/>
                <p:nvPr/>
              </p:nvGrpSpPr>
              <p:grpSpPr>
                <a:xfrm>
                  <a:off x="0" y="0"/>
                  <a:ext cx="2091305" cy="358444"/>
                  <a:chOff x="0" y="0"/>
                  <a:chExt cx="2091305" cy="358444"/>
                </a:xfrm>
              </p:grpSpPr>
              <mc:AlternateContent xmlns:mc="http://schemas.openxmlformats.org/markup-compatibility/2006" xmlns:a14="http://schemas.microsoft.com/office/drawing/2010/main">
                <mc:Choice Requires="a14">
                  <p:sp>
                    <p:nvSpPr>
                      <p:cNvPr id="9" name="Text Box 16"/>
                      <p:cNvSpPr txBox="1"/>
                      <p:nvPr/>
                    </p:nvSpPr>
                    <p:spPr>
                      <a:xfrm>
                        <a:off x="0" y="0"/>
                        <a:ext cx="943610" cy="358140"/>
                      </a:xfrm>
                      <a:prstGeom prst="rect">
                        <a:avLst/>
                      </a:prstGeom>
                      <a:solidFill>
                        <a:srgbClr val="B6C6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l" rtl="0">
                          <a:lnSpc>
                            <a:spcPct val="115000"/>
                          </a:lnSpc>
                          <a:spcAft>
                            <a:spcPts val="1000"/>
                          </a:spcAft>
                        </a:pPr>
                        <a14:m>
                          <m:oMath xmlns:m="http://schemas.openxmlformats.org/officeDocument/2006/math">
                            <m:r>
                              <a:rPr lang="en-US" sz="1400" i="1">
                                <a:effectLst/>
                                <a:latin typeface="Cambria Math"/>
                                <a:ea typeface="Times New Roman"/>
                                <a:cs typeface="Arial"/>
                              </a:rPr>
                              <m:t>𝑅</m:t>
                            </m:r>
                            <m:r>
                              <a:rPr lang="en-US" sz="1400" i="1">
                                <a:effectLst/>
                                <a:latin typeface="Cambria Math"/>
                                <a:ea typeface="Times New Roman"/>
                                <a:cs typeface="Arial"/>
                              </a:rPr>
                              <m:t>=</m:t>
                            </m:r>
                            <m:r>
                              <a:rPr lang="en-US" sz="1400" i="1">
                                <a:effectLst/>
                                <a:latin typeface="Cambria Math"/>
                                <a:ea typeface="Times New Roman"/>
                                <a:cs typeface="Arial"/>
                              </a:rPr>
                              <m:t>10</m:t>
                            </m:r>
                          </m:oMath>
                        </a14:m>
                        <a:r>
                          <a:rPr lang="en-US" sz="1400" dirty="0">
                            <a:effectLst/>
                            <a:latin typeface="Arial"/>
                            <a:ea typeface="Times New Roman"/>
                            <a:cs typeface="Arial"/>
                          </a:rPr>
                          <a:t>Ω</a:t>
                        </a:r>
                        <a:endParaRPr lang="en-US" sz="1100" dirty="0">
                          <a:effectLst/>
                          <a:ea typeface="Times New Roman"/>
                          <a:cs typeface="Arial"/>
                        </a:endParaRPr>
                      </a:p>
                    </p:txBody>
                  </p:sp>
                </mc:Choice>
                <mc:Fallback xmlns="">
                  <p:sp>
                    <p:nvSpPr>
                      <p:cNvPr id="9" name="Text Box 16"/>
                      <p:cNvSpPr txBox="1">
                        <a:spLocks noRot="1" noChangeAspect="1" noMove="1" noResize="1" noEditPoints="1" noAdjustHandles="1" noChangeArrowheads="1" noChangeShapeType="1" noTextEdit="1"/>
                      </p:cNvSpPr>
                      <p:nvPr/>
                    </p:nvSpPr>
                    <p:spPr>
                      <a:xfrm>
                        <a:off x="0" y="0"/>
                        <a:ext cx="943610" cy="358140"/>
                      </a:xfrm>
                      <a:prstGeom prst="rect">
                        <a:avLst/>
                      </a:prstGeom>
                      <a:blipFill rotWithShape="1">
                        <a:blip r:embed="rId3"/>
                        <a:stretch>
                          <a:fillRect b="-5085"/>
                        </a:stretch>
                      </a:blipFill>
                      <a:ln w="6350">
                        <a:noFill/>
                      </a:ln>
                      <a:effectLst/>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0" name="Text Box 20"/>
                      <p:cNvSpPr txBox="1"/>
                      <p:nvPr/>
                    </p:nvSpPr>
                    <p:spPr>
                      <a:xfrm>
                        <a:off x="1111910" y="0"/>
                        <a:ext cx="979395" cy="358444"/>
                      </a:xfrm>
                      <a:prstGeom prst="rect">
                        <a:avLst/>
                      </a:prstGeom>
                      <a:solidFill>
                        <a:srgbClr val="B6C6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l" rtl="0">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400" i="1" smtClean="0">
                                      <a:effectLst/>
                                      <a:latin typeface="Cambria Math"/>
                                      <a:ea typeface="Times New Roman"/>
                                      <a:cs typeface="Arial"/>
                                    </a:rPr>
                                  </m:ctrlPr>
                                </m:sSubPr>
                                <m:e>
                                  <m:r>
                                    <a:rPr lang="en-US" sz="1400" i="1">
                                      <a:effectLst/>
                                      <a:latin typeface="Cambria Math"/>
                                      <a:ea typeface="Times New Roman"/>
                                      <a:cs typeface="Arial"/>
                                    </a:rPr>
                                    <m:t>𝑋</m:t>
                                  </m:r>
                                </m:e>
                                <m:sub>
                                  <m:r>
                                    <a:rPr lang="en-US" sz="1400" i="1">
                                      <a:effectLst/>
                                      <a:latin typeface="Cambria Math"/>
                                      <a:ea typeface="Times New Roman"/>
                                      <a:cs typeface="Arial"/>
                                    </a:rPr>
                                    <m:t>𝐿</m:t>
                                  </m:r>
                                </m:sub>
                              </m:sSub>
                              <m:r>
                                <a:rPr lang="en-US" sz="1400" i="1">
                                  <a:effectLst/>
                                  <a:latin typeface="Cambria Math"/>
                                  <a:ea typeface="Times New Roman"/>
                                  <a:cs typeface="Arial"/>
                                </a:rPr>
                                <m:t>=</m:t>
                              </m:r>
                              <m:r>
                                <a:rPr lang="en-US" sz="1400" b="0" i="1" smtClean="0">
                                  <a:effectLst/>
                                  <a:latin typeface="Cambria Math"/>
                                  <a:ea typeface="Times New Roman"/>
                                  <a:cs typeface="Arial"/>
                                </a:rPr>
                                <m:t>10</m:t>
                              </m:r>
                              <m:r>
                                <a:rPr lang="en-US" sz="1400" i="1">
                                  <a:effectLst/>
                                  <a:latin typeface="Cambria Math"/>
                                  <a:ea typeface="Times New Roman"/>
                                  <a:cs typeface="Arial"/>
                                </a:rPr>
                                <m:t>Ω</m:t>
                              </m:r>
                            </m:oMath>
                          </m:oMathPara>
                        </a14:m>
                        <a:endParaRPr lang="en-US" sz="1100" dirty="0">
                          <a:effectLst/>
                          <a:ea typeface="Times New Roman"/>
                          <a:cs typeface="Arial"/>
                        </a:endParaRPr>
                      </a:p>
                    </p:txBody>
                  </p:sp>
                </mc:Choice>
                <mc:Fallback xmlns="">
                  <p:sp>
                    <p:nvSpPr>
                      <p:cNvPr id="10" name="Text Box 20"/>
                      <p:cNvSpPr txBox="1">
                        <a:spLocks noRot="1" noChangeAspect="1" noMove="1" noResize="1" noEditPoints="1" noAdjustHandles="1" noChangeArrowheads="1" noChangeShapeType="1" noTextEdit="1"/>
                      </p:cNvSpPr>
                      <p:nvPr/>
                    </p:nvSpPr>
                    <p:spPr>
                      <a:xfrm>
                        <a:off x="1111910" y="0"/>
                        <a:ext cx="979395" cy="358444"/>
                      </a:xfrm>
                      <a:prstGeom prst="rect">
                        <a:avLst/>
                      </a:prstGeom>
                      <a:blipFill rotWithShape="1">
                        <a:blip r:embed="rId4"/>
                        <a:stretch>
                          <a:fillRect/>
                        </a:stretch>
                      </a:blipFill>
                      <a:ln w="6350">
                        <a:noFill/>
                      </a:ln>
                      <a:effectLst/>
                    </p:spPr>
                    <p:txBody>
                      <a:bodyPr/>
                      <a:lstStyle/>
                      <a:p>
                        <a:r>
                          <a:rPr lang="ar-IQ">
                            <a:noFill/>
                          </a:rPr>
                          <a:t> </a:t>
                        </a:r>
                      </a:p>
                    </p:txBody>
                  </p:sp>
                </mc:Fallback>
              </mc:AlternateContent>
            </p:grpSp>
            <mc:AlternateContent xmlns:mc="http://schemas.openxmlformats.org/markup-compatibility/2006" xmlns:a14="http://schemas.microsoft.com/office/drawing/2010/main">
              <mc:Choice Requires="a14">
                <p:sp>
                  <p:nvSpPr>
                    <p:cNvPr id="8" name="Text Box 26"/>
                    <p:cNvSpPr txBox="1"/>
                    <p:nvPr/>
                  </p:nvSpPr>
                  <p:spPr>
                    <a:xfrm>
                      <a:off x="2201875" y="43891"/>
                      <a:ext cx="936346" cy="314249"/>
                    </a:xfrm>
                    <a:prstGeom prst="rect">
                      <a:avLst/>
                    </a:prstGeom>
                    <a:solidFill>
                      <a:srgbClr val="B6C6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l" rtl="0">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400" i="1">
                                    <a:effectLst/>
                                    <a:latin typeface="Cambria Math"/>
                                    <a:ea typeface="Times New Roman"/>
                                    <a:cs typeface="Arial"/>
                                  </a:rPr>
                                </m:ctrlPr>
                              </m:sSubPr>
                              <m:e>
                                <m:r>
                                  <a:rPr lang="en-US" sz="1400" i="1">
                                    <a:effectLst/>
                                    <a:latin typeface="Cambria Math"/>
                                    <a:ea typeface="Times New Roman"/>
                                    <a:cs typeface="Arial"/>
                                  </a:rPr>
                                  <m:t>𝑋</m:t>
                                </m:r>
                              </m:e>
                              <m:sub>
                                <m:r>
                                  <a:rPr lang="en-US" sz="1400" i="1">
                                    <a:effectLst/>
                                    <a:latin typeface="Cambria Math"/>
                                    <a:ea typeface="Times New Roman"/>
                                    <a:cs typeface="Arial"/>
                                  </a:rPr>
                                  <m:t>𝐶</m:t>
                                </m:r>
                              </m:sub>
                            </m:sSub>
                            <m:r>
                              <a:rPr lang="en-US" sz="1400" i="1">
                                <a:effectLst/>
                                <a:latin typeface="Cambria Math"/>
                                <a:ea typeface="Times New Roman"/>
                                <a:cs typeface="Arial"/>
                              </a:rPr>
                              <m:t>=</m:t>
                            </m:r>
                            <m:r>
                              <a:rPr lang="en-US" sz="1400" i="1">
                                <a:effectLst/>
                                <a:latin typeface="Cambria Math"/>
                                <a:ea typeface="Times New Roman"/>
                                <a:cs typeface="Arial"/>
                              </a:rPr>
                              <m:t>30</m:t>
                            </m:r>
                            <m:r>
                              <a:rPr lang="en-US" sz="1400" i="1">
                                <a:effectLst/>
                                <a:latin typeface="Cambria Math"/>
                                <a:ea typeface="Times New Roman"/>
                                <a:cs typeface="Arial"/>
                              </a:rPr>
                              <m:t>Ω</m:t>
                            </m:r>
                          </m:oMath>
                        </m:oMathPara>
                      </a14:m>
                      <a:endParaRPr lang="en-US" sz="1100">
                        <a:effectLst/>
                        <a:ea typeface="Times New Roman"/>
                        <a:cs typeface="Arial"/>
                      </a:endParaRPr>
                    </a:p>
                  </p:txBody>
                </p:sp>
              </mc:Choice>
              <mc:Fallback xmlns="">
                <p:sp>
                  <p:nvSpPr>
                    <p:cNvPr id="8" name="Text Box 26"/>
                    <p:cNvSpPr txBox="1">
                      <a:spLocks noRot="1" noChangeAspect="1" noMove="1" noResize="1" noEditPoints="1" noAdjustHandles="1" noChangeArrowheads="1" noChangeShapeType="1" noTextEdit="1"/>
                    </p:cNvSpPr>
                    <p:nvPr/>
                  </p:nvSpPr>
                  <p:spPr>
                    <a:xfrm>
                      <a:off x="2201875" y="43891"/>
                      <a:ext cx="936346" cy="314249"/>
                    </a:xfrm>
                    <a:prstGeom prst="rect">
                      <a:avLst/>
                    </a:prstGeom>
                    <a:blipFill rotWithShape="1">
                      <a:blip r:embed="rId5"/>
                      <a:stretch>
                        <a:fillRect/>
                      </a:stretch>
                    </a:blipFill>
                    <a:ln w="6350">
                      <a:noFill/>
                    </a:ln>
                    <a:effectLst/>
                  </p:spPr>
                  <p:txBody>
                    <a:bodyPr/>
                    <a:lstStyle/>
                    <a:p>
                      <a:r>
                        <a:rPr lang="ar-IQ">
                          <a:noFill/>
                        </a:rPr>
                        <a:t> </a:t>
                      </a:r>
                    </a:p>
                  </p:txBody>
                </p:sp>
              </mc:Fallback>
            </mc:AlternateContent>
          </p:grpSp>
          <mc:AlternateContent xmlns:mc="http://schemas.openxmlformats.org/markup-compatibility/2006" xmlns:a14="http://schemas.microsoft.com/office/drawing/2010/main">
            <mc:Choice Requires="a14">
              <p:sp>
                <p:nvSpPr>
                  <p:cNvPr id="6" name="Text Box 28"/>
                  <p:cNvSpPr txBox="1"/>
                  <p:nvPr/>
                </p:nvSpPr>
                <p:spPr>
                  <a:xfrm>
                    <a:off x="14011" y="292608"/>
                    <a:ext cx="350951" cy="32197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l" rtl="0">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400" i="1">
                                  <a:effectLst/>
                                  <a:latin typeface="Cambria Math"/>
                                  <a:ea typeface="Times New Roman"/>
                                  <a:cs typeface="Arial"/>
                                </a:rPr>
                              </m:ctrlPr>
                            </m:sSubPr>
                            <m:e>
                              <m:r>
                                <a:rPr lang="en-US" sz="1400" i="1">
                                  <a:effectLst/>
                                  <a:latin typeface="Cambria Math"/>
                                  <a:ea typeface="Times New Roman"/>
                                  <a:cs typeface="Arial"/>
                                </a:rPr>
                                <m:t>𝑃</m:t>
                              </m:r>
                            </m:e>
                            <m:sub>
                              <m:r>
                                <a:rPr lang="en-US" sz="1400" i="1">
                                  <a:effectLst/>
                                  <a:latin typeface="Cambria Math"/>
                                  <a:ea typeface="Times New Roman"/>
                                  <a:cs typeface="Arial"/>
                                </a:rPr>
                                <m:t>𝑇</m:t>
                              </m:r>
                            </m:sub>
                          </m:sSub>
                        </m:oMath>
                      </m:oMathPara>
                    </a14:m>
                    <a:endParaRPr lang="en-US" sz="1100" dirty="0">
                      <a:effectLst/>
                      <a:ea typeface="Times New Roman"/>
                      <a:cs typeface="Arial"/>
                    </a:endParaRPr>
                  </a:p>
                </p:txBody>
              </p:sp>
            </mc:Choice>
            <mc:Fallback xmlns="">
              <p:sp>
                <p:nvSpPr>
                  <p:cNvPr id="6" name="Text Box 28"/>
                  <p:cNvSpPr txBox="1">
                    <a:spLocks noRot="1" noChangeAspect="1" noMove="1" noResize="1" noEditPoints="1" noAdjustHandles="1" noChangeArrowheads="1" noChangeShapeType="1" noTextEdit="1"/>
                  </p:cNvSpPr>
                  <p:nvPr/>
                </p:nvSpPr>
                <p:spPr>
                  <a:xfrm>
                    <a:off x="14011" y="292608"/>
                    <a:ext cx="350951" cy="321970"/>
                  </a:xfrm>
                  <a:prstGeom prst="rect">
                    <a:avLst/>
                  </a:prstGeom>
                  <a:blipFill rotWithShape="1">
                    <a:blip r:embed="rId6"/>
                    <a:stretch>
                      <a:fillRect/>
                    </a:stretch>
                  </a:blipFill>
                  <a:ln w="6350">
                    <a:noFill/>
                  </a:ln>
                  <a:effectLst/>
                </p:spPr>
                <p:txBody>
                  <a:bodyPr/>
                  <a:lstStyle/>
                  <a:p>
                    <a:r>
                      <a:rPr lang="ar-IQ">
                        <a:noFill/>
                      </a:rPr>
                      <a:t> </a:t>
                    </a:r>
                  </a:p>
                </p:txBody>
              </p:sp>
            </mc:Fallback>
          </mc:AlternateContent>
        </p:grpSp>
      </p:grpSp>
      <p:sp>
        <p:nvSpPr>
          <p:cNvPr id="2" name="Rectangle 10"/>
          <p:cNvSpPr>
            <a:spLocks noChangeArrowheads="1"/>
          </p:cNvSpPr>
          <p:nvPr/>
        </p:nvSpPr>
        <p:spPr bwMode="auto">
          <a:xfrm>
            <a:off x="124358" y="338554"/>
            <a:ext cx="889528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rtl="0" fontAlgn="base">
              <a:spcBef>
                <a:spcPct val="0"/>
              </a:spcBef>
              <a:spcAft>
                <a:spcPct val="0"/>
              </a:spcAft>
            </a:pPr>
            <a:r>
              <a:rPr kumimoji="0" lang="en-US" sz="2400" b="1" i="0" u="sng" strike="noStrike" cap="none" normalizeH="0" baseline="0" dirty="0" smtClean="0">
                <a:ln>
                  <a:noFill/>
                </a:ln>
                <a:solidFill>
                  <a:schemeClr val="tx1"/>
                </a:solidFill>
                <a:effectLst/>
                <a:ea typeface="Calibri" pitchFamily="34" charset="0"/>
                <a:cs typeface="Times New Roman" pitchFamily="18" charset="0"/>
              </a:rPr>
              <a:t>Ex.1:</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For the circuit shown below determine the instantaneous apparent </a:t>
            </a:r>
            <a:r>
              <a:rPr lang="en-US" sz="2400" dirty="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total) power, assume that the </a:t>
            </a:r>
            <a:r>
              <a:rPr lang="en-US" sz="2400" dirty="0">
                <a:ea typeface="Calibri" pitchFamily="34" charset="0"/>
                <a:cs typeface="Times New Roman" pitchFamily="18" charset="0"/>
              </a:rPr>
              <a:t>sinusoidal waveform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current </a:t>
            </a:r>
            <a:r>
              <a:rPr lang="en-US" sz="2400" dirty="0">
                <a:ea typeface="Calibri" pitchFamily="34" charset="0"/>
                <a:cs typeface="Times New Roman" pitchFamily="18" charset="0"/>
              </a:rPr>
              <a:t>of frequency= (50Hz)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passing through the circuit </a:t>
            </a:r>
            <a:r>
              <a:rPr kumimoji="0" lang="en-US" sz="2400" b="0" i="0" u="none" strike="noStrike" cap="none" normalizeH="0" dirty="0" smtClean="0">
                <a:ln>
                  <a:noFill/>
                </a:ln>
                <a:solidFill>
                  <a:schemeClr val="tx1"/>
                </a:solidFill>
                <a:effectLst/>
                <a:ea typeface="Calibri" pitchFamily="34" charset="0"/>
                <a:cs typeface="Times New Roman" pitchFamily="18" charset="0"/>
              </a:rPr>
              <a:t>and of an rms value=</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2A, by summation of the instantaneous power on each element.</a:t>
            </a:r>
            <a:endParaRPr kumimoji="0" lang="en-US" sz="2400" b="0" i="0" u="none" strike="noStrike" cap="none" normalizeH="0" baseline="0" dirty="0" smtClean="0">
              <a:ln>
                <a:noFill/>
              </a:ln>
              <a:solidFill>
                <a:schemeClr val="tx1"/>
              </a:solidFill>
              <a:effectLst/>
              <a:cs typeface="Arial" pitchFamily="34" charset="0"/>
            </a:endParaRPr>
          </a:p>
        </p:txBody>
      </p:sp>
      <p:sp>
        <p:nvSpPr>
          <p:cNvPr id="11" name="Rectangle 1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12" name="Rectangle 17"/>
          <p:cNvSpPr>
            <a:spLocks noChangeArrowheads="1"/>
          </p:cNvSpPr>
          <p:nvPr/>
        </p:nvSpPr>
        <p:spPr bwMode="auto">
          <a:xfrm>
            <a:off x="0" y="2457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4" name="TextBox 13"/>
              <p:cNvSpPr txBox="1"/>
              <p:nvPr/>
            </p:nvSpPr>
            <p:spPr>
              <a:xfrm>
                <a:off x="107504" y="1946156"/>
                <a:ext cx="4464496" cy="3416320"/>
              </a:xfrm>
              <a:prstGeom prst="rect">
                <a:avLst/>
              </a:prstGeom>
              <a:noFill/>
            </p:spPr>
            <p:txBody>
              <a:bodyPr wrap="square" rtlCol="1">
                <a:spAutoFit/>
              </a:bodyPr>
              <a:lstStyle/>
              <a:p>
                <a:pPr algn="just" rtl="0"/>
                <a:r>
                  <a:rPr lang="en-US" sz="2400" dirty="0" smtClean="0">
                    <a:cs typeface="+mj-cs"/>
                  </a:rPr>
                  <a:t>The total instantaneous power fed to the circuit can be determined as follows:</a:t>
                </a:r>
              </a:p>
              <a:p>
                <a:pPr algn="just" rtl="0"/>
                <a:endParaRPr lang="en-US" sz="2400" dirty="0" smtClean="0">
                  <a:cs typeface="+mj-cs"/>
                </a:endParaRPr>
              </a:p>
              <a:p>
                <a:pPr algn="just" rtl="0"/>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a:rPr lang="en-US" sz="2400" b="0" i="1" smtClean="0">
                              <a:latin typeface="Cambria Math"/>
                            </a:rPr>
                            <m:t>𝑝</m:t>
                          </m:r>
                          <m:d>
                            <m:dPr>
                              <m:ctrlPr>
                                <a:rPr lang="en-US" sz="2400" b="0" i="1" smtClean="0">
                                  <a:latin typeface="Cambria Math"/>
                                </a:rPr>
                              </m:ctrlPr>
                            </m:dPr>
                            <m:e>
                              <m:r>
                                <a:rPr lang="en-US" sz="2400" b="0" i="1" smtClean="0">
                                  <a:latin typeface="Cambria Math"/>
                                </a:rPr>
                                <m:t>𝑡</m:t>
                              </m:r>
                            </m:e>
                          </m:d>
                        </m:e>
                        <m:sub>
                          <m:r>
                            <a:rPr lang="en-US" sz="2400" b="0" i="1" smtClean="0">
                              <a:latin typeface="Cambria Math"/>
                            </a:rPr>
                            <m:t>𝑇</m:t>
                          </m:r>
                        </m:sub>
                      </m:sSub>
                      <m:r>
                        <a:rPr lang="en-US" sz="2400" b="0" i="1" smtClean="0">
                          <a:latin typeface="Cambria Math"/>
                        </a:rPr>
                        <m:t>=</m:t>
                      </m:r>
                      <m:sSub>
                        <m:sSubPr>
                          <m:ctrlPr>
                            <a:rPr lang="en-US" sz="2400" i="1">
                              <a:latin typeface="Cambria Math"/>
                            </a:rPr>
                          </m:ctrlPr>
                        </m:sSubPr>
                        <m:e>
                          <m:r>
                            <a:rPr lang="en-US" sz="2400" i="1">
                              <a:latin typeface="Cambria Math"/>
                            </a:rPr>
                            <m:t>𝑝</m:t>
                          </m:r>
                        </m:e>
                        <m:sub>
                          <m:r>
                            <a:rPr lang="en-US" sz="2400" i="1">
                              <a:latin typeface="Cambria Math"/>
                            </a:rPr>
                            <m:t>𝑅</m:t>
                          </m:r>
                        </m:sub>
                      </m:sSub>
                      <m:d>
                        <m:dPr>
                          <m:ctrlPr>
                            <a:rPr lang="en-US" sz="2400" i="1">
                              <a:latin typeface="Cambria Math"/>
                            </a:rPr>
                          </m:ctrlPr>
                        </m:dPr>
                        <m:e>
                          <m:r>
                            <a:rPr lang="en-US" sz="2400" i="1">
                              <a:latin typeface="Cambria Math"/>
                            </a:rPr>
                            <m:t>𝑡</m:t>
                          </m:r>
                        </m:e>
                      </m:d>
                      <m:r>
                        <a:rPr lang="en-US" sz="2400" b="0" i="1" smtClean="0">
                          <a:latin typeface="Cambria Math"/>
                        </a:rPr>
                        <m:t>+</m:t>
                      </m:r>
                      <m:d>
                        <m:dPr>
                          <m:begChr m:val="{"/>
                          <m:endChr m:val="}"/>
                          <m:ctrlPr>
                            <a:rPr lang="en-US" sz="2400" b="0" i="1" smtClean="0">
                              <a:latin typeface="Cambria Math"/>
                            </a:rPr>
                          </m:ctrlPr>
                        </m:dPr>
                        <m:e>
                          <m:sSub>
                            <m:sSubPr>
                              <m:ctrlPr>
                                <a:rPr lang="en-US" sz="2400" i="1">
                                  <a:latin typeface="Cambria Math"/>
                                </a:rPr>
                              </m:ctrlPr>
                            </m:sSubPr>
                            <m:e>
                              <m:r>
                                <a:rPr lang="en-US" sz="2400" i="1">
                                  <a:latin typeface="Cambria Math"/>
                                </a:rPr>
                                <m:t>𝑝</m:t>
                              </m:r>
                            </m:e>
                            <m:sub>
                              <m:r>
                                <a:rPr lang="en-US" sz="2400" i="1">
                                  <a:latin typeface="Cambria Math"/>
                                </a:rPr>
                                <m:t>𝐿</m:t>
                              </m:r>
                            </m:sub>
                          </m:sSub>
                          <m:d>
                            <m:dPr>
                              <m:ctrlPr>
                                <a:rPr lang="en-US" sz="2400" i="1">
                                  <a:latin typeface="Cambria Math"/>
                                </a:rPr>
                              </m:ctrlPr>
                            </m:dPr>
                            <m:e>
                              <m:r>
                                <a:rPr lang="en-US" sz="2400" i="1">
                                  <a:latin typeface="Cambria Math"/>
                                </a:rPr>
                                <m:t>𝑡</m:t>
                              </m:r>
                            </m:e>
                          </m:d>
                          <m:r>
                            <a:rPr lang="en-US" sz="2400" b="0" i="1" smtClean="0">
                              <a:latin typeface="Cambria Math"/>
                            </a:rPr>
                            <m:t>+</m:t>
                          </m:r>
                          <m:sSub>
                            <m:sSubPr>
                              <m:ctrlPr>
                                <a:rPr lang="en-US" sz="2400" i="1">
                                  <a:latin typeface="Cambria Math"/>
                                </a:rPr>
                              </m:ctrlPr>
                            </m:sSubPr>
                            <m:e>
                              <m:r>
                                <a:rPr lang="en-US" sz="2400" i="1">
                                  <a:latin typeface="Cambria Math"/>
                                </a:rPr>
                                <m:t>𝑝</m:t>
                              </m:r>
                            </m:e>
                            <m:sub>
                              <m:r>
                                <a:rPr lang="en-US" sz="2400" i="1">
                                  <a:latin typeface="Cambria Math"/>
                                </a:rPr>
                                <m:t>𝐶</m:t>
                              </m:r>
                            </m:sub>
                          </m:sSub>
                          <m:d>
                            <m:dPr>
                              <m:ctrlPr>
                                <a:rPr lang="en-US" sz="2400" i="1">
                                  <a:latin typeface="Cambria Math"/>
                                </a:rPr>
                              </m:ctrlPr>
                            </m:dPr>
                            <m:e>
                              <m:r>
                                <a:rPr lang="en-US" sz="2400" i="1">
                                  <a:latin typeface="Cambria Math"/>
                                </a:rPr>
                                <m:t>𝑡</m:t>
                              </m:r>
                            </m:e>
                          </m:d>
                        </m:e>
                      </m:d>
                    </m:oMath>
                  </m:oMathPara>
                </a14:m>
                <a:endParaRPr lang="en-US" sz="2400" dirty="0" smtClean="0"/>
              </a:p>
              <a:p>
                <a:pPr algn="just" rtl="0"/>
                <a:endParaRPr lang="en-US" sz="2400" dirty="0" smtClean="0"/>
              </a:p>
              <a:p>
                <a:pPr algn="just" rtl="0"/>
                <a:r>
                  <a:rPr lang="en-US" sz="2400" dirty="0" smtClean="0"/>
                  <a:t>By applying equations (12, 13, 14) to determine [</a:t>
                </a:r>
                <a14:m>
                  <m:oMath xmlns:m="http://schemas.openxmlformats.org/officeDocument/2006/math">
                    <m:sSub>
                      <m:sSubPr>
                        <m:ctrlPr>
                          <a:rPr lang="en-US" sz="2400" i="1">
                            <a:latin typeface="Cambria Math"/>
                          </a:rPr>
                        </m:ctrlPr>
                      </m:sSubPr>
                      <m:e>
                        <m:r>
                          <a:rPr lang="en-US" sz="2400" i="1">
                            <a:latin typeface="Cambria Math"/>
                          </a:rPr>
                          <m:t>𝑝</m:t>
                        </m:r>
                      </m:e>
                      <m:sub>
                        <m:r>
                          <a:rPr lang="en-US" sz="2400" i="1">
                            <a:latin typeface="Cambria Math"/>
                          </a:rPr>
                          <m:t>𝑅</m:t>
                        </m:r>
                      </m:sub>
                    </m:sSub>
                    <m:d>
                      <m:dPr>
                        <m:ctrlPr>
                          <a:rPr lang="en-US" sz="2400" i="1">
                            <a:latin typeface="Cambria Math"/>
                          </a:rPr>
                        </m:ctrlPr>
                      </m:dPr>
                      <m:e>
                        <m:r>
                          <a:rPr lang="en-US" sz="2400" i="1">
                            <a:latin typeface="Cambria Math"/>
                          </a:rPr>
                          <m:t>𝑡</m:t>
                        </m:r>
                      </m:e>
                    </m:d>
                  </m:oMath>
                </a14:m>
                <a:r>
                  <a:rPr lang="en-US" sz="2400" dirty="0" smtClean="0"/>
                  <a:t>, </a:t>
                </a:r>
                <a14:m>
                  <m:oMath xmlns:m="http://schemas.openxmlformats.org/officeDocument/2006/math">
                    <m:sSub>
                      <m:sSubPr>
                        <m:ctrlPr>
                          <a:rPr lang="en-US" sz="2400" i="1">
                            <a:latin typeface="Cambria Math"/>
                          </a:rPr>
                        </m:ctrlPr>
                      </m:sSubPr>
                      <m:e>
                        <m:r>
                          <a:rPr lang="en-US" sz="2400" i="1">
                            <a:latin typeface="Cambria Math"/>
                          </a:rPr>
                          <m:t>𝑝</m:t>
                        </m:r>
                      </m:e>
                      <m:sub>
                        <m:r>
                          <a:rPr lang="en-US" sz="2400" i="1">
                            <a:latin typeface="Cambria Math"/>
                          </a:rPr>
                          <m:t>𝐿</m:t>
                        </m:r>
                      </m:sub>
                    </m:sSub>
                    <m:d>
                      <m:dPr>
                        <m:ctrlPr>
                          <a:rPr lang="en-US" sz="2400" i="1">
                            <a:latin typeface="Cambria Math"/>
                          </a:rPr>
                        </m:ctrlPr>
                      </m:dPr>
                      <m:e>
                        <m:r>
                          <a:rPr lang="en-US" sz="2400" i="1">
                            <a:latin typeface="Cambria Math"/>
                          </a:rPr>
                          <m:t>𝑡</m:t>
                        </m:r>
                      </m:e>
                    </m:d>
                  </m:oMath>
                </a14:m>
                <a:r>
                  <a:rPr lang="en-US" sz="2400" dirty="0" smtClean="0"/>
                  <a:t>, </a:t>
                </a:r>
                <a14:m>
                  <m:oMath xmlns:m="http://schemas.openxmlformats.org/officeDocument/2006/math">
                    <m:sSub>
                      <m:sSubPr>
                        <m:ctrlPr>
                          <a:rPr lang="en-US" sz="2400" i="1">
                            <a:latin typeface="Cambria Math"/>
                          </a:rPr>
                        </m:ctrlPr>
                      </m:sSubPr>
                      <m:e>
                        <m:r>
                          <a:rPr lang="en-US" sz="2400" i="1">
                            <a:latin typeface="Cambria Math"/>
                          </a:rPr>
                          <m:t>𝑝</m:t>
                        </m:r>
                      </m:e>
                      <m:sub>
                        <m:r>
                          <a:rPr lang="en-US" sz="2400" i="1">
                            <a:latin typeface="Cambria Math"/>
                          </a:rPr>
                          <m:t>𝐶</m:t>
                        </m:r>
                      </m:sub>
                    </m:sSub>
                    <m:d>
                      <m:dPr>
                        <m:ctrlPr>
                          <a:rPr lang="en-US" sz="2400" i="1">
                            <a:latin typeface="Cambria Math"/>
                          </a:rPr>
                        </m:ctrlPr>
                      </m:dPr>
                      <m:e>
                        <m:r>
                          <a:rPr lang="en-US" sz="2400" i="1">
                            <a:latin typeface="Cambria Math"/>
                          </a:rPr>
                          <m:t>𝑡</m:t>
                        </m:r>
                      </m:e>
                    </m:d>
                  </m:oMath>
                </a14:m>
                <a:r>
                  <a:rPr lang="en-US" sz="2400" dirty="0" smtClean="0"/>
                  <a:t>] consequently.</a:t>
                </a:r>
              </a:p>
            </p:txBody>
          </p:sp>
        </mc:Choice>
        <mc:Fallback xmlns="">
          <p:sp>
            <p:nvSpPr>
              <p:cNvPr id="14" name="TextBox 13"/>
              <p:cNvSpPr txBox="1">
                <a:spLocks noRot="1" noChangeAspect="1" noMove="1" noResize="1" noEditPoints="1" noAdjustHandles="1" noChangeArrowheads="1" noChangeShapeType="1" noTextEdit="1"/>
              </p:cNvSpPr>
              <p:nvPr/>
            </p:nvSpPr>
            <p:spPr>
              <a:xfrm>
                <a:off x="107504" y="1946156"/>
                <a:ext cx="4464496" cy="3416320"/>
              </a:xfrm>
              <a:prstGeom prst="rect">
                <a:avLst/>
              </a:prstGeom>
              <a:blipFill rotWithShape="1">
                <a:blip r:embed="rId7"/>
                <a:stretch>
                  <a:fillRect l="-2186" t="-1426" r="-2049" b="-3030"/>
                </a:stretch>
              </a:blipFill>
            </p:spPr>
            <p:txBody>
              <a:bodyPr/>
              <a:lstStyle/>
              <a:p>
                <a:r>
                  <a:rPr lang="ar-IQ">
                    <a:noFill/>
                  </a:rPr>
                  <a:t> </a:t>
                </a:r>
              </a:p>
            </p:txBody>
          </p:sp>
        </mc:Fallback>
      </mc:AlternateContent>
      <p:sp>
        <p:nvSpPr>
          <p:cNvPr id="15" name="TextBox 14"/>
          <p:cNvSpPr txBox="1"/>
          <p:nvPr/>
        </p:nvSpPr>
        <p:spPr>
          <a:xfrm>
            <a:off x="124358" y="5362476"/>
            <a:ext cx="8664364" cy="830997"/>
          </a:xfrm>
          <a:prstGeom prst="rect">
            <a:avLst/>
          </a:prstGeom>
          <a:noFill/>
        </p:spPr>
        <p:txBody>
          <a:bodyPr wrap="square" rtlCol="1">
            <a:spAutoFit/>
          </a:bodyPr>
          <a:lstStyle/>
          <a:p>
            <a:pPr algn="just" rtl="0"/>
            <a:r>
              <a:rPr lang="en-US" sz="2400" dirty="0" smtClean="0"/>
              <a:t>The following waveforms show each one of these powers as a function of time</a:t>
            </a:r>
            <a:endParaRPr lang="ar-IQ" sz="2400" dirty="0"/>
          </a:p>
        </p:txBody>
      </p:sp>
    </p:spTree>
    <p:extLst>
      <p:ext uri="{BB962C8B-B14F-4D97-AF65-F5344CB8AC3E}">
        <p14:creationId xmlns:p14="http://schemas.microsoft.com/office/powerpoint/2010/main" val="1506689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774211402"/>
              </p:ext>
            </p:extLst>
          </p:nvPr>
        </p:nvGraphicFramePr>
        <p:xfrm>
          <a:off x="0" y="0"/>
          <a:ext cx="9144000" cy="5486400"/>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2" name="TextBox 1"/>
              <p:cNvSpPr txBox="1"/>
              <p:nvPr/>
            </p:nvSpPr>
            <p:spPr>
              <a:xfrm>
                <a:off x="539552" y="5373216"/>
                <a:ext cx="8208912" cy="696729"/>
              </a:xfrm>
              <a:prstGeom prst="rect">
                <a:avLst/>
              </a:prstGeom>
              <a:noFill/>
            </p:spPr>
            <p:txBody>
              <a:bodyPr wrap="square" rtlCol="1">
                <a:spAutoFit/>
              </a:bodyPr>
              <a:lstStyle/>
              <a:p>
                <a:pPr lvl="1" rtl="0"/>
                <a14:m>
                  <m:oMathPara xmlns:m="http://schemas.openxmlformats.org/officeDocument/2006/math">
                    <m:oMathParaPr>
                      <m:jc m:val="center"/>
                    </m:oMathParaPr>
                    <m:oMath xmlns:m="http://schemas.openxmlformats.org/officeDocument/2006/math">
                      <m:sSub>
                        <m:sSubPr>
                          <m:ctrlPr>
                            <a:rPr lang="ar-IQ" i="1" smtClean="0">
                              <a:latin typeface="Cambria Math"/>
                            </a:rPr>
                          </m:ctrlPr>
                        </m:sSubPr>
                        <m:e>
                          <m:r>
                            <a:rPr lang="en-US" b="0" i="1" smtClean="0">
                              <a:latin typeface="Cambria Math"/>
                            </a:rPr>
                            <m:t>𝑝</m:t>
                          </m:r>
                        </m:e>
                        <m:sub>
                          <m:r>
                            <a:rPr lang="en-US" b="0" i="1" smtClean="0">
                              <a:latin typeface="Cambria Math"/>
                            </a:rPr>
                            <m:t>𝑟</m:t>
                          </m:r>
                        </m:sub>
                      </m:sSub>
                      <m:d>
                        <m:dPr>
                          <m:ctrlPr>
                            <a:rPr lang="ar-IQ" i="1" smtClean="0">
                              <a:latin typeface="Cambria Math"/>
                            </a:rPr>
                          </m:ctrlPr>
                        </m:dPr>
                        <m:e>
                          <m:r>
                            <a:rPr lang="en-US" b="0" i="1" smtClean="0">
                              <a:latin typeface="Cambria Math"/>
                            </a:rPr>
                            <m:t>𝑡</m:t>
                          </m:r>
                        </m:e>
                      </m:d>
                      <m:r>
                        <a:rPr lang="ar-IQ" i="1" smtClean="0">
                          <a:latin typeface="Cambria Math"/>
                          <a:ea typeface="Cambria Math"/>
                        </a:rPr>
                        <m:t>=</m:t>
                      </m:r>
                      <m:sSub>
                        <m:sSubPr>
                          <m:ctrlPr>
                            <a:rPr lang="ar-IQ" i="1" smtClean="0">
                              <a:latin typeface="Cambria Math"/>
                              <a:ea typeface="Cambria Math"/>
                            </a:rPr>
                          </m:ctrlPr>
                        </m:sSubPr>
                        <m:e>
                          <m:r>
                            <a:rPr lang="en-US" b="0" i="1" smtClean="0">
                              <a:latin typeface="Cambria Math"/>
                              <a:ea typeface="Cambria Math"/>
                            </a:rPr>
                            <m:t>𝑉</m:t>
                          </m:r>
                        </m:e>
                        <m:sub>
                          <m:sSub>
                            <m:sSubPr>
                              <m:ctrlPr>
                                <a:rPr lang="ar-IQ" i="1" smtClean="0">
                                  <a:latin typeface="Cambria Math"/>
                                  <a:ea typeface="Cambria Math"/>
                                </a:rPr>
                              </m:ctrlPr>
                            </m:sSubPr>
                            <m:e>
                              <m:r>
                                <a:rPr lang="en-US" b="0" i="1" smtClean="0">
                                  <a:latin typeface="Cambria Math"/>
                                  <a:ea typeface="Cambria Math"/>
                                </a:rPr>
                                <m:t>𝑅</m:t>
                              </m:r>
                            </m:e>
                            <m:sub>
                              <m:r>
                                <a:rPr lang="en-US" b="0" i="1" smtClean="0">
                                  <a:latin typeface="Cambria Math"/>
                                  <a:ea typeface="Cambria Math"/>
                                </a:rPr>
                                <m:t>𝑟𝑚𝑠</m:t>
                              </m:r>
                            </m:sub>
                          </m:sSub>
                        </m:sub>
                      </m:sSub>
                      <m:sSub>
                        <m:sSubPr>
                          <m:ctrlPr>
                            <a:rPr lang="ar-IQ"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r>
                        <a:rPr lang="en-US" b="0" i="1" smtClean="0">
                          <a:latin typeface="Cambria Math"/>
                          <a:ea typeface="Cambria Math"/>
                        </a:rPr>
                        <m:t>−</m:t>
                      </m:r>
                      <m:sSub>
                        <m:sSubPr>
                          <m:ctrlPr>
                            <a:rPr lang="ar-IQ" i="1">
                              <a:latin typeface="Cambria Math"/>
                              <a:ea typeface="Cambria Math"/>
                            </a:rPr>
                          </m:ctrlPr>
                        </m:sSubPr>
                        <m:e>
                          <m:r>
                            <a:rPr lang="en-US" i="1">
                              <a:latin typeface="Cambria Math"/>
                              <a:ea typeface="Cambria Math"/>
                            </a:rPr>
                            <m:t>𝑉</m:t>
                          </m:r>
                        </m:e>
                        <m:sub>
                          <m:sSub>
                            <m:sSubPr>
                              <m:ctrlPr>
                                <a:rPr lang="ar-IQ" i="1">
                                  <a:latin typeface="Cambria Math"/>
                                  <a:ea typeface="Cambria Math"/>
                                </a:rPr>
                              </m:ctrlPr>
                            </m:sSubPr>
                            <m:e>
                              <m:r>
                                <a:rPr lang="en-US" i="1">
                                  <a:latin typeface="Cambria Math"/>
                                  <a:ea typeface="Cambria Math"/>
                                </a:rPr>
                                <m:t>𝑅</m:t>
                              </m:r>
                            </m:e>
                            <m:sub>
                              <m:r>
                                <a:rPr lang="en-US" i="1">
                                  <a:latin typeface="Cambria Math"/>
                                  <a:ea typeface="Cambria Math"/>
                                </a:rPr>
                                <m:t>𝑟𝑚𝑠</m:t>
                              </m:r>
                            </m:sub>
                          </m:sSub>
                        </m:sub>
                      </m:sSub>
                      <m:sSub>
                        <m:sSubPr>
                          <m:ctrlPr>
                            <a:rPr lang="en-US" b="0"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func>
                        <m:funcPr>
                          <m:ctrlPr>
                            <a:rPr lang="en-US" b="0" i="1" smtClean="0">
                              <a:latin typeface="Cambria Math"/>
                              <a:ea typeface="Cambria Math"/>
                            </a:rPr>
                          </m:ctrlPr>
                        </m:funcPr>
                        <m:fName>
                          <m:r>
                            <m:rPr>
                              <m:sty m:val="p"/>
                            </m:rPr>
                            <a:rPr lang="en-US" b="0" i="0" smtClean="0">
                              <a:latin typeface="Cambria Math"/>
                              <a:ea typeface="Cambria Math"/>
                            </a:rPr>
                            <m:t>cos</m:t>
                          </m:r>
                        </m:fName>
                        <m:e>
                          <m:d>
                            <m:dPr>
                              <m:ctrlPr>
                                <a:rPr lang="en-US" b="0" i="1" smtClean="0">
                                  <a:latin typeface="Cambria Math"/>
                                  <a:ea typeface="Cambria Math"/>
                                </a:rPr>
                              </m:ctrlPr>
                            </m:dPr>
                            <m:e>
                              <m:r>
                                <a:rPr lang="en-US" b="0" i="1" smtClean="0">
                                  <a:latin typeface="Cambria Math"/>
                                  <a:ea typeface="Cambria Math"/>
                                </a:rPr>
                                <m:t>2</m:t>
                              </m:r>
                              <m:r>
                                <a:rPr lang="en-US" b="0" i="1" smtClean="0">
                                  <a:latin typeface="Cambria Math"/>
                                  <a:ea typeface="Cambria Math"/>
                                </a:rPr>
                                <m:t>𝜔</m:t>
                              </m:r>
                              <m:r>
                                <a:rPr lang="en-US" b="0" i="1" smtClean="0">
                                  <a:latin typeface="Cambria Math"/>
                                  <a:ea typeface="Cambria Math"/>
                                </a:rPr>
                                <m:t>𝑡</m:t>
                              </m:r>
                            </m:e>
                          </m:d>
                        </m:e>
                      </m:func>
                    </m:oMath>
                  </m:oMathPara>
                </a14:m>
                <a:endParaRPr lang="en-US" dirty="0" smtClean="0"/>
              </a:p>
              <a:p>
                <a:pPr algn="ctr" rtl="0"/>
                <a14:m>
                  <m:oMathPara xmlns:m="http://schemas.openxmlformats.org/officeDocument/2006/math">
                    <m:oMathParaPr>
                      <m:jc m:val="center"/>
                    </m:oMathParaPr>
                    <m:oMath xmlns:m="http://schemas.openxmlformats.org/officeDocument/2006/math">
                      <m:sSub>
                        <m:sSubPr>
                          <m:ctrlPr>
                            <a:rPr lang="ar-IQ" i="1">
                              <a:latin typeface="Cambria Math"/>
                              <a:ea typeface="Cambria Math"/>
                            </a:rPr>
                          </m:ctrlPr>
                        </m:sSubPr>
                        <m:e>
                          <m:r>
                            <a:rPr lang="en-US" i="1">
                              <a:latin typeface="Cambria Math"/>
                              <a:ea typeface="Cambria Math"/>
                            </a:rPr>
                            <m:t>𝑉</m:t>
                          </m:r>
                        </m:e>
                        <m:sub>
                          <m:sSub>
                            <m:sSubPr>
                              <m:ctrlPr>
                                <a:rPr lang="ar-IQ" i="1">
                                  <a:latin typeface="Cambria Math"/>
                                  <a:ea typeface="Cambria Math"/>
                                </a:rPr>
                              </m:ctrlPr>
                            </m:sSubPr>
                            <m:e>
                              <m:r>
                                <a:rPr lang="en-US" i="1">
                                  <a:latin typeface="Cambria Math"/>
                                  <a:ea typeface="Cambria Math"/>
                                </a:rPr>
                                <m:t>𝑅</m:t>
                              </m:r>
                            </m:e>
                            <m:sub>
                              <m:r>
                                <a:rPr lang="en-US" i="1">
                                  <a:latin typeface="Cambria Math"/>
                                  <a:ea typeface="Cambria Math"/>
                                </a:rPr>
                                <m:t>𝑟𝑚𝑠</m:t>
                              </m:r>
                            </m:sub>
                          </m:sSub>
                        </m:sub>
                      </m:sSub>
                      <m:r>
                        <a:rPr lang="ar-IQ" i="1" smtClean="0">
                          <a:latin typeface="Cambria Math"/>
                          <a:ea typeface="Cambria Math"/>
                        </a:rPr>
                        <m:t>=</m:t>
                      </m:r>
                      <m:r>
                        <a:rPr lang="en-US" b="0" i="1" smtClean="0">
                          <a:latin typeface="Cambria Math"/>
                          <a:ea typeface="Cambria Math"/>
                        </a:rPr>
                        <m:t>𝑅</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oMath>
                  </m:oMathPara>
                </a14:m>
                <a:endParaRPr lang="ar-IQ" dirty="0"/>
              </a:p>
            </p:txBody>
          </p:sp>
        </mc:Choice>
        <mc:Fallback xmlns="">
          <p:sp>
            <p:nvSpPr>
              <p:cNvPr id="2" name="TextBox 1"/>
              <p:cNvSpPr txBox="1">
                <a:spLocks noRot="1" noChangeAspect="1" noMove="1" noResize="1" noEditPoints="1" noAdjustHandles="1" noChangeArrowheads="1" noChangeShapeType="1" noTextEdit="1"/>
              </p:cNvSpPr>
              <p:nvPr/>
            </p:nvSpPr>
            <p:spPr>
              <a:xfrm>
                <a:off x="539552" y="5373216"/>
                <a:ext cx="8208912" cy="696729"/>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849289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258762594"/>
              </p:ext>
            </p:extLst>
          </p:nvPr>
        </p:nvGraphicFramePr>
        <p:xfrm>
          <a:off x="899592" y="404664"/>
          <a:ext cx="7543800" cy="4526280"/>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3" name="TextBox 2"/>
              <p:cNvSpPr txBox="1"/>
              <p:nvPr/>
            </p:nvSpPr>
            <p:spPr>
              <a:xfrm>
                <a:off x="978249" y="5290710"/>
                <a:ext cx="6840760" cy="696729"/>
              </a:xfrm>
              <a:prstGeom prst="rect">
                <a:avLst/>
              </a:prstGeom>
              <a:noFill/>
            </p:spPr>
            <p:txBody>
              <a:bodyPr wrap="square" rtlCol="1">
                <a:spAutoFit/>
              </a:bodyPr>
              <a:lstStyle/>
              <a:p>
                <a:pPr algn="ctr" rtl="0"/>
                <a14:m>
                  <m:oMathPara xmlns:m="http://schemas.openxmlformats.org/officeDocument/2006/math">
                    <m:oMathParaPr>
                      <m:jc m:val="centerGroup"/>
                    </m:oMathParaPr>
                    <m:oMath xmlns:m="http://schemas.openxmlformats.org/officeDocument/2006/math">
                      <m:sSub>
                        <m:sSubPr>
                          <m:ctrlPr>
                            <a:rPr lang="ar-IQ" i="1" smtClean="0">
                              <a:latin typeface="Cambria Math"/>
                            </a:rPr>
                          </m:ctrlPr>
                        </m:sSubPr>
                        <m:e>
                          <m:r>
                            <a:rPr lang="en-US" b="0" i="1" smtClean="0">
                              <a:latin typeface="Cambria Math"/>
                            </a:rPr>
                            <m:t>𝑝</m:t>
                          </m:r>
                        </m:e>
                        <m:sub>
                          <m:r>
                            <a:rPr lang="en-US" b="0" i="1" smtClean="0">
                              <a:latin typeface="Cambria Math"/>
                            </a:rPr>
                            <m:t>𝐿</m:t>
                          </m:r>
                        </m:sub>
                      </m:sSub>
                      <m:d>
                        <m:dPr>
                          <m:ctrlPr>
                            <a:rPr lang="ar-IQ" i="1" smtClean="0">
                              <a:latin typeface="Cambria Math"/>
                            </a:rPr>
                          </m:ctrlPr>
                        </m:dPr>
                        <m:e>
                          <m:r>
                            <a:rPr lang="en-US" b="0" i="1" smtClean="0">
                              <a:latin typeface="Cambria Math"/>
                            </a:rPr>
                            <m:t>𝑡</m:t>
                          </m:r>
                        </m:e>
                      </m:d>
                      <m:r>
                        <a:rPr lang="ar-IQ" i="1" smtClean="0">
                          <a:latin typeface="Cambria Math"/>
                          <a:ea typeface="Cambria Math"/>
                        </a:rPr>
                        <m:t>=</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𝑉</m:t>
                          </m:r>
                        </m:e>
                        <m:sub>
                          <m:sSub>
                            <m:sSubPr>
                              <m:ctrlPr>
                                <a:rPr lang="en-US" b="0" i="1" smtClean="0">
                                  <a:latin typeface="Cambria Math"/>
                                  <a:ea typeface="Cambria Math"/>
                                </a:rPr>
                              </m:ctrlPr>
                            </m:sSubPr>
                            <m:e>
                              <m:r>
                                <a:rPr lang="en-US" b="0" i="1" smtClean="0">
                                  <a:latin typeface="Cambria Math"/>
                                  <a:ea typeface="Cambria Math"/>
                                </a:rPr>
                                <m:t>𝐿</m:t>
                              </m:r>
                            </m:e>
                            <m:sub>
                              <m:r>
                                <a:rPr lang="en-US" b="0" i="1" smtClean="0">
                                  <a:latin typeface="Cambria Math"/>
                                  <a:ea typeface="Cambria Math"/>
                                </a:rPr>
                                <m:t>𝑟𝑚𝑠</m:t>
                              </m:r>
                            </m:sub>
                          </m:sSub>
                        </m:sub>
                      </m:sSub>
                      <m:sSub>
                        <m:sSubPr>
                          <m:ctrlPr>
                            <a:rPr lang="en-US" b="0"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func>
                        <m:funcPr>
                          <m:ctrlPr>
                            <a:rPr lang="en-US" b="0" i="1" smtClean="0">
                              <a:latin typeface="Cambria Math"/>
                              <a:ea typeface="Cambria Math"/>
                            </a:rPr>
                          </m:ctrlPr>
                        </m:funcPr>
                        <m:fName>
                          <m:r>
                            <m:rPr>
                              <m:sty m:val="p"/>
                            </m:rPr>
                            <a:rPr lang="en-US" b="0" i="0" smtClean="0">
                              <a:latin typeface="Cambria Math"/>
                              <a:ea typeface="Cambria Math"/>
                            </a:rPr>
                            <m:t>sin</m:t>
                          </m:r>
                        </m:fName>
                        <m:e>
                          <m:d>
                            <m:dPr>
                              <m:ctrlPr>
                                <a:rPr lang="en-US" b="0" i="1" smtClean="0">
                                  <a:latin typeface="Cambria Math"/>
                                  <a:ea typeface="Cambria Math"/>
                                </a:rPr>
                              </m:ctrlPr>
                            </m:dPr>
                            <m:e>
                              <m:r>
                                <a:rPr lang="en-US" b="0" i="1" smtClean="0">
                                  <a:latin typeface="Cambria Math"/>
                                  <a:ea typeface="Cambria Math"/>
                                </a:rPr>
                                <m:t>2</m:t>
                              </m:r>
                              <m:r>
                                <a:rPr lang="en-US" b="0" i="1" smtClean="0">
                                  <a:latin typeface="Cambria Math"/>
                                  <a:ea typeface="Cambria Math"/>
                                </a:rPr>
                                <m:t>𝜔</m:t>
                              </m:r>
                              <m:r>
                                <a:rPr lang="en-US" b="0" i="1" smtClean="0">
                                  <a:latin typeface="Cambria Math"/>
                                  <a:ea typeface="Cambria Math"/>
                                </a:rPr>
                                <m:t>𝑡</m:t>
                              </m:r>
                            </m:e>
                          </m:d>
                        </m:e>
                      </m:func>
                    </m:oMath>
                  </m:oMathPara>
                </a14:m>
                <a:endParaRPr lang="en-US" dirty="0" smtClean="0"/>
              </a:p>
              <a:p>
                <a:pPr algn="ctr" rtl="0"/>
                <a14:m>
                  <m:oMathPara xmlns:m="http://schemas.openxmlformats.org/officeDocument/2006/math">
                    <m:oMathParaPr>
                      <m:jc m:val="centerGroup"/>
                    </m:oMathParaPr>
                    <m:oMath xmlns:m="http://schemas.openxmlformats.org/officeDocument/2006/math">
                      <m:sSub>
                        <m:sSubPr>
                          <m:ctrlPr>
                            <a:rPr lang="en-US" i="1">
                              <a:latin typeface="Cambria Math"/>
                              <a:ea typeface="Cambria Math"/>
                            </a:rPr>
                          </m:ctrlPr>
                        </m:sSubPr>
                        <m:e>
                          <m:r>
                            <a:rPr lang="en-US" i="1">
                              <a:latin typeface="Cambria Math"/>
                              <a:ea typeface="Cambria Math"/>
                            </a:rPr>
                            <m:t>𝑉</m:t>
                          </m:r>
                        </m:e>
                        <m:sub>
                          <m:sSub>
                            <m:sSubPr>
                              <m:ctrlPr>
                                <a:rPr lang="en-US" i="1">
                                  <a:latin typeface="Cambria Math"/>
                                  <a:ea typeface="Cambria Math"/>
                                </a:rPr>
                              </m:ctrlPr>
                            </m:sSubPr>
                            <m:e>
                              <m:r>
                                <a:rPr lang="en-US" i="1">
                                  <a:latin typeface="Cambria Math"/>
                                  <a:ea typeface="Cambria Math"/>
                                </a:rPr>
                                <m:t>𝐿</m:t>
                              </m:r>
                            </m:e>
                            <m:sub>
                              <m:r>
                                <a:rPr lang="en-US" i="1">
                                  <a:latin typeface="Cambria Math"/>
                                  <a:ea typeface="Cambria Math"/>
                                </a:rPr>
                                <m:t>𝑟𝑚𝑠</m:t>
                              </m:r>
                            </m:sub>
                          </m:sSub>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𝑋</m:t>
                          </m:r>
                        </m:e>
                        <m:sub>
                          <m:r>
                            <a:rPr lang="en-US" b="0" i="1" smtClean="0">
                              <a:latin typeface="Cambria Math"/>
                              <a:ea typeface="Cambria Math"/>
                            </a:rPr>
                            <m:t>𝐿</m:t>
                          </m:r>
                        </m:sub>
                      </m:sSub>
                      <m:sSub>
                        <m:sSubPr>
                          <m:ctrlPr>
                            <a:rPr lang="en-US" i="1">
                              <a:latin typeface="Cambria Math"/>
                              <a:ea typeface="Cambria Math"/>
                            </a:rPr>
                          </m:ctrlPr>
                        </m:sSubPr>
                        <m:e>
                          <m:r>
                            <a:rPr lang="en-US" i="1">
                              <a:latin typeface="Cambria Math"/>
                              <a:ea typeface="Cambria Math"/>
                            </a:rPr>
                            <m:t>𝐼</m:t>
                          </m:r>
                        </m:e>
                        <m:sub>
                          <m:r>
                            <a:rPr lang="en-US" i="1">
                              <a:latin typeface="Cambria Math"/>
                              <a:ea typeface="Cambria Math"/>
                            </a:rPr>
                            <m:t>𝑟𝑚𝑠</m:t>
                          </m:r>
                        </m:sub>
                      </m:sSub>
                    </m:oMath>
                  </m:oMathPara>
                </a14:m>
                <a:endParaRPr lang="ar-IQ" dirty="0"/>
              </a:p>
            </p:txBody>
          </p:sp>
        </mc:Choice>
        <mc:Fallback xmlns="">
          <p:sp>
            <p:nvSpPr>
              <p:cNvPr id="3" name="TextBox 2"/>
              <p:cNvSpPr txBox="1">
                <a:spLocks noRot="1" noChangeAspect="1" noMove="1" noResize="1" noEditPoints="1" noAdjustHandles="1" noChangeArrowheads="1" noChangeShapeType="1" noTextEdit="1"/>
              </p:cNvSpPr>
              <p:nvPr/>
            </p:nvSpPr>
            <p:spPr>
              <a:xfrm>
                <a:off x="978249" y="5290710"/>
                <a:ext cx="6840760" cy="696729"/>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688430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141386616"/>
              </p:ext>
            </p:extLst>
          </p:nvPr>
        </p:nvGraphicFramePr>
        <p:xfrm>
          <a:off x="1043608" y="908720"/>
          <a:ext cx="7543800" cy="4526267"/>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3" name="TextBox 2"/>
              <p:cNvSpPr txBox="1"/>
              <p:nvPr/>
            </p:nvSpPr>
            <p:spPr>
              <a:xfrm>
                <a:off x="1835696" y="5445224"/>
                <a:ext cx="5544616" cy="696729"/>
              </a:xfrm>
              <a:prstGeom prst="rect">
                <a:avLst/>
              </a:prstGeom>
              <a:noFill/>
            </p:spPr>
            <p:txBody>
              <a:bodyPr wrap="square" rtlCol="1">
                <a:spAutoFit/>
              </a:bodyPr>
              <a:lstStyle/>
              <a:p>
                <a:pPr algn="ctr" rtl="0"/>
                <a14:m>
                  <m:oMathPara xmlns:m="http://schemas.openxmlformats.org/officeDocument/2006/math">
                    <m:oMathParaPr>
                      <m:jc m:val="centerGroup"/>
                    </m:oMathParaPr>
                    <m:oMath xmlns:m="http://schemas.openxmlformats.org/officeDocument/2006/math">
                      <m:sSub>
                        <m:sSubPr>
                          <m:ctrlPr>
                            <a:rPr lang="ar-IQ" i="1" smtClean="0">
                              <a:latin typeface="Cambria Math"/>
                            </a:rPr>
                          </m:ctrlPr>
                        </m:sSubPr>
                        <m:e>
                          <m:r>
                            <a:rPr lang="en-US" b="0" i="1" smtClean="0">
                              <a:latin typeface="Cambria Math"/>
                            </a:rPr>
                            <m:t>𝑝</m:t>
                          </m:r>
                        </m:e>
                        <m:sub>
                          <m:r>
                            <a:rPr lang="en-US" b="0" i="1" smtClean="0">
                              <a:latin typeface="Cambria Math"/>
                            </a:rPr>
                            <m:t>𝐶</m:t>
                          </m:r>
                        </m:sub>
                      </m:sSub>
                      <m:d>
                        <m:dPr>
                          <m:ctrlPr>
                            <a:rPr lang="ar-IQ" i="1" smtClean="0">
                              <a:latin typeface="Cambria Math"/>
                            </a:rPr>
                          </m:ctrlPr>
                        </m:dPr>
                        <m:e>
                          <m:r>
                            <a:rPr lang="en-US" b="0" i="1" smtClean="0">
                              <a:latin typeface="Cambria Math"/>
                            </a:rPr>
                            <m:t>𝑡</m:t>
                          </m:r>
                        </m:e>
                      </m:d>
                      <m:r>
                        <a:rPr lang="ar-IQ" i="1" smtClean="0">
                          <a:latin typeface="Cambria Math"/>
                          <a:ea typeface="Cambria Math"/>
                        </a:rPr>
                        <m:t>=</m:t>
                      </m:r>
                      <m:sSub>
                        <m:sSubPr>
                          <m:ctrlPr>
                            <a:rPr lang="ar-IQ" i="1" smtClean="0">
                              <a:latin typeface="Cambria Math"/>
                              <a:ea typeface="Cambria Math"/>
                            </a:rPr>
                          </m:ctrlPr>
                        </m:sSubPr>
                        <m:e>
                          <m:r>
                            <a:rPr lang="en-US" b="0" i="1" smtClean="0">
                              <a:latin typeface="Cambria Math"/>
                              <a:ea typeface="Cambria Math"/>
                            </a:rPr>
                            <m:t>𝑉</m:t>
                          </m:r>
                        </m:e>
                        <m:sub>
                          <m:sSub>
                            <m:sSubPr>
                              <m:ctrlPr>
                                <a:rPr lang="ar-IQ" i="1" smtClean="0">
                                  <a:latin typeface="Cambria Math"/>
                                  <a:ea typeface="Cambria Math"/>
                                </a:rPr>
                              </m:ctrlPr>
                            </m:sSubPr>
                            <m:e>
                              <m:r>
                                <a:rPr lang="en-US" b="0" i="1" smtClean="0">
                                  <a:latin typeface="Cambria Math"/>
                                  <a:ea typeface="Cambria Math"/>
                                </a:rPr>
                                <m:t>𝐶</m:t>
                              </m:r>
                            </m:e>
                            <m:sub>
                              <m:r>
                                <a:rPr lang="en-US" b="0" i="1" smtClean="0">
                                  <a:latin typeface="Cambria Math"/>
                                  <a:ea typeface="Cambria Math"/>
                                </a:rPr>
                                <m:t>𝑟𝑚𝑠</m:t>
                              </m:r>
                            </m:sub>
                          </m:sSub>
                        </m:sub>
                      </m:sSub>
                      <m:sSub>
                        <m:sSubPr>
                          <m:ctrlPr>
                            <a:rPr lang="ar-IQ"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func>
                        <m:funcPr>
                          <m:ctrlPr>
                            <a:rPr lang="en-US" i="1" smtClean="0">
                              <a:latin typeface="Cambria Math"/>
                              <a:ea typeface="Cambria Math"/>
                            </a:rPr>
                          </m:ctrlPr>
                        </m:funcPr>
                        <m:fName>
                          <m:r>
                            <m:rPr>
                              <m:sty m:val="p"/>
                            </m:rPr>
                            <a:rPr lang="en-US" i="0" smtClean="0">
                              <a:latin typeface="Cambria Math"/>
                              <a:ea typeface="Cambria Math"/>
                            </a:rPr>
                            <m:t>sin</m:t>
                          </m:r>
                        </m:fName>
                        <m:e>
                          <m:d>
                            <m:dPr>
                              <m:ctrlPr>
                                <a:rPr lang="en-US" i="1" smtClean="0">
                                  <a:latin typeface="Cambria Math"/>
                                  <a:ea typeface="Cambria Math"/>
                                </a:rPr>
                              </m:ctrlPr>
                            </m:dPr>
                            <m:e>
                              <m:r>
                                <a:rPr lang="en-US" b="0" i="1" smtClean="0">
                                  <a:latin typeface="Cambria Math"/>
                                  <a:ea typeface="Cambria Math"/>
                                </a:rPr>
                                <m:t>2</m:t>
                              </m:r>
                              <m:r>
                                <a:rPr lang="en-US" b="0" i="1" smtClean="0">
                                  <a:latin typeface="Cambria Math"/>
                                  <a:ea typeface="Cambria Math"/>
                                </a:rPr>
                                <m:t>𝜔</m:t>
                              </m:r>
                              <m:r>
                                <a:rPr lang="en-US" b="0" i="1" smtClean="0">
                                  <a:latin typeface="Cambria Math"/>
                                  <a:ea typeface="Cambria Math"/>
                                </a:rPr>
                                <m:t>𝑡</m:t>
                              </m:r>
                            </m:e>
                          </m:d>
                        </m:e>
                      </m:func>
                    </m:oMath>
                  </m:oMathPara>
                </a14:m>
                <a:endParaRPr lang="en-US" dirty="0" smtClean="0"/>
              </a:p>
              <a:p>
                <a:pPr algn="ctr" rtl="0"/>
                <a14:m>
                  <m:oMathPara xmlns:m="http://schemas.openxmlformats.org/officeDocument/2006/math">
                    <m:oMathParaPr>
                      <m:jc m:val="centerGroup"/>
                    </m:oMathParaPr>
                    <m:oMath xmlns:m="http://schemas.openxmlformats.org/officeDocument/2006/math">
                      <m:sSub>
                        <m:sSubPr>
                          <m:ctrlPr>
                            <a:rPr lang="ar-IQ" i="1">
                              <a:latin typeface="Cambria Math"/>
                              <a:ea typeface="Cambria Math"/>
                            </a:rPr>
                          </m:ctrlPr>
                        </m:sSubPr>
                        <m:e>
                          <m:r>
                            <a:rPr lang="en-US" i="1">
                              <a:latin typeface="Cambria Math"/>
                              <a:ea typeface="Cambria Math"/>
                            </a:rPr>
                            <m:t>𝑉</m:t>
                          </m:r>
                        </m:e>
                        <m:sub>
                          <m:sSub>
                            <m:sSubPr>
                              <m:ctrlPr>
                                <a:rPr lang="ar-IQ" i="1">
                                  <a:latin typeface="Cambria Math"/>
                                  <a:ea typeface="Cambria Math"/>
                                </a:rPr>
                              </m:ctrlPr>
                            </m:sSubPr>
                            <m:e>
                              <m:r>
                                <a:rPr lang="en-US" i="1">
                                  <a:latin typeface="Cambria Math"/>
                                  <a:ea typeface="Cambria Math"/>
                                </a:rPr>
                                <m:t>𝐶</m:t>
                              </m:r>
                            </m:e>
                            <m:sub>
                              <m:r>
                                <a:rPr lang="en-US" i="1">
                                  <a:latin typeface="Cambria Math"/>
                                  <a:ea typeface="Cambria Math"/>
                                </a:rPr>
                                <m:t>𝑟𝑚𝑠</m:t>
                              </m:r>
                            </m:sub>
                          </m:sSub>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𝑋</m:t>
                          </m:r>
                        </m:e>
                        <m:sub>
                          <m:r>
                            <a:rPr lang="en-US" b="0" i="1" smtClean="0">
                              <a:latin typeface="Cambria Math"/>
                              <a:ea typeface="Cambria Math"/>
                            </a:rPr>
                            <m:t>𝐶</m:t>
                          </m:r>
                        </m:sub>
                      </m:sSub>
                      <m:sSub>
                        <m:sSubPr>
                          <m:ctrlPr>
                            <a:rPr lang="ar-IQ" i="1">
                              <a:latin typeface="Cambria Math"/>
                              <a:ea typeface="Cambria Math"/>
                            </a:rPr>
                          </m:ctrlPr>
                        </m:sSubPr>
                        <m:e>
                          <m:r>
                            <a:rPr lang="en-US" i="1">
                              <a:latin typeface="Cambria Math"/>
                              <a:ea typeface="Cambria Math"/>
                            </a:rPr>
                            <m:t>𝐼</m:t>
                          </m:r>
                        </m:e>
                        <m:sub>
                          <m:r>
                            <a:rPr lang="en-US" i="1">
                              <a:latin typeface="Cambria Math"/>
                              <a:ea typeface="Cambria Math"/>
                            </a:rPr>
                            <m:t>𝑟𝑚𝑠</m:t>
                          </m:r>
                        </m:sub>
                      </m:sSub>
                    </m:oMath>
                  </m:oMathPara>
                </a14:m>
                <a:endParaRPr lang="ar-IQ" dirty="0"/>
              </a:p>
            </p:txBody>
          </p:sp>
        </mc:Choice>
        <mc:Fallback xmlns="">
          <p:sp>
            <p:nvSpPr>
              <p:cNvPr id="3" name="TextBox 2"/>
              <p:cNvSpPr txBox="1">
                <a:spLocks noRot="1" noChangeAspect="1" noMove="1" noResize="1" noEditPoints="1" noAdjustHandles="1" noChangeArrowheads="1" noChangeShapeType="1" noTextEdit="1"/>
              </p:cNvSpPr>
              <p:nvPr/>
            </p:nvSpPr>
            <p:spPr>
              <a:xfrm>
                <a:off x="1835696" y="5445224"/>
                <a:ext cx="5544616" cy="696729"/>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6490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38"/>
            <a:ext cx="8600679" cy="6054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3460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392631488"/>
              </p:ext>
            </p:extLst>
          </p:nvPr>
        </p:nvGraphicFramePr>
        <p:xfrm>
          <a:off x="899592" y="908720"/>
          <a:ext cx="7543800" cy="4526280"/>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2" name="TextBox 1"/>
              <p:cNvSpPr txBox="1"/>
              <p:nvPr/>
            </p:nvSpPr>
            <p:spPr>
              <a:xfrm>
                <a:off x="2195736" y="5445224"/>
                <a:ext cx="4608512" cy="461665"/>
              </a:xfrm>
              <a:prstGeom prst="rect">
                <a:avLst/>
              </a:prstGeom>
              <a:noFill/>
            </p:spPr>
            <p:txBody>
              <a:bodyPr wrap="square" rtlCol="1">
                <a:spAutoFit/>
              </a:bodyPr>
              <a:lstStyle/>
              <a:p>
                <a:pPr algn="ctr" rtl="0"/>
                <a14:m>
                  <m:oMathPara xmlns:m="http://schemas.openxmlformats.org/officeDocument/2006/math">
                    <m:oMathParaPr>
                      <m:jc m:val="centerGroup"/>
                    </m:oMathParaPr>
                    <m:oMath xmlns:m="http://schemas.openxmlformats.org/officeDocument/2006/math">
                      <m:sSub>
                        <m:sSubPr>
                          <m:ctrlPr>
                            <a:rPr lang="ar-IQ" sz="2400" i="1" smtClean="0">
                              <a:latin typeface="Cambria Math"/>
                            </a:rPr>
                          </m:ctrlPr>
                        </m:sSubPr>
                        <m:e>
                          <m:r>
                            <a:rPr lang="en-US" sz="2400" b="0" i="1" smtClean="0">
                              <a:latin typeface="Cambria Math"/>
                            </a:rPr>
                            <m:t>𝑝</m:t>
                          </m:r>
                        </m:e>
                        <m:sub>
                          <m:r>
                            <a:rPr lang="en-US" sz="2400" b="0" i="1" smtClean="0">
                              <a:latin typeface="Cambria Math"/>
                            </a:rPr>
                            <m:t>𝑟𝑒𝑎𝑐𝑡𝑖𝑣𝑒</m:t>
                          </m:r>
                        </m:sub>
                      </m:sSub>
                      <m:d>
                        <m:dPr>
                          <m:ctrlPr>
                            <a:rPr lang="ar-IQ" sz="2400" i="1" smtClean="0">
                              <a:latin typeface="Cambria Math"/>
                            </a:rPr>
                          </m:ctrlPr>
                        </m:dPr>
                        <m:e>
                          <m:r>
                            <a:rPr lang="en-US" sz="2400" b="0" i="1" smtClean="0">
                              <a:latin typeface="Cambria Math"/>
                            </a:rPr>
                            <m:t>𝑡</m:t>
                          </m:r>
                        </m:e>
                      </m:d>
                      <m:r>
                        <a:rPr lang="en-US" sz="2400" b="0" i="1" smtClean="0">
                          <a:latin typeface="Cambria Math"/>
                        </a:rPr>
                        <m:t>=</m:t>
                      </m:r>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𝐶</m:t>
                          </m:r>
                        </m:sub>
                      </m:sSub>
                      <m:d>
                        <m:dPr>
                          <m:ctrlPr>
                            <a:rPr lang="en-US" sz="2400" b="0" i="1" smtClean="0">
                              <a:latin typeface="Cambria Math"/>
                            </a:rPr>
                          </m:ctrlPr>
                        </m:dPr>
                        <m:e>
                          <m:r>
                            <a:rPr lang="en-US" sz="2400" b="0" i="1" smtClean="0">
                              <a:latin typeface="Cambria Math"/>
                            </a:rPr>
                            <m:t>𝑡</m:t>
                          </m:r>
                        </m:e>
                      </m:d>
                      <m:r>
                        <a:rPr lang="en-US" sz="2400" b="0" i="1" smtClean="0">
                          <a:latin typeface="Cambria Math"/>
                        </a:rPr>
                        <m:t>+</m:t>
                      </m:r>
                      <m:sSub>
                        <m:sSubPr>
                          <m:ctrlPr>
                            <a:rPr lang="en-US" sz="2400" b="0" i="1" smtClean="0">
                              <a:latin typeface="Cambria Math"/>
                            </a:rPr>
                          </m:ctrlPr>
                        </m:sSubPr>
                        <m:e>
                          <m:r>
                            <a:rPr lang="en-US" sz="2400" b="0" i="1" smtClean="0">
                              <a:latin typeface="Cambria Math"/>
                            </a:rPr>
                            <m:t>𝑝</m:t>
                          </m:r>
                        </m:e>
                        <m:sub>
                          <m:r>
                            <a:rPr lang="en-US" sz="2400" b="0" i="1" smtClean="0">
                              <a:latin typeface="Cambria Math"/>
                            </a:rPr>
                            <m:t>𝐿</m:t>
                          </m:r>
                        </m:sub>
                      </m:sSub>
                      <m:d>
                        <m:dPr>
                          <m:ctrlPr>
                            <a:rPr lang="en-US" sz="2400" b="0" i="1" smtClean="0">
                              <a:latin typeface="Cambria Math"/>
                            </a:rPr>
                          </m:ctrlPr>
                        </m:dPr>
                        <m:e>
                          <m:r>
                            <a:rPr lang="en-US" sz="2400" b="0" i="1" smtClean="0">
                              <a:latin typeface="Cambria Math"/>
                            </a:rPr>
                            <m:t>𝑡</m:t>
                          </m:r>
                        </m:e>
                      </m:d>
                    </m:oMath>
                  </m:oMathPara>
                </a14:m>
                <a:endParaRPr lang="ar-IQ"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2195736" y="5445224"/>
                <a:ext cx="4608512" cy="461665"/>
              </a:xfrm>
              <a:prstGeom prst="rect">
                <a:avLst/>
              </a:prstGeom>
              <a:blipFill rotWithShape="1">
                <a:blip r:embed="rId3"/>
                <a:stretch>
                  <a:fillRect b="-11842"/>
                </a:stretch>
              </a:blipFill>
            </p:spPr>
            <p:txBody>
              <a:bodyPr/>
              <a:lstStyle/>
              <a:p>
                <a:r>
                  <a:rPr lang="ar-IQ">
                    <a:noFill/>
                  </a:rPr>
                  <a:t> </a:t>
                </a:r>
              </a:p>
            </p:txBody>
          </p:sp>
        </mc:Fallback>
      </mc:AlternateContent>
    </p:spTree>
    <p:extLst>
      <p:ext uri="{BB962C8B-B14F-4D97-AF65-F5344CB8AC3E}">
        <p14:creationId xmlns:p14="http://schemas.microsoft.com/office/powerpoint/2010/main" val="4094351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423316583"/>
              </p:ext>
            </p:extLst>
          </p:nvPr>
        </p:nvGraphicFramePr>
        <p:xfrm>
          <a:off x="827584" y="836712"/>
          <a:ext cx="7543800" cy="4526280"/>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a14="http://schemas.microsoft.com/office/drawing/2010/main">
        <mc:Choice Requires="a14">
          <p:sp>
            <p:nvSpPr>
              <p:cNvPr id="2" name="TextBox 1"/>
              <p:cNvSpPr txBox="1"/>
              <p:nvPr/>
            </p:nvSpPr>
            <p:spPr>
              <a:xfrm>
                <a:off x="1547664" y="5589240"/>
                <a:ext cx="5400600" cy="461665"/>
              </a:xfrm>
              <a:prstGeom prst="rect">
                <a:avLst/>
              </a:prstGeom>
              <a:noFill/>
            </p:spPr>
            <p:txBody>
              <a:bodyPr wrap="square" rtlCol="1">
                <a:spAutoFit/>
              </a:bodyPr>
              <a:lstStyle/>
              <a:p>
                <a:pPr algn="ctr" rtl="0"/>
                <a14:m>
                  <m:oMathPara xmlns:m="http://schemas.openxmlformats.org/officeDocument/2006/math">
                    <m:oMathParaPr>
                      <m:jc m:val="centerGroup"/>
                    </m:oMathParaPr>
                    <m:oMath xmlns:m="http://schemas.openxmlformats.org/officeDocument/2006/math">
                      <m:sSub>
                        <m:sSubPr>
                          <m:ctrlPr>
                            <a:rPr lang="en-US" sz="2400" i="1">
                              <a:latin typeface="Cambria Math"/>
                            </a:rPr>
                          </m:ctrlPr>
                        </m:sSubPr>
                        <m:e>
                          <m:r>
                            <a:rPr lang="en-US" sz="2400" i="1">
                              <a:latin typeface="Cambria Math"/>
                            </a:rPr>
                            <m:t>𝑝</m:t>
                          </m:r>
                          <m:d>
                            <m:dPr>
                              <m:ctrlPr>
                                <a:rPr lang="en-US" sz="2400" i="1">
                                  <a:latin typeface="Cambria Math"/>
                                </a:rPr>
                              </m:ctrlPr>
                            </m:dPr>
                            <m:e>
                              <m:r>
                                <a:rPr lang="en-US" sz="2400" i="1">
                                  <a:latin typeface="Cambria Math"/>
                                </a:rPr>
                                <m:t>𝑡</m:t>
                              </m:r>
                            </m:e>
                          </m:d>
                        </m:e>
                        <m:sub>
                          <m:r>
                            <a:rPr lang="en-US" sz="2400" i="1">
                              <a:latin typeface="Cambria Math"/>
                            </a:rPr>
                            <m:t>𝑇</m:t>
                          </m:r>
                        </m:sub>
                      </m:sSub>
                      <m:r>
                        <a:rPr lang="en-US" sz="2400" i="1">
                          <a:latin typeface="Cambria Math"/>
                        </a:rPr>
                        <m:t>=</m:t>
                      </m:r>
                      <m:sSub>
                        <m:sSubPr>
                          <m:ctrlPr>
                            <a:rPr lang="en-US" sz="2400" i="1">
                              <a:latin typeface="Cambria Math"/>
                            </a:rPr>
                          </m:ctrlPr>
                        </m:sSubPr>
                        <m:e>
                          <m:r>
                            <a:rPr lang="en-US" sz="2400" i="1">
                              <a:latin typeface="Cambria Math"/>
                            </a:rPr>
                            <m:t>𝑝</m:t>
                          </m:r>
                        </m:e>
                        <m:sub>
                          <m:r>
                            <a:rPr lang="en-US" sz="2400" i="1">
                              <a:latin typeface="Cambria Math"/>
                            </a:rPr>
                            <m:t>𝑅</m:t>
                          </m:r>
                        </m:sub>
                      </m:sSub>
                      <m:d>
                        <m:dPr>
                          <m:ctrlPr>
                            <a:rPr lang="en-US" sz="2400" i="1">
                              <a:latin typeface="Cambria Math"/>
                            </a:rPr>
                          </m:ctrlPr>
                        </m:dPr>
                        <m:e>
                          <m:r>
                            <a:rPr lang="en-US" sz="2400" i="1">
                              <a:latin typeface="Cambria Math"/>
                            </a:rPr>
                            <m:t>𝑡</m:t>
                          </m:r>
                        </m:e>
                      </m:d>
                      <m:r>
                        <a:rPr lang="en-US" sz="2400" i="1">
                          <a:latin typeface="Cambria Math"/>
                        </a:rPr>
                        <m:t>+</m:t>
                      </m:r>
                      <m:d>
                        <m:dPr>
                          <m:begChr m:val="{"/>
                          <m:endChr m:val="}"/>
                          <m:ctrlPr>
                            <a:rPr lang="en-US" sz="2400" i="1">
                              <a:latin typeface="Cambria Math"/>
                            </a:rPr>
                          </m:ctrlPr>
                        </m:dPr>
                        <m:e>
                          <m:sSub>
                            <m:sSubPr>
                              <m:ctrlPr>
                                <a:rPr lang="en-US" sz="2400" i="1">
                                  <a:latin typeface="Cambria Math"/>
                                </a:rPr>
                              </m:ctrlPr>
                            </m:sSubPr>
                            <m:e>
                              <m:r>
                                <a:rPr lang="en-US" sz="2400" i="1">
                                  <a:latin typeface="Cambria Math"/>
                                </a:rPr>
                                <m:t>𝑝</m:t>
                              </m:r>
                            </m:e>
                            <m:sub>
                              <m:r>
                                <a:rPr lang="en-US" sz="2400" i="1">
                                  <a:latin typeface="Cambria Math"/>
                                </a:rPr>
                                <m:t>𝐿</m:t>
                              </m:r>
                            </m:sub>
                          </m:sSub>
                          <m:d>
                            <m:dPr>
                              <m:ctrlPr>
                                <a:rPr lang="en-US" sz="2400" i="1">
                                  <a:latin typeface="Cambria Math"/>
                                </a:rPr>
                              </m:ctrlPr>
                            </m:dPr>
                            <m:e>
                              <m:r>
                                <a:rPr lang="en-US" sz="2400" i="1">
                                  <a:latin typeface="Cambria Math"/>
                                </a:rPr>
                                <m:t>𝑡</m:t>
                              </m:r>
                            </m:e>
                          </m:d>
                          <m:r>
                            <a:rPr lang="en-US" sz="2400" i="1">
                              <a:latin typeface="Cambria Math"/>
                            </a:rPr>
                            <m:t>+</m:t>
                          </m:r>
                          <m:sSub>
                            <m:sSubPr>
                              <m:ctrlPr>
                                <a:rPr lang="en-US" sz="2400" i="1">
                                  <a:latin typeface="Cambria Math"/>
                                </a:rPr>
                              </m:ctrlPr>
                            </m:sSubPr>
                            <m:e>
                              <m:r>
                                <a:rPr lang="en-US" sz="2400" i="1">
                                  <a:latin typeface="Cambria Math"/>
                                </a:rPr>
                                <m:t>𝑝</m:t>
                              </m:r>
                            </m:e>
                            <m:sub>
                              <m:r>
                                <a:rPr lang="en-US" sz="2400" i="1">
                                  <a:latin typeface="Cambria Math"/>
                                </a:rPr>
                                <m:t>𝐶</m:t>
                              </m:r>
                            </m:sub>
                          </m:sSub>
                          <m:d>
                            <m:dPr>
                              <m:ctrlPr>
                                <a:rPr lang="en-US" sz="2400" i="1">
                                  <a:latin typeface="Cambria Math"/>
                                </a:rPr>
                              </m:ctrlPr>
                            </m:dPr>
                            <m:e>
                              <m:r>
                                <a:rPr lang="en-US" sz="2400" i="1">
                                  <a:latin typeface="Cambria Math"/>
                                </a:rPr>
                                <m:t>𝑡</m:t>
                              </m:r>
                            </m:e>
                          </m:d>
                        </m:e>
                      </m:d>
                    </m:oMath>
                  </m:oMathPara>
                </a14:m>
                <a:endParaRPr lang="ar-IQ"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1547664" y="5589240"/>
                <a:ext cx="5400600" cy="461665"/>
              </a:xfrm>
              <a:prstGeom prst="rect">
                <a:avLst/>
              </a:prstGeom>
              <a:blipFill rotWithShape="1">
                <a:blip r:embed="rId3"/>
                <a:stretch>
                  <a:fillRect b="-11842"/>
                </a:stretch>
              </a:blipFill>
            </p:spPr>
            <p:txBody>
              <a:bodyPr/>
              <a:lstStyle/>
              <a:p>
                <a:r>
                  <a:rPr lang="ar-IQ">
                    <a:noFill/>
                  </a:rPr>
                  <a:t> </a:t>
                </a:r>
              </a:p>
            </p:txBody>
          </p:sp>
        </mc:Fallback>
      </mc:AlternateContent>
    </p:spTree>
    <p:extLst>
      <p:ext uri="{BB962C8B-B14F-4D97-AF65-F5344CB8AC3E}">
        <p14:creationId xmlns:p14="http://schemas.microsoft.com/office/powerpoint/2010/main" val="3697874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0" y="685800"/>
          <a:ext cx="91440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20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9018" y="44624"/>
            <a:ext cx="8858958" cy="6508596"/>
            <a:chOff x="69018" y="44624"/>
            <a:chExt cx="8858958" cy="6508596"/>
          </a:xfrm>
        </p:grpSpPr>
        <p:sp>
          <p:nvSpPr>
            <p:cNvPr id="43" name="Arc 42"/>
            <p:cNvSpPr/>
            <p:nvPr/>
          </p:nvSpPr>
          <p:spPr>
            <a:xfrm>
              <a:off x="1686140" y="4900558"/>
              <a:ext cx="396000" cy="720000"/>
            </a:xfrm>
            <a:prstGeom prst="arc">
              <a:avLst>
                <a:gd name="adj1" fmla="val 16660901"/>
                <a:gd name="adj2" fmla="val 21063127"/>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grpSp>
          <p:nvGrpSpPr>
            <p:cNvPr id="79" name="Group 78"/>
            <p:cNvGrpSpPr/>
            <p:nvPr/>
          </p:nvGrpSpPr>
          <p:grpSpPr>
            <a:xfrm>
              <a:off x="69018" y="44624"/>
              <a:ext cx="8858958" cy="5800709"/>
              <a:chOff x="69018" y="44624"/>
              <a:chExt cx="8858958" cy="5800709"/>
            </a:xfrm>
          </p:grpSpPr>
          <p:grpSp>
            <p:nvGrpSpPr>
              <p:cNvPr id="77" name="Group 76"/>
              <p:cNvGrpSpPr/>
              <p:nvPr/>
            </p:nvGrpSpPr>
            <p:grpSpPr>
              <a:xfrm>
                <a:off x="69018" y="44624"/>
                <a:ext cx="8858958" cy="5800709"/>
                <a:chOff x="69018" y="44624"/>
                <a:chExt cx="8858958" cy="5800709"/>
              </a:xfrm>
            </p:grpSpPr>
            <p:grpSp>
              <p:nvGrpSpPr>
                <p:cNvPr id="76" name="Group 75"/>
                <p:cNvGrpSpPr/>
                <p:nvPr/>
              </p:nvGrpSpPr>
              <p:grpSpPr>
                <a:xfrm>
                  <a:off x="252000" y="44624"/>
                  <a:ext cx="8675976" cy="5800709"/>
                  <a:chOff x="252000" y="44624"/>
                  <a:chExt cx="8675976" cy="5800709"/>
                </a:xfrm>
              </p:grpSpPr>
              <p:grpSp>
                <p:nvGrpSpPr>
                  <p:cNvPr id="75" name="Group 74"/>
                  <p:cNvGrpSpPr/>
                  <p:nvPr/>
                </p:nvGrpSpPr>
                <p:grpSpPr>
                  <a:xfrm>
                    <a:off x="252000" y="44624"/>
                    <a:ext cx="8675976" cy="5184576"/>
                    <a:chOff x="252000" y="44624"/>
                    <a:chExt cx="8675976" cy="5184576"/>
                  </a:xfrm>
                </p:grpSpPr>
                <p:grpSp>
                  <p:nvGrpSpPr>
                    <p:cNvPr id="71" name="Group 70"/>
                    <p:cNvGrpSpPr/>
                    <p:nvPr/>
                  </p:nvGrpSpPr>
                  <p:grpSpPr>
                    <a:xfrm>
                      <a:off x="252000" y="44624"/>
                      <a:ext cx="8675976" cy="5184576"/>
                      <a:chOff x="252000" y="44624"/>
                      <a:chExt cx="8675976" cy="5184576"/>
                    </a:xfrm>
                  </p:grpSpPr>
                  <p:grpSp>
                    <p:nvGrpSpPr>
                      <p:cNvPr id="69" name="Group 68"/>
                      <p:cNvGrpSpPr/>
                      <p:nvPr/>
                    </p:nvGrpSpPr>
                    <p:grpSpPr>
                      <a:xfrm>
                        <a:off x="252000" y="44624"/>
                        <a:ext cx="8675976" cy="5184576"/>
                        <a:chOff x="252000" y="44624"/>
                        <a:chExt cx="8675976" cy="5184576"/>
                      </a:xfrm>
                    </p:grpSpPr>
                    <p:grpSp>
                      <p:nvGrpSpPr>
                        <p:cNvPr id="68" name="Group 67"/>
                        <p:cNvGrpSpPr/>
                        <p:nvPr/>
                      </p:nvGrpSpPr>
                      <p:grpSpPr>
                        <a:xfrm>
                          <a:off x="252000" y="44624"/>
                          <a:ext cx="8675976" cy="5184576"/>
                          <a:chOff x="252000" y="44624"/>
                          <a:chExt cx="8675976" cy="5184576"/>
                        </a:xfrm>
                      </p:grpSpPr>
                      <p:grpSp>
                        <p:nvGrpSpPr>
                          <p:cNvPr id="67" name="Group 66"/>
                          <p:cNvGrpSpPr/>
                          <p:nvPr/>
                        </p:nvGrpSpPr>
                        <p:grpSpPr>
                          <a:xfrm>
                            <a:off x="252000" y="44624"/>
                            <a:ext cx="8675976" cy="5184576"/>
                            <a:chOff x="252000" y="44624"/>
                            <a:chExt cx="8675976" cy="5184576"/>
                          </a:xfrm>
                        </p:grpSpPr>
                        <p:grpSp>
                          <p:nvGrpSpPr>
                            <p:cNvPr id="57" name="Group 56"/>
                            <p:cNvGrpSpPr/>
                            <p:nvPr/>
                          </p:nvGrpSpPr>
                          <p:grpSpPr>
                            <a:xfrm>
                              <a:off x="252000" y="332656"/>
                              <a:ext cx="8675976" cy="4896544"/>
                              <a:chOff x="252000" y="332656"/>
                              <a:chExt cx="8675976" cy="4896544"/>
                            </a:xfrm>
                          </p:grpSpPr>
                          <p:grpSp>
                            <p:nvGrpSpPr>
                              <p:cNvPr id="55" name="Group 54"/>
                              <p:cNvGrpSpPr/>
                              <p:nvPr/>
                            </p:nvGrpSpPr>
                            <p:grpSpPr>
                              <a:xfrm>
                                <a:off x="252000" y="332656"/>
                                <a:ext cx="8675976" cy="4896544"/>
                                <a:chOff x="252000" y="332656"/>
                                <a:chExt cx="8675976" cy="4896544"/>
                              </a:xfrm>
                            </p:grpSpPr>
                            <p:grpSp>
                              <p:nvGrpSpPr>
                                <p:cNvPr id="54" name="Group 53"/>
                                <p:cNvGrpSpPr/>
                                <p:nvPr/>
                              </p:nvGrpSpPr>
                              <p:grpSpPr>
                                <a:xfrm>
                                  <a:off x="252000" y="332656"/>
                                  <a:ext cx="8675976" cy="4896544"/>
                                  <a:chOff x="252000" y="332656"/>
                                  <a:chExt cx="8675976" cy="4896544"/>
                                </a:xfrm>
                              </p:grpSpPr>
                              <p:grpSp>
                                <p:nvGrpSpPr>
                                  <p:cNvPr id="45" name="Group 44"/>
                                  <p:cNvGrpSpPr/>
                                  <p:nvPr/>
                                </p:nvGrpSpPr>
                                <p:grpSpPr>
                                  <a:xfrm>
                                    <a:off x="252000" y="332656"/>
                                    <a:ext cx="8675976" cy="4896544"/>
                                    <a:chOff x="252000" y="332656"/>
                                    <a:chExt cx="8675976" cy="4896544"/>
                                  </a:xfrm>
                                </p:grpSpPr>
                                <mc:AlternateContent xmlns:mc="http://schemas.openxmlformats.org/markup-compatibility/2006" xmlns:a14="http://schemas.microsoft.com/office/drawing/2010/main">
                                  <mc:Choice Requires="a14">
                                    <p:graphicFrame>
                                      <p:nvGraphicFramePr>
                                        <p:cNvPr id="2" name="Chart 1"/>
                                        <p:cNvGraphicFramePr>
                                          <a:graphicFrameLocks/>
                                        </p:cNvGraphicFramePr>
                                        <p:nvPr>
                                          <p:extLst>
                                            <p:ext uri="{D42A27DB-BD31-4B8C-83A1-F6EECF244321}">
                                              <p14:modId xmlns:p14="http://schemas.microsoft.com/office/powerpoint/2010/main" val="2167724488"/>
                                            </p:ext>
                                          </p:extLst>
                                        </p:nvPr>
                                      </p:nvGraphicFramePr>
                                      <p:xfrm>
                                        <a:off x="4355976" y="620688"/>
                                        <a:ext cx="4572000" cy="2743200"/>
                                      </p:xfrm>
                                      <a:graphic>
                                        <a:graphicData uri="http://schemas.openxmlformats.org/drawingml/2006/chart">
                                          <c:chart xmlns:c="http://schemas.openxmlformats.org/drawingml/2006/chart" xmlns:r="http://schemas.openxmlformats.org/officeDocument/2006/relationships" r:id="rId2"/>
                                        </a:graphicData>
                                      </a:graphic>
                                    </p:graphicFrame>
                                  </mc:Choice>
                                  <mc:Fallback xmlns="">
                                    <p:graphicFrame>
                                      <p:nvGraphicFramePr>
                                        <p:cNvPr id="2" name="Chart 1"/>
                                        <p:cNvGraphicFramePr>
                                          <a:graphicFrameLocks/>
                                        </p:cNvGraphicFramePr>
                                        <p:nvPr>
                                          <p:extLst>
                                            <p:ext uri="{D42A27DB-BD31-4B8C-83A1-F6EECF244321}">
                                              <p14:modId xmlns:p14="http://schemas.microsoft.com/office/powerpoint/2010/main" val="2167724488"/>
                                            </p:ext>
                                          </p:extLst>
                                        </p:nvPr>
                                      </p:nvGraphicFramePr>
                                      <p:xfrm>
                                        <a:off x="4355976" y="620688"/>
                                        <a:ext cx="4572000" cy="2743200"/>
                                      </p:xfrm>
                                      <a:graphic>
                                        <a:graphicData uri="http://schemas.openxmlformats.org/drawingml/2006/chart">
                                          <c:chart xmlns:c="http://schemas.openxmlformats.org/drawingml/2006/chart" xmlns:r="http://schemas.openxmlformats.org/officeDocument/2006/relationships" r:id="rId3"/>
                                        </a:graphicData>
                                      </a:graphic>
                                    </p:graphicFrame>
                                  </mc:Fallback>
                                </mc:AlternateContent>
                                <p:grpSp>
                                  <p:nvGrpSpPr>
                                    <p:cNvPr id="44" name="Group 43"/>
                                    <p:cNvGrpSpPr/>
                                    <p:nvPr/>
                                  </p:nvGrpSpPr>
                                  <p:grpSpPr>
                                    <a:xfrm>
                                      <a:off x="252000" y="332656"/>
                                      <a:ext cx="4103976" cy="4896544"/>
                                      <a:chOff x="252000" y="332656"/>
                                      <a:chExt cx="4103976" cy="4896544"/>
                                    </a:xfrm>
                                  </p:grpSpPr>
                                  <p:grpSp>
                                    <p:nvGrpSpPr>
                                      <p:cNvPr id="35" name="Group 34"/>
                                      <p:cNvGrpSpPr/>
                                      <p:nvPr/>
                                    </p:nvGrpSpPr>
                                    <p:grpSpPr>
                                      <a:xfrm>
                                        <a:off x="252000" y="332656"/>
                                        <a:ext cx="4103976" cy="2952328"/>
                                        <a:chOff x="252000" y="332656"/>
                                        <a:chExt cx="4103976" cy="2952328"/>
                                      </a:xfrm>
                                    </p:grpSpPr>
                                    <p:sp>
                                      <p:nvSpPr>
                                        <p:cNvPr id="19" name="Oval 18"/>
                                        <p:cNvSpPr/>
                                        <p:nvPr/>
                                      </p:nvSpPr>
                                      <p:spPr>
                                        <a:xfrm>
                                          <a:off x="1728000" y="1692000"/>
                                          <a:ext cx="1188000" cy="1188000"/>
                                        </a:xfrm>
                                        <a:prstGeom prst="ellipse">
                                          <a:avLst/>
                                        </a:prstGeom>
                                        <a:noFill/>
                                      </p:spPr>
                                      <p:style>
                                        <a:lnRef idx="2">
                                          <a:schemeClr val="accent2"/>
                                        </a:lnRef>
                                        <a:fillRef idx="1">
                                          <a:schemeClr val="lt1"/>
                                        </a:fillRef>
                                        <a:effectRef idx="0">
                                          <a:schemeClr val="accent2"/>
                                        </a:effectRef>
                                        <a:fontRef idx="minor">
                                          <a:schemeClr val="dk1"/>
                                        </a:fontRef>
                                      </p:style>
                                      <p:txBody>
                                        <a:bodyPr rtlCol="1" anchor="ctr"/>
                                        <a:lstStyle/>
                                        <a:p>
                                          <a:pPr algn="ctr" rtl="0"/>
                                          <a:endParaRPr lang="ar-IQ"/>
                                        </a:p>
                                      </p:txBody>
                                    </p:sp>
                                    <p:grpSp>
                                      <p:nvGrpSpPr>
                                        <p:cNvPr id="33" name="Group 32"/>
                                        <p:cNvGrpSpPr/>
                                        <p:nvPr/>
                                      </p:nvGrpSpPr>
                                      <p:grpSpPr>
                                        <a:xfrm>
                                          <a:off x="252000" y="332656"/>
                                          <a:ext cx="4103976" cy="2952328"/>
                                          <a:chOff x="252000" y="332656"/>
                                          <a:chExt cx="4103976" cy="2952328"/>
                                        </a:xfrm>
                                      </p:grpSpPr>
                                      <p:sp>
                                        <p:nvSpPr>
                                          <p:cNvPr id="13" name="Oval 12"/>
                                          <p:cNvSpPr/>
                                          <p:nvPr/>
                                        </p:nvSpPr>
                                        <p:spPr>
                                          <a:xfrm>
                                            <a:off x="1728000" y="1116000"/>
                                            <a:ext cx="1188000" cy="1188000"/>
                                          </a:xfrm>
                                          <a:prstGeom prst="ellipse">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rtl="0"/>
                                            <a:endParaRPr lang="ar-IQ"/>
                                          </a:p>
                                        </p:txBody>
                                      </p:sp>
                                      <p:grpSp>
                                        <p:nvGrpSpPr>
                                          <p:cNvPr id="32" name="Group 31"/>
                                          <p:cNvGrpSpPr/>
                                          <p:nvPr/>
                                        </p:nvGrpSpPr>
                                        <p:grpSpPr>
                                          <a:xfrm>
                                            <a:off x="252000" y="332656"/>
                                            <a:ext cx="4103976" cy="2952328"/>
                                            <a:chOff x="252000" y="332656"/>
                                            <a:chExt cx="4103976" cy="2952328"/>
                                          </a:xfrm>
                                        </p:grpSpPr>
                                        <p:grpSp>
                                          <p:nvGrpSpPr>
                                            <p:cNvPr id="31" name="Group 30"/>
                                            <p:cNvGrpSpPr/>
                                            <p:nvPr/>
                                          </p:nvGrpSpPr>
                                          <p:grpSpPr>
                                            <a:xfrm>
                                              <a:off x="252000" y="332656"/>
                                              <a:ext cx="4103976" cy="2952328"/>
                                              <a:chOff x="252000" y="332656"/>
                                              <a:chExt cx="4103976" cy="2952328"/>
                                            </a:xfrm>
                                          </p:grpSpPr>
                                          <p:cxnSp>
                                            <p:nvCxnSpPr>
                                              <p:cNvPr id="4" name="Straight Connector 3"/>
                                              <p:cNvCxnSpPr/>
                                              <p:nvPr/>
                                            </p:nvCxnSpPr>
                                            <p:spPr>
                                              <a:xfrm flipH="1">
                                                <a:off x="252000" y="2304000"/>
                                                <a:ext cx="4103976" cy="0"/>
                                              </a:xfrm>
                                              <a:prstGeom prst="line">
                                                <a:avLst/>
                                              </a:prstGeom>
                                              <a:ln>
                                                <a:prstDash val="lgDash"/>
                                              </a:ln>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flipH="1">
                                                <a:off x="252000" y="1692000"/>
                                                <a:ext cx="4103976" cy="0"/>
                                              </a:xfrm>
                                              <a:prstGeom prst="line">
                                                <a:avLst/>
                                              </a:prstGeom>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303988" y="332656"/>
                                                <a:ext cx="0" cy="295232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2303988" y="1692000"/>
                                                <a:ext cx="0" cy="612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2322000" y="1692000"/>
                                                <a:ext cx="612000" cy="18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3" name="Straight Arrow Connector 22"/>
                                              <p:cNvCxnSpPr>
                                                <a:stCxn id="19" idx="0"/>
                                                <a:endCxn id="19" idx="6"/>
                                              </p:cNvCxnSpPr>
                                              <p:nvPr/>
                                            </p:nvCxnSpPr>
                                            <p:spPr>
                                              <a:xfrm>
                                                <a:off x="2322000" y="1692000"/>
                                                <a:ext cx="612000" cy="648000"/>
                                              </a:xfrm>
                                              <a:prstGeom prst="straightConnector1">
                                                <a:avLst/>
                                              </a:prstGeom>
                                              <a:ln w="28575">
                                                <a:tailEnd type="arrow"/>
                                              </a:ln>
                                            </p:spPr>
                                            <p:style>
                                              <a:lnRef idx="1">
                                                <a:schemeClr val="accent3"/>
                                              </a:lnRef>
                                              <a:fillRef idx="0">
                                                <a:schemeClr val="accent3"/>
                                              </a:fillRef>
                                              <a:effectRef idx="0">
                                                <a:schemeClr val="accent3"/>
                                              </a:effectRef>
                                              <a:fontRef idx="minor">
                                                <a:schemeClr val="tx1"/>
                                              </a:fontRef>
                                            </p:style>
                                          </p:cxnSp>
                                          <p:cxnSp>
                                            <p:nvCxnSpPr>
                                              <p:cNvPr id="26" name="Straight Arrow Connector 25"/>
                                              <p:cNvCxnSpPr/>
                                              <p:nvPr/>
                                            </p:nvCxnSpPr>
                                            <p:spPr>
                                              <a:xfrm>
                                                <a:off x="2304000" y="2315298"/>
                                                <a:ext cx="6480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sp>
                                          <p:nvSpPr>
                                            <p:cNvPr id="28" name="Oval 27"/>
                                            <p:cNvSpPr/>
                                            <p:nvPr/>
                                          </p:nvSpPr>
                                          <p:spPr>
                                            <a:xfrm>
                                              <a:off x="1476000" y="900000"/>
                                              <a:ext cx="1692000" cy="1658400"/>
                                            </a:xfrm>
                                            <a:prstGeom prst="ellipse">
                                              <a:avLst/>
                                            </a:prstGeom>
                                            <a:noFill/>
                                          </p:spPr>
                                          <p:style>
                                            <a:lnRef idx="2">
                                              <a:schemeClr val="accent3"/>
                                            </a:lnRef>
                                            <a:fillRef idx="1">
                                              <a:schemeClr val="lt1"/>
                                            </a:fillRef>
                                            <a:effectRef idx="0">
                                              <a:schemeClr val="accent3"/>
                                            </a:effectRef>
                                            <a:fontRef idx="minor">
                                              <a:schemeClr val="dk1"/>
                                            </a:fontRef>
                                          </p:style>
                                          <p:txBody>
                                            <a:bodyPr rtlCol="1" anchor="ctr"/>
                                            <a:lstStyle/>
                                            <a:p>
                                              <a:pPr algn="ctr" rtl="0"/>
                                              <a:endParaRPr lang="ar-IQ"/>
                                            </a:p>
                                          </p:txBody>
                                        </p:sp>
                                      </p:grpSp>
                                    </p:grpSp>
                                  </p:grpSp>
                                  <p:cxnSp>
                                    <p:nvCxnSpPr>
                                      <p:cNvPr id="37" name="Straight Arrow Connector 36"/>
                                      <p:cNvCxnSpPr/>
                                      <p:nvPr/>
                                    </p:nvCxnSpPr>
                                    <p:spPr>
                                      <a:xfrm>
                                        <a:off x="1619672" y="5229200"/>
                                        <a:ext cx="1800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448000" y="4284000"/>
                                        <a:ext cx="1800200" cy="0"/>
                                      </a:xfrm>
                                      <a:prstGeom prst="straightConnector1">
                                        <a:avLst/>
                                      </a:prstGeom>
                                      <a:ln>
                                        <a:tailEnd type="arrow"/>
                                      </a:ln>
                                      <a:scene3d>
                                        <a:camera prst="orthographicFront">
                                          <a:rot lat="0" lon="0" rev="5400000"/>
                                        </a:camera>
                                        <a:lightRig rig="threePt" dir="t"/>
                                      </a:scene3d>
                                    </p:spPr>
                                    <p:style>
                                      <a:lnRef idx="2">
                                        <a:schemeClr val="accent2"/>
                                      </a:lnRef>
                                      <a:fillRef idx="0">
                                        <a:schemeClr val="accent2"/>
                                      </a:fillRef>
                                      <a:effectRef idx="1">
                                        <a:schemeClr val="accent2"/>
                                      </a:effectRef>
                                      <a:fontRef idx="minor">
                                        <a:schemeClr val="tx1"/>
                                      </a:fontRef>
                                    </p:style>
                                  </p:cxnSp>
                                  <p:cxnSp>
                                    <p:nvCxnSpPr>
                                      <p:cNvPr id="40" name="Straight Arrow Connector 39"/>
                                      <p:cNvCxnSpPr/>
                                      <p:nvPr/>
                                    </p:nvCxnSpPr>
                                    <p:spPr>
                                      <a:xfrm flipV="1">
                                        <a:off x="1619672" y="3429000"/>
                                        <a:ext cx="1800200" cy="180000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pSp>
                              </p:grpSp>
                              <p:sp>
                                <p:nvSpPr>
                                  <p:cNvPr id="50" name="Arc 49"/>
                                  <p:cNvSpPr/>
                                  <p:nvPr/>
                                </p:nvSpPr>
                                <p:spPr>
                                  <a:xfrm>
                                    <a:off x="1728000" y="3795916"/>
                                    <a:ext cx="1176445" cy="1217260"/>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rtl="0"/>
                                    <a:endParaRPr lang="ar-IQ" dirty="0"/>
                                  </a:p>
                                </p:txBody>
                              </p:sp>
                              <p:sp>
                                <p:nvSpPr>
                                  <p:cNvPr id="59" name="Arc 58"/>
                                  <p:cNvSpPr/>
                                  <p:nvPr/>
                                </p:nvSpPr>
                                <p:spPr>
                                  <a:xfrm>
                                    <a:off x="2171655" y="738416"/>
                                    <a:ext cx="1176445" cy="1296000"/>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rtl="0"/>
                                    <a:endParaRPr lang="ar-IQ" dirty="0"/>
                                  </a:p>
                                </p:txBody>
                              </p:sp>
                            </p:grpSp>
                            <p:cxnSp>
                              <p:nvCxnSpPr>
                                <p:cNvPr id="52" name="Straight Arrow Connector 51"/>
                                <p:cNvCxnSpPr/>
                                <p:nvPr/>
                              </p:nvCxnSpPr>
                              <p:spPr>
                                <a:xfrm flipH="1">
                                  <a:off x="2232000" y="3795916"/>
                                  <a:ext cx="13177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56" name="TextBox 55"/>
                              <p:cNvSpPr txBox="1"/>
                              <p:nvPr/>
                            </p:nvSpPr>
                            <p:spPr>
                              <a:xfrm>
                                <a:off x="1881073" y="3795916"/>
                                <a:ext cx="833632" cy="369332"/>
                              </a:xfrm>
                              <a:prstGeom prst="rect">
                                <a:avLst/>
                              </a:prstGeom>
                              <a:noFill/>
                            </p:spPr>
                            <p:txBody>
                              <a:bodyPr wrap="square" rtlCol="1">
                                <a:spAutoFit/>
                              </a:bodyPr>
                              <a:lstStyle/>
                              <a:p>
                                <a:pPr algn="l" rtl="0"/>
                                <a:r>
                                  <a:rPr lang="en-US" dirty="0" smtClean="0"/>
                                  <a:t>CCW</a:t>
                                </a:r>
                                <a:endParaRPr lang="ar-IQ" dirty="0"/>
                              </a:p>
                            </p:txBody>
                          </p:sp>
                        </p:grpSp>
                        <p:sp>
                          <p:nvSpPr>
                            <p:cNvPr id="58" name="TextBox 57"/>
                            <p:cNvSpPr txBox="1"/>
                            <p:nvPr/>
                          </p:nvSpPr>
                          <p:spPr>
                            <a:xfrm>
                              <a:off x="3168000" y="44624"/>
                              <a:ext cx="3060184" cy="461665"/>
                            </a:xfrm>
                            <a:prstGeom prst="rect">
                              <a:avLst/>
                            </a:prstGeom>
                            <a:noFill/>
                          </p:spPr>
                          <p:txBody>
                            <a:bodyPr wrap="square" rtlCol="1">
                              <a:spAutoFit/>
                            </a:bodyPr>
                            <a:lstStyle/>
                            <a:p>
                              <a:pPr algn="ctr" rtl="0"/>
                              <a:r>
                                <a:rPr lang="en-US" sz="2400" b="1" dirty="0" smtClean="0"/>
                                <a:t>The Power Triangle</a:t>
                              </a:r>
                              <a:endParaRPr lang="ar-IQ" sz="2400" b="1" dirty="0"/>
                            </a:p>
                          </p:txBody>
                        </p:sp>
                      </p:grpSp>
                      <p:sp>
                        <p:nvSpPr>
                          <p:cNvPr id="60" name="TextBox 59"/>
                          <p:cNvSpPr txBox="1"/>
                          <p:nvPr/>
                        </p:nvSpPr>
                        <p:spPr>
                          <a:xfrm>
                            <a:off x="3275856" y="553751"/>
                            <a:ext cx="833632" cy="369332"/>
                          </a:xfrm>
                          <a:prstGeom prst="rect">
                            <a:avLst/>
                          </a:prstGeom>
                          <a:noFill/>
                        </p:spPr>
                        <p:txBody>
                          <a:bodyPr wrap="square" rtlCol="1">
                            <a:spAutoFit/>
                          </a:bodyPr>
                          <a:lstStyle/>
                          <a:p>
                            <a:pPr algn="l" rtl="0"/>
                            <a:r>
                              <a:rPr lang="en-US" dirty="0" smtClean="0"/>
                              <a:t>CCW</a:t>
                            </a:r>
                            <a:endParaRPr lang="ar-IQ" dirty="0"/>
                          </a:p>
                        </p:txBody>
                      </p:sp>
                    </p:grpSp>
                    <p:cxnSp>
                      <p:nvCxnSpPr>
                        <p:cNvPr id="66" name="Straight Arrow Connector 65"/>
                        <p:cNvCxnSpPr/>
                        <p:nvPr/>
                      </p:nvCxnSpPr>
                      <p:spPr>
                        <a:xfrm flipH="1">
                          <a:off x="2664000" y="720000"/>
                          <a:ext cx="1080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mc:AlternateContent xmlns:mc="http://schemas.openxmlformats.org/markup-compatibility/2006" xmlns:a14="http://schemas.microsoft.com/office/drawing/2010/main">
                    <mc:Choice Requires="a14">
                      <p:sp>
                        <p:nvSpPr>
                          <p:cNvPr id="70" name="TextBox 69"/>
                          <p:cNvSpPr txBox="1"/>
                          <p:nvPr/>
                        </p:nvSpPr>
                        <p:spPr>
                          <a:xfrm>
                            <a:off x="1859778" y="4797152"/>
                            <a:ext cx="588222" cy="369332"/>
                          </a:xfrm>
                          <a:prstGeom prst="rect">
                            <a:avLst/>
                          </a:prstGeom>
                          <a:noFill/>
                        </p:spPr>
                        <p:txBody>
                          <a:bodyPr wrap="square" rtlCol="1">
                            <a:spAutoFit/>
                          </a:bodyPr>
                          <a:lstStyle/>
                          <a:p>
                            <a:pPr algn="l" rtl="0"/>
                            <a14:m>
                              <m:oMathPara xmlns:m="http://schemas.openxmlformats.org/officeDocument/2006/math">
                                <m:oMathParaPr>
                                  <m:jc m:val="centerGroup"/>
                                </m:oMathParaPr>
                                <m:oMath xmlns:m="http://schemas.openxmlformats.org/officeDocument/2006/math">
                                  <m:r>
                                    <a:rPr lang="ar-IQ" i="1" smtClean="0">
                                      <a:latin typeface="Cambria Math"/>
                                      <a:ea typeface="Cambria Math"/>
                                    </a:rPr>
                                    <m:t>𝜃</m:t>
                                  </m:r>
                                </m:oMath>
                              </m:oMathPara>
                            </a14:m>
                            <a:endParaRPr lang="ar-IQ" dirty="0"/>
                          </a:p>
                        </p:txBody>
                      </p:sp>
                    </mc:Choice>
                    <mc:Fallback xmlns="">
                      <p:sp>
                        <p:nvSpPr>
                          <p:cNvPr id="70" name="TextBox 69"/>
                          <p:cNvSpPr txBox="1">
                            <a:spLocks noRot="1" noChangeAspect="1" noMove="1" noResize="1" noEditPoints="1" noAdjustHandles="1" noChangeArrowheads="1" noChangeShapeType="1" noTextEdit="1"/>
                          </p:cNvSpPr>
                          <p:nvPr/>
                        </p:nvSpPr>
                        <p:spPr>
                          <a:xfrm>
                            <a:off x="1859778" y="4797152"/>
                            <a:ext cx="588222" cy="369332"/>
                          </a:xfrm>
                          <a:prstGeom prst="rect">
                            <a:avLst/>
                          </a:prstGeom>
                          <a:blipFill rotWithShape="1">
                            <a:blip r:embed="rId4"/>
                            <a:stretch>
                              <a:fillRect/>
                            </a:stretch>
                          </a:blipFill>
                        </p:spPr>
                        <p:txBody>
                          <a:bodyPr/>
                          <a:lstStyle/>
                          <a:p>
                            <a:r>
                              <a:rPr lang="ar-IQ">
                                <a:noFill/>
                              </a:rPr>
                              <a:t> </a:t>
                            </a:r>
                          </a:p>
                        </p:txBody>
                      </p:sp>
                    </mc:Fallback>
                  </mc:AlternateContent>
                </p:grpSp>
                <mc:AlternateContent xmlns:mc="http://schemas.openxmlformats.org/markup-compatibility/2006">
                  <mc:Choice xmlns:a14="http://schemas.microsoft.com/office/drawing/2010/main" Requires="a14">
                    <p:sp>
                      <p:nvSpPr>
                        <p:cNvPr id="72" name="TextBox 71"/>
                        <p:cNvSpPr txBox="1"/>
                        <p:nvPr/>
                      </p:nvSpPr>
                      <p:spPr>
                        <a:xfrm>
                          <a:off x="3419872" y="4077072"/>
                          <a:ext cx="1512168" cy="830997"/>
                        </a:xfrm>
                        <a:prstGeom prst="rect">
                          <a:avLst/>
                        </a:prstGeom>
                        <a:noFill/>
                      </p:spPr>
                      <p:txBody>
                        <a:bodyPr wrap="square" rtlCol="1">
                          <a:spAutoFit/>
                        </a:bodyPr>
                        <a:lstStyle/>
                        <a:p>
                          <a:pPr algn="l" rtl="0"/>
                          <a:r>
                            <a:rPr lang="en-US" sz="1600" b="1" dirty="0" smtClean="0">
                              <a:solidFill>
                                <a:srgbClr val="C00000"/>
                              </a:solidFill>
                            </a:rPr>
                            <a:t>Imaginary or </a:t>
                          </a:r>
                          <a:r>
                            <a:rPr lang="en-US" sz="1600" b="1" dirty="0" smtClean="0">
                              <a:solidFill>
                                <a:srgbClr val="C00000"/>
                              </a:solidFill>
                            </a:rPr>
                            <a:t>Reactive Power  </a:t>
                          </a:r>
                          <a14:m>
                            <m:oMath xmlns:m="http://schemas.openxmlformats.org/officeDocument/2006/math">
                              <m:d>
                                <m:dPr>
                                  <m:ctrlPr>
                                    <a:rPr lang="en-US" sz="1600" b="1" i="1" smtClean="0">
                                      <a:solidFill>
                                        <a:srgbClr val="C00000"/>
                                      </a:solidFill>
                                      <a:latin typeface="Cambria Math"/>
                                    </a:rPr>
                                  </m:ctrlPr>
                                </m:dPr>
                                <m:e>
                                  <m:r>
                                    <a:rPr lang="en-US" sz="1600" b="1" i="1" smtClean="0">
                                      <a:solidFill>
                                        <a:srgbClr val="C00000"/>
                                      </a:solidFill>
                                      <a:latin typeface="Cambria Math"/>
                                    </a:rPr>
                                    <m:t>𝑸</m:t>
                                  </m:r>
                                </m:e>
                              </m:d>
                            </m:oMath>
                          </a14:m>
                          <a:r>
                            <a:rPr lang="en-US" sz="1600" b="1" dirty="0" smtClean="0">
                              <a:solidFill>
                                <a:srgbClr val="C00000"/>
                              </a:solidFill>
                            </a:rPr>
                            <a:t> (VAr)</a:t>
                          </a:r>
                          <a:endParaRPr lang="ar-IQ" sz="1600" b="1" dirty="0">
                            <a:solidFill>
                              <a:srgbClr val="C00000"/>
                            </a:solidFill>
                          </a:endParaRPr>
                        </a:p>
                      </p:txBody>
                    </p:sp>
                  </mc:Choice>
                  <mc:Fallback>
                    <p:sp>
                      <p:nvSpPr>
                        <p:cNvPr id="72" name="TextBox 71"/>
                        <p:cNvSpPr txBox="1">
                          <a:spLocks noRot="1" noChangeAspect="1" noMove="1" noResize="1" noEditPoints="1" noAdjustHandles="1" noChangeArrowheads="1" noChangeShapeType="1" noTextEdit="1"/>
                        </p:cNvSpPr>
                        <p:nvPr/>
                      </p:nvSpPr>
                      <p:spPr>
                        <a:xfrm>
                          <a:off x="3419872" y="4077072"/>
                          <a:ext cx="1512168" cy="830997"/>
                        </a:xfrm>
                        <a:prstGeom prst="rect">
                          <a:avLst/>
                        </a:prstGeom>
                        <a:blipFill rotWithShape="1">
                          <a:blip r:embed="rId5"/>
                          <a:stretch>
                            <a:fillRect l="-2016" t="-2206" r="-6452" b="-8824"/>
                          </a:stretch>
                        </a:blipFill>
                      </p:spPr>
                      <p:txBody>
                        <a:bodyPr/>
                        <a:lstStyle/>
                        <a:p>
                          <a:r>
                            <a:rPr lang="ar-IQ">
                              <a:noFill/>
                            </a:rPr>
                            <a:t> </a:t>
                          </a:r>
                        </a:p>
                      </p:txBody>
                    </p:sp>
                  </mc:Fallback>
                </mc:AlternateContent>
              </p:grpSp>
              <mc:AlternateContent xmlns:mc="http://schemas.openxmlformats.org/markup-compatibility/2006">
                <mc:Choice xmlns:a14="http://schemas.microsoft.com/office/drawing/2010/main" Requires="a14">
                  <p:sp>
                    <p:nvSpPr>
                      <p:cNvPr id="73" name="TextBox 72"/>
                      <p:cNvSpPr txBox="1"/>
                      <p:nvPr/>
                    </p:nvSpPr>
                    <p:spPr>
                      <a:xfrm>
                        <a:off x="1686140" y="5260558"/>
                        <a:ext cx="1481860" cy="584775"/>
                      </a:xfrm>
                      <a:prstGeom prst="rect">
                        <a:avLst/>
                      </a:prstGeom>
                      <a:noFill/>
                    </p:spPr>
                    <p:txBody>
                      <a:bodyPr wrap="square" rtlCol="1">
                        <a:spAutoFit/>
                      </a:bodyPr>
                      <a:lstStyle/>
                      <a:p>
                        <a:pPr algn="l" rtl="0"/>
                        <a:r>
                          <a:rPr lang="en-US" sz="1600" b="1" dirty="0" smtClean="0">
                            <a:solidFill>
                              <a:schemeClr val="tx2">
                                <a:lumMod val="75000"/>
                              </a:schemeClr>
                            </a:solidFill>
                          </a:rPr>
                          <a:t>Real or Active Power </a:t>
                        </a:r>
                        <a14:m>
                          <m:oMath xmlns:m="http://schemas.openxmlformats.org/officeDocument/2006/math">
                            <m:d>
                              <m:dPr>
                                <m:ctrlPr>
                                  <a:rPr lang="en-US" sz="1600" b="1" i="1" smtClean="0">
                                    <a:solidFill>
                                      <a:schemeClr val="tx2">
                                        <a:lumMod val="75000"/>
                                      </a:schemeClr>
                                    </a:solidFill>
                                    <a:latin typeface="Cambria Math"/>
                                  </a:rPr>
                                </m:ctrlPr>
                              </m:dPr>
                              <m:e>
                                <m:r>
                                  <a:rPr lang="en-US" sz="1600" b="1" i="1" smtClean="0">
                                    <a:solidFill>
                                      <a:schemeClr val="tx2">
                                        <a:lumMod val="75000"/>
                                      </a:schemeClr>
                                    </a:solidFill>
                                    <a:latin typeface="Cambria Math"/>
                                  </a:rPr>
                                  <m:t>𝑷</m:t>
                                </m:r>
                              </m:e>
                            </m:d>
                            <m:r>
                              <a:rPr lang="en-US" sz="1600" b="1" i="1" smtClean="0">
                                <a:solidFill>
                                  <a:schemeClr val="tx2">
                                    <a:lumMod val="75000"/>
                                  </a:schemeClr>
                                </a:solidFill>
                                <a:latin typeface="Cambria Math"/>
                              </a:rPr>
                              <m:t> </m:t>
                            </m:r>
                          </m:oMath>
                        </a14:m>
                        <a:r>
                          <a:rPr lang="en-US" sz="1600" b="1" dirty="0" smtClean="0">
                            <a:solidFill>
                              <a:schemeClr val="tx2">
                                <a:lumMod val="75000"/>
                              </a:schemeClr>
                            </a:solidFill>
                          </a:rPr>
                          <a:t>(W)</a:t>
                        </a:r>
                        <a:endParaRPr lang="ar-IQ" sz="1600" b="1" dirty="0">
                          <a:solidFill>
                            <a:schemeClr val="tx2">
                              <a:lumMod val="75000"/>
                            </a:schemeClr>
                          </a:solidFill>
                        </a:endParaRPr>
                      </a:p>
                    </p:txBody>
                  </p:sp>
                </mc:Choice>
                <mc:Fallback>
                  <p:sp>
                    <p:nvSpPr>
                      <p:cNvPr id="73" name="TextBox 72"/>
                      <p:cNvSpPr txBox="1">
                        <a:spLocks noRot="1" noChangeAspect="1" noMove="1" noResize="1" noEditPoints="1" noAdjustHandles="1" noChangeArrowheads="1" noChangeShapeType="1" noTextEdit="1"/>
                      </p:cNvSpPr>
                      <p:nvPr/>
                    </p:nvSpPr>
                    <p:spPr>
                      <a:xfrm>
                        <a:off x="1686140" y="5260558"/>
                        <a:ext cx="1481860" cy="584775"/>
                      </a:xfrm>
                      <a:prstGeom prst="rect">
                        <a:avLst/>
                      </a:prstGeom>
                      <a:blipFill rotWithShape="1">
                        <a:blip r:embed="rId6"/>
                        <a:stretch>
                          <a:fillRect l="-2469" t="-3125" b="-12500"/>
                        </a:stretch>
                      </a:blipFill>
                    </p:spPr>
                    <p:txBody>
                      <a:bodyPr/>
                      <a:lstStyle/>
                      <a:p>
                        <a:r>
                          <a:rPr lang="ar-IQ">
                            <a:noFill/>
                          </a:rPr>
                          <a:t> </a:t>
                        </a:r>
                      </a:p>
                    </p:txBody>
                  </p:sp>
                </mc:Fallback>
              </mc:AlternateContent>
            </p:grpSp>
            <mc:AlternateContent xmlns:mc="http://schemas.openxmlformats.org/markup-compatibility/2006">
              <mc:Choice xmlns:a14="http://schemas.microsoft.com/office/drawing/2010/main" Requires="a14">
                <p:sp>
                  <p:nvSpPr>
                    <p:cNvPr id="74" name="TextBox 73"/>
                    <p:cNvSpPr txBox="1"/>
                    <p:nvPr/>
                  </p:nvSpPr>
                  <p:spPr>
                    <a:xfrm>
                      <a:off x="69018" y="4219880"/>
                      <a:ext cx="2378982" cy="338554"/>
                    </a:xfrm>
                    <a:prstGeom prst="rect">
                      <a:avLst/>
                    </a:prstGeom>
                    <a:noFill/>
                  </p:spPr>
                  <p:txBody>
                    <a:bodyPr wrap="square" rtlCol="1">
                      <a:spAutoFit/>
                    </a:bodyPr>
                    <a:lstStyle/>
                    <a:p>
                      <a:pPr algn="l" rtl="0"/>
                      <a:r>
                        <a:rPr lang="en-US" sz="1600" b="1" dirty="0" smtClean="0"/>
                        <a:t>Apparent Power </a:t>
                      </a:r>
                      <a14:m>
                        <m:oMath xmlns:m="http://schemas.openxmlformats.org/officeDocument/2006/math">
                          <m:d>
                            <m:dPr>
                              <m:ctrlPr>
                                <a:rPr lang="en-US" sz="1600" b="1" i="1" smtClean="0">
                                  <a:latin typeface="Cambria Math"/>
                                </a:rPr>
                              </m:ctrlPr>
                            </m:dPr>
                            <m:e>
                              <m:r>
                                <a:rPr lang="en-US" sz="1600" b="1" i="1" smtClean="0">
                                  <a:latin typeface="Cambria Math"/>
                                </a:rPr>
                                <m:t>𝑺</m:t>
                              </m:r>
                            </m:e>
                          </m:d>
                        </m:oMath>
                      </a14:m>
                      <a:r>
                        <a:rPr lang="en-US" sz="1600" b="1" dirty="0" smtClean="0"/>
                        <a:t> (VA)</a:t>
                      </a:r>
                      <a:endParaRPr lang="ar-IQ" sz="1600" b="1" dirty="0"/>
                    </a:p>
                  </p:txBody>
                </p:sp>
              </mc:Choice>
              <mc:Fallback>
                <p:sp>
                  <p:nvSpPr>
                    <p:cNvPr id="74" name="TextBox 73"/>
                    <p:cNvSpPr txBox="1">
                      <a:spLocks noRot="1" noChangeAspect="1" noMove="1" noResize="1" noEditPoints="1" noAdjustHandles="1" noChangeArrowheads="1" noChangeShapeType="1" noTextEdit="1"/>
                    </p:cNvSpPr>
                    <p:nvPr/>
                  </p:nvSpPr>
                  <p:spPr>
                    <a:xfrm>
                      <a:off x="69018" y="4219880"/>
                      <a:ext cx="2378982" cy="338554"/>
                    </a:xfrm>
                    <a:prstGeom prst="rect">
                      <a:avLst/>
                    </a:prstGeom>
                    <a:blipFill rotWithShape="1">
                      <a:blip r:embed="rId7"/>
                      <a:stretch>
                        <a:fillRect l="-1279" t="-5357" b="-21429"/>
                      </a:stretch>
                    </a:blipFill>
                  </p:spPr>
                  <p:txBody>
                    <a:bodyPr/>
                    <a:lstStyle/>
                    <a:p>
                      <a:r>
                        <a:rPr lang="ar-IQ">
                          <a:noFill/>
                        </a:rPr>
                        <a:t> </a:t>
                      </a:r>
                    </a:p>
                  </p:txBody>
                </p:sp>
              </mc:Fallback>
            </mc:AlternateContent>
          </p:grpSp>
          <mc:AlternateContent xmlns:mc="http://schemas.openxmlformats.org/markup-compatibility/2006" xmlns:a14="http://schemas.microsoft.com/office/drawing/2010/main">
            <mc:Choice Requires="a14">
              <p:sp>
                <p:nvSpPr>
                  <p:cNvPr id="78" name="TextBox 77"/>
                  <p:cNvSpPr txBox="1"/>
                  <p:nvPr/>
                </p:nvSpPr>
                <p:spPr>
                  <a:xfrm>
                    <a:off x="4932040" y="3429000"/>
                    <a:ext cx="3960440" cy="1742785"/>
                  </a:xfrm>
                  <a:prstGeom prst="rect">
                    <a:avLst/>
                  </a:prstGeom>
                  <a:noFill/>
                </p:spPr>
                <p:txBody>
                  <a:bodyPr wrap="square" rtlCol="1">
                    <a:spAutoFit/>
                  </a:bodyPr>
                  <a:lstStyle/>
                  <a:p>
                    <a:pPr algn="l" rtl="0"/>
                    <a14:m>
                      <m:oMathPara xmlns:m="http://schemas.openxmlformats.org/officeDocument/2006/math">
                        <m:oMathParaPr>
                          <m:jc m:val="centerGroup"/>
                        </m:oMathParaPr>
                        <m:oMath xmlns:m="http://schemas.openxmlformats.org/officeDocument/2006/math">
                          <m:r>
                            <a:rPr lang="en-US" b="0" i="1" smtClean="0">
                              <a:latin typeface="Cambria Math"/>
                            </a:rPr>
                            <m:t>𝑆</m:t>
                          </m:r>
                          <m:r>
                            <a:rPr lang="en-US" b="0" i="1" smtClean="0">
                              <a:latin typeface="Cambria Math"/>
                            </a:rPr>
                            <m:t>=</m:t>
                          </m:r>
                          <m:r>
                            <a:rPr lang="en-US" b="0" i="1" smtClean="0">
                              <a:latin typeface="Cambria Math"/>
                            </a:rPr>
                            <m:t>𝑃</m:t>
                          </m:r>
                          <m:r>
                            <a:rPr lang="en-US" b="0" i="1" smtClean="0">
                              <a:latin typeface="Cambria Math"/>
                            </a:rPr>
                            <m:t>+</m:t>
                          </m:r>
                          <m:r>
                            <a:rPr lang="en-US" b="0" i="1" smtClean="0">
                              <a:latin typeface="Cambria Math"/>
                            </a:rPr>
                            <m:t>𝑗𝑄</m:t>
                          </m:r>
                        </m:oMath>
                      </m:oMathPara>
                    </a14:m>
                    <a:endParaRPr lang="en-US" b="0" dirty="0" smtClean="0"/>
                  </a:p>
                  <a:p>
                    <a:pPr algn="l" rtl="0"/>
                    <a14:m>
                      <m:oMathPara xmlns:m="http://schemas.openxmlformats.org/officeDocument/2006/math">
                        <m:oMathParaPr>
                          <m:jc m:val="centerGroup"/>
                        </m:oMathParaPr>
                        <m:oMath xmlns:m="http://schemas.openxmlformats.org/officeDocument/2006/math">
                          <m:r>
                            <a:rPr lang="en-US" b="0" i="1" smtClean="0">
                              <a:latin typeface="Cambria Math"/>
                            </a:rPr>
                            <m:t>𝑆</m:t>
                          </m:r>
                          <m:r>
                            <a:rPr lang="en-US" b="0" i="1" smtClean="0">
                              <a:latin typeface="Cambria Math"/>
                            </a:rPr>
                            <m:t>=</m:t>
                          </m:r>
                          <m:sSub>
                            <m:sSubPr>
                              <m:ctrlPr>
                                <a:rPr lang="en-US" b="0" i="1" smtClean="0">
                                  <a:latin typeface="Cambria Math"/>
                                </a:rPr>
                              </m:ctrlPr>
                            </m:sSubPr>
                            <m:e>
                              <m:r>
                                <a:rPr lang="en-US" b="0" i="1" smtClean="0">
                                  <a:latin typeface="Cambria Math"/>
                                </a:rPr>
                                <m:t>𝑉</m:t>
                              </m:r>
                            </m:e>
                            <m:sub>
                              <m:r>
                                <a:rPr lang="en-US" b="0" i="1" smtClean="0">
                                  <a:latin typeface="Cambria Math"/>
                                </a:rPr>
                                <m:t>𝑟𝑚𝑠</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𝐼</m:t>
                              </m:r>
                            </m:e>
                            <m:sub>
                              <m:r>
                                <a:rPr lang="en-US" b="0" i="1" smtClean="0">
                                  <a:latin typeface="Cambria Math"/>
                                  <a:ea typeface="Cambria Math"/>
                                </a:rPr>
                                <m:t>𝑟𝑚𝑠</m:t>
                              </m:r>
                            </m:sub>
                          </m:sSub>
                        </m:oMath>
                      </m:oMathPara>
                    </a14:m>
                    <a:endParaRPr lang="en-US" dirty="0" smtClean="0"/>
                  </a:p>
                  <a:p>
                    <a:pPr algn="l" rtl="0"/>
                    <a14:m>
                      <m:oMathPara xmlns:m="http://schemas.openxmlformats.org/officeDocument/2006/math">
                        <m:oMathParaPr>
                          <m:jc m:val="centerGroup"/>
                        </m:oMathParaPr>
                        <m:oMath xmlns:m="http://schemas.openxmlformats.org/officeDocument/2006/math">
                          <m:r>
                            <a:rPr lang="en-US" b="0" i="1" smtClean="0">
                              <a:latin typeface="Cambria Math"/>
                            </a:rPr>
                            <m:t>𝑃</m:t>
                          </m:r>
                          <m:r>
                            <a:rPr lang="en-US" b="0" i="1" smtClean="0">
                              <a:latin typeface="Cambria Math"/>
                            </a:rPr>
                            <m:t>=</m:t>
                          </m:r>
                          <m:r>
                            <a:rPr lang="en-US" b="0" i="1" smtClean="0">
                              <a:latin typeface="Cambria Math"/>
                            </a:rPr>
                            <m:t>𝑆</m:t>
                          </m:r>
                          <m:func>
                            <m:funcPr>
                              <m:ctrlPr>
                                <a:rPr lang="en-US" b="0" i="1" smtClean="0">
                                  <a:latin typeface="Cambria Math"/>
                                </a:rPr>
                              </m:ctrlPr>
                            </m:funcPr>
                            <m:fName>
                              <m:r>
                                <a:rPr lang="en-US" b="0" i="1" smtClean="0">
                                  <a:latin typeface="Cambria Math"/>
                                  <a:ea typeface="Cambria Math"/>
                                </a:rPr>
                                <m:t>×</m:t>
                              </m:r>
                              <m:r>
                                <m:rPr>
                                  <m:sty m:val="p"/>
                                </m:rPr>
                                <a:rPr lang="en-US" b="0" i="0" smtClean="0">
                                  <a:latin typeface="Cambria Math"/>
                                </a:rPr>
                                <m:t>cos</m:t>
                              </m:r>
                            </m:fName>
                            <m:e>
                              <m:r>
                                <a:rPr lang="en-US" b="0" i="1" smtClean="0">
                                  <a:latin typeface="Cambria Math"/>
                                  <a:ea typeface="Cambria Math"/>
                                </a:rPr>
                                <m:t>𝜃</m:t>
                              </m:r>
                              <m:r>
                                <a:rPr lang="en-US" b="0" i="1" smtClean="0">
                                  <a:latin typeface="Cambria Math"/>
                                  <a:ea typeface="Cambria Math"/>
                                </a:rPr>
                                <m:t>=</m:t>
                              </m:r>
                              <m:sSub>
                                <m:sSubPr>
                                  <m:ctrlPr>
                                    <a:rPr lang="en-US" i="1">
                                      <a:latin typeface="Cambria Math"/>
                                    </a:rPr>
                                  </m:ctrlPr>
                                </m:sSubPr>
                                <m:e>
                                  <m:r>
                                    <a:rPr lang="en-US" i="1">
                                      <a:latin typeface="Cambria Math"/>
                                    </a:rPr>
                                    <m:t>𝑉</m:t>
                                  </m:r>
                                </m:e>
                                <m:sub>
                                  <m:r>
                                    <a:rPr lang="en-US" i="1">
                                      <a:latin typeface="Cambria Math"/>
                                    </a:rPr>
                                    <m:t>𝑟𝑚𝑠</m:t>
                                  </m:r>
                                </m:sub>
                              </m:sSub>
                              <m:r>
                                <a:rPr lang="en-US" i="1">
                                  <a:latin typeface="Cambria Math"/>
                                  <a:ea typeface="Cambria Math"/>
                                </a:rPr>
                                <m:t>×</m:t>
                              </m:r>
                              <m:sSub>
                                <m:sSubPr>
                                  <m:ctrlPr>
                                    <a:rPr lang="en-US" i="1">
                                      <a:latin typeface="Cambria Math"/>
                                      <a:ea typeface="Cambria Math"/>
                                    </a:rPr>
                                  </m:ctrlPr>
                                </m:sSubPr>
                                <m:e>
                                  <m:r>
                                    <a:rPr lang="en-US" i="1">
                                      <a:latin typeface="Cambria Math"/>
                                      <a:ea typeface="Cambria Math"/>
                                    </a:rPr>
                                    <m:t>𝐼</m:t>
                                  </m:r>
                                </m:e>
                                <m:sub>
                                  <m:r>
                                    <a:rPr lang="en-US" i="1">
                                      <a:latin typeface="Cambria Math"/>
                                      <a:ea typeface="Cambria Math"/>
                                    </a:rPr>
                                    <m:t>𝑟𝑚𝑠</m:t>
                                  </m:r>
                                </m:sub>
                              </m:sSub>
                              <m:r>
                                <a:rPr lang="en-US" i="1" smtClean="0">
                                  <a:latin typeface="Cambria Math"/>
                                  <a:ea typeface="Cambria Math"/>
                                </a:rPr>
                                <m:t>×</m:t>
                              </m:r>
                              <m:func>
                                <m:funcPr>
                                  <m:ctrlPr>
                                    <a:rPr lang="en-US" i="1" smtClean="0">
                                      <a:latin typeface="Cambria Math"/>
                                      <a:ea typeface="Cambria Math"/>
                                    </a:rPr>
                                  </m:ctrlPr>
                                </m:funcPr>
                                <m:fName>
                                  <m:r>
                                    <m:rPr>
                                      <m:sty m:val="p"/>
                                    </m:rPr>
                                    <a:rPr lang="en-US" i="0" smtClean="0">
                                      <a:latin typeface="Cambria Math"/>
                                      <a:ea typeface="Cambria Math"/>
                                    </a:rPr>
                                    <m:t>cos</m:t>
                                  </m:r>
                                </m:fName>
                                <m:e>
                                  <m:r>
                                    <a:rPr lang="en-US" i="1" smtClean="0">
                                      <a:latin typeface="Cambria Math"/>
                                      <a:ea typeface="Cambria Math"/>
                                    </a:rPr>
                                    <m:t>𝜃</m:t>
                                  </m:r>
                                </m:e>
                              </m:func>
                            </m:e>
                          </m:func>
                        </m:oMath>
                      </m:oMathPara>
                    </a14:m>
                    <a:endParaRPr lang="en-US" dirty="0" smtClean="0"/>
                  </a:p>
                  <a:p>
                    <a:pPr algn="l" rtl="0"/>
                    <a14:m>
                      <m:oMathPara xmlns:m="http://schemas.openxmlformats.org/officeDocument/2006/math">
                        <m:oMathParaPr>
                          <m:jc m:val="centerGroup"/>
                        </m:oMathParaPr>
                        <m:oMath xmlns:m="http://schemas.openxmlformats.org/officeDocument/2006/math">
                          <m:r>
                            <a:rPr lang="en-US" b="0" i="1" smtClean="0">
                              <a:latin typeface="Cambria Math"/>
                            </a:rPr>
                            <m:t>𝑄</m:t>
                          </m:r>
                          <m:r>
                            <a:rPr lang="en-US" b="0" i="1" smtClean="0">
                              <a:latin typeface="Cambria Math"/>
                            </a:rPr>
                            <m:t>=</m:t>
                          </m:r>
                          <m:r>
                            <a:rPr lang="en-US" b="0" i="1" smtClean="0">
                              <a:latin typeface="Cambria Math"/>
                            </a:rPr>
                            <m:t>𝑆</m:t>
                          </m:r>
                          <m:r>
                            <a:rPr lang="en-US" b="0" i="1" smtClean="0">
                              <a:latin typeface="Cambria Math"/>
                              <a:ea typeface="Cambria Math"/>
                            </a:rPr>
                            <m:t>×</m:t>
                          </m:r>
                          <m:func>
                            <m:funcPr>
                              <m:ctrlPr>
                                <a:rPr lang="en-US" b="0" i="1" smtClean="0">
                                  <a:latin typeface="Cambria Math"/>
                                  <a:ea typeface="Cambria Math"/>
                                </a:rPr>
                              </m:ctrlPr>
                            </m:funcPr>
                            <m:fName>
                              <m:r>
                                <m:rPr>
                                  <m:sty m:val="p"/>
                                </m:rPr>
                                <a:rPr lang="en-US" b="0" i="0" smtClean="0">
                                  <a:latin typeface="Cambria Math"/>
                                  <a:ea typeface="Cambria Math"/>
                                </a:rPr>
                                <m:t>sin</m:t>
                              </m:r>
                            </m:fName>
                            <m:e>
                              <m:r>
                                <a:rPr lang="en-US" b="0" i="1" smtClean="0">
                                  <a:latin typeface="Cambria Math"/>
                                  <a:ea typeface="Cambria Math"/>
                                </a:rPr>
                                <m:t>𝜃</m:t>
                              </m:r>
                              <m:r>
                                <a:rPr lang="en-US" b="0" i="1" smtClean="0">
                                  <a:latin typeface="Cambria Math"/>
                                  <a:ea typeface="Cambria Math"/>
                                </a:rPr>
                                <m:t>=</m:t>
                              </m:r>
                            </m:e>
                          </m:func>
                          <m:sSub>
                            <m:sSubPr>
                              <m:ctrlPr>
                                <a:rPr lang="en-US" i="1">
                                  <a:latin typeface="Cambria Math"/>
                                </a:rPr>
                              </m:ctrlPr>
                            </m:sSubPr>
                            <m:e>
                              <m:r>
                                <a:rPr lang="en-US" i="1">
                                  <a:latin typeface="Cambria Math"/>
                                </a:rPr>
                                <m:t>𝑉</m:t>
                              </m:r>
                            </m:e>
                            <m:sub>
                              <m:r>
                                <a:rPr lang="en-US" i="1">
                                  <a:latin typeface="Cambria Math"/>
                                </a:rPr>
                                <m:t>𝑟𝑚𝑠</m:t>
                              </m:r>
                            </m:sub>
                          </m:sSub>
                          <m:r>
                            <a:rPr lang="en-US" i="1">
                              <a:latin typeface="Cambria Math"/>
                              <a:ea typeface="Cambria Math"/>
                            </a:rPr>
                            <m:t>×</m:t>
                          </m:r>
                          <m:sSub>
                            <m:sSubPr>
                              <m:ctrlPr>
                                <a:rPr lang="en-US" i="1">
                                  <a:latin typeface="Cambria Math"/>
                                  <a:ea typeface="Cambria Math"/>
                                </a:rPr>
                              </m:ctrlPr>
                            </m:sSubPr>
                            <m:e>
                              <m:r>
                                <a:rPr lang="en-US" i="1">
                                  <a:latin typeface="Cambria Math"/>
                                  <a:ea typeface="Cambria Math"/>
                                </a:rPr>
                                <m:t>𝐼</m:t>
                              </m:r>
                            </m:e>
                            <m:sub>
                              <m:r>
                                <a:rPr lang="en-US" i="1">
                                  <a:latin typeface="Cambria Math"/>
                                  <a:ea typeface="Cambria Math"/>
                                </a:rPr>
                                <m:t>𝑟𝑚𝑠</m:t>
                              </m:r>
                            </m:sub>
                          </m:sSub>
                          <m:r>
                            <a:rPr lang="en-US" i="1">
                              <a:latin typeface="Cambria Math"/>
                              <a:ea typeface="Cambria Math"/>
                            </a:rPr>
                            <m:t>×</m:t>
                          </m:r>
                          <m:func>
                            <m:funcPr>
                              <m:ctrlPr>
                                <a:rPr lang="en-US" i="1" smtClean="0">
                                  <a:latin typeface="Cambria Math"/>
                                  <a:ea typeface="Cambria Math"/>
                                </a:rPr>
                              </m:ctrlPr>
                            </m:funcPr>
                            <m:fName>
                              <m:r>
                                <m:rPr>
                                  <m:sty m:val="p"/>
                                </m:rPr>
                                <a:rPr lang="en-US" i="0" smtClean="0">
                                  <a:latin typeface="Cambria Math"/>
                                  <a:ea typeface="Cambria Math"/>
                                </a:rPr>
                                <m:t>sin</m:t>
                              </m:r>
                            </m:fName>
                            <m:e>
                              <m:r>
                                <a:rPr lang="en-US" i="1" smtClean="0">
                                  <a:latin typeface="Cambria Math"/>
                                  <a:ea typeface="Cambria Math"/>
                                </a:rPr>
                                <m:t>𝜃</m:t>
                              </m:r>
                            </m:e>
                          </m:func>
                        </m:oMath>
                      </m:oMathPara>
                    </a14:m>
                    <a:endParaRPr lang="en-US" dirty="0" smtClean="0"/>
                  </a:p>
                  <a:p>
                    <a:pPr algn="l" rtl="0"/>
                    <a14:m>
                      <m:oMathPara xmlns:m="http://schemas.openxmlformats.org/officeDocument/2006/math">
                        <m:oMathParaPr>
                          <m:jc m:val="centerGroup"/>
                        </m:oMathParaPr>
                        <m:oMath xmlns:m="http://schemas.openxmlformats.org/officeDocument/2006/math">
                          <m:r>
                            <a:rPr lang="ar-IQ" i="1" smtClean="0">
                              <a:latin typeface="Cambria Math"/>
                              <a:ea typeface="Cambria Math"/>
                            </a:rPr>
                            <m:t>𝜃</m:t>
                          </m:r>
                          <m:r>
                            <a:rPr lang="en-US" b="0" i="1" smtClean="0">
                              <a:latin typeface="Cambria Math"/>
                              <a:ea typeface="Cambria Math"/>
                            </a:rPr>
                            <m:t>=</m:t>
                          </m:r>
                          <m:func>
                            <m:funcPr>
                              <m:ctrlPr>
                                <a:rPr lang="en-US" b="0" i="1" smtClean="0">
                                  <a:latin typeface="Cambria Math"/>
                                  <a:ea typeface="Cambria Math"/>
                                </a:rPr>
                              </m:ctrlPr>
                            </m:funcPr>
                            <m:fName>
                              <m:sSup>
                                <m:sSupPr>
                                  <m:ctrlPr>
                                    <a:rPr lang="en-US" b="0" i="1" smtClean="0">
                                      <a:latin typeface="Cambria Math"/>
                                      <a:ea typeface="Cambria Math"/>
                                    </a:rPr>
                                  </m:ctrlPr>
                                </m:sSupPr>
                                <m:e>
                                  <m:r>
                                    <m:rPr>
                                      <m:sty m:val="p"/>
                                    </m:rPr>
                                    <a:rPr lang="en-US" b="0" i="0" smtClean="0">
                                      <a:latin typeface="Cambria Math"/>
                                      <a:ea typeface="Cambria Math"/>
                                    </a:rPr>
                                    <m:t>tan</m:t>
                                  </m:r>
                                </m:e>
                                <m:sup>
                                  <m:r>
                                    <a:rPr lang="en-US" b="0" i="1" smtClean="0">
                                      <a:latin typeface="Cambria Math"/>
                                      <a:ea typeface="Cambria Math"/>
                                    </a:rPr>
                                    <m:t>−</m:t>
                                  </m:r>
                                  <m:r>
                                    <a:rPr lang="en-US" b="0" i="1" smtClean="0">
                                      <a:latin typeface="Cambria Math"/>
                                      <a:ea typeface="Cambria Math"/>
                                    </a:rPr>
                                    <m:t>1</m:t>
                                  </m:r>
                                </m:sup>
                              </m:sSup>
                            </m:fName>
                            <m:e>
                              <m:f>
                                <m:fPr>
                                  <m:ctrlPr>
                                    <a:rPr lang="en-US" b="0" i="1" smtClean="0">
                                      <a:latin typeface="Cambria Math"/>
                                      <a:ea typeface="Cambria Math"/>
                                    </a:rPr>
                                  </m:ctrlPr>
                                </m:fPr>
                                <m:num>
                                  <m:r>
                                    <a:rPr lang="en-US" b="0" i="1" smtClean="0">
                                      <a:latin typeface="Cambria Math"/>
                                      <a:ea typeface="Cambria Math"/>
                                    </a:rPr>
                                    <m:t>𝑄</m:t>
                                  </m:r>
                                </m:num>
                                <m:den>
                                  <m:r>
                                    <a:rPr lang="en-US" b="0" i="1" smtClean="0">
                                      <a:latin typeface="Cambria Math"/>
                                      <a:ea typeface="Cambria Math"/>
                                    </a:rPr>
                                    <m:t>𝑃</m:t>
                                  </m:r>
                                </m:den>
                              </m:f>
                            </m:e>
                          </m:func>
                        </m:oMath>
                      </m:oMathPara>
                    </a14:m>
                    <a:endParaRPr lang="ar-IQ" dirty="0"/>
                  </a:p>
                </p:txBody>
              </p:sp>
            </mc:Choice>
            <mc:Fallback xmlns="">
              <p:sp>
                <p:nvSpPr>
                  <p:cNvPr id="78" name="TextBox 77"/>
                  <p:cNvSpPr txBox="1">
                    <a:spLocks noRot="1" noChangeAspect="1" noMove="1" noResize="1" noEditPoints="1" noAdjustHandles="1" noChangeArrowheads="1" noChangeShapeType="1" noTextEdit="1"/>
                  </p:cNvSpPr>
                  <p:nvPr/>
                </p:nvSpPr>
                <p:spPr>
                  <a:xfrm>
                    <a:off x="4932040" y="3429000"/>
                    <a:ext cx="3960440" cy="1742785"/>
                  </a:xfrm>
                  <a:prstGeom prst="rect">
                    <a:avLst/>
                  </a:prstGeom>
                  <a:blipFill rotWithShape="1">
                    <a:blip r:embed="rId8"/>
                    <a:stretch>
                      <a:fillRect/>
                    </a:stretch>
                  </a:blipFill>
                </p:spPr>
                <p:txBody>
                  <a:bodyPr/>
                  <a:lstStyle/>
                  <a:p>
                    <a:r>
                      <a:rPr lang="ar-IQ">
                        <a:noFill/>
                      </a:rPr>
                      <a:t> </a:t>
                    </a:r>
                  </a:p>
                </p:txBody>
              </p:sp>
            </mc:Fallback>
          </mc:AlternateContent>
        </p:grpSp>
        <mc:AlternateContent xmlns:mc="http://schemas.openxmlformats.org/markup-compatibility/2006" xmlns:a14="http://schemas.microsoft.com/office/drawing/2010/main">
          <mc:Choice Requires="a14">
            <p:sp>
              <p:nvSpPr>
                <p:cNvPr id="80" name="TextBox 79"/>
                <p:cNvSpPr txBox="1"/>
                <p:nvPr/>
              </p:nvSpPr>
              <p:spPr>
                <a:xfrm>
                  <a:off x="317668" y="5906889"/>
                  <a:ext cx="8574811" cy="646331"/>
                </a:xfrm>
                <a:prstGeom prst="rect">
                  <a:avLst/>
                </a:prstGeom>
                <a:noFill/>
              </p:spPr>
              <p:txBody>
                <a:bodyPr wrap="square" rtlCol="1">
                  <a:spAutoFit/>
                </a:bodyPr>
                <a:lstStyle/>
                <a:p>
                  <a:pPr algn="l" rtl="0"/>
                  <a:r>
                    <a:rPr lang="en-US" dirty="0" smtClean="0"/>
                    <a:t>This is known as a power triangle: It is a phasor diagram representing the instantaneous value of the complex power. It rotates CCW around a center of (0.0, +</a:t>
                  </a:r>
                  <a14:m>
                    <m:oMath xmlns:m="http://schemas.openxmlformats.org/officeDocument/2006/math">
                      <m:sSub>
                        <m:sSubPr>
                          <m:ctrlPr>
                            <a:rPr lang="en-US" i="1" smtClean="0">
                              <a:latin typeface="Cambria Math"/>
                            </a:rPr>
                          </m:ctrlPr>
                        </m:sSubPr>
                        <m:e>
                          <m:r>
                            <a:rPr lang="en-US" b="0" i="1" smtClean="0">
                              <a:latin typeface="Cambria Math"/>
                            </a:rPr>
                            <m:t>𝑃</m:t>
                          </m:r>
                        </m:e>
                        <m:sub>
                          <m:r>
                            <a:rPr lang="en-US" b="0" i="1" smtClean="0">
                              <a:latin typeface="Cambria Math"/>
                            </a:rPr>
                            <m:t>𝑎𝑣</m:t>
                          </m:r>
                          <m:r>
                            <a:rPr lang="en-US" b="0" i="1" smtClean="0">
                              <a:latin typeface="Cambria Math"/>
                            </a:rPr>
                            <m:t>−</m:t>
                          </m:r>
                          <m:r>
                            <a:rPr lang="en-US" b="0" i="1" smtClean="0">
                              <a:latin typeface="Cambria Math"/>
                            </a:rPr>
                            <m:t>𝑟𝑒𝑎𝑙</m:t>
                          </m:r>
                        </m:sub>
                      </m:sSub>
                      <m:r>
                        <a:rPr lang="en-US" b="0" i="1" smtClean="0">
                          <a:latin typeface="Cambria Math"/>
                        </a:rPr>
                        <m:t>).</m:t>
                      </m:r>
                    </m:oMath>
                  </a14:m>
                  <a:endParaRPr lang="ar-IQ" dirty="0"/>
                </a:p>
              </p:txBody>
            </p:sp>
          </mc:Choice>
          <mc:Fallback xmlns="">
            <p:sp>
              <p:nvSpPr>
                <p:cNvPr id="80" name="TextBox 79"/>
                <p:cNvSpPr txBox="1">
                  <a:spLocks noRot="1" noChangeAspect="1" noMove="1" noResize="1" noEditPoints="1" noAdjustHandles="1" noChangeArrowheads="1" noChangeShapeType="1" noTextEdit="1"/>
                </p:cNvSpPr>
                <p:nvPr/>
              </p:nvSpPr>
              <p:spPr>
                <a:xfrm>
                  <a:off x="317668" y="5906889"/>
                  <a:ext cx="8574811" cy="646331"/>
                </a:xfrm>
                <a:prstGeom prst="rect">
                  <a:avLst/>
                </a:prstGeom>
                <a:blipFill rotWithShape="1">
                  <a:blip r:embed="rId9"/>
                  <a:stretch>
                    <a:fillRect l="-569" t="-4717" b="-14151"/>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81" name="TextBox 80"/>
                <p:cNvSpPr txBox="1"/>
                <p:nvPr/>
              </p:nvSpPr>
              <p:spPr>
                <a:xfrm>
                  <a:off x="107503" y="188640"/>
                  <a:ext cx="2046385" cy="523220"/>
                </a:xfrm>
                <a:prstGeom prst="rect">
                  <a:avLst/>
                </a:prstGeom>
                <a:noFill/>
              </p:spPr>
              <p:txBody>
                <a:bodyPr wrap="square" rtlCol="1">
                  <a:spAutoFit/>
                </a:bodyPr>
                <a:lstStyle/>
                <a:p>
                  <a:pPr algn="l" rtl="0"/>
                  <a:r>
                    <a:rPr lang="en-US" sz="1400" dirty="0" smtClean="0"/>
                    <a:t>Axis of the average real power- </a:t>
                  </a:r>
                  <a14:m>
                    <m:oMath xmlns:m="http://schemas.openxmlformats.org/officeDocument/2006/math">
                      <m:sSub>
                        <m:sSubPr>
                          <m:ctrlPr>
                            <a:rPr lang="en-US" sz="1400" i="1" smtClean="0">
                              <a:latin typeface="Cambria Math"/>
                            </a:rPr>
                          </m:ctrlPr>
                        </m:sSubPr>
                        <m:e>
                          <m:r>
                            <a:rPr lang="en-US" sz="1400" b="0" i="1" smtClean="0">
                              <a:latin typeface="Cambria Math"/>
                            </a:rPr>
                            <m:t>(</m:t>
                          </m:r>
                          <m:r>
                            <a:rPr lang="en-US" sz="1400" b="0" i="1" smtClean="0">
                              <a:latin typeface="Cambria Math"/>
                            </a:rPr>
                            <m:t>𝑃</m:t>
                          </m:r>
                        </m:e>
                        <m:sub>
                          <m:r>
                            <a:rPr lang="en-US" sz="1400" b="0" i="1" smtClean="0">
                              <a:latin typeface="Cambria Math"/>
                            </a:rPr>
                            <m:t>𝑎𝑣</m:t>
                          </m:r>
                          <m:r>
                            <a:rPr lang="en-US" sz="1400" b="0" i="1" smtClean="0">
                              <a:latin typeface="Cambria Math"/>
                            </a:rPr>
                            <m:t>−</m:t>
                          </m:r>
                          <m:r>
                            <a:rPr lang="en-US" sz="1400" b="0" i="1" smtClean="0">
                              <a:latin typeface="Cambria Math"/>
                            </a:rPr>
                            <m:t>𝑟𝑒𝑎𝑙</m:t>
                          </m:r>
                        </m:sub>
                      </m:sSub>
                      <m:r>
                        <a:rPr lang="en-US" sz="1400" b="0" i="1" smtClean="0">
                          <a:latin typeface="Cambria Math"/>
                        </a:rPr>
                        <m:t>)</m:t>
                      </m:r>
                    </m:oMath>
                  </a14:m>
                  <a:endParaRPr lang="ar-IQ" sz="1400" dirty="0"/>
                </a:p>
              </p:txBody>
            </p:sp>
          </mc:Choice>
          <mc:Fallback>
            <p:sp>
              <p:nvSpPr>
                <p:cNvPr id="81" name="TextBox 80"/>
                <p:cNvSpPr txBox="1">
                  <a:spLocks noRot="1" noChangeAspect="1" noMove="1" noResize="1" noEditPoints="1" noAdjustHandles="1" noChangeArrowheads="1" noChangeShapeType="1" noTextEdit="1"/>
                </p:cNvSpPr>
                <p:nvPr/>
              </p:nvSpPr>
              <p:spPr>
                <a:xfrm>
                  <a:off x="107503" y="188640"/>
                  <a:ext cx="2046385" cy="523220"/>
                </a:xfrm>
                <a:prstGeom prst="rect">
                  <a:avLst/>
                </a:prstGeom>
                <a:blipFill rotWithShape="1">
                  <a:blip r:embed="rId10"/>
                  <a:stretch>
                    <a:fillRect l="-896" t="-1163" b="-11628"/>
                  </a:stretch>
                </a:blipFill>
              </p:spPr>
              <p:txBody>
                <a:bodyPr/>
                <a:lstStyle/>
                <a:p>
                  <a:r>
                    <a:rPr lang="ar-IQ">
                      <a:noFill/>
                    </a:rPr>
                    <a:t> </a:t>
                  </a:r>
                </a:p>
              </p:txBody>
            </p:sp>
          </mc:Fallback>
        </mc:AlternateContent>
        <p:cxnSp>
          <p:nvCxnSpPr>
            <p:cNvPr id="83" name="Curved Connector 82"/>
            <p:cNvCxnSpPr>
              <a:stCxn id="81" idx="2"/>
            </p:cNvCxnSpPr>
            <p:nvPr/>
          </p:nvCxnSpPr>
          <p:spPr>
            <a:xfrm rot="5400000">
              <a:off x="273046" y="834350"/>
              <a:ext cx="980140" cy="735160"/>
            </a:xfrm>
            <a:prstGeom prst="curvedConnector3">
              <a:avLst/>
            </a:prstGeom>
            <a:ln>
              <a:tailEnd type="arrow"/>
            </a:ln>
          </p:spPr>
          <p:style>
            <a:lnRef idx="1">
              <a:schemeClr val="dk1"/>
            </a:lnRef>
            <a:fillRef idx="0">
              <a:schemeClr val="dk1"/>
            </a:fillRef>
            <a:effectRef idx="0">
              <a:schemeClr val="dk1"/>
            </a:effectRef>
            <a:fontRef idx="minor">
              <a:schemeClr val="tx1"/>
            </a:fontRef>
          </p:style>
        </p:cxnSp>
        <p:cxnSp>
          <p:nvCxnSpPr>
            <p:cNvPr id="6" name="Curved Connector 5"/>
            <p:cNvCxnSpPr/>
            <p:nvPr/>
          </p:nvCxnSpPr>
          <p:spPr>
            <a:xfrm rot="16200000" flipH="1">
              <a:off x="1642508" y="2911680"/>
              <a:ext cx="2294588" cy="540060"/>
            </a:xfrm>
            <a:prstGeom prst="curvedConnector3">
              <a:avLst/>
            </a:prstGeom>
            <a:ln>
              <a:headEnd type="arrow"/>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414191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25290231"/>
              </p:ext>
            </p:extLst>
          </p:nvPr>
        </p:nvGraphicFramePr>
        <p:xfrm>
          <a:off x="971600" y="110170"/>
          <a:ext cx="6840758" cy="6747830"/>
        </p:xfrm>
        <a:graphic>
          <a:graphicData uri="http://schemas.openxmlformats.org/drawingml/2006/table">
            <a:tbl>
              <a:tblPr>
                <a:tableStyleId>{5C22544A-7EE6-4342-B048-85BDC9FD1C3A}</a:tableStyleId>
              </a:tblPr>
              <a:tblGrid>
                <a:gridCol w="977252"/>
                <a:gridCol w="977251"/>
                <a:gridCol w="977251"/>
                <a:gridCol w="977251"/>
                <a:gridCol w="977251"/>
                <a:gridCol w="977251"/>
                <a:gridCol w="977251"/>
              </a:tblGrid>
              <a:tr h="271798">
                <a:tc>
                  <a:txBody>
                    <a:bodyPr/>
                    <a:lstStyle/>
                    <a:p>
                      <a:pPr algn="l" rtl="0" fontAlgn="b"/>
                      <a:r>
                        <a:rPr lang="en-US" sz="1000" u="none" strike="noStrike" dirty="0">
                          <a:effectLst/>
                        </a:rPr>
                        <a:t>t</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dirty="0">
                          <a:effectLst/>
                        </a:rPr>
                        <a:t>t (ms)</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dirty="0">
                          <a:effectLst/>
                        </a:rPr>
                        <a:t>P res =P real</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dirty="0" err="1">
                          <a:effectLst/>
                        </a:rPr>
                        <a:t>Pind</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dirty="0" err="1">
                          <a:effectLst/>
                        </a:rPr>
                        <a:t>Pcap</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dirty="0" err="1">
                          <a:effectLst/>
                        </a:rPr>
                        <a:t>Preac</a:t>
                      </a:r>
                      <a:r>
                        <a:rPr lang="en-US" sz="1000" u="none" strike="noStrike" dirty="0">
                          <a:effectLst/>
                        </a:rPr>
                        <a:t>=</a:t>
                      </a:r>
                      <a:r>
                        <a:rPr lang="en-US" sz="1000" u="none" strike="noStrike" dirty="0" err="1">
                          <a:effectLst/>
                        </a:rPr>
                        <a:t>Pimag</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en-US" sz="1000" u="none" strike="noStrike">
                          <a:effectLst/>
                        </a:rPr>
                        <a:t>P appparent</a:t>
                      </a:r>
                      <a:endParaRPr lang="en-US"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dirty="0">
                          <a:effectLst/>
                        </a:rPr>
                        <a:t>0</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0</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0</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0</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0</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dirty="0">
                          <a:effectLst/>
                        </a:rPr>
                        <a:t>0.0005</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0.5</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0.978868</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-6.18033</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18.541</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6.180335</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7.159203</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3.819654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-11.7557</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35.26709</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11.7557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15.57535</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8.244282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48.54099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16.18033</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24.42461</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13.81964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57.06337</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19.02112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32.84076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0.0025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19.99997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60</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39.99997</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26.18031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57.06342</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19.02114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45.20145</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31.75567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48.54109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16.18036</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47.93604</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36.18031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35.26722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11.75574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47.93605</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0.0045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39.02112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-6.18039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18.54116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6.180385</a:t>
                      </a:r>
                      <a:endParaRPr lang="ar-IQ"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dirty="0">
                          <a:effectLst/>
                        </a:rPr>
                        <a:t>45.2015</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en-US" sz="1000" u="none" strike="noStrike">
                          <a:effectLst/>
                        </a:rPr>
                        <a:t>-5.3E-05</a:t>
                      </a:r>
                      <a:endParaRPr lang="en-US"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0.000159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en-US" sz="1000" u="none" strike="noStrike" dirty="0">
                          <a:effectLst/>
                        </a:rPr>
                        <a:t>5.31E-05</a:t>
                      </a:r>
                      <a:endParaRPr lang="en-US" sz="1000" b="0" i="0" u="none" strike="noStrike" dirty="0">
                        <a:solidFill>
                          <a:srgbClr val="000000"/>
                        </a:solidFill>
                        <a:effectLst/>
                        <a:latin typeface="Arial"/>
                      </a:endParaRPr>
                    </a:p>
                  </a:txBody>
                  <a:tcPr marL="5552" marR="5552" marT="5552" marB="0" anchor="b"/>
                </a:tc>
                <a:tc>
                  <a:txBody>
                    <a:bodyPr/>
                    <a:lstStyle/>
                    <a:p>
                      <a:pPr algn="l" rtl="0" fontAlgn="b"/>
                      <a:r>
                        <a:rPr lang="ar-IQ" sz="1000" u="none" strike="noStrike">
                          <a:effectLst/>
                        </a:rPr>
                        <a:t>40.00005</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0.0055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39.02115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6.180284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-18.5409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-6.18028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32.84086</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36.18038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11.75565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24.42472</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0.0065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31.75576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-48.5409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15.57546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26.18041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7.159303</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0.0075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20.00008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en-US" sz="1000" u="none" strike="noStrike" dirty="0">
                          <a:effectLst/>
                        </a:rPr>
                        <a:t>7.96E-05</a:t>
                      </a:r>
                      <a:endParaRPr lang="en-US"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13.81974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-5.20142</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0.0085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8.244368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16.18039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-7.93602</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3.819716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11.75578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-35.2673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-7.93607</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0.0095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9.5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0.978901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6.180436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-18.5413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-6.18044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-5.20153</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en-US" sz="1000" u="none" strike="noStrike">
                          <a:effectLst/>
                        </a:rPr>
                        <a:t>2.82E-10</a:t>
                      </a:r>
                      <a:endParaRPr lang="en-US"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0.000106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-0.00032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-0.00011</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0.0105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10.5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0.978835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-6.18023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18.5407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6.180234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7.159069</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3.819591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35.26683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11.75561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15.5752</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8.244196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48.5408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16.18027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24.42446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13.81954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57.06327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19.02109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32.84063</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0.0125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12.5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19.99987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39.99987</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26.18021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57.06352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45.20138</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31.75559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48.54127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16.18042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47.93601</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36.18025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35.26748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11.75583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47.93608</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0.0145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14.5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39.02108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-6.18049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18.54146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6.180486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45.20157</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0.000478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0.000159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40.00016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0.0155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15.5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39.02118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6.180183</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-18.5406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-6.18018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32.841</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36.18044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11.75557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-35.2667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24.42487</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0.0165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31.75585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16.18024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-48.5407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15.57561</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26.18051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19.02107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7.159437</a:t>
                      </a:r>
                      <a:endParaRPr lang="ar-IQ" sz="1000" b="0" i="0" u="none" strike="noStrike">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0.0175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17.5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20.00019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0.000186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13.81984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19.02119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-57.0636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-19.0212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-5.20135</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0.0185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8.244454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16.18046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-48.5414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-16.1805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-7.936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3.819779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11.75587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-35.2676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-11.7559</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-7.93609</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0.0195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19.5</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0.978934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6.180537</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-18.5416</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-6.18054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-5.2016</a:t>
                      </a:r>
                      <a:endParaRPr lang="ar-IQ" sz="1000" b="0" i="0" u="none" strike="noStrike" dirty="0">
                        <a:solidFill>
                          <a:srgbClr val="000000"/>
                        </a:solidFill>
                        <a:effectLst/>
                        <a:latin typeface="Arial"/>
                      </a:endParaRPr>
                    </a:p>
                  </a:txBody>
                  <a:tcPr marL="5552" marR="5552" marT="5552" marB="0" anchor="b"/>
                </a:tc>
              </a:tr>
              <a:tr h="142656">
                <a:tc>
                  <a:txBody>
                    <a:bodyPr/>
                    <a:lstStyle/>
                    <a:p>
                      <a:pPr algn="l" rtl="0" fontAlgn="b"/>
                      <a:r>
                        <a:rPr lang="ar-IQ" sz="1000" u="none" strike="noStrike">
                          <a:effectLst/>
                        </a:rPr>
                        <a:t>0.02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20</a:t>
                      </a:r>
                      <a:endParaRPr lang="ar-IQ" sz="1000" b="0" i="0" u="none" strike="noStrike">
                        <a:solidFill>
                          <a:srgbClr val="000000"/>
                        </a:solidFill>
                        <a:effectLst/>
                        <a:latin typeface="Arial"/>
                      </a:endParaRPr>
                    </a:p>
                  </a:txBody>
                  <a:tcPr marL="5552" marR="5552" marT="5552" marB="0" anchor="b"/>
                </a:tc>
                <a:tc>
                  <a:txBody>
                    <a:bodyPr/>
                    <a:lstStyle/>
                    <a:p>
                      <a:pPr algn="l" rtl="0" fontAlgn="b"/>
                      <a:r>
                        <a:rPr lang="en-US" sz="1000" u="none" strike="noStrike">
                          <a:effectLst/>
                        </a:rPr>
                        <a:t>1.13E-09</a:t>
                      </a:r>
                      <a:endParaRPr lang="en-US"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0.000212</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-0.00064</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a:effectLst/>
                        </a:rPr>
                        <a:t>-0.00021</a:t>
                      </a:r>
                      <a:endParaRPr lang="ar-IQ" sz="1000" b="0" i="0" u="none" strike="noStrike">
                        <a:solidFill>
                          <a:srgbClr val="000000"/>
                        </a:solidFill>
                        <a:effectLst/>
                        <a:latin typeface="Arial"/>
                      </a:endParaRPr>
                    </a:p>
                  </a:txBody>
                  <a:tcPr marL="5552" marR="5552" marT="5552" marB="0" anchor="b"/>
                </a:tc>
                <a:tc>
                  <a:txBody>
                    <a:bodyPr/>
                    <a:lstStyle/>
                    <a:p>
                      <a:pPr algn="l" rtl="0" fontAlgn="b"/>
                      <a:r>
                        <a:rPr lang="ar-IQ" sz="1000" u="none" strike="noStrike" dirty="0">
                          <a:effectLst/>
                        </a:rPr>
                        <a:t>-0.00021</a:t>
                      </a:r>
                      <a:endParaRPr lang="ar-IQ" sz="1000" b="0" i="0" u="none" strike="noStrike" dirty="0">
                        <a:solidFill>
                          <a:srgbClr val="000000"/>
                        </a:solidFill>
                        <a:effectLst/>
                        <a:latin typeface="Arial"/>
                      </a:endParaRPr>
                    </a:p>
                  </a:txBody>
                  <a:tcPr marL="5552" marR="5552" marT="5552" marB="0" anchor="b"/>
                </a:tc>
              </a:tr>
            </a:tbl>
          </a:graphicData>
        </a:graphic>
      </p:graphicFrame>
    </p:spTree>
    <p:extLst>
      <p:ext uri="{BB962C8B-B14F-4D97-AF65-F5344CB8AC3E}">
        <p14:creationId xmlns:p14="http://schemas.microsoft.com/office/powerpoint/2010/main" val="3246080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8600679" cy="618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526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3015"/>
            <a:ext cx="8600679" cy="684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10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0"/>
            <a:ext cx="8600679" cy="612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989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2" y="0"/>
            <a:ext cx="9174058" cy="6207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2052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07" y="116620"/>
            <a:ext cx="8887368" cy="5828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8855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616" y="692696"/>
            <a:ext cx="11467572" cy="5792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6318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89" y="260634"/>
            <a:ext cx="9059382" cy="356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2" y="3874540"/>
            <a:ext cx="8313990" cy="2340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885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1293</Words>
  <Application>Microsoft Office PowerPoint</Application>
  <PresentationFormat>On-screen Show (4:3)</PresentationFormat>
  <Paragraphs>360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2-4 Power Factor and Power Factor Correction</dc:title>
  <dc:creator>DR.Ahmed Saker 2o1O</dc:creator>
  <cp:lastModifiedBy>DR.Ahmed Saker 2o1O</cp:lastModifiedBy>
  <cp:revision>54</cp:revision>
  <dcterms:created xsi:type="dcterms:W3CDTF">2016-07-03T11:59:26Z</dcterms:created>
  <dcterms:modified xsi:type="dcterms:W3CDTF">2017-05-19T18:37:03Z</dcterms:modified>
</cp:coreProperties>
</file>