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80" r:id="rId11"/>
    <p:sldMasterId id="2147483792" r:id="rId12"/>
    <p:sldMasterId id="2147483808" r:id="rId13"/>
  </p:sldMasterIdLst>
  <p:notesMasterIdLst>
    <p:notesMasterId r:id="rId112"/>
  </p:notesMasterIdLst>
  <p:sldIdLst>
    <p:sldId id="256" r:id="rId14"/>
    <p:sldId id="350" r:id="rId15"/>
    <p:sldId id="352" r:id="rId16"/>
    <p:sldId id="353" r:id="rId17"/>
    <p:sldId id="346" r:id="rId18"/>
    <p:sldId id="351" r:id="rId19"/>
    <p:sldId id="347" r:id="rId20"/>
    <p:sldId id="348" r:id="rId21"/>
    <p:sldId id="258" r:id="rId22"/>
    <p:sldId id="259" r:id="rId23"/>
    <p:sldId id="260" r:id="rId24"/>
    <p:sldId id="366" r:id="rId25"/>
    <p:sldId id="367" r:id="rId26"/>
    <p:sldId id="308" r:id="rId27"/>
    <p:sldId id="309" r:id="rId28"/>
    <p:sldId id="310" r:id="rId29"/>
    <p:sldId id="311" r:id="rId30"/>
    <p:sldId id="312" r:id="rId31"/>
    <p:sldId id="313" r:id="rId32"/>
    <p:sldId id="261" r:id="rId33"/>
    <p:sldId id="314"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377" r:id="rId56"/>
    <p:sldId id="379" r:id="rId57"/>
    <p:sldId id="380" r:id="rId58"/>
    <p:sldId id="381" r:id="rId59"/>
    <p:sldId id="306" r:id="rId60"/>
    <p:sldId id="286" r:id="rId61"/>
    <p:sldId id="287" r:id="rId62"/>
    <p:sldId id="288" r:id="rId63"/>
    <p:sldId id="289" r:id="rId64"/>
    <p:sldId id="290" r:id="rId65"/>
    <p:sldId id="291" r:id="rId66"/>
    <p:sldId id="292" r:id="rId67"/>
    <p:sldId id="320" r:id="rId68"/>
    <p:sldId id="321" r:id="rId69"/>
    <p:sldId id="323" r:id="rId70"/>
    <p:sldId id="324" r:id="rId71"/>
    <p:sldId id="325" r:id="rId72"/>
    <p:sldId id="326" r:id="rId73"/>
    <p:sldId id="382" r:id="rId74"/>
    <p:sldId id="374" r:id="rId75"/>
    <p:sldId id="383" r:id="rId76"/>
    <p:sldId id="376" r:id="rId77"/>
    <p:sldId id="330" r:id="rId78"/>
    <p:sldId id="332" r:id="rId79"/>
    <p:sldId id="334" r:id="rId80"/>
    <p:sldId id="335" r:id="rId81"/>
    <p:sldId id="336" r:id="rId82"/>
    <p:sldId id="337" r:id="rId83"/>
    <p:sldId id="338" r:id="rId84"/>
    <p:sldId id="339" r:id="rId85"/>
    <p:sldId id="340" r:id="rId86"/>
    <p:sldId id="363" r:id="rId87"/>
    <p:sldId id="345" r:id="rId88"/>
    <p:sldId id="356" r:id="rId89"/>
    <p:sldId id="357" r:id="rId90"/>
    <p:sldId id="358" r:id="rId91"/>
    <p:sldId id="359" r:id="rId92"/>
    <p:sldId id="360" r:id="rId93"/>
    <p:sldId id="361" r:id="rId94"/>
    <p:sldId id="362" r:id="rId95"/>
    <p:sldId id="368" r:id="rId96"/>
    <p:sldId id="369" r:id="rId97"/>
    <p:sldId id="370" r:id="rId98"/>
    <p:sldId id="385" r:id="rId99"/>
    <p:sldId id="328" r:id="rId100"/>
    <p:sldId id="378" r:id="rId101"/>
    <p:sldId id="297" r:id="rId102"/>
    <p:sldId id="298" r:id="rId103"/>
    <p:sldId id="299" r:id="rId104"/>
    <p:sldId id="300" r:id="rId105"/>
    <p:sldId id="301" r:id="rId106"/>
    <p:sldId id="302" r:id="rId107"/>
    <p:sldId id="303" r:id="rId108"/>
    <p:sldId id="315" r:id="rId109"/>
    <p:sldId id="304" r:id="rId110"/>
    <p:sldId id="305" r:id="rId1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07A"/>
    <a:srgbClr val="FF9933"/>
    <a:srgbClr val="CBFBFD"/>
    <a:srgbClr val="EAEAEA"/>
    <a:srgbClr val="E2FF33"/>
    <a:srgbClr val="FFEBFD"/>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12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notesMaster" Target="notesMasters/notesMaster1.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slide" Target="slides/slide97.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smoothMarker"/>
        <c:varyColors val="0"/>
        <c:ser>
          <c:idx val="0"/>
          <c:order val="0"/>
          <c:tx>
            <c:strRef>
              <c:f>Sheet1!$B$381</c:f>
              <c:strCache>
                <c:ptCount val="1"/>
                <c:pt idx="0">
                  <c:v>Im sinwt</c:v>
                </c:pt>
              </c:strCache>
            </c:strRef>
          </c:tx>
          <c:marker>
            <c:symbol val="none"/>
          </c:marker>
          <c:xVal>
            <c:numRef>
              <c:f>Sheet1!$A$382:$A$422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Sheet1!$B$382:$B$422</c:f>
              <c:numCache>
                <c:formatCode>General</c:formatCode>
                <c:ptCount val="41"/>
                <c:pt idx="0">
                  <c:v>0</c:v>
                </c:pt>
                <c:pt idx="1">
                  <c:v>0.15643433399424453</c:v>
                </c:pt>
                <c:pt idx="2">
                  <c:v>0.30901674200355012</c:v>
                </c:pt>
                <c:pt idx="3">
                  <c:v>0.45399014508463809</c:v>
                </c:pt>
                <c:pt idx="4">
                  <c:v>0.58778482293254264</c:v>
                </c:pt>
                <c:pt idx="5">
                  <c:v>0.70710631209355757</c:v>
                </c:pt>
                <c:pt idx="6">
                  <c:v>0.80901652645240729</c:v>
                </c:pt>
                <c:pt idx="7">
                  <c:v>0.8910061025413889</c:v>
                </c:pt>
                <c:pt idx="8">
                  <c:v>0.95105618829288097</c:v>
                </c:pt>
                <c:pt idx="9">
                  <c:v>0.98768815379362873</c:v>
                </c:pt>
                <c:pt idx="10">
                  <c:v>0.99999999999911982</c:v>
                </c:pt>
                <c:pt idx="11">
                  <c:v>0.98768856890618073</c:v>
                </c:pt>
                <c:pt idx="12">
                  <c:v>0.95105700829655349</c:v>
                </c:pt>
                <c:pt idx="13">
                  <c:v>0.8910073072450041</c:v>
                </c:pt>
                <c:pt idx="14">
                  <c:v>0.80901808619221394</c:v>
                </c:pt>
                <c:pt idx="15">
                  <c:v>0.70710818846365031</c:v>
                </c:pt>
                <c:pt idx="16">
                  <c:v>0.58778696973053957</c:v>
                </c:pt>
                <c:pt idx="17">
                  <c:v>0.45399250944933733</c:v>
                </c:pt>
                <c:pt idx="18">
                  <c:v>0.30901926571654392</c:v>
                </c:pt>
                <c:pt idx="19">
                  <c:v>0.15643695491344847</c:v>
                </c:pt>
                <c:pt idx="20">
                  <c:v>2.6535897933527804E-6</c:v>
                </c:pt>
                <c:pt idx="21">
                  <c:v>-0.1564317130739391</c:v>
                </c:pt>
                <c:pt idx="22">
                  <c:v>-0.30901421828837966</c:v>
                </c:pt>
                <c:pt idx="23">
                  <c:v>-0.4539877807167419</c:v>
                </c:pt>
                <c:pt idx="24">
                  <c:v>-0.58778267613040658</c:v>
                </c:pt>
                <c:pt idx="25">
                  <c:v>-0.70710443571848602</c:v>
                </c:pt>
                <c:pt idx="26">
                  <c:v>-0.80901496670690387</c:v>
                </c:pt>
                <c:pt idx="27">
                  <c:v>-0.89100489783149961</c:v>
                </c:pt>
                <c:pt idx="28">
                  <c:v>-0.95105536828251158</c:v>
                </c:pt>
                <c:pt idx="29">
                  <c:v>-0.98768773867412185</c:v>
                </c:pt>
                <c:pt idx="30">
                  <c:v>-0.99999999999207823</c:v>
                </c:pt>
                <c:pt idx="31">
                  <c:v>-0.98768898401177796</c:v>
                </c:pt>
                <c:pt idx="32">
                  <c:v>-0.95105782829352892</c:v>
                </c:pt>
                <c:pt idx="33">
                  <c:v>-0.89100851194234509</c:v>
                </c:pt>
                <c:pt idx="34">
                  <c:v>-0.8090196459263238</c:v>
                </c:pt>
                <c:pt idx="35">
                  <c:v>-0.70711006482876315</c:v>
                </c:pt>
                <c:pt idx="36">
                  <c:v>-0.58778911652439758</c:v>
                </c:pt>
                <c:pt idx="37">
                  <c:v>-0.45399487381084042</c:v>
                </c:pt>
                <c:pt idx="38">
                  <c:v>-0.30902178942736253</c:v>
                </c:pt>
                <c:pt idx="39">
                  <c:v>-0.15643957583155085</c:v>
                </c:pt>
                <c:pt idx="40">
                  <c:v>-5.3071795866868752E-6</c:v>
                </c:pt>
              </c:numCache>
            </c:numRef>
          </c:yVal>
          <c:smooth val="1"/>
        </c:ser>
        <c:dLbls>
          <c:showLegendKey val="0"/>
          <c:showVal val="0"/>
          <c:showCatName val="0"/>
          <c:showSerName val="0"/>
          <c:showPercent val="0"/>
          <c:showBubbleSize val="0"/>
        </c:dLbls>
        <c:axId val="139961472"/>
        <c:axId val="139963392"/>
      </c:scatterChart>
      <c:valAx>
        <c:axId val="139961472"/>
        <c:scaling>
          <c:orientation val="minMax"/>
          <c:max val="20"/>
        </c:scaling>
        <c:delete val="0"/>
        <c:axPos val="b"/>
        <c:title>
          <c:tx>
            <c:rich>
              <a:bodyPr/>
              <a:lstStyle/>
              <a:p>
                <a:pPr>
                  <a:defRPr/>
                </a:pPr>
                <a:r>
                  <a:rPr lang="en-US"/>
                  <a:t>Time (ms)</a:t>
                </a:r>
              </a:p>
            </c:rich>
          </c:tx>
          <c:layout/>
          <c:overlay val="0"/>
        </c:title>
        <c:numFmt formatCode="General" sourceLinked="1"/>
        <c:majorTickMark val="none"/>
        <c:minorTickMark val="none"/>
        <c:tickLblPos val="nextTo"/>
        <c:crossAx val="139963392"/>
        <c:crosses val="autoZero"/>
        <c:crossBetween val="midCat"/>
      </c:valAx>
      <c:valAx>
        <c:axId val="139963392"/>
        <c:scaling>
          <c:orientation val="minMax"/>
        </c:scaling>
        <c:delete val="0"/>
        <c:axPos val="l"/>
        <c:majorGridlines/>
        <c:title>
          <c:tx>
            <c:rich>
              <a:bodyPr/>
              <a:lstStyle/>
              <a:p>
                <a:pPr>
                  <a:defRPr/>
                </a:pPr>
                <a:r>
                  <a:rPr lang="en-US"/>
                  <a:t>Current (A)</a:t>
                </a:r>
              </a:p>
            </c:rich>
          </c:tx>
          <c:layout/>
          <c:overlay val="0"/>
        </c:title>
        <c:numFmt formatCode="General" sourceLinked="1"/>
        <c:majorTickMark val="none"/>
        <c:minorTickMark val="none"/>
        <c:tickLblPos val="nextTo"/>
        <c:crossAx val="13996147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Sheet1!$B$331</c:f>
              <c:strCache>
                <c:ptCount val="1"/>
                <c:pt idx="0">
                  <c:v>constant</c:v>
                </c:pt>
              </c:strCache>
            </c:strRef>
          </c:tx>
          <c:marker>
            <c:symbol val="none"/>
          </c:marker>
          <c:xVal>
            <c:numRef>
              <c:f>Sheet1!$A$332:$A$372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Sheet1!$B$332:$B$372</c:f>
              <c:numCache>
                <c:formatCode>General</c:formatCode>
                <c:ptCount val="41"/>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numCache>
            </c:numRef>
          </c:yVal>
          <c:smooth val="1"/>
        </c:ser>
        <c:ser>
          <c:idx val="1"/>
          <c:order val="1"/>
          <c:tx>
            <c:strRef>
              <c:f>Sheet1!$C$331</c:f>
              <c:strCache>
                <c:ptCount val="1"/>
                <c:pt idx="0">
                  <c:v>1/2 cos2wt</c:v>
                </c:pt>
              </c:strCache>
            </c:strRef>
          </c:tx>
          <c:marker>
            <c:symbol val="none"/>
          </c:marker>
          <c:xVal>
            <c:numRef>
              <c:f>Sheet1!$A$332:$A$372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Sheet1!$C$332:$C$372</c:f>
              <c:numCache>
                <c:formatCode>General</c:formatCode>
                <c:ptCount val="41"/>
                <c:pt idx="0">
                  <c:v>0.5</c:v>
                </c:pt>
                <c:pt idx="1">
                  <c:v>0.47552829914777717</c:v>
                </c:pt>
                <c:pt idx="2">
                  <c:v>0.40450865316151136</c:v>
                </c:pt>
                <c:pt idx="3">
                  <c:v>0.29389294816602923</c:v>
                </c:pt>
                <c:pt idx="4">
                  <c:v>0.15450900193015951</c:v>
                </c:pt>
                <c:pt idx="5">
                  <c:v>6.6339744833877901E-7</c:v>
                </c:pt>
                <c:pt idx="6">
                  <c:v>-0.15450774007311854</c:v>
                </c:pt>
                <c:pt idx="7">
                  <c:v>-0.29389187476599599</c:v>
                </c:pt>
                <c:pt idx="8">
                  <c:v>-0.40450787329018384</c:v>
                </c:pt>
                <c:pt idx="9">
                  <c:v>-0.47552788914426669</c:v>
                </c:pt>
                <c:pt idx="10">
                  <c:v>-0.49999999999823963</c:v>
                </c:pt>
                <c:pt idx="11">
                  <c:v>-0.47552870914793927</c:v>
                </c:pt>
                <c:pt idx="12">
                  <c:v>-0.40450943302999054</c:v>
                </c:pt>
                <c:pt idx="13">
                  <c:v>-0.29389402156399308</c:v>
                </c:pt>
                <c:pt idx="14">
                  <c:v>-0.15451026378611249</c:v>
                </c:pt>
                <c:pt idx="15">
                  <c:v>-1.99019234523371E-6</c:v>
                </c:pt>
                <c:pt idx="16">
                  <c:v>0.15450647821498972</c:v>
                </c:pt>
                <c:pt idx="17">
                  <c:v>0.29389080136389339</c:v>
                </c:pt>
                <c:pt idx="18">
                  <c:v>0.40450709341600805</c:v>
                </c:pt>
                <c:pt idx="19">
                  <c:v>0.47552747913740767</c:v>
                </c:pt>
                <c:pt idx="20">
                  <c:v>0.49999999999295847</c:v>
                </c:pt>
                <c:pt idx="21">
                  <c:v>0.47552911914475282</c:v>
                </c:pt>
                <c:pt idx="22">
                  <c:v>0.40451021289562167</c:v>
                </c:pt>
                <c:pt idx="23">
                  <c:v>0.29389509495988747</c:v>
                </c:pt>
                <c:pt idx="24">
                  <c:v>0.15451152564097761</c:v>
                </c:pt>
                <c:pt idx="25">
                  <c:v>3.3169872414484937E-6</c:v>
                </c:pt>
                <c:pt idx="26">
                  <c:v>-0.15450521635577272</c:v>
                </c:pt>
                <c:pt idx="27">
                  <c:v>-0.29388972795972113</c:v>
                </c:pt>
                <c:pt idx="28">
                  <c:v>-0.40450631353898375</c:v>
                </c:pt>
                <c:pt idx="29">
                  <c:v>-0.47552706912720044</c:v>
                </c:pt>
                <c:pt idx="30">
                  <c:v>-0.49999999998415656</c:v>
                </c:pt>
                <c:pt idx="31">
                  <c:v>-0.47552952913821805</c:v>
                </c:pt>
                <c:pt idx="32">
                  <c:v>-0.40451099275840363</c:v>
                </c:pt>
                <c:pt idx="33">
                  <c:v>-0.29389616835371207</c:v>
                </c:pt>
                <c:pt idx="34">
                  <c:v>-0.15451278749475428</c:v>
                </c:pt>
                <c:pt idx="35">
                  <c:v>-4.6437821376399201E-6</c:v>
                </c:pt>
                <c:pt idx="36">
                  <c:v>0.15450395449546819</c:v>
                </c:pt>
                <c:pt idx="37">
                  <c:v>0.29388865455347907</c:v>
                </c:pt>
                <c:pt idx="38">
                  <c:v>0.40450553365911079</c:v>
                </c:pt>
                <c:pt idx="39">
                  <c:v>0.47552665911364445</c:v>
                </c:pt>
                <c:pt idx="40">
                  <c:v>0.49999999997183386</c:v>
                </c:pt>
              </c:numCache>
            </c:numRef>
          </c:yVal>
          <c:smooth val="1"/>
        </c:ser>
        <c:dLbls>
          <c:showLegendKey val="0"/>
          <c:showVal val="0"/>
          <c:showCatName val="0"/>
          <c:showSerName val="0"/>
          <c:showPercent val="0"/>
          <c:showBubbleSize val="0"/>
        </c:dLbls>
        <c:axId val="166109568"/>
        <c:axId val="166111488"/>
      </c:scatterChart>
      <c:valAx>
        <c:axId val="166109568"/>
        <c:scaling>
          <c:orientation val="minMax"/>
          <c:max val="20"/>
        </c:scaling>
        <c:delete val="0"/>
        <c:axPos val="b"/>
        <c:title>
          <c:tx>
            <c:rich>
              <a:bodyPr/>
              <a:lstStyle/>
              <a:p>
                <a:pPr>
                  <a:defRPr/>
                </a:pPr>
                <a:r>
                  <a:rPr lang="en-US"/>
                  <a:t>Time (ms)</a:t>
                </a:r>
              </a:p>
            </c:rich>
          </c:tx>
          <c:layout/>
          <c:overlay val="0"/>
        </c:title>
        <c:numFmt formatCode="General" sourceLinked="1"/>
        <c:majorTickMark val="none"/>
        <c:minorTickMark val="none"/>
        <c:tickLblPos val="nextTo"/>
        <c:crossAx val="166111488"/>
        <c:crosses val="autoZero"/>
        <c:crossBetween val="midCat"/>
      </c:valAx>
      <c:valAx>
        <c:axId val="166111488"/>
        <c:scaling>
          <c:orientation val="minMax"/>
        </c:scaling>
        <c:delete val="0"/>
        <c:axPos val="l"/>
        <c:majorGridlines/>
        <c:title>
          <c:tx>
            <c:rich>
              <a:bodyPr/>
              <a:lstStyle/>
              <a:p>
                <a:pPr>
                  <a:defRPr/>
                </a:pPr>
                <a:r>
                  <a:rPr lang="en-US" dirty="0" smtClean="0"/>
                  <a:t>Power</a:t>
                </a:r>
                <a:r>
                  <a:rPr lang="en-US" baseline="0" dirty="0" smtClean="0"/>
                  <a:t> (W)</a:t>
                </a:r>
                <a:endParaRPr lang="en-US" dirty="0"/>
              </a:p>
            </c:rich>
          </c:tx>
          <c:layout/>
          <c:overlay val="0"/>
        </c:title>
        <c:numFmt formatCode="General" sourceLinked="1"/>
        <c:majorTickMark val="none"/>
        <c:minorTickMark val="none"/>
        <c:tickLblPos val="nextTo"/>
        <c:crossAx val="166109568"/>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Instantaneous Power </a:t>
            </a:r>
          </a:p>
        </c:rich>
      </c:tx>
      <c:layout>
        <c:manualLayout>
          <c:xMode val="edge"/>
          <c:yMode val="edge"/>
          <c:x val="0.2299766355140187"/>
          <c:y val="1.2970031737429367E-2"/>
        </c:manualLayout>
      </c:layout>
      <c:overlay val="0"/>
    </c:title>
    <c:autoTitleDeleted val="0"/>
    <c:plotArea>
      <c:layout/>
      <c:scatterChart>
        <c:scatterStyle val="smoothMarker"/>
        <c:varyColors val="0"/>
        <c:ser>
          <c:idx val="0"/>
          <c:order val="0"/>
          <c:tx>
            <c:strRef>
              <c:f>Sheet1!$B$631</c:f>
              <c:strCache>
                <c:ptCount val="1"/>
                <c:pt idx="0">
                  <c:v>p(t)</c:v>
                </c:pt>
              </c:strCache>
            </c:strRef>
          </c:tx>
          <c:marker>
            <c:symbol val="none"/>
          </c:marker>
          <c:xVal>
            <c:numRef>
              <c:f>Sheet1!$A$632:$A$672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Sheet1!$B$632:$B$672</c:f>
              <c:numCache>
                <c:formatCode>General</c:formatCode>
                <c:ptCount val="41"/>
                <c:pt idx="0">
                  <c:v>0</c:v>
                </c:pt>
                <c:pt idx="1">
                  <c:v>48.943401704445705</c:v>
                </c:pt>
                <c:pt idx="2">
                  <c:v>190.98269367697731</c:v>
                </c:pt>
                <c:pt idx="3">
                  <c:v>412.21410366794157</c:v>
                </c:pt>
                <c:pt idx="4">
                  <c:v>690.98199613968097</c:v>
                </c:pt>
                <c:pt idx="5">
                  <c:v>999.99867320510327</c:v>
                </c:pt>
                <c:pt idx="6">
                  <c:v>1309.0154801462372</c:v>
                </c:pt>
                <c:pt idx="7">
                  <c:v>1587.7837495319918</c:v>
                </c:pt>
                <c:pt idx="8">
                  <c:v>1809.0157465803677</c:v>
                </c:pt>
                <c:pt idx="9">
                  <c:v>1951.0557782885335</c:v>
                </c:pt>
                <c:pt idx="10">
                  <c:v>1999.9999999964793</c:v>
                </c:pt>
                <c:pt idx="11">
                  <c:v>1951.0574182958785</c:v>
                </c:pt>
                <c:pt idx="12">
                  <c:v>1809.0188660599811</c:v>
                </c:pt>
                <c:pt idx="13">
                  <c:v>1587.7880431279862</c:v>
                </c:pt>
                <c:pt idx="14">
                  <c:v>1309.0205275722251</c:v>
                </c:pt>
                <c:pt idx="15">
                  <c:v>1000.0039803846905</c:v>
                </c:pt>
                <c:pt idx="16">
                  <c:v>690.98704357002055</c:v>
                </c:pt>
                <c:pt idx="17">
                  <c:v>412.21839727221322</c:v>
                </c:pt>
                <c:pt idx="18">
                  <c:v>190.98581316798391</c:v>
                </c:pt>
                <c:pt idx="19">
                  <c:v>48.945041725184637</c:v>
                </c:pt>
                <c:pt idx="20">
                  <c:v>1.4083070709602907E-8</c:v>
                </c:pt>
                <c:pt idx="21">
                  <c:v>48.941761710494347</c:v>
                </c:pt>
                <c:pt idx="22">
                  <c:v>190.97957420875662</c:v>
                </c:pt>
                <c:pt idx="23">
                  <c:v>412.20981008022511</c:v>
                </c:pt>
                <c:pt idx="24">
                  <c:v>690.9769487180447</c:v>
                </c:pt>
                <c:pt idx="25">
                  <c:v>999.99336602551705</c:v>
                </c:pt>
                <c:pt idx="26">
                  <c:v>1309.0104327115455</c:v>
                </c:pt>
                <c:pt idx="27">
                  <c:v>1587.7794559194422</c:v>
                </c:pt>
                <c:pt idx="28">
                  <c:v>1809.0126270779674</c:v>
                </c:pt>
                <c:pt idx="29">
                  <c:v>1951.0541382544009</c:v>
                </c:pt>
                <c:pt idx="30">
                  <c:v>1999.9999999683132</c:v>
                </c:pt>
                <c:pt idx="31">
                  <c:v>1951.0590582764362</c:v>
                </c:pt>
                <c:pt idx="32">
                  <c:v>1809.0219855168073</c:v>
                </c:pt>
                <c:pt idx="33">
                  <c:v>1587.7923367074241</c:v>
                </c:pt>
                <c:pt idx="34">
                  <c:v>1309.0255749895086</c:v>
                </c:pt>
                <c:pt idx="35">
                  <c:v>1000.0092875642753</c:v>
                </c:pt>
                <c:pt idx="36">
                  <c:v>690.99209100906364</c:v>
                </c:pt>
                <c:pt idx="37">
                  <c:v>412.22269089304189</c:v>
                </c:pt>
                <c:pt idx="38">
                  <c:v>190.98893268177846</c:v>
                </c:pt>
                <c:pt idx="39">
                  <c:v>48.946681772711145</c:v>
                </c:pt>
                <c:pt idx="40">
                  <c:v>5.6332282838411629E-8</c:v>
                </c:pt>
              </c:numCache>
            </c:numRef>
          </c:yVal>
          <c:smooth val="1"/>
        </c:ser>
        <c:dLbls>
          <c:showLegendKey val="0"/>
          <c:showVal val="0"/>
          <c:showCatName val="0"/>
          <c:showSerName val="0"/>
          <c:showPercent val="0"/>
          <c:showBubbleSize val="0"/>
        </c:dLbls>
        <c:axId val="179286784"/>
        <c:axId val="179288704"/>
      </c:scatterChart>
      <c:valAx>
        <c:axId val="179286784"/>
        <c:scaling>
          <c:orientation val="minMax"/>
          <c:max val="20"/>
        </c:scaling>
        <c:delete val="0"/>
        <c:axPos val="b"/>
        <c:title>
          <c:tx>
            <c:rich>
              <a:bodyPr/>
              <a:lstStyle/>
              <a:p>
                <a:pPr>
                  <a:defRPr/>
                </a:pPr>
                <a:r>
                  <a:rPr lang="en-US"/>
                  <a:t>Time (ms)</a:t>
                </a:r>
              </a:p>
            </c:rich>
          </c:tx>
          <c:layout/>
          <c:overlay val="0"/>
        </c:title>
        <c:numFmt formatCode="General" sourceLinked="1"/>
        <c:majorTickMark val="none"/>
        <c:minorTickMark val="none"/>
        <c:tickLblPos val="nextTo"/>
        <c:crossAx val="179288704"/>
        <c:crosses val="autoZero"/>
        <c:crossBetween val="midCat"/>
      </c:valAx>
      <c:valAx>
        <c:axId val="179288704"/>
        <c:scaling>
          <c:orientation val="minMax"/>
        </c:scaling>
        <c:delete val="0"/>
        <c:axPos val="l"/>
        <c:majorGridlines/>
        <c:title>
          <c:tx>
            <c:rich>
              <a:bodyPr/>
              <a:lstStyle/>
              <a:p>
                <a:pPr>
                  <a:defRPr/>
                </a:pPr>
                <a:r>
                  <a:rPr lang="en-US"/>
                  <a:t>Power (W)</a:t>
                </a:r>
              </a:p>
            </c:rich>
          </c:tx>
          <c:layout/>
          <c:overlay val="0"/>
        </c:title>
        <c:numFmt formatCode="General" sourceLinked="1"/>
        <c:majorTickMark val="none"/>
        <c:minorTickMark val="none"/>
        <c:tickLblPos val="nextTo"/>
        <c:crossAx val="17928678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Source and Load voltages</a:t>
            </a:r>
          </a:p>
        </c:rich>
      </c:tx>
      <c:layout>
        <c:manualLayout>
          <c:xMode val="edge"/>
          <c:yMode val="edge"/>
          <c:x val="0.22232801147945525"/>
          <c:y val="0"/>
        </c:manualLayout>
      </c:layout>
      <c:overlay val="0"/>
    </c:title>
    <c:autoTitleDeleted val="0"/>
    <c:plotArea>
      <c:layout/>
      <c:scatterChart>
        <c:scatterStyle val="smoothMarker"/>
        <c:varyColors val="0"/>
        <c:ser>
          <c:idx val="0"/>
          <c:order val="0"/>
          <c:tx>
            <c:strRef>
              <c:f>Sheet1!$B$581</c:f>
              <c:strCache>
                <c:ptCount val="1"/>
                <c:pt idx="0">
                  <c:v>vs(t)</c:v>
                </c:pt>
              </c:strCache>
            </c:strRef>
          </c:tx>
          <c:marker>
            <c:symbol val="none"/>
          </c:marker>
          <c:xVal>
            <c:numRef>
              <c:f>Sheet1!$A$582:$A$622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Sheet1!$B$582:$B$622</c:f>
              <c:numCache>
                <c:formatCode>General</c:formatCode>
                <c:ptCount val="41"/>
                <c:pt idx="0">
                  <c:v>0</c:v>
                </c:pt>
                <c:pt idx="1">
                  <c:v>48.670945032627316</c:v>
                </c:pt>
                <c:pt idx="2">
                  <c:v>96.143451889338536</c:v>
                </c:pt>
                <c:pt idx="3">
                  <c:v>141.2485918697482</c:v>
                </c:pt>
                <c:pt idx="4">
                  <c:v>182.87572860453321</c:v>
                </c:pt>
                <c:pt idx="5">
                  <c:v>219.99986556273228</c:v>
                </c:pt>
                <c:pt idx="6">
                  <c:v>251.70688482555812</c:v>
                </c:pt>
                <c:pt idx="7">
                  <c:v>277.21605566539472</c:v>
                </c:pt>
                <c:pt idx="8">
                  <c:v>295.89925869499916</c:v>
                </c:pt>
                <c:pt idx="9">
                  <c:v>307.29645222535032</c:v>
                </c:pt>
                <c:pt idx="10">
                  <c:v>311.12699999972614</c:v>
                </c:pt>
                <c:pt idx="11">
                  <c:v>307.29658137807331</c:v>
                </c:pt>
                <c:pt idx="12">
                  <c:v>295.89951382028181</c:v>
                </c:pt>
                <c:pt idx="13">
                  <c:v>277.21643048121638</c:v>
                </c:pt>
                <c:pt idx="14">
                  <c:v>251.70737010272495</c:v>
                </c:pt>
                <c:pt idx="15">
                  <c:v>220.00044935213015</c:v>
                </c:pt>
                <c:pt idx="16">
                  <c:v>182.87639653135358</c:v>
                </c:pt>
                <c:pt idx="17">
                  <c:v>141.24932748744399</c:v>
                </c:pt>
                <c:pt idx="18">
                  <c:v>96.144237084591168</c:v>
                </c:pt>
                <c:pt idx="19">
                  <c:v>48.671760471356485</c:v>
                </c:pt>
                <c:pt idx="20">
                  <c:v>8.2560343163647055E-4</c:v>
                </c:pt>
                <c:pt idx="21">
                  <c:v>-48.670129593555451</c:v>
                </c:pt>
                <c:pt idx="22">
                  <c:v>-96.1426666934087</c:v>
                </c:pt>
                <c:pt idx="23">
                  <c:v>-141.24785625105775</c:v>
                </c:pt>
                <c:pt idx="24">
                  <c:v>-182.87506067642502</c:v>
                </c:pt>
                <c:pt idx="25">
                  <c:v>-219.99928177178541</c:v>
                </c:pt>
                <c:pt idx="26">
                  <c:v>-251.70639954661888</c:v>
                </c:pt>
                <c:pt idx="27">
                  <c:v>-277.215680847621</c:v>
                </c:pt>
                <c:pt idx="28">
                  <c:v>-295.89900356763297</c:v>
                </c:pt>
                <c:pt idx="29">
                  <c:v>-307.29632307046353</c:v>
                </c:pt>
                <c:pt idx="30">
                  <c:v>-311.12699999753534</c:v>
                </c:pt>
                <c:pt idx="31">
                  <c:v>-307.29671052863245</c:v>
                </c:pt>
                <c:pt idx="32">
                  <c:v>-295.89976894348081</c:v>
                </c:pt>
                <c:pt idx="33">
                  <c:v>-277.21680529508603</c:v>
                </c:pt>
                <c:pt idx="34">
                  <c:v>-251.70785537811935</c:v>
                </c:pt>
                <c:pt idx="35">
                  <c:v>-220.0010331399786</c:v>
                </c:pt>
                <c:pt idx="36">
                  <c:v>-182.87706445688625</c:v>
                </c:pt>
                <c:pt idx="37">
                  <c:v>-141.25006310414534</c:v>
                </c:pt>
                <c:pt idx="38">
                  <c:v>-96.145022279167023</c:v>
                </c:pt>
                <c:pt idx="39">
                  <c:v>-48.672575909742925</c:v>
                </c:pt>
                <c:pt idx="40">
                  <c:v>-1.6512068632671274E-3</c:v>
                </c:pt>
              </c:numCache>
            </c:numRef>
          </c:yVal>
          <c:smooth val="1"/>
        </c:ser>
        <c:ser>
          <c:idx val="1"/>
          <c:order val="1"/>
          <c:tx>
            <c:strRef>
              <c:f>Sheet1!$C$581</c:f>
              <c:strCache>
                <c:ptCount val="1"/>
                <c:pt idx="0">
                  <c:v>vR(t)</c:v>
                </c:pt>
              </c:strCache>
            </c:strRef>
          </c:tx>
          <c:marker>
            <c:symbol val="none"/>
          </c:marker>
          <c:xVal>
            <c:numRef>
              <c:f>Sheet1!$A$582:$A$622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Sheet1!$C$582:$C$622</c:f>
              <c:numCache>
                <c:formatCode>General</c:formatCode>
                <c:ptCount val="41"/>
                <c:pt idx="0">
                  <c:v>0</c:v>
                </c:pt>
                <c:pt idx="1">
                  <c:v>-48.670945032627316</c:v>
                </c:pt>
                <c:pt idx="2">
                  <c:v>-96.143451889338536</c:v>
                </c:pt>
                <c:pt idx="3">
                  <c:v>-141.2485918697482</c:v>
                </c:pt>
                <c:pt idx="4">
                  <c:v>-182.87572860453321</c:v>
                </c:pt>
                <c:pt idx="5">
                  <c:v>-219.99986556273228</c:v>
                </c:pt>
                <c:pt idx="6">
                  <c:v>-251.70688482555812</c:v>
                </c:pt>
                <c:pt idx="7">
                  <c:v>-277.21605566539472</c:v>
                </c:pt>
                <c:pt idx="8">
                  <c:v>-295.89925869499916</c:v>
                </c:pt>
                <c:pt idx="9">
                  <c:v>-307.29645222535032</c:v>
                </c:pt>
                <c:pt idx="10">
                  <c:v>-311.12699999972614</c:v>
                </c:pt>
                <c:pt idx="11">
                  <c:v>-307.29658137807331</c:v>
                </c:pt>
                <c:pt idx="12">
                  <c:v>-295.89951382028181</c:v>
                </c:pt>
                <c:pt idx="13">
                  <c:v>-277.21643048121638</c:v>
                </c:pt>
                <c:pt idx="14">
                  <c:v>-251.70737010272495</c:v>
                </c:pt>
                <c:pt idx="15">
                  <c:v>-220.00044935213015</c:v>
                </c:pt>
                <c:pt idx="16">
                  <c:v>-182.87639653135358</c:v>
                </c:pt>
                <c:pt idx="17">
                  <c:v>-141.24932748744399</c:v>
                </c:pt>
                <c:pt idx="18">
                  <c:v>-96.144237084591168</c:v>
                </c:pt>
                <c:pt idx="19">
                  <c:v>-48.671760471356485</c:v>
                </c:pt>
                <c:pt idx="20">
                  <c:v>-8.2560343163647055E-4</c:v>
                </c:pt>
                <c:pt idx="21">
                  <c:v>48.670129593555451</c:v>
                </c:pt>
                <c:pt idx="22">
                  <c:v>96.1426666934087</c:v>
                </c:pt>
                <c:pt idx="23">
                  <c:v>141.24785625105775</c:v>
                </c:pt>
                <c:pt idx="24">
                  <c:v>182.87506067642502</c:v>
                </c:pt>
                <c:pt idx="25">
                  <c:v>219.99928177178541</c:v>
                </c:pt>
                <c:pt idx="26">
                  <c:v>251.70639954661888</c:v>
                </c:pt>
                <c:pt idx="27">
                  <c:v>277.215680847621</c:v>
                </c:pt>
                <c:pt idx="28">
                  <c:v>295.89900356763297</c:v>
                </c:pt>
                <c:pt idx="29">
                  <c:v>307.29632307046353</c:v>
                </c:pt>
                <c:pt idx="30">
                  <c:v>311.12699999753534</c:v>
                </c:pt>
                <c:pt idx="31">
                  <c:v>307.29671052863245</c:v>
                </c:pt>
                <c:pt idx="32">
                  <c:v>295.89976894348081</c:v>
                </c:pt>
                <c:pt idx="33">
                  <c:v>277.21680529508603</c:v>
                </c:pt>
                <c:pt idx="34">
                  <c:v>251.70785537811935</c:v>
                </c:pt>
                <c:pt idx="35">
                  <c:v>220.0010331399786</c:v>
                </c:pt>
                <c:pt idx="36">
                  <c:v>182.87706445688625</c:v>
                </c:pt>
                <c:pt idx="37">
                  <c:v>141.25006310414534</c:v>
                </c:pt>
                <c:pt idx="38">
                  <c:v>96.145022279167023</c:v>
                </c:pt>
                <c:pt idx="39">
                  <c:v>48.672575909742925</c:v>
                </c:pt>
                <c:pt idx="40">
                  <c:v>1.6512068632671274E-3</c:v>
                </c:pt>
              </c:numCache>
            </c:numRef>
          </c:yVal>
          <c:smooth val="1"/>
        </c:ser>
        <c:ser>
          <c:idx val="2"/>
          <c:order val="2"/>
          <c:tx>
            <c:strRef>
              <c:f>Sheet1!#REF!</c:f>
              <c:strCache>
                <c:ptCount val="1"/>
                <c:pt idx="0">
                  <c:v>#REF!</c:v>
                </c:pt>
              </c:strCache>
            </c:strRef>
          </c:tx>
          <c:spPr>
            <a:ln w="12700">
              <a:solidFill>
                <a:schemeClr val="accent3">
                  <a:lumMod val="50000"/>
                </a:schemeClr>
              </a:solidFill>
            </a:ln>
          </c:spPr>
          <c:marker>
            <c:symbol val="none"/>
          </c:marker>
          <c:xVal>
            <c:numRef>
              <c:f>Sheet1!$A$582:$A$622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Sheet1!#REF!</c:f>
              <c:numCache>
                <c:formatCode>General</c:formatCode>
                <c:ptCount val="1"/>
                <c:pt idx="0">
                  <c:v>1</c:v>
                </c:pt>
              </c:numCache>
            </c:numRef>
          </c:yVal>
          <c:smooth val="1"/>
        </c:ser>
        <c:ser>
          <c:idx val="3"/>
          <c:order val="3"/>
          <c:tx>
            <c:strRef>
              <c:f>Sheet1!#REF!</c:f>
              <c:strCache>
                <c:ptCount val="1"/>
                <c:pt idx="0">
                  <c:v>#REF!</c:v>
                </c:pt>
              </c:strCache>
            </c:strRef>
          </c:tx>
          <c:marker>
            <c:symbol val="none"/>
          </c:marker>
          <c:xVal>
            <c:numRef>
              <c:f>Sheet1!$A$582:$A$622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Sheet1!#REF!</c:f>
              <c:numCache>
                <c:formatCode>General</c:formatCode>
                <c:ptCount val="1"/>
                <c:pt idx="0">
                  <c:v>1</c:v>
                </c:pt>
              </c:numCache>
            </c:numRef>
          </c:yVal>
          <c:smooth val="1"/>
        </c:ser>
        <c:dLbls>
          <c:showLegendKey val="0"/>
          <c:showVal val="0"/>
          <c:showCatName val="0"/>
          <c:showSerName val="0"/>
          <c:showPercent val="0"/>
          <c:showBubbleSize val="0"/>
        </c:dLbls>
        <c:axId val="179883392"/>
        <c:axId val="179885568"/>
      </c:scatterChart>
      <c:valAx>
        <c:axId val="179883392"/>
        <c:scaling>
          <c:orientation val="minMax"/>
          <c:max val="20"/>
        </c:scaling>
        <c:delete val="0"/>
        <c:axPos val="b"/>
        <c:title>
          <c:tx>
            <c:rich>
              <a:bodyPr/>
              <a:lstStyle/>
              <a:p>
                <a:pPr>
                  <a:defRPr/>
                </a:pPr>
                <a:r>
                  <a:rPr lang="en-US"/>
                  <a:t>Time (ms)</a:t>
                </a:r>
              </a:p>
            </c:rich>
          </c:tx>
          <c:layout/>
          <c:overlay val="0"/>
        </c:title>
        <c:numFmt formatCode="General" sourceLinked="1"/>
        <c:majorTickMark val="none"/>
        <c:minorTickMark val="none"/>
        <c:tickLblPos val="nextTo"/>
        <c:crossAx val="179885568"/>
        <c:crosses val="autoZero"/>
        <c:crossBetween val="midCat"/>
      </c:valAx>
      <c:valAx>
        <c:axId val="179885568"/>
        <c:scaling>
          <c:orientation val="minMax"/>
          <c:max val="350"/>
          <c:min val="-350"/>
        </c:scaling>
        <c:delete val="0"/>
        <c:axPos val="l"/>
        <c:majorGridlines/>
        <c:title>
          <c:tx>
            <c:rich>
              <a:bodyPr/>
              <a:lstStyle/>
              <a:p>
                <a:pPr>
                  <a:defRPr/>
                </a:pPr>
                <a:r>
                  <a:rPr lang="en-US"/>
                  <a:t>Voltage (V)</a:t>
                </a:r>
              </a:p>
            </c:rich>
          </c:tx>
          <c:layout/>
          <c:overlay val="0"/>
        </c:title>
        <c:numFmt formatCode="General" sourceLinked="1"/>
        <c:majorTickMark val="none"/>
        <c:minorTickMark val="none"/>
        <c:tickLblPos val="nextTo"/>
        <c:crossAx val="179883392"/>
        <c:crosses val="autoZero"/>
        <c:crossBetween val="midCat"/>
        <c:majorUnit val="50"/>
      </c:valAx>
    </c:plotArea>
    <c:legend>
      <c:legendPos val="r"/>
      <c:legendEntry>
        <c:idx val="2"/>
        <c:delete val="1"/>
      </c:legendEntry>
      <c:legendEntry>
        <c:idx val="3"/>
        <c:delete val="1"/>
      </c:legendEntry>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800"/>
            </a:pPr>
            <a:r>
              <a:rPr lang="en-US" sz="1800" dirty="0" smtClean="0"/>
              <a:t>Load Current</a:t>
            </a:r>
            <a:endParaRPr lang="en-US" sz="1800" dirty="0"/>
          </a:p>
        </c:rich>
      </c:tx>
      <c:layout>
        <c:manualLayout>
          <c:xMode val="edge"/>
          <c:yMode val="edge"/>
          <c:x val="0.29963699825479928"/>
          <c:y val="0"/>
        </c:manualLayout>
      </c:layout>
      <c:overlay val="0"/>
    </c:title>
    <c:autoTitleDeleted val="0"/>
    <c:plotArea>
      <c:layout/>
      <c:scatterChart>
        <c:scatterStyle val="smoothMarker"/>
        <c:varyColors val="0"/>
        <c:ser>
          <c:idx val="0"/>
          <c:order val="0"/>
          <c:tx>
            <c:strRef>
              <c:f>Sheet1!$H$581</c:f>
              <c:strCache>
                <c:ptCount val="1"/>
                <c:pt idx="0">
                  <c:v>i(t)</c:v>
                </c:pt>
              </c:strCache>
            </c:strRef>
          </c:tx>
          <c:marker>
            <c:symbol val="none"/>
          </c:marker>
          <c:xVal>
            <c:numRef>
              <c:f>Sheet1!$G$582:$G$622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Sheet1!$H$582:$H$622</c:f>
              <c:numCache>
                <c:formatCode>General</c:formatCode>
                <c:ptCount val="41"/>
                <c:pt idx="0">
                  <c:v>0</c:v>
                </c:pt>
                <c:pt idx="1">
                  <c:v>1.0057163332489982</c:v>
                </c:pt>
                <c:pt idx="2">
                  <c:v>1.9866686343408237</c:v>
                </c:pt>
                <c:pt idx="3">
                  <c:v>2.9187026427491385</c:v>
                </c:pt>
                <c:pt idx="4">
                  <c:v>3.7788686266333169</c:v>
                </c:pt>
                <c:pt idx="5">
                  <c:v>4.5459864804494821</c:v>
                </c:pt>
                <c:pt idx="6">
                  <c:v>5.2011672485625269</c:v>
                </c:pt>
                <c:pt idx="7">
                  <c:v>5.7282782332385898</c:v>
                </c:pt>
                <c:pt idx="8">
                  <c:v>6.1143402345349323</c:v>
                </c:pt>
                <c:pt idx="9">
                  <c:v>6.3498471407392394</c:v>
                </c:pt>
                <c:pt idx="10">
                  <c:v>6.4289999999943417</c:v>
                </c:pt>
                <c:pt idx="11">
                  <c:v>6.3498498094978366</c:v>
                </c:pt>
                <c:pt idx="12">
                  <c:v>6.1143455063385428</c:v>
                </c:pt>
                <c:pt idx="13">
                  <c:v>5.7282859782781319</c:v>
                </c:pt>
                <c:pt idx="14">
                  <c:v>5.2011772761297435</c:v>
                </c:pt>
                <c:pt idx="15">
                  <c:v>4.5459985436328081</c:v>
                </c:pt>
                <c:pt idx="16">
                  <c:v>3.778882428397639</c:v>
                </c:pt>
                <c:pt idx="17">
                  <c:v>2.91871784324979</c:v>
                </c:pt>
                <c:pt idx="18">
                  <c:v>1.9866848592916611</c:v>
                </c:pt>
                <c:pt idx="19">
                  <c:v>1.0057331831385603</c:v>
                </c:pt>
                <c:pt idx="20">
                  <c:v>1.7059928781465027E-5</c:v>
                </c:pt>
                <c:pt idx="21">
                  <c:v>-1.0056994833523545</c:v>
                </c:pt>
                <c:pt idx="22">
                  <c:v>-1.986652409375993</c:v>
                </c:pt>
                <c:pt idx="23">
                  <c:v>-2.9186874422279336</c:v>
                </c:pt>
                <c:pt idx="24">
                  <c:v>-3.7788548248423841</c:v>
                </c:pt>
                <c:pt idx="25">
                  <c:v>-4.545974417234147</c:v>
                </c:pt>
                <c:pt idx="26">
                  <c:v>-5.2011572209586854</c:v>
                </c:pt>
                <c:pt idx="27">
                  <c:v>-5.728270488158711</c:v>
                </c:pt>
                <c:pt idx="28">
                  <c:v>-6.1143349626882673</c:v>
                </c:pt>
                <c:pt idx="29">
                  <c:v>-6.3498444719359295</c:v>
                </c:pt>
                <c:pt idx="30">
                  <c:v>-6.4289999999490712</c:v>
                </c:pt>
                <c:pt idx="31">
                  <c:v>-6.3498524782117212</c:v>
                </c:pt>
                <c:pt idx="32">
                  <c:v>-6.114350778099098</c:v>
                </c:pt>
                <c:pt idx="33">
                  <c:v>-5.7282937232773365</c:v>
                </c:pt>
                <c:pt idx="34">
                  <c:v>-5.201187303660336</c:v>
                </c:pt>
                <c:pt idx="35">
                  <c:v>-4.5460106067841188</c:v>
                </c:pt>
                <c:pt idx="36">
                  <c:v>-3.7788962301353521</c:v>
                </c:pt>
                <c:pt idx="37">
                  <c:v>-2.9187330437298931</c:v>
                </c:pt>
                <c:pt idx="38">
                  <c:v>-1.9867010842285138</c:v>
                </c:pt>
                <c:pt idx="39">
                  <c:v>-1.0057500330210405</c:v>
                </c:pt>
                <c:pt idx="40">
                  <c:v>-2.8021908217706701E-5</c:v>
                </c:pt>
              </c:numCache>
            </c:numRef>
          </c:yVal>
          <c:smooth val="1"/>
        </c:ser>
        <c:dLbls>
          <c:showLegendKey val="0"/>
          <c:showVal val="0"/>
          <c:showCatName val="0"/>
          <c:showSerName val="0"/>
          <c:showPercent val="0"/>
          <c:showBubbleSize val="0"/>
        </c:dLbls>
        <c:axId val="179580288"/>
        <c:axId val="179602944"/>
      </c:scatterChart>
      <c:valAx>
        <c:axId val="179580288"/>
        <c:scaling>
          <c:orientation val="minMax"/>
          <c:max val="20"/>
        </c:scaling>
        <c:delete val="0"/>
        <c:axPos val="b"/>
        <c:title>
          <c:tx>
            <c:rich>
              <a:bodyPr/>
              <a:lstStyle/>
              <a:p>
                <a:pPr>
                  <a:defRPr sz="1200"/>
                </a:pPr>
                <a:r>
                  <a:rPr lang="en-US" sz="1200" dirty="0" smtClean="0"/>
                  <a:t>Time (ms)</a:t>
                </a:r>
                <a:endParaRPr lang="en-US" sz="1200" dirty="0"/>
              </a:p>
            </c:rich>
          </c:tx>
          <c:layout/>
          <c:overlay val="0"/>
        </c:title>
        <c:numFmt formatCode="General" sourceLinked="1"/>
        <c:majorTickMark val="none"/>
        <c:minorTickMark val="none"/>
        <c:tickLblPos val="nextTo"/>
        <c:txPr>
          <a:bodyPr/>
          <a:lstStyle/>
          <a:p>
            <a:pPr>
              <a:defRPr sz="1000" baseline="0"/>
            </a:pPr>
            <a:endParaRPr lang="ar-IQ"/>
          </a:p>
        </c:txPr>
        <c:crossAx val="179602944"/>
        <c:crosses val="autoZero"/>
        <c:crossBetween val="midCat"/>
        <c:majorUnit val="5"/>
      </c:valAx>
      <c:valAx>
        <c:axId val="179602944"/>
        <c:scaling>
          <c:orientation val="minMax"/>
        </c:scaling>
        <c:delete val="0"/>
        <c:axPos val="l"/>
        <c:majorGridlines/>
        <c:title>
          <c:tx>
            <c:rich>
              <a:bodyPr/>
              <a:lstStyle/>
              <a:p>
                <a:pPr>
                  <a:defRPr sz="1200"/>
                </a:pPr>
                <a:r>
                  <a:rPr lang="en-US" sz="1200" dirty="0" smtClean="0"/>
                  <a:t>Current (A)</a:t>
                </a:r>
                <a:endParaRPr lang="en-US" sz="1200" dirty="0"/>
              </a:p>
            </c:rich>
          </c:tx>
          <c:layout/>
          <c:overlay val="0"/>
        </c:title>
        <c:numFmt formatCode="General" sourceLinked="1"/>
        <c:majorTickMark val="none"/>
        <c:minorTickMark val="none"/>
        <c:tickLblPos val="nextTo"/>
        <c:txPr>
          <a:bodyPr/>
          <a:lstStyle/>
          <a:p>
            <a:pPr>
              <a:defRPr sz="1000"/>
            </a:pPr>
            <a:endParaRPr lang="ar-IQ"/>
          </a:p>
        </c:txPr>
        <c:crossAx val="179580288"/>
        <c:crosses val="autoZero"/>
        <c:crossBetween val="midCat"/>
        <c:majorUnit val="2"/>
      </c:valAx>
    </c:plotArea>
    <c:plotVisOnly val="1"/>
    <c:dispBlanksAs val="gap"/>
    <c:showDLblsOverMax val="0"/>
  </c:chart>
  <c:txPr>
    <a:bodyPr/>
    <a:lstStyle/>
    <a:p>
      <a:pPr>
        <a:defRPr sz="1800"/>
      </a:pPr>
      <a:endParaRPr lang="ar-IQ"/>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55074365704303E-2"/>
          <c:y val="7.4548702245552642E-2"/>
          <c:w val="0.85716447944007002"/>
          <c:h val="0.89719889180519097"/>
        </c:manualLayout>
      </c:layout>
      <c:scatterChart>
        <c:scatterStyle val="smoothMarker"/>
        <c:varyColors val="0"/>
        <c:ser>
          <c:idx val="0"/>
          <c:order val="0"/>
          <c:tx>
            <c:strRef>
              <c:f>Sheet1!$B$1</c:f>
              <c:strCache>
                <c:ptCount val="1"/>
                <c:pt idx="0">
                  <c:v>Sin</c:v>
                </c:pt>
              </c:strCache>
            </c:strRef>
          </c:tx>
          <c:marker>
            <c:symbol val="none"/>
          </c:marker>
          <c:xVal>
            <c:numRef>
              <c:f>Sheet1!$A$2:$A$38</c:f>
              <c:numCache>
                <c:formatCode>General</c:formatCode>
                <c:ptCount val="3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numCache>
            </c:numRef>
          </c:xVal>
          <c:yVal>
            <c:numRef>
              <c:f>Sheet1!$B$2:$B$38</c:f>
              <c:numCache>
                <c:formatCode>General</c:formatCode>
                <c:ptCount val="37"/>
                <c:pt idx="0">
                  <c:v>0</c:v>
                </c:pt>
                <c:pt idx="1">
                  <c:v>0.17364817766693</c:v>
                </c:pt>
                <c:pt idx="2">
                  <c:v>0.34202014332566799</c:v>
                </c:pt>
                <c:pt idx="3">
                  <c:v>0.5</c:v>
                </c:pt>
                <c:pt idx="4">
                  <c:v>0.64278760968653903</c:v>
                </c:pt>
                <c:pt idx="5">
                  <c:v>0.76604444311897801</c:v>
                </c:pt>
                <c:pt idx="6">
                  <c:v>0.86602540378443804</c:v>
                </c:pt>
                <c:pt idx="7">
                  <c:v>0.93969262078590798</c:v>
                </c:pt>
                <c:pt idx="8">
                  <c:v>0.98480775301220802</c:v>
                </c:pt>
                <c:pt idx="9">
                  <c:v>1</c:v>
                </c:pt>
                <c:pt idx="10">
                  <c:v>0.98480775301220802</c:v>
                </c:pt>
                <c:pt idx="11">
                  <c:v>0.93969262078590798</c:v>
                </c:pt>
                <c:pt idx="12">
                  <c:v>0.86602540378443804</c:v>
                </c:pt>
                <c:pt idx="13">
                  <c:v>0.76604444311897801</c:v>
                </c:pt>
                <c:pt idx="14">
                  <c:v>0.64278760968653903</c:v>
                </c:pt>
                <c:pt idx="15">
                  <c:v>0.5</c:v>
                </c:pt>
                <c:pt idx="16">
                  <c:v>0.34202014332566799</c:v>
                </c:pt>
                <c:pt idx="17">
                  <c:v>0.17364817766693</c:v>
                </c:pt>
                <c:pt idx="18">
                  <c:v>0</c:v>
                </c:pt>
                <c:pt idx="19">
                  <c:v>-0.17364817766693</c:v>
                </c:pt>
                <c:pt idx="20">
                  <c:v>-0.34202014332566799</c:v>
                </c:pt>
                <c:pt idx="21">
                  <c:v>-0.5</c:v>
                </c:pt>
                <c:pt idx="22">
                  <c:v>-0.64278760968653903</c:v>
                </c:pt>
                <c:pt idx="23">
                  <c:v>-0.76604444311897801</c:v>
                </c:pt>
                <c:pt idx="24">
                  <c:v>-0.86602540378443804</c:v>
                </c:pt>
                <c:pt idx="25">
                  <c:v>-0.93969262078590798</c:v>
                </c:pt>
                <c:pt idx="26">
                  <c:v>-0.98480775301220802</c:v>
                </c:pt>
                <c:pt idx="27">
                  <c:v>-1</c:v>
                </c:pt>
                <c:pt idx="28">
                  <c:v>-0.98480775301220802</c:v>
                </c:pt>
                <c:pt idx="29">
                  <c:v>-0.93969262078590798</c:v>
                </c:pt>
                <c:pt idx="30">
                  <c:v>-0.86602540378443804</c:v>
                </c:pt>
                <c:pt idx="31">
                  <c:v>-0.76604444311897801</c:v>
                </c:pt>
                <c:pt idx="32">
                  <c:v>-0.64278760968653903</c:v>
                </c:pt>
                <c:pt idx="33">
                  <c:v>-0.5</c:v>
                </c:pt>
                <c:pt idx="34">
                  <c:v>-0.34202014332566799</c:v>
                </c:pt>
                <c:pt idx="35">
                  <c:v>-0.17364817766693</c:v>
                </c:pt>
                <c:pt idx="36">
                  <c:v>0</c:v>
                </c:pt>
              </c:numCache>
            </c:numRef>
          </c:yVal>
          <c:smooth val="1"/>
        </c:ser>
        <c:ser>
          <c:idx val="1"/>
          <c:order val="1"/>
          <c:tx>
            <c:strRef>
              <c:f>Sheet1!$C$1</c:f>
              <c:strCache>
                <c:ptCount val="1"/>
                <c:pt idx="0">
                  <c:v>cos</c:v>
                </c:pt>
              </c:strCache>
            </c:strRef>
          </c:tx>
          <c:marker>
            <c:symbol val="none"/>
          </c:marker>
          <c:xVal>
            <c:numRef>
              <c:f>Sheet1!$A$2:$A$38</c:f>
              <c:numCache>
                <c:formatCode>General</c:formatCode>
                <c:ptCount val="3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numCache>
            </c:numRef>
          </c:xVal>
          <c:yVal>
            <c:numRef>
              <c:f>Sheet1!$C$2:$C$38</c:f>
              <c:numCache>
                <c:formatCode>General</c:formatCode>
                <c:ptCount val="37"/>
                <c:pt idx="0">
                  <c:v>1</c:v>
                </c:pt>
                <c:pt idx="1">
                  <c:v>0.98480775301220802</c:v>
                </c:pt>
                <c:pt idx="2">
                  <c:v>0.93969262078590798</c:v>
                </c:pt>
                <c:pt idx="3">
                  <c:v>0.86602540378443804</c:v>
                </c:pt>
                <c:pt idx="4">
                  <c:v>0.76604444311897801</c:v>
                </c:pt>
                <c:pt idx="5">
                  <c:v>0.64278760968653903</c:v>
                </c:pt>
                <c:pt idx="6">
                  <c:v>0.5</c:v>
                </c:pt>
                <c:pt idx="7">
                  <c:v>0.34202014332566799</c:v>
                </c:pt>
                <c:pt idx="8">
                  <c:v>0.17364817766693</c:v>
                </c:pt>
                <c:pt idx="9">
                  <c:v>0</c:v>
                </c:pt>
                <c:pt idx="10">
                  <c:v>-0.17364817766693</c:v>
                </c:pt>
                <c:pt idx="11">
                  <c:v>-0.34202014332566799</c:v>
                </c:pt>
                <c:pt idx="12">
                  <c:v>-0.5</c:v>
                </c:pt>
                <c:pt idx="13">
                  <c:v>-0.64278760968653903</c:v>
                </c:pt>
                <c:pt idx="14">
                  <c:v>-0.76604444311897801</c:v>
                </c:pt>
                <c:pt idx="15">
                  <c:v>-0.86602540378443804</c:v>
                </c:pt>
                <c:pt idx="16">
                  <c:v>-0.93969262078590798</c:v>
                </c:pt>
                <c:pt idx="17">
                  <c:v>-0.98480775301220802</c:v>
                </c:pt>
                <c:pt idx="18">
                  <c:v>-1</c:v>
                </c:pt>
                <c:pt idx="19">
                  <c:v>-0.98480775301220802</c:v>
                </c:pt>
                <c:pt idx="20">
                  <c:v>-0.93969262078590798</c:v>
                </c:pt>
                <c:pt idx="21">
                  <c:v>-0.86602540378443804</c:v>
                </c:pt>
                <c:pt idx="22">
                  <c:v>-0.76604444311897801</c:v>
                </c:pt>
                <c:pt idx="23">
                  <c:v>-0.64278760968653903</c:v>
                </c:pt>
                <c:pt idx="24">
                  <c:v>-0.5</c:v>
                </c:pt>
                <c:pt idx="25">
                  <c:v>-0.34202014332566799</c:v>
                </c:pt>
                <c:pt idx="26">
                  <c:v>-0.17364817766693</c:v>
                </c:pt>
                <c:pt idx="27">
                  <c:v>0</c:v>
                </c:pt>
                <c:pt idx="28">
                  <c:v>0.17364817766693</c:v>
                </c:pt>
                <c:pt idx="29">
                  <c:v>0.34202014332566799</c:v>
                </c:pt>
                <c:pt idx="30">
                  <c:v>0.5</c:v>
                </c:pt>
                <c:pt idx="31">
                  <c:v>0.64278760968653903</c:v>
                </c:pt>
                <c:pt idx="32">
                  <c:v>0.76604444311897801</c:v>
                </c:pt>
                <c:pt idx="33">
                  <c:v>0.86602540378443804</c:v>
                </c:pt>
                <c:pt idx="34">
                  <c:v>0.93969262078590798</c:v>
                </c:pt>
                <c:pt idx="35">
                  <c:v>0.98480775301220802</c:v>
                </c:pt>
                <c:pt idx="36">
                  <c:v>1</c:v>
                </c:pt>
              </c:numCache>
            </c:numRef>
          </c:yVal>
          <c:smooth val="1"/>
        </c:ser>
        <c:ser>
          <c:idx val="2"/>
          <c:order val="2"/>
          <c:tx>
            <c:strRef>
              <c:f>Sheet1!$D$1</c:f>
              <c:strCache>
                <c:ptCount val="1"/>
                <c:pt idx="0">
                  <c:v>Inv cos</c:v>
                </c:pt>
              </c:strCache>
            </c:strRef>
          </c:tx>
          <c:marker>
            <c:symbol val="none"/>
          </c:marker>
          <c:xVal>
            <c:numRef>
              <c:f>Sheet1!$A$2:$A$38</c:f>
              <c:numCache>
                <c:formatCode>General</c:formatCode>
                <c:ptCount val="3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numCache>
            </c:numRef>
          </c:xVal>
          <c:yVal>
            <c:numRef>
              <c:f>Sheet1!$D$2:$D$38</c:f>
              <c:numCache>
                <c:formatCode>General</c:formatCode>
                <c:ptCount val="37"/>
                <c:pt idx="0">
                  <c:v>-1</c:v>
                </c:pt>
                <c:pt idx="1">
                  <c:v>-0.98480775301220802</c:v>
                </c:pt>
                <c:pt idx="2">
                  <c:v>-0.93969262078590798</c:v>
                </c:pt>
                <c:pt idx="3">
                  <c:v>-0.86602540378443804</c:v>
                </c:pt>
                <c:pt idx="4">
                  <c:v>-0.76604444311897801</c:v>
                </c:pt>
                <c:pt idx="5">
                  <c:v>-0.64278760968653903</c:v>
                </c:pt>
                <c:pt idx="6">
                  <c:v>-0.5</c:v>
                </c:pt>
                <c:pt idx="7">
                  <c:v>-0.34202014332566799</c:v>
                </c:pt>
                <c:pt idx="8">
                  <c:v>-0.17364817766693</c:v>
                </c:pt>
                <c:pt idx="9">
                  <c:v>0</c:v>
                </c:pt>
                <c:pt idx="10">
                  <c:v>0.17364817766693</c:v>
                </c:pt>
                <c:pt idx="11">
                  <c:v>0.34202014332566799</c:v>
                </c:pt>
                <c:pt idx="12">
                  <c:v>0.5</c:v>
                </c:pt>
                <c:pt idx="13">
                  <c:v>0.64278760968653903</c:v>
                </c:pt>
                <c:pt idx="14">
                  <c:v>0.76604444311897801</c:v>
                </c:pt>
                <c:pt idx="15">
                  <c:v>0.86602540378443804</c:v>
                </c:pt>
                <c:pt idx="16">
                  <c:v>0.93969262078590798</c:v>
                </c:pt>
                <c:pt idx="17">
                  <c:v>0.98480775301220802</c:v>
                </c:pt>
                <c:pt idx="18">
                  <c:v>1</c:v>
                </c:pt>
                <c:pt idx="19">
                  <c:v>0.98480775301220802</c:v>
                </c:pt>
                <c:pt idx="20">
                  <c:v>0.93969262078590798</c:v>
                </c:pt>
                <c:pt idx="21">
                  <c:v>0.86602540378443804</c:v>
                </c:pt>
                <c:pt idx="22">
                  <c:v>0.76604444311897801</c:v>
                </c:pt>
                <c:pt idx="23">
                  <c:v>0.64278760968653903</c:v>
                </c:pt>
                <c:pt idx="24">
                  <c:v>0.5</c:v>
                </c:pt>
                <c:pt idx="25">
                  <c:v>0.34202014332566799</c:v>
                </c:pt>
                <c:pt idx="26">
                  <c:v>0.17364817766693</c:v>
                </c:pt>
                <c:pt idx="27">
                  <c:v>0</c:v>
                </c:pt>
                <c:pt idx="28">
                  <c:v>-0.17364817766693</c:v>
                </c:pt>
                <c:pt idx="29">
                  <c:v>-0.34202014332566799</c:v>
                </c:pt>
                <c:pt idx="30">
                  <c:v>-0.5</c:v>
                </c:pt>
                <c:pt idx="31">
                  <c:v>-0.64278760968653903</c:v>
                </c:pt>
                <c:pt idx="32">
                  <c:v>-0.76604444311897801</c:v>
                </c:pt>
                <c:pt idx="33">
                  <c:v>-0.86602540378443804</c:v>
                </c:pt>
                <c:pt idx="34">
                  <c:v>-0.93969262078590798</c:v>
                </c:pt>
                <c:pt idx="35">
                  <c:v>-0.98480775301220802</c:v>
                </c:pt>
                <c:pt idx="36">
                  <c:v>-1</c:v>
                </c:pt>
              </c:numCache>
            </c:numRef>
          </c:yVal>
          <c:smooth val="1"/>
        </c:ser>
        <c:dLbls>
          <c:showLegendKey val="0"/>
          <c:showVal val="0"/>
          <c:showCatName val="0"/>
          <c:showSerName val="0"/>
          <c:showPercent val="0"/>
          <c:showBubbleSize val="0"/>
        </c:dLbls>
        <c:axId val="183070720"/>
        <c:axId val="183072256"/>
      </c:scatterChart>
      <c:valAx>
        <c:axId val="183070720"/>
        <c:scaling>
          <c:orientation val="minMax"/>
          <c:max val="360"/>
          <c:min val="0"/>
        </c:scaling>
        <c:delete val="0"/>
        <c:axPos val="b"/>
        <c:numFmt formatCode="General" sourceLinked="1"/>
        <c:majorTickMark val="out"/>
        <c:minorTickMark val="none"/>
        <c:tickLblPos val="nextTo"/>
        <c:crossAx val="183072256"/>
        <c:crosses val="autoZero"/>
        <c:crossBetween val="midCat"/>
        <c:majorUnit val="90"/>
      </c:valAx>
      <c:valAx>
        <c:axId val="183072256"/>
        <c:scaling>
          <c:orientation val="minMax"/>
          <c:max val="1"/>
          <c:min val="-1"/>
        </c:scaling>
        <c:delete val="0"/>
        <c:axPos val="l"/>
        <c:majorGridlines/>
        <c:numFmt formatCode="General" sourceLinked="1"/>
        <c:majorTickMark val="out"/>
        <c:minorTickMark val="none"/>
        <c:tickLblPos val="nextTo"/>
        <c:crossAx val="183070720"/>
        <c:crosses val="autoZero"/>
        <c:crossBetween val="midCat"/>
        <c:majorUnit val="0.5"/>
        <c:minorUnit val="0.1"/>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2603648424545"/>
          <c:y val="9.7696850393700782E-2"/>
          <c:w val="0.80530314960629923"/>
          <c:h val="0.82727981918926796"/>
        </c:manualLayout>
      </c:layout>
      <c:scatterChart>
        <c:scatterStyle val="smoothMarker"/>
        <c:varyColors val="0"/>
        <c:ser>
          <c:idx val="0"/>
          <c:order val="0"/>
          <c:tx>
            <c:strRef>
              <c:f>Sheet1!$B$481</c:f>
              <c:strCache>
                <c:ptCount val="1"/>
                <c:pt idx="0">
                  <c:v>current</c:v>
                </c:pt>
              </c:strCache>
            </c:strRef>
          </c:tx>
          <c:marker>
            <c:symbol val="none"/>
          </c:marker>
          <c:xVal>
            <c:numRef>
              <c:f>Sheet1!$A$482:$A$522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Sheet1!$B$482:$B$522</c:f>
              <c:numCache>
                <c:formatCode>General</c:formatCode>
                <c:ptCount val="41"/>
                <c:pt idx="0">
                  <c:v>0</c:v>
                </c:pt>
                <c:pt idx="1">
                  <c:v>0.15643433399424453</c:v>
                </c:pt>
                <c:pt idx="2">
                  <c:v>0.30901674200355012</c:v>
                </c:pt>
                <c:pt idx="3">
                  <c:v>0.45399014508463809</c:v>
                </c:pt>
                <c:pt idx="4">
                  <c:v>0.58778482293254264</c:v>
                </c:pt>
                <c:pt idx="5">
                  <c:v>0.70710631209355757</c:v>
                </c:pt>
                <c:pt idx="6">
                  <c:v>0.80901652645240729</c:v>
                </c:pt>
                <c:pt idx="7">
                  <c:v>0.8910061025413889</c:v>
                </c:pt>
                <c:pt idx="8">
                  <c:v>0.95105618829288097</c:v>
                </c:pt>
                <c:pt idx="9">
                  <c:v>0.98768815379362873</c:v>
                </c:pt>
                <c:pt idx="10">
                  <c:v>0.99999999999911982</c:v>
                </c:pt>
                <c:pt idx="11">
                  <c:v>0.98768856890618073</c:v>
                </c:pt>
                <c:pt idx="12">
                  <c:v>0.95105700829655349</c:v>
                </c:pt>
                <c:pt idx="13">
                  <c:v>0.8910073072450041</c:v>
                </c:pt>
                <c:pt idx="14">
                  <c:v>0.80901808619221394</c:v>
                </c:pt>
                <c:pt idx="15">
                  <c:v>0.70710818846365031</c:v>
                </c:pt>
                <c:pt idx="16">
                  <c:v>0.58778696973053957</c:v>
                </c:pt>
                <c:pt idx="17">
                  <c:v>0.45399250944933733</c:v>
                </c:pt>
                <c:pt idx="18">
                  <c:v>0.30901926571654392</c:v>
                </c:pt>
                <c:pt idx="19">
                  <c:v>0.15643695491344847</c:v>
                </c:pt>
                <c:pt idx="20">
                  <c:v>2.6535897933527804E-6</c:v>
                </c:pt>
                <c:pt idx="21">
                  <c:v>-0.1564317130739391</c:v>
                </c:pt>
                <c:pt idx="22">
                  <c:v>-0.30901421828837966</c:v>
                </c:pt>
                <c:pt idx="23">
                  <c:v>-0.4539877807167419</c:v>
                </c:pt>
                <c:pt idx="24">
                  <c:v>-0.58778267613040658</c:v>
                </c:pt>
                <c:pt idx="25">
                  <c:v>-0.70710443571848602</c:v>
                </c:pt>
                <c:pt idx="26">
                  <c:v>-0.80901496670690387</c:v>
                </c:pt>
                <c:pt idx="27">
                  <c:v>-0.89100489783149961</c:v>
                </c:pt>
                <c:pt idx="28">
                  <c:v>-0.95105536828251158</c:v>
                </c:pt>
                <c:pt idx="29">
                  <c:v>-0.98768773867412185</c:v>
                </c:pt>
                <c:pt idx="30">
                  <c:v>-0.99999999999207823</c:v>
                </c:pt>
                <c:pt idx="31">
                  <c:v>-0.98768898401177796</c:v>
                </c:pt>
                <c:pt idx="32">
                  <c:v>-0.95105782829352892</c:v>
                </c:pt>
                <c:pt idx="33">
                  <c:v>-0.89100851194234509</c:v>
                </c:pt>
                <c:pt idx="34">
                  <c:v>-0.8090196459263238</c:v>
                </c:pt>
                <c:pt idx="35">
                  <c:v>-0.70711006482876315</c:v>
                </c:pt>
                <c:pt idx="36">
                  <c:v>-0.58778911652439758</c:v>
                </c:pt>
                <c:pt idx="37">
                  <c:v>-0.45399487381084042</c:v>
                </c:pt>
                <c:pt idx="38">
                  <c:v>-0.30902178942736253</c:v>
                </c:pt>
                <c:pt idx="39">
                  <c:v>-0.15643957583155085</c:v>
                </c:pt>
                <c:pt idx="40">
                  <c:v>-5.3071795866868752E-6</c:v>
                </c:pt>
              </c:numCache>
            </c:numRef>
          </c:yVal>
          <c:smooth val="1"/>
        </c:ser>
        <c:ser>
          <c:idx val="1"/>
          <c:order val="1"/>
          <c:tx>
            <c:strRef>
              <c:f>Sheet1!$C$481</c:f>
              <c:strCache>
                <c:ptCount val="1"/>
                <c:pt idx="0">
                  <c:v>cap vol</c:v>
                </c:pt>
              </c:strCache>
            </c:strRef>
          </c:tx>
          <c:marker>
            <c:symbol val="none"/>
          </c:marker>
          <c:xVal>
            <c:numRef>
              <c:f>Sheet1!$A$482:$A$522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Sheet1!$C$482:$C$522</c:f>
              <c:numCache>
                <c:formatCode>General</c:formatCode>
                <c:ptCount val="41"/>
                <c:pt idx="0">
                  <c:v>1</c:v>
                </c:pt>
                <c:pt idx="1">
                  <c:v>0.98768836135077398</c:v>
                </c:pt>
                <c:pt idx="2">
                  <c:v>0.95105659829555433</c:v>
                </c:pt>
                <c:pt idx="3">
                  <c:v>0.89100670489398071</c:v>
                </c:pt>
                <c:pt idx="4">
                  <c:v>0.80901730632302271</c:v>
                </c:pt>
                <c:pt idx="5">
                  <c:v>0.70710725027922627</c:v>
                </c:pt>
                <c:pt idx="6">
                  <c:v>0.58778589633205847</c:v>
                </c:pt>
                <c:pt idx="7">
                  <c:v>0.45399132726738733</c:v>
                </c:pt>
                <c:pt idx="8">
                  <c:v>0.30901800386031902</c:v>
                </c:pt>
                <c:pt idx="9">
                  <c:v>0.156435644453984</c:v>
                </c:pt>
                <c:pt idx="10">
                  <c:v>1.326794896677558E-6</c:v>
                </c:pt>
                <c:pt idx="11">
                  <c:v>-0.1564330235342293</c:v>
                </c:pt>
                <c:pt idx="12">
                  <c:v>-0.30901548014623709</c:v>
                </c:pt>
                <c:pt idx="13">
                  <c:v>-0.45398896290108964</c:v>
                </c:pt>
                <c:pt idx="14">
                  <c:v>-0.58778374953199197</c:v>
                </c:pt>
                <c:pt idx="15">
                  <c:v>-0.70710537390664396</c:v>
                </c:pt>
                <c:pt idx="16">
                  <c:v>-0.80901574658036768</c:v>
                </c:pt>
                <c:pt idx="17">
                  <c:v>-0.89100550018722857</c:v>
                </c:pt>
                <c:pt idx="18">
                  <c:v>-0.95105577828853338</c:v>
                </c:pt>
                <c:pt idx="19">
                  <c:v>-0.98768794623474454</c:v>
                </c:pt>
                <c:pt idx="20">
                  <c:v>-0.99999999999647926</c:v>
                </c:pt>
                <c:pt idx="21">
                  <c:v>-0.98768877645984865</c:v>
                </c:pt>
                <c:pt idx="22">
                  <c:v>-0.95105741829587853</c:v>
                </c:pt>
                <c:pt idx="23">
                  <c:v>-0.89100790959445897</c:v>
                </c:pt>
                <c:pt idx="24">
                  <c:v>-0.80901886605998108</c:v>
                </c:pt>
                <c:pt idx="25">
                  <c:v>-0.70710912664682912</c:v>
                </c:pt>
                <c:pt idx="26">
                  <c:v>-0.58778804312798616</c:v>
                </c:pt>
                <c:pt idx="27">
                  <c:v>-0.45399369163048825</c:v>
                </c:pt>
                <c:pt idx="28">
                  <c:v>-0.30902052757222498</c:v>
                </c:pt>
                <c:pt idx="29">
                  <c:v>-0.15643826537263691</c:v>
                </c:pt>
                <c:pt idx="30">
                  <c:v>-3.9803846904674201E-6</c:v>
                </c:pt>
                <c:pt idx="31">
                  <c:v>0.15643040261337285</c:v>
                </c:pt>
                <c:pt idx="32">
                  <c:v>0.30901295642997945</c:v>
                </c:pt>
                <c:pt idx="33">
                  <c:v>0.45398659853159534</c:v>
                </c:pt>
                <c:pt idx="34">
                  <c:v>0.58778160272778679</c:v>
                </c:pt>
                <c:pt idx="35">
                  <c:v>0.7071034975290833</c:v>
                </c:pt>
                <c:pt idx="36">
                  <c:v>0.80901418683201609</c:v>
                </c:pt>
                <c:pt idx="37">
                  <c:v>0.89100429547420201</c:v>
                </c:pt>
                <c:pt idx="38">
                  <c:v>0.95105495827481534</c:v>
                </c:pt>
                <c:pt idx="39">
                  <c:v>0.98768753111176033</c:v>
                </c:pt>
                <c:pt idx="40">
                  <c:v>0.99999999998591693</c:v>
                </c:pt>
              </c:numCache>
            </c:numRef>
          </c:yVal>
          <c:smooth val="1"/>
        </c:ser>
        <c:ser>
          <c:idx val="2"/>
          <c:order val="2"/>
          <c:tx>
            <c:strRef>
              <c:f>Sheet1!$D$481</c:f>
              <c:strCache>
                <c:ptCount val="1"/>
                <c:pt idx="0">
                  <c:v>v source</c:v>
                </c:pt>
              </c:strCache>
            </c:strRef>
          </c:tx>
          <c:marker>
            <c:symbol val="none"/>
          </c:marker>
          <c:xVal>
            <c:numRef>
              <c:f>Sheet1!$A$482:$A$522</c:f>
              <c:numCache>
                <c:formatCode>General</c:formatCode>
                <c:ptCount val="41"/>
                <c:pt idx="0">
                  <c:v>0</c:v>
                </c:pt>
                <c:pt idx="1">
                  <c:v>0.5</c:v>
                </c:pt>
                <c:pt idx="2">
                  <c:v>1</c:v>
                </c:pt>
                <c:pt idx="3">
                  <c:v>1.5</c:v>
                </c:pt>
                <c:pt idx="4">
                  <c:v>2</c:v>
                </c:pt>
                <c:pt idx="5">
                  <c:v>2.5</c:v>
                </c:pt>
                <c:pt idx="6">
                  <c:v>3</c:v>
                </c:pt>
                <c:pt idx="7">
                  <c:v>3.5</c:v>
                </c:pt>
                <c:pt idx="8">
                  <c:v>4</c:v>
                </c:pt>
                <c:pt idx="9">
                  <c:v>4.5000000000000009</c:v>
                </c:pt>
                <c:pt idx="10">
                  <c:v>5</c:v>
                </c:pt>
                <c:pt idx="11">
                  <c:v>5.5</c:v>
                </c:pt>
                <c:pt idx="12">
                  <c:v>6</c:v>
                </c:pt>
                <c:pt idx="13">
                  <c:v>6.5000000000000009</c:v>
                </c:pt>
                <c:pt idx="14">
                  <c:v>7</c:v>
                </c:pt>
                <c:pt idx="15">
                  <c:v>7.5</c:v>
                </c:pt>
                <c:pt idx="16">
                  <c:v>8</c:v>
                </c:pt>
                <c:pt idx="17">
                  <c:v>8.5</c:v>
                </c:pt>
                <c:pt idx="18">
                  <c:v>9.0000000000000018</c:v>
                </c:pt>
                <c:pt idx="19">
                  <c:v>9.5</c:v>
                </c:pt>
                <c:pt idx="20">
                  <c:v>10</c:v>
                </c:pt>
                <c:pt idx="21">
                  <c:v>10.5</c:v>
                </c:pt>
                <c:pt idx="22">
                  <c:v>11</c:v>
                </c:pt>
                <c:pt idx="23">
                  <c:v>11.5</c:v>
                </c:pt>
                <c:pt idx="24">
                  <c:v>12</c:v>
                </c:pt>
                <c:pt idx="25">
                  <c:v>12.5</c:v>
                </c:pt>
                <c:pt idx="26">
                  <c:v>13.000000000000002</c:v>
                </c:pt>
                <c:pt idx="27">
                  <c:v>13.5</c:v>
                </c:pt>
                <c:pt idx="28">
                  <c:v>14</c:v>
                </c:pt>
                <c:pt idx="29">
                  <c:v>14.5</c:v>
                </c:pt>
                <c:pt idx="30">
                  <c:v>15</c:v>
                </c:pt>
                <c:pt idx="31">
                  <c:v>15.5</c:v>
                </c:pt>
                <c:pt idx="32">
                  <c:v>16</c:v>
                </c:pt>
                <c:pt idx="33">
                  <c:v>16.5</c:v>
                </c:pt>
                <c:pt idx="34">
                  <c:v>17</c:v>
                </c:pt>
                <c:pt idx="35">
                  <c:v>17.5</c:v>
                </c:pt>
                <c:pt idx="36">
                  <c:v>18.000000000000004</c:v>
                </c:pt>
                <c:pt idx="37">
                  <c:v>18.5</c:v>
                </c:pt>
                <c:pt idx="38">
                  <c:v>19</c:v>
                </c:pt>
                <c:pt idx="39">
                  <c:v>19.5</c:v>
                </c:pt>
                <c:pt idx="40">
                  <c:v>20</c:v>
                </c:pt>
              </c:numCache>
            </c:numRef>
          </c:xVal>
          <c:yVal>
            <c:numRef>
              <c:f>Sheet1!$D$482:$D$522</c:f>
              <c:numCache>
                <c:formatCode>General</c:formatCode>
                <c:ptCount val="41"/>
                <c:pt idx="0">
                  <c:v>-1</c:v>
                </c:pt>
                <c:pt idx="1">
                  <c:v>-0.98768836135077398</c:v>
                </c:pt>
                <c:pt idx="2">
                  <c:v>-0.95105659829555433</c:v>
                </c:pt>
                <c:pt idx="3">
                  <c:v>-0.89100670489398071</c:v>
                </c:pt>
                <c:pt idx="4">
                  <c:v>-0.80901730632302271</c:v>
                </c:pt>
                <c:pt idx="5">
                  <c:v>-0.70710725027922627</c:v>
                </c:pt>
                <c:pt idx="6">
                  <c:v>-0.58778589633205847</c:v>
                </c:pt>
                <c:pt idx="7">
                  <c:v>-0.45399132726738733</c:v>
                </c:pt>
                <c:pt idx="8">
                  <c:v>-0.30901800386031902</c:v>
                </c:pt>
                <c:pt idx="9">
                  <c:v>-0.156435644453984</c:v>
                </c:pt>
                <c:pt idx="10">
                  <c:v>-1.326794896677558E-6</c:v>
                </c:pt>
                <c:pt idx="11">
                  <c:v>0.1564330235342293</c:v>
                </c:pt>
                <c:pt idx="12">
                  <c:v>0.30901548014623709</c:v>
                </c:pt>
                <c:pt idx="13">
                  <c:v>0.45398896290108964</c:v>
                </c:pt>
                <c:pt idx="14">
                  <c:v>0.58778374953199197</c:v>
                </c:pt>
                <c:pt idx="15">
                  <c:v>0.70710537390664396</c:v>
                </c:pt>
                <c:pt idx="16">
                  <c:v>0.80901574658036768</c:v>
                </c:pt>
                <c:pt idx="17">
                  <c:v>0.89100550018722857</c:v>
                </c:pt>
                <c:pt idx="18">
                  <c:v>0.95105577828853338</c:v>
                </c:pt>
                <c:pt idx="19">
                  <c:v>0.98768794623474454</c:v>
                </c:pt>
                <c:pt idx="20">
                  <c:v>0.99999999999647926</c:v>
                </c:pt>
                <c:pt idx="21">
                  <c:v>0.98768877645984865</c:v>
                </c:pt>
                <c:pt idx="22">
                  <c:v>0.95105741829587853</c:v>
                </c:pt>
                <c:pt idx="23">
                  <c:v>0.89100790959445897</c:v>
                </c:pt>
                <c:pt idx="24">
                  <c:v>0.80901886605998108</c:v>
                </c:pt>
                <c:pt idx="25">
                  <c:v>0.70710912664682912</c:v>
                </c:pt>
                <c:pt idx="26">
                  <c:v>0.58778804312798616</c:v>
                </c:pt>
                <c:pt idx="27">
                  <c:v>0.45399369163048825</c:v>
                </c:pt>
                <c:pt idx="28">
                  <c:v>0.30902052757222498</c:v>
                </c:pt>
                <c:pt idx="29">
                  <c:v>0.15643826537263691</c:v>
                </c:pt>
                <c:pt idx="30">
                  <c:v>3.9803846904674201E-6</c:v>
                </c:pt>
                <c:pt idx="31">
                  <c:v>-0.15643040261337285</c:v>
                </c:pt>
                <c:pt idx="32">
                  <c:v>-0.30901295642997945</c:v>
                </c:pt>
                <c:pt idx="33">
                  <c:v>-0.45398659853159534</c:v>
                </c:pt>
                <c:pt idx="34">
                  <c:v>-0.58778160272778679</c:v>
                </c:pt>
                <c:pt idx="35">
                  <c:v>-0.7071034975290833</c:v>
                </c:pt>
                <c:pt idx="36">
                  <c:v>-0.80901418683201609</c:v>
                </c:pt>
                <c:pt idx="37">
                  <c:v>-0.89100429547420201</c:v>
                </c:pt>
                <c:pt idx="38">
                  <c:v>-0.95105495827481534</c:v>
                </c:pt>
                <c:pt idx="39">
                  <c:v>-0.98768753111176033</c:v>
                </c:pt>
                <c:pt idx="40">
                  <c:v>-0.99999999998591693</c:v>
                </c:pt>
              </c:numCache>
            </c:numRef>
          </c:yVal>
          <c:smooth val="1"/>
        </c:ser>
        <c:dLbls>
          <c:showLegendKey val="0"/>
          <c:showVal val="0"/>
          <c:showCatName val="0"/>
          <c:showSerName val="0"/>
          <c:showPercent val="0"/>
          <c:showBubbleSize val="0"/>
        </c:dLbls>
        <c:axId val="184427264"/>
        <c:axId val="184429184"/>
      </c:scatterChart>
      <c:valAx>
        <c:axId val="184427264"/>
        <c:scaling>
          <c:orientation val="minMax"/>
          <c:max val="20"/>
        </c:scaling>
        <c:delete val="0"/>
        <c:axPos val="b"/>
        <c:title>
          <c:tx>
            <c:rich>
              <a:bodyPr/>
              <a:lstStyle/>
              <a:p>
                <a:pPr>
                  <a:defRPr/>
                </a:pPr>
                <a:r>
                  <a:rPr lang="en-US"/>
                  <a:t>Time (ms)</a:t>
                </a:r>
              </a:p>
            </c:rich>
          </c:tx>
          <c:layout>
            <c:manualLayout>
              <c:xMode val="edge"/>
              <c:yMode val="edge"/>
              <c:x val="0.48438998250218723"/>
              <c:y val="0.92034703995333922"/>
            </c:manualLayout>
          </c:layout>
          <c:overlay val="0"/>
        </c:title>
        <c:numFmt formatCode="General" sourceLinked="1"/>
        <c:majorTickMark val="none"/>
        <c:minorTickMark val="none"/>
        <c:tickLblPos val="nextTo"/>
        <c:crossAx val="184429184"/>
        <c:crosses val="autoZero"/>
        <c:crossBetween val="midCat"/>
      </c:valAx>
      <c:valAx>
        <c:axId val="184429184"/>
        <c:scaling>
          <c:orientation val="minMax"/>
        </c:scaling>
        <c:delete val="0"/>
        <c:axPos val="l"/>
        <c:majorGridlines/>
        <c:title>
          <c:tx>
            <c:rich>
              <a:bodyPr/>
              <a:lstStyle/>
              <a:p>
                <a:pPr>
                  <a:defRPr/>
                </a:pPr>
                <a:r>
                  <a:rPr lang="en-US"/>
                  <a:t>Y-Axis</a:t>
                </a:r>
              </a:p>
            </c:rich>
          </c:tx>
          <c:layout/>
          <c:overlay val="0"/>
        </c:title>
        <c:numFmt formatCode="General" sourceLinked="1"/>
        <c:majorTickMark val="none"/>
        <c:minorTickMark val="none"/>
        <c:tickLblPos val="nextTo"/>
        <c:crossAx val="184427264"/>
        <c:crosses val="autoZero"/>
        <c:crossBetween val="midCat"/>
      </c:valAx>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4D43B22-6CD5-4E4E-A9AE-2004E3E8C3B1}" type="datetimeFigureOut">
              <a:rPr lang="ar-IQ" smtClean="0"/>
              <a:t>03/01/1439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C2F71A1-88BE-4E4B-9220-F366BF09B127}" type="slidenum">
              <a:rPr lang="ar-IQ" smtClean="0"/>
              <a:t>‹#›</a:t>
            </a:fld>
            <a:endParaRPr lang="ar-IQ"/>
          </a:p>
        </p:txBody>
      </p:sp>
    </p:spTree>
    <p:extLst>
      <p:ext uri="{BB962C8B-B14F-4D97-AF65-F5344CB8AC3E}">
        <p14:creationId xmlns:p14="http://schemas.microsoft.com/office/powerpoint/2010/main" val="11465040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1</a:t>
            </a:fld>
            <a:endParaRPr lang="ar-IQ"/>
          </a:p>
        </p:txBody>
      </p:sp>
    </p:spTree>
    <p:extLst>
      <p:ext uri="{BB962C8B-B14F-4D97-AF65-F5344CB8AC3E}">
        <p14:creationId xmlns:p14="http://schemas.microsoft.com/office/powerpoint/2010/main" val="270723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65</a:t>
            </a:fld>
            <a:endParaRPr lang="ar-IQ">
              <a:solidFill>
                <a:prstClr val="black"/>
              </a:solidFill>
            </a:endParaRPr>
          </a:p>
        </p:txBody>
      </p:sp>
    </p:spTree>
    <p:extLst>
      <p:ext uri="{BB962C8B-B14F-4D97-AF65-F5344CB8AC3E}">
        <p14:creationId xmlns:p14="http://schemas.microsoft.com/office/powerpoint/2010/main" val="249590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t>66</a:t>
            </a:fld>
            <a:endParaRPr lang="ar-IQ"/>
          </a:p>
        </p:txBody>
      </p:sp>
    </p:spTree>
    <p:extLst>
      <p:ext uri="{BB962C8B-B14F-4D97-AF65-F5344CB8AC3E}">
        <p14:creationId xmlns:p14="http://schemas.microsoft.com/office/powerpoint/2010/main" val="258723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t>67</a:t>
            </a:fld>
            <a:endParaRPr lang="ar-IQ"/>
          </a:p>
        </p:txBody>
      </p:sp>
    </p:spTree>
    <p:extLst>
      <p:ext uri="{BB962C8B-B14F-4D97-AF65-F5344CB8AC3E}">
        <p14:creationId xmlns:p14="http://schemas.microsoft.com/office/powerpoint/2010/main" val="406942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69</a:t>
            </a:fld>
            <a:endParaRPr lang="ar-IQ">
              <a:solidFill>
                <a:prstClr val="black"/>
              </a:solidFill>
            </a:endParaRPr>
          </a:p>
        </p:txBody>
      </p:sp>
    </p:spTree>
    <p:extLst>
      <p:ext uri="{BB962C8B-B14F-4D97-AF65-F5344CB8AC3E}">
        <p14:creationId xmlns:p14="http://schemas.microsoft.com/office/powerpoint/2010/main" val="175677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70</a:t>
            </a:fld>
            <a:endParaRPr lang="ar-IQ">
              <a:solidFill>
                <a:prstClr val="black"/>
              </a:solidFill>
            </a:endParaRPr>
          </a:p>
        </p:txBody>
      </p:sp>
    </p:spTree>
    <p:extLst>
      <p:ext uri="{BB962C8B-B14F-4D97-AF65-F5344CB8AC3E}">
        <p14:creationId xmlns:p14="http://schemas.microsoft.com/office/powerpoint/2010/main" val="279878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71</a:t>
            </a:fld>
            <a:endParaRPr lang="ar-IQ">
              <a:solidFill>
                <a:prstClr val="black"/>
              </a:solidFill>
            </a:endParaRPr>
          </a:p>
        </p:txBody>
      </p:sp>
    </p:spTree>
    <p:extLst>
      <p:ext uri="{BB962C8B-B14F-4D97-AF65-F5344CB8AC3E}">
        <p14:creationId xmlns:p14="http://schemas.microsoft.com/office/powerpoint/2010/main" val="4146439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72</a:t>
            </a:fld>
            <a:endParaRPr lang="ar-IQ">
              <a:solidFill>
                <a:prstClr val="black"/>
              </a:solidFill>
            </a:endParaRPr>
          </a:p>
        </p:txBody>
      </p:sp>
    </p:spTree>
    <p:extLst>
      <p:ext uri="{BB962C8B-B14F-4D97-AF65-F5344CB8AC3E}">
        <p14:creationId xmlns:p14="http://schemas.microsoft.com/office/powerpoint/2010/main" val="324679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73</a:t>
            </a:fld>
            <a:endParaRPr lang="ar-IQ">
              <a:solidFill>
                <a:prstClr val="black"/>
              </a:solidFill>
            </a:endParaRPr>
          </a:p>
        </p:txBody>
      </p:sp>
    </p:spTree>
    <p:extLst>
      <p:ext uri="{BB962C8B-B14F-4D97-AF65-F5344CB8AC3E}">
        <p14:creationId xmlns:p14="http://schemas.microsoft.com/office/powerpoint/2010/main" val="367044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75</a:t>
            </a:fld>
            <a:endParaRPr lang="ar-IQ">
              <a:solidFill>
                <a:prstClr val="black"/>
              </a:solidFill>
            </a:endParaRPr>
          </a:p>
        </p:txBody>
      </p:sp>
    </p:spTree>
    <p:extLst>
      <p:ext uri="{BB962C8B-B14F-4D97-AF65-F5344CB8AC3E}">
        <p14:creationId xmlns:p14="http://schemas.microsoft.com/office/powerpoint/2010/main" val="5300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C2F71A1-88BE-4E4B-9220-F366BF09B127}" type="slidenum">
              <a:rPr lang="ar-IQ" smtClean="0"/>
              <a:t>79</a:t>
            </a:fld>
            <a:endParaRPr lang="ar-IQ"/>
          </a:p>
        </p:txBody>
      </p:sp>
    </p:spTree>
    <p:extLst>
      <p:ext uri="{BB962C8B-B14F-4D97-AF65-F5344CB8AC3E}">
        <p14:creationId xmlns:p14="http://schemas.microsoft.com/office/powerpoint/2010/main" val="361001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2</a:t>
            </a:fld>
            <a:endParaRPr lang="ar-IQ"/>
          </a:p>
        </p:txBody>
      </p:sp>
    </p:spTree>
    <p:extLst>
      <p:ext uri="{BB962C8B-B14F-4D97-AF65-F5344CB8AC3E}">
        <p14:creationId xmlns:p14="http://schemas.microsoft.com/office/powerpoint/2010/main" val="1280452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80</a:t>
            </a:fld>
            <a:endParaRPr lang="ar-IQ"/>
          </a:p>
        </p:txBody>
      </p:sp>
    </p:spTree>
    <p:extLst>
      <p:ext uri="{BB962C8B-B14F-4D97-AF65-F5344CB8AC3E}">
        <p14:creationId xmlns:p14="http://schemas.microsoft.com/office/powerpoint/2010/main" val="783496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81</a:t>
            </a:fld>
            <a:endParaRPr lang="ar-IQ"/>
          </a:p>
        </p:txBody>
      </p:sp>
    </p:spTree>
    <p:extLst>
      <p:ext uri="{BB962C8B-B14F-4D97-AF65-F5344CB8AC3E}">
        <p14:creationId xmlns:p14="http://schemas.microsoft.com/office/powerpoint/2010/main" val="1209485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82</a:t>
            </a:fld>
            <a:endParaRPr lang="ar-IQ"/>
          </a:p>
        </p:txBody>
      </p:sp>
    </p:spTree>
    <p:extLst>
      <p:ext uri="{BB962C8B-B14F-4D97-AF65-F5344CB8AC3E}">
        <p14:creationId xmlns:p14="http://schemas.microsoft.com/office/powerpoint/2010/main" val="178162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C2F71A1-88BE-4E4B-9220-F366BF09B127}" type="slidenum">
              <a:rPr lang="ar-IQ" smtClean="0"/>
              <a:t>86</a:t>
            </a:fld>
            <a:endParaRPr lang="ar-IQ"/>
          </a:p>
        </p:txBody>
      </p:sp>
    </p:spTree>
    <p:extLst>
      <p:ext uri="{BB962C8B-B14F-4D97-AF65-F5344CB8AC3E}">
        <p14:creationId xmlns:p14="http://schemas.microsoft.com/office/powerpoint/2010/main" val="1184756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88</a:t>
            </a:fld>
            <a:endParaRPr lang="ar-IQ"/>
          </a:p>
        </p:txBody>
      </p:sp>
    </p:spTree>
    <p:extLst>
      <p:ext uri="{BB962C8B-B14F-4D97-AF65-F5344CB8AC3E}">
        <p14:creationId xmlns:p14="http://schemas.microsoft.com/office/powerpoint/2010/main" val="1212481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89</a:t>
            </a:fld>
            <a:endParaRPr lang="ar-IQ"/>
          </a:p>
        </p:txBody>
      </p:sp>
    </p:spTree>
    <p:extLst>
      <p:ext uri="{BB962C8B-B14F-4D97-AF65-F5344CB8AC3E}">
        <p14:creationId xmlns:p14="http://schemas.microsoft.com/office/powerpoint/2010/main" val="1670499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90</a:t>
            </a:fld>
            <a:endParaRPr lang="ar-IQ"/>
          </a:p>
        </p:txBody>
      </p:sp>
    </p:spTree>
    <p:extLst>
      <p:ext uri="{BB962C8B-B14F-4D97-AF65-F5344CB8AC3E}">
        <p14:creationId xmlns:p14="http://schemas.microsoft.com/office/powerpoint/2010/main" val="3826646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91</a:t>
            </a:fld>
            <a:endParaRPr lang="ar-IQ"/>
          </a:p>
        </p:txBody>
      </p:sp>
    </p:spTree>
    <p:extLst>
      <p:ext uri="{BB962C8B-B14F-4D97-AF65-F5344CB8AC3E}">
        <p14:creationId xmlns:p14="http://schemas.microsoft.com/office/powerpoint/2010/main" val="1529823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92</a:t>
            </a:fld>
            <a:endParaRPr lang="ar-IQ"/>
          </a:p>
        </p:txBody>
      </p:sp>
    </p:spTree>
    <p:extLst>
      <p:ext uri="{BB962C8B-B14F-4D97-AF65-F5344CB8AC3E}">
        <p14:creationId xmlns:p14="http://schemas.microsoft.com/office/powerpoint/2010/main" val="1796571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93</a:t>
            </a:fld>
            <a:endParaRPr lang="ar-IQ"/>
          </a:p>
        </p:txBody>
      </p:sp>
    </p:spTree>
    <p:extLst>
      <p:ext uri="{BB962C8B-B14F-4D97-AF65-F5344CB8AC3E}">
        <p14:creationId xmlns:p14="http://schemas.microsoft.com/office/powerpoint/2010/main" val="139179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3</a:t>
            </a:fld>
            <a:endParaRPr lang="ar-IQ"/>
          </a:p>
        </p:txBody>
      </p:sp>
    </p:spTree>
    <p:extLst>
      <p:ext uri="{BB962C8B-B14F-4D97-AF65-F5344CB8AC3E}">
        <p14:creationId xmlns:p14="http://schemas.microsoft.com/office/powerpoint/2010/main" val="3409415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94</a:t>
            </a:fld>
            <a:endParaRPr lang="ar-IQ"/>
          </a:p>
        </p:txBody>
      </p:sp>
    </p:spTree>
    <p:extLst>
      <p:ext uri="{BB962C8B-B14F-4D97-AF65-F5344CB8AC3E}">
        <p14:creationId xmlns:p14="http://schemas.microsoft.com/office/powerpoint/2010/main" val="167487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95</a:t>
            </a:fld>
            <a:endParaRPr lang="ar-IQ"/>
          </a:p>
        </p:txBody>
      </p:sp>
    </p:spTree>
    <p:extLst>
      <p:ext uri="{BB962C8B-B14F-4D97-AF65-F5344CB8AC3E}">
        <p14:creationId xmlns:p14="http://schemas.microsoft.com/office/powerpoint/2010/main" val="2164867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96</a:t>
            </a:fld>
            <a:endParaRPr lang="ar-IQ"/>
          </a:p>
        </p:txBody>
      </p:sp>
    </p:spTree>
    <p:extLst>
      <p:ext uri="{BB962C8B-B14F-4D97-AF65-F5344CB8AC3E}">
        <p14:creationId xmlns:p14="http://schemas.microsoft.com/office/powerpoint/2010/main" val="2522044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97</a:t>
            </a:fld>
            <a:endParaRPr lang="ar-IQ"/>
          </a:p>
        </p:txBody>
      </p:sp>
    </p:spTree>
    <p:extLst>
      <p:ext uri="{BB962C8B-B14F-4D97-AF65-F5344CB8AC3E}">
        <p14:creationId xmlns:p14="http://schemas.microsoft.com/office/powerpoint/2010/main" val="224039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98</a:t>
            </a:fld>
            <a:endParaRPr lang="ar-IQ"/>
          </a:p>
        </p:txBody>
      </p:sp>
    </p:spTree>
    <p:extLst>
      <p:ext uri="{BB962C8B-B14F-4D97-AF65-F5344CB8AC3E}">
        <p14:creationId xmlns:p14="http://schemas.microsoft.com/office/powerpoint/2010/main" val="46348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371600" y="1143000"/>
            <a:ext cx="4114800" cy="30861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IQ"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anose="02020603050405020304" pitchFamily="18" charset="0"/>
              </a:defRPr>
            </a:lvl1pPr>
            <a:lvl2pPr marL="742950" indent="-285750" defTabSz="930275" eaLnBrk="0" hangingPunct="0">
              <a:defRPr sz="2400">
                <a:solidFill>
                  <a:schemeClr val="tx1"/>
                </a:solidFill>
                <a:latin typeface="Times New Roman" panose="02020603050405020304" pitchFamily="18" charset="0"/>
              </a:defRPr>
            </a:lvl2pPr>
            <a:lvl3pPr marL="1143000" indent="-228600" defTabSz="930275" eaLnBrk="0" hangingPunct="0">
              <a:defRPr sz="2400">
                <a:solidFill>
                  <a:schemeClr val="tx1"/>
                </a:solidFill>
                <a:latin typeface="Times New Roman" panose="02020603050405020304" pitchFamily="18" charset="0"/>
              </a:defRPr>
            </a:lvl3pPr>
            <a:lvl4pPr marL="1600200" indent="-228600" defTabSz="930275" eaLnBrk="0" hangingPunct="0">
              <a:defRPr sz="2400">
                <a:solidFill>
                  <a:schemeClr val="tx1"/>
                </a:solidFill>
                <a:latin typeface="Times New Roman" panose="02020603050405020304" pitchFamily="18" charset="0"/>
              </a:defRPr>
            </a:lvl4pPr>
            <a:lvl5pPr marL="2057400" indent="-228600" defTabSz="930275" eaLnBrk="0" hangingPunct="0">
              <a:defRPr sz="2400">
                <a:solidFill>
                  <a:schemeClr val="tx1"/>
                </a:solidFill>
                <a:latin typeface="Times New Roman" panose="02020603050405020304" pitchFamily="18" charset="0"/>
              </a:defRPr>
            </a:lvl5pPr>
            <a:lvl6pPr marL="2514600" indent="-228600" algn="ctr" defTabSz="930275" rtl="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defTabSz="930275" rtl="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defTabSz="930275" rtl="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defTabSz="930275" rtl="0" eaLnBrk="0" fontAlgn="base" hangingPunct="0">
              <a:spcBef>
                <a:spcPct val="20000"/>
              </a:spcBef>
              <a:spcAft>
                <a:spcPct val="0"/>
              </a:spcAft>
              <a:defRPr sz="2400">
                <a:solidFill>
                  <a:schemeClr val="tx1"/>
                </a:solidFill>
                <a:latin typeface="Times New Roman" panose="02020603050405020304" pitchFamily="18" charset="0"/>
              </a:defRPr>
            </a:lvl9pPr>
          </a:lstStyle>
          <a:p>
            <a:fld id="{467BBADA-BA45-44AD-898E-2F1A3DAB6DA3}" type="slidenum">
              <a:rPr lang="en-US" altLang="ar-IQ" sz="1200">
                <a:solidFill>
                  <a:srgbClr val="000000"/>
                </a:solidFill>
              </a:rPr>
              <a:pPr/>
              <a:t>4</a:t>
            </a:fld>
            <a:endParaRPr lang="en-US" altLang="ar-IQ" sz="1200">
              <a:solidFill>
                <a:srgbClr val="000000"/>
              </a:solidFill>
            </a:endParaRPr>
          </a:p>
        </p:txBody>
      </p:sp>
    </p:spTree>
    <p:extLst>
      <p:ext uri="{BB962C8B-B14F-4D97-AF65-F5344CB8AC3E}">
        <p14:creationId xmlns:p14="http://schemas.microsoft.com/office/powerpoint/2010/main" val="58293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C2F71A1-88BE-4E4B-9220-F366BF09B127}" type="slidenum">
              <a:rPr lang="ar-IQ" smtClean="0"/>
              <a:t>15</a:t>
            </a:fld>
            <a:endParaRPr lang="ar-IQ"/>
          </a:p>
        </p:txBody>
      </p:sp>
    </p:spTree>
    <p:extLst>
      <p:ext uri="{BB962C8B-B14F-4D97-AF65-F5344CB8AC3E}">
        <p14:creationId xmlns:p14="http://schemas.microsoft.com/office/powerpoint/2010/main" val="393220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55</a:t>
            </a:fld>
            <a:endParaRPr lang="ar-IQ"/>
          </a:p>
        </p:txBody>
      </p:sp>
    </p:spTree>
    <p:extLst>
      <p:ext uri="{BB962C8B-B14F-4D97-AF65-F5344CB8AC3E}">
        <p14:creationId xmlns:p14="http://schemas.microsoft.com/office/powerpoint/2010/main" val="102036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57</a:t>
            </a:fld>
            <a:endParaRPr lang="ar-IQ">
              <a:solidFill>
                <a:prstClr val="black"/>
              </a:solidFill>
            </a:endParaRPr>
          </a:p>
        </p:txBody>
      </p:sp>
    </p:spTree>
    <p:extLst>
      <p:ext uri="{BB962C8B-B14F-4D97-AF65-F5344CB8AC3E}">
        <p14:creationId xmlns:p14="http://schemas.microsoft.com/office/powerpoint/2010/main" val="215376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A3021554-AAC1-4268-9DE5-D94965BCCB90}" type="slidenum">
              <a:rPr lang="ar-IQ" smtClean="0">
                <a:solidFill>
                  <a:prstClr val="black"/>
                </a:solidFill>
              </a:rPr>
              <a:pPr/>
              <a:t>58</a:t>
            </a:fld>
            <a:endParaRPr lang="ar-IQ">
              <a:solidFill>
                <a:prstClr val="black"/>
              </a:solidFill>
            </a:endParaRPr>
          </a:p>
        </p:txBody>
      </p:sp>
    </p:spTree>
    <p:extLst>
      <p:ext uri="{BB962C8B-B14F-4D97-AF65-F5344CB8AC3E}">
        <p14:creationId xmlns:p14="http://schemas.microsoft.com/office/powerpoint/2010/main" val="351773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8C2F71A1-88BE-4E4B-9220-F366BF09B127}" type="slidenum">
              <a:rPr lang="ar-IQ" smtClean="0"/>
              <a:t>64</a:t>
            </a:fld>
            <a:endParaRPr lang="ar-IQ"/>
          </a:p>
        </p:txBody>
      </p:sp>
    </p:spTree>
    <p:extLst>
      <p:ext uri="{BB962C8B-B14F-4D97-AF65-F5344CB8AC3E}">
        <p14:creationId xmlns:p14="http://schemas.microsoft.com/office/powerpoint/2010/main" val="51301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619F68C-2B86-43C8-A55C-276E0CEF754C}" type="datetimeFigureOut">
              <a:rPr lang="ar-IQ" smtClean="0"/>
              <a:t>03/01/1439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97198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619F68C-2B86-43C8-A55C-276E0CEF754C}" type="datetimeFigureOut">
              <a:rPr lang="ar-IQ" smtClean="0"/>
              <a:t>03/01/1439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40783275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57725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763043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313520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441124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19264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782322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8317308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1678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340738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946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619F68C-2B86-43C8-A55C-276E0CEF754C}" type="datetimeFigureOut">
              <a:rPr lang="ar-IQ" smtClean="0"/>
              <a:t>03/01/1439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32539018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59816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29631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162393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160944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0752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99948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98831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3455931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99882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356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195708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7094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3370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5" y="1524000"/>
            <a:ext cx="7623175" cy="1752600"/>
          </a:xfrm>
        </p:spPr>
        <p:txBody>
          <a:bodyPr/>
          <a:lstStyle>
            <a:lvl1pPr>
              <a:defRPr sz="5000"/>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5126" name="Rectangle 6"/>
          <p:cNvSpPr>
            <a:spLocks noGrp="1" noChangeArrowheads="1"/>
          </p:cNvSpPr>
          <p:nvPr>
            <p:ph type="sldNum" sz="quarter" idx="4"/>
          </p:nvPr>
        </p:nvSpPr>
        <p:spPr/>
        <p:txBody>
          <a:bodyPr/>
          <a:lstStyle>
            <a:lvl1pPr>
              <a:defRPr/>
            </a:lvl1pPr>
          </a:lstStyle>
          <a:p>
            <a:fld id="{B59FD473-0E06-47AD-977C-B486440AA100}" type="slidenum">
              <a:rPr lang="en-US" altLang="en-US">
                <a:solidFill>
                  <a:srgbClr val="000000"/>
                </a:solidFill>
              </a:rPr>
              <a:pPr/>
              <a:t>‹#›</a:t>
            </a:fld>
            <a:endParaRPr lang="en-US" altLang="en-US">
              <a:solidFill>
                <a:srgbClr val="000000"/>
              </a:solidFill>
            </a:endParaRPr>
          </a:p>
        </p:txBody>
      </p:sp>
      <p:sp>
        <p:nvSpPr>
          <p:cNvPr id="5127"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IQ" smtClean="0">
              <a:solidFill>
                <a:srgbClr val="000000"/>
              </a:solidFill>
            </a:endParaRPr>
          </a:p>
        </p:txBody>
      </p:sp>
      <p:sp>
        <p:nvSpPr>
          <p:cNvPr id="5128" name="Line 8"/>
          <p:cNvSpPr>
            <a:spLocks noChangeShapeType="1"/>
          </p:cNvSpPr>
          <p:nvPr/>
        </p:nvSpPr>
        <p:spPr bwMode="auto">
          <a:xfrm>
            <a:off x="1981206"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mtClean="0">
              <a:solidFill>
                <a:srgbClr val="000000"/>
              </a:solidFill>
            </a:endParaRPr>
          </a:p>
        </p:txBody>
      </p:sp>
    </p:spTree>
    <p:extLst>
      <p:ext uri="{BB962C8B-B14F-4D97-AF65-F5344CB8AC3E}">
        <p14:creationId xmlns:p14="http://schemas.microsoft.com/office/powerpoint/2010/main" val="54929332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44390C-0225-40AE-9725-3570E17F4C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8621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48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43B709-3999-43FE-B2AA-869CAD5787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7741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E951B29-EB28-4AEB-B5B2-F655A8A752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29118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BD86EED-B0DE-4406-B29C-29F677D2C4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0663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1135220-3C4B-4B56-856F-243D0DC8E7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81021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0DBD5B8-E4FE-4309-A0F2-2007D0A95E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1525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6C342A-FE60-4C9D-98E4-BE6ED175F5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474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529500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C5529B-AC24-4D21-857E-FFAF82BAD6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87746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2EBCC7-9C8D-4955-9112-2B6E0B1C55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81831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E49CFE-12A8-4B78-A96B-1C28A1F32C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72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B9B5339-629B-4120-A6DD-B45F685E0F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38171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932FF3DA-CEB0-424C-BC61-433035BCB0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2799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BE2DDA4B-B140-40F8-BC64-7C20B2C9D1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822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9"/>
            <a:ext cx="8229600" cy="1139825"/>
          </a:xfrm>
        </p:spPr>
        <p:txBody>
          <a:bodyPr/>
          <a:lstStyle/>
          <a:p>
            <a:r>
              <a:rPr lang="en-US" smtClean="0"/>
              <a:t>Click to edit Master title style</a:t>
            </a:r>
            <a:endParaRPr lang="ar-IQ"/>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174F1067-7B70-476F-979C-1A42BE5536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07368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1921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4575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051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896759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30806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556553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8557272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66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92341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70095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3556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0402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4136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2627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2664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98136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720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619F68C-2B86-43C8-A55C-276E0CEF754C}" type="datetimeFigureOut">
              <a:rPr lang="ar-IQ" smtClean="0"/>
              <a:t>03/01/1439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836941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1323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292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7004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57573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80666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5449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66964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7811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4753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4882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9F68C-2B86-43C8-A55C-276E0CEF754C}" type="datetimeFigureOut">
              <a:rPr lang="ar-IQ" smtClean="0"/>
              <a:t>03/01/1439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2478001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0700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05442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5141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81176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91860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8467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725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1315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6581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343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619F68C-2B86-43C8-A55C-276E0CEF754C}" type="datetimeFigureOut">
              <a:rPr lang="ar-IQ" smtClean="0"/>
              <a:t>03/01/1439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953214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232944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911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52210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6010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66701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57602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29455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43982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89306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65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619F68C-2B86-43C8-A55C-276E0CEF754C}" type="datetimeFigureOut">
              <a:rPr lang="ar-IQ" smtClean="0"/>
              <a:t>03/01/1439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1145557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56872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426387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00949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72708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53080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85178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22523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51654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7188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444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619F68C-2B86-43C8-A55C-276E0CEF754C}" type="datetimeFigureOut">
              <a:rPr lang="ar-IQ" smtClean="0"/>
              <a:t>03/01/1439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721309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6525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9217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951510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0838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4536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35048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3606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439271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7785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4542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9F68C-2B86-43C8-A55C-276E0CEF754C}" type="datetimeFigureOut">
              <a:rPr lang="ar-IQ" smtClean="0"/>
              <a:t>03/01/1439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36336339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844649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94666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40871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6027618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9000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412799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49890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56889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1994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999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9F68C-2B86-43C8-A55C-276E0CEF754C}" type="datetimeFigureOut">
              <a:rPr lang="ar-IQ" smtClean="0"/>
              <a:t>03/01/1439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1119191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55770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13428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976606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16098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72162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17375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4211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36593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57728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5078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9F68C-2B86-43C8-A55C-276E0CEF754C}" type="datetimeFigureOut">
              <a:rPr lang="ar-IQ" smtClean="0"/>
              <a:t>03/01/1439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4286D9-BD3A-439B-9C54-4A7334227C1F}" type="slidenum">
              <a:rPr lang="ar-IQ" smtClean="0"/>
              <a:t>‹#›</a:t>
            </a:fld>
            <a:endParaRPr lang="ar-IQ"/>
          </a:p>
        </p:txBody>
      </p:sp>
    </p:spTree>
    <p:extLst>
      <p:ext uri="{BB962C8B-B14F-4D97-AF65-F5344CB8AC3E}">
        <p14:creationId xmlns:p14="http://schemas.microsoft.com/office/powerpoint/2010/main" val="2214782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68917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5175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54145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652862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68207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3265114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818232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945013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24335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0957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theme" Target="../theme/theme12.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619F68C-2B86-43C8-A55C-276E0CEF754C}" type="datetimeFigureOut">
              <a:rPr lang="ar-IQ" smtClean="0"/>
              <a:t>03/01/1439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4286D9-BD3A-439B-9C54-4A7334227C1F}" type="slidenum">
              <a:rPr lang="ar-IQ" smtClean="0"/>
              <a:t>‹#›</a:t>
            </a:fld>
            <a:endParaRPr lang="ar-IQ"/>
          </a:p>
        </p:txBody>
      </p:sp>
    </p:spTree>
    <p:extLst>
      <p:ext uri="{BB962C8B-B14F-4D97-AF65-F5344CB8AC3E}">
        <p14:creationId xmlns:p14="http://schemas.microsoft.com/office/powerpoint/2010/main" val="2490934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95416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770184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9"/>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4"/>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algn="l" rtl="0" fontAlgn="base">
              <a:spcBef>
                <a:spcPct val="0"/>
              </a:spcBef>
              <a:spcAft>
                <a:spcPct val="0"/>
              </a:spcAft>
            </a:pPr>
            <a:endParaRPr lang="en-US" altLang="en-US" smtClean="0">
              <a:solidFill>
                <a:srgbClr val="000000"/>
              </a:solidFill>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rtl="0"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rtl="0" fontAlgn="base">
              <a:spcBef>
                <a:spcPct val="0"/>
              </a:spcBef>
              <a:spcAft>
                <a:spcPct val="0"/>
              </a:spcAft>
            </a:pPr>
            <a:fld id="{92AF4A6E-BE0F-429D-94B7-723A5B17B84C}" type="slidenum">
              <a:rPr lang="en-US" altLang="en-US" smtClean="0">
                <a:solidFill>
                  <a:srgbClr val="000000"/>
                </a:solidFill>
              </a:rPr>
              <a:pPr rtl="0" fontAlgn="base">
                <a:spcBef>
                  <a:spcPct val="0"/>
                </a:spcBef>
                <a:spcAft>
                  <a:spcPct val="0"/>
                </a:spcAft>
              </a:pPr>
              <a:t>‹#›</a:t>
            </a:fld>
            <a:endParaRPr lang="en-US" altLang="en-US" smtClean="0">
              <a:solidFill>
                <a:srgbClr val="000000"/>
              </a:solidFill>
            </a:endParaRPr>
          </a:p>
        </p:txBody>
      </p:sp>
      <p:sp>
        <p:nvSpPr>
          <p:cNvPr id="410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IQ" smtClean="0">
              <a:solidFill>
                <a:srgbClr val="000000"/>
              </a:solidFill>
            </a:endParaRPr>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mtClean="0">
              <a:solidFill>
                <a:srgbClr val="000000"/>
              </a:solidFill>
            </a:endParaRPr>
          </a:p>
        </p:txBody>
      </p:sp>
    </p:spTree>
    <p:extLst>
      <p:ext uri="{BB962C8B-B14F-4D97-AF65-F5344CB8AC3E}">
        <p14:creationId xmlns:p14="http://schemas.microsoft.com/office/powerpoint/2010/main" val="24019940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timing>
    <p:tnLst>
      <p:par>
        <p:cTn id="1" dur="indefinite" restart="never" nodeType="tmRoot"/>
      </p:par>
    </p:tnLst>
  </p:timing>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27421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1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8371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43236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2889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4555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347446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194728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630304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E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2BFFBE-AE6A-4CE1-B921-4E8DC1BD8A0D}" type="datetimeFigureOut">
              <a:rPr lang="ar-IQ" smtClean="0">
                <a:solidFill>
                  <a:prstClr val="black">
                    <a:tint val="75000"/>
                  </a:prstClr>
                </a:solidFill>
              </a:rPr>
              <a:pPr/>
              <a:t>03/01/1439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41ED01-2512-4074-AB77-29D0951D5B50}"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16697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25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0.png"/></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8.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chart" Target="../charts/chart4.xml"/><Relationship Id="rId7" Type="http://schemas.openxmlformats.org/officeDocument/2006/relationships/image" Target="../media/image97.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chart" Target="../charts/chart5.xml"/><Relationship Id="rId4" Type="http://schemas.openxmlformats.org/officeDocument/2006/relationships/chart" Target="../charts/chart5.xml"/><Relationship Id="rId9" Type="http://schemas.openxmlformats.org/officeDocument/2006/relationships/image" Target="../media/image99.png"/></Relationships>
</file>

<file path=ppt/slides/_rels/slide47.xml.rels><?xml version="1.0" encoding="UTF-8" standalone="yes"?>
<Relationships xmlns="http://schemas.openxmlformats.org/package/2006/relationships"><Relationship Id="rId2" Type="http://schemas.openxmlformats.org/officeDocument/2006/relationships/image" Target="../media/image9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11.png"/><Relationship Id="rId7" Type="http://schemas.openxmlformats.org/officeDocument/2006/relationships/image" Target="../media/image61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11.png"/><Relationship Id="rId5" Type="http://schemas.openxmlformats.org/officeDocument/2006/relationships/image" Target="../media/image410.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1.png"/></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040.pn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1.png"/><Relationship Id="rId4" Type="http://schemas.openxmlformats.org/officeDocument/2006/relationships/image" Target="../media/image119.emf"/></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image" Target="../media/image710.png"/><Relationship Id="rId4" Type="http://schemas.openxmlformats.org/officeDocument/2006/relationships/image" Target="../media/image1101.png"/></Relationships>
</file>

<file path=ppt/slides/_rels/slide5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6.xml.rels><?xml version="1.0" encoding="UTF-8" standalone="yes"?>
<Relationships xmlns="http://schemas.openxmlformats.org/package/2006/relationships"><Relationship Id="rId8" Type="http://schemas.openxmlformats.org/officeDocument/2006/relationships/image" Target="../media/image1310.png"/><Relationship Id="rId3" Type="http://schemas.openxmlformats.org/officeDocument/2006/relationships/image" Target="../media/image13.png"/><Relationship Id="rId7" Type="http://schemas.openxmlformats.org/officeDocument/2006/relationships/image" Target="../media/image120.png"/><Relationship Id="rId2" Type="http://schemas.openxmlformats.org/officeDocument/2006/relationships/image" Target="../media/image711.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05.png"/><Relationship Id="rId10" Type="http://schemas.openxmlformats.org/officeDocument/2006/relationships/image" Target="../media/image15.png"/><Relationship Id="rId4" Type="http://schemas.openxmlformats.org/officeDocument/2006/relationships/image" Target="../media/image910.png"/><Relationship Id="rId9" Type="http://schemas.openxmlformats.org/officeDocument/2006/relationships/image" Target="../media/image1411.png"/></Relationships>
</file>

<file path=ppt/slides/_rels/slide60.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50.png"/><Relationship Id="rId2" Type="http://schemas.openxmlformats.org/officeDocument/2006/relationships/image" Target="../media/image123.png"/><Relationship Id="rId1" Type="http://schemas.openxmlformats.org/officeDocument/2006/relationships/slideLayout" Target="../slideLayouts/slideLayout18.xml"/><Relationship Id="rId6" Type="http://schemas.openxmlformats.org/officeDocument/2006/relationships/image" Target="../media/image1240.png"/><Relationship Id="rId5" Type="http://schemas.openxmlformats.org/officeDocument/2006/relationships/image" Target="../media/image1230.png"/><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9.png"/><Relationship Id="rId7" Type="http://schemas.openxmlformats.org/officeDocument/2006/relationships/image" Target="../media/image1291.png"/><Relationship Id="rId2" Type="http://schemas.openxmlformats.org/officeDocument/2006/relationships/image" Target="../media/image118.png"/><Relationship Id="rId1" Type="http://schemas.openxmlformats.org/officeDocument/2006/relationships/slideLayout" Target="../slideLayouts/slideLayout18.xml"/><Relationship Id="rId6" Type="http://schemas.openxmlformats.org/officeDocument/2006/relationships/image" Target="../media/image1281.png"/><Relationship Id="rId5" Type="http://schemas.openxmlformats.org/officeDocument/2006/relationships/image" Target="../media/image1271.png"/><Relationship Id="rId4" Type="http://schemas.openxmlformats.org/officeDocument/2006/relationships/image" Target="../media/image123.png"/></Relationships>
</file>

<file path=ppt/slides/_rels/slide62.xml.rels><?xml version="1.0" encoding="UTF-8" standalone="yes"?>
<Relationships xmlns="http://schemas.openxmlformats.org/package/2006/relationships"><Relationship Id="rId13" Type="http://schemas.openxmlformats.org/officeDocument/2006/relationships/image" Target="../media/image133.png"/><Relationship Id="rId3" Type="http://schemas.openxmlformats.org/officeDocument/2006/relationships/image" Target="../media/image124.png"/><Relationship Id="rId12" Type="http://schemas.openxmlformats.org/officeDocument/2006/relationships/image" Target="../media/image1300.png"/><Relationship Id="rId2" Type="http://schemas.openxmlformats.org/officeDocument/2006/relationships/image" Target="../media/image131.png"/><Relationship Id="rId1" Type="http://schemas.openxmlformats.org/officeDocument/2006/relationships/slideLayout" Target="../slideLayouts/slideLayout18.xml"/><Relationship Id="rId11" Type="http://schemas.openxmlformats.org/officeDocument/2006/relationships/image" Target="../media/image1290.png"/><Relationship Id="rId10" Type="http://schemas.openxmlformats.org/officeDocument/2006/relationships/image" Target="../media/image1280.png"/><Relationship Id="rId9" Type="http://schemas.openxmlformats.org/officeDocument/2006/relationships/image" Target="../media/image1270.png"/></Relationships>
</file>

<file path=ppt/slides/_rels/slide63.xml.rels><?xml version="1.0" encoding="UTF-8" standalone="yes"?>
<Relationships xmlns="http://schemas.openxmlformats.org/package/2006/relationships"><Relationship Id="rId39" Type="http://schemas.openxmlformats.org/officeDocument/2006/relationships/image" Target="../media/image150.png"/><Relationship Id="rId18" Type="http://schemas.openxmlformats.org/officeDocument/2006/relationships/image" Target="../media/image138.png"/><Relationship Id="rId3" Type="http://schemas.openxmlformats.org/officeDocument/2006/relationships/image" Target="../media/image134.png"/><Relationship Id="rId21" Type="http://schemas.openxmlformats.org/officeDocument/2006/relationships/image" Target="../media/image141.png"/><Relationship Id="rId42" Type="http://schemas.openxmlformats.org/officeDocument/2006/relationships/image" Target="../media/image124.png"/><Relationship Id="rId34" Type="http://schemas.openxmlformats.org/officeDocument/2006/relationships/image" Target="../media/image145.png"/><Relationship Id="rId17" Type="http://schemas.openxmlformats.org/officeDocument/2006/relationships/image" Target="../media/image137.png"/><Relationship Id="rId12" Type="http://schemas.openxmlformats.org/officeDocument/2006/relationships/image" Target="../media/image1341.png"/><Relationship Id="rId46" Type="http://schemas.openxmlformats.org/officeDocument/2006/relationships/chart" Target="../charts/chart6.xml"/><Relationship Id="rId33" Type="http://schemas.openxmlformats.org/officeDocument/2006/relationships/image" Target="../media/image144.png"/><Relationship Id="rId2" Type="http://schemas.openxmlformats.org/officeDocument/2006/relationships/image" Target="../media/image127.png"/><Relationship Id="rId41" Type="http://schemas.openxmlformats.org/officeDocument/2006/relationships/image" Target="../media/image152.png"/><Relationship Id="rId20" Type="http://schemas.openxmlformats.org/officeDocument/2006/relationships/image" Target="../media/image140.png"/><Relationship Id="rId16" Type="http://schemas.openxmlformats.org/officeDocument/2006/relationships/image" Target="../media/image136.png"/><Relationship Id="rId1" Type="http://schemas.openxmlformats.org/officeDocument/2006/relationships/slideLayout" Target="../slideLayouts/slideLayout18.xml"/><Relationship Id="rId40" Type="http://schemas.openxmlformats.org/officeDocument/2006/relationships/image" Target="../media/image135.png"/><Relationship Id="rId11" Type="http://schemas.openxmlformats.org/officeDocument/2006/relationships/image" Target="../media/image1331.png"/><Relationship Id="rId45" Type="http://schemas.openxmlformats.org/officeDocument/2006/relationships/chart" Target="../charts/chart6.xml"/><Relationship Id="rId37" Type="http://schemas.openxmlformats.org/officeDocument/2006/relationships/image" Target="../media/image148.png"/><Relationship Id="rId15" Type="http://schemas.openxmlformats.org/officeDocument/2006/relationships/image" Target="../media/image1350.png"/><Relationship Id="rId36" Type="http://schemas.openxmlformats.org/officeDocument/2006/relationships/image" Target="../media/image147.png"/><Relationship Id="rId19" Type="http://schemas.openxmlformats.org/officeDocument/2006/relationships/image" Target="../media/image139.png"/><Relationship Id="rId10" Type="http://schemas.openxmlformats.org/officeDocument/2006/relationships/image" Target="../media/image1270.png"/><Relationship Id="rId44" Type="http://schemas.openxmlformats.org/officeDocument/2006/relationships/image" Target="../media/image1351.png"/><Relationship Id="rId22" Type="http://schemas.openxmlformats.org/officeDocument/2006/relationships/image" Target="../media/image142.png"/><Relationship Id="rId30" Type="http://schemas.openxmlformats.org/officeDocument/2006/relationships/image" Target="../media/image1432.png"/><Relationship Id="rId35" Type="http://schemas.openxmlformats.org/officeDocument/2006/relationships/image" Target="../media/image146.png"/></Relationships>
</file>

<file path=ppt/slides/_rels/slide64.xml.rels><?xml version="1.0" encoding="UTF-8" standalone="yes"?>
<Relationships xmlns="http://schemas.openxmlformats.org/package/2006/relationships"><Relationship Id="rId8" Type="http://schemas.openxmlformats.org/officeDocument/2006/relationships/image" Target="../media/image1450.png"/><Relationship Id="rId3" Type="http://schemas.openxmlformats.org/officeDocument/2006/relationships/image" Target="../media/image1431.png"/><Relationship Id="rId7" Type="http://schemas.openxmlformats.org/officeDocument/2006/relationships/image" Target="../media/image144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430.png"/><Relationship Id="rId11" Type="http://schemas.openxmlformats.org/officeDocument/2006/relationships/image" Target="../media/image1480.png"/><Relationship Id="rId5" Type="http://schemas.openxmlformats.org/officeDocument/2006/relationships/image" Target="../media/image910.png"/><Relationship Id="rId10" Type="http://schemas.openxmlformats.org/officeDocument/2006/relationships/image" Target="../media/image1470.png"/><Relationship Id="rId4" Type="http://schemas.openxmlformats.org/officeDocument/2006/relationships/image" Target="../media/image13.png"/><Relationship Id="rId9" Type="http://schemas.openxmlformats.org/officeDocument/2006/relationships/image" Target="../media/image1460.png"/></Relationships>
</file>

<file path=ppt/slides/_rels/slide6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133.gi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134.gif"/><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135.gif"/><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121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4.xml"/><Relationship Id="rId1" Type="http://schemas.openxmlformats.org/officeDocument/2006/relationships/slideLayout" Target="../slideLayouts/slideLayout62.xml"/><Relationship Id="rId6" Type="http://schemas.openxmlformats.org/officeDocument/2006/relationships/image" Target="../media/image161.png"/><Relationship Id="rId5" Type="http://schemas.openxmlformats.org/officeDocument/2006/relationships/image" Target="../media/image1540.png"/><Relationship Id="rId4" Type="http://schemas.openxmlformats.org/officeDocument/2006/relationships/image" Target="../media/image1410.png"/></Relationships>
</file>

<file path=ppt/slides/_rels/slide7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7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7.xml"/><Relationship Id="rId1" Type="http://schemas.openxmlformats.org/officeDocument/2006/relationships/slideLayout" Target="../slideLayouts/slideLayout95.xml"/></Relationships>
</file>

<file path=ppt/slides/_rels/slide74.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95.xml"/></Relationships>
</file>

<file path=ppt/slides/_rels/slide7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76.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png"/><Relationship Id="rId1" Type="http://schemas.openxmlformats.org/officeDocument/2006/relationships/slideLayout" Target="../slideLayouts/slideLayout106.xml"/><Relationship Id="rId4" Type="http://schemas.openxmlformats.org/officeDocument/2006/relationships/image" Target="../media/image1370.png"/></Relationships>
</file>

<file path=ppt/slides/_rels/slide78.xml.rels><?xml version="1.0" encoding="UTF-8" standalone="yes"?>
<Relationships xmlns="http://schemas.openxmlformats.org/package/2006/relationships"><Relationship Id="rId3" Type="http://schemas.openxmlformats.org/officeDocument/2006/relationships/image" Target="../media/image1390.png"/><Relationship Id="rId2" Type="http://schemas.openxmlformats.org/officeDocument/2006/relationships/image" Target="../media/image1380.png"/><Relationship Id="rId1" Type="http://schemas.openxmlformats.org/officeDocument/2006/relationships/slideLayout" Target="../slideLayouts/slideLayout106.xml"/><Relationship Id="rId4" Type="http://schemas.openxmlformats.org/officeDocument/2006/relationships/image" Target="../media/image160.png"/></Relationships>
</file>

<file path=ppt/slides/_rels/slide7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9.xml"/><Relationship Id="rId1" Type="http://schemas.openxmlformats.org/officeDocument/2006/relationships/slideLayout" Target="../slideLayouts/slideLayout106.xml"/><Relationship Id="rId5" Type="http://schemas.openxmlformats.org/officeDocument/2006/relationships/image" Target="../media/image1570.png"/><Relationship Id="rId4" Type="http://schemas.openxmlformats.org/officeDocument/2006/relationships/image" Target="../media/image159.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0.xml"/><Relationship Id="rId1" Type="http://schemas.openxmlformats.org/officeDocument/2006/relationships/slideLayout" Target="../slideLayouts/slideLayout106.xml"/><Relationship Id="rId5" Type="http://schemas.openxmlformats.org/officeDocument/2006/relationships/image" Target="../media/image164.png"/><Relationship Id="rId4" Type="http://schemas.openxmlformats.org/officeDocument/2006/relationships/image" Target="../media/image163.png"/></Relationships>
</file>

<file path=ppt/slides/_rels/slide8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21.xml"/><Relationship Id="rId1" Type="http://schemas.openxmlformats.org/officeDocument/2006/relationships/slideLayout" Target="../slideLayouts/slideLayout106.xml"/><Relationship Id="rId4" Type="http://schemas.openxmlformats.org/officeDocument/2006/relationships/image" Target="../media/image166.png"/></Relationships>
</file>

<file path=ppt/slides/_rels/slide82.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22.xml"/><Relationship Id="rId1" Type="http://schemas.openxmlformats.org/officeDocument/2006/relationships/slideLayout" Target="../slideLayouts/slideLayout106.xml"/></Relationships>
</file>

<file path=ppt/slides/_rels/slide83.xml.rels><?xml version="1.0" encoding="UTF-8" standalone="yes"?>
<Relationships xmlns="http://schemas.openxmlformats.org/package/2006/relationships"><Relationship Id="rId3" Type="http://schemas.openxmlformats.org/officeDocument/2006/relationships/image" Target="../media/image1490.png"/><Relationship Id="rId2" Type="http://schemas.openxmlformats.org/officeDocument/2006/relationships/image" Target="../media/image168.png"/><Relationship Id="rId1" Type="http://schemas.openxmlformats.org/officeDocument/2006/relationships/slideLayout" Target="../slideLayouts/slideLayout106.xml"/><Relationship Id="rId5" Type="http://schemas.openxmlformats.org/officeDocument/2006/relationships/image" Target="../media/image171.png"/><Relationship Id="rId4" Type="http://schemas.openxmlformats.org/officeDocument/2006/relationships/image" Target="../media/image1500.png"/></Relationships>
</file>

<file path=ppt/slides/_rels/slide8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06.xml"/></Relationships>
</file>

<file path=ppt/slides/_rels/slide85.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06.xml"/></Relationships>
</file>

<file path=ppt/slides/_rels/slide86.xml.rels><?xml version="1.0" encoding="UTF-8" standalone="yes"?>
<Relationships xmlns="http://schemas.openxmlformats.org/package/2006/relationships"><Relationship Id="rId13" Type="http://schemas.openxmlformats.org/officeDocument/2006/relationships/image" Target="../media/image1760.png"/><Relationship Id="rId18" Type="http://schemas.openxmlformats.org/officeDocument/2006/relationships/image" Target="../media/image1750.png"/><Relationship Id="rId8" Type="http://schemas.openxmlformats.org/officeDocument/2006/relationships/image" Target="../media/image1740.png"/><Relationship Id="rId26" Type="http://schemas.openxmlformats.org/officeDocument/2006/relationships/image" Target="../media/image188.png"/><Relationship Id="rId3" Type="http://schemas.openxmlformats.org/officeDocument/2006/relationships/image" Target="../media/image174.png"/><Relationship Id="rId17" Type="http://schemas.openxmlformats.org/officeDocument/2006/relationships/image" Target="../media/image179.png"/><Relationship Id="rId12" Type="http://schemas.openxmlformats.org/officeDocument/2006/relationships/image" Target="../media/image1650.png"/><Relationship Id="rId7" Type="http://schemas.openxmlformats.org/officeDocument/2006/relationships/image" Target="../media/image1580.png"/><Relationship Id="rId25" Type="http://schemas.openxmlformats.org/officeDocument/2006/relationships/image" Target="../media/image187.png"/><Relationship Id="rId2" Type="http://schemas.openxmlformats.org/officeDocument/2006/relationships/notesSlide" Target="../notesSlides/notesSlide23.xml"/><Relationship Id="rId16" Type="http://schemas.openxmlformats.org/officeDocument/2006/relationships/image" Target="../media/image178.png"/><Relationship Id="rId20" Type="http://schemas.openxmlformats.org/officeDocument/2006/relationships/chart" Target="../charts/chart7.xml"/><Relationship Id="rId1" Type="http://schemas.openxmlformats.org/officeDocument/2006/relationships/slideLayout" Target="../slideLayouts/slideLayout106.xml"/><Relationship Id="rId6" Type="http://schemas.openxmlformats.org/officeDocument/2006/relationships/image" Target="../media/image177.png"/><Relationship Id="rId11" Type="http://schemas.openxmlformats.org/officeDocument/2006/relationships/image" Target="../media/image1761.png"/><Relationship Id="rId24" Type="http://schemas.openxmlformats.org/officeDocument/2006/relationships/image" Target="../media/image186.png"/><Relationship Id="rId5" Type="http://schemas.openxmlformats.org/officeDocument/2006/relationships/image" Target="../media/image176.png"/><Relationship Id="rId15" Type="http://schemas.openxmlformats.org/officeDocument/2006/relationships/image" Target="../media/image1770.png"/><Relationship Id="rId23" Type="http://schemas.openxmlformats.org/officeDocument/2006/relationships/image" Target="../media/image185.png"/><Relationship Id="rId10" Type="http://schemas.openxmlformats.org/officeDocument/2006/relationships/image" Target="../media/image1630.png"/><Relationship Id="rId19" Type="http://schemas.openxmlformats.org/officeDocument/2006/relationships/chart" Target="../charts/chart7.xml"/><Relationship Id="rId4" Type="http://schemas.openxmlformats.org/officeDocument/2006/relationships/image" Target="../media/image175.png"/><Relationship Id="rId14" Type="http://schemas.openxmlformats.org/officeDocument/2006/relationships/image" Target="../media/image1771.png"/><Relationship Id="rId9" Type="http://schemas.openxmlformats.org/officeDocument/2006/relationships/image" Target="../media/image1620.png"/><Relationship Id="rId22" Type="http://schemas.openxmlformats.org/officeDocument/2006/relationships/image" Target="../media/image184.png"/><Relationship Id="rId27" Type="http://schemas.openxmlformats.org/officeDocument/2006/relationships/image" Target="../media/image189.png"/></Relationships>
</file>

<file path=ppt/slides/_rels/slide87.xml.rels><?xml version="1.0" encoding="UTF-8" standalone="yes"?>
<Relationships xmlns="http://schemas.openxmlformats.org/package/2006/relationships"><Relationship Id="rId8" Type="http://schemas.openxmlformats.org/officeDocument/2006/relationships/image" Target="../media/image1460.png"/><Relationship Id="rId7" Type="http://schemas.openxmlformats.org/officeDocument/2006/relationships/image" Target="../media/image145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40.png"/><Relationship Id="rId11" Type="http://schemas.openxmlformats.org/officeDocument/2006/relationships/image" Target="../media/image190.png"/><Relationship Id="rId5" Type="http://schemas.openxmlformats.org/officeDocument/2006/relationships/image" Target="../media/image1430.png"/><Relationship Id="rId10" Type="http://schemas.openxmlformats.org/officeDocument/2006/relationships/image" Target="../media/image1480.png"/><Relationship Id="rId4" Type="http://schemas.openxmlformats.org/officeDocument/2006/relationships/image" Target="../media/image910.png"/><Relationship Id="rId9" Type="http://schemas.openxmlformats.org/officeDocument/2006/relationships/image" Target="../media/image147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9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2.png"/><Relationship Id="rId4" Type="http://schemas.openxmlformats.org/officeDocument/2006/relationships/image" Target="../media/image181.png"/></Relationships>
</file>

<file path=ppt/slides/_rels/slide9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1.png"/></Relationships>
</file>

<file path=ppt/slides/_rels/slide9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9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01.png"/><Relationship Id="rId4" Type="http://schemas.openxmlformats.org/officeDocument/2006/relationships/image" Target="../media/image200.png"/></Relationships>
</file>

<file path=ppt/slides/_rels/slide95.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3.png"/></Relationships>
</file>

<file path=ppt/slides/_rels/slide96.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07.png"/><Relationship Id="rId4" Type="http://schemas.openxmlformats.org/officeDocument/2006/relationships/image" Target="../media/image206.png"/></Relationships>
</file>

<file path=ppt/slides/_rels/slide98.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332655"/>
            <a:ext cx="8208912" cy="1323439"/>
          </a:xfrm>
          <a:prstGeom prst="rect">
            <a:avLst/>
          </a:prstGeom>
          <a:solidFill>
            <a:schemeClr val="bg2">
              <a:lumMod val="50000"/>
            </a:schemeClr>
          </a:solidFill>
        </p:spPr>
        <p:txBody>
          <a:bodyPr wrap="square" rtlCol="1">
            <a:spAutoFit/>
          </a:bodyPr>
          <a:lstStyle/>
          <a:p>
            <a:pPr algn="ctr" rtl="0"/>
            <a:r>
              <a:rPr lang="en-US" sz="4000" dirty="0" smtClean="0"/>
              <a:t>Fundamentals of Alternating Current (AC) Circuits</a:t>
            </a:r>
            <a:endParaRPr lang="ar-IQ" sz="4000" dirty="0"/>
          </a:p>
        </p:txBody>
      </p:sp>
      <p:sp>
        <p:nvSpPr>
          <p:cNvPr id="6" name="TextBox 5"/>
          <p:cNvSpPr txBox="1"/>
          <p:nvPr/>
        </p:nvSpPr>
        <p:spPr>
          <a:xfrm>
            <a:off x="525488" y="1772816"/>
            <a:ext cx="8208912" cy="4832092"/>
          </a:xfrm>
          <a:prstGeom prst="rect">
            <a:avLst/>
          </a:prstGeom>
          <a:noFill/>
        </p:spPr>
        <p:txBody>
          <a:bodyPr wrap="square" rtlCol="1">
            <a:spAutoFit/>
          </a:bodyPr>
          <a:lstStyle/>
          <a:p>
            <a:pPr marL="285750" indent="-285750" algn="l" rtl="0">
              <a:buFont typeface="Arial" pitchFamily="34" charset="0"/>
              <a:buChar char="•"/>
            </a:pPr>
            <a:r>
              <a:rPr lang="en-US" sz="2800" dirty="0" smtClean="0"/>
              <a:t>What is the need for an AC circuit?</a:t>
            </a:r>
          </a:p>
          <a:p>
            <a:pPr marL="285750" indent="-285750" algn="l" rtl="0">
              <a:buFont typeface="Arial" pitchFamily="34" charset="0"/>
              <a:buChar char="•"/>
            </a:pPr>
            <a:r>
              <a:rPr lang="en-US" sz="2800" dirty="0" smtClean="0"/>
              <a:t>The generation of single phase voltage.</a:t>
            </a:r>
          </a:p>
          <a:p>
            <a:pPr marL="285750" indent="-285750" algn="l" rtl="0">
              <a:buFont typeface="Arial" pitchFamily="34" charset="0"/>
              <a:buChar char="•"/>
            </a:pPr>
            <a:r>
              <a:rPr lang="en-US" sz="2800" dirty="0" smtClean="0"/>
              <a:t>The relation between time and angle.</a:t>
            </a:r>
          </a:p>
          <a:p>
            <a:pPr marL="285750" indent="-285750" algn="l" rtl="0">
              <a:buFont typeface="Arial" pitchFamily="34" charset="0"/>
              <a:buChar char="•"/>
            </a:pPr>
            <a:r>
              <a:rPr lang="en-US" sz="2800" dirty="0" smtClean="0"/>
              <a:t>The maximum, average and effective value.</a:t>
            </a:r>
          </a:p>
          <a:p>
            <a:pPr marL="285750" indent="-285750" algn="l" rtl="0">
              <a:buFont typeface="Arial" pitchFamily="34" charset="0"/>
              <a:buChar char="•"/>
            </a:pPr>
            <a:r>
              <a:rPr lang="en-US" sz="2800" dirty="0" smtClean="0"/>
              <a:t>The form factor and peak factor.</a:t>
            </a:r>
          </a:p>
          <a:p>
            <a:pPr marL="285750" indent="-285750" algn="l" rtl="0">
              <a:buFont typeface="Arial" pitchFamily="34" charset="0"/>
              <a:buChar char="•"/>
            </a:pPr>
            <a:r>
              <a:rPr lang="en-US" sz="2800" dirty="0" smtClean="0"/>
              <a:t>Phasor representation of sinusoidal waveform.</a:t>
            </a:r>
          </a:p>
          <a:p>
            <a:pPr marL="285750" indent="-285750" algn="just" rtl="0">
              <a:buFont typeface="Arial" pitchFamily="34" charset="0"/>
              <a:buChar char="•"/>
            </a:pPr>
            <a:r>
              <a:rPr lang="en-US" sz="2800" dirty="0" smtClean="0"/>
              <a:t>Voltage and current relationship in pure resistive, inductive and capacitive circuit at Steady State.</a:t>
            </a:r>
          </a:p>
          <a:p>
            <a:pPr marL="285750" indent="-285750" algn="just" rtl="0">
              <a:buFont typeface="Arial" pitchFamily="34" charset="0"/>
              <a:buChar char="•"/>
            </a:pPr>
            <a:r>
              <a:rPr lang="en-US" sz="2800" dirty="0" smtClean="0"/>
              <a:t>Analysis of single phase AC circuit resistance, reactance and impedance, conductance–susceptance and admittance.</a:t>
            </a:r>
          </a:p>
        </p:txBody>
      </p:sp>
    </p:spTree>
    <p:extLst>
      <p:ext uri="{BB962C8B-B14F-4D97-AF65-F5344CB8AC3E}">
        <p14:creationId xmlns:p14="http://schemas.microsoft.com/office/powerpoint/2010/main" val="867233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3"/>
            <a:ext cx="53054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069" y="44624"/>
            <a:ext cx="3343275"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564904"/>
            <a:ext cx="29622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948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86" y="620688"/>
            <a:ext cx="85058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03485" y="4994920"/>
                <a:ext cx="8505825" cy="1754326"/>
              </a:xfrm>
              <a:prstGeom prst="rect">
                <a:avLst/>
              </a:prstGeom>
              <a:solidFill>
                <a:schemeClr val="accent5">
                  <a:lumMod val="40000"/>
                  <a:lumOff val="60000"/>
                </a:schemeClr>
              </a:solidFill>
            </p:spPr>
            <p:txBody>
              <a:bodyPr wrap="square" rtlCol="1">
                <a:spAutoFit/>
              </a:bodyPr>
              <a:lstStyle/>
              <a:p>
                <a:pPr algn="just" rtl="0"/>
                <a:r>
                  <a:rPr lang="en-US" b="1" dirty="0" smtClean="0">
                    <a:solidFill>
                      <a:srgbClr val="FF0000"/>
                    </a:solidFill>
                  </a:rPr>
                  <a:t>Why the generators supplying the electric current to the consumers choose the sinusoidal waveform?</a:t>
                </a:r>
              </a:p>
              <a:p>
                <a:pPr algn="just" rtl="0"/>
                <a:r>
                  <a:rPr lang="en-US" b="1" dirty="0" smtClean="0">
                    <a:solidFill>
                      <a:srgbClr val="FF0000"/>
                    </a:solidFill>
                  </a:rPr>
                  <a:t>What is the meaning of the equation representing the sinusoidal voltage and current?</a:t>
                </a:r>
              </a:p>
              <a:p>
                <a:pPr algn="ctr" rtl="0"/>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𝒊</m:t>
                      </m:r>
                      <m:d>
                        <m:dPr>
                          <m:ctrlPr>
                            <a:rPr lang="en-US" b="1" i="1" smtClean="0">
                              <a:solidFill>
                                <a:srgbClr val="FF0000"/>
                              </a:solidFill>
                              <a:latin typeface="Cambria Math"/>
                            </a:rPr>
                          </m:ctrlPr>
                        </m:dPr>
                        <m:e>
                          <m:r>
                            <a:rPr lang="en-US" b="1" i="1" smtClean="0">
                              <a:solidFill>
                                <a:srgbClr val="FF0000"/>
                              </a:solidFill>
                              <a:latin typeface="Cambria Math"/>
                            </a:rPr>
                            <m:t>𝒕</m:t>
                          </m:r>
                        </m:e>
                      </m:d>
                      <m:r>
                        <a:rPr lang="en-US" b="1" i="1" smtClean="0">
                          <a:solidFill>
                            <a:srgbClr val="FF0000"/>
                          </a:solidFill>
                          <a:latin typeface="Cambria Math"/>
                        </a:rPr>
                        <m:t>=</m:t>
                      </m:r>
                      <m:sSub>
                        <m:sSubPr>
                          <m:ctrlPr>
                            <a:rPr lang="en-US" b="1" i="1" smtClean="0">
                              <a:solidFill>
                                <a:srgbClr val="FF0000"/>
                              </a:solidFill>
                              <a:latin typeface="Cambria Math"/>
                            </a:rPr>
                          </m:ctrlPr>
                        </m:sSubPr>
                        <m:e>
                          <m:r>
                            <a:rPr lang="en-US" b="1" i="1" smtClean="0">
                              <a:solidFill>
                                <a:srgbClr val="FF0000"/>
                              </a:solidFill>
                              <a:latin typeface="Cambria Math"/>
                            </a:rPr>
                            <m:t>𝑰</m:t>
                          </m:r>
                        </m:e>
                        <m:sub>
                          <m:r>
                            <a:rPr lang="en-US" b="1" i="1" smtClean="0">
                              <a:solidFill>
                                <a:srgbClr val="FF0000"/>
                              </a:solidFill>
                              <a:latin typeface="Cambria Math"/>
                            </a:rPr>
                            <m:t>𝒎𝒂𝒙</m:t>
                          </m:r>
                        </m:sub>
                      </m:sSub>
                      <m:func>
                        <m:funcPr>
                          <m:ctrlPr>
                            <a:rPr lang="en-US" b="1" i="1" smtClean="0">
                              <a:solidFill>
                                <a:srgbClr val="FF0000"/>
                              </a:solidFill>
                              <a:latin typeface="Cambria Math"/>
                            </a:rPr>
                          </m:ctrlPr>
                        </m:funcPr>
                        <m:fName>
                          <m:r>
                            <a:rPr lang="en-US" b="1" i="0" smtClean="0">
                              <a:solidFill>
                                <a:srgbClr val="FF0000"/>
                              </a:solidFill>
                              <a:latin typeface="Cambria Math"/>
                            </a:rPr>
                            <m:t>𝐬𝐢𝐧</m:t>
                          </m:r>
                        </m:fName>
                        <m:e>
                          <m:d>
                            <m:dPr>
                              <m:ctrlPr>
                                <a:rPr lang="en-US" b="1" i="1" smtClean="0">
                                  <a:solidFill>
                                    <a:srgbClr val="FF0000"/>
                                  </a:solidFill>
                                  <a:latin typeface="Cambria Math"/>
                                </a:rPr>
                              </m:ctrlPr>
                            </m:dPr>
                            <m:e>
                              <m:r>
                                <a:rPr lang="en-US" b="1" i="1" smtClean="0">
                                  <a:solidFill>
                                    <a:srgbClr val="FF0000"/>
                                  </a:solidFill>
                                  <a:latin typeface="Cambria Math"/>
                                  <a:ea typeface="Cambria Math"/>
                                </a:rPr>
                                <m:t>𝝎</m:t>
                              </m:r>
                              <m:r>
                                <a:rPr lang="en-US" b="1" i="1" smtClean="0">
                                  <a:solidFill>
                                    <a:srgbClr val="FF0000"/>
                                  </a:solidFill>
                                  <a:latin typeface="Cambria Math"/>
                                  <a:ea typeface="Cambria Math"/>
                                </a:rPr>
                                <m:t>𝒕</m:t>
                              </m:r>
                            </m:e>
                          </m:d>
                        </m:e>
                      </m:func>
                    </m:oMath>
                  </m:oMathPara>
                </a14:m>
                <a:endParaRPr lang="en-US" b="1" dirty="0" smtClean="0">
                  <a:solidFill>
                    <a:srgbClr val="FF0000"/>
                  </a:solidFill>
                </a:endParaRPr>
              </a:p>
              <a:p>
                <a:pPr algn="ctr" rtl="0"/>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𝒗</m:t>
                      </m:r>
                      <m:d>
                        <m:dPr>
                          <m:ctrlPr>
                            <a:rPr lang="en-US" b="1" i="1" smtClean="0">
                              <a:solidFill>
                                <a:srgbClr val="FF0000"/>
                              </a:solidFill>
                              <a:latin typeface="Cambria Math"/>
                            </a:rPr>
                          </m:ctrlPr>
                        </m:dPr>
                        <m:e>
                          <m:r>
                            <a:rPr lang="en-US" b="1" i="1" smtClean="0">
                              <a:solidFill>
                                <a:srgbClr val="FF0000"/>
                              </a:solidFill>
                              <a:latin typeface="Cambria Math"/>
                            </a:rPr>
                            <m:t>𝒕</m:t>
                          </m:r>
                        </m:e>
                      </m:d>
                      <m:r>
                        <a:rPr lang="en-US" b="1" i="1" smtClean="0">
                          <a:solidFill>
                            <a:srgbClr val="FF0000"/>
                          </a:solidFill>
                          <a:latin typeface="Cambria Math"/>
                        </a:rPr>
                        <m:t>=</m:t>
                      </m:r>
                      <m:sSub>
                        <m:sSubPr>
                          <m:ctrlPr>
                            <a:rPr lang="en-US" b="1" i="1" smtClean="0">
                              <a:solidFill>
                                <a:srgbClr val="FF0000"/>
                              </a:solidFill>
                              <a:latin typeface="Cambria Math"/>
                            </a:rPr>
                          </m:ctrlPr>
                        </m:sSubPr>
                        <m:e>
                          <m:r>
                            <a:rPr lang="en-US" b="1" i="1" smtClean="0">
                              <a:solidFill>
                                <a:srgbClr val="FF0000"/>
                              </a:solidFill>
                              <a:latin typeface="Cambria Math"/>
                            </a:rPr>
                            <m:t>𝑽</m:t>
                          </m:r>
                        </m:e>
                        <m:sub>
                          <m:r>
                            <a:rPr lang="en-US" b="1" i="1" smtClean="0">
                              <a:solidFill>
                                <a:srgbClr val="FF0000"/>
                              </a:solidFill>
                              <a:latin typeface="Cambria Math"/>
                            </a:rPr>
                            <m:t>𝒎𝒂𝒙</m:t>
                          </m:r>
                        </m:sub>
                      </m:sSub>
                      <m:func>
                        <m:funcPr>
                          <m:ctrlPr>
                            <a:rPr lang="en-US" b="1" i="1" smtClean="0">
                              <a:solidFill>
                                <a:srgbClr val="FF0000"/>
                              </a:solidFill>
                              <a:latin typeface="Cambria Math"/>
                            </a:rPr>
                          </m:ctrlPr>
                        </m:funcPr>
                        <m:fName>
                          <m:r>
                            <a:rPr lang="en-US" b="1" i="0" smtClean="0">
                              <a:solidFill>
                                <a:srgbClr val="FF0000"/>
                              </a:solidFill>
                              <a:latin typeface="Cambria Math"/>
                            </a:rPr>
                            <m:t>𝐬𝐢𝐧</m:t>
                          </m:r>
                        </m:fName>
                        <m:e>
                          <m:d>
                            <m:dPr>
                              <m:ctrlPr>
                                <a:rPr lang="en-US" b="1" i="1" smtClean="0">
                                  <a:solidFill>
                                    <a:srgbClr val="FF0000"/>
                                  </a:solidFill>
                                  <a:latin typeface="Cambria Math"/>
                                </a:rPr>
                              </m:ctrlPr>
                            </m:dPr>
                            <m:e>
                              <m:r>
                                <a:rPr lang="en-US" b="1" i="1" smtClean="0">
                                  <a:solidFill>
                                    <a:srgbClr val="FF0000"/>
                                  </a:solidFill>
                                  <a:latin typeface="Cambria Math"/>
                                  <a:ea typeface="Cambria Math"/>
                                </a:rPr>
                                <m:t>𝝎</m:t>
                              </m:r>
                              <m:r>
                                <a:rPr lang="en-US" b="1" i="1" smtClean="0">
                                  <a:solidFill>
                                    <a:srgbClr val="FF0000"/>
                                  </a:solidFill>
                                  <a:latin typeface="Cambria Math"/>
                                  <a:ea typeface="Cambria Math"/>
                                </a:rPr>
                                <m:t>𝒕</m:t>
                              </m:r>
                            </m:e>
                          </m:d>
                        </m:e>
                      </m:func>
                    </m:oMath>
                  </m:oMathPara>
                </a14:m>
                <a:endParaRPr lang="en-US" b="1" dirty="0" smtClean="0">
                  <a:solidFill>
                    <a:srgbClr val="FF0000"/>
                  </a:solidFill>
                </a:endParaRPr>
              </a:p>
              <a:p>
                <a:pPr algn="l" rtl="0"/>
                <a:r>
                  <a:rPr lang="en-US" b="1" dirty="0" smtClean="0">
                    <a:solidFill>
                      <a:srgbClr val="FF0000"/>
                    </a:solidFill>
                  </a:rPr>
                  <a:t>What is </a:t>
                </a:r>
                <a14:m>
                  <m:oMath xmlns:m="http://schemas.openxmlformats.org/officeDocument/2006/math">
                    <m:d>
                      <m:dPr>
                        <m:ctrlPr>
                          <a:rPr lang="en-US" b="1" i="1" smtClean="0">
                            <a:solidFill>
                              <a:srgbClr val="FF0000"/>
                            </a:solidFill>
                            <a:latin typeface="Cambria Math"/>
                          </a:rPr>
                        </m:ctrlPr>
                      </m:dPr>
                      <m:e>
                        <m:r>
                          <a:rPr lang="en-US" b="1" i="1" smtClean="0">
                            <a:solidFill>
                              <a:srgbClr val="FF0000"/>
                            </a:solidFill>
                            <a:latin typeface="Cambria Math"/>
                            <a:ea typeface="Cambria Math"/>
                          </a:rPr>
                          <m:t>𝝎</m:t>
                        </m:r>
                      </m:e>
                    </m:d>
                  </m:oMath>
                </a14:m>
                <a:r>
                  <a:rPr lang="en-US" b="1" dirty="0" smtClean="0">
                    <a:solidFill>
                      <a:srgbClr val="FF0000"/>
                    </a:solidFill>
                  </a:rPr>
                  <a:t>? And what is the need of this factor?</a:t>
                </a:r>
                <a:endParaRPr lang="ar-IQ"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3485" y="4994920"/>
                <a:ext cx="8505825" cy="1754326"/>
              </a:xfrm>
              <a:prstGeom prst="rect">
                <a:avLst/>
              </a:prstGeom>
              <a:blipFill rotWithShape="1">
                <a:blip r:embed="rId3"/>
                <a:stretch>
                  <a:fillRect l="-645" t="-1736" r="-573" b="-4514"/>
                </a:stretch>
              </a:blipFill>
            </p:spPr>
            <p:txBody>
              <a:bodyPr/>
              <a:lstStyle/>
              <a:p>
                <a:r>
                  <a:rPr lang="ar-IQ">
                    <a:noFill/>
                  </a:rPr>
                  <a:t> </a:t>
                </a:r>
              </a:p>
            </p:txBody>
          </p:sp>
        </mc:Fallback>
      </mc:AlternateContent>
    </p:spTree>
    <p:extLst>
      <p:ext uri="{BB962C8B-B14F-4D97-AF65-F5344CB8AC3E}">
        <p14:creationId xmlns:p14="http://schemas.microsoft.com/office/powerpoint/2010/main" val="3669166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57" y="1068672"/>
            <a:ext cx="6386513" cy="5715000"/>
          </a:xfrm>
          <a:prstGeom prst="rect">
            <a:avLst/>
          </a:prstGeom>
          <a:solidFill>
            <a:schemeClr val="bg1">
              <a:lumMod val="85000"/>
            </a:schemeClr>
          </a:solidFill>
          <a:ln>
            <a:noFill/>
          </a:ln>
          <a:effectLst/>
        </p:spPr>
      </p:pic>
      <mc:AlternateContent xmlns:mc="http://schemas.openxmlformats.org/markup-compatibility/2006" xmlns:a14="http://schemas.microsoft.com/office/drawing/2010/main">
        <mc:Choice Requires="a14">
          <p:sp>
            <p:nvSpPr>
              <p:cNvPr id="4" name="TextBox 3"/>
              <p:cNvSpPr txBox="1"/>
              <p:nvPr/>
            </p:nvSpPr>
            <p:spPr>
              <a:xfrm>
                <a:off x="179512" y="37624"/>
                <a:ext cx="8784976" cy="1077218"/>
              </a:xfrm>
              <a:prstGeom prst="rect">
                <a:avLst/>
              </a:prstGeom>
              <a:noFill/>
            </p:spPr>
            <p:txBody>
              <a:bodyPr wrap="square" rtlCol="1">
                <a:spAutoFit/>
              </a:bodyPr>
              <a:lstStyle/>
              <a:p>
                <a:pPr algn="l" rtl="0"/>
                <a:r>
                  <a:rPr lang="en-US" sz="3200" b="1" dirty="0" smtClean="0">
                    <a:solidFill>
                      <a:srgbClr val="FF0000"/>
                    </a:solidFill>
                  </a:rPr>
                  <a:t>How can you add two sinusoidal voltages </a:t>
                </a:r>
                <a14:m>
                  <m:oMath xmlns:m="http://schemas.openxmlformats.org/officeDocument/2006/math">
                    <m:sSub>
                      <m:sSubPr>
                        <m:ctrlPr>
                          <a:rPr lang="en-US" sz="3200" b="1" i="1" smtClean="0">
                            <a:solidFill>
                              <a:srgbClr val="FF0000"/>
                            </a:solidFill>
                            <a:latin typeface="Cambria Math"/>
                          </a:rPr>
                        </m:ctrlPr>
                      </m:sSubPr>
                      <m:e>
                        <m:r>
                          <a:rPr lang="en-US" sz="3200" b="1" i="1" smtClean="0">
                            <a:solidFill>
                              <a:srgbClr val="FF0000"/>
                            </a:solidFill>
                            <a:latin typeface="Cambria Math"/>
                          </a:rPr>
                          <m:t>𝑽</m:t>
                        </m:r>
                      </m:e>
                      <m:sub>
                        <m:r>
                          <a:rPr lang="en-US" sz="3200" b="1" i="1" smtClean="0">
                            <a:solidFill>
                              <a:srgbClr val="FF0000"/>
                            </a:solidFill>
                            <a:latin typeface="Cambria Math"/>
                          </a:rPr>
                          <m:t>𝟏</m:t>
                        </m:r>
                      </m:sub>
                    </m:sSub>
                  </m:oMath>
                </a14:m>
                <a:r>
                  <a:rPr lang="en-US" sz="3200" b="1" dirty="0" smtClean="0">
                    <a:solidFill>
                      <a:srgbClr val="FF0000"/>
                    </a:solidFill>
                  </a:rPr>
                  <a:t>and </a:t>
                </a:r>
                <a14:m>
                  <m:oMath xmlns:m="http://schemas.openxmlformats.org/officeDocument/2006/math">
                    <m:sSub>
                      <m:sSubPr>
                        <m:ctrlPr>
                          <a:rPr lang="en-US" sz="3200" b="1" i="1" smtClean="0">
                            <a:solidFill>
                              <a:srgbClr val="FF0000"/>
                            </a:solidFill>
                            <a:latin typeface="Cambria Math"/>
                          </a:rPr>
                        </m:ctrlPr>
                      </m:sSubPr>
                      <m:e>
                        <m:r>
                          <a:rPr lang="en-US" sz="3200" b="1" i="1" smtClean="0">
                            <a:solidFill>
                              <a:srgbClr val="FF0000"/>
                            </a:solidFill>
                            <a:latin typeface="Cambria Math"/>
                          </a:rPr>
                          <m:t>𝑽</m:t>
                        </m:r>
                      </m:e>
                      <m:sub>
                        <m:r>
                          <a:rPr lang="en-US" sz="3200" b="1" i="1" smtClean="0">
                            <a:solidFill>
                              <a:srgbClr val="FF0000"/>
                            </a:solidFill>
                            <a:latin typeface="Cambria Math"/>
                          </a:rPr>
                          <m:t>𝟐</m:t>
                        </m:r>
                      </m:sub>
                    </m:sSub>
                  </m:oMath>
                </a14:m>
                <a:r>
                  <a:rPr lang="en-US" sz="3200" b="1" dirty="0" smtClean="0">
                    <a:solidFill>
                      <a:srgbClr val="FF0000"/>
                    </a:solidFill>
                  </a:rPr>
                  <a:t>? Is it easy to do that? </a:t>
                </a:r>
                <a:endParaRPr lang="ar-IQ" sz="3200"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9512" y="37624"/>
                <a:ext cx="8784976" cy="1077218"/>
              </a:xfrm>
              <a:prstGeom prst="rect">
                <a:avLst/>
              </a:prstGeom>
              <a:blipFill rotWithShape="1">
                <a:blip r:embed="rId3"/>
                <a:stretch>
                  <a:fillRect l="-1734" t="-6780" b="-18079"/>
                </a:stretch>
              </a:blipFill>
            </p:spPr>
            <p:txBody>
              <a:bodyPr/>
              <a:lstStyle/>
              <a:p>
                <a:r>
                  <a:rPr lang="ar-IQ">
                    <a:noFill/>
                  </a:rPr>
                  <a:t> </a:t>
                </a:r>
              </a:p>
            </p:txBody>
          </p:sp>
        </mc:Fallback>
      </mc:AlternateContent>
    </p:spTree>
    <p:extLst>
      <p:ext uri="{BB962C8B-B14F-4D97-AF65-F5344CB8AC3E}">
        <p14:creationId xmlns:p14="http://schemas.microsoft.com/office/powerpoint/2010/main" val="4151218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p:cNvGrpSpPr/>
          <p:nvPr/>
        </p:nvGrpSpPr>
        <p:grpSpPr>
          <a:xfrm>
            <a:off x="222302" y="576875"/>
            <a:ext cx="8361062" cy="5813745"/>
            <a:chOff x="233719" y="576875"/>
            <a:chExt cx="8361062" cy="5813745"/>
          </a:xfrm>
        </p:grpSpPr>
        <p:grpSp>
          <p:nvGrpSpPr>
            <p:cNvPr id="92" name="Group 91"/>
            <p:cNvGrpSpPr/>
            <p:nvPr/>
          </p:nvGrpSpPr>
          <p:grpSpPr>
            <a:xfrm>
              <a:off x="683568" y="576875"/>
              <a:ext cx="7911213" cy="3544014"/>
              <a:chOff x="1068759" y="1334438"/>
              <a:chExt cx="7911213" cy="3544014"/>
            </a:xfrm>
          </p:grpSpPr>
          <p:sp>
            <p:nvSpPr>
              <p:cNvPr id="14" name="Oval 13"/>
              <p:cNvSpPr/>
              <p:nvPr/>
            </p:nvSpPr>
            <p:spPr>
              <a:xfrm>
                <a:off x="1115616" y="1923753"/>
                <a:ext cx="2139102" cy="2262810"/>
              </a:xfrm>
              <a:prstGeom prst="ellipse">
                <a:avLst/>
              </a:prstGeom>
              <a:ln w="57150"/>
            </p:spPr>
            <p:style>
              <a:lnRef idx="2">
                <a:schemeClr val="accent5"/>
              </a:lnRef>
              <a:fillRef idx="1">
                <a:schemeClr val="lt1"/>
              </a:fillRef>
              <a:effectRef idx="0">
                <a:schemeClr val="accent5"/>
              </a:effectRef>
              <a:fontRef idx="minor">
                <a:schemeClr val="dk1"/>
              </a:fontRef>
            </p:style>
            <p:txBody>
              <a:bodyPr rtlCol="1" anchor="ctr"/>
              <a:lstStyle/>
              <a:p>
                <a:pPr algn="ctr"/>
                <a:endParaRPr lang="ar-IQ"/>
              </a:p>
            </p:txBody>
          </p:sp>
          <p:sp>
            <p:nvSpPr>
              <p:cNvPr id="11" name="Oval 10"/>
              <p:cNvSpPr/>
              <p:nvPr/>
            </p:nvSpPr>
            <p:spPr>
              <a:xfrm>
                <a:off x="1284782" y="2088818"/>
                <a:ext cx="1814603" cy="1890285"/>
              </a:xfrm>
              <a:prstGeom prst="ellipse">
                <a:avLst/>
              </a:prstGeom>
              <a:ln w="38100"/>
            </p:spPr>
            <p:style>
              <a:lnRef idx="2">
                <a:schemeClr val="accent6"/>
              </a:lnRef>
              <a:fillRef idx="1">
                <a:schemeClr val="lt1"/>
              </a:fillRef>
              <a:effectRef idx="0">
                <a:schemeClr val="accent6"/>
              </a:effectRef>
              <a:fontRef idx="minor">
                <a:schemeClr val="dk1"/>
              </a:fontRef>
            </p:style>
            <p:txBody>
              <a:bodyPr rtlCol="1" anchor="ctr"/>
              <a:lstStyle/>
              <a:p>
                <a:pPr algn="ctr"/>
                <a:endParaRPr lang="ar-IQ"/>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3831908" cy="3429000"/>
              </a:xfrm>
              <a:prstGeom prst="rect">
                <a:avLst/>
              </a:prstGeom>
              <a:solidFill>
                <a:schemeClr val="bg1">
                  <a:lumMod val="85000"/>
                </a:schemeClr>
              </a:solidFill>
              <a:ln>
                <a:noFill/>
              </a:ln>
              <a:effectLst/>
            </p:spPr>
          </p:pic>
          <p:cxnSp>
            <p:nvCxnSpPr>
              <p:cNvPr id="5" name="Straight Connector 4"/>
              <p:cNvCxnSpPr/>
              <p:nvPr/>
            </p:nvCxnSpPr>
            <p:spPr>
              <a:xfrm flipH="1">
                <a:off x="2136304" y="1923753"/>
                <a:ext cx="4500000" cy="0"/>
              </a:xfrm>
              <a:prstGeom prst="line">
                <a:avLst/>
              </a:prstGeom>
              <a:ln>
                <a:prstDash val="lgDash"/>
              </a:ln>
            </p:spPr>
            <p:style>
              <a:lnRef idx="3">
                <a:schemeClr val="accent5"/>
              </a:lnRef>
              <a:fillRef idx="0">
                <a:schemeClr val="accent5"/>
              </a:fillRef>
              <a:effectRef idx="2">
                <a:schemeClr val="accent5"/>
              </a:effectRef>
              <a:fontRef idx="minor">
                <a:schemeClr val="tx1"/>
              </a:fontRef>
            </p:style>
          </p:cxnSp>
          <p:cxnSp>
            <p:nvCxnSpPr>
              <p:cNvPr id="7" name="Straight Connector 6"/>
              <p:cNvCxnSpPr>
                <a:endCxn id="11" idx="0"/>
              </p:cNvCxnSpPr>
              <p:nvPr/>
            </p:nvCxnSpPr>
            <p:spPr>
              <a:xfrm flipH="1" flipV="1">
                <a:off x="2192084" y="2088818"/>
                <a:ext cx="4247878" cy="27142"/>
              </a:xfrm>
              <a:prstGeom prst="line">
                <a:avLst/>
              </a:prstGeom>
              <a:ln>
                <a:prstDash val="sysDash"/>
              </a:ln>
            </p:spPr>
            <p:style>
              <a:lnRef idx="3">
                <a:schemeClr val="accent6"/>
              </a:lnRef>
              <a:fillRef idx="0">
                <a:schemeClr val="accent6"/>
              </a:fillRef>
              <a:effectRef idx="2">
                <a:schemeClr val="accent6"/>
              </a:effectRef>
              <a:fontRef idx="minor">
                <a:schemeClr val="tx1"/>
              </a:fontRef>
            </p:style>
          </p:cxnSp>
          <p:sp>
            <p:nvSpPr>
              <p:cNvPr id="10" name="Oval 9"/>
              <p:cNvSpPr/>
              <p:nvPr/>
            </p:nvSpPr>
            <p:spPr>
              <a:xfrm>
                <a:off x="1691680" y="2576761"/>
                <a:ext cx="1008000" cy="1008000"/>
              </a:xfrm>
              <a:prstGeom prst="ellipse">
                <a:avLst/>
              </a:prstGeom>
              <a:ln w="38100"/>
            </p:spPr>
            <p:style>
              <a:lnRef idx="2">
                <a:schemeClr val="accent3"/>
              </a:lnRef>
              <a:fillRef idx="1">
                <a:schemeClr val="lt1"/>
              </a:fillRef>
              <a:effectRef idx="0">
                <a:schemeClr val="accent3"/>
              </a:effectRef>
              <a:fontRef idx="minor">
                <a:schemeClr val="dk1"/>
              </a:fontRef>
            </p:style>
            <p:txBody>
              <a:bodyPr rtlCol="1" anchor="ctr"/>
              <a:lstStyle/>
              <a:p>
                <a:pPr algn="ctr"/>
                <a:endParaRPr lang="ar-IQ"/>
              </a:p>
            </p:txBody>
          </p:sp>
          <p:cxnSp>
            <p:nvCxnSpPr>
              <p:cNvPr id="4" name="Straight Connector 3"/>
              <p:cNvCxnSpPr/>
              <p:nvPr/>
            </p:nvCxnSpPr>
            <p:spPr>
              <a:xfrm flipH="1">
                <a:off x="1115616" y="3033961"/>
                <a:ext cx="367240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V="1">
                <a:off x="2172308" y="1340768"/>
                <a:ext cx="0" cy="30963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172308" y="3033961"/>
                <a:ext cx="564052"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a:endCxn id="11" idx="0"/>
              </p:cNvCxnSpPr>
              <p:nvPr/>
            </p:nvCxnSpPr>
            <p:spPr>
              <a:xfrm flipV="1">
                <a:off x="2183208" y="2088818"/>
                <a:ext cx="8876" cy="9902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7" name="Straight Connector 56"/>
              <p:cNvCxnSpPr/>
              <p:nvPr/>
            </p:nvCxnSpPr>
            <p:spPr>
              <a:xfrm flipH="1" flipV="1">
                <a:off x="2709619" y="2143104"/>
                <a:ext cx="24508" cy="936000"/>
              </a:xfrm>
              <a:prstGeom prst="line">
                <a:avLst/>
              </a:prstGeom>
              <a:ln>
                <a:prstDash val="sysDash"/>
              </a:ln>
            </p:spPr>
            <p:style>
              <a:lnRef idx="2">
                <a:schemeClr val="accent6"/>
              </a:lnRef>
              <a:fillRef idx="0">
                <a:schemeClr val="accent6"/>
              </a:fillRef>
              <a:effectRef idx="1">
                <a:schemeClr val="accent6"/>
              </a:effectRef>
              <a:fontRef idx="minor">
                <a:schemeClr val="tx1"/>
              </a:fontRef>
            </p:style>
          </p:cxnSp>
          <p:cxnSp>
            <p:nvCxnSpPr>
              <p:cNvPr id="64" name="Straight Arrow Connector 63"/>
              <p:cNvCxnSpPr/>
              <p:nvPr/>
            </p:nvCxnSpPr>
            <p:spPr>
              <a:xfrm flipV="1">
                <a:off x="2193824" y="2088818"/>
                <a:ext cx="493100" cy="95148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flipH="1">
                <a:off x="2148878" y="2563416"/>
                <a:ext cx="4843401" cy="0"/>
              </a:xfrm>
              <a:prstGeom prst="line">
                <a:avLst/>
              </a:prstGeom>
              <a:ln w="28575">
                <a:solidFill>
                  <a:srgbClr val="92D050"/>
                </a:solidFill>
                <a:prstDash val="sysDash"/>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1284783" y="4509120"/>
                    <a:ext cx="1814603" cy="369332"/>
                  </a:xfrm>
                  <a:prstGeom prst="rect">
                    <a:avLst/>
                  </a:prstGeom>
                  <a:noFill/>
                </p:spPr>
                <p:txBody>
                  <a:bodyPr wrap="square" rtlCol="1">
                    <a:spAutoFit/>
                  </a:bodyPr>
                  <a:lstStyle/>
                  <a:p>
                    <a:pPr algn="l" rtl="0"/>
                    <a:r>
                      <a:rPr lang="en-US" dirty="0" smtClean="0"/>
                      <a:t>The case at </a:t>
                    </a:r>
                    <a14:m>
                      <m:oMath xmlns:m="http://schemas.openxmlformats.org/officeDocument/2006/math">
                        <m:r>
                          <a:rPr lang="en-US" b="0" i="1" smtClean="0">
                            <a:latin typeface="Cambria Math"/>
                          </a:rPr>
                          <m:t>𝑡</m:t>
                        </m:r>
                        <m:r>
                          <a:rPr lang="en-US" b="0" i="1" smtClean="0">
                            <a:latin typeface="Cambria Math"/>
                          </a:rPr>
                          <m:t>=</m:t>
                        </m:r>
                        <m:r>
                          <a:rPr lang="en-US" b="0" i="1" smtClean="0">
                            <a:latin typeface="Cambria Math"/>
                          </a:rPr>
                          <m:t>0</m:t>
                        </m:r>
                      </m:oMath>
                    </a14:m>
                    <a:endParaRPr lang="ar-IQ" dirty="0"/>
                  </a:p>
                </p:txBody>
              </p:sp>
            </mc:Choice>
            <mc:Fallback xmlns="">
              <p:sp>
                <p:nvSpPr>
                  <p:cNvPr id="71" name="TextBox 70"/>
                  <p:cNvSpPr txBox="1">
                    <a:spLocks noRot="1" noChangeAspect="1" noMove="1" noResize="1" noEditPoints="1" noAdjustHandles="1" noChangeArrowheads="1" noChangeShapeType="1" noTextEdit="1"/>
                  </p:cNvSpPr>
                  <p:nvPr/>
                </p:nvSpPr>
                <p:spPr>
                  <a:xfrm>
                    <a:off x="1284783" y="4509120"/>
                    <a:ext cx="1814603" cy="369332"/>
                  </a:xfrm>
                  <a:prstGeom prst="rect">
                    <a:avLst/>
                  </a:prstGeom>
                  <a:blipFill rotWithShape="1">
                    <a:blip r:embed="rId3"/>
                    <a:stretch>
                      <a:fillRect l="-3030" t="-8197" b="-2459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419872" y="3645024"/>
                    <a:ext cx="432048" cy="369332"/>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m:rPr>
                                  <m:sty m:val="p"/>
                                </m:rPr>
                                <a:rPr lang="en-US" b="0" i="0" smtClean="0">
                                  <a:latin typeface="Cambria Math"/>
                                </a:rPr>
                                <m:t>v</m:t>
                              </m:r>
                            </m:e>
                            <m:sub>
                              <m:r>
                                <a:rPr lang="ar-IQ" b="0" i="1" smtClean="0">
                                  <a:latin typeface="Cambria Math"/>
                                </a:rPr>
                                <m:t>2</m:t>
                              </m:r>
                            </m:sub>
                          </m:sSub>
                        </m:oMath>
                      </m:oMathPara>
                    </a14:m>
                    <a:endParaRPr lang="ar-IQ" dirty="0"/>
                  </a:p>
                </p:txBody>
              </p:sp>
            </mc:Choice>
            <mc:Fallback xmlns="">
              <p:sp>
                <p:nvSpPr>
                  <p:cNvPr id="73" name="TextBox 72"/>
                  <p:cNvSpPr txBox="1">
                    <a:spLocks noRot="1" noChangeAspect="1" noMove="1" noResize="1" noEditPoints="1" noAdjustHandles="1" noChangeArrowheads="1" noChangeShapeType="1" noTextEdit="1"/>
                  </p:cNvSpPr>
                  <p:nvPr/>
                </p:nvSpPr>
                <p:spPr>
                  <a:xfrm>
                    <a:off x="3419872" y="3645024"/>
                    <a:ext cx="432048" cy="369332"/>
                  </a:xfrm>
                  <a:prstGeom prst="rect">
                    <a:avLst/>
                  </a:prstGeom>
                  <a:blipFill rotWithShape="1">
                    <a:blip r:embed="rId4"/>
                    <a:stretch>
                      <a:fillRect b="-1667"/>
                    </a:stretch>
                  </a:blipFill>
                </p:spPr>
                <p:txBody>
                  <a:bodyPr/>
                  <a:lstStyle/>
                  <a:p>
                    <a:r>
                      <a:rPr lang="ar-IQ">
                        <a:noFill/>
                      </a:rPr>
                      <a:t> </a:t>
                    </a:r>
                  </a:p>
                </p:txBody>
              </p:sp>
            </mc:Fallback>
          </mc:AlternateContent>
          <p:cxnSp>
            <p:nvCxnSpPr>
              <p:cNvPr id="75" name="Curved Connector 74"/>
              <p:cNvCxnSpPr>
                <a:endCxn id="73" idx="1"/>
              </p:cNvCxnSpPr>
              <p:nvPr/>
            </p:nvCxnSpPr>
            <p:spPr>
              <a:xfrm>
                <a:off x="2423631" y="3056821"/>
                <a:ext cx="996241" cy="772869"/>
              </a:xfrm>
              <a:prstGeom prst="curvedConnector3">
                <a:avLst/>
              </a:prstGeom>
              <a:ln>
                <a:tailEnd type="arrow"/>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76" name="TextBox 75"/>
                  <p:cNvSpPr txBox="1"/>
                  <p:nvPr/>
                </p:nvSpPr>
                <p:spPr>
                  <a:xfrm>
                    <a:off x="1068759" y="1551370"/>
                    <a:ext cx="432048" cy="369332"/>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m:rPr>
                                  <m:sty m:val="p"/>
                                </m:rPr>
                                <a:rPr lang="en-US" b="0" i="0" smtClean="0">
                                  <a:latin typeface="Cambria Math"/>
                                </a:rPr>
                                <m:t>v</m:t>
                              </m:r>
                            </m:e>
                            <m:sub>
                              <m:r>
                                <a:rPr lang="ar-IQ" b="0" i="1" smtClean="0">
                                  <a:latin typeface="Cambria Math"/>
                                </a:rPr>
                                <m:t>1</m:t>
                              </m:r>
                            </m:sub>
                          </m:sSub>
                        </m:oMath>
                      </m:oMathPara>
                    </a14:m>
                    <a:endParaRPr lang="ar-IQ" dirty="0"/>
                  </a:p>
                </p:txBody>
              </p:sp>
            </mc:Choice>
            <mc:Fallback xmlns="">
              <p:sp>
                <p:nvSpPr>
                  <p:cNvPr id="76" name="TextBox 75"/>
                  <p:cNvSpPr txBox="1">
                    <a:spLocks noRot="1" noChangeAspect="1" noMove="1" noResize="1" noEditPoints="1" noAdjustHandles="1" noChangeArrowheads="1" noChangeShapeType="1" noTextEdit="1"/>
                  </p:cNvSpPr>
                  <p:nvPr/>
                </p:nvSpPr>
                <p:spPr>
                  <a:xfrm>
                    <a:off x="1068759" y="1551370"/>
                    <a:ext cx="432048" cy="369332"/>
                  </a:xfrm>
                  <a:prstGeom prst="rect">
                    <a:avLst/>
                  </a:prstGeom>
                  <a:blipFill rotWithShape="1">
                    <a:blip r:embed="rId5"/>
                    <a:stretch>
                      <a:fillRect/>
                    </a:stretch>
                  </a:blipFill>
                </p:spPr>
                <p:txBody>
                  <a:bodyPr/>
                  <a:lstStyle/>
                  <a:p>
                    <a:r>
                      <a:rPr lang="ar-IQ">
                        <a:noFill/>
                      </a:rPr>
                      <a:t> </a:t>
                    </a:r>
                  </a:p>
                </p:txBody>
              </p:sp>
            </mc:Fallback>
          </mc:AlternateContent>
          <p:cxnSp>
            <p:nvCxnSpPr>
              <p:cNvPr id="78" name="Curved Connector 77"/>
              <p:cNvCxnSpPr/>
              <p:nvPr/>
            </p:nvCxnSpPr>
            <p:spPr>
              <a:xfrm>
                <a:off x="1500807" y="1920702"/>
                <a:ext cx="648071" cy="572194"/>
              </a:xfrm>
              <a:prstGeom prst="curvedConnector3">
                <a:avLst/>
              </a:prstGeom>
              <a:ln>
                <a:tailEnd type="arrow"/>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1500807" y="1334438"/>
                    <a:ext cx="432048" cy="369332"/>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m:rPr>
                                  <m:sty m:val="p"/>
                                </m:rPr>
                                <a:rPr lang="en-US" b="0" i="0" smtClean="0">
                                  <a:latin typeface="Cambria Math"/>
                                </a:rPr>
                                <m:t>v</m:t>
                              </m:r>
                            </m:e>
                            <m:sub>
                              <m:r>
                                <m:rPr>
                                  <m:sty m:val="p"/>
                                </m:rPr>
                                <a:rPr lang="en-US" b="0" i="0" smtClean="0">
                                  <a:latin typeface="Cambria Math"/>
                                </a:rPr>
                                <m:t>T</m:t>
                              </m:r>
                            </m:sub>
                          </m:sSub>
                        </m:oMath>
                      </m:oMathPara>
                    </a14:m>
                    <a:endParaRPr lang="ar-IQ" dirty="0"/>
                  </a:p>
                </p:txBody>
              </p:sp>
            </mc:Choice>
            <mc:Fallback xmlns="">
              <p:sp>
                <p:nvSpPr>
                  <p:cNvPr id="80" name="TextBox 79"/>
                  <p:cNvSpPr txBox="1">
                    <a:spLocks noRot="1" noChangeAspect="1" noMove="1" noResize="1" noEditPoints="1" noAdjustHandles="1" noChangeArrowheads="1" noChangeShapeType="1" noTextEdit="1"/>
                  </p:cNvSpPr>
                  <p:nvPr/>
                </p:nvSpPr>
                <p:spPr>
                  <a:xfrm>
                    <a:off x="1500807" y="1334438"/>
                    <a:ext cx="432048" cy="369332"/>
                  </a:xfrm>
                  <a:prstGeom prst="rect">
                    <a:avLst/>
                  </a:prstGeom>
                  <a:blipFill rotWithShape="1">
                    <a:blip r:embed="rId6"/>
                    <a:stretch>
                      <a:fillRect b="-1667"/>
                    </a:stretch>
                  </a:blipFill>
                </p:spPr>
                <p:txBody>
                  <a:bodyPr/>
                  <a:lstStyle/>
                  <a:p>
                    <a:r>
                      <a:rPr lang="ar-IQ">
                        <a:noFill/>
                      </a:rPr>
                      <a:t> </a:t>
                    </a:r>
                  </a:p>
                </p:txBody>
              </p:sp>
            </mc:Fallback>
          </mc:AlternateContent>
          <p:cxnSp>
            <p:nvCxnSpPr>
              <p:cNvPr id="82" name="Curved Connector 81"/>
              <p:cNvCxnSpPr>
                <a:stCxn id="80" idx="2"/>
              </p:cNvCxnSpPr>
              <p:nvPr/>
            </p:nvCxnSpPr>
            <p:spPr>
              <a:xfrm rot="16200000" flipH="1">
                <a:off x="1813748" y="1606852"/>
                <a:ext cx="645112" cy="83894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1560000">
              <a:off x="1546017" y="4581128"/>
              <a:ext cx="504000" cy="1013977"/>
              <a:chOff x="1813403" y="4581128"/>
              <a:chExt cx="504000" cy="1013977"/>
            </a:xfrm>
          </p:grpSpPr>
          <p:cxnSp>
            <p:nvCxnSpPr>
              <p:cNvPr id="93" name="Straight Arrow Connector 92"/>
              <p:cNvCxnSpPr/>
              <p:nvPr/>
            </p:nvCxnSpPr>
            <p:spPr>
              <a:xfrm flipV="1">
                <a:off x="1813403" y="4581128"/>
                <a:ext cx="493100" cy="10139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4" name="Straight Arrow Connector 93"/>
              <p:cNvCxnSpPr/>
              <p:nvPr/>
            </p:nvCxnSpPr>
            <p:spPr>
              <a:xfrm>
                <a:off x="1813403" y="5595105"/>
                <a:ext cx="504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5" name="Straight Arrow Connector 94"/>
              <p:cNvCxnSpPr/>
              <p:nvPr/>
            </p:nvCxnSpPr>
            <p:spPr>
              <a:xfrm flipV="1">
                <a:off x="1813427" y="4604820"/>
                <a:ext cx="8876" cy="99028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cxnSp>
          <p:nvCxnSpPr>
            <p:cNvPr id="98" name="Straight Connector 97"/>
            <p:cNvCxnSpPr/>
            <p:nvPr/>
          </p:nvCxnSpPr>
          <p:spPr>
            <a:xfrm flipH="1">
              <a:off x="1801770" y="5433325"/>
              <a:ext cx="7648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899592" y="4760300"/>
              <a:ext cx="9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233719" y="4527796"/>
              <a:ext cx="1553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60005" y="5667211"/>
              <a:ext cx="2306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536560" y="5207277"/>
              <a:ext cx="0" cy="226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2536560" y="5695494"/>
              <a:ext cx="0" cy="219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517535" y="5359129"/>
              <a:ext cx="320486" cy="369332"/>
            </a:xfrm>
            <a:prstGeom prst="rect">
              <a:avLst/>
            </a:prstGeom>
            <a:noFill/>
          </p:spPr>
          <p:txBody>
            <a:bodyPr wrap="square" rtlCol="1">
              <a:spAutoFit/>
            </a:bodyPr>
            <a:lstStyle/>
            <a:p>
              <a:pPr algn="ctr"/>
              <a:r>
                <a:rPr lang="en-US" dirty="0" smtClean="0"/>
                <a:t>b</a:t>
              </a:r>
              <a:endParaRPr lang="ar-IQ" dirty="0"/>
            </a:p>
          </p:txBody>
        </p:sp>
        <p:cxnSp>
          <p:nvCxnSpPr>
            <p:cNvPr id="115" name="Straight Arrow Connector 114"/>
            <p:cNvCxnSpPr/>
            <p:nvPr/>
          </p:nvCxnSpPr>
          <p:spPr>
            <a:xfrm flipV="1">
              <a:off x="899592" y="4760300"/>
              <a:ext cx="0" cy="8939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42812" y="4989797"/>
              <a:ext cx="296071" cy="369332"/>
            </a:xfrm>
            <a:prstGeom prst="rect">
              <a:avLst/>
            </a:prstGeom>
            <a:noFill/>
          </p:spPr>
          <p:txBody>
            <a:bodyPr wrap="square" rtlCol="1">
              <a:spAutoFit/>
            </a:bodyPr>
            <a:lstStyle/>
            <a:p>
              <a:pPr algn="ctr"/>
              <a:r>
                <a:rPr lang="en-US" dirty="0" smtClean="0"/>
                <a:t>a</a:t>
              </a:r>
              <a:endParaRPr lang="ar-IQ" dirty="0"/>
            </a:p>
          </p:txBody>
        </p:sp>
        <p:cxnSp>
          <p:nvCxnSpPr>
            <p:cNvPr id="118" name="Straight Arrow Connector 117"/>
            <p:cNvCxnSpPr/>
            <p:nvPr/>
          </p:nvCxnSpPr>
          <p:spPr>
            <a:xfrm flipV="1">
              <a:off x="539552" y="4527796"/>
              <a:ext cx="0" cy="11394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60005" y="4735497"/>
              <a:ext cx="296071" cy="369332"/>
            </a:xfrm>
            <a:prstGeom prst="rect">
              <a:avLst/>
            </a:prstGeom>
            <a:noFill/>
          </p:spPr>
          <p:txBody>
            <a:bodyPr wrap="square" rtlCol="1">
              <a:spAutoFit/>
            </a:bodyPr>
            <a:lstStyle/>
            <a:p>
              <a:pPr algn="ctr"/>
              <a:r>
                <a:rPr lang="en-US" dirty="0" smtClean="0"/>
                <a:t>c</a:t>
              </a:r>
              <a:endParaRPr lang="ar-IQ" dirty="0"/>
            </a:p>
          </p:txBody>
        </p:sp>
        <mc:AlternateContent xmlns:mc="http://schemas.openxmlformats.org/markup-compatibility/2006" xmlns:a14="http://schemas.microsoft.com/office/drawing/2010/main">
          <mc:Choice Requires="a14">
            <p:sp>
              <p:nvSpPr>
                <p:cNvPr id="122" name="TextBox 121"/>
                <p:cNvSpPr txBox="1"/>
                <p:nvPr/>
              </p:nvSpPr>
              <p:spPr>
                <a:xfrm>
                  <a:off x="6251113" y="2779318"/>
                  <a:ext cx="265103" cy="369332"/>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𝑡</m:t>
                            </m:r>
                          </m:e>
                          <m:sub>
                            <m:r>
                              <a:rPr lang="ar-IQ" b="0" i="1" smtClean="0">
                                <a:latin typeface="Cambria Math"/>
                              </a:rPr>
                              <m:t>2</m:t>
                            </m:r>
                          </m:sub>
                        </m:sSub>
                      </m:oMath>
                    </m:oMathPara>
                  </a14:m>
                  <a:endParaRPr lang="ar-IQ" dirty="0"/>
                </a:p>
              </p:txBody>
            </p:sp>
          </mc:Choice>
          <mc:Fallback xmlns="">
            <p:sp>
              <p:nvSpPr>
                <p:cNvPr id="122" name="TextBox 121"/>
                <p:cNvSpPr txBox="1">
                  <a:spLocks noRot="1" noChangeAspect="1" noMove="1" noResize="1" noEditPoints="1" noAdjustHandles="1" noChangeArrowheads="1" noChangeShapeType="1" noTextEdit="1"/>
                </p:cNvSpPr>
                <p:nvPr/>
              </p:nvSpPr>
              <p:spPr>
                <a:xfrm>
                  <a:off x="6251113" y="2779318"/>
                  <a:ext cx="265103" cy="369332"/>
                </a:xfrm>
                <a:prstGeom prst="rect">
                  <a:avLst/>
                </a:prstGeom>
                <a:blipFill rotWithShape="1">
                  <a:blip r:embed="rId7"/>
                  <a:stretch>
                    <a:fillRect l="-27907"/>
                  </a:stretch>
                </a:blipFill>
              </p:spPr>
              <p:txBody>
                <a:bodyPr/>
                <a:lstStyle/>
                <a:p>
                  <a:r>
                    <a:rPr lang="ar-IQ">
                      <a:noFill/>
                    </a:rPr>
                    <a:t> </a:t>
                  </a:r>
                </a:p>
              </p:txBody>
            </p:sp>
          </mc:Fallback>
        </mc:AlternateContent>
        <p:cxnSp>
          <p:nvCxnSpPr>
            <p:cNvPr id="124" name="Straight Arrow Connector 123"/>
            <p:cNvCxnSpPr/>
            <p:nvPr/>
          </p:nvCxnSpPr>
          <p:spPr>
            <a:xfrm flipV="1">
              <a:off x="6260579" y="2255882"/>
              <a:ext cx="0" cy="63157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p:cNvSpPr txBox="1"/>
                <p:nvPr/>
              </p:nvSpPr>
              <p:spPr>
                <a:xfrm>
                  <a:off x="683568" y="6021288"/>
                  <a:ext cx="2154453" cy="369332"/>
                </a:xfrm>
                <a:prstGeom prst="rect">
                  <a:avLst/>
                </a:prstGeom>
                <a:noFill/>
              </p:spPr>
              <p:txBody>
                <a:bodyPr wrap="square" rtlCol="1">
                  <a:spAutoFit/>
                </a:bodyPr>
                <a:lstStyle/>
                <a:p>
                  <a:pPr algn="ctr" rtl="0"/>
                  <a:r>
                    <a:rPr lang="en-US" dirty="0" smtClean="0"/>
                    <a:t>The case at </a:t>
                  </a:r>
                  <a14:m>
                    <m:oMath xmlns:m="http://schemas.openxmlformats.org/officeDocument/2006/math">
                      <m:r>
                        <a:rPr lang="en-US" b="0" i="1" smtClean="0">
                          <a:latin typeface="Cambria Math"/>
                        </a:rPr>
                        <m:t>𝑡</m:t>
                      </m:r>
                      <m:r>
                        <a:rPr lang="en-US" b="0" i="1" smtClean="0">
                          <a:latin typeface="Cambria Math"/>
                        </a:rPr>
                        <m:t>=</m:t>
                      </m:r>
                      <m:sSub>
                        <m:sSubPr>
                          <m:ctrlPr>
                            <a:rPr lang="en-US" b="0" i="1" smtClean="0">
                              <a:latin typeface="Cambria Math"/>
                            </a:rPr>
                          </m:ctrlPr>
                        </m:sSubPr>
                        <m:e>
                          <m:r>
                            <a:rPr lang="en-US" b="0" i="1" smtClean="0">
                              <a:latin typeface="Cambria Math"/>
                            </a:rPr>
                            <m:t>𝑡</m:t>
                          </m:r>
                        </m:e>
                        <m:sub>
                          <m:r>
                            <a:rPr lang="en-US" b="0" i="1" smtClean="0">
                              <a:latin typeface="Cambria Math"/>
                            </a:rPr>
                            <m:t>2</m:t>
                          </m:r>
                        </m:sub>
                      </m:sSub>
                    </m:oMath>
                  </a14:m>
                  <a:endParaRPr lang="ar-IQ" dirty="0"/>
                </a:p>
              </p:txBody>
            </p:sp>
          </mc:Choice>
          <mc:Fallback xmlns="">
            <p:sp>
              <p:nvSpPr>
                <p:cNvPr id="126" name="TextBox 125"/>
                <p:cNvSpPr txBox="1">
                  <a:spLocks noRot="1" noChangeAspect="1" noMove="1" noResize="1" noEditPoints="1" noAdjustHandles="1" noChangeArrowheads="1" noChangeShapeType="1" noTextEdit="1"/>
                </p:cNvSpPr>
                <p:nvPr/>
              </p:nvSpPr>
              <p:spPr>
                <a:xfrm>
                  <a:off x="683568" y="6021288"/>
                  <a:ext cx="2154453" cy="369332"/>
                </a:xfrm>
                <a:prstGeom prst="rect">
                  <a:avLst/>
                </a:prstGeom>
                <a:blipFill rotWithShape="1">
                  <a:blip r:embed="rId8"/>
                  <a:stretch>
                    <a:fillRect t="-8333" b="-26667"/>
                  </a:stretch>
                </a:blipFill>
              </p:spPr>
              <p:txBody>
                <a:bodyPr/>
                <a:lstStyle/>
                <a:p>
                  <a:r>
                    <a:rPr lang="ar-IQ">
                      <a:noFill/>
                    </a:rPr>
                    <a:t> </a:t>
                  </a:r>
                </a:p>
              </p:txBody>
            </p:sp>
          </mc:Fallback>
        </mc:AlternateContent>
      </p:grpSp>
      <p:sp>
        <p:nvSpPr>
          <p:cNvPr id="133" name="TextBox 132"/>
          <p:cNvSpPr txBox="1"/>
          <p:nvPr/>
        </p:nvSpPr>
        <p:spPr>
          <a:xfrm>
            <a:off x="4001113" y="4309940"/>
            <a:ext cx="4593667" cy="1815882"/>
          </a:xfrm>
          <a:prstGeom prst="rect">
            <a:avLst/>
          </a:prstGeom>
          <a:noFill/>
        </p:spPr>
        <p:txBody>
          <a:bodyPr wrap="square" rtlCol="1">
            <a:spAutoFit/>
          </a:bodyPr>
          <a:lstStyle/>
          <a:p>
            <a:pPr algn="just" rtl="0"/>
            <a:r>
              <a:rPr lang="en-US" sz="2800" dirty="0" smtClean="0"/>
              <a:t>This means that you can easily add two sinusoidal varying scalar  quantities by using vector summation method!!!!</a:t>
            </a:r>
            <a:endParaRPr lang="ar-IQ" sz="2800" dirty="0"/>
          </a:p>
        </p:txBody>
      </p:sp>
    </p:spTree>
    <p:extLst>
      <p:ext uri="{BB962C8B-B14F-4D97-AF65-F5344CB8AC3E}">
        <p14:creationId xmlns:p14="http://schemas.microsoft.com/office/powerpoint/2010/main" val="2142438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84284"/>
            <a:ext cx="5328592" cy="584775"/>
          </a:xfrm>
          <a:prstGeom prst="rect">
            <a:avLst/>
          </a:prstGeom>
          <a:noFill/>
        </p:spPr>
        <p:txBody>
          <a:bodyPr wrap="square" rtlCol="1">
            <a:spAutoFit/>
          </a:bodyPr>
          <a:lstStyle/>
          <a:p>
            <a:pPr algn="ctr"/>
            <a:r>
              <a:rPr lang="en-US" sz="3200" dirty="0" smtClean="0">
                <a:cs typeface="+mj-cs"/>
              </a:rPr>
              <a:t>What is the radian angle? </a:t>
            </a:r>
            <a:endParaRPr lang="ar-IQ" sz="3200" dirty="0">
              <a:cs typeface="+mj-cs"/>
            </a:endParaRPr>
          </a:p>
        </p:txBody>
      </p:sp>
      <mc:AlternateContent xmlns:mc="http://schemas.openxmlformats.org/markup-compatibility/2006" xmlns:a14="http://schemas.microsoft.com/office/drawing/2010/main">
        <mc:Choice Requires="a14">
          <p:sp>
            <p:nvSpPr>
              <p:cNvPr id="3" name="Rectangle 2"/>
              <p:cNvSpPr/>
              <p:nvPr/>
            </p:nvSpPr>
            <p:spPr>
              <a:xfrm>
                <a:off x="271389" y="1580366"/>
                <a:ext cx="8640960" cy="1631216"/>
              </a:xfrm>
              <a:prstGeom prst="rect">
                <a:avLst/>
              </a:prstGeom>
            </p:spPr>
            <p:txBody>
              <a:bodyPr wrap="square">
                <a:spAutoFit/>
              </a:bodyPr>
              <a:lstStyle/>
              <a:p>
                <a:pPr algn="just" rtl="0"/>
                <a:r>
                  <a:rPr lang="en-US" sz="2000" dirty="0" smtClean="0"/>
                  <a:t>In order to answer this question, we have to know the meaning of the factor </a:t>
                </a:r>
                <a14:m>
                  <m:oMath xmlns:m="http://schemas.openxmlformats.org/officeDocument/2006/math">
                    <m:d>
                      <m:dPr>
                        <m:ctrlPr>
                          <a:rPr lang="en-US" sz="2000" i="1" smtClean="0">
                            <a:latin typeface="Cambria Math"/>
                          </a:rPr>
                        </m:ctrlPr>
                      </m:dPr>
                      <m:e>
                        <m:r>
                          <a:rPr lang="en-US" sz="2000" i="1" smtClean="0">
                            <a:latin typeface="Cambria Math"/>
                            <a:ea typeface="Cambria Math"/>
                          </a:rPr>
                          <m:t>𝜔</m:t>
                        </m:r>
                      </m:e>
                    </m:d>
                  </m:oMath>
                </a14:m>
                <a:r>
                  <a:rPr lang="en-US" sz="2000" dirty="0" smtClean="0"/>
                  <a:t>. The need arises for this symbol when we need to determine the linear speed of different points </a:t>
                </a:r>
                <a14:m>
                  <m:oMath xmlns:m="http://schemas.openxmlformats.org/officeDocument/2006/math">
                    <m:d>
                      <m:dPr>
                        <m:ctrlPr>
                          <a:rPr lang="en-US" sz="2000" i="1" smtClean="0">
                            <a:latin typeface="Cambria Math"/>
                          </a:rPr>
                        </m:ctrlPr>
                      </m:dPr>
                      <m:e>
                        <m:sSub>
                          <m:sSubPr>
                            <m:ctrlPr>
                              <a:rPr lang="en-US" sz="2000" i="1" smtClean="0">
                                <a:latin typeface="Cambria Math"/>
                              </a:rPr>
                            </m:ctrlPr>
                          </m:sSubPr>
                          <m:e>
                            <m:r>
                              <a:rPr lang="en-US" sz="2000" b="0" i="1" smtClean="0">
                                <a:latin typeface="Cambria Math"/>
                              </a:rPr>
                              <m:t>𝑃</m:t>
                            </m:r>
                          </m:e>
                          <m:sub>
                            <m:r>
                              <a:rPr lang="en-US" sz="2000" b="0" i="1" smtClean="0">
                                <a:latin typeface="Cambria Math"/>
                              </a:rPr>
                              <m:t>1</m:t>
                            </m:r>
                          </m:sub>
                        </m:sSub>
                        <m:r>
                          <a:rPr lang="en-US" sz="2000" b="0" i="1" smtClean="0">
                            <a:latin typeface="Cambria Math"/>
                          </a:rPr>
                          <m:t>, </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2</m:t>
                            </m:r>
                          </m:sub>
                        </m:sSub>
                        <m:r>
                          <a:rPr lang="en-US" sz="2000" b="0" i="1" smtClean="0">
                            <a:latin typeface="Cambria Math"/>
                          </a:rPr>
                          <m:t>, …, </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𝑖</m:t>
                            </m:r>
                          </m:sub>
                        </m:sSub>
                      </m:e>
                    </m:d>
                  </m:oMath>
                </a14:m>
                <a:r>
                  <a:rPr lang="en-US" sz="2000" dirty="0" smtClean="0"/>
                  <a:t> </a:t>
                </a:r>
                <a:r>
                  <a:rPr lang="en-US" sz="2000" dirty="0"/>
                  <a:t>located at radii </a:t>
                </a:r>
                <a14:m>
                  <m:oMath xmlns:m="http://schemas.openxmlformats.org/officeDocument/2006/math">
                    <m:d>
                      <m:dPr>
                        <m:ctrlPr>
                          <a:rPr lang="en-US" sz="2000" i="1" smtClean="0">
                            <a:latin typeface="Cambria Math"/>
                          </a:rPr>
                        </m:ctrlPr>
                      </m:dPr>
                      <m:e>
                        <m:sSub>
                          <m:sSubPr>
                            <m:ctrlPr>
                              <a:rPr lang="en-US" sz="2000" i="1" smtClean="0">
                                <a:latin typeface="Cambria Math"/>
                              </a:rPr>
                            </m:ctrlPr>
                          </m:sSubPr>
                          <m:e>
                            <m:r>
                              <a:rPr lang="en-US" sz="2000" b="0" i="1" smtClean="0">
                                <a:latin typeface="Cambria Math"/>
                              </a:rPr>
                              <m:t>𝑟</m:t>
                            </m:r>
                          </m:e>
                          <m:sub>
                            <m:r>
                              <a:rPr lang="en-US" sz="2000" b="0" i="1" smtClean="0">
                                <a:latin typeface="Cambria Math"/>
                              </a:rPr>
                              <m:t>1</m:t>
                            </m:r>
                          </m:sub>
                        </m:sSub>
                        <m:r>
                          <a:rPr lang="en-US" sz="2000" b="0" i="1" smtClean="0">
                            <a:latin typeface="Cambria Math"/>
                          </a:rPr>
                          <m:t>, </m:t>
                        </m:r>
                        <m:sSub>
                          <m:sSubPr>
                            <m:ctrlPr>
                              <a:rPr lang="en-US" sz="2000" b="0" i="1" smtClean="0">
                                <a:latin typeface="Cambria Math"/>
                              </a:rPr>
                            </m:ctrlPr>
                          </m:sSubPr>
                          <m:e>
                            <m:r>
                              <a:rPr lang="en-US" sz="2000" b="0" i="1" smtClean="0">
                                <a:latin typeface="Cambria Math"/>
                              </a:rPr>
                              <m:t>𝑟</m:t>
                            </m:r>
                          </m:e>
                          <m:sub>
                            <m:r>
                              <a:rPr lang="en-US" sz="2000" b="0" i="1" smtClean="0">
                                <a:latin typeface="Cambria Math"/>
                              </a:rPr>
                              <m:t>2</m:t>
                            </m:r>
                          </m:sub>
                        </m:sSub>
                        <m:r>
                          <a:rPr lang="en-US" sz="2000" b="0" i="1" smtClean="0">
                            <a:latin typeface="Cambria Math"/>
                          </a:rPr>
                          <m:t>, …, </m:t>
                        </m:r>
                        <m:sSub>
                          <m:sSubPr>
                            <m:ctrlPr>
                              <a:rPr lang="en-US" sz="2000" b="0" i="1" smtClean="0">
                                <a:latin typeface="Cambria Math"/>
                              </a:rPr>
                            </m:ctrlPr>
                          </m:sSubPr>
                          <m:e>
                            <m:r>
                              <a:rPr lang="en-US" sz="2000" b="0" i="1" smtClean="0">
                                <a:latin typeface="Cambria Math"/>
                              </a:rPr>
                              <m:t>𝑟</m:t>
                            </m:r>
                          </m:e>
                          <m:sub>
                            <m:r>
                              <a:rPr lang="en-US" sz="2000" b="0" i="1" smtClean="0">
                                <a:latin typeface="Cambria Math"/>
                              </a:rPr>
                              <m:t>𝑖</m:t>
                            </m:r>
                          </m:sub>
                        </m:sSub>
                      </m:e>
                    </m:d>
                    <m:r>
                      <a:rPr lang="en-US" sz="2000" b="0" i="0" smtClean="0">
                        <a:latin typeface="Cambria Math"/>
                      </a:rPr>
                      <m:t> </m:t>
                    </m:r>
                  </m:oMath>
                </a14:m>
                <a:r>
                  <a:rPr lang="en-US" sz="2000" dirty="0"/>
                  <a:t>respectively on a non-uniform body {rotating at ( </a:t>
                </a:r>
                <a14:m>
                  <m:oMath xmlns:m="http://schemas.openxmlformats.org/officeDocument/2006/math">
                    <m:r>
                      <a:rPr lang="en-US" sz="2000" i="1" dirty="0" smtClean="0">
                        <a:latin typeface="Cambria Math"/>
                      </a:rPr>
                      <m:t>𝑛</m:t>
                    </m:r>
                  </m:oMath>
                </a14:m>
                <a:r>
                  <a:rPr lang="en-US" sz="2000" dirty="0"/>
                  <a:t> ) revolutions per seconds (rps</a:t>
                </a:r>
                <a:r>
                  <a:rPr lang="en-US" sz="2000" dirty="0" smtClean="0"/>
                  <a:t>) </a:t>
                </a:r>
                <a:r>
                  <a:rPr lang="en-US" sz="2000" dirty="0"/>
                  <a:t>as shown in figure (1) below. </a:t>
                </a:r>
                <a:endParaRPr lang="ar-IQ" sz="2000" dirty="0"/>
              </a:p>
            </p:txBody>
          </p:sp>
        </mc:Choice>
        <mc:Fallback xmlns="">
          <p:sp>
            <p:nvSpPr>
              <p:cNvPr id="3" name="Rectangle 2"/>
              <p:cNvSpPr>
                <a:spLocks noRot="1" noChangeAspect="1" noMove="1" noResize="1" noEditPoints="1" noAdjustHandles="1" noChangeArrowheads="1" noChangeShapeType="1" noTextEdit="1"/>
              </p:cNvSpPr>
              <p:nvPr/>
            </p:nvSpPr>
            <p:spPr>
              <a:xfrm>
                <a:off x="271389" y="1580366"/>
                <a:ext cx="8640960" cy="1631216"/>
              </a:xfrm>
              <a:prstGeom prst="rect">
                <a:avLst/>
              </a:prstGeom>
              <a:blipFill rotWithShape="1">
                <a:blip r:embed="rId2"/>
                <a:stretch>
                  <a:fillRect l="-776" t="-1866" r="-706" b="-5597"/>
                </a:stretch>
              </a:blipFill>
            </p:spPr>
            <p:txBody>
              <a:bodyPr/>
              <a:lstStyle/>
              <a:p>
                <a:r>
                  <a:rPr lang="ar-IQ">
                    <a:noFill/>
                  </a:rPr>
                  <a:t> </a:t>
                </a:r>
              </a:p>
            </p:txBody>
          </p:sp>
        </mc:Fallback>
      </mc:AlternateContent>
      <p:grpSp>
        <p:nvGrpSpPr>
          <p:cNvPr id="4" name="Group 3"/>
          <p:cNvGrpSpPr/>
          <p:nvPr/>
        </p:nvGrpSpPr>
        <p:grpSpPr>
          <a:xfrm>
            <a:off x="2449407" y="3689516"/>
            <a:ext cx="5373229" cy="2670616"/>
            <a:chOff x="0" y="6255"/>
            <a:chExt cx="4133642" cy="2054376"/>
          </a:xfrm>
        </p:grpSpPr>
        <p:grpSp>
          <p:nvGrpSpPr>
            <p:cNvPr id="5" name="Group 4"/>
            <p:cNvGrpSpPr/>
            <p:nvPr/>
          </p:nvGrpSpPr>
          <p:grpSpPr>
            <a:xfrm>
              <a:off x="0" y="6255"/>
              <a:ext cx="4133642" cy="2054376"/>
              <a:chOff x="0" y="6255"/>
              <a:chExt cx="4133642" cy="2054376"/>
            </a:xfrm>
          </p:grpSpPr>
          <p:grpSp>
            <p:nvGrpSpPr>
              <p:cNvPr id="7" name="Group 6"/>
              <p:cNvGrpSpPr/>
              <p:nvPr/>
            </p:nvGrpSpPr>
            <p:grpSpPr>
              <a:xfrm>
                <a:off x="0" y="6255"/>
                <a:ext cx="4133642" cy="2054376"/>
                <a:chOff x="375313" y="6255"/>
                <a:chExt cx="4133642" cy="2054376"/>
              </a:xfrm>
            </p:grpSpPr>
            <p:grpSp>
              <p:nvGrpSpPr>
                <p:cNvPr id="9" name="Group 8"/>
                <p:cNvGrpSpPr/>
                <p:nvPr/>
              </p:nvGrpSpPr>
              <p:grpSpPr>
                <a:xfrm>
                  <a:off x="375313" y="6255"/>
                  <a:ext cx="4133642" cy="2054376"/>
                  <a:chOff x="375313" y="6255"/>
                  <a:chExt cx="4133642" cy="2054376"/>
                </a:xfrm>
              </p:grpSpPr>
              <p:grpSp>
                <p:nvGrpSpPr>
                  <p:cNvPr id="11" name="Group 10"/>
                  <p:cNvGrpSpPr/>
                  <p:nvPr/>
                </p:nvGrpSpPr>
                <p:grpSpPr>
                  <a:xfrm>
                    <a:off x="375313" y="6255"/>
                    <a:ext cx="4133642" cy="2054376"/>
                    <a:chOff x="375313" y="6255"/>
                    <a:chExt cx="4133642" cy="2054376"/>
                  </a:xfrm>
                </p:grpSpPr>
                <p:grpSp>
                  <p:nvGrpSpPr>
                    <p:cNvPr id="13" name="Group 12"/>
                    <p:cNvGrpSpPr/>
                    <p:nvPr/>
                  </p:nvGrpSpPr>
                  <p:grpSpPr>
                    <a:xfrm>
                      <a:off x="375313" y="6255"/>
                      <a:ext cx="4133642" cy="2054376"/>
                      <a:chOff x="375313" y="6255"/>
                      <a:chExt cx="4133642" cy="2054376"/>
                    </a:xfrm>
                  </p:grpSpPr>
                  <p:grpSp>
                    <p:nvGrpSpPr>
                      <p:cNvPr id="15" name="Group 14"/>
                      <p:cNvGrpSpPr/>
                      <p:nvPr/>
                    </p:nvGrpSpPr>
                    <p:grpSpPr>
                      <a:xfrm>
                        <a:off x="375313" y="6255"/>
                        <a:ext cx="4133642" cy="2054376"/>
                        <a:chOff x="375313" y="6255"/>
                        <a:chExt cx="4133642" cy="2054376"/>
                      </a:xfrm>
                    </p:grpSpPr>
                    <p:sp>
                      <p:nvSpPr>
                        <p:cNvPr id="17" name="Text Box 2"/>
                        <p:cNvSpPr txBox="1">
                          <a:spLocks noChangeArrowheads="1"/>
                        </p:cNvSpPr>
                        <p:nvPr/>
                      </p:nvSpPr>
                      <p:spPr bwMode="auto">
                        <a:xfrm>
                          <a:off x="798394" y="1574741"/>
                          <a:ext cx="758790" cy="485890"/>
                        </a:xfrm>
                        <a:prstGeom prst="rect">
                          <a:avLst/>
                        </a:prstGeom>
                        <a:solidFill>
                          <a:srgbClr val="FFFFFF">
                            <a:alpha val="0"/>
                          </a:srgb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Calibri"/>
                              <a:cs typeface="Arial"/>
                            </a:rPr>
                            <a:t>Center of rotation</a:t>
                          </a:r>
                        </a:p>
                      </p:txBody>
                    </p:sp>
                    <p:grpSp>
                      <p:nvGrpSpPr>
                        <p:cNvPr id="18" name="Group 17"/>
                        <p:cNvGrpSpPr/>
                        <p:nvPr/>
                      </p:nvGrpSpPr>
                      <p:grpSpPr>
                        <a:xfrm>
                          <a:off x="375313" y="6255"/>
                          <a:ext cx="4133642" cy="2017452"/>
                          <a:chOff x="375313" y="6255"/>
                          <a:chExt cx="4133642" cy="2017452"/>
                        </a:xfrm>
                      </p:grpSpPr>
                      <p:sp>
                        <p:nvSpPr>
                          <p:cNvPr id="19" name="Text Box 2"/>
                          <p:cNvSpPr txBox="1">
                            <a:spLocks noChangeArrowheads="1"/>
                          </p:cNvSpPr>
                          <p:nvPr/>
                        </p:nvSpPr>
                        <p:spPr bwMode="auto">
                          <a:xfrm>
                            <a:off x="375313" y="129578"/>
                            <a:ext cx="1546063" cy="647700"/>
                          </a:xfrm>
                          <a:prstGeom prst="rect">
                            <a:avLst/>
                          </a:prstGeom>
                          <a:solidFill>
                            <a:srgbClr val="FFFFFF">
                              <a:alpha val="0"/>
                            </a:srgb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Arial"/>
                              </a:rPr>
                              <a:t>Non uniform body rotating around certain center of rotation.</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Arial"/>
                            </a:endParaRPr>
                          </a:p>
                        </p:txBody>
                      </p:sp>
                      <p:grpSp>
                        <p:nvGrpSpPr>
                          <p:cNvPr id="20" name="Group 19"/>
                          <p:cNvGrpSpPr/>
                          <p:nvPr/>
                        </p:nvGrpSpPr>
                        <p:grpSpPr>
                          <a:xfrm>
                            <a:off x="1555845" y="6255"/>
                            <a:ext cx="2953110" cy="2017452"/>
                            <a:chOff x="0" y="6255"/>
                            <a:chExt cx="2953110" cy="2017452"/>
                          </a:xfrm>
                        </p:grpSpPr>
                        <p:sp>
                          <p:nvSpPr>
                            <p:cNvPr id="21" name="Freeform 20"/>
                            <p:cNvSpPr/>
                            <p:nvPr/>
                          </p:nvSpPr>
                          <p:spPr>
                            <a:xfrm>
                              <a:off x="143302" y="109182"/>
                              <a:ext cx="1637665" cy="1914525"/>
                            </a:xfrm>
                            <a:custGeom>
                              <a:avLst/>
                              <a:gdLst>
                                <a:gd name="connsiteX0" fmla="*/ 545412 w 1638147"/>
                                <a:gd name="connsiteY0" fmla="*/ 742950 h 1914525"/>
                                <a:gd name="connsiteX1" fmla="*/ 545412 w 1638147"/>
                                <a:gd name="connsiteY1" fmla="*/ 742950 h 1914525"/>
                                <a:gd name="connsiteX2" fmla="*/ 431112 w 1638147"/>
                                <a:gd name="connsiteY2" fmla="*/ 771525 h 1914525"/>
                                <a:gd name="connsiteX3" fmla="*/ 316812 w 1638147"/>
                                <a:gd name="connsiteY3" fmla="*/ 819150 h 1914525"/>
                                <a:gd name="connsiteX4" fmla="*/ 269187 w 1638147"/>
                                <a:gd name="connsiteY4" fmla="*/ 847725 h 1914525"/>
                                <a:gd name="connsiteX5" fmla="*/ 212037 w 1638147"/>
                                <a:gd name="connsiteY5" fmla="*/ 885825 h 1914525"/>
                                <a:gd name="connsiteX6" fmla="*/ 173937 w 1638147"/>
                                <a:gd name="connsiteY6" fmla="*/ 904875 h 1914525"/>
                                <a:gd name="connsiteX7" fmla="*/ 154887 w 1638147"/>
                                <a:gd name="connsiteY7" fmla="*/ 933450 h 1914525"/>
                                <a:gd name="connsiteX8" fmla="*/ 126312 w 1638147"/>
                                <a:gd name="connsiteY8" fmla="*/ 942975 h 1914525"/>
                                <a:gd name="connsiteX9" fmla="*/ 97737 w 1638147"/>
                                <a:gd name="connsiteY9" fmla="*/ 971550 h 1914525"/>
                                <a:gd name="connsiteX10" fmla="*/ 78687 w 1638147"/>
                                <a:gd name="connsiteY10" fmla="*/ 1019175 h 1914525"/>
                                <a:gd name="connsiteX11" fmla="*/ 21537 w 1638147"/>
                                <a:gd name="connsiteY11" fmla="*/ 1104900 h 1914525"/>
                                <a:gd name="connsiteX12" fmla="*/ 2487 w 1638147"/>
                                <a:gd name="connsiteY12" fmla="*/ 1162050 h 1914525"/>
                                <a:gd name="connsiteX13" fmla="*/ 31062 w 1638147"/>
                                <a:gd name="connsiteY13" fmla="*/ 1390650 h 1914525"/>
                                <a:gd name="connsiteX14" fmla="*/ 97737 w 1638147"/>
                                <a:gd name="connsiteY14" fmla="*/ 1457325 h 1914525"/>
                                <a:gd name="connsiteX15" fmla="*/ 145362 w 1638147"/>
                                <a:gd name="connsiteY15" fmla="*/ 1476375 h 1914525"/>
                                <a:gd name="connsiteX16" fmla="*/ 183462 w 1638147"/>
                                <a:gd name="connsiteY16" fmla="*/ 1495425 h 1914525"/>
                                <a:gd name="connsiteX17" fmla="*/ 269187 w 1638147"/>
                                <a:gd name="connsiteY17" fmla="*/ 1524000 h 1914525"/>
                                <a:gd name="connsiteX18" fmla="*/ 373962 w 1638147"/>
                                <a:gd name="connsiteY18" fmla="*/ 1600200 h 1914525"/>
                                <a:gd name="connsiteX19" fmla="*/ 440637 w 1638147"/>
                                <a:gd name="connsiteY19" fmla="*/ 1619250 h 1914525"/>
                                <a:gd name="connsiteX20" fmla="*/ 478737 w 1638147"/>
                                <a:gd name="connsiteY20" fmla="*/ 1628775 h 1914525"/>
                                <a:gd name="connsiteX21" fmla="*/ 497787 w 1638147"/>
                                <a:gd name="connsiteY21" fmla="*/ 1657350 h 1914525"/>
                                <a:gd name="connsiteX22" fmla="*/ 545412 w 1638147"/>
                                <a:gd name="connsiteY22" fmla="*/ 1685925 h 1914525"/>
                                <a:gd name="connsiteX23" fmla="*/ 602562 w 1638147"/>
                                <a:gd name="connsiteY23" fmla="*/ 1733550 h 1914525"/>
                                <a:gd name="connsiteX24" fmla="*/ 621612 w 1638147"/>
                                <a:gd name="connsiteY24" fmla="*/ 1762125 h 1914525"/>
                                <a:gd name="connsiteX25" fmla="*/ 678762 w 1638147"/>
                                <a:gd name="connsiteY25" fmla="*/ 1838325 h 1914525"/>
                                <a:gd name="connsiteX26" fmla="*/ 735912 w 1638147"/>
                                <a:gd name="connsiteY26" fmla="*/ 1905000 h 1914525"/>
                                <a:gd name="connsiteX27" fmla="*/ 774012 w 1638147"/>
                                <a:gd name="connsiteY27" fmla="*/ 1914525 h 1914525"/>
                                <a:gd name="connsiteX28" fmla="*/ 840687 w 1638147"/>
                                <a:gd name="connsiteY28" fmla="*/ 1895475 h 1914525"/>
                                <a:gd name="connsiteX29" fmla="*/ 869262 w 1638147"/>
                                <a:gd name="connsiteY29" fmla="*/ 1885950 h 1914525"/>
                                <a:gd name="connsiteX30" fmla="*/ 954987 w 1638147"/>
                                <a:gd name="connsiteY30" fmla="*/ 1857375 h 1914525"/>
                                <a:gd name="connsiteX31" fmla="*/ 983562 w 1638147"/>
                                <a:gd name="connsiteY31" fmla="*/ 1838325 h 1914525"/>
                                <a:gd name="connsiteX32" fmla="*/ 1021662 w 1638147"/>
                                <a:gd name="connsiteY32" fmla="*/ 1828800 h 1914525"/>
                                <a:gd name="connsiteX33" fmla="*/ 1069287 w 1638147"/>
                                <a:gd name="connsiteY33" fmla="*/ 1809750 h 1914525"/>
                                <a:gd name="connsiteX34" fmla="*/ 1107387 w 1638147"/>
                                <a:gd name="connsiteY34" fmla="*/ 1771650 h 1914525"/>
                                <a:gd name="connsiteX35" fmla="*/ 1183587 w 1638147"/>
                                <a:gd name="connsiteY35" fmla="*/ 1733550 h 1914525"/>
                                <a:gd name="connsiteX36" fmla="*/ 1212162 w 1638147"/>
                                <a:gd name="connsiteY36" fmla="*/ 1714500 h 1914525"/>
                                <a:gd name="connsiteX37" fmla="*/ 1240737 w 1638147"/>
                                <a:gd name="connsiteY37" fmla="*/ 1704975 h 1914525"/>
                                <a:gd name="connsiteX38" fmla="*/ 1297887 w 1638147"/>
                                <a:gd name="connsiteY38" fmla="*/ 1657350 h 1914525"/>
                                <a:gd name="connsiteX39" fmla="*/ 1345512 w 1638147"/>
                                <a:gd name="connsiteY39" fmla="*/ 1647825 h 1914525"/>
                                <a:gd name="connsiteX40" fmla="*/ 1383612 w 1638147"/>
                                <a:gd name="connsiteY40" fmla="*/ 1628775 h 1914525"/>
                                <a:gd name="connsiteX41" fmla="*/ 1412187 w 1638147"/>
                                <a:gd name="connsiteY41" fmla="*/ 1619250 h 1914525"/>
                                <a:gd name="connsiteX42" fmla="*/ 1440762 w 1638147"/>
                                <a:gd name="connsiteY42" fmla="*/ 1590675 h 1914525"/>
                                <a:gd name="connsiteX43" fmla="*/ 1469337 w 1638147"/>
                                <a:gd name="connsiteY43" fmla="*/ 1571625 h 1914525"/>
                                <a:gd name="connsiteX44" fmla="*/ 1488387 w 1638147"/>
                                <a:gd name="connsiteY44" fmla="*/ 1524000 h 1914525"/>
                                <a:gd name="connsiteX45" fmla="*/ 1516962 w 1638147"/>
                                <a:gd name="connsiteY45" fmla="*/ 1409700 h 1914525"/>
                                <a:gd name="connsiteX46" fmla="*/ 1526487 w 1638147"/>
                                <a:gd name="connsiteY46" fmla="*/ 1323975 h 1914525"/>
                                <a:gd name="connsiteX47" fmla="*/ 1545537 w 1638147"/>
                                <a:gd name="connsiteY47" fmla="*/ 1276350 h 1914525"/>
                                <a:gd name="connsiteX48" fmla="*/ 1574112 w 1638147"/>
                                <a:gd name="connsiteY48" fmla="*/ 1219200 h 1914525"/>
                                <a:gd name="connsiteX49" fmla="*/ 1583637 w 1638147"/>
                                <a:gd name="connsiteY49" fmla="*/ 1171575 h 1914525"/>
                                <a:gd name="connsiteX50" fmla="*/ 1621737 w 1638147"/>
                                <a:gd name="connsiteY50" fmla="*/ 1104900 h 1914525"/>
                                <a:gd name="connsiteX51" fmla="*/ 1621737 w 1638147"/>
                                <a:gd name="connsiteY51" fmla="*/ 819150 h 1914525"/>
                                <a:gd name="connsiteX52" fmla="*/ 1612212 w 1638147"/>
                                <a:gd name="connsiteY52" fmla="*/ 714375 h 1914525"/>
                                <a:gd name="connsiteX53" fmla="*/ 1593162 w 1638147"/>
                                <a:gd name="connsiteY53" fmla="*/ 647700 h 1914525"/>
                                <a:gd name="connsiteX54" fmla="*/ 1583637 w 1638147"/>
                                <a:gd name="connsiteY54" fmla="*/ 609600 h 1914525"/>
                                <a:gd name="connsiteX55" fmla="*/ 1545537 w 1638147"/>
                                <a:gd name="connsiteY55" fmla="*/ 552450 h 1914525"/>
                                <a:gd name="connsiteX56" fmla="*/ 1536012 w 1638147"/>
                                <a:gd name="connsiteY56" fmla="*/ 523875 h 1914525"/>
                                <a:gd name="connsiteX57" fmla="*/ 1516962 w 1638147"/>
                                <a:gd name="connsiteY57" fmla="*/ 495300 h 1914525"/>
                                <a:gd name="connsiteX58" fmla="*/ 1497912 w 1638147"/>
                                <a:gd name="connsiteY58" fmla="*/ 457200 h 1914525"/>
                                <a:gd name="connsiteX59" fmla="*/ 1469337 w 1638147"/>
                                <a:gd name="connsiteY59" fmla="*/ 419100 h 1914525"/>
                                <a:gd name="connsiteX60" fmla="*/ 1450287 w 1638147"/>
                                <a:gd name="connsiteY60" fmla="*/ 371475 h 1914525"/>
                                <a:gd name="connsiteX61" fmla="*/ 1440762 w 1638147"/>
                                <a:gd name="connsiteY61" fmla="*/ 333375 h 1914525"/>
                                <a:gd name="connsiteX62" fmla="*/ 1383612 w 1638147"/>
                                <a:gd name="connsiteY62" fmla="*/ 276225 h 1914525"/>
                                <a:gd name="connsiteX63" fmla="*/ 1364562 w 1638147"/>
                                <a:gd name="connsiteY63" fmla="*/ 228600 h 1914525"/>
                                <a:gd name="connsiteX64" fmla="*/ 1297887 w 1638147"/>
                                <a:gd name="connsiteY64" fmla="*/ 180975 h 1914525"/>
                                <a:gd name="connsiteX65" fmla="*/ 1269312 w 1638147"/>
                                <a:gd name="connsiteY65" fmla="*/ 152400 h 1914525"/>
                                <a:gd name="connsiteX66" fmla="*/ 1174062 w 1638147"/>
                                <a:gd name="connsiteY66" fmla="*/ 95250 h 1914525"/>
                                <a:gd name="connsiteX67" fmla="*/ 1107387 w 1638147"/>
                                <a:gd name="connsiteY67" fmla="*/ 47625 h 1914525"/>
                                <a:gd name="connsiteX68" fmla="*/ 1078812 w 1638147"/>
                                <a:gd name="connsiteY68" fmla="*/ 38100 h 1914525"/>
                                <a:gd name="connsiteX69" fmla="*/ 1050237 w 1638147"/>
                                <a:gd name="connsiteY69" fmla="*/ 19050 h 1914525"/>
                                <a:gd name="connsiteX70" fmla="*/ 993087 w 1638147"/>
                                <a:gd name="connsiteY70" fmla="*/ 0 h 1914525"/>
                                <a:gd name="connsiteX71" fmla="*/ 878787 w 1638147"/>
                                <a:gd name="connsiteY71" fmla="*/ 28575 h 1914525"/>
                                <a:gd name="connsiteX72" fmla="*/ 821637 w 1638147"/>
                                <a:gd name="connsiteY72" fmla="*/ 66675 h 1914525"/>
                                <a:gd name="connsiteX73" fmla="*/ 793062 w 1638147"/>
                                <a:gd name="connsiteY73" fmla="*/ 104775 h 1914525"/>
                                <a:gd name="connsiteX74" fmla="*/ 783537 w 1638147"/>
                                <a:gd name="connsiteY74" fmla="*/ 133350 h 1914525"/>
                                <a:gd name="connsiteX75" fmla="*/ 764487 w 1638147"/>
                                <a:gd name="connsiteY75" fmla="*/ 209550 h 1914525"/>
                                <a:gd name="connsiteX76" fmla="*/ 745437 w 1638147"/>
                                <a:gd name="connsiteY76" fmla="*/ 238125 h 1914525"/>
                                <a:gd name="connsiteX77" fmla="*/ 735912 w 1638147"/>
                                <a:gd name="connsiteY77" fmla="*/ 276225 h 1914525"/>
                                <a:gd name="connsiteX78" fmla="*/ 726387 w 1638147"/>
                                <a:gd name="connsiteY78" fmla="*/ 419100 h 1914525"/>
                                <a:gd name="connsiteX79" fmla="*/ 707337 w 1638147"/>
                                <a:gd name="connsiteY79" fmla="*/ 457200 h 1914525"/>
                                <a:gd name="connsiteX80" fmla="*/ 697812 w 1638147"/>
                                <a:gd name="connsiteY80" fmla="*/ 523875 h 1914525"/>
                                <a:gd name="connsiteX81" fmla="*/ 678762 w 1638147"/>
                                <a:gd name="connsiteY81" fmla="*/ 552450 h 1914525"/>
                                <a:gd name="connsiteX82" fmla="*/ 669237 w 1638147"/>
                                <a:gd name="connsiteY82" fmla="*/ 581025 h 1914525"/>
                                <a:gd name="connsiteX83" fmla="*/ 602562 w 1638147"/>
                                <a:gd name="connsiteY83" fmla="*/ 657225 h 1914525"/>
                                <a:gd name="connsiteX84" fmla="*/ 583512 w 1638147"/>
                                <a:gd name="connsiteY84" fmla="*/ 685800 h 1914525"/>
                                <a:gd name="connsiteX85" fmla="*/ 554937 w 1638147"/>
                                <a:gd name="connsiteY85" fmla="*/ 704850 h 1914525"/>
                                <a:gd name="connsiteX86" fmla="*/ 545412 w 1638147"/>
                                <a:gd name="connsiteY86" fmla="*/ 74295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38147" h="1914525">
                                  <a:moveTo>
                                    <a:pt x="545412" y="742950"/>
                                  </a:moveTo>
                                  <a:lnTo>
                                    <a:pt x="545412" y="742950"/>
                                  </a:lnTo>
                                  <a:cubicBezTo>
                                    <a:pt x="507312" y="752475"/>
                                    <a:pt x="467714" y="757291"/>
                                    <a:pt x="431112" y="771525"/>
                                  </a:cubicBezTo>
                                  <a:cubicBezTo>
                                    <a:pt x="266369" y="835592"/>
                                    <a:pt x="473749" y="792994"/>
                                    <a:pt x="316812" y="819150"/>
                                  </a:cubicBezTo>
                                  <a:cubicBezTo>
                                    <a:pt x="300937" y="828675"/>
                                    <a:pt x="284806" y="837786"/>
                                    <a:pt x="269187" y="847725"/>
                                  </a:cubicBezTo>
                                  <a:cubicBezTo>
                                    <a:pt x="249871" y="860017"/>
                                    <a:pt x="232515" y="875586"/>
                                    <a:pt x="212037" y="885825"/>
                                  </a:cubicBezTo>
                                  <a:lnTo>
                                    <a:pt x="173937" y="904875"/>
                                  </a:lnTo>
                                  <a:cubicBezTo>
                                    <a:pt x="167587" y="914400"/>
                                    <a:pt x="163826" y="926299"/>
                                    <a:pt x="154887" y="933450"/>
                                  </a:cubicBezTo>
                                  <a:cubicBezTo>
                                    <a:pt x="147047" y="939722"/>
                                    <a:pt x="134666" y="937406"/>
                                    <a:pt x="126312" y="942975"/>
                                  </a:cubicBezTo>
                                  <a:cubicBezTo>
                                    <a:pt x="115104" y="950447"/>
                                    <a:pt x="107262" y="962025"/>
                                    <a:pt x="97737" y="971550"/>
                                  </a:cubicBezTo>
                                  <a:cubicBezTo>
                                    <a:pt x="91387" y="987425"/>
                                    <a:pt x="86874" y="1004165"/>
                                    <a:pt x="78687" y="1019175"/>
                                  </a:cubicBezTo>
                                  <a:lnTo>
                                    <a:pt x="21537" y="1104900"/>
                                  </a:lnTo>
                                  <a:cubicBezTo>
                                    <a:pt x="10398" y="1121608"/>
                                    <a:pt x="2487" y="1162050"/>
                                    <a:pt x="2487" y="1162050"/>
                                  </a:cubicBezTo>
                                  <a:cubicBezTo>
                                    <a:pt x="3914" y="1190598"/>
                                    <a:pt x="-14455" y="1335018"/>
                                    <a:pt x="31062" y="1390650"/>
                                  </a:cubicBezTo>
                                  <a:cubicBezTo>
                                    <a:pt x="50965" y="1414976"/>
                                    <a:pt x="75512" y="1435100"/>
                                    <a:pt x="97737" y="1457325"/>
                                  </a:cubicBezTo>
                                  <a:cubicBezTo>
                                    <a:pt x="109827" y="1469415"/>
                                    <a:pt x="129738" y="1469431"/>
                                    <a:pt x="145362" y="1476375"/>
                                  </a:cubicBezTo>
                                  <a:cubicBezTo>
                                    <a:pt x="158337" y="1482142"/>
                                    <a:pt x="170209" y="1490328"/>
                                    <a:pt x="183462" y="1495425"/>
                                  </a:cubicBezTo>
                                  <a:cubicBezTo>
                                    <a:pt x="211575" y="1506238"/>
                                    <a:pt x="269187" y="1524000"/>
                                    <a:pt x="269187" y="1524000"/>
                                  </a:cubicBezTo>
                                  <a:cubicBezTo>
                                    <a:pt x="299239" y="1554052"/>
                                    <a:pt x="330151" y="1589247"/>
                                    <a:pt x="373962" y="1600200"/>
                                  </a:cubicBezTo>
                                  <a:cubicBezTo>
                                    <a:pt x="493069" y="1629977"/>
                                    <a:pt x="344984" y="1591921"/>
                                    <a:pt x="440637" y="1619250"/>
                                  </a:cubicBezTo>
                                  <a:cubicBezTo>
                                    <a:pt x="453224" y="1622846"/>
                                    <a:pt x="466037" y="1625600"/>
                                    <a:pt x="478737" y="1628775"/>
                                  </a:cubicBezTo>
                                  <a:cubicBezTo>
                                    <a:pt x="485087" y="1638300"/>
                                    <a:pt x="489095" y="1649900"/>
                                    <a:pt x="497787" y="1657350"/>
                                  </a:cubicBezTo>
                                  <a:cubicBezTo>
                                    <a:pt x="511843" y="1669398"/>
                                    <a:pt x="529713" y="1676113"/>
                                    <a:pt x="545412" y="1685925"/>
                                  </a:cubicBezTo>
                                  <a:cubicBezTo>
                                    <a:pt x="571473" y="1702213"/>
                                    <a:pt x="582039" y="1708923"/>
                                    <a:pt x="602562" y="1733550"/>
                                  </a:cubicBezTo>
                                  <a:cubicBezTo>
                                    <a:pt x="609891" y="1742344"/>
                                    <a:pt x="614879" y="1752867"/>
                                    <a:pt x="621612" y="1762125"/>
                                  </a:cubicBezTo>
                                  <a:cubicBezTo>
                                    <a:pt x="640286" y="1787802"/>
                                    <a:pt x="659712" y="1812925"/>
                                    <a:pt x="678762" y="1838325"/>
                                  </a:cubicBezTo>
                                  <a:cubicBezTo>
                                    <a:pt x="689035" y="1852022"/>
                                    <a:pt x="718499" y="1895050"/>
                                    <a:pt x="735912" y="1905000"/>
                                  </a:cubicBezTo>
                                  <a:cubicBezTo>
                                    <a:pt x="747278" y="1911495"/>
                                    <a:pt x="761312" y="1911350"/>
                                    <a:pt x="774012" y="1914525"/>
                                  </a:cubicBezTo>
                                  <a:lnTo>
                                    <a:pt x="840687" y="1895475"/>
                                  </a:lnTo>
                                  <a:cubicBezTo>
                                    <a:pt x="850304" y="1892590"/>
                                    <a:pt x="859608" y="1888708"/>
                                    <a:pt x="869262" y="1885950"/>
                                  </a:cubicBezTo>
                                  <a:cubicBezTo>
                                    <a:pt x="911705" y="1873823"/>
                                    <a:pt x="911200" y="1879268"/>
                                    <a:pt x="954987" y="1857375"/>
                                  </a:cubicBezTo>
                                  <a:cubicBezTo>
                                    <a:pt x="965226" y="1852255"/>
                                    <a:pt x="973040" y="1842834"/>
                                    <a:pt x="983562" y="1838325"/>
                                  </a:cubicBezTo>
                                  <a:cubicBezTo>
                                    <a:pt x="995594" y="1833168"/>
                                    <a:pt x="1009243" y="1832940"/>
                                    <a:pt x="1021662" y="1828800"/>
                                  </a:cubicBezTo>
                                  <a:cubicBezTo>
                                    <a:pt x="1037882" y="1823393"/>
                                    <a:pt x="1053412" y="1816100"/>
                                    <a:pt x="1069287" y="1809750"/>
                                  </a:cubicBezTo>
                                  <a:cubicBezTo>
                                    <a:pt x="1081987" y="1797050"/>
                                    <a:pt x="1093210" y="1782677"/>
                                    <a:pt x="1107387" y="1771650"/>
                                  </a:cubicBezTo>
                                  <a:cubicBezTo>
                                    <a:pt x="1141128" y="1745407"/>
                                    <a:pt x="1149648" y="1744863"/>
                                    <a:pt x="1183587" y="1733550"/>
                                  </a:cubicBezTo>
                                  <a:cubicBezTo>
                                    <a:pt x="1193112" y="1727200"/>
                                    <a:pt x="1201923" y="1719620"/>
                                    <a:pt x="1212162" y="1714500"/>
                                  </a:cubicBezTo>
                                  <a:cubicBezTo>
                                    <a:pt x="1221142" y="1710010"/>
                                    <a:pt x="1232383" y="1710544"/>
                                    <a:pt x="1240737" y="1704975"/>
                                  </a:cubicBezTo>
                                  <a:cubicBezTo>
                                    <a:pt x="1272502" y="1683798"/>
                                    <a:pt x="1262272" y="1670706"/>
                                    <a:pt x="1297887" y="1657350"/>
                                  </a:cubicBezTo>
                                  <a:cubicBezTo>
                                    <a:pt x="1313046" y="1651666"/>
                                    <a:pt x="1329637" y="1651000"/>
                                    <a:pt x="1345512" y="1647825"/>
                                  </a:cubicBezTo>
                                  <a:cubicBezTo>
                                    <a:pt x="1358212" y="1641475"/>
                                    <a:pt x="1370561" y="1634368"/>
                                    <a:pt x="1383612" y="1628775"/>
                                  </a:cubicBezTo>
                                  <a:cubicBezTo>
                                    <a:pt x="1392840" y="1624820"/>
                                    <a:pt x="1403833" y="1624819"/>
                                    <a:pt x="1412187" y="1619250"/>
                                  </a:cubicBezTo>
                                  <a:cubicBezTo>
                                    <a:pt x="1423395" y="1611778"/>
                                    <a:pt x="1430414" y="1599299"/>
                                    <a:pt x="1440762" y="1590675"/>
                                  </a:cubicBezTo>
                                  <a:cubicBezTo>
                                    <a:pt x="1449556" y="1583346"/>
                                    <a:pt x="1459812" y="1577975"/>
                                    <a:pt x="1469337" y="1571625"/>
                                  </a:cubicBezTo>
                                  <a:cubicBezTo>
                                    <a:pt x="1475687" y="1555750"/>
                                    <a:pt x="1483563" y="1540403"/>
                                    <a:pt x="1488387" y="1524000"/>
                                  </a:cubicBezTo>
                                  <a:cubicBezTo>
                                    <a:pt x="1499468" y="1486323"/>
                                    <a:pt x="1516962" y="1409700"/>
                                    <a:pt x="1516962" y="1409700"/>
                                  </a:cubicBezTo>
                                  <a:cubicBezTo>
                                    <a:pt x="1520137" y="1381125"/>
                                    <a:pt x="1520463" y="1352088"/>
                                    <a:pt x="1526487" y="1323975"/>
                                  </a:cubicBezTo>
                                  <a:cubicBezTo>
                                    <a:pt x="1530070" y="1307257"/>
                                    <a:pt x="1539534" y="1292359"/>
                                    <a:pt x="1545537" y="1276350"/>
                                  </a:cubicBezTo>
                                  <a:cubicBezTo>
                                    <a:pt x="1562438" y="1231281"/>
                                    <a:pt x="1545210" y="1262552"/>
                                    <a:pt x="1574112" y="1219200"/>
                                  </a:cubicBezTo>
                                  <a:cubicBezTo>
                                    <a:pt x="1577287" y="1203325"/>
                                    <a:pt x="1578517" y="1186934"/>
                                    <a:pt x="1583637" y="1171575"/>
                                  </a:cubicBezTo>
                                  <a:cubicBezTo>
                                    <a:pt x="1591694" y="1147405"/>
                                    <a:pt x="1607802" y="1125803"/>
                                    <a:pt x="1621737" y="1104900"/>
                                  </a:cubicBezTo>
                                  <a:cubicBezTo>
                                    <a:pt x="1650768" y="988774"/>
                                    <a:pt x="1635108" y="1066510"/>
                                    <a:pt x="1621737" y="819150"/>
                                  </a:cubicBezTo>
                                  <a:cubicBezTo>
                                    <a:pt x="1619844" y="784132"/>
                                    <a:pt x="1616847" y="749136"/>
                                    <a:pt x="1612212" y="714375"/>
                                  </a:cubicBezTo>
                                  <a:cubicBezTo>
                                    <a:pt x="1608490" y="686459"/>
                                    <a:pt x="1600508" y="673412"/>
                                    <a:pt x="1593162" y="647700"/>
                                  </a:cubicBezTo>
                                  <a:cubicBezTo>
                                    <a:pt x="1589566" y="635113"/>
                                    <a:pt x="1589491" y="621309"/>
                                    <a:pt x="1583637" y="609600"/>
                                  </a:cubicBezTo>
                                  <a:cubicBezTo>
                                    <a:pt x="1573398" y="589122"/>
                                    <a:pt x="1552777" y="574170"/>
                                    <a:pt x="1545537" y="552450"/>
                                  </a:cubicBezTo>
                                  <a:cubicBezTo>
                                    <a:pt x="1542362" y="542925"/>
                                    <a:pt x="1540502" y="532855"/>
                                    <a:pt x="1536012" y="523875"/>
                                  </a:cubicBezTo>
                                  <a:cubicBezTo>
                                    <a:pt x="1530892" y="513636"/>
                                    <a:pt x="1522642" y="505239"/>
                                    <a:pt x="1516962" y="495300"/>
                                  </a:cubicBezTo>
                                  <a:cubicBezTo>
                                    <a:pt x="1509917" y="482972"/>
                                    <a:pt x="1505437" y="469241"/>
                                    <a:pt x="1497912" y="457200"/>
                                  </a:cubicBezTo>
                                  <a:cubicBezTo>
                                    <a:pt x="1489498" y="443738"/>
                                    <a:pt x="1477047" y="432977"/>
                                    <a:pt x="1469337" y="419100"/>
                                  </a:cubicBezTo>
                                  <a:cubicBezTo>
                                    <a:pt x="1461034" y="404154"/>
                                    <a:pt x="1455694" y="387695"/>
                                    <a:pt x="1450287" y="371475"/>
                                  </a:cubicBezTo>
                                  <a:cubicBezTo>
                                    <a:pt x="1446147" y="359056"/>
                                    <a:pt x="1448269" y="344099"/>
                                    <a:pt x="1440762" y="333375"/>
                                  </a:cubicBezTo>
                                  <a:cubicBezTo>
                                    <a:pt x="1425312" y="311304"/>
                                    <a:pt x="1383612" y="276225"/>
                                    <a:pt x="1383612" y="276225"/>
                                  </a:cubicBezTo>
                                  <a:cubicBezTo>
                                    <a:pt x="1377262" y="260350"/>
                                    <a:pt x="1374821" y="242278"/>
                                    <a:pt x="1364562" y="228600"/>
                                  </a:cubicBezTo>
                                  <a:cubicBezTo>
                                    <a:pt x="1353124" y="213349"/>
                                    <a:pt x="1313841" y="194270"/>
                                    <a:pt x="1297887" y="180975"/>
                                  </a:cubicBezTo>
                                  <a:cubicBezTo>
                                    <a:pt x="1287539" y="172351"/>
                                    <a:pt x="1279945" y="160670"/>
                                    <a:pt x="1269312" y="152400"/>
                                  </a:cubicBezTo>
                                  <a:cubicBezTo>
                                    <a:pt x="1173223" y="77664"/>
                                    <a:pt x="1249462" y="142375"/>
                                    <a:pt x="1174062" y="95250"/>
                                  </a:cubicBezTo>
                                  <a:cubicBezTo>
                                    <a:pt x="1156804" y="84464"/>
                                    <a:pt x="1127537" y="57700"/>
                                    <a:pt x="1107387" y="47625"/>
                                  </a:cubicBezTo>
                                  <a:cubicBezTo>
                                    <a:pt x="1098407" y="43135"/>
                                    <a:pt x="1088337" y="41275"/>
                                    <a:pt x="1078812" y="38100"/>
                                  </a:cubicBezTo>
                                  <a:cubicBezTo>
                                    <a:pt x="1069287" y="31750"/>
                                    <a:pt x="1060698" y="23699"/>
                                    <a:pt x="1050237" y="19050"/>
                                  </a:cubicBezTo>
                                  <a:cubicBezTo>
                                    <a:pt x="1031887" y="10895"/>
                                    <a:pt x="993087" y="0"/>
                                    <a:pt x="993087" y="0"/>
                                  </a:cubicBezTo>
                                  <a:cubicBezTo>
                                    <a:pt x="941968" y="7303"/>
                                    <a:pt x="922519" y="4721"/>
                                    <a:pt x="878787" y="28575"/>
                                  </a:cubicBezTo>
                                  <a:cubicBezTo>
                                    <a:pt x="858687" y="39538"/>
                                    <a:pt x="821637" y="66675"/>
                                    <a:pt x="821637" y="66675"/>
                                  </a:cubicBezTo>
                                  <a:cubicBezTo>
                                    <a:pt x="812112" y="79375"/>
                                    <a:pt x="800938" y="90992"/>
                                    <a:pt x="793062" y="104775"/>
                                  </a:cubicBezTo>
                                  <a:cubicBezTo>
                                    <a:pt x="788081" y="113492"/>
                                    <a:pt x="786179" y="123664"/>
                                    <a:pt x="783537" y="133350"/>
                                  </a:cubicBezTo>
                                  <a:cubicBezTo>
                                    <a:pt x="776648" y="158609"/>
                                    <a:pt x="770837" y="184150"/>
                                    <a:pt x="764487" y="209550"/>
                                  </a:cubicBezTo>
                                  <a:cubicBezTo>
                                    <a:pt x="761711" y="220656"/>
                                    <a:pt x="751787" y="228600"/>
                                    <a:pt x="745437" y="238125"/>
                                  </a:cubicBezTo>
                                  <a:cubicBezTo>
                                    <a:pt x="742262" y="250825"/>
                                    <a:pt x="737282" y="263206"/>
                                    <a:pt x="735912" y="276225"/>
                                  </a:cubicBezTo>
                                  <a:cubicBezTo>
                                    <a:pt x="730915" y="323693"/>
                                    <a:pt x="733831" y="371953"/>
                                    <a:pt x="726387" y="419100"/>
                                  </a:cubicBezTo>
                                  <a:cubicBezTo>
                                    <a:pt x="724172" y="433125"/>
                                    <a:pt x="713687" y="444500"/>
                                    <a:pt x="707337" y="457200"/>
                                  </a:cubicBezTo>
                                  <a:cubicBezTo>
                                    <a:pt x="704162" y="479425"/>
                                    <a:pt x="704263" y="502371"/>
                                    <a:pt x="697812" y="523875"/>
                                  </a:cubicBezTo>
                                  <a:cubicBezTo>
                                    <a:pt x="694523" y="534840"/>
                                    <a:pt x="683882" y="542211"/>
                                    <a:pt x="678762" y="552450"/>
                                  </a:cubicBezTo>
                                  <a:cubicBezTo>
                                    <a:pt x="674272" y="561430"/>
                                    <a:pt x="674113" y="572248"/>
                                    <a:pt x="669237" y="581025"/>
                                  </a:cubicBezTo>
                                  <a:cubicBezTo>
                                    <a:pt x="636553" y="639856"/>
                                    <a:pt x="644304" y="629397"/>
                                    <a:pt x="602562" y="657225"/>
                                  </a:cubicBezTo>
                                  <a:cubicBezTo>
                                    <a:pt x="596212" y="666750"/>
                                    <a:pt x="591607" y="677705"/>
                                    <a:pt x="583512" y="685800"/>
                                  </a:cubicBezTo>
                                  <a:cubicBezTo>
                                    <a:pt x="575417" y="693895"/>
                                    <a:pt x="562475" y="696235"/>
                                    <a:pt x="554937" y="704850"/>
                                  </a:cubicBezTo>
                                  <a:cubicBezTo>
                                    <a:pt x="539860" y="722080"/>
                                    <a:pt x="547000" y="736600"/>
                                    <a:pt x="545412" y="742950"/>
                                  </a:cubicBezTo>
                                  <a:close/>
                                </a:path>
                              </a:pathLst>
                            </a:cu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cxnSp>
                          <p:nvCxnSpPr>
                            <p:cNvPr id="22" name="Curved Connector 21"/>
                            <p:cNvCxnSpPr/>
                            <p:nvPr/>
                          </p:nvCxnSpPr>
                          <p:spPr>
                            <a:xfrm flipV="1">
                              <a:off x="0" y="1357952"/>
                              <a:ext cx="1114425" cy="438150"/>
                            </a:xfrm>
                            <a:prstGeom prst="curvedConnector3">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23" name="Curved Connector 22"/>
                            <p:cNvCxnSpPr>
                              <a:stCxn id="19" idx="3"/>
                            </p:cNvCxnSpPr>
                            <p:nvPr/>
                          </p:nvCxnSpPr>
                          <p:spPr>
                            <a:xfrm>
                              <a:off x="365531" y="453333"/>
                              <a:ext cx="491353" cy="80873"/>
                            </a:xfrm>
                            <a:prstGeom prst="curved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nvGrpSpPr>
                            <p:cNvPr id="24" name="Group 23"/>
                            <p:cNvGrpSpPr/>
                            <p:nvPr/>
                          </p:nvGrpSpPr>
                          <p:grpSpPr>
                            <a:xfrm>
                              <a:off x="1119117" y="6255"/>
                              <a:ext cx="1833993" cy="1409700"/>
                              <a:chOff x="0" y="6255"/>
                              <a:chExt cx="1833993" cy="1409700"/>
                            </a:xfrm>
                          </p:grpSpPr>
                          <p:sp>
                            <p:nvSpPr>
                              <p:cNvPr id="25" name="Arc 24"/>
                              <p:cNvSpPr/>
                              <p:nvPr/>
                            </p:nvSpPr>
                            <p:spPr>
                              <a:xfrm>
                                <a:off x="101600" y="6255"/>
                                <a:ext cx="1314450" cy="1181100"/>
                              </a:xfrm>
                              <a:prstGeom prst="arc">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26" name="Text Box 2"/>
                              <p:cNvSpPr txBox="1">
                                <a:spLocks noChangeArrowheads="1"/>
                              </p:cNvSpPr>
                              <p:nvPr/>
                            </p:nvSpPr>
                            <p:spPr bwMode="auto">
                              <a:xfrm>
                                <a:off x="1008198" y="668435"/>
                                <a:ext cx="825795" cy="566448"/>
                              </a:xfrm>
                              <a:prstGeom prst="rect">
                                <a:avLst/>
                              </a:prstGeom>
                              <a:solidFill>
                                <a:srgbClr val="FFFFFF">
                                  <a:alpha val="0"/>
                                </a:srgbClr>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Calibri"/>
                                    <a:cs typeface="Arial"/>
                                  </a:rPr>
                                  <a:t>Direction of rotation</a:t>
                                </a:r>
                              </a:p>
                            </p:txBody>
                          </p:sp>
                          <p:grpSp>
                            <p:nvGrpSpPr>
                              <p:cNvPr id="27" name="Group 26"/>
                              <p:cNvGrpSpPr/>
                              <p:nvPr/>
                            </p:nvGrpSpPr>
                            <p:grpSpPr>
                              <a:xfrm>
                                <a:off x="0" y="177421"/>
                                <a:ext cx="1030406" cy="1238534"/>
                                <a:chOff x="0" y="0"/>
                                <a:chExt cx="1030406" cy="1238534"/>
                              </a:xfrm>
                            </p:grpSpPr>
                            <p:cxnSp>
                              <p:nvCxnSpPr>
                                <p:cNvPr id="28" name="Straight Arrow Connector 27"/>
                                <p:cNvCxnSpPr/>
                                <p:nvPr/>
                              </p:nvCxnSpPr>
                              <p:spPr>
                                <a:xfrm flipV="1">
                                  <a:off x="136477" y="354842"/>
                                  <a:ext cx="0" cy="733426"/>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9" name="Straight Arrow Connector 28"/>
                                <p:cNvCxnSpPr/>
                                <p:nvPr/>
                              </p:nvCxnSpPr>
                              <p:spPr>
                                <a:xfrm flipV="1">
                                  <a:off x="136477" y="0"/>
                                  <a:ext cx="0" cy="352425"/>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30" name="Straight Arrow Connector 29"/>
                                <p:cNvCxnSpPr/>
                                <p:nvPr/>
                              </p:nvCxnSpPr>
                              <p:spPr>
                                <a:xfrm flipV="1">
                                  <a:off x="136477" y="743803"/>
                                  <a:ext cx="0" cy="34290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1" name="Flowchart: Connector 30"/>
                                <p:cNvSpPr/>
                                <p:nvPr/>
                              </p:nvSpPr>
                              <p:spPr>
                                <a:xfrm>
                                  <a:off x="0" y="1009934"/>
                                  <a:ext cx="276225" cy="22860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cxnSp>
                              <p:nvCxnSpPr>
                                <p:cNvPr id="32" name="Straight Arrow Connector 31"/>
                                <p:cNvCxnSpPr/>
                                <p:nvPr/>
                              </p:nvCxnSpPr>
                              <p:spPr>
                                <a:xfrm flipV="1">
                                  <a:off x="197892" y="286603"/>
                                  <a:ext cx="832514" cy="80024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grpSp>
                      </p:grpSp>
                    </p:grpSp>
                  </p:grpSp>
                  <p:sp>
                    <p:nvSpPr>
                      <p:cNvPr id="16" name="Text Box 11"/>
                      <p:cNvSpPr txBox="1"/>
                      <p:nvPr/>
                    </p:nvSpPr>
                    <p:spPr>
                      <a:xfrm>
                        <a:off x="2412729" y="819643"/>
                        <a:ext cx="476250" cy="266700"/>
                      </a:xfrm>
                      <a:prstGeom prst="rect">
                        <a:avLst/>
                      </a:prstGeom>
                      <a:no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a:ea typeface="Calibri"/>
                            <a:cs typeface="Arial"/>
                          </a:rPr>
                          <a:t>p</a:t>
                        </a:r>
                        <a:r>
                          <a:rPr kumimoji="0" lang="en-US" sz="1100" b="0" i="1" u="none" strike="noStrike" kern="0" cap="none" spc="0" normalizeH="0" baseline="-25000" noProof="0" dirty="0">
                            <a:ln>
                              <a:noFill/>
                            </a:ln>
                            <a:solidFill>
                              <a:sysClr val="windowText" lastClr="000000"/>
                            </a:solidFill>
                            <a:effectLst/>
                            <a:uLnTx/>
                            <a:uFillTx/>
                            <a:latin typeface="Calibri"/>
                            <a:ea typeface="Calibri"/>
                            <a:cs typeface="Arial"/>
                          </a:rPr>
                          <a:t>1</a:t>
                        </a:r>
                        <a:r>
                          <a:rPr kumimoji="0" lang="en-US" sz="1100" b="0" i="1" u="none" strike="noStrike" kern="0" cap="none" spc="0" normalizeH="0" baseline="0" noProof="0" dirty="0">
                            <a:ln>
                              <a:noFill/>
                            </a:ln>
                            <a:solidFill>
                              <a:sysClr val="windowText" lastClr="000000"/>
                            </a:solidFill>
                            <a:effectLst/>
                            <a:uLnTx/>
                            <a:uFillTx/>
                            <a:latin typeface="Calibri"/>
                            <a:ea typeface="Calibri"/>
                            <a:cs typeface="Arial"/>
                          </a:rPr>
                          <a:t>, r</a:t>
                        </a:r>
                        <a:r>
                          <a:rPr kumimoji="0" lang="en-US" sz="1100" b="0" i="1" u="none" strike="noStrike" kern="0" cap="none" spc="0" normalizeH="0" baseline="-25000" noProof="0" dirty="0">
                            <a:ln>
                              <a:noFill/>
                            </a:ln>
                            <a:solidFill>
                              <a:sysClr val="windowText" lastClr="000000"/>
                            </a:solidFill>
                            <a:effectLst/>
                            <a:uLnTx/>
                            <a:uFillTx/>
                            <a:latin typeface="Calibri"/>
                            <a:ea typeface="Calibri"/>
                            <a:cs typeface="Arial"/>
                          </a:rPr>
                          <a:t>1</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grpSp>
                <p:sp>
                  <p:nvSpPr>
                    <p:cNvPr id="14" name="Text Box 2"/>
                    <p:cNvSpPr txBox="1">
                      <a:spLocks noChangeArrowheads="1"/>
                    </p:cNvSpPr>
                    <p:nvPr/>
                  </p:nvSpPr>
                  <p:spPr bwMode="auto">
                    <a:xfrm>
                      <a:off x="2385947" y="453428"/>
                      <a:ext cx="476250" cy="31432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a:ea typeface="Calibri"/>
                          <a:cs typeface="Arial"/>
                        </a:rPr>
                        <a:t>p</a:t>
                      </a:r>
                      <a:r>
                        <a:rPr kumimoji="0" lang="en-US" sz="1100" b="0" i="1" u="none" strike="noStrike" kern="0" cap="none" spc="0" normalizeH="0" baseline="-25000" noProof="0" dirty="0">
                          <a:ln>
                            <a:noFill/>
                          </a:ln>
                          <a:solidFill>
                            <a:sysClr val="windowText" lastClr="000000"/>
                          </a:solidFill>
                          <a:effectLst/>
                          <a:uLnTx/>
                          <a:uFillTx/>
                          <a:latin typeface="Calibri"/>
                          <a:ea typeface="Calibri"/>
                          <a:cs typeface="Arial"/>
                        </a:rPr>
                        <a:t>2</a:t>
                      </a:r>
                      <a:r>
                        <a:rPr kumimoji="0" lang="en-US" sz="1100" b="0" i="1" u="none" strike="noStrike" kern="0" cap="none" spc="0" normalizeH="0" baseline="0" noProof="0" dirty="0">
                          <a:ln>
                            <a:noFill/>
                          </a:ln>
                          <a:solidFill>
                            <a:sysClr val="windowText" lastClr="000000"/>
                          </a:solidFill>
                          <a:effectLst/>
                          <a:uLnTx/>
                          <a:uFillTx/>
                          <a:latin typeface="Calibri"/>
                          <a:ea typeface="Calibri"/>
                          <a:cs typeface="Arial"/>
                        </a:rPr>
                        <a:t>, r</a:t>
                      </a:r>
                      <a:r>
                        <a:rPr kumimoji="0" lang="en-US" sz="1100" b="0" i="1" u="none" strike="noStrike" kern="0" cap="none" spc="0" normalizeH="0" baseline="-25000" noProof="0" dirty="0">
                          <a:ln>
                            <a:noFill/>
                          </a:ln>
                          <a:solidFill>
                            <a:sysClr val="windowText" lastClr="000000"/>
                          </a:solidFill>
                          <a:effectLst/>
                          <a:uLnTx/>
                          <a:uFillTx/>
                          <a:latin typeface="Calibri"/>
                          <a:ea typeface="Calibri"/>
                          <a:cs typeface="Arial"/>
                        </a:rPr>
                        <a:t>2</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grpSp>
              <p:sp>
                <p:nvSpPr>
                  <p:cNvPr id="12" name="Text Box 24"/>
                  <p:cNvSpPr txBox="1"/>
                  <p:nvPr/>
                </p:nvSpPr>
                <p:spPr>
                  <a:xfrm>
                    <a:off x="2302520" y="109182"/>
                    <a:ext cx="426085" cy="266700"/>
                  </a:xfrm>
                  <a:prstGeom prst="rect">
                    <a:avLst/>
                  </a:prstGeom>
                  <a:no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a:ea typeface="Calibri"/>
                        <a:cs typeface="Arial"/>
                      </a:rPr>
                      <a:t>P</a:t>
                    </a:r>
                    <a:r>
                      <a:rPr kumimoji="0" lang="en-US" sz="1100" b="0" i="1" u="none" strike="noStrike" kern="0" cap="none" spc="0" normalizeH="0" baseline="-25000" noProof="0" dirty="0">
                        <a:ln>
                          <a:noFill/>
                        </a:ln>
                        <a:solidFill>
                          <a:sysClr val="windowText" lastClr="000000"/>
                        </a:solidFill>
                        <a:effectLst/>
                        <a:uLnTx/>
                        <a:uFillTx/>
                        <a:latin typeface="Calibri"/>
                        <a:ea typeface="Calibri"/>
                        <a:cs typeface="Arial"/>
                      </a:rPr>
                      <a:t>i</a:t>
                    </a:r>
                    <a:r>
                      <a:rPr kumimoji="0" lang="en-US" sz="1100" b="0" i="1" u="none" strike="noStrike" kern="0" cap="none" spc="0" normalizeH="0" baseline="0" noProof="0" dirty="0">
                        <a:ln>
                          <a:noFill/>
                        </a:ln>
                        <a:solidFill>
                          <a:sysClr val="windowText" lastClr="000000"/>
                        </a:solidFill>
                        <a:effectLst/>
                        <a:uLnTx/>
                        <a:uFillTx/>
                        <a:latin typeface="Calibri"/>
                        <a:ea typeface="Calibri"/>
                        <a:cs typeface="Arial"/>
                      </a:rPr>
                      <a:t>, </a:t>
                    </a:r>
                    <a:r>
                      <a:rPr kumimoji="0" lang="en-US" sz="1100" b="0" i="1" u="none" strike="noStrike" kern="0" cap="none" spc="0" normalizeH="0" baseline="0" noProof="0" dirty="0" err="1">
                        <a:ln>
                          <a:noFill/>
                        </a:ln>
                        <a:solidFill>
                          <a:sysClr val="windowText" lastClr="000000"/>
                        </a:solidFill>
                        <a:effectLst/>
                        <a:uLnTx/>
                        <a:uFillTx/>
                        <a:latin typeface="Calibri"/>
                        <a:ea typeface="Calibri"/>
                        <a:cs typeface="Arial"/>
                      </a:rPr>
                      <a:t>r</a:t>
                    </a:r>
                    <a:r>
                      <a:rPr kumimoji="0" lang="en-US" sz="1100" b="0" i="1" u="none" strike="noStrike" kern="0" cap="none" spc="0" normalizeH="0" baseline="-25000" noProof="0" dirty="0" err="1">
                        <a:ln>
                          <a:noFill/>
                        </a:ln>
                        <a:solidFill>
                          <a:sysClr val="windowText" lastClr="000000"/>
                        </a:solidFill>
                        <a:effectLst/>
                        <a:uLnTx/>
                        <a:uFillTx/>
                        <a:latin typeface="Calibri"/>
                        <a:ea typeface="Calibri"/>
                        <a:cs typeface="Arial"/>
                      </a:rPr>
                      <a:t>i</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grpSp>
            <p:cxnSp>
              <p:nvCxnSpPr>
                <p:cNvPr id="10" name="Straight Arrow Connector 9"/>
                <p:cNvCxnSpPr>
                  <a:endCxn id="26" idx="0"/>
                </p:cNvCxnSpPr>
                <p:nvPr/>
              </p:nvCxnSpPr>
              <p:spPr>
                <a:xfrm>
                  <a:off x="4096057" y="590550"/>
                  <a:ext cx="1" cy="77885"/>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sp>
            <p:nvSpPr>
              <p:cNvPr id="8" name="Freeform 7"/>
              <p:cNvSpPr/>
              <p:nvPr/>
            </p:nvSpPr>
            <p:spPr>
              <a:xfrm>
                <a:off x="2436126" y="1050878"/>
                <a:ext cx="171450" cy="90206"/>
              </a:xfrm>
              <a:custGeom>
                <a:avLst/>
                <a:gdLst>
                  <a:gd name="connsiteX0" fmla="*/ 0 w 171450"/>
                  <a:gd name="connsiteY0" fmla="*/ 0 h 90206"/>
                  <a:gd name="connsiteX1" fmla="*/ 133350 w 171450"/>
                  <a:gd name="connsiteY1" fmla="*/ 66675 h 90206"/>
                  <a:gd name="connsiteX2" fmla="*/ 171450 w 171450"/>
                  <a:gd name="connsiteY2" fmla="*/ 85725 h 90206"/>
                  <a:gd name="connsiteX3" fmla="*/ 133350 w 171450"/>
                  <a:gd name="connsiteY3" fmla="*/ 76200 h 90206"/>
                  <a:gd name="connsiteX4" fmla="*/ 114300 w 171450"/>
                  <a:gd name="connsiteY4" fmla="*/ 47625 h 90206"/>
                  <a:gd name="connsiteX5" fmla="*/ 142875 w 171450"/>
                  <a:gd name="connsiteY5" fmla="*/ 66675 h 9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90206">
                    <a:moveTo>
                      <a:pt x="0" y="0"/>
                    </a:moveTo>
                    <a:cubicBezTo>
                      <a:pt x="88468" y="14745"/>
                      <a:pt x="41700" y="-2063"/>
                      <a:pt x="133350" y="66675"/>
                    </a:cubicBezTo>
                    <a:cubicBezTo>
                      <a:pt x="144709" y="75194"/>
                      <a:pt x="171450" y="71526"/>
                      <a:pt x="171450" y="85725"/>
                    </a:cubicBezTo>
                    <a:cubicBezTo>
                      <a:pt x="171450" y="98816"/>
                      <a:pt x="146050" y="79375"/>
                      <a:pt x="133350" y="76200"/>
                    </a:cubicBezTo>
                    <a:cubicBezTo>
                      <a:pt x="127000" y="66675"/>
                      <a:pt x="106205" y="55720"/>
                      <a:pt x="114300" y="47625"/>
                    </a:cubicBezTo>
                    <a:cubicBezTo>
                      <a:pt x="122395" y="39530"/>
                      <a:pt x="142875" y="66675"/>
                      <a:pt x="142875" y="66675"/>
                    </a:cubicBezTo>
                  </a:path>
                </a:pathLst>
              </a:custGeom>
              <a:noFill/>
              <a:ln w="25400" cap="flat" cmpd="sng" algn="ctr">
                <a:solidFill>
                  <a:sysClr val="windowText" lastClr="0000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latin typeface="Calibri"/>
                  <a:ea typeface="+mn-ea"/>
                  <a:cs typeface="Arial"/>
                </a:endParaRPr>
              </a:p>
            </p:txBody>
          </p:sp>
        </p:grpSp>
        <mc:AlternateContent xmlns:mc="http://schemas.openxmlformats.org/markup-compatibility/2006" xmlns:a14="http://schemas.microsoft.com/office/drawing/2010/main">
          <mc:Choice Requires="a14">
            <p:sp>
              <p:nvSpPr>
                <p:cNvPr id="6" name="Text Box 22"/>
                <p:cNvSpPr txBox="1"/>
                <p:nvPr/>
              </p:nvSpPr>
              <p:spPr>
                <a:xfrm>
                  <a:off x="2463421" y="839337"/>
                  <a:ext cx="235585" cy="295275"/>
                </a:xfrm>
                <a:prstGeom prst="rect">
                  <a:avLst/>
                </a:prstGeom>
                <a:noFill/>
                <a:ln w="6350">
                  <a:no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14:m>
                    <m:oMathPara xmlns:m="http://schemas.openxmlformats.org/officeDocument/2006/math">
                      <m:oMathParaPr>
                        <m:jc m:val="centerGroup"/>
                      </m:oMathParaPr>
                      <m:oMath xmlns:m="http://schemas.openxmlformats.org/officeDocument/2006/math">
                        <m:r>
                          <a:rPr kumimoji="0" lang="ar-SA" sz="1100" b="0" i="1" u="none" strike="noStrike" kern="0" cap="none" spc="0" normalizeH="0" baseline="0" noProof="0">
                            <a:ln>
                              <a:noFill/>
                            </a:ln>
                            <a:solidFill>
                              <a:sysClr val="windowText" lastClr="000000"/>
                            </a:solidFill>
                            <a:effectLst/>
                            <a:uLnTx/>
                            <a:uFillTx/>
                            <a:latin typeface="Cambria Math"/>
                            <a:ea typeface="Calibri"/>
                            <a:cs typeface="Cambria Math"/>
                          </a:rPr>
                          <m:t>𝜃</m:t>
                        </m:r>
                      </m:oMath>
                    </m:oMathPara>
                  </a14:m>
                  <a:endParaRPr kumimoji="0" lang="en-US" sz="1100" b="0" i="0" u="none" strike="noStrike" kern="0" cap="none" spc="0" normalizeH="0" baseline="0" noProof="0">
                    <a:ln>
                      <a:noFill/>
                    </a:ln>
                    <a:solidFill>
                      <a:sysClr val="windowText" lastClr="000000"/>
                    </a:solidFill>
                    <a:effectLst/>
                    <a:uLnTx/>
                    <a:uFillTx/>
                    <a:latin typeface="Calibri"/>
                    <a:ea typeface="Calibri"/>
                    <a:cs typeface="Arial"/>
                  </a:endParaRPr>
                </a:p>
              </p:txBody>
            </p:sp>
          </mc:Choice>
          <mc:Fallback xmlns="">
            <p:sp>
              <p:nvSpPr>
                <p:cNvPr id="6" name="Text Box 22"/>
                <p:cNvSpPr txBox="1">
                  <a:spLocks noRot="1" noChangeAspect="1" noMove="1" noResize="1" noEditPoints="1" noAdjustHandles="1" noChangeArrowheads="1" noChangeShapeType="1" noTextEdit="1"/>
                </p:cNvSpPr>
                <p:nvPr/>
              </p:nvSpPr>
              <p:spPr>
                <a:xfrm>
                  <a:off x="2463421" y="839337"/>
                  <a:ext cx="235585" cy="295275"/>
                </a:xfrm>
                <a:prstGeom prst="rect">
                  <a:avLst/>
                </a:prstGeom>
                <a:blipFill rotWithShape="1">
                  <a:blip r:embed="rId3"/>
                  <a:stretch>
                    <a:fillRect/>
                  </a:stretch>
                </a:blipFill>
                <a:ln w="6350">
                  <a:noFill/>
                </a:ln>
                <a:effectLst/>
              </p:spPr>
              <p:txBody>
                <a:bodyPr/>
                <a:lstStyle/>
                <a:p>
                  <a:r>
                    <a:rPr lang="ar-IQ">
                      <a:noFill/>
                    </a:rPr>
                    <a:t> </a:t>
                  </a:r>
                </a:p>
              </p:txBody>
            </p:sp>
          </mc:Fallback>
        </mc:AlternateContent>
      </p:grpSp>
      <p:sp>
        <p:nvSpPr>
          <p:cNvPr id="33" name="TextBox 32"/>
          <p:cNvSpPr txBox="1"/>
          <p:nvPr/>
        </p:nvSpPr>
        <p:spPr>
          <a:xfrm>
            <a:off x="827584" y="5188824"/>
            <a:ext cx="936104" cy="369332"/>
          </a:xfrm>
          <a:prstGeom prst="rect">
            <a:avLst/>
          </a:prstGeom>
          <a:noFill/>
        </p:spPr>
        <p:txBody>
          <a:bodyPr wrap="square" rtlCol="1">
            <a:spAutoFit/>
          </a:bodyPr>
          <a:lstStyle/>
          <a:p>
            <a:pPr algn="ctr"/>
            <a:r>
              <a:rPr lang="en-US" dirty="0" smtClean="0"/>
              <a:t>Fig. (1)</a:t>
            </a:r>
            <a:endParaRPr lang="ar-IQ" dirty="0"/>
          </a:p>
        </p:txBody>
      </p:sp>
    </p:spTree>
    <p:extLst>
      <p:ext uri="{BB962C8B-B14F-4D97-AF65-F5344CB8AC3E}">
        <p14:creationId xmlns:p14="http://schemas.microsoft.com/office/powerpoint/2010/main" val="1114910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05" y="548680"/>
            <a:ext cx="7992888"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29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1559" y="4045138"/>
                <a:ext cx="7788149" cy="646331"/>
              </a:xfrm>
              <a:prstGeom prst="rect">
                <a:avLst/>
              </a:prstGeom>
            </p:spPr>
            <p:txBody>
              <a:bodyPr wrap="square">
                <a:spAutoFit/>
              </a:bodyPr>
              <a:lstStyle/>
              <a:p>
                <a:pPr algn="just" rtl="0"/>
                <a:r>
                  <a:rPr lang="en-US" dirty="0" smtClean="0">
                    <a:cs typeface="+mj-cs"/>
                  </a:rPr>
                  <a:t>It is clear now that the ratio of the arc length in front of the angle </a:t>
                </a:r>
                <a14:m>
                  <m:oMath xmlns:m="http://schemas.openxmlformats.org/officeDocument/2006/math">
                    <m:d>
                      <m:dPr>
                        <m:ctrlPr>
                          <a:rPr lang="en-US" i="1" smtClean="0">
                            <a:latin typeface="Cambria Math"/>
                            <a:cs typeface="+mj-cs"/>
                          </a:rPr>
                        </m:ctrlPr>
                      </m:dPr>
                      <m:e>
                        <m:r>
                          <a:rPr lang="en-US" i="1" smtClean="0">
                            <a:latin typeface="Cambria Math"/>
                            <a:ea typeface="Cambria Math"/>
                            <a:cs typeface="+mj-cs"/>
                          </a:rPr>
                          <m:t>𝜃</m:t>
                        </m:r>
                      </m:e>
                    </m:d>
                  </m:oMath>
                </a14:m>
                <a:r>
                  <a:rPr lang="en-US" dirty="0" smtClean="0">
                    <a:cs typeface="+mj-cs"/>
                  </a:rPr>
                  <a:t> to the corresponding radius for any point (</a:t>
                </a:r>
                <a14:m>
                  <m:oMath xmlns:m="http://schemas.openxmlformats.org/officeDocument/2006/math">
                    <m:sSub>
                      <m:sSubPr>
                        <m:ctrlPr>
                          <a:rPr lang="en-US" i="1" dirty="0" smtClean="0">
                            <a:latin typeface="Cambria Math"/>
                            <a:cs typeface="+mj-cs"/>
                          </a:rPr>
                        </m:ctrlPr>
                      </m:sSubPr>
                      <m:e>
                        <m:r>
                          <a:rPr lang="en-US" b="0" i="1" dirty="0" smtClean="0">
                            <a:latin typeface="Cambria Math"/>
                            <a:cs typeface="+mj-cs"/>
                          </a:rPr>
                          <m:t>𝑝</m:t>
                        </m:r>
                      </m:e>
                      <m:sub>
                        <m:r>
                          <a:rPr lang="en-US" b="0" i="1" dirty="0" smtClean="0">
                            <a:latin typeface="Cambria Math"/>
                            <a:cs typeface="+mj-cs"/>
                          </a:rPr>
                          <m:t>𝑖</m:t>
                        </m:r>
                      </m:sub>
                    </m:sSub>
                  </m:oMath>
                </a14:m>
                <a:r>
                  <a:rPr lang="en-US" dirty="0">
                    <a:cs typeface="+mj-cs"/>
                  </a:rPr>
                  <a:t>) is a constant quantity. </a:t>
                </a:r>
                <a:endParaRPr lang="ar-IQ" dirty="0">
                  <a:cs typeface="+mj-cs"/>
                </a:endParaRPr>
              </a:p>
            </p:txBody>
          </p:sp>
        </mc:Choice>
        <mc:Fallback xmlns="">
          <p:sp>
            <p:nvSpPr>
              <p:cNvPr id="2" name="Rectangle 1"/>
              <p:cNvSpPr>
                <a:spLocks noRot="1" noChangeAspect="1" noMove="1" noResize="1" noEditPoints="1" noAdjustHandles="1" noChangeArrowheads="1" noChangeShapeType="1" noTextEdit="1"/>
              </p:cNvSpPr>
              <p:nvPr/>
            </p:nvSpPr>
            <p:spPr>
              <a:xfrm>
                <a:off x="611559" y="4045138"/>
                <a:ext cx="7788149" cy="646331"/>
              </a:xfrm>
              <a:prstGeom prst="rect">
                <a:avLst/>
              </a:prstGeom>
              <a:blipFill rotWithShape="1">
                <a:blip r:embed="rId2"/>
                <a:stretch>
                  <a:fillRect l="-626" t="-4717" r="-626" b="-14151"/>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819224" y="188640"/>
                <a:ext cx="7761459" cy="3632598"/>
              </a:xfrm>
              <a:prstGeom prst="rect">
                <a:avLst/>
              </a:prstGeom>
            </p:spPr>
            <p:txBody>
              <a:bodyPr wrap="square">
                <a:spAutoFit/>
              </a:bodyPr>
              <a:lstStyle/>
              <a:p>
                <a:pPr algn="just" rtl="0"/>
                <a:r>
                  <a:rPr lang="en-US" dirty="0" smtClean="0">
                    <a:cs typeface="+mj-cs"/>
                  </a:rPr>
                  <a:t>It is clear that, when the body rotates certain angle </a:t>
                </a:r>
                <a14:m>
                  <m:oMath xmlns:m="http://schemas.openxmlformats.org/officeDocument/2006/math">
                    <m:d>
                      <m:dPr>
                        <m:ctrlPr>
                          <a:rPr lang="en-US" i="1" smtClean="0">
                            <a:latin typeface="Cambria Math"/>
                            <a:cs typeface="+mj-cs"/>
                          </a:rPr>
                        </m:ctrlPr>
                      </m:dPr>
                      <m:e>
                        <m:r>
                          <a:rPr lang="en-US" i="1" smtClean="0">
                            <a:latin typeface="Cambria Math"/>
                            <a:ea typeface="Cambria Math"/>
                            <a:cs typeface="+mj-cs"/>
                          </a:rPr>
                          <m:t>𝜃</m:t>
                        </m:r>
                      </m:e>
                    </m:d>
                  </m:oMath>
                </a14:m>
                <a:r>
                  <a:rPr lang="en-US" dirty="0" smtClean="0">
                    <a:cs typeface="+mj-cs"/>
                  </a:rPr>
                  <a:t> at certain time (</a:t>
                </a:r>
                <a14:m>
                  <m:oMath xmlns:m="http://schemas.openxmlformats.org/officeDocument/2006/math">
                    <m:sSub>
                      <m:sSubPr>
                        <m:ctrlPr>
                          <a:rPr lang="en-US" i="1" dirty="0" smtClean="0">
                            <a:latin typeface="Cambria Math"/>
                            <a:cs typeface="+mj-cs"/>
                          </a:rPr>
                        </m:ctrlPr>
                      </m:sSubPr>
                      <m:e>
                        <m:r>
                          <a:rPr lang="en-US" b="0" i="1" dirty="0" smtClean="0">
                            <a:latin typeface="Cambria Math"/>
                            <a:cs typeface="+mj-cs"/>
                          </a:rPr>
                          <m:t>𝑡</m:t>
                        </m:r>
                      </m:e>
                      <m:sub>
                        <m:r>
                          <a:rPr lang="en-US" b="0" i="1" dirty="0" smtClean="0">
                            <a:latin typeface="Cambria Math"/>
                            <a:cs typeface="+mj-cs"/>
                          </a:rPr>
                          <m:t>1</m:t>
                        </m:r>
                      </m:sub>
                    </m:sSub>
                  </m:oMath>
                </a14:m>
                <a:r>
                  <a:rPr lang="en-US" dirty="0">
                    <a:cs typeface="+mj-cs"/>
                  </a:rPr>
                  <a:t>), all the points on that body rotate at the same angle in spite of their different radii as shown in figure (1</a:t>
                </a:r>
                <a:r>
                  <a:rPr lang="en-US" dirty="0" smtClean="0">
                    <a:cs typeface="+mj-cs"/>
                  </a:rPr>
                  <a:t>).</a:t>
                </a:r>
              </a:p>
              <a:p>
                <a:pPr algn="just" rtl="0"/>
                <a:endParaRPr lang="en-US" dirty="0" smtClean="0"/>
              </a:p>
              <a:p>
                <a:pPr algn="just" rtl="0"/>
                <a:r>
                  <a:rPr lang="en-US" dirty="0" smtClean="0"/>
                  <a:t>Since:</a:t>
                </a:r>
              </a:p>
              <a:p>
                <a:pPr algn="just" rtl="0"/>
                <a:endParaRPr lang="en-US" dirty="0" smtClean="0"/>
              </a:p>
              <a:p>
                <a:pPr algn="just" rtl="0"/>
                <a:endParaRPr lang="en-US" dirty="0"/>
              </a:p>
              <a:p>
                <a:pPr algn="ctr" rtl="0">
                  <a:lnSpc>
                    <a:spcPct val="115000"/>
                  </a:lnSpc>
                  <a:spcAft>
                    <a:spcPts val="1000"/>
                  </a:spcAft>
                </a:pPr>
                <a:endParaRPr lang="en-US" sz="1400" i="1" dirty="0" smtClean="0">
                  <a:latin typeface="Cambria Math"/>
                </a:endParaRPr>
              </a:p>
              <a:p>
                <a:pPr algn="l" rtl="0">
                  <a:lnSpc>
                    <a:spcPct val="115000"/>
                  </a:lnSpc>
                  <a:spcAft>
                    <a:spcPts val="1000"/>
                  </a:spcAft>
                </a:pPr>
                <a:r>
                  <a:rPr lang="en-US" dirty="0" smtClean="0">
                    <a:latin typeface="Cambria Math"/>
                  </a:rPr>
                  <a:t>Then</a:t>
                </a:r>
              </a:p>
              <a:p>
                <a:pPr algn="ctr" rtl="0">
                  <a:lnSpc>
                    <a:spcPct val="115000"/>
                  </a:lnSpc>
                  <a:spcAft>
                    <a:spcPts val="1000"/>
                  </a:spcAft>
                </a:pPr>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1</m:t>
                              </m:r>
                            </m:sub>
                          </m:sSub>
                        </m:num>
                        <m:den>
                          <m:sSub>
                            <m:sSubPr>
                              <m:ctrlPr>
                                <a:rPr lang="en-US" i="1">
                                  <a:latin typeface="Cambria Math"/>
                                </a:rPr>
                              </m:ctrlPr>
                            </m:sSubPr>
                            <m:e>
                              <m:r>
                                <a:rPr lang="en-US" i="1">
                                  <a:latin typeface="Cambria Math"/>
                                </a:rPr>
                                <m:t>𝑟</m:t>
                              </m:r>
                            </m:e>
                            <m:sub>
                              <m:r>
                                <a:rPr lang="en-US" i="1">
                                  <a:latin typeface="Cambria Math"/>
                                </a:rPr>
                                <m:t>1</m:t>
                              </m:r>
                            </m:sub>
                          </m:sSub>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1</m:t>
                              </m:r>
                            </m:sub>
                          </m:sSub>
                        </m:num>
                        <m:den>
                          <m:sSub>
                            <m:sSubPr>
                              <m:ctrlPr>
                                <a:rPr lang="en-US" i="1">
                                  <a:latin typeface="Cambria Math"/>
                                </a:rPr>
                              </m:ctrlPr>
                            </m:sSubPr>
                            <m:e>
                              <m:r>
                                <a:rPr lang="en-US" i="1">
                                  <a:latin typeface="Cambria Math"/>
                                </a:rPr>
                                <m:t>𝑟</m:t>
                              </m:r>
                            </m:e>
                            <m:sub>
                              <m:r>
                                <a:rPr lang="en-US" i="1">
                                  <a:latin typeface="Cambria Math"/>
                                </a:rPr>
                                <m:t>2</m:t>
                              </m:r>
                            </m:sub>
                          </m:sSub>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1</m:t>
                              </m:r>
                            </m:sub>
                          </m:sSub>
                        </m:num>
                        <m:den>
                          <m:sSub>
                            <m:sSubPr>
                              <m:ctrlPr>
                                <a:rPr lang="en-US" i="1">
                                  <a:latin typeface="Cambria Math"/>
                                </a:rPr>
                              </m:ctrlPr>
                            </m:sSubPr>
                            <m:e>
                              <m:r>
                                <a:rPr lang="en-US" i="1">
                                  <a:latin typeface="Cambria Math"/>
                                </a:rPr>
                                <m:t>𝑟</m:t>
                              </m:r>
                            </m:e>
                            <m:sub>
                              <m:r>
                                <a:rPr lang="en-US" i="1">
                                  <a:latin typeface="Cambria Math"/>
                                </a:rPr>
                                <m:t>𝑖</m:t>
                              </m:r>
                            </m:sub>
                          </m:sSub>
                        </m:den>
                      </m:f>
                      <m:r>
                        <a:rPr lang="en-US" i="1">
                          <a:latin typeface="Cambria Math"/>
                        </a:rPr>
                        <m:t>=</m:t>
                      </m:r>
                      <m:r>
                        <m:rPr>
                          <m:sty m:val="p"/>
                        </m:rPr>
                        <a:rPr lang="en-US" i="0">
                          <a:latin typeface="Cambria Math"/>
                        </a:rPr>
                        <m:t>constant</m:t>
                      </m:r>
                    </m:oMath>
                  </m:oMathPara>
                </a14:m>
                <a:endParaRPr lang="en-US" sz="1400" dirty="0">
                  <a:ea typeface="Calibri"/>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19224" y="188640"/>
                <a:ext cx="7761459" cy="3632598"/>
              </a:xfrm>
              <a:prstGeom prst="rect">
                <a:avLst/>
              </a:prstGeom>
              <a:blipFill rotWithShape="1">
                <a:blip r:embed="rId3"/>
                <a:stretch>
                  <a:fillRect l="-628" t="-839" r="-628"/>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1560" y="4922289"/>
                <a:ext cx="7632848" cy="1263744"/>
              </a:xfrm>
              <a:prstGeom prst="rect">
                <a:avLst/>
              </a:prstGeom>
            </p:spPr>
            <p:txBody>
              <a:bodyPr wrap="square">
                <a:spAutoFit/>
              </a:bodyPr>
              <a:lstStyle/>
              <a:p>
                <a:pPr algn="just" rtl="0">
                  <a:lnSpc>
                    <a:spcPct val="115000"/>
                  </a:lnSpc>
                  <a:spcAft>
                    <a:spcPts val="1000"/>
                  </a:spcAft>
                </a:pPr>
                <a:r>
                  <a:rPr lang="en-US" dirty="0">
                    <a:ea typeface="Calibri"/>
                    <a:cs typeface="Arial"/>
                  </a:rPr>
                  <a:t>Now, if the factor </a:t>
                </a:r>
                <a14:m>
                  <m:oMath xmlns:m="http://schemas.openxmlformats.org/officeDocument/2006/math">
                    <m:r>
                      <a:rPr lang="en-US" i="1">
                        <a:effectLst/>
                        <a:latin typeface="Cambria Math"/>
                        <a:ea typeface="Calibri"/>
                        <a:cs typeface="Times New Roman"/>
                      </a:rPr>
                      <m:t>𝜔</m:t>
                    </m:r>
                  </m:oMath>
                </a14:m>
                <a:r>
                  <a:rPr lang="en-US" dirty="0">
                    <a:effectLst/>
                    <a:ea typeface="Calibri"/>
                    <a:cs typeface="Arial"/>
                  </a:rPr>
                  <a:t> is analyzed as follows:</a:t>
                </a:r>
                <a:endParaRPr lang="en-US" sz="1400" dirty="0">
                  <a:ea typeface="Calibri"/>
                  <a:cs typeface="Arial"/>
                </a:endParaRPr>
              </a:p>
              <a:p>
                <a:pPr algn="just" rtl="0">
                  <a:lnSpc>
                    <a:spcPct val="115000"/>
                  </a:lnSpc>
                  <a:spcAft>
                    <a:spcPts val="1000"/>
                  </a:spcAft>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𝜔</m:t>
                      </m:r>
                      <m:r>
                        <a:rPr lang="en-US" i="1">
                          <a:effectLst/>
                          <a:latin typeface="Cambria Math"/>
                          <a:ea typeface="Calibri"/>
                          <a:cs typeface="Times New Roman"/>
                        </a:rPr>
                        <m:t>=</m:t>
                      </m:r>
                      <m:r>
                        <a:rPr lang="en-US" i="1">
                          <a:effectLst/>
                          <a:latin typeface="Cambria Math"/>
                          <a:ea typeface="Calibri"/>
                          <a:cs typeface="Times New Roman"/>
                        </a:rPr>
                        <m:t>2</m:t>
                      </m:r>
                      <m:r>
                        <a:rPr lang="en-US" i="1">
                          <a:effectLst/>
                          <a:latin typeface="Cambria Math"/>
                          <a:ea typeface="Calibri"/>
                          <a:cs typeface="Times New Roman"/>
                        </a:rPr>
                        <m:t>𝜋</m:t>
                      </m:r>
                      <m:r>
                        <a:rPr lang="en-US" i="1">
                          <a:effectLst/>
                          <a:latin typeface="Cambria Math"/>
                          <a:ea typeface="Calibri"/>
                          <a:cs typeface="Times New Roman"/>
                        </a:rPr>
                        <m:t>𝑛</m:t>
                      </m:r>
                      <m:r>
                        <a:rPr lang="en-US" i="1">
                          <a:effectLst/>
                          <a:latin typeface="Cambria Math"/>
                          <a:ea typeface="Calibri"/>
                          <a:cs typeface="Times New Roman"/>
                        </a:rPr>
                        <m:t>=</m:t>
                      </m:r>
                      <m:r>
                        <a:rPr lang="en-US" i="1">
                          <a:effectLst/>
                          <a:latin typeface="Cambria Math"/>
                          <a:ea typeface="Calibri"/>
                          <a:cs typeface="Times New Roman"/>
                        </a:rPr>
                        <m:t>2</m:t>
                      </m:r>
                      <m:r>
                        <a:rPr lang="en-US" i="1">
                          <a:effectLst/>
                          <a:latin typeface="Cambria Math"/>
                          <a:ea typeface="Calibri"/>
                          <a:cs typeface="Times New Roman"/>
                        </a:rPr>
                        <m:t>𝜋</m:t>
                      </m:r>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𝑇</m:t>
                          </m:r>
                        </m:den>
                      </m:f>
                    </m:oMath>
                  </m:oMathPara>
                </a14:m>
                <a:endParaRPr lang="en-US" sz="1400" dirty="0">
                  <a:ea typeface="Calibri"/>
                  <a:cs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611560" y="4922289"/>
                <a:ext cx="7632848" cy="1263744"/>
              </a:xfrm>
              <a:prstGeom prst="rect">
                <a:avLst/>
              </a:prstGeom>
              <a:blipFill rotWithShape="1">
                <a:blip r:embed="rId4"/>
                <a:stretch>
                  <a:fillRect l="-639" t="-481"/>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403648" y="1484784"/>
                <a:ext cx="6996060" cy="12595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ea typeface="Calibri"/>
                              <a:cs typeface="Times New Roman"/>
                            </a:rPr>
                          </m:ctrlPr>
                        </m:fPr>
                        <m:num>
                          <m:r>
                            <a:rPr lang="en-US" i="1">
                              <a:latin typeface="Cambria Math"/>
                              <a:ea typeface="Calibri"/>
                              <a:cs typeface="Times New Roman"/>
                            </a:rPr>
                            <m:t>𝑎𝑟𝑐</m:t>
                          </m:r>
                          <m:r>
                            <a:rPr lang="en-US" i="1">
                              <a:latin typeface="Cambria Math"/>
                              <a:ea typeface="Calibri"/>
                              <a:cs typeface="Times New Roman"/>
                            </a:rPr>
                            <m:t> </m:t>
                          </m:r>
                          <m:r>
                            <a:rPr lang="en-US" i="1">
                              <a:latin typeface="Cambria Math"/>
                              <a:ea typeface="Calibri"/>
                              <a:cs typeface="Times New Roman"/>
                            </a:rPr>
                            <m:t>𝑙𝑒𝑛𝑔𝑡</m:t>
                          </m:r>
                          <m:r>
                            <a:rPr lang="en-US" i="1">
                              <a:latin typeface="Cambria Math"/>
                              <a:ea typeface="Calibri"/>
                              <a:cs typeface="Times New Roman"/>
                            </a:rPr>
                            <m:t>h</m:t>
                          </m:r>
                          <m:r>
                            <a:rPr lang="en-US" i="1">
                              <a:latin typeface="Cambria Math"/>
                              <a:ea typeface="Calibri"/>
                              <a:cs typeface="Times New Roman"/>
                            </a:rPr>
                            <m:t> </m:t>
                          </m:r>
                          <m:r>
                            <a:rPr lang="en-US" i="1">
                              <a:latin typeface="Cambria Math"/>
                              <a:ea typeface="Calibri"/>
                              <a:cs typeface="Times New Roman"/>
                            </a:rPr>
                            <m:t>𝑜𝑓</m:t>
                          </m:r>
                          <m:r>
                            <a:rPr lang="en-US" i="1">
                              <a:latin typeface="Cambria Math"/>
                              <a:ea typeface="Calibri"/>
                              <a:cs typeface="Times New Roman"/>
                            </a:rPr>
                            <m:t> </m:t>
                          </m:r>
                          <m:r>
                            <a:rPr lang="en-US" i="1">
                              <a:latin typeface="Cambria Math"/>
                              <a:ea typeface="Calibri"/>
                              <a:cs typeface="Times New Roman"/>
                            </a:rPr>
                            <m:t>𝑝𝑜𝑖𝑛𝑡</m:t>
                          </m:r>
                          <m:d>
                            <m:dPr>
                              <m:ctrlPr>
                                <a:rPr lang="en-US" i="1">
                                  <a:latin typeface="Cambria Math"/>
                                  <a:ea typeface="Calibri"/>
                                  <a:cs typeface="Times New Roman"/>
                                </a:rPr>
                              </m:ctrlPr>
                            </m:dPr>
                            <m:e>
                              <m:sSub>
                                <m:sSubPr>
                                  <m:ctrlPr>
                                    <a:rPr lang="en-US" i="1">
                                      <a:latin typeface="Cambria Math"/>
                                      <a:ea typeface="Calibri"/>
                                      <a:cs typeface="Times New Roman"/>
                                    </a:rPr>
                                  </m:ctrlPr>
                                </m:sSubPr>
                                <m:e>
                                  <m:r>
                                    <a:rPr lang="en-US" i="1">
                                      <a:latin typeface="Cambria Math"/>
                                      <a:ea typeface="Calibri"/>
                                      <a:cs typeface="Times New Roman"/>
                                    </a:rPr>
                                    <m:t>𝑝</m:t>
                                  </m:r>
                                </m:e>
                                <m:sub>
                                  <m:r>
                                    <a:rPr lang="en-US" i="1">
                                      <a:latin typeface="Cambria Math"/>
                                      <a:ea typeface="Calibri"/>
                                      <a:cs typeface="Times New Roman"/>
                                    </a:rPr>
                                    <m:t>1</m:t>
                                  </m:r>
                                </m:sub>
                              </m:sSub>
                            </m:e>
                          </m:d>
                        </m:num>
                        <m:den>
                          <m:sSub>
                            <m:sSubPr>
                              <m:ctrlPr>
                                <a:rPr lang="en-US" i="1">
                                  <a:latin typeface="Cambria Math"/>
                                  <a:ea typeface="Calibri"/>
                                  <a:cs typeface="Times New Roman"/>
                                </a:rPr>
                              </m:ctrlPr>
                            </m:sSubPr>
                            <m:e>
                              <m:r>
                                <a:rPr lang="en-US" i="1">
                                  <a:latin typeface="Cambria Math"/>
                                  <a:ea typeface="Calibri"/>
                                  <a:cs typeface="Times New Roman"/>
                                </a:rPr>
                                <m:t>𝑟</m:t>
                              </m:r>
                            </m:e>
                            <m:sub>
                              <m:r>
                                <a:rPr lang="en-US" i="1">
                                  <a:latin typeface="Cambria Math"/>
                                  <a:ea typeface="Calibri"/>
                                  <a:cs typeface="Times New Roman"/>
                                </a:rPr>
                                <m:t>1</m:t>
                              </m:r>
                            </m:sub>
                          </m:sSub>
                        </m:den>
                      </m:f>
                      <m:r>
                        <a:rPr lang="en-US" i="1">
                          <a:latin typeface="Cambria Math"/>
                          <a:ea typeface="Calibri"/>
                          <a:cs typeface="Times New Roman"/>
                        </a:rPr>
                        <m:t>=</m:t>
                      </m:r>
                      <m:f>
                        <m:fPr>
                          <m:ctrlPr>
                            <a:rPr lang="en-US" i="1">
                              <a:latin typeface="Cambria Math"/>
                              <a:ea typeface="Calibri"/>
                              <a:cs typeface="Times New Roman"/>
                            </a:rPr>
                          </m:ctrlPr>
                        </m:fPr>
                        <m:num>
                          <m:r>
                            <a:rPr lang="en-US" i="1">
                              <a:latin typeface="Cambria Math"/>
                              <a:ea typeface="Calibri"/>
                              <a:cs typeface="Times New Roman"/>
                            </a:rPr>
                            <m:t>𝑎𝑟𝑐</m:t>
                          </m:r>
                          <m:r>
                            <a:rPr lang="en-US" i="1">
                              <a:latin typeface="Cambria Math"/>
                              <a:ea typeface="Calibri"/>
                              <a:cs typeface="Times New Roman"/>
                            </a:rPr>
                            <m:t> </m:t>
                          </m:r>
                          <m:r>
                            <a:rPr lang="en-US" i="1">
                              <a:latin typeface="Cambria Math"/>
                              <a:ea typeface="Calibri"/>
                              <a:cs typeface="Times New Roman"/>
                            </a:rPr>
                            <m:t>𝑙𝑒𝑛𝑔𝑡</m:t>
                          </m:r>
                          <m:r>
                            <a:rPr lang="en-US" i="1">
                              <a:latin typeface="Cambria Math"/>
                              <a:ea typeface="Calibri"/>
                              <a:cs typeface="Times New Roman"/>
                            </a:rPr>
                            <m:t>h</m:t>
                          </m:r>
                          <m:r>
                            <a:rPr lang="en-US" i="1">
                              <a:latin typeface="Cambria Math"/>
                              <a:ea typeface="Calibri"/>
                              <a:cs typeface="Times New Roman"/>
                            </a:rPr>
                            <m:t> </m:t>
                          </m:r>
                          <m:r>
                            <a:rPr lang="en-US" i="1">
                              <a:latin typeface="Cambria Math"/>
                              <a:ea typeface="Calibri"/>
                              <a:cs typeface="Times New Roman"/>
                            </a:rPr>
                            <m:t>𝑜𝑓</m:t>
                          </m:r>
                          <m:r>
                            <a:rPr lang="en-US" i="1">
                              <a:latin typeface="Cambria Math"/>
                              <a:ea typeface="Calibri"/>
                              <a:cs typeface="Times New Roman"/>
                            </a:rPr>
                            <m:t> </m:t>
                          </m:r>
                          <m:r>
                            <a:rPr lang="en-US" i="1">
                              <a:latin typeface="Cambria Math"/>
                              <a:ea typeface="Calibri"/>
                              <a:cs typeface="Times New Roman"/>
                            </a:rPr>
                            <m:t>𝑝𝑜𝑖𝑛𝑡</m:t>
                          </m:r>
                          <m:r>
                            <a:rPr lang="en-US" i="1">
                              <a:latin typeface="Cambria Math"/>
                              <a:ea typeface="Calibri"/>
                              <a:cs typeface="Times New Roman"/>
                            </a:rPr>
                            <m:t> </m:t>
                          </m:r>
                          <m:d>
                            <m:dPr>
                              <m:ctrlPr>
                                <a:rPr lang="en-US" i="1">
                                  <a:latin typeface="Cambria Math"/>
                                  <a:ea typeface="Calibri"/>
                                  <a:cs typeface="Times New Roman"/>
                                </a:rPr>
                              </m:ctrlPr>
                            </m:dPr>
                            <m:e>
                              <m:sSub>
                                <m:sSubPr>
                                  <m:ctrlPr>
                                    <a:rPr lang="en-US" i="1">
                                      <a:latin typeface="Cambria Math"/>
                                      <a:ea typeface="Calibri"/>
                                      <a:cs typeface="Times New Roman"/>
                                    </a:rPr>
                                  </m:ctrlPr>
                                </m:sSubPr>
                                <m:e>
                                  <m:r>
                                    <a:rPr lang="en-US" i="1">
                                      <a:latin typeface="Cambria Math"/>
                                      <a:ea typeface="Calibri"/>
                                      <a:cs typeface="Times New Roman"/>
                                    </a:rPr>
                                    <m:t>𝑝</m:t>
                                  </m:r>
                                </m:e>
                                <m:sub>
                                  <m:r>
                                    <a:rPr lang="en-US" i="1">
                                      <a:latin typeface="Cambria Math"/>
                                      <a:ea typeface="Calibri"/>
                                      <a:cs typeface="Times New Roman"/>
                                    </a:rPr>
                                    <m:t>2</m:t>
                                  </m:r>
                                </m:sub>
                              </m:sSub>
                            </m:e>
                          </m:d>
                          <m:r>
                            <a:rPr lang="en-US" i="1">
                              <a:latin typeface="Cambria Math"/>
                              <a:ea typeface="Calibri"/>
                              <a:cs typeface="Times New Roman"/>
                            </a:rPr>
                            <m:t> </m:t>
                          </m:r>
                        </m:num>
                        <m:den>
                          <m:sSub>
                            <m:sSubPr>
                              <m:ctrlPr>
                                <a:rPr lang="en-US" i="1">
                                  <a:latin typeface="Cambria Math"/>
                                  <a:ea typeface="Calibri"/>
                                  <a:cs typeface="Times New Roman"/>
                                </a:rPr>
                              </m:ctrlPr>
                            </m:sSubPr>
                            <m:e>
                              <m:r>
                                <a:rPr lang="en-US" i="1">
                                  <a:latin typeface="Cambria Math"/>
                                  <a:ea typeface="Calibri"/>
                                  <a:cs typeface="Times New Roman"/>
                                </a:rPr>
                                <m:t>𝑟</m:t>
                              </m:r>
                            </m:e>
                            <m:sub>
                              <m:r>
                                <a:rPr lang="en-US" i="1">
                                  <a:latin typeface="Cambria Math"/>
                                  <a:ea typeface="Calibri"/>
                                  <a:cs typeface="Times New Roman"/>
                                </a:rPr>
                                <m:t>2</m:t>
                              </m:r>
                            </m:sub>
                          </m:sSub>
                        </m:den>
                      </m:f>
                      <m:r>
                        <a:rPr lang="en-US" i="1">
                          <a:latin typeface="Cambria Math"/>
                          <a:ea typeface="Calibri"/>
                          <a:cs typeface="Times New Roman"/>
                        </a:rPr>
                        <m:t>=</m:t>
                      </m:r>
                      <m:f>
                        <m:fPr>
                          <m:ctrlPr>
                            <a:rPr lang="en-US" i="1">
                              <a:latin typeface="Cambria Math"/>
                              <a:ea typeface="Calibri"/>
                              <a:cs typeface="Times New Roman"/>
                            </a:rPr>
                          </m:ctrlPr>
                        </m:fPr>
                        <m:num>
                          <m:r>
                            <a:rPr lang="en-US" i="1">
                              <a:latin typeface="Cambria Math"/>
                              <a:ea typeface="Calibri"/>
                              <a:cs typeface="Times New Roman"/>
                            </a:rPr>
                            <m:t>𝑎𝑟𝑐</m:t>
                          </m:r>
                          <m:r>
                            <a:rPr lang="en-US" i="1">
                              <a:latin typeface="Cambria Math"/>
                              <a:ea typeface="Calibri"/>
                              <a:cs typeface="Times New Roman"/>
                            </a:rPr>
                            <m:t> </m:t>
                          </m:r>
                          <m:r>
                            <a:rPr lang="en-US" i="1">
                              <a:latin typeface="Cambria Math"/>
                              <a:ea typeface="Calibri"/>
                              <a:cs typeface="Times New Roman"/>
                            </a:rPr>
                            <m:t>𝑙𝑒𝑛𝑔𝑡</m:t>
                          </m:r>
                          <m:r>
                            <a:rPr lang="en-US" i="1">
                              <a:latin typeface="Cambria Math"/>
                              <a:ea typeface="Calibri"/>
                              <a:cs typeface="Times New Roman"/>
                            </a:rPr>
                            <m:t>h</m:t>
                          </m:r>
                          <m:r>
                            <a:rPr lang="en-US" i="1">
                              <a:latin typeface="Cambria Math"/>
                              <a:ea typeface="Calibri"/>
                              <a:cs typeface="Times New Roman"/>
                            </a:rPr>
                            <m:t> </m:t>
                          </m:r>
                          <m:r>
                            <a:rPr lang="en-US" i="1">
                              <a:latin typeface="Cambria Math"/>
                              <a:ea typeface="Calibri"/>
                              <a:cs typeface="Times New Roman"/>
                            </a:rPr>
                            <m:t>𝑜𝑓</m:t>
                          </m:r>
                          <m:r>
                            <a:rPr lang="en-US" i="1">
                              <a:latin typeface="Cambria Math"/>
                              <a:ea typeface="Calibri"/>
                              <a:cs typeface="Times New Roman"/>
                            </a:rPr>
                            <m:t> </m:t>
                          </m:r>
                          <m:r>
                            <a:rPr lang="en-US" i="1">
                              <a:latin typeface="Cambria Math"/>
                              <a:ea typeface="Calibri"/>
                              <a:cs typeface="Times New Roman"/>
                            </a:rPr>
                            <m:t>𝑝𝑜𝑖𝑛𝑡</m:t>
                          </m:r>
                          <m:r>
                            <a:rPr lang="en-US" i="1">
                              <a:latin typeface="Cambria Math"/>
                              <a:ea typeface="Calibri"/>
                              <a:cs typeface="Times New Roman"/>
                            </a:rPr>
                            <m:t> </m:t>
                          </m:r>
                          <m:d>
                            <m:dPr>
                              <m:ctrlPr>
                                <a:rPr lang="en-US" i="1">
                                  <a:latin typeface="Cambria Math"/>
                                  <a:ea typeface="Calibri"/>
                                  <a:cs typeface="Times New Roman"/>
                                </a:rPr>
                              </m:ctrlPr>
                            </m:dPr>
                            <m:e>
                              <m:sSub>
                                <m:sSubPr>
                                  <m:ctrlPr>
                                    <a:rPr lang="en-US" i="1">
                                      <a:latin typeface="Cambria Math"/>
                                      <a:ea typeface="Calibri"/>
                                      <a:cs typeface="Times New Roman"/>
                                    </a:rPr>
                                  </m:ctrlPr>
                                </m:sSubPr>
                                <m:e>
                                  <m:r>
                                    <a:rPr lang="en-US" i="1">
                                      <a:latin typeface="Cambria Math"/>
                                      <a:ea typeface="Calibri"/>
                                      <a:cs typeface="Times New Roman"/>
                                    </a:rPr>
                                    <m:t>𝑝</m:t>
                                  </m:r>
                                </m:e>
                                <m:sub>
                                  <m:r>
                                    <a:rPr lang="en-US" i="1">
                                      <a:latin typeface="Cambria Math"/>
                                      <a:ea typeface="Calibri"/>
                                      <a:cs typeface="Times New Roman"/>
                                    </a:rPr>
                                    <m:t>𝑖</m:t>
                                  </m:r>
                                </m:sub>
                              </m:sSub>
                            </m:e>
                          </m:d>
                        </m:num>
                        <m:den>
                          <m:sSub>
                            <m:sSubPr>
                              <m:ctrlPr>
                                <a:rPr lang="en-US" i="1">
                                  <a:latin typeface="Cambria Math"/>
                                  <a:ea typeface="Calibri"/>
                                  <a:cs typeface="Times New Roman"/>
                                </a:rPr>
                              </m:ctrlPr>
                            </m:sSubPr>
                            <m:e>
                              <m:r>
                                <a:rPr lang="en-US" i="1">
                                  <a:latin typeface="Cambria Math"/>
                                  <a:ea typeface="Calibri"/>
                                  <a:cs typeface="Times New Roman"/>
                                </a:rPr>
                                <m:t>𝑟</m:t>
                              </m:r>
                            </m:e>
                            <m:sub>
                              <m:r>
                                <a:rPr lang="en-US" i="1">
                                  <a:latin typeface="Cambria Math"/>
                                  <a:ea typeface="Calibri"/>
                                  <a:cs typeface="Times New Roman"/>
                                </a:rPr>
                                <m:t>𝑖</m:t>
                              </m:r>
                            </m:sub>
                          </m:sSub>
                        </m:den>
                      </m:f>
                    </m:oMath>
                  </m:oMathPara>
                </a14:m>
                <a:endParaRPr lang="ar-IQ" dirty="0"/>
              </a:p>
            </p:txBody>
          </p:sp>
        </mc:Choice>
        <mc:Fallback xmlns="">
          <p:sp>
            <p:nvSpPr>
              <p:cNvPr id="5" name="Rectangle 4"/>
              <p:cNvSpPr>
                <a:spLocks noRot="1" noChangeAspect="1" noMove="1" noResize="1" noEditPoints="1" noAdjustHandles="1" noChangeArrowheads="1" noChangeShapeType="1" noTextEdit="1"/>
              </p:cNvSpPr>
              <p:nvPr/>
            </p:nvSpPr>
            <p:spPr>
              <a:xfrm>
                <a:off x="1403648" y="1484784"/>
                <a:ext cx="6996060" cy="1259576"/>
              </a:xfrm>
              <a:prstGeom prst="rect">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17052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28328"/>
            <a:ext cx="7644133" cy="465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953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7350128" cy="456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556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5355"/>
            <a:ext cx="7644133" cy="289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257162" y="3356992"/>
                <a:ext cx="8640960" cy="3108543"/>
              </a:xfrm>
              <a:prstGeom prst="rect">
                <a:avLst/>
              </a:prstGeom>
              <a:noFill/>
            </p:spPr>
            <p:txBody>
              <a:bodyPr wrap="square" rtlCol="1">
                <a:spAutoFit/>
              </a:bodyPr>
              <a:lstStyle/>
              <a:p>
                <a:pPr algn="just" rtl="0"/>
                <a:r>
                  <a:rPr lang="en-US" b="1" u="sng" dirty="0" smtClean="0">
                    <a:cs typeface="+mj-cs"/>
                  </a:rPr>
                  <a:t>Why we need the radian angle </a:t>
                </a:r>
                <a14:m>
                  <m:oMath xmlns:m="http://schemas.openxmlformats.org/officeDocument/2006/math">
                    <m:d>
                      <m:dPr>
                        <m:ctrlPr>
                          <a:rPr lang="en-US" b="1" i="1" u="sng" smtClean="0">
                            <a:latin typeface="Cambria Math"/>
                            <a:cs typeface="+mj-cs"/>
                          </a:rPr>
                        </m:ctrlPr>
                      </m:dPr>
                      <m:e>
                        <m:r>
                          <a:rPr lang="en-US" b="1" i="1" u="sng" smtClean="0">
                            <a:latin typeface="Cambria Math"/>
                            <a:ea typeface="Cambria Math"/>
                            <a:cs typeface="+mj-cs"/>
                          </a:rPr>
                          <m:t>𝝎</m:t>
                        </m:r>
                        <m:r>
                          <a:rPr lang="en-US" b="1" i="1" u="sng" smtClean="0">
                            <a:latin typeface="Cambria Math"/>
                            <a:ea typeface="Cambria Math"/>
                            <a:cs typeface="+mj-cs"/>
                          </a:rPr>
                          <m:t>𝒕</m:t>
                        </m:r>
                      </m:e>
                    </m:d>
                  </m:oMath>
                </a14:m>
                <a:r>
                  <a:rPr lang="en-US" b="1" u="sng" dirty="0" smtClean="0">
                    <a:cs typeface="+mj-cs"/>
                  </a:rPr>
                  <a:t>representation?</a:t>
                </a:r>
              </a:p>
              <a:p>
                <a:pPr algn="just" rtl="0"/>
                <a:endParaRPr lang="en-US" b="1" u="sng" dirty="0">
                  <a:cs typeface="+mj-cs"/>
                </a:endParaRPr>
              </a:p>
              <a:p>
                <a:pPr algn="just" rtl="0"/>
                <a:r>
                  <a:rPr lang="en-US" sz="2000" dirty="0">
                    <a:cs typeface="+mj-cs"/>
                  </a:rPr>
                  <a:t>The radian angle representation </a:t>
                </a:r>
                <a14:m>
                  <m:oMath xmlns:m="http://schemas.openxmlformats.org/officeDocument/2006/math">
                    <m:d>
                      <m:dPr>
                        <m:ctrlPr>
                          <a:rPr lang="en-US" sz="2000" i="1" smtClean="0">
                            <a:latin typeface="Cambria Math"/>
                            <a:cs typeface="+mj-cs"/>
                          </a:rPr>
                        </m:ctrlPr>
                      </m:dPr>
                      <m:e>
                        <m:r>
                          <a:rPr lang="en-US" sz="2000" i="1" smtClean="0">
                            <a:latin typeface="Cambria Math"/>
                            <a:ea typeface="Cambria Math"/>
                            <a:cs typeface="+mj-cs"/>
                          </a:rPr>
                          <m:t>𝜔</m:t>
                        </m:r>
                        <m:r>
                          <a:rPr lang="en-US" sz="2000" b="0" i="1" smtClean="0">
                            <a:latin typeface="Cambria Math"/>
                            <a:ea typeface="Cambria Math"/>
                            <a:cs typeface="+mj-cs"/>
                          </a:rPr>
                          <m:t>𝑡</m:t>
                        </m:r>
                      </m:e>
                    </m:d>
                  </m:oMath>
                </a14:m>
                <a:r>
                  <a:rPr lang="en-US" sz="2000" dirty="0" smtClean="0">
                    <a:cs typeface="+mj-cs"/>
                  </a:rPr>
                  <a:t> is </a:t>
                </a:r>
                <a:r>
                  <a:rPr lang="en-US" sz="2000" dirty="0">
                    <a:cs typeface="+mj-cs"/>
                  </a:rPr>
                  <a:t>the only mathematical formula seems to be suitable for representing a sinusoidal varying quantity as a function of time (such as voltage or current), in that it can describe </a:t>
                </a:r>
                <a:r>
                  <a:rPr lang="en-US" sz="2000" dirty="0" smtClean="0">
                    <a:cs typeface="+mj-cs"/>
                  </a:rPr>
                  <a:t>their instantaneous magnitude at </a:t>
                </a:r>
                <a:r>
                  <a:rPr lang="en-US" sz="2000" dirty="0">
                    <a:cs typeface="+mj-cs"/>
                  </a:rPr>
                  <a:t>any time in a simple way. Then the sinusoidal waveforms of the current and voltage can be represented as a function of </a:t>
                </a:r>
                <a14:m>
                  <m:oMath xmlns:m="http://schemas.openxmlformats.org/officeDocument/2006/math">
                    <m:d>
                      <m:dPr>
                        <m:ctrlPr>
                          <a:rPr lang="en-US" sz="2000" i="1" smtClean="0">
                            <a:latin typeface="Cambria Math"/>
                            <a:cs typeface="+mj-cs"/>
                          </a:rPr>
                        </m:ctrlPr>
                      </m:dPr>
                      <m:e>
                        <m:r>
                          <a:rPr lang="en-US" sz="2000" i="1" smtClean="0">
                            <a:latin typeface="Cambria Math"/>
                            <a:ea typeface="Cambria Math"/>
                            <a:cs typeface="+mj-cs"/>
                          </a:rPr>
                          <m:t>𝜃</m:t>
                        </m:r>
                      </m:e>
                    </m:d>
                  </m:oMath>
                </a14:m>
                <a:r>
                  <a:rPr lang="en-US" sz="2000" dirty="0" smtClean="0">
                    <a:cs typeface="+mj-cs"/>
                  </a:rPr>
                  <a:t> in radians by </a:t>
                </a:r>
                <a:r>
                  <a:rPr lang="en-US" sz="2000" dirty="0">
                    <a:cs typeface="+mj-cs"/>
                  </a:rPr>
                  <a:t>using time as a variable as shown</a:t>
                </a:r>
                <a:r>
                  <a:rPr lang="en-US" sz="2000" dirty="0" smtClean="0">
                    <a:cs typeface="+mj-cs"/>
                  </a:rPr>
                  <a:t>:</a:t>
                </a:r>
              </a:p>
              <a:p>
                <a:pPr algn="just" rtl="0"/>
                <a14:m>
                  <m:oMathPara xmlns:m="http://schemas.openxmlformats.org/officeDocument/2006/math">
                    <m:oMathParaPr>
                      <m:jc m:val="centerGroup"/>
                    </m:oMathParaPr>
                    <m:oMath xmlns:m="http://schemas.openxmlformats.org/officeDocument/2006/math">
                      <m:r>
                        <a:rPr lang="en-US" sz="2000" b="0" i="1" smtClean="0">
                          <a:latin typeface="Cambria Math"/>
                          <a:cs typeface="+mj-cs"/>
                        </a:rPr>
                        <m:t>𝑖</m:t>
                      </m:r>
                      <m:d>
                        <m:dPr>
                          <m:ctrlPr>
                            <a:rPr lang="en-US" sz="2000" b="0" i="1" smtClean="0">
                              <a:latin typeface="Cambria Math"/>
                              <a:cs typeface="+mj-cs"/>
                            </a:rPr>
                          </m:ctrlPr>
                        </m:dPr>
                        <m:e>
                          <m:r>
                            <a:rPr lang="en-US" sz="2000" b="0" i="1" smtClean="0">
                              <a:latin typeface="Cambria Math"/>
                              <a:cs typeface="+mj-cs"/>
                            </a:rPr>
                            <m:t>𝑡</m:t>
                          </m:r>
                        </m:e>
                      </m:d>
                      <m:r>
                        <a:rPr lang="en-US" sz="2000" b="0" i="1" smtClean="0">
                          <a:latin typeface="Cambria Math"/>
                          <a:cs typeface="+mj-cs"/>
                        </a:rPr>
                        <m:t>=</m:t>
                      </m:r>
                      <m:sSub>
                        <m:sSubPr>
                          <m:ctrlPr>
                            <a:rPr lang="en-US" sz="2000" b="0" i="1" smtClean="0">
                              <a:latin typeface="Cambria Math"/>
                              <a:cs typeface="+mj-cs"/>
                            </a:rPr>
                          </m:ctrlPr>
                        </m:sSubPr>
                        <m:e>
                          <m:r>
                            <a:rPr lang="en-US" sz="2000" b="0" i="1" smtClean="0">
                              <a:latin typeface="Cambria Math"/>
                              <a:cs typeface="+mj-cs"/>
                            </a:rPr>
                            <m:t>𝐼</m:t>
                          </m:r>
                        </m:e>
                        <m:sub>
                          <m:r>
                            <a:rPr lang="en-US" sz="2000" b="0" i="1" smtClean="0">
                              <a:latin typeface="Cambria Math"/>
                              <a:cs typeface="+mj-cs"/>
                            </a:rPr>
                            <m:t>𝑚𝑎𝑥</m:t>
                          </m:r>
                        </m:sub>
                      </m:sSub>
                      <m:func>
                        <m:funcPr>
                          <m:ctrlPr>
                            <a:rPr lang="en-US" sz="2000" b="0" i="1" smtClean="0">
                              <a:latin typeface="Cambria Math"/>
                              <a:cs typeface="+mj-cs"/>
                            </a:rPr>
                          </m:ctrlPr>
                        </m:funcPr>
                        <m:fName>
                          <m:r>
                            <m:rPr>
                              <m:sty m:val="p"/>
                            </m:rPr>
                            <a:rPr lang="en-US" sz="2000" b="0" i="0" smtClean="0">
                              <a:latin typeface="Cambria Math"/>
                              <a:cs typeface="+mj-cs"/>
                            </a:rPr>
                            <m:t>sin</m:t>
                          </m:r>
                        </m:fName>
                        <m:e>
                          <m:d>
                            <m:dPr>
                              <m:ctrlPr>
                                <a:rPr lang="en-US" sz="2000" b="0" i="1" smtClean="0">
                                  <a:latin typeface="Cambria Math"/>
                                  <a:cs typeface="+mj-cs"/>
                                </a:rPr>
                              </m:ctrlPr>
                            </m:dPr>
                            <m:e>
                              <m:r>
                                <a:rPr lang="en-US" sz="2000" b="0" i="1" smtClean="0">
                                  <a:latin typeface="Cambria Math"/>
                                  <a:ea typeface="Cambria Math"/>
                                  <a:cs typeface="+mj-cs"/>
                                </a:rPr>
                                <m:t>𝜔</m:t>
                              </m:r>
                              <m:r>
                                <a:rPr lang="en-US" sz="2000" b="0" i="1" smtClean="0">
                                  <a:latin typeface="Cambria Math"/>
                                  <a:ea typeface="Cambria Math"/>
                                  <a:cs typeface="+mj-cs"/>
                                </a:rPr>
                                <m:t>𝑡</m:t>
                              </m:r>
                            </m:e>
                          </m:d>
                        </m:e>
                      </m:func>
                    </m:oMath>
                  </m:oMathPara>
                </a14:m>
                <a:endParaRPr lang="en-US" sz="2000" b="0" dirty="0" smtClean="0">
                  <a:cs typeface="+mj-cs"/>
                </a:endParaRPr>
              </a:p>
              <a:p>
                <a:pPr algn="just" rtl="0"/>
                <a14:m>
                  <m:oMathPara xmlns:m="http://schemas.openxmlformats.org/officeDocument/2006/math">
                    <m:oMathParaPr>
                      <m:jc m:val="centerGroup"/>
                    </m:oMathParaPr>
                    <m:oMath xmlns:m="http://schemas.openxmlformats.org/officeDocument/2006/math">
                      <m:r>
                        <a:rPr lang="en-US" sz="2000" b="0" i="1" smtClean="0">
                          <a:latin typeface="Cambria Math"/>
                          <a:cs typeface="+mj-cs"/>
                        </a:rPr>
                        <m:t>𝑣</m:t>
                      </m:r>
                      <m:d>
                        <m:dPr>
                          <m:ctrlPr>
                            <a:rPr lang="en-US" sz="2000" b="0" i="1" smtClean="0">
                              <a:latin typeface="Cambria Math"/>
                              <a:cs typeface="+mj-cs"/>
                            </a:rPr>
                          </m:ctrlPr>
                        </m:dPr>
                        <m:e>
                          <m:r>
                            <a:rPr lang="en-US" sz="2000" b="0" i="1" smtClean="0">
                              <a:latin typeface="Cambria Math"/>
                              <a:cs typeface="+mj-cs"/>
                            </a:rPr>
                            <m:t>𝑡</m:t>
                          </m:r>
                        </m:e>
                      </m:d>
                      <m:r>
                        <a:rPr lang="en-US" sz="2000" b="0" i="1" smtClean="0">
                          <a:latin typeface="Cambria Math"/>
                          <a:cs typeface="+mj-cs"/>
                        </a:rPr>
                        <m:t>=</m:t>
                      </m:r>
                      <m:sSub>
                        <m:sSubPr>
                          <m:ctrlPr>
                            <a:rPr lang="en-US" sz="2000" b="0" i="1" smtClean="0">
                              <a:latin typeface="Cambria Math"/>
                              <a:cs typeface="+mj-cs"/>
                            </a:rPr>
                          </m:ctrlPr>
                        </m:sSubPr>
                        <m:e>
                          <m:r>
                            <a:rPr lang="en-US" sz="2000" b="0" i="1" smtClean="0">
                              <a:latin typeface="Cambria Math"/>
                              <a:cs typeface="+mj-cs"/>
                            </a:rPr>
                            <m:t>𝑉</m:t>
                          </m:r>
                        </m:e>
                        <m:sub>
                          <m:r>
                            <a:rPr lang="en-US" sz="2000" b="0" i="1" smtClean="0">
                              <a:latin typeface="Cambria Math"/>
                              <a:cs typeface="+mj-cs"/>
                            </a:rPr>
                            <m:t>𝑚𝑎𝑥</m:t>
                          </m:r>
                        </m:sub>
                      </m:sSub>
                      <m:func>
                        <m:funcPr>
                          <m:ctrlPr>
                            <a:rPr lang="en-US" sz="2000" b="0" i="1" smtClean="0">
                              <a:latin typeface="Cambria Math"/>
                              <a:cs typeface="+mj-cs"/>
                            </a:rPr>
                          </m:ctrlPr>
                        </m:funcPr>
                        <m:fName>
                          <m:r>
                            <m:rPr>
                              <m:sty m:val="p"/>
                            </m:rPr>
                            <a:rPr lang="en-US" sz="2000" b="0" i="0" smtClean="0">
                              <a:latin typeface="Cambria Math"/>
                              <a:cs typeface="+mj-cs"/>
                            </a:rPr>
                            <m:t>sin</m:t>
                          </m:r>
                        </m:fName>
                        <m:e>
                          <m:d>
                            <m:dPr>
                              <m:ctrlPr>
                                <a:rPr lang="en-US" sz="2000" b="0" i="1" smtClean="0">
                                  <a:latin typeface="Cambria Math"/>
                                  <a:cs typeface="+mj-cs"/>
                                </a:rPr>
                              </m:ctrlPr>
                            </m:dPr>
                            <m:e>
                              <m:r>
                                <a:rPr lang="en-US" sz="2000" b="0" i="1" smtClean="0">
                                  <a:latin typeface="Cambria Math"/>
                                  <a:ea typeface="Cambria Math"/>
                                  <a:cs typeface="+mj-cs"/>
                                </a:rPr>
                                <m:t>𝜔</m:t>
                              </m:r>
                              <m:r>
                                <a:rPr lang="en-US" sz="2000" b="0" i="1" smtClean="0">
                                  <a:latin typeface="Cambria Math"/>
                                  <a:ea typeface="Cambria Math"/>
                                  <a:cs typeface="+mj-cs"/>
                                </a:rPr>
                                <m:t>𝑡</m:t>
                              </m:r>
                            </m:e>
                          </m:d>
                        </m:e>
                      </m:func>
                    </m:oMath>
                  </m:oMathPara>
                </a14:m>
                <a:endParaRPr lang="en-US" sz="2000" dirty="0">
                  <a:cs typeface="+mj-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7162" y="3356992"/>
                <a:ext cx="8640960" cy="3108543"/>
              </a:xfrm>
              <a:prstGeom prst="rect">
                <a:avLst/>
              </a:prstGeom>
              <a:blipFill rotWithShape="1">
                <a:blip r:embed="rId3"/>
                <a:stretch>
                  <a:fillRect l="-705" t="-980" r="-705"/>
                </a:stretch>
              </a:blipFill>
            </p:spPr>
            <p:txBody>
              <a:bodyPr/>
              <a:lstStyle/>
              <a:p>
                <a:r>
                  <a:rPr lang="ar-IQ">
                    <a:noFill/>
                  </a:rPr>
                  <a:t> </a:t>
                </a:r>
              </a:p>
            </p:txBody>
          </p:sp>
        </mc:Fallback>
      </mc:AlternateContent>
    </p:spTree>
    <p:extLst>
      <p:ext uri="{BB962C8B-B14F-4D97-AF65-F5344CB8AC3E}">
        <p14:creationId xmlns:p14="http://schemas.microsoft.com/office/powerpoint/2010/main" val="167685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7416824" cy="369332"/>
          </a:xfrm>
          <a:prstGeom prst="rect">
            <a:avLst/>
          </a:prstGeom>
          <a:solidFill>
            <a:schemeClr val="accent1">
              <a:lumMod val="20000"/>
              <a:lumOff val="80000"/>
            </a:schemeClr>
          </a:solidFill>
        </p:spPr>
        <p:txBody>
          <a:bodyPr wrap="square" rtlCol="1">
            <a:spAutoFit/>
          </a:bodyPr>
          <a:lstStyle/>
          <a:p>
            <a:pPr algn="l" rtl="0"/>
            <a:r>
              <a:rPr lang="en-US" dirty="0" smtClean="0"/>
              <a:t>Why the AC generated? What is the need for an AC circuit?</a:t>
            </a:r>
            <a:endParaRPr lang="ar-IQ"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08720"/>
            <a:ext cx="64293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47864" y="2956302"/>
            <a:ext cx="3312368" cy="369332"/>
          </a:xfrm>
          <a:prstGeom prst="rect">
            <a:avLst/>
          </a:prstGeom>
          <a:solidFill>
            <a:schemeClr val="accent1">
              <a:lumMod val="20000"/>
              <a:lumOff val="80000"/>
            </a:schemeClr>
          </a:solidFill>
        </p:spPr>
        <p:txBody>
          <a:bodyPr wrap="square" rtlCol="1">
            <a:spAutoFit/>
          </a:bodyPr>
          <a:lstStyle/>
          <a:p>
            <a:pPr algn="ctr"/>
            <a:r>
              <a:rPr lang="en-US" dirty="0" smtClean="0"/>
              <a:t>Alternating Current Waveforms</a:t>
            </a:r>
            <a:endParaRPr lang="ar-IQ"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7" y="3325634"/>
            <a:ext cx="86201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3688" y="6399956"/>
            <a:ext cx="6336703" cy="369332"/>
          </a:xfrm>
          <a:prstGeom prst="rect">
            <a:avLst/>
          </a:prstGeom>
          <a:solidFill>
            <a:schemeClr val="accent1">
              <a:lumMod val="20000"/>
              <a:lumOff val="80000"/>
            </a:schemeClr>
          </a:solidFill>
        </p:spPr>
        <p:txBody>
          <a:bodyPr wrap="square" rtlCol="1">
            <a:spAutoFit/>
          </a:bodyPr>
          <a:lstStyle/>
          <a:p>
            <a:pPr algn="ctr" rtl="0"/>
            <a:r>
              <a:rPr lang="en-US" dirty="0" smtClean="0"/>
              <a:t>Different (Alternating)  Sinusoidal </a:t>
            </a:r>
            <a:r>
              <a:rPr lang="en-US" dirty="0"/>
              <a:t>Current </a:t>
            </a:r>
            <a:r>
              <a:rPr lang="en-US" dirty="0" smtClean="0"/>
              <a:t>Waveform Generators</a:t>
            </a:r>
            <a:endParaRPr lang="ar-IQ" dirty="0"/>
          </a:p>
        </p:txBody>
      </p:sp>
    </p:spTree>
    <p:extLst>
      <p:ext uri="{BB962C8B-B14F-4D97-AF65-F5344CB8AC3E}">
        <p14:creationId xmlns:p14="http://schemas.microsoft.com/office/powerpoint/2010/main" val="2870827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31908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248" y="1550318"/>
            <a:ext cx="27432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717032"/>
            <a:ext cx="42576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2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c/c9/AngularFrequenc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5852" y="476672"/>
            <a:ext cx="2512219"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1043608" y="4509120"/>
                <a:ext cx="6624736" cy="923330"/>
              </a:xfrm>
              <a:prstGeom prst="rect">
                <a:avLst/>
              </a:prstGeom>
              <a:noFill/>
            </p:spPr>
            <p:txBody>
              <a:bodyPr wrap="square" rtlCol="1">
                <a:spAutoFit/>
              </a:bodyPr>
              <a:lstStyle/>
              <a:p>
                <a:pPr algn="just" rtl="0"/>
                <a:r>
                  <a:rPr lang="en-US" dirty="0"/>
                  <a:t>Angular frequency </a:t>
                </a:r>
                <a14:m>
                  <m:oMath xmlns:m="http://schemas.openxmlformats.org/officeDocument/2006/math">
                    <m:d>
                      <m:dPr>
                        <m:ctrlPr>
                          <a:rPr lang="en-US" i="1" dirty="0" smtClean="0">
                            <a:latin typeface="Cambria Math"/>
                          </a:rPr>
                        </m:ctrlPr>
                      </m:dPr>
                      <m:e>
                        <m:r>
                          <a:rPr lang="en-US" i="1" dirty="0">
                            <a:latin typeface="Cambria Math"/>
                          </a:rPr>
                          <m:t>𝜔</m:t>
                        </m:r>
                      </m:e>
                    </m:d>
                  </m:oMath>
                </a14:m>
                <a:r>
                  <a:rPr lang="en-US" dirty="0"/>
                  <a:t> (in radians per second), is larger than frequency ν (in cycles per second, also called Hz), by a factor of </a:t>
                </a:r>
                <a14:m>
                  <m:oMath xmlns:m="http://schemas.openxmlformats.org/officeDocument/2006/math">
                    <m:d>
                      <m:dPr>
                        <m:ctrlPr>
                          <a:rPr lang="en-US" i="1" dirty="0" smtClean="0">
                            <a:latin typeface="Cambria Math"/>
                          </a:rPr>
                        </m:ctrlPr>
                      </m:dPr>
                      <m:e>
                        <m:r>
                          <a:rPr lang="en-US" i="1" dirty="0">
                            <a:latin typeface="Cambria Math"/>
                          </a:rPr>
                          <m:t>2</m:t>
                        </m:r>
                        <m:r>
                          <a:rPr lang="en-US" i="1" dirty="0">
                            <a:latin typeface="Cambria Math"/>
                          </a:rPr>
                          <m:t>𝜋</m:t>
                        </m:r>
                      </m:e>
                    </m:d>
                  </m:oMath>
                </a14:m>
                <a:r>
                  <a:rPr lang="en-US" dirty="0"/>
                  <a:t>. This figure uses the symbol </a:t>
                </a:r>
                <a:r>
                  <a:rPr lang="en-US" dirty="0" smtClean="0"/>
                  <a:t>ν, </a:t>
                </a:r>
                <a:r>
                  <a:rPr lang="en-US" dirty="0"/>
                  <a:t>rather than </a:t>
                </a:r>
                <a14:m>
                  <m:oMath xmlns:m="http://schemas.openxmlformats.org/officeDocument/2006/math">
                    <m:r>
                      <a:rPr lang="en-US" i="1" dirty="0" smtClean="0">
                        <a:latin typeface="Cambria Math"/>
                      </a:rPr>
                      <m:t>𝑓</m:t>
                    </m:r>
                  </m:oMath>
                </a14:m>
                <a:r>
                  <a:rPr lang="en-US" dirty="0"/>
                  <a:t> to denote frequency.</a:t>
                </a:r>
                <a:endParaRPr lang="ar-IQ" dirty="0"/>
              </a:p>
            </p:txBody>
          </p:sp>
        </mc:Choice>
        <mc:Fallback xmlns="">
          <p:sp>
            <p:nvSpPr>
              <p:cNvPr id="2" name="TextBox 1"/>
              <p:cNvSpPr txBox="1">
                <a:spLocks noRot="1" noChangeAspect="1" noMove="1" noResize="1" noEditPoints="1" noAdjustHandles="1" noChangeArrowheads="1" noChangeShapeType="1" noTextEdit="1"/>
              </p:cNvSpPr>
              <p:nvPr/>
            </p:nvSpPr>
            <p:spPr>
              <a:xfrm>
                <a:off x="1043608" y="4509120"/>
                <a:ext cx="6624736" cy="923330"/>
              </a:xfrm>
              <a:prstGeom prst="rect">
                <a:avLst/>
              </a:prstGeom>
              <a:blipFill rotWithShape="1">
                <a:blip r:embed="rId3"/>
                <a:stretch>
                  <a:fillRect l="-736" t="-3311" r="-736" b="-9934"/>
                </a:stretch>
              </a:blipFill>
            </p:spPr>
            <p:txBody>
              <a:bodyPr/>
              <a:lstStyle/>
              <a:p>
                <a:r>
                  <a:rPr lang="ar-IQ">
                    <a:noFill/>
                  </a:rPr>
                  <a:t> </a:t>
                </a:r>
              </a:p>
            </p:txBody>
          </p:sp>
        </mc:Fallback>
      </mc:AlternateContent>
    </p:spTree>
    <p:extLst>
      <p:ext uri="{BB962C8B-B14F-4D97-AF65-F5344CB8AC3E}">
        <p14:creationId xmlns:p14="http://schemas.microsoft.com/office/powerpoint/2010/main" val="1496723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49" y="692696"/>
            <a:ext cx="4672013"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562" y="972731"/>
            <a:ext cx="3623310" cy="206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34" y="3861038"/>
            <a:ext cx="5226844" cy="103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855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09"/>
            <a:ext cx="447675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7" y="1700808"/>
            <a:ext cx="44767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730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24744"/>
            <a:ext cx="32004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24744"/>
            <a:ext cx="32575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645024"/>
            <a:ext cx="30861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60648"/>
            <a:ext cx="17811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2636912"/>
            <a:ext cx="1600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9908" y="2553494"/>
            <a:ext cx="157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4258" y="5226174"/>
            <a:ext cx="3505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3886" y="6093296"/>
            <a:ext cx="34861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27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00572"/>
            <a:ext cx="35433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033909"/>
            <a:ext cx="18002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18" y="2492896"/>
            <a:ext cx="54768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827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5546"/>
            <a:ext cx="7629525" cy="59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91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329488"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633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872413"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871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65" y="8813"/>
            <a:ext cx="6912674" cy="677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841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ar-IQ" dirty="0"/>
              <a:t>There are 2 types of Current</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19" y="1066808"/>
            <a:ext cx="2047741" cy="22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 Box 5"/>
          <p:cNvSpPr txBox="1">
            <a:spLocks noChangeArrowheads="1"/>
          </p:cNvSpPr>
          <p:nvPr/>
        </p:nvSpPr>
        <p:spPr bwMode="auto">
          <a:xfrm>
            <a:off x="3930471" y="1203101"/>
            <a:ext cx="50774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fontAlgn="base">
              <a:spcBef>
                <a:spcPct val="0"/>
              </a:spcBef>
              <a:spcAft>
                <a:spcPct val="0"/>
              </a:spcAft>
            </a:pPr>
            <a:r>
              <a:rPr lang="en-US" altLang="ar-IQ" sz="2000" b="1" dirty="0">
                <a:solidFill>
                  <a:srgbClr val="000000"/>
                </a:solidFill>
              </a:rPr>
              <a:t>DC = Direct Current </a:t>
            </a:r>
            <a:r>
              <a:rPr lang="en-US" altLang="ar-IQ" sz="2000" dirty="0">
                <a:solidFill>
                  <a:srgbClr val="000000"/>
                </a:solidFill>
              </a:rPr>
              <a:t>- current flows in one </a:t>
            </a:r>
            <a:r>
              <a:rPr lang="en-US" altLang="ar-IQ" sz="2000" dirty="0" smtClean="0">
                <a:solidFill>
                  <a:srgbClr val="000000"/>
                </a:solidFill>
              </a:rPr>
              <a:t>direction</a:t>
            </a:r>
            <a:endParaRPr lang="en-US" altLang="ar-IQ" sz="2000" dirty="0">
              <a:solidFill>
                <a:srgbClr val="000000"/>
              </a:solidFill>
            </a:endParaRPr>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1" y="1600201"/>
            <a:ext cx="2651438" cy="200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895" y="4062484"/>
            <a:ext cx="2028917" cy="262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2087" y="4008145"/>
            <a:ext cx="2031149" cy="273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7" name="Text Box 9"/>
          <p:cNvSpPr txBox="1">
            <a:spLocks noChangeArrowheads="1"/>
          </p:cNvSpPr>
          <p:nvPr/>
        </p:nvSpPr>
        <p:spPr bwMode="auto">
          <a:xfrm>
            <a:off x="1062509" y="3662367"/>
            <a:ext cx="73023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fontAlgn="base">
              <a:spcBef>
                <a:spcPct val="0"/>
              </a:spcBef>
              <a:spcAft>
                <a:spcPct val="0"/>
              </a:spcAft>
            </a:pPr>
            <a:r>
              <a:rPr lang="en-US" altLang="ar-IQ" sz="2000" b="1" dirty="0">
                <a:solidFill>
                  <a:srgbClr val="000000"/>
                </a:solidFill>
              </a:rPr>
              <a:t>AC = Alternating Current</a:t>
            </a:r>
            <a:r>
              <a:rPr lang="en-US" altLang="ar-IQ" sz="2000" dirty="0">
                <a:solidFill>
                  <a:srgbClr val="000000"/>
                </a:solidFill>
              </a:rPr>
              <a:t>- current reverses direction </a:t>
            </a:r>
            <a:r>
              <a:rPr lang="en-US" altLang="ar-IQ" sz="2000" dirty="0" smtClean="0">
                <a:solidFill>
                  <a:srgbClr val="000000"/>
                </a:solidFill>
              </a:rPr>
              <a:t>100 </a:t>
            </a:r>
            <a:r>
              <a:rPr lang="en-US" altLang="ar-IQ" sz="2000" dirty="0">
                <a:solidFill>
                  <a:srgbClr val="000000"/>
                </a:solidFill>
              </a:rPr>
              <a:t>times per </a:t>
            </a:r>
            <a:r>
              <a:rPr lang="en-US" altLang="ar-IQ" sz="2000" dirty="0" smtClean="0">
                <a:solidFill>
                  <a:srgbClr val="000000"/>
                </a:solidFill>
              </a:rPr>
              <a:t>second (50 Hz). </a:t>
            </a:r>
          </a:p>
        </p:txBody>
      </p:sp>
      <p:pic>
        <p:nvPicPr>
          <p:cNvPr id="1229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4309" y="4590562"/>
            <a:ext cx="2873599" cy="20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574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186738"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984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8634"/>
            <a:ext cx="4772025"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32" y="980728"/>
            <a:ext cx="3276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752" y="2162690"/>
            <a:ext cx="23622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068960"/>
            <a:ext cx="12954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145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836712"/>
            <a:ext cx="34956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9752" y="116632"/>
            <a:ext cx="3816424" cy="646331"/>
          </a:xfrm>
          <a:prstGeom prst="rect">
            <a:avLst/>
          </a:prstGeom>
          <a:solidFill>
            <a:schemeClr val="accent3">
              <a:lumMod val="40000"/>
              <a:lumOff val="60000"/>
            </a:schemeClr>
          </a:solidFill>
        </p:spPr>
        <p:txBody>
          <a:bodyPr wrap="square" rtlCol="1">
            <a:spAutoFit/>
          </a:bodyPr>
          <a:lstStyle/>
          <a:p>
            <a:pPr algn="ctr"/>
            <a:r>
              <a:rPr lang="en-US" sz="3600" dirty="0" smtClean="0"/>
              <a:t>The Average Value</a:t>
            </a:r>
            <a:endParaRPr lang="ar-IQ" sz="3600" dirty="0"/>
          </a:p>
        </p:txBody>
      </p:sp>
    </p:spTree>
    <p:extLst>
      <p:ext uri="{BB962C8B-B14F-4D97-AF65-F5344CB8AC3E}">
        <p14:creationId xmlns:p14="http://schemas.microsoft.com/office/powerpoint/2010/main" val="2349411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2670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67147"/>
            <a:ext cx="32480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226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57225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964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9426"/>
            <a:ext cx="5514975"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240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5276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17032"/>
            <a:ext cx="31527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980728"/>
            <a:ext cx="4781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2348880"/>
            <a:ext cx="26765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303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54387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31623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268760"/>
            <a:ext cx="52292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077072"/>
            <a:ext cx="32004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221088"/>
            <a:ext cx="4657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431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426" y="332656"/>
            <a:ext cx="52292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476" y="3861048"/>
            <a:ext cx="44481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013198"/>
            <a:ext cx="32670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972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02" y="553640"/>
            <a:ext cx="20288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39" y="1384399"/>
            <a:ext cx="33337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89" y="3870622"/>
            <a:ext cx="30289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710802"/>
            <a:ext cx="43624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2108299"/>
            <a:ext cx="30384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46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2"/>
          <p:cNvSpPr>
            <a:spLocks noChangeArrowheads="1"/>
          </p:cNvSpPr>
          <p:nvPr/>
        </p:nvSpPr>
        <p:spPr bwMode="auto">
          <a:xfrm>
            <a:off x="742950" y="5181600"/>
            <a:ext cx="7658100" cy="914400"/>
          </a:xfrm>
          <a:prstGeom prst="rect">
            <a:avLst/>
          </a:prstGeom>
          <a:gradFill rotWithShape="1">
            <a:gsLst>
              <a:gs pos="0">
                <a:srgbClr val="FFCC99"/>
              </a:gs>
              <a:gs pos="50000">
                <a:srgbClr val="FD962F"/>
              </a:gs>
              <a:gs pos="100000">
                <a:srgbClr val="FFCC99"/>
              </a:gs>
            </a:gsLst>
            <a:lin ang="2700000" scaled="1"/>
          </a:gradFill>
          <a:ln w="9525">
            <a:solidFill>
              <a:schemeClr val="hlink"/>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rtl="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rtl="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rtl="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rtl="0" eaLnBrk="0" fontAlgn="base" hangingPunct="0">
              <a:spcBef>
                <a:spcPct val="20000"/>
              </a:spcBef>
              <a:spcAft>
                <a:spcPct val="0"/>
              </a:spcAft>
              <a:defRPr sz="2400">
                <a:solidFill>
                  <a:schemeClr val="tx1"/>
                </a:solidFill>
                <a:latin typeface="Times New Roman" panose="02020603050405020304" pitchFamily="18" charset="0"/>
              </a:defRPr>
            </a:lvl9pPr>
          </a:lstStyle>
          <a:p>
            <a:pPr algn="ctr" rtl="0" eaLnBrk="1" fontAlgn="base" hangingPunct="1">
              <a:spcBef>
                <a:spcPct val="20000"/>
              </a:spcBef>
              <a:spcAft>
                <a:spcPct val="0"/>
              </a:spcAft>
            </a:pPr>
            <a:endParaRPr lang="en-GB" altLang="ar-IQ">
              <a:solidFill>
                <a:srgbClr val="000000"/>
              </a:solidFill>
            </a:endParaRPr>
          </a:p>
        </p:txBody>
      </p:sp>
      <p:sp>
        <p:nvSpPr>
          <p:cNvPr id="13315" name="Rectangle 21"/>
          <p:cNvSpPr>
            <a:spLocks noChangeArrowheads="1"/>
          </p:cNvSpPr>
          <p:nvPr/>
        </p:nvSpPr>
        <p:spPr bwMode="auto">
          <a:xfrm>
            <a:off x="742950" y="2057400"/>
            <a:ext cx="7658100" cy="914400"/>
          </a:xfrm>
          <a:prstGeom prst="rect">
            <a:avLst/>
          </a:prstGeom>
          <a:gradFill rotWithShape="1">
            <a:gsLst>
              <a:gs pos="0">
                <a:srgbClr val="FFCC99"/>
              </a:gs>
              <a:gs pos="50000">
                <a:srgbClr val="FD962F"/>
              </a:gs>
              <a:gs pos="100000">
                <a:srgbClr val="FFCC99"/>
              </a:gs>
            </a:gsLst>
            <a:lin ang="2700000" scaled="1"/>
          </a:gradFill>
          <a:ln w="9525">
            <a:solidFill>
              <a:schemeClr val="hlink"/>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rtl="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rtl="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rtl="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rtl="0" eaLnBrk="0" fontAlgn="base" hangingPunct="0">
              <a:spcBef>
                <a:spcPct val="20000"/>
              </a:spcBef>
              <a:spcAft>
                <a:spcPct val="0"/>
              </a:spcAft>
              <a:defRPr sz="2400">
                <a:solidFill>
                  <a:schemeClr val="tx1"/>
                </a:solidFill>
                <a:latin typeface="Times New Roman" panose="02020603050405020304" pitchFamily="18" charset="0"/>
              </a:defRPr>
            </a:lvl9pPr>
          </a:lstStyle>
          <a:p>
            <a:pPr algn="ctr" rtl="0" eaLnBrk="1" fontAlgn="base" hangingPunct="1">
              <a:spcBef>
                <a:spcPct val="20000"/>
              </a:spcBef>
              <a:spcAft>
                <a:spcPct val="0"/>
              </a:spcAft>
            </a:pPr>
            <a:endParaRPr lang="en-GB" altLang="ar-IQ">
              <a:solidFill>
                <a:srgbClr val="000000"/>
              </a:solidFill>
            </a:endParaRPr>
          </a:p>
        </p:txBody>
      </p:sp>
      <p:pic>
        <p:nvPicPr>
          <p:cNvPr id="15976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22098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8"/>
          <p:cNvSpPr>
            <a:spLocks noGrp="1" noChangeArrowheads="1"/>
          </p:cNvSpPr>
          <p:nvPr>
            <p:ph type="title"/>
          </p:nvPr>
        </p:nvSpPr>
        <p:spPr bwMode="auto">
          <a:xfrm>
            <a:off x="3429000" y="-228600"/>
            <a:ext cx="33147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ar-IQ" sz="5000" b="1" u="sng" dirty="0"/>
              <a:t>Electricity</a:t>
            </a:r>
          </a:p>
        </p:txBody>
      </p:sp>
      <p:sp>
        <p:nvSpPr>
          <p:cNvPr id="13318" name="Rectangle 19"/>
          <p:cNvSpPr>
            <a:spLocks noChangeArrowheads="1"/>
          </p:cNvSpPr>
          <p:nvPr/>
        </p:nvSpPr>
        <p:spPr bwMode="auto">
          <a:xfrm>
            <a:off x="1143000" y="0"/>
            <a:ext cx="4839786"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rtl="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rtl="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rtl="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rtl="0" eaLnBrk="0" fontAlgn="base" hangingPunct="0">
              <a:spcBef>
                <a:spcPct val="20000"/>
              </a:spcBef>
              <a:spcAft>
                <a:spcPct val="0"/>
              </a:spcAft>
              <a:defRPr sz="2400">
                <a:solidFill>
                  <a:schemeClr val="tx1"/>
                </a:solidFill>
                <a:latin typeface="Times New Roman" panose="02020603050405020304" pitchFamily="18" charset="0"/>
              </a:defRPr>
            </a:lvl9pPr>
          </a:lstStyle>
          <a:p>
            <a:pPr algn="l" rtl="0" eaLnBrk="1" fontAlgn="base" hangingPunct="1">
              <a:spcBef>
                <a:spcPct val="0"/>
              </a:spcBef>
              <a:spcAft>
                <a:spcPct val="0"/>
              </a:spcAft>
            </a:pPr>
            <a:r>
              <a:rPr lang="en-US" altLang="ar-IQ" sz="8000" b="1" dirty="0">
                <a:solidFill>
                  <a:srgbClr val="FF0000"/>
                </a:solidFill>
                <a:latin typeface="Arial" panose="020B0604020202020204" pitchFamily="34" charset="0"/>
              </a:rPr>
              <a:t>D.C</a:t>
            </a:r>
            <a:r>
              <a:rPr lang="en-US" altLang="ar-IQ" sz="5400" b="1" dirty="0">
                <a:solidFill>
                  <a:srgbClr val="FF0000"/>
                </a:solidFill>
                <a:latin typeface="Arial" panose="020B0604020202020204" pitchFamily="34" charset="0"/>
              </a:rPr>
              <a:t>. </a:t>
            </a:r>
          </a:p>
          <a:p>
            <a:pPr algn="l" rtl="0" eaLnBrk="1" fontAlgn="base" hangingPunct="1">
              <a:spcBef>
                <a:spcPct val="0"/>
              </a:spcBef>
              <a:spcAft>
                <a:spcPct val="0"/>
              </a:spcAft>
            </a:pPr>
            <a:r>
              <a:rPr lang="en-US" altLang="ar-IQ" sz="5400" b="1" dirty="0">
                <a:solidFill>
                  <a:srgbClr val="FF0000"/>
                </a:solidFill>
                <a:latin typeface="Arial" panose="020B0604020202020204" pitchFamily="34" charset="0"/>
              </a:rPr>
              <a:t>Direct Current</a:t>
            </a:r>
          </a:p>
        </p:txBody>
      </p:sp>
      <p:pic>
        <p:nvPicPr>
          <p:cNvPr id="15976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24003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20574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479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70"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53340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71"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531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72"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51816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73"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5372100"/>
            <a:ext cx="34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30"/>
          <p:cNvSpPr>
            <a:spLocks noChangeArrowheads="1"/>
          </p:cNvSpPr>
          <p:nvPr/>
        </p:nvSpPr>
        <p:spPr bwMode="auto">
          <a:xfrm>
            <a:off x="1143000" y="2971800"/>
            <a:ext cx="6532558"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rtl="0"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rtl="0"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rtl="0"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rtl="0" eaLnBrk="0" fontAlgn="base" hangingPunct="0">
              <a:spcBef>
                <a:spcPct val="20000"/>
              </a:spcBef>
              <a:spcAft>
                <a:spcPct val="0"/>
              </a:spcAft>
              <a:defRPr sz="2400">
                <a:solidFill>
                  <a:schemeClr val="tx1"/>
                </a:solidFill>
                <a:latin typeface="Times New Roman" panose="02020603050405020304" pitchFamily="18" charset="0"/>
              </a:defRPr>
            </a:lvl9pPr>
          </a:lstStyle>
          <a:p>
            <a:pPr algn="l" rtl="0" eaLnBrk="1" fontAlgn="base" hangingPunct="1">
              <a:spcBef>
                <a:spcPct val="0"/>
              </a:spcBef>
              <a:spcAft>
                <a:spcPct val="0"/>
              </a:spcAft>
            </a:pPr>
            <a:r>
              <a:rPr lang="en-US" altLang="ar-IQ" sz="8000" b="1" dirty="0">
                <a:solidFill>
                  <a:srgbClr val="FFFF66"/>
                </a:solidFill>
                <a:latin typeface="Arial" panose="020B0604020202020204" pitchFamily="34" charset="0"/>
              </a:rPr>
              <a:t>A.C.</a:t>
            </a:r>
            <a:r>
              <a:rPr lang="en-US" altLang="ar-IQ" sz="5400" b="1" dirty="0">
                <a:solidFill>
                  <a:srgbClr val="FFFF66"/>
                </a:solidFill>
                <a:latin typeface="Arial" panose="020B0604020202020204" pitchFamily="34" charset="0"/>
              </a:rPr>
              <a:t>  </a:t>
            </a:r>
          </a:p>
          <a:p>
            <a:pPr algn="l" rtl="0" eaLnBrk="1" fontAlgn="base" hangingPunct="1">
              <a:spcBef>
                <a:spcPct val="0"/>
              </a:spcBef>
              <a:spcAft>
                <a:spcPct val="0"/>
              </a:spcAft>
            </a:pPr>
            <a:r>
              <a:rPr lang="en-US" altLang="ar-IQ" sz="5400" b="1" dirty="0">
                <a:solidFill>
                  <a:srgbClr val="FFFF66"/>
                </a:solidFill>
                <a:latin typeface="Arial" panose="020B0604020202020204" pitchFamily="34" charset="0"/>
              </a:rPr>
              <a:t>Alternating Current</a:t>
            </a:r>
          </a:p>
        </p:txBody>
      </p:sp>
    </p:spTree>
    <p:extLst>
      <p:ext uri="{BB962C8B-B14F-4D97-AF65-F5344CB8AC3E}">
        <p14:creationId xmlns:p14="http://schemas.microsoft.com/office/powerpoint/2010/main" val="1171471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fill="hold" nodeType="withEffect">
                                  <p:stCondLst>
                                    <p:cond delay="0"/>
                                  </p:stCondLst>
                                  <p:childTnLst>
                                    <p:animMotion origin="layout" path="M -6.93889E-18 5.78035E-8 L 1.14167 0.01387 " pathEditMode="relative" rAng="0" ptsTypes="AA">
                                      <p:cBhvr>
                                        <p:cTn id="6" dur="2000" fill="hold"/>
                                        <p:tgtEl>
                                          <p:spTgt spid="159761"/>
                                        </p:tgtEl>
                                        <p:attrNameLst>
                                          <p:attrName>ppt_x</p:attrName>
                                          <p:attrName>ppt_y</p:attrName>
                                        </p:attrNameLst>
                                      </p:cBhvr>
                                      <p:rCtr x="57083" y="694"/>
                                    </p:animMotion>
                                  </p:childTnLst>
                                </p:cTn>
                              </p:par>
                              <p:par>
                                <p:cTn id="7" presetID="63" presetClass="path" presetSubtype="0" repeatCount="indefinite" fill="hold" nodeType="withEffect">
                                  <p:stCondLst>
                                    <p:cond delay="400"/>
                                  </p:stCondLst>
                                  <p:childTnLst>
                                    <p:animMotion origin="layout" path="M 3.33333E-6 4.39306E-6 L 1.11666 0.01942 " pathEditMode="relative" rAng="0" ptsTypes="AA">
                                      <p:cBhvr>
                                        <p:cTn id="8" dur="2000" fill="hold"/>
                                        <p:tgtEl>
                                          <p:spTgt spid="159767"/>
                                        </p:tgtEl>
                                        <p:attrNameLst>
                                          <p:attrName>ppt_x</p:attrName>
                                          <p:attrName>ppt_y</p:attrName>
                                        </p:attrNameLst>
                                      </p:cBhvr>
                                      <p:rCtr x="55833" y="971"/>
                                    </p:animMotion>
                                  </p:childTnLst>
                                </p:cTn>
                              </p:par>
                              <p:par>
                                <p:cTn id="9" presetID="63" presetClass="path" presetSubtype="0" repeatCount="indefinite" fill="hold" nodeType="withEffect">
                                  <p:stCondLst>
                                    <p:cond delay="800"/>
                                  </p:stCondLst>
                                  <p:childTnLst>
                                    <p:animMotion origin="layout" path="M 3.33333E-6 -3.4104E-6 L 1.14166 0.01388 " pathEditMode="relative" rAng="0" ptsTypes="AA">
                                      <p:cBhvr>
                                        <p:cTn id="10" dur="2000" fill="hold"/>
                                        <p:tgtEl>
                                          <p:spTgt spid="159768"/>
                                        </p:tgtEl>
                                        <p:attrNameLst>
                                          <p:attrName>ppt_x</p:attrName>
                                          <p:attrName>ppt_y</p:attrName>
                                        </p:attrNameLst>
                                      </p:cBhvr>
                                      <p:rCtr x="57083" y="694"/>
                                    </p:animMotion>
                                  </p:childTnLst>
                                </p:cTn>
                              </p:par>
                              <p:par>
                                <p:cTn id="11" presetID="63" presetClass="path" presetSubtype="0" repeatCount="indefinite" fill="hold" nodeType="withEffect">
                                  <p:stCondLst>
                                    <p:cond delay="1300"/>
                                  </p:stCondLst>
                                  <p:childTnLst>
                                    <p:animMotion origin="layout" path="M -3.33333E-6 0.0111 L 1.125 0.01942 " pathEditMode="relative" rAng="0" ptsTypes="AA">
                                      <p:cBhvr>
                                        <p:cTn id="12" dur="2000" fill="hold"/>
                                        <p:tgtEl>
                                          <p:spTgt spid="159769"/>
                                        </p:tgtEl>
                                        <p:attrNameLst>
                                          <p:attrName>ppt_x</p:attrName>
                                          <p:attrName>ppt_y</p:attrName>
                                        </p:attrNameLst>
                                      </p:cBhvr>
                                      <p:rCtr x="56250" y="416"/>
                                    </p:animMotion>
                                  </p:childTnLst>
                                </p:cTn>
                              </p:par>
                              <p:par>
                                <p:cTn id="13" presetID="63" presetClass="path" presetSubtype="0" repeatCount="indefinite" accel="50000" decel="50000" autoRev="1" fill="hold" nodeType="withEffect">
                                  <p:stCondLst>
                                    <p:cond delay="100"/>
                                  </p:stCondLst>
                                  <p:childTnLst>
                                    <p:animMotion origin="layout" path="M 3.33333E-6 1.15607E-6 L 1.15 0.01387 " pathEditMode="relative" rAng="0" ptsTypes="AA">
                                      <p:cBhvr>
                                        <p:cTn id="14" dur="1000" fill="hold"/>
                                        <p:tgtEl>
                                          <p:spTgt spid="159770"/>
                                        </p:tgtEl>
                                        <p:attrNameLst>
                                          <p:attrName>ppt_x</p:attrName>
                                          <p:attrName>ppt_y</p:attrName>
                                        </p:attrNameLst>
                                      </p:cBhvr>
                                      <p:rCtr x="57500" y="694"/>
                                    </p:animMotion>
                                  </p:childTnLst>
                                </p:cTn>
                              </p:par>
                              <p:par>
                                <p:cTn id="15" presetID="63" presetClass="path" presetSubtype="0" repeatCount="indefinite" accel="50000" decel="50000" autoRev="1" fill="hold" nodeType="withEffect">
                                  <p:stCondLst>
                                    <p:cond delay="100"/>
                                  </p:stCondLst>
                                  <p:childTnLst>
                                    <p:animMotion origin="layout" path="M -3.33333E-6 -4.50867E-6 L 1.14167 0.01943 " pathEditMode="relative" rAng="0" ptsTypes="AA">
                                      <p:cBhvr>
                                        <p:cTn id="16" dur="1000" fill="hold"/>
                                        <p:tgtEl>
                                          <p:spTgt spid="159771"/>
                                        </p:tgtEl>
                                        <p:attrNameLst>
                                          <p:attrName>ppt_x</p:attrName>
                                          <p:attrName>ppt_y</p:attrName>
                                        </p:attrNameLst>
                                      </p:cBhvr>
                                      <p:rCtr x="57083" y="971"/>
                                    </p:animMotion>
                                  </p:childTnLst>
                                </p:cTn>
                              </p:par>
                              <p:par>
                                <p:cTn id="17" presetID="63" presetClass="path" presetSubtype="0" repeatCount="indefinite" accel="50000" decel="50000" autoRev="1" fill="hold" nodeType="withEffect">
                                  <p:stCondLst>
                                    <p:cond delay="200"/>
                                  </p:stCondLst>
                                  <p:childTnLst>
                                    <p:animMotion origin="layout" path="M -3.33333E-6 -2.31214E-6 L 1.15 0.00278 " pathEditMode="relative" rAng="0" ptsTypes="AA">
                                      <p:cBhvr>
                                        <p:cTn id="18" dur="1000" fill="hold"/>
                                        <p:tgtEl>
                                          <p:spTgt spid="159772"/>
                                        </p:tgtEl>
                                        <p:attrNameLst>
                                          <p:attrName>ppt_x</p:attrName>
                                          <p:attrName>ppt_y</p:attrName>
                                        </p:attrNameLst>
                                      </p:cBhvr>
                                      <p:rCtr x="57500" y="139"/>
                                    </p:animMotion>
                                  </p:childTnLst>
                                </p:cTn>
                              </p:par>
                              <p:par>
                                <p:cTn id="19" presetID="63" presetClass="path" presetSubtype="0" repeatCount="indefinite" accel="50000" decel="50000" autoRev="1" fill="hold" nodeType="withEffect">
                                  <p:stCondLst>
                                    <p:cond delay="200"/>
                                  </p:stCondLst>
                                  <p:childTnLst>
                                    <p:animMotion origin="layout" path="M -6.93889E-18 2.02312E-6 L 1.15 0.01942 " pathEditMode="relative" rAng="0" ptsTypes="AA">
                                      <p:cBhvr>
                                        <p:cTn id="20" dur="1000" fill="hold"/>
                                        <p:tgtEl>
                                          <p:spTgt spid="159773"/>
                                        </p:tgtEl>
                                        <p:attrNameLst>
                                          <p:attrName>ppt_x</p:attrName>
                                          <p:attrName>ppt_y</p:attrName>
                                        </p:attrNameLst>
                                      </p:cBhvr>
                                      <p:rCtr x="57500" y="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542925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488" y="332656"/>
            <a:ext cx="32575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363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60648"/>
            <a:ext cx="4608512" cy="584775"/>
          </a:xfrm>
          <a:prstGeom prst="rect">
            <a:avLst/>
          </a:prstGeom>
          <a:solidFill>
            <a:schemeClr val="accent3">
              <a:lumMod val="40000"/>
              <a:lumOff val="60000"/>
            </a:schemeClr>
          </a:solidFill>
        </p:spPr>
        <p:txBody>
          <a:bodyPr wrap="square" rtlCol="1">
            <a:spAutoFit/>
          </a:bodyPr>
          <a:lstStyle/>
          <a:p>
            <a:pPr algn="ctr"/>
            <a:r>
              <a:rPr lang="en-US" sz="3200" dirty="0" smtClean="0"/>
              <a:t>The Effective (rms) Value</a:t>
            </a:r>
            <a:endParaRPr lang="ar-IQ" sz="32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086725"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266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6848"/>
            <a:ext cx="4953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42576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p:cNvSpPr txBox="1"/>
              <p:nvPr/>
            </p:nvSpPr>
            <p:spPr>
              <a:xfrm>
                <a:off x="251520" y="3933056"/>
                <a:ext cx="3988668" cy="2110706"/>
              </a:xfrm>
              <a:prstGeom prst="rect">
                <a:avLst/>
              </a:prstGeom>
              <a:noFill/>
            </p:spPr>
            <p:txBody>
              <a:bodyPr wrap="square" rtlCol="1">
                <a:spAutoFit/>
              </a:bodyPr>
              <a:lstStyle/>
              <a:p>
                <a:pPr algn="l" rtl="0"/>
                <a:r>
                  <a:rPr lang="en-US" sz="1400" dirty="0" smtClean="0"/>
                  <a:t>To explain this equation let:</a:t>
                </a:r>
              </a:p>
              <a:p>
                <a:pPr algn="l" rtl="0"/>
                <a14:m>
                  <m:oMathPara xmlns:m="http://schemas.openxmlformats.org/officeDocument/2006/math">
                    <m:oMathParaPr>
                      <m:jc m:val="centerGroup"/>
                    </m:oMathParaPr>
                    <m:oMath xmlns:m="http://schemas.openxmlformats.org/officeDocument/2006/math">
                      <m:sSub>
                        <m:sSubPr>
                          <m:ctrlPr>
                            <a:rPr lang="ar-IQ" sz="1400" i="1" smtClean="0">
                              <a:latin typeface="Cambria Math"/>
                            </a:rPr>
                          </m:ctrlPr>
                        </m:sSubPr>
                        <m:e>
                          <m:r>
                            <a:rPr lang="en-US" sz="1400" b="0" i="1" smtClean="0">
                              <a:latin typeface="Cambria Math"/>
                            </a:rPr>
                            <m:t>𝐼</m:t>
                          </m:r>
                        </m:e>
                        <m:sub>
                          <m:r>
                            <a:rPr lang="en-US" sz="1400" b="0" i="1" smtClean="0">
                              <a:latin typeface="Cambria Math"/>
                            </a:rPr>
                            <m:t>𝑚</m:t>
                          </m:r>
                        </m:sub>
                      </m:sSub>
                      <m:r>
                        <a:rPr lang="ar-IQ" sz="1400" b="0" i="1" smtClean="0">
                          <a:latin typeface="Cambria Math"/>
                        </a:rPr>
                        <m:t>=</m:t>
                      </m:r>
                      <m:r>
                        <a:rPr lang="en-US" sz="1400" b="0" i="1" smtClean="0">
                          <a:latin typeface="Cambria Math"/>
                        </a:rPr>
                        <m:t>1</m:t>
                      </m:r>
                      <m:r>
                        <a:rPr lang="en-US" sz="1400" b="0" i="1" smtClean="0">
                          <a:latin typeface="Cambria Math"/>
                        </a:rPr>
                        <m:t>𝐴</m:t>
                      </m:r>
                      <m:r>
                        <a:rPr lang="en-US" sz="1400" b="0" i="1" smtClean="0">
                          <a:latin typeface="Cambria Math"/>
                        </a:rPr>
                        <m:t>,  </m:t>
                      </m:r>
                      <m:r>
                        <m:rPr>
                          <m:sty m:val="p"/>
                        </m:rPr>
                        <a:rPr lang="en-US" sz="1400" b="0" i="0" smtClean="0">
                          <a:latin typeface="Cambria Math"/>
                        </a:rPr>
                        <m:t>and</m:t>
                      </m:r>
                      <m:r>
                        <a:rPr lang="en-US" sz="1400" b="0" i="1" smtClean="0">
                          <a:latin typeface="Cambria Math"/>
                        </a:rPr>
                        <m:t> </m:t>
                      </m:r>
                      <m:r>
                        <a:rPr lang="en-US" sz="1400" b="0" i="1" smtClean="0">
                          <a:latin typeface="Cambria Math"/>
                        </a:rPr>
                        <m:t>𝑅</m:t>
                      </m:r>
                      <m:r>
                        <a:rPr lang="en-US" sz="1400" b="0" i="1" smtClean="0">
                          <a:latin typeface="Cambria Math"/>
                        </a:rPr>
                        <m:t>=</m:t>
                      </m:r>
                      <m:r>
                        <a:rPr lang="en-US" sz="1400" b="0" i="1" smtClean="0">
                          <a:latin typeface="Cambria Math"/>
                        </a:rPr>
                        <m:t>1</m:t>
                      </m:r>
                      <m:r>
                        <a:rPr lang="el-GR" sz="1400" b="0" i="1" smtClean="0">
                          <a:latin typeface="Cambria Math"/>
                        </a:rPr>
                        <m:t>Ω</m:t>
                      </m:r>
                    </m:oMath>
                  </m:oMathPara>
                </a14:m>
                <a:endParaRPr lang="en-US" sz="1400" b="0" dirty="0" smtClean="0"/>
              </a:p>
              <a:p>
                <a:pPr algn="l" rtl="0"/>
                <a:r>
                  <a:rPr lang="en-US" sz="1400" dirty="0" smtClean="0"/>
                  <a:t>Then</a:t>
                </a:r>
              </a:p>
              <a:p>
                <a:pPr algn="ctr" rtl="0"/>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b="0" i="1" smtClean="0">
                              <a:latin typeface="Cambria Math"/>
                            </a:rPr>
                            <m:t>𝑃</m:t>
                          </m:r>
                        </m:e>
                        <m:sub>
                          <m:r>
                            <a:rPr lang="en-US" sz="1400" b="0" i="1" smtClean="0">
                              <a:latin typeface="Cambria Math"/>
                            </a:rPr>
                            <m:t>𝑎𝑐</m:t>
                          </m:r>
                        </m:sub>
                      </m:sSub>
                      <m:r>
                        <a:rPr lang="en-US" sz="1400" b="0" i="1" smtClean="0">
                          <a:latin typeface="Cambria Math"/>
                        </a:rPr>
                        <m:t>=</m:t>
                      </m:r>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m:t>
                      </m:r>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func>
                        <m:funcPr>
                          <m:ctrlPr>
                            <a:rPr lang="en-US" sz="1400" b="0" i="1" smtClean="0">
                              <a:latin typeface="Cambria Math"/>
                            </a:rPr>
                          </m:ctrlPr>
                        </m:funcPr>
                        <m:fName>
                          <m:r>
                            <m:rPr>
                              <m:sty m:val="p"/>
                            </m:rPr>
                            <a:rPr lang="en-US" sz="1400" b="0" i="0" smtClean="0">
                              <a:latin typeface="Cambria Math"/>
                            </a:rPr>
                            <m:t>cos</m:t>
                          </m:r>
                        </m:fName>
                        <m:e>
                          <m:r>
                            <a:rPr lang="en-US" sz="1400" b="0" i="1" smtClean="0">
                              <a:latin typeface="Cambria Math"/>
                            </a:rPr>
                            <m:t>2</m:t>
                          </m:r>
                          <m:r>
                            <a:rPr lang="en-US" sz="1400" b="0" i="1" smtClean="0">
                              <a:latin typeface="Cambria Math"/>
                              <a:ea typeface="Cambria Math"/>
                            </a:rPr>
                            <m:t>𝜔</m:t>
                          </m:r>
                          <m:r>
                            <a:rPr lang="en-US" sz="1400" b="0" i="1" smtClean="0">
                              <a:latin typeface="Cambria Math"/>
                              <a:ea typeface="Cambria Math"/>
                            </a:rPr>
                            <m:t>𝑡</m:t>
                          </m:r>
                        </m:e>
                      </m:func>
                    </m:oMath>
                  </m:oMathPara>
                </a14:m>
                <a:endParaRPr lang="en-US" sz="1400" dirty="0" smtClean="0"/>
              </a:p>
              <a:p>
                <a:pPr algn="just" rtl="0"/>
                <a:r>
                  <a:rPr lang="en-US" sz="1400" dirty="0" smtClean="0"/>
                  <a:t>Since the average value of the second term </a:t>
                </a:r>
                <a14:m>
                  <m:oMath xmlns:m="http://schemas.openxmlformats.org/officeDocument/2006/math">
                    <m:d>
                      <m:dPr>
                        <m:ctrlPr>
                          <a:rPr lang="en-US" sz="1400" i="1" smtClean="0">
                            <a:latin typeface="Cambria Math"/>
                          </a:rPr>
                        </m:ctrlPr>
                      </m:dPr>
                      <m:e>
                        <m:f>
                          <m:fPr>
                            <m:ctrlPr>
                              <a:rPr lang="en-US" sz="1400" i="1">
                                <a:latin typeface="Cambria Math"/>
                              </a:rPr>
                            </m:ctrlPr>
                          </m:fPr>
                          <m:num>
                            <m:r>
                              <a:rPr lang="en-US" sz="1400" i="1">
                                <a:latin typeface="Cambria Math"/>
                              </a:rPr>
                              <m:t>1</m:t>
                            </m:r>
                          </m:num>
                          <m:den>
                            <m:r>
                              <a:rPr lang="en-US" sz="1400" i="1">
                                <a:latin typeface="Cambria Math"/>
                              </a:rPr>
                              <m:t>2</m:t>
                            </m:r>
                          </m:den>
                        </m:f>
                        <m:func>
                          <m:funcPr>
                            <m:ctrlPr>
                              <a:rPr lang="en-US" sz="1400" i="1">
                                <a:latin typeface="Cambria Math"/>
                              </a:rPr>
                            </m:ctrlPr>
                          </m:funcPr>
                          <m:fName>
                            <m:r>
                              <m:rPr>
                                <m:sty m:val="p"/>
                              </m:rPr>
                              <a:rPr lang="en-US" sz="1400">
                                <a:latin typeface="Cambria Math"/>
                              </a:rPr>
                              <m:t>cos</m:t>
                            </m:r>
                          </m:fName>
                          <m:e>
                            <m:r>
                              <a:rPr lang="en-US" sz="1400" i="1">
                                <a:latin typeface="Cambria Math"/>
                              </a:rPr>
                              <m:t>2</m:t>
                            </m:r>
                            <m:r>
                              <a:rPr lang="en-US" sz="1400" i="1">
                                <a:latin typeface="Cambria Math"/>
                                <a:ea typeface="Cambria Math"/>
                              </a:rPr>
                              <m:t>𝜔</m:t>
                            </m:r>
                            <m:r>
                              <a:rPr lang="en-US" sz="1400" i="1">
                                <a:latin typeface="Cambria Math"/>
                                <a:ea typeface="Cambria Math"/>
                              </a:rPr>
                              <m:t>𝑡</m:t>
                            </m:r>
                          </m:e>
                        </m:func>
                      </m:e>
                    </m:d>
                  </m:oMath>
                </a14:m>
                <a:r>
                  <a:rPr lang="en-US" sz="1400" dirty="0" smtClean="0"/>
                  <a:t>  equal to zero, then the only constant term </a:t>
                </a:r>
                <a14:m>
                  <m:oMath xmlns:m="http://schemas.openxmlformats.org/officeDocument/2006/math">
                    <m:d>
                      <m:dPr>
                        <m:ctrlPr>
                          <a:rPr lang="en-US" sz="1400" i="1" smtClean="0">
                            <a:latin typeface="Cambria Math"/>
                          </a:rPr>
                        </m:ctrlPr>
                      </m:dPr>
                      <m:e>
                        <m:f>
                          <m:fPr>
                            <m:type m:val="lin"/>
                            <m:ctrlPr>
                              <a:rPr lang="en-US" sz="1400" i="1" smtClean="0">
                                <a:latin typeface="Cambria Math"/>
                              </a:rPr>
                            </m:ctrlPr>
                          </m:fPr>
                          <m:num>
                            <m:sSubSup>
                              <m:sSubSupPr>
                                <m:ctrlPr>
                                  <a:rPr lang="en-US" sz="1400" i="1" smtClean="0">
                                    <a:latin typeface="Cambria Math"/>
                                  </a:rPr>
                                </m:ctrlPr>
                              </m:sSubSupPr>
                              <m:e>
                                <m:sSup>
                                  <m:sSupPr>
                                    <m:ctrlPr>
                                      <a:rPr lang="en-US" sz="1400" i="1" smtClean="0">
                                        <a:latin typeface="Cambria Math"/>
                                      </a:rPr>
                                    </m:ctrlPr>
                                  </m:sSupPr>
                                  <m:e>
                                    <m:r>
                                      <a:rPr lang="en-US" sz="1400" b="0" i="1" smtClean="0">
                                        <a:latin typeface="Cambria Math"/>
                                      </a:rPr>
                                      <m:t>𝐼</m:t>
                                    </m:r>
                                  </m:e>
                                  <m:sup>
                                    <m:r>
                                      <a:rPr lang="en-US" sz="1400" b="0" i="1" smtClean="0">
                                        <a:latin typeface="Cambria Math"/>
                                      </a:rPr>
                                      <m:t>2</m:t>
                                    </m:r>
                                  </m:sup>
                                </m:sSup>
                              </m:e>
                              <m:sub>
                                <m:r>
                                  <a:rPr lang="en-US" sz="1400" b="0" i="1" smtClean="0">
                                    <a:latin typeface="Cambria Math"/>
                                  </a:rPr>
                                  <m:t>𝑚</m:t>
                                </m:r>
                              </m:sub>
                              <m:sup/>
                            </m:sSubSup>
                            <m:r>
                              <a:rPr lang="en-US" sz="1400" b="0" i="1" smtClean="0">
                                <a:latin typeface="Cambria Math"/>
                              </a:rPr>
                              <m:t>𝑅</m:t>
                            </m:r>
                          </m:num>
                          <m:den>
                            <m:r>
                              <a:rPr lang="en-US" sz="1400" b="0" i="1" smtClean="0">
                                <a:latin typeface="Cambria Math"/>
                              </a:rPr>
                              <m:t>2</m:t>
                            </m:r>
                          </m:den>
                        </m:f>
                      </m:e>
                    </m:d>
                  </m:oMath>
                </a14:m>
                <a:r>
                  <a:rPr lang="en-US" sz="1400" dirty="0" smtClean="0"/>
                  <a:t> will represent the dissipated power during the heating process time.</a:t>
                </a:r>
                <a:endParaRPr lang="ar-IQ" sz="1400" dirty="0"/>
              </a:p>
            </p:txBody>
          </p:sp>
        </mc:Choice>
        <mc:Fallback>
          <p:sp>
            <p:nvSpPr>
              <p:cNvPr id="2" name="TextBox 1"/>
              <p:cNvSpPr txBox="1">
                <a:spLocks noRot="1" noChangeAspect="1" noMove="1" noResize="1" noEditPoints="1" noAdjustHandles="1" noChangeArrowheads="1" noChangeShapeType="1" noTextEdit="1"/>
              </p:cNvSpPr>
              <p:nvPr/>
            </p:nvSpPr>
            <p:spPr>
              <a:xfrm>
                <a:off x="251520" y="3933056"/>
                <a:ext cx="3988668" cy="2110706"/>
              </a:xfrm>
              <a:prstGeom prst="rect">
                <a:avLst/>
              </a:prstGeom>
              <a:blipFill rotWithShape="1">
                <a:blip r:embed="rId4"/>
                <a:stretch>
                  <a:fillRect l="-305" t="-289" r="-458" b="-11561"/>
                </a:stretch>
              </a:blipFill>
            </p:spPr>
            <p:txBody>
              <a:bodyPr/>
              <a:lstStyle/>
              <a:p>
                <a:r>
                  <a:rPr lang="ar-IQ">
                    <a:noFill/>
                  </a:rPr>
                  <a:t> </a:t>
                </a:r>
              </a:p>
            </p:txBody>
          </p:sp>
        </mc:Fallback>
      </mc:AlternateContent>
      <p:graphicFrame>
        <p:nvGraphicFramePr>
          <p:cNvPr id="9" name="Chart 8"/>
          <p:cNvGraphicFramePr>
            <a:graphicFrameLocks/>
          </p:cNvGraphicFramePr>
          <p:nvPr>
            <p:extLst>
              <p:ext uri="{D42A27DB-BD31-4B8C-83A1-F6EECF244321}">
                <p14:modId xmlns:p14="http://schemas.microsoft.com/office/powerpoint/2010/main" val="795993884"/>
              </p:ext>
            </p:extLst>
          </p:nvPr>
        </p:nvGraphicFramePr>
        <p:xfrm>
          <a:off x="4427984" y="1908498"/>
          <a:ext cx="4536000" cy="23042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579734798"/>
              </p:ext>
            </p:extLst>
          </p:nvPr>
        </p:nvGraphicFramePr>
        <p:xfrm>
          <a:off x="4428000" y="4221088"/>
          <a:ext cx="4680000" cy="2743200"/>
        </p:xfrm>
        <a:graphic>
          <a:graphicData uri="http://schemas.openxmlformats.org/drawingml/2006/chart">
            <c:chart xmlns:c="http://schemas.openxmlformats.org/drawingml/2006/chart" xmlns:r="http://schemas.openxmlformats.org/officeDocument/2006/relationships" r:id="rId6"/>
          </a:graphicData>
        </a:graphic>
      </p:graphicFrame>
      <p:cxnSp>
        <p:nvCxnSpPr>
          <p:cNvPr id="4" name="Straight Arrow Connector 3"/>
          <p:cNvCxnSpPr/>
          <p:nvPr/>
        </p:nvCxnSpPr>
        <p:spPr>
          <a:xfrm>
            <a:off x="3059832" y="4869160"/>
            <a:ext cx="194421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71459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591" y="404664"/>
            <a:ext cx="53721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2824014"/>
            <a:ext cx="8568952" cy="2585323"/>
          </a:xfrm>
          <a:prstGeom prst="rect">
            <a:avLst/>
          </a:prstGeom>
          <a:noFill/>
        </p:spPr>
        <p:txBody>
          <a:bodyPr wrap="square" rtlCol="1">
            <a:spAutoFit/>
          </a:bodyPr>
          <a:lstStyle/>
          <a:p>
            <a:pPr algn="l" rtl="0"/>
            <a:r>
              <a:rPr lang="en-US" b="1" u="sng" dirty="0" smtClean="0">
                <a:solidFill>
                  <a:srgbClr val="FF0000"/>
                </a:solidFill>
              </a:rPr>
              <a:t>Note:</a:t>
            </a:r>
            <a:endParaRPr lang="en-US" dirty="0" smtClean="0">
              <a:solidFill>
                <a:srgbClr val="FF0000"/>
              </a:solidFill>
            </a:endParaRPr>
          </a:p>
          <a:p>
            <a:pPr algn="l" rtl="0"/>
            <a:r>
              <a:rPr lang="en-US" dirty="0" smtClean="0"/>
              <a:t>Three processes are done on the AC current in the above derivation to find its effective value, these are:</a:t>
            </a:r>
          </a:p>
          <a:p>
            <a:pPr marL="342900" indent="-342900" algn="l" rtl="0">
              <a:buFont typeface="+mj-lt"/>
              <a:buAutoNum type="arabicPeriod"/>
            </a:pPr>
            <a:r>
              <a:rPr lang="en-US" dirty="0" smtClean="0"/>
              <a:t>The AC current is squared.</a:t>
            </a:r>
          </a:p>
          <a:p>
            <a:pPr marL="342900" indent="-342900" algn="l" rtl="0">
              <a:buFont typeface="+mj-lt"/>
              <a:buAutoNum type="arabicPeriod"/>
            </a:pPr>
            <a:r>
              <a:rPr lang="en-US" dirty="0" smtClean="0"/>
              <a:t>The average value of the squared current is adopted.</a:t>
            </a:r>
          </a:p>
          <a:p>
            <a:pPr marL="342900" indent="-342900" algn="l" rtl="0">
              <a:buFont typeface="+mj-lt"/>
              <a:buAutoNum type="arabicPeriod"/>
            </a:pPr>
            <a:r>
              <a:rPr lang="en-US" dirty="0" smtClean="0"/>
              <a:t>The effective current determined by finding the square root of the mean of the squared current. </a:t>
            </a:r>
          </a:p>
          <a:p>
            <a:pPr algn="l" rtl="0"/>
            <a:r>
              <a:rPr lang="en-US" dirty="0" smtClean="0"/>
              <a:t>Hence, the effective value of the AC sinusoidal current is “</a:t>
            </a:r>
            <a:r>
              <a:rPr lang="en-US" dirty="0" smtClean="0">
                <a:solidFill>
                  <a:srgbClr val="C00000"/>
                </a:solidFill>
              </a:rPr>
              <a:t>the </a:t>
            </a:r>
            <a:r>
              <a:rPr lang="en-US" u="sng" dirty="0" smtClean="0">
                <a:solidFill>
                  <a:srgbClr val="C00000"/>
                </a:solidFill>
              </a:rPr>
              <a:t>r</a:t>
            </a:r>
            <a:r>
              <a:rPr lang="en-US" dirty="0" smtClean="0">
                <a:solidFill>
                  <a:srgbClr val="C00000"/>
                </a:solidFill>
              </a:rPr>
              <a:t>oot of the </a:t>
            </a:r>
            <a:r>
              <a:rPr lang="en-US" u="sng" dirty="0" smtClean="0">
                <a:solidFill>
                  <a:srgbClr val="C00000"/>
                </a:solidFill>
              </a:rPr>
              <a:t>m</a:t>
            </a:r>
            <a:r>
              <a:rPr lang="en-US" dirty="0" smtClean="0">
                <a:solidFill>
                  <a:srgbClr val="C00000"/>
                </a:solidFill>
              </a:rPr>
              <a:t>ean of its </a:t>
            </a:r>
            <a:r>
              <a:rPr lang="en-US" u="sng" dirty="0" smtClean="0">
                <a:solidFill>
                  <a:srgbClr val="C00000"/>
                </a:solidFill>
              </a:rPr>
              <a:t>s</a:t>
            </a:r>
            <a:r>
              <a:rPr lang="en-US" dirty="0" smtClean="0">
                <a:solidFill>
                  <a:srgbClr val="C00000"/>
                </a:solidFill>
              </a:rPr>
              <a:t>quare value, so it is known as the </a:t>
            </a:r>
            <a:r>
              <a:rPr lang="en-US" dirty="0" smtClean="0">
                <a:solidFill>
                  <a:schemeClr val="accent1">
                    <a:lumMod val="75000"/>
                  </a:schemeClr>
                </a:solidFill>
              </a:rPr>
              <a:t>rms </a:t>
            </a:r>
            <a:r>
              <a:rPr lang="en-US" dirty="0" smtClean="0">
                <a:solidFill>
                  <a:srgbClr val="C00000"/>
                </a:solidFill>
              </a:rPr>
              <a:t>value</a:t>
            </a:r>
            <a:r>
              <a:rPr lang="en-US" dirty="0" smtClean="0"/>
              <a:t>”.</a:t>
            </a:r>
          </a:p>
        </p:txBody>
      </p:sp>
    </p:spTree>
    <p:extLst>
      <p:ext uri="{BB962C8B-B14F-4D97-AF65-F5344CB8AC3E}">
        <p14:creationId xmlns:p14="http://schemas.microsoft.com/office/powerpoint/2010/main" val="553775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260648"/>
                <a:ext cx="8640960" cy="6203558"/>
              </a:xfrm>
              <a:prstGeom prst="rect">
                <a:avLst/>
              </a:prstGeom>
              <a:noFill/>
            </p:spPr>
            <p:txBody>
              <a:bodyPr wrap="square" rtlCol="1">
                <a:spAutoFit/>
              </a:bodyPr>
              <a:lstStyle/>
              <a:p>
                <a:pPr algn="just" rtl="0"/>
                <a:r>
                  <a:rPr lang="en-US" sz="2000" b="1" u="sng" dirty="0" smtClean="0"/>
                  <a:t>Example:</a:t>
                </a:r>
              </a:p>
              <a:p>
                <a:pPr algn="just" rtl="0"/>
                <a:endParaRPr lang="en-US" dirty="0"/>
              </a:p>
              <a:p>
                <a:pPr algn="just" rtl="0"/>
                <a:r>
                  <a:rPr lang="en-US" dirty="0" smtClean="0"/>
                  <a:t>Let us consider the behavior  of an Ironing Machine ( </a:t>
                </a:r>
                <a:r>
                  <a:rPr lang="ar-IQ" dirty="0" smtClean="0"/>
                  <a:t>المكواة</a:t>
                </a:r>
                <a:r>
                  <a:rPr lang="en-US" dirty="0" smtClean="0"/>
                  <a:t>) as a pure resistive load of 1kW power supplied by a single phase AC voltage of (220V, 50Hz) for domestic application.</a:t>
                </a:r>
              </a:p>
              <a:p>
                <a:pPr algn="just" rtl="0"/>
                <a:r>
                  <a:rPr lang="en-US" dirty="0" smtClean="0"/>
                  <a:t>The supplied voltage can be represented mathematically as:</a:t>
                </a:r>
              </a:p>
              <a:p>
                <a:pPr algn="l" rtl="0"/>
                <a14:m>
                  <m:oMathPara xmlns:m="http://schemas.openxmlformats.org/officeDocument/2006/math">
                    <m:oMathParaPr>
                      <m:jc m:val="centerGroup"/>
                    </m:oMathParaPr>
                    <m:oMath xmlns:m="http://schemas.openxmlformats.org/officeDocument/2006/math">
                      <m:r>
                        <a:rPr lang="en-US" b="0" i="1" smtClean="0">
                          <a:latin typeface="Cambria Math"/>
                        </a:rPr>
                        <m:t>𝑣</m:t>
                      </m:r>
                      <m:d>
                        <m:dPr>
                          <m:ctrlPr>
                            <a:rPr lang="en-US" b="0" i="1" smtClean="0">
                              <a:latin typeface="Cambria Math"/>
                            </a:rPr>
                          </m:ctrlPr>
                        </m:dPr>
                        <m:e>
                          <m:r>
                            <a:rPr lang="en-US" b="0" i="1" smtClean="0">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𝑚𝑎𝑥</m:t>
                          </m:r>
                        </m:sub>
                      </m:sSub>
                      <m:func>
                        <m:funcPr>
                          <m:ctrlPr>
                            <a:rPr lang="en-US" b="0" i="1" smtClean="0">
                              <a:latin typeface="Cambria Math"/>
                            </a:rPr>
                          </m:ctrlPr>
                        </m:funcPr>
                        <m:fName>
                          <m:r>
                            <m:rPr>
                              <m:sty m:val="p"/>
                            </m:rPr>
                            <a:rPr lang="en-US" b="0" i="0" smtClean="0">
                              <a:latin typeface="Cambria Math"/>
                            </a:rPr>
                            <m:t>sin</m:t>
                          </m:r>
                        </m:fName>
                        <m:e>
                          <m:d>
                            <m:dPr>
                              <m:ctrlPr>
                                <a:rPr lang="en-US" b="0" i="1" smtClean="0">
                                  <a:latin typeface="Cambria Math"/>
                                </a:rPr>
                              </m:ctrlPr>
                            </m:dPr>
                            <m:e>
                              <m:r>
                                <a:rPr lang="en-US" b="0" i="1" smtClean="0">
                                  <a:latin typeface="Cambria Math"/>
                                  <a:ea typeface="Cambria Math"/>
                                </a:rPr>
                                <m:t>𝜔</m:t>
                              </m:r>
                              <m:r>
                                <a:rPr lang="en-US" b="0" i="1" smtClean="0">
                                  <a:latin typeface="Cambria Math"/>
                                  <a:ea typeface="Cambria Math"/>
                                </a:rPr>
                                <m:t>𝑡</m:t>
                              </m:r>
                            </m:e>
                          </m:d>
                        </m:e>
                      </m:func>
                    </m:oMath>
                  </m:oMathPara>
                </a14:m>
                <a:endParaRPr lang="en-US" dirty="0" smtClean="0"/>
              </a:p>
              <a:p>
                <a:pPr algn="l" rtl="0"/>
                <a:r>
                  <a:rPr lang="en-US" dirty="0" smtClean="0"/>
                  <a:t>Since its rms value is 220V, then its maximum value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𝑚𝑎𝑥</m:t>
                        </m:r>
                      </m:sub>
                    </m:sSub>
                  </m:oMath>
                </a14:m>
                <a:r>
                  <a:rPr lang="en-US" dirty="0" smtClean="0"/>
                  <a:t>) is:</a:t>
                </a:r>
              </a:p>
              <a:p>
                <a:pPr lvl="1"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𝑉</m:t>
                          </m:r>
                        </m:e>
                        <m:sub>
                          <m:r>
                            <a:rPr lang="en-US" b="0" i="1" smtClean="0">
                              <a:latin typeface="Cambria Math"/>
                            </a:rPr>
                            <m:t>𝑟𝑚𝑠</m:t>
                          </m:r>
                        </m:sub>
                      </m:sSub>
                      <m:r>
                        <a:rPr lang="ar-IQ" b="0" i="1" smtClean="0">
                          <a:latin typeface="Cambria Math"/>
                        </a:rPr>
                        <m:t>=</m:t>
                      </m:r>
                      <m:f>
                        <m:fPr>
                          <m:ctrlPr>
                            <a:rPr lang="ar-IQ" b="0" i="1" smtClean="0">
                              <a:latin typeface="Cambria Math"/>
                            </a:rPr>
                          </m:ctrlPr>
                        </m:fPr>
                        <m:num>
                          <m:sSub>
                            <m:sSubPr>
                              <m:ctrlPr>
                                <a:rPr lang="en-US" i="1">
                                  <a:latin typeface="Cambria Math"/>
                                </a:rPr>
                              </m:ctrlPr>
                            </m:sSubPr>
                            <m:e>
                              <m:r>
                                <a:rPr lang="en-US" i="1">
                                  <a:latin typeface="Cambria Math"/>
                                </a:rPr>
                                <m:t>𝑉</m:t>
                              </m:r>
                            </m:e>
                            <m:sub>
                              <m:r>
                                <a:rPr lang="en-US" i="1">
                                  <a:latin typeface="Cambria Math"/>
                                </a:rPr>
                                <m:t>𝑚𝑎𝑥</m:t>
                              </m:r>
                            </m:sub>
                          </m:sSub>
                        </m:num>
                        <m:den>
                          <m:rad>
                            <m:radPr>
                              <m:degHide m:val="on"/>
                              <m:ctrlPr>
                                <a:rPr lang="ar-IQ" b="0" i="1" smtClean="0">
                                  <a:latin typeface="Cambria Math"/>
                                </a:rPr>
                              </m:ctrlPr>
                            </m:radPr>
                            <m:deg/>
                            <m:e>
                              <m:r>
                                <a:rPr lang="ar-IQ" b="0" i="1" smtClean="0">
                                  <a:latin typeface="Cambria Math"/>
                                </a:rPr>
                                <m:t>2</m:t>
                              </m:r>
                            </m:e>
                          </m:rad>
                        </m:den>
                      </m:f>
                    </m:oMath>
                  </m:oMathPara>
                </a14:m>
                <a:endParaRPr lang="en-US" b="0" dirty="0" smtClean="0"/>
              </a:p>
              <a:p>
                <a:pPr lvl="1" algn="l"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𝑚𝑎𝑥</m:t>
                          </m:r>
                        </m:sub>
                      </m:sSub>
                      <m:r>
                        <a:rPr lang="en-US" b="0" i="1" smtClean="0">
                          <a:latin typeface="Cambria Math"/>
                        </a:rPr>
                        <m:t>=</m:t>
                      </m:r>
                      <m:r>
                        <a:rPr lang="en-US" b="0" i="1" smtClean="0">
                          <a:latin typeface="Cambria Math"/>
                        </a:rPr>
                        <m:t>220</m:t>
                      </m:r>
                      <m:r>
                        <a:rPr lang="en-US" b="0" i="1" smtClean="0">
                          <a:latin typeface="Cambria Math"/>
                          <a:ea typeface="Cambria Math"/>
                        </a:rPr>
                        <m:t>×</m:t>
                      </m:r>
                      <m:rad>
                        <m:radPr>
                          <m:degHide m:val="on"/>
                          <m:ctrlPr>
                            <a:rPr lang="en-US" b="0" i="1" smtClean="0">
                              <a:latin typeface="Cambria Math"/>
                              <a:ea typeface="Cambria Math"/>
                            </a:rPr>
                          </m:ctrlPr>
                        </m:radPr>
                        <m:deg/>
                        <m:e>
                          <m:r>
                            <a:rPr lang="en-US" b="0" i="1" smtClean="0">
                              <a:latin typeface="Cambria Math"/>
                              <a:ea typeface="Cambria Math"/>
                            </a:rPr>
                            <m:t>2</m:t>
                          </m:r>
                        </m:e>
                      </m:rad>
                      <m:r>
                        <a:rPr lang="en-US" i="1">
                          <a:latin typeface="Cambria Math"/>
                          <a:ea typeface="Cambria Math"/>
                        </a:rPr>
                        <m:t>=</m:t>
                      </m:r>
                      <m:r>
                        <a:rPr lang="en-US" i="1">
                          <a:latin typeface="Cambria Math"/>
                          <a:ea typeface="Cambria Math"/>
                        </a:rPr>
                        <m:t>311</m:t>
                      </m:r>
                      <m:r>
                        <a:rPr lang="en-US" i="1">
                          <a:latin typeface="Cambria Math"/>
                          <a:ea typeface="Cambria Math"/>
                        </a:rPr>
                        <m:t>.</m:t>
                      </m:r>
                      <m:r>
                        <a:rPr lang="en-US" i="1">
                          <a:latin typeface="Cambria Math"/>
                          <a:ea typeface="Cambria Math"/>
                        </a:rPr>
                        <m:t>127</m:t>
                      </m:r>
                      <m:r>
                        <m:rPr>
                          <m:sty m:val="p"/>
                        </m:rPr>
                        <a:rPr lang="en-US" b="0" i="0" smtClean="0">
                          <a:latin typeface="Cambria Math"/>
                          <a:ea typeface="Cambria Math"/>
                        </a:rPr>
                        <m:t>V</m:t>
                      </m:r>
                    </m:oMath>
                  </m:oMathPara>
                </a14:m>
                <a:endParaRPr lang="en-US" dirty="0" smtClean="0"/>
              </a:p>
              <a:p>
                <a:pPr lvl="1" algn="l" rtl="0"/>
                <a:r>
                  <a:rPr lang="en-US" dirty="0" smtClean="0"/>
                  <a:t>Then </a:t>
                </a:r>
              </a:p>
              <a:p>
                <a:pPr lvl="1" algn="l" rtl="0"/>
                <a14:m>
                  <m:oMathPara xmlns:m="http://schemas.openxmlformats.org/officeDocument/2006/math">
                    <m:oMathParaPr>
                      <m:jc m:val="centerGroup"/>
                    </m:oMathParaPr>
                    <m:oMath xmlns:m="http://schemas.openxmlformats.org/officeDocument/2006/math">
                      <m:r>
                        <a:rPr lang="en-US" i="1">
                          <a:latin typeface="Cambria Math"/>
                        </a:rPr>
                        <m:t>𝑣</m:t>
                      </m:r>
                      <m:d>
                        <m:dPr>
                          <m:ctrlPr>
                            <a:rPr lang="en-US" i="1">
                              <a:latin typeface="Cambria Math"/>
                            </a:rPr>
                          </m:ctrlPr>
                        </m:dPr>
                        <m:e>
                          <m:r>
                            <a:rPr lang="en-US" i="1">
                              <a:latin typeface="Cambria Math"/>
                            </a:rPr>
                            <m:t>𝑡</m:t>
                          </m:r>
                        </m:e>
                      </m:d>
                      <m:r>
                        <a:rPr lang="en-US" i="1">
                          <a:latin typeface="Cambria Math"/>
                        </a:rPr>
                        <m:t>=</m:t>
                      </m:r>
                      <m:r>
                        <a:rPr lang="en-US" b="0" i="1" smtClean="0">
                          <a:latin typeface="Cambria Math"/>
                        </a:rPr>
                        <m:t>311</m:t>
                      </m:r>
                      <m:r>
                        <a:rPr lang="en-US" b="0" i="1" smtClean="0">
                          <a:latin typeface="Cambria Math"/>
                        </a:rPr>
                        <m:t>.</m:t>
                      </m:r>
                      <m:r>
                        <a:rPr lang="en-US" b="0" i="1" smtClean="0">
                          <a:latin typeface="Cambria Math"/>
                        </a:rPr>
                        <m:t>127</m:t>
                      </m:r>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ea typeface="Cambria Math"/>
                                </a:rPr>
                                <m:t>𝜔</m:t>
                              </m:r>
                              <m:r>
                                <a:rPr lang="en-US" i="1">
                                  <a:latin typeface="Cambria Math"/>
                                  <a:ea typeface="Cambria Math"/>
                                </a:rPr>
                                <m:t>𝑡</m:t>
                              </m:r>
                            </m:e>
                          </m:d>
                        </m:e>
                      </m:func>
                    </m:oMath>
                  </m:oMathPara>
                </a14:m>
                <a:endParaRPr lang="en-US" dirty="0" smtClean="0"/>
              </a:p>
              <a:p>
                <a:pPr lvl="1" algn="l" rtl="0"/>
                <a:r>
                  <a:rPr lang="en-US" dirty="0" smtClean="0"/>
                  <a:t>Since,</a:t>
                </a:r>
              </a:p>
              <a:p>
                <a:pPr lvl="3" algn="l" rtl="0"/>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a:rPr>
                          </m:ctrlPr>
                        </m:fPr>
                        <m:num>
                          <m:r>
                            <a:rPr lang="en-US" b="0" i="1" smtClean="0">
                              <a:latin typeface="Cambria Math"/>
                            </a:rPr>
                            <m:t>(</m:t>
                          </m:r>
                          <m:sSup>
                            <m:sSupPr>
                              <m:ctrlPr>
                                <a:rPr lang="en-US" b="0" i="1" smtClean="0">
                                  <a:latin typeface="Cambria Math"/>
                                </a:rPr>
                              </m:ctrlPr>
                            </m:sSupPr>
                            <m:e>
                              <m:sSubSup>
                                <m:sSubSupPr>
                                  <m:ctrlPr>
                                    <a:rPr lang="en-US" b="0" i="1" smtClean="0">
                                      <a:latin typeface="Cambria Math"/>
                                    </a:rPr>
                                  </m:ctrlPr>
                                </m:sSubSupPr>
                                <m:e>
                                  <m:r>
                                    <a:rPr lang="en-US" b="0" i="1" smtClean="0">
                                      <a:latin typeface="Cambria Math"/>
                                    </a:rPr>
                                    <m:t>𝑉</m:t>
                                  </m:r>
                                </m:e>
                                <m:sub>
                                  <m:r>
                                    <a:rPr lang="en-US" b="0" i="1" smtClean="0">
                                      <a:latin typeface="Cambria Math"/>
                                    </a:rPr>
                                    <m:t>𝑟𝑚𝑠</m:t>
                                  </m:r>
                                </m:sub>
                                <m:sup/>
                              </m:sSubSup>
                              <m:r>
                                <a:rPr lang="en-US" b="0" i="1" smtClean="0">
                                  <a:latin typeface="Cambria Math"/>
                                </a:rPr>
                                <m:t>)</m:t>
                              </m:r>
                            </m:e>
                            <m:sup>
                              <m:r>
                                <a:rPr lang="en-US" b="0" i="1" smtClean="0">
                                  <a:latin typeface="Cambria Math"/>
                                </a:rPr>
                                <m:t>2</m:t>
                              </m:r>
                            </m:sup>
                          </m:sSup>
                        </m:num>
                        <m:den>
                          <m:r>
                            <a:rPr lang="en-US" b="0" i="1" smtClean="0">
                              <a:latin typeface="Cambria Math"/>
                            </a:rPr>
                            <m:t>𝑅</m:t>
                          </m:r>
                        </m:den>
                      </m:f>
                    </m:oMath>
                  </m:oMathPara>
                </a14:m>
                <a:endParaRPr lang="en-US" b="0" dirty="0" smtClean="0"/>
              </a:p>
              <a:p>
                <a:pPr lvl="3" algn="l" rtl="0"/>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f>
                        <m:fPr>
                          <m:ctrlPr>
                            <a:rPr lang="en-US" i="1">
                              <a:latin typeface="Cambria Math"/>
                            </a:rPr>
                          </m:ctrlPr>
                        </m:fPr>
                        <m:num>
                          <m:r>
                            <a:rPr lang="en-US" i="1">
                              <a:latin typeface="Cambria Math"/>
                            </a:rPr>
                            <m:t>(</m:t>
                          </m:r>
                          <m:sSup>
                            <m:sSupPr>
                              <m:ctrlPr>
                                <a:rPr lang="en-US" i="1">
                                  <a:latin typeface="Cambria Math"/>
                                </a:rPr>
                              </m:ctrlPr>
                            </m:sSupPr>
                            <m:e>
                              <m:sSubSup>
                                <m:sSubSupPr>
                                  <m:ctrlPr>
                                    <a:rPr lang="en-US" i="1">
                                      <a:latin typeface="Cambria Math"/>
                                    </a:rPr>
                                  </m:ctrlPr>
                                </m:sSubSupPr>
                                <m:e>
                                  <m:r>
                                    <a:rPr lang="en-US" i="1">
                                      <a:latin typeface="Cambria Math"/>
                                    </a:rPr>
                                    <m:t>𝑉</m:t>
                                  </m:r>
                                </m:e>
                                <m:sub>
                                  <m:r>
                                    <a:rPr lang="en-US" i="1">
                                      <a:latin typeface="Cambria Math"/>
                                    </a:rPr>
                                    <m:t>𝑟𝑚𝑠</m:t>
                                  </m:r>
                                </m:sub>
                                <m:sup/>
                              </m:sSubSup>
                              <m:r>
                                <a:rPr lang="en-US" i="1">
                                  <a:latin typeface="Cambria Math"/>
                                </a:rPr>
                                <m:t>)</m:t>
                              </m:r>
                            </m:e>
                            <m:sup>
                              <m:r>
                                <a:rPr lang="en-US" i="1">
                                  <a:latin typeface="Cambria Math"/>
                                </a:rPr>
                                <m:t>2</m:t>
                              </m:r>
                            </m:sup>
                          </m:sSup>
                        </m:num>
                        <m:den>
                          <m:r>
                            <a:rPr lang="en-US" b="0" i="1" smtClean="0">
                              <a:latin typeface="Cambria Math"/>
                            </a:rPr>
                            <m:t>𝑃</m:t>
                          </m:r>
                        </m:den>
                      </m:f>
                      <m:r>
                        <a:rPr lang="en-US" b="0" i="1" smtClean="0">
                          <a:latin typeface="Cambria Math"/>
                        </a:rPr>
                        <m:t>=</m:t>
                      </m:r>
                      <m:f>
                        <m:fPr>
                          <m:ctrlPr>
                            <a:rPr lang="en-US" b="0" i="1" smtClean="0">
                              <a:latin typeface="Cambria Math"/>
                            </a:rPr>
                          </m:ctrlPr>
                        </m:fPr>
                        <m:num>
                          <m:sSup>
                            <m:sSupPr>
                              <m:ctrlPr>
                                <a:rPr lang="en-US" b="0" i="1" smtClean="0">
                                  <a:latin typeface="Cambria Math"/>
                                </a:rPr>
                              </m:ctrlPr>
                            </m:sSupPr>
                            <m:e>
                              <m:d>
                                <m:dPr>
                                  <m:ctrlPr>
                                    <a:rPr lang="en-US" b="0" i="1" smtClean="0">
                                      <a:latin typeface="Cambria Math"/>
                                    </a:rPr>
                                  </m:ctrlPr>
                                </m:dPr>
                                <m:e>
                                  <m:r>
                                    <a:rPr lang="en-US" b="0" i="1" smtClean="0">
                                      <a:latin typeface="Cambria Math"/>
                                    </a:rPr>
                                    <m:t>220</m:t>
                                  </m:r>
                                </m:e>
                              </m:d>
                            </m:e>
                            <m:sup>
                              <m:r>
                                <a:rPr lang="en-US" b="0" i="1" smtClean="0">
                                  <a:latin typeface="Cambria Math"/>
                                </a:rPr>
                                <m:t>2</m:t>
                              </m:r>
                            </m:sup>
                          </m:sSup>
                        </m:num>
                        <m:den>
                          <m:r>
                            <a:rPr lang="en-US" b="0" i="1" smtClean="0">
                              <a:latin typeface="Cambria Math"/>
                            </a:rPr>
                            <m:t>1000</m:t>
                          </m:r>
                        </m:den>
                      </m:f>
                      <m:r>
                        <a:rPr lang="en-US" b="0" i="1" smtClean="0">
                          <a:latin typeface="Cambria Math"/>
                        </a:rPr>
                        <m:t>=</m:t>
                      </m:r>
                      <m:r>
                        <a:rPr lang="en-US" b="0" i="1" smtClean="0">
                          <a:latin typeface="Cambria Math"/>
                        </a:rPr>
                        <m:t>48</m:t>
                      </m:r>
                      <m:r>
                        <a:rPr lang="en-US" b="0" i="1" smtClean="0">
                          <a:latin typeface="Cambria Math"/>
                        </a:rPr>
                        <m:t>.</m:t>
                      </m:r>
                      <m:r>
                        <a:rPr lang="en-US" b="0" i="1" smtClean="0">
                          <a:latin typeface="Cambria Math"/>
                        </a:rPr>
                        <m:t>4</m:t>
                      </m:r>
                      <m:r>
                        <m:rPr>
                          <m:sty m:val="p"/>
                        </m:rPr>
                        <a:rPr lang="el-GR" b="0" i="1" smtClean="0">
                          <a:latin typeface="Cambria Math"/>
                          <a:ea typeface="Cambria Math"/>
                        </a:rPr>
                        <m:t>Ω</m:t>
                      </m:r>
                    </m:oMath>
                  </m:oMathPara>
                </a14:m>
                <a:endParaRPr lang="en-US" dirty="0" smtClean="0"/>
              </a:p>
              <a:p>
                <a:pPr lvl="3" algn="l" rtl="0"/>
                <a:r>
                  <a:rPr lang="en-US" dirty="0" smtClean="0"/>
                  <a:t>Then </a:t>
                </a:r>
              </a:p>
              <a:p>
                <a:pPr lvl="3" algn="l" rtl="0"/>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𝑟𝑚𝑠</m:t>
                          </m:r>
                        </m:sub>
                      </m:sSub>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𝑉</m:t>
                              </m:r>
                            </m:e>
                            <m:sub>
                              <m:r>
                                <a:rPr lang="en-US" b="0" i="1" smtClean="0">
                                  <a:latin typeface="Cambria Math"/>
                                </a:rPr>
                                <m:t>𝑟𝑚𝑠</m:t>
                              </m:r>
                            </m:sub>
                          </m:sSub>
                        </m:num>
                        <m:den>
                          <m:r>
                            <a:rPr lang="en-US" b="0" i="1" smtClean="0">
                              <a:latin typeface="Cambria Math"/>
                            </a:rPr>
                            <m:t>𝑅</m:t>
                          </m:r>
                        </m:den>
                      </m:f>
                      <m:r>
                        <a:rPr lang="en-US" b="0" i="1" smtClean="0">
                          <a:latin typeface="Cambria Math"/>
                        </a:rPr>
                        <m:t>=</m:t>
                      </m:r>
                      <m:f>
                        <m:fPr>
                          <m:ctrlPr>
                            <a:rPr lang="en-US" b="0" i="1" smtClean="0">
                              <a:latin typeface="Cambria Math"/>
                            </a:rPr>
                          </m:ctrlPr>
                        </m:fPr>
                        <m:num>
                          <m:r>
                            <a:rPr lang="en-US" b="0" i="1" smtClean="0">
                              <a:latin typeface="Cambria Math"/>
                            </a:rPr>
                            <m:t>220</m:t>
                          </m:r>
                        </m:num>
                        <m:den>
                          <m:r>
                            <a:rPr lang="en-US" b="0" i="1" smtClean="0">
                              <a:latin typeface="Cambria Math"/>
                            </a:rPr>
                            <m:t>48</m:t>
                          </m:r>
                          <m:r>
                            <a:rPr lang="en-US" b="0" i="1" smtClean="0">
                              <a:latin typeface="Cambria Math"/>
                            </a:rPr>
                            <m:t>.</m:t>
                          </m:r>
                          <m:r>
                            <a:rPr lang="en-US" b="0" i="1" smtClean="0">
                              <a:latin typeface="Cambria Math"/>
                            </a:rPr>
                            <m:t>4</m:t>
                          </m:r>
                        </m:den>
                      </m:f>
                      <m:r>
                        <a:rPr lang="en-US" b="0" i="1" smtClean="0">
                          <a:latin typeface="Cambria Math"/>
                        </a:rPr>
                        <m:t>=</m:t>
                      </m:r>
                      <m:r>
                        <a:rPr lang="en-US" b="0" i="1" smtClean="0">
                          <a:latin typeface="Cambria Math"/>
                        </a:rPr>
                        <m:t>4</m:t>
                      </m:r>
                      <m:r>
                        <a:rPr lang="en-US" b="0" i="1" smtClean="0">
                          <a:latin typeface="Cambria Math"/>
                        </a:rPr>
                        <m:t>.</m:t>
                      </m:r>
                      <m:r>
                        <a:rPr lang="en-US" b="0" i="1" smtClean="0">
                          <a:latin typeface="Cambria Math"/>
                        </a:rPr>
                        <m:t>546</m:t>
                      </m:r>
                      <m:r>
                        <m:rPr>
                          <m:sty m:val="p"/>
                        </m:rPr>
                        <a:rPr lang="en-US" b="0" i="0" smtClean="0">
                          <a:latin typeface="Cambria Math"/>
                        </a:rPr>
                        <m:t>A</m:t>
                      </m:r>
                    </m:oMath>
                  </m:oMathPara>
                </a14:m>
                <a:endParaRPr lang="en-US" b="0" dirty="0" smtClean="0"/>
              </a:p>
              <a:p>
                <a:pPr lvl="3" algn="l" rtl="0"/>
                <a:r>
                  <a:rPr lang="en-US" dirty="0" smtClean="0"/>
                  <a:t>The time domain function of the current </a:t>
                </a:r>
                <a14:m>
                  <m:oMath xmlns:m="http://schemas.openxmlformats.org/officeDocument/2006/math">
                    <m:r>
                      <a:rPr lang="en-US" b="0" i="1" smtClean="0">
                        <a:latin typeface="Cambria Math"/>
                      </a:rPr>
                      <m:t>𝑖</m:t>
                    </m:r>
                    <m:d>
                      <m:dPr>
                        <m:ctrlPr>
                          <a:rPr lang="en-US" b="0" i="1" smtClean="0">
                            <a:latin typeface="Cambria Math"/>
                          </a:rPr>
                        </m:ctrlPr>
                      </m:dPr>
                      <m:e>
                        <m:r>
                          <a:rPr lang="en-US" b="0" i="1" smtClean="0">
                            <a:latin typeface="Cambria Math"/>
                          </a:rPr>
                          <m:t>𝑡</m:t>
                        </m:r>
                      </m:e>
                    </m:d>
                  </m:oMath>
                </a14:m>
                <a:r>
                  <a:rPr lang="en-US" dirty="0" smtClean="0"/>
                  <a:t> is already known as:</a:t>
                </a:r>
              </a:p>
              <a:p>
                <a:pPr lvl="3" algn="l" rtl="0"/>
                <a:endParaRPr lang="en-US"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107504" y="260648"/>
                <a:ext cx="8640960" cy="6203558"/>
              </a:xfrm>
              <a:prstGeom prst="rect">
                <a:avLst/>
              </a:prstGeom>
              <a:blipFill rotWithShape="1">
                <a:blip r:embed="rId2"/>
                <a:stretch>
                  <a:fillRect l="-776" t="-492" r="-565"/>
                </a:stretch>
              </a:blipFill>
            </p:spPr>
            <p:txBody>
              <a:bodyPr/>
              <a:lstStyle/>
              <a:p>
                <a:r>
                  <a:rPr lang="ar-IQ">
                    <a:noFill/>
                  </a:rPr>
                  <a:t> </a:t>
                </a:r>
              </a:p>
            </p:txBody>
          </p:sp>
        </mc:Fallback>
      </mc:AlternateContent>
    </p:spTree>
    <p:extLst>
      <p:ext uri="{BB962C8B-B14F-4D97-AF65-F5344CB8AC3E}">
        <p14:creationId xmlns:p14="http://schemas.microsoft.com/office/powerpoint/2010/main" val="3520919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1520" y="260648"/>
                <a:ext cx="8640960" cy="6513386"/>
              </a:xfrm>
              <a:prstGeom prst="rect">
                <a:avLst/>
              </a:prstGeom>
              <a:noFill/>
            </p:spPr>
            <p:txBody>
              <a:bodyPr wrap="square" rtlCol="1">
                <a:spAutoFit/>
              </a:bodyPr>
              <a:lstStyle/>
              <a:p>
                <a:pPr lvl="1" algn="l" rtl="0"/>
                <a14:m>
                  <m:oMathPara xmlns:m="http://schemas.openxmlformats.org/officeDocument/2006/math">
                    <m:oMathParaPr>
                      <m:jc m:val="centerGroup"/>
                    </m:oMathParaPr>
                    <m:oMath xmlns:m="http://schemas.openxmlformats.org/officeDocument/2006/math">
                      <m:r>
                        <a:rPr lang="en-US" b="0" i="1" smtClean="0">
                          <a:latin typeface="Cambria Math"/>
                        </a:rPr>
                        <m:t>𝑖</m:t>
                      </m:r>
                      <m:d>
                        <m:dPr>
                          <m:ctrlPr>
                            <a:rPr lang="en-US" b="0" i="1" smtClean="0">
                              <a:latin typeface="Cambria Math"/>
                            </a:rPr>
                          </m:ctrlPr>
                        </m:dPr>
                        <m:e>
                          <m:r>
                            <a:rPr lang="en-US" b="0" i="1" smtClean="0">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𝑚𝑎𝑥</m:t>
                          </m:r>
                        </m:sub>
                      </m:sSub>
                      <m:func>
                        <m:funcPr>
                          <m:ctrlPr>
                            <a:rPr lang="en-US" b="0" i="1" smtClean="0">
                              <a:latin typeface="Cambria Math"/>
                            </a:rPr>
                          </m:ctrlPr>
                        </m:funcPr>
                        <m:fName>
                          <m:r>
                            <m:rPr>
                              <m:sty m:val="p"/>
                            </m:rPr>
                            <a:rPr lang="en-US" b="0" i="0" smtClean="0">
                              <a:latin typeface="Cambria Math"/>
                            </a:rPr>
                            <m:t>sin</m:t>
                          </m:r>
                        </m:fName>
                        <m:e>
                          <m:d>
                            <m:dPr>
                              <m:ctrlPr>
                                <a:rPr lang="en-US" b="0" i="1" smtClean="0">
                                  <a:latin typeface="Cambria Math"/>
                                </a:rPr>
                              </m:ctrlPr>
                            </m:dPr>
                            <m:e>
                              <m:r>
                                <a:rPr lang="en-US" b="0" i="1" smtClean="0">
                                  <a:latin typeface="Cambria Math"/>
                                  <a:ea typeface="Cambria Math"/>
                                </a:rPr>
                                <m:t>𝜔</m:t>
                              </m:r>
                              <m:r>
                                <a:rPr lang="en-US" b="0" i="1" smtClean="0">
                                  <a:latin typeface="Cambria Math"/>
                                  <a:ea typeface="Cambria Math"/>
                                </a:rPr>
                                <m:t>𝑡</m:t>
                              </m:r>
                            </m:e>
                          </m:d>
                        </m:e>
                      </m:func>
                    </m:oMath>
                  </m:oMathPara>
                </a14:m>
                <a:endParaRPr lang="en-US" dirty="0" smtClean="0"/>
              </a:p>
              <a:p>
                <a:pPr lvl="1" algn="l" rtl="0"/>
                <a:r>
                  <a:rPr lang="en-US" dirty="0" smtClean="0"/>
                  <a:t>Then </a:t>
                </a:r>
              </a:p>
              <a:p>
                <a:pPr lvl="1" algn="l"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𝑚𝑎𝑥</m:t>
                          </m:r>
                        </m:sub>
                      </m:sSub>
                      <m:r>
                        <a:rPr lang="en-US" b="0" i="1" smtClean="0">
                          <a:latin typeface="Cambria Math"/>
                        </a:rPr>
                        <m:t>=</m:t>
                      </m:r>
                      <m:rad>
                        <m:radPr>
                          <m:degHide m:val="on"/>
                          <m:ctrlPr>
                            <a:rPr lang="en-US" b="0" i="1" smtClean="0">
                              <a:latin typeface="Cambria Math"/>
                            </a:rPr>
                          </m:ctrlPr>
                        </m:radPr>
                        <m:deg/>
                        <m:e>
                          <m:r>
                            <a:rPr lang="en-US" b="0" i="1" smtClean="0">
                              <a:latin typeface="Cambria Math"/>
                            </a:rPr>
                            <m:t>2</m:t>
                          </m:r>
                        </m:e>
                      </m:ra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𝐼</m:t>
                          </m:r>
                        </m:e>
                        <m:sub>
                          <m:r>
                            <a:rPr lang="en-US" b="0" i="1" smtClean="0">
                              <a:latin typeface="Cambria Math"/>
                              <a:ea typeface="Cambria Math"/>
                            </a:rPr>
                            <m:t>𝑟𝑚𝑠</m:t>
                          </m:r>
                        </m:sub>
                      </m:sSub>
                      <m:r>
                        <a:rPr lang="en-US" b="0" i="1" smtClean="0">
                          <a:latin typeface="Cambria Math"/>
                          <a:ea typeface="Cambria Math"/>
                        </a:rPr>
                        <m:t>=</m:t>
                      </m:r>
                      <m:rad>
                        <m:radPr>
                          <m:degHide m:val="on"/>
                          <m:ctrlPr>
                            <a:rPr lang="en-US" b="0" i="1" smtClean="0">
                              <a:latin typeface="Cambria Math"/>
                              <a:ea typeface="Cambria Math"/>
                            </a:rPr>
                          </m:ctrlPr>
                        </m:radPr>
                        <m:deg/>
                        <m:e>
                          <m:r>
                            <a:rPr lang="en-US" b="0" i="1" smtClean="0">
                              <a:latin typeface="Cambria Math"/>
                              <a:ea typeface="Cambria Math"/>
                            </a:rPr>
                            <m:t>2</m:t>
                          </m:r>
                        </m:e>
                      </m:rad>
                      <m:r>
                        <a:rPr lang="en-US" b="0" i="1" smtClean="0">
                          <a:latin typeface="Cambria Math"/>
                          <a:ea typeface="Cambria Math"/>
                        </a:rPr>
                        <m:t>×</m:t>
                      </m:r>
                      <m:r>
                        <a:rPr lang="en-US" b="0" i="1" smtClean="0">
                          <a:latin typeface="Cambria Math"/>
                          <a:ea typeface="Cambria Math"/>
                        </a:rPr>
                        <m:t>4</m:t>
                      </m:r>
                      <m:r>
                        <a:rPr lang="en-US" b="0" i="1" smtClean="0">
                          <a:latin typeface="Cambria Math"/>
                          <a:ea typeface="Cambria Math"/>
                        </a:rPr>
                        <m:t>.</m:t>
                      </m:r>
                      <m:r>
                        <a:rPr lang="en-US" b="0" i="1" smtClean="0">
                          <a:latin typeface="Cambria Math"/>
                          <a:ea typeface="Cambria Math"/>
                        </a:rPr>
                        <m:t>546</m:t>
                      </m:r>
                      <m:r>
                        <a:rPr lang="en-US" b="0" i="1" smtClean="0">
                          <a:latin typeface="Cambria Math"/>
                          <a:ea typeface="Cambria Math"/>
                        </a:rPr>
                        <m:t>=</m:t>
                      </m:r>
                      <m:r>
                        <a:rPr lang="en-US" b="0" i="1" smtClean="0">
                          <a:latin typeface="Cambria Math"/>
                          <a:ea typeface="Cambria Math"/>
                        </a:rPr>
                        <m:t>6</m:t>
                      </m:r>
                      <m:r>
                        <a:rPr lang="en-US" b="0" i="1" smtClean="0">
                          <a:latin typeface="Cambria Math"/>
                          <a:ea typeface="Cambria Math"/>
                        </a:rPr>
                        <m:t>.</m:t>
                      </m:r>
                      <m:r>
                        <a:rPr lang="en-US" b="0" i="1" smtClean="0">
                          <a:latin typeface="Cambria Math"/>
                          <a:ea typeface="Cambria Math"/>
                        </a:rPr>
                        <m:t>429</m:t>
                      </m:r>
                      <m:r>
                        <m:rPr>
                          <m:sty m:val="p"/>
                        </m:rPr>
                        <a:rPr lang="en-US" b="0" i="0" smtClean="0">
                          <a:latin typeface="Cambria Math"/>
                          <a:ea typeface="Cambria Math"/>
                        </a:rPr>
                        <m:t>A</m:t>
                      </m:r>
                    </m:oMath>
                  </m:oMathPara>
                </a14:m>
                <a:endParaRPr lang="en-US" dirty="0" smtClean="0"/>
              </a:p>
              <a:p>
                <a:pPr lvl="1" algn="l" rtl="0"/>
                <a14:m>
                  <m:oMathPara xmlns:m="http://schemas.openxmlformats.org/officeDocument/2006/math">
                    <m:oMathParaPr>
                      <m:jc m:val="centerGroup"/>
                    </m:oMathParaPr>
                    <m:oMath xmlns:m="http://schemas.openxmlformats.org/officeDocument/2006/math">
                      <m:r>
                        <a:rPr lang="en-US" i="1">
                          <a:latin typeface="Cambria Math"/>
                        </a:rPr>
                        <m:t>𝑖</m:t>
                      </m:r>
                      <m:d>
                        <m:dPr>
                          <m:ctrlPr>
                            <a:rPr lang="en-US" i="1">
                              <a:latin typeface="Cambria Math"/>
                            </a:rPr>
                          </m:ctrlPr>
                        </m:dPr>
                        <m:e>
                          <m:r>
                            <a:rPr lang="en-US" i="1">
                              <a:latin typeface="Cambria Math"/>
                            </a:rPr>
                            <m:t>𝑡</m:t>
                          </m:r>
                        </m:e>
                      </m:d>
                      <m:r>
                        <a:rPr lang="en-US" i="1">
                          <a:latin typeface="Cambria Math"/>
                        </a:rPr>
                        <m:t>=</m:t>
                      </m:r>
                      <m:r>
                        <a:rPr lang="en-US" b="0" i="1" smtClean="0">
                          <a:latin typeface="Cambria Math"/>
                        </a:rPr>
                        <m:t>6</m:t>
                      </m:r>
                      <m:r>
                        <a:rPr lang="en-US" b="0" i="1" smtClean="0">
                          <a:latin typeface="Cambria Math"/>
                        </a:rPr>
                        <m:t>.</m:t>
                      </m:r>
                      <m:r>
                        <a:rPr lang="en-US" b="0" i="1" smtClean="0">
                          <a:latin typeface="Cambria Math"/>
                        </a:rPr>
                        <m:t>429</m:t>
                      </m:r>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ea typeface="Cambria Math"/>
                                </a:rPr>
                                <m:t>𝜔</m:t>
                              </m:r>
                              <m:r>
                                <a:rPr lang="en-US" i="1">
                                  <a:latin typeface="Cambria Math"/>
                                  <a:ea typeface="Cambria Math"/>
                                </a:rPr>
                                <m:t>𝑡</m:t>
                              </m:r>
                            </m:e>
                          </m:d>
                        </m:e>
                      </m:func>
                    </m:oMath>
                  </m:oMathPara>
                </a14:m>
                <a:endParaRPr lang="en-US" dirty="0" smtClean="0"/>
              </a:p>
              <a:p>
                <a:pPr lvl="1" algn="l" rtl="0"/>
                <a:r>
                  <a:rPr lang="en-US" dirty="0" smtClean="0"/>
                  <a:t>In time domain and due to Kirchhoff's Voltage Law (KVL) in a closed circuit</a:t>
                </a:r>
              </a:p>
              <a:p>
                <a:pPr lvl="1" algn="l"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𝑠𝑜𝑢𝑟𝑐𝑒</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𝑙𝑜𝑎𝑑</m:t>
                          </m:r>
                        </m:sub>
                      </m:sSub>
                      <m:r>
                        <a:rPr lang="en-US" b="0" i="1" smtClean="0">
                          <a:latin typeface="Cambria Math"/>
                        </a:rPr>
                        <m:t>=</m:t>
                      </m:r>
                      <m:r>
                        <a:rPr lang="en-US" b="0" i="1" smtClean="0">
                          <a:latin typeface="Cambria Math"/>
                        </a:rPr>
                        <m:t>0</m:t>
                      </m:r>
                    </m:oMath>
                  </m:oMathPara>
                </a14:m>
                <a:endParaRPr lang="en-US" b="0" dirty="0" smtClean="0"/>
              </a:p>
              <a:p>
                <a:pPr lvl="1" algn="l" rtl="0"/>
                <a:r>
                  <a:rPr lang="en-US" dirty="0" smtClean="0"/>
                  <a:t>Also,</a:t>
                </a:r>
              </a:p>
              <a:p>
                <a:pPr lvl="1" algn="l"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𝑠𝑜𝑢𝑟𝑐𝑒</m:t>
                          </m:r>
                        </m:sub>
                      </m:sSub>
                      <m:d>
                        <m:dPr>
                          <m:ctrlPr>
                            <a:rPr lang="en-US" i="1" smtClean="0">
                              <a:latin typeface="Cambria Math"/>
                            </a:rPr>
                          </m:ctrlPr>
                        </m:dPr>
                        <m:e>
                          <m:r>
                            <a:rPr lang="en-US" b="0" i="1" smtClean="0">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𝑙𝑜𝑎𝑑</m:t>
                          </m:r>
                        </m:sub>
                      </m:sSub>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0</m:t>
                      </m:r>
                    </m:oMath>
                  </m:oMathPara>
                </a14:m>
                <a:endParaRPr lang="en-US" b="0" dirty="0" smtClean="0"/>
              </a:p>
              <a:p>
                <a:pPr lvl="1" algn="l" rtl="0"/>
                <a:r>
                  <a:rPr lang="en-US" dirty="0" smtClean="0"/>
                  <a:t>Or</a:t>
                </a:r>
              </a:p>
              <a:p>
                <a:pPr lvl="1" algn="l"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𝑙𝑜𝑎𝑑</m:t>
                          </m:r>
                        </m:sub>
                      </m:sSub>
                      <m:d>
                        <m:dPr>
                          <m:ctrlPr>
                            <a:rPr lang="en-US" i="1">
                              <a:latin typeface="Cambria Math"/>
                            </a:rPr>
                          </m:ctrlPr>
                        </m:dPr>
                        <m:e>
                          <m:r>
                            <a:rPr lang="en-US" i="1">
                              <a:latin typeface="Cambria Math"/>
                            </a:rPr>
                            <m:t>𝑡</m:t>
                          </m:r>
                        </m:e>
                      </m:d>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𝑠𝑜𝑢𝑟𝑐𝑒</m:t>
                          </m:r>
                        </m:sub>
                      </m:sSub>
                      <m:d>
                        <m:dPr>
                          <m:ctrlPr>
                            <a:rPr lang="en-US" i="1">
                              <a:latin typeface="Cambria Math"/>
                            </a:rPr>
                          </m:ctrlPr>
                        </m:dPr>
                        <m:e>
                          <m:r>
                            <a:rPr lang="en-US" i="1">
                              <a:latin typeface="Cambria Math"/>
                            </a:rPr>
                            <m:t>𝑡</m:t>
                          </m:r>
                        </m:e>
                      </m:d>
                    </m:oMath>
                  </m:oMathPara>
                </a14:m>
                <a:endParaRPr lang="en-US" dirty="0" smtClean="0"/>
              </a:p>
              <a:p>
                <a:pPr lvl="1" algn="l" rtl="0"/>
                <a:r>
                  <a:rPr lang="en-US" dirty="0" smtClean="0"/>
                  <a:t>Then </a:t>
                </a:r>
              </a:p>
              <a:p>
                <a:pPr lvl="1" algn="l"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𝑙𝑜𝑎𝑑</m:t>
                          </m:r>
                        </m:sub>
                      </m:sSub>
                      <m:d>
                        <m:dPr>
                          <m:ctrlPr>
                            <a:rPr lang="en-US" i="1" smtClean="0">
                              <a:latin typeface="Cambria Math"/>
                            </a:rPr>
                          </m:ctrlPr>
                        </m:dPr>
                        <m:e>
                          <m:r>
                            <a:rPr lang="en-US" b="0" i="1" smtClean="0">
                              <a:latin typeface="Cambria Math"/>
                            </a:rPr>
                            <m:t>𝑡</m:t>
                          </m:r>
                        </m:e>
                      </m:d>
                      <m:r>
                        <a:rPr lang="en-US" b="0" i="1" smtClean="0">
                          <a:latin typeface="Cambria Math"/>
                        </a:rPr>
                        <m:t>=−</m:t>
                      </m:r>
                      <m:r>
                        <a:rPr lang="en-US" i="1">
                          <a:latin typeface="Cambria Math"/>
                        </a:rPr>
                        <m:t>311</m:t>
                      </m:r>
                      <m:r>
                        <a:rPr lang="en-US" i="1">
                          <a:latin typeface="Cambria Math"/>
                        </a:rPr>
                        <m:t>.</m:t>
                      </m:r>
                      <m:r>
                        <a:rPr lang="en-US" i="1">
                          <a:latin typeface="Cambria Math"/>
                        </a:rPr>
                        <m:t>127</m:t>
                      </m:r>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ea typeface="Cambria Math"/>
                                </a:rPr>
                                <m:t>𝜔</m:t>
                              </m:r>
                              <m:r>
                                <a:rPr lang="en-US" i="1">
                                  <a:latin typeface="Cambria Math"/>
                                  <a:ea typeface="Cambria Math"/>
                                </a:rPr>
                                <m:t>𝑡</m:t>
                              </m:r>
                            </m:e>
                          </m:d>
                        </m:e>
                      </m:func>
                    </m:oMath>
                  </m:oMathPara>
                </a14:m>
                <a:endParaRPr lang="en-US" dirty="0" smtClean="0"/>
              </a:p>
              <a:p>
                <a:pPr lvl="1" algn="l" rtl="0"/>
                <a:r>
                  <a:rPr lang="en-US" dirty="0" smtClean="0"/>
                  <a:t>And from the previous derivation, the time domain function of the power is:</a:t>
                </a:r>
              </a:p>
              <a:p>
                <a:pPr lvl="1" algn="l"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𝑝</m:t>
                          </m:r>
                        </m:e>
                        <m:sub>
                          <m:r>
                            <a:rPr lang="en-US" b="0" i="1" smtClean="0">
                              <a:latin typeface="Cambria Math"/>
                            </a:rPr>
                            <m:t>𝑎𝑐</m:t>
                          </m:r>
                        </m:sub>
                      </m:sSub>
                      <m:d>
                        <m:dPr>
                          <m:ctrlPr>
                            <a:rPr lang="en-US" i="1" smtClean="0">
                              <a:latin typeface="Cambria Math"/>
                            </a:rPr>
                          </m:ctrlPr>
                        </m:dPr>
                        <m:e>
                          <m:r>
                            <a:rPr lang="en-US" b="0" i="1" smtClean="0">
                              <a:latin typeface="Cambria Math"/>
                            </a:rPr>
                            <m:t>𝑡</m:t>
                          </m:r>
                        </m:e>
                      </m:d>
                      <m:r>
                        <a:rPr lang="en-US" b="0" i="1" smtClean="0">
                          <a:latin typeface="Cambria Math"/>
                        </a:rPr>
                        <m:t>=</m:t>
                      </m:r>
                      <m:f>
                        <m:fPr>
                          <m:ctrlPr>
                            <a:rPr lang="en-US" b="0" i="1" smtClean="0">
                              <a:latin typeface="Cambria Math"/>
                            </a:rPr>
                          </m:ctrlPr>
                        </m:fPr>
                        <m:num>
                          <m:sSup>
                            <m:sSupPr>
                              <m:ctrlPr>
                                <a:rPr lang="en-US" b="0" i="1" smtClean="0">
                                  <a:latin typeface="Cambria Math"/>
                                </a:rPr>
                              </m:ctrlPr>
                            </m:sSupPr>
                            <m:e>
                              <m:sSub>
                                <m:sSubPr>
                                  <m:ctrlPr>
                                    <a:rPr lang="en-US" b="0" i="1" smtClean="0">
                                      <a:latin typeface="Cambria Math"/>
                                    </a:rPr>
                                  </m:ctrlPr>
                                </m:sSubPr>
                                <m:e>
                                  <m:r>
                                    <a:rPr lang="en-US" b="0" i="1" smtClean="0">
                                      <a:latin typeface="Cambria Math"/>
                                    </a:rPr>
                                    <m:t>𝐼</m:t>
                                  </m:r>
                                </m:e>
                                <m:sub>
                                  <m:r>
                                    <a:rPr lang="en-US" b="0" i="1" smtClean="0">
                                      <a:latin typeface="Cambria Math"/>
                                    </a:rPr>
                                    <m:t>𝑚𝑎𝑥</m:t>
                                  </m:r>
                                </m:sub>
                              </m:sSub>
                            </m:e>
                            <m:sup>
                              <m:r>
                                <a:rPr lang="en-US" b="0" i="1" smtClean="0">
                                  <a:latin typeface="Cambria Math"/>
                                </a:rPr>
                                <m:t>2</m:t>
                              </m:r>
                            </m:sup>
                          </m:sSup>
                          <m:r>
                            <a:rPr lang="en-US" b="0" i="1" smtClean="0">
                              <a:latin typeface="Cambria Math"/>
                            </a:rPr>
                            <m:t>𝑅</m:t>
                          </m:r>
                        </m:num>
                        <m:den>
                          <m:r>
                            <a:rPr lang="en-US" b="0" i="1" smtClean="0">
                              <a:latin typeface="Cambria Math"/>
                            </a:rPr>
                            <m:t>2</m:t>
                          </m:r>
                        </m:den>
                      </m:f>
                      <m:r>
                        <a:rPr lang="en-US" b="0" i="1" smtClean="0">
                          <a:latin typeface="Cambria Math"/>
                        </a:rPr>
                        <m:t>−</m:t>
                      </m:r>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𝐼</m:t>
                                  </m:r>
                                </m:e>
                                <m:sub>
                                  <m:r>
                                    <a:rPr lang="en-US" i="1">
                                      <a:latin typeface="Cambria Math"/>
                                    </a:rPr>
                                    <m:t>𝑚𝑎𝑥</m:t>
                                  </m:r>
                                </m:sub>
                              </m:sSub>
                            </m:e>
                            <m:sup>
                              <m:r>
                                <a:rPr lang="en-US" i="1">
                                  <a:latin typeface="Cambria Math"/>
                                </a:rPr>
                                <m:t>2</m:t>
                              </m:r>
                            </m:sup>
                          </m:sSup>
                          <m:r>
                            <a:rPr lang="en-US" i="1">
                              <a:latin typeface="Cambria Math"/>
                            </a:rPr>
                            <m:t>𝑅</m:t>
                          </m:r>
                        </m:num>
                        <m:den>
                          <m:r>
                            <a:rPr lang="en-US" i="1">
                              <a:latin typeface="Cambria Math"/>
                            </a:rPr>
                            <m:t>2</m:t>
                          </m:r>
                        </m:den>
                      </m:f>
                      <m:func>
                        <m:funcPr>
                          <m:ctrlPr>
                            <a:rPr lang="en-US" i="1" smtClean="0">
                              <a:latin typeface="Cambria Math"/>
                            </a:rPr>
                          </m:ctrlPr>
                        </m:funcPr>
                        <m:fName>
                          <m:r>
                            <m:rPr>
                              <m:sty m:val="p"/>
                            </m:rPr>
                            <a:rPr lang="en-US" i="0" smtClean="0">
                              <a:latin typeface="Cambria Math"/>
                            </a:rPr>
                            <m:t>cos</m:t>
                          </m:r>
                        </m:fName>
                        <m:e>
                          <m:r>
                            <a:rPr lang="en-US" b="0" i="1" smtClean="0">
                              <a:latin typeface="Cambria Math"/>
                            </a:rPr>
                            <m:t>2</m:t>
                          </m:r>
                          <m:r>
                            <a:rPr lang="en-US" b="0" i="1" smtClean="0">
                              <a:latin typeface="Cambria Math"/>
                              <a:ea typeface="Cambria Math"/>
                            </a:rPr>
                            <m:t>𝜔</m:t>
                          </m:r>
                          <m:r>
                            <a:rPr lang="en-US" b="0" i="1" smtClean="0">
                              <a:latin typeface="Cambria Math"/>
                              <a:ea typeface="Cambria Math"/>
                            </a:rPr>
                            <m:t>𝑡</m:t>
                          </m:r>
                        </m:e>
                      </m:func>
                    </m:oMath>
                  </m:oMathPara>
                </a14:m>
                <a:endParaRPr lang="en-US" dirty="0" smtClean="0"/>
              </a:p>
              <a:p>
                <a:pPr lvl="1" algn="l"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𝑝</m:t>
                          </m:r>
                        </m:e>
                        <m:sub>
                          <m:r>
                            <a:rPr lang="en-US" b="0" i="1" smtClean="0">
                              <a:latin typeface="Cambria Math"/>
                            </a:rPr>
                            <m:t>𝑎𝑐</m:t>
                          </m:r>
                        </m:sub>
                      </m:sSub>
                      <m:d>
                        <m:dPr>
                          <m:ctrlPr>
                            <a:rPr lang="en-US" i="1" smtClean="0">
                              <a:latin typeface="Cambria Math"/>
                            </a:rPr>
                          </m:ctrlPr>
                        </m:dPr>
                        <m:e>
                          <m:r>
                            <a:rPr lang="en-US" b="0" i="1" smtClean="0">
                              <a:latin typeface="Cambria Math"/>
                            </a:rPr>
                            <m:t>𝑡</m:t>
                          </m:r>
                        </m:e>
                      </m:d>
                      <m:r>
                        <a:rPr lang="en-US" b="0" i="1" smtClean="0">
                          <a:latin typeface="Cambria Math"/>
                        </a:rPr>
                        <m:t>=</m:t>
                      </m:r>
                      <m:f>
                        <m:fPr>
                          <m:ctrlPr>
                            <a:rPr lang="en-US" b="0" i="1" smtClean="0">
                              <a:latin typeface="Cambria Math"/>
                            </a:rPr>
                          </m:ctrlPr>
                        </m:fPr>
                        <m:num>
                          <m:sSup>
                            <m:sSupPr>
                              <m:ctrlPr>
                                <a:rPr lang="en-US" b="0" i="1" smtClean="0">
                                  <a:latin typeface="Cambria Math"/>
                                </a:rPr>
                              </m:ctrlPr>
                            </m:sSupPr>
                            <m:e>
                              <m:d>
                                <m:dPr>
                                  <m:ctrlPr>
                                    <a:rPr lang="en-US" b="0" i="1" smtClean="0">
                                      <a:latin typeface="Cambria Math"/>
                                    </a:rPr>
                                  </m:ctrlPr>
                                </m:dPr>
                                <m:e>
                                  <m:r>
                                    <a:rPr lang="en-US" b="0" i="1" smtClean="0">
                                      <a:latin typeface="Cambria Math"/>
                                    </a:rPr>
                                    <m:t>6</m:t>
                                  </m:r>
                                  <m:r>
                                    <a:rPr lang="en-US" b="0" i="1" smtClean="0">
                                      <a:latin typeface="Cambria Math"/>
                                    </a:rPr>
                                    <m:t>.</m:t>
                                  </m:r>
                                  <m:r>
                                    <a:rPr lang="en-US" b="0" i="1" smtClean="0">
                                      <a:latin typeface="Cambria Math"/>
                                    </a:rPr>
                                    <m:t>429</m:t>
                                  </m:r>
                                </m:e>
                              </m:d>
                            </m:e>
                            <m:sup>
                              <m:r>
                                <a:rPr lang="en-US" b="0" i="1" smtClean="0">
                                  <a:latin typeface="Cambria Math"/>
                                </a:rPr>
                                <m:t>2</m:t>
                              </m:r>
                            </m:sup>
                          </m:sSup>
                          <m:r>
                            <a:rPr lang="en-US" b="0" i="1" smtClean="0">
                              <a:latin typeface="Cambria Math"/>
                              <a:ea typeface="Cambria Math"/>
                            </a:rPr>
                            <m:t>×</m:t>
                          </m:r>
                          <m:r>
                            <a:rPr lang="en-US" i="1">
                              <a:latin typeface="Cambria Math"/>
                            </a:rPr>
                            <m:t>48</m:t>
                          </m:r>
                          <m:r>
                            <a:rPr lang="en-US" i="1">
                              <a:latin typeface="Cambria Math"/>
                            </a:rPr>
                            <m:t>.</m:t>
                          </m:r>
                          <m:r>
                            <a:rPr lang="en-US" i="1">
                              <a:latin typeface="Cambria Math"/>
                            </a:rPr>
                            <m:t>4</m:t>
                          </m:r>
                        </m:num>
                        <m:den>
                          <m:r>
                            <a:rPr lang="en-US" b="0" i="1" smtClean="0">
                              <a:latin typeface="Cambria Math"/>
                            </a:rPr>
                            <m:t>2</m:t>
                          </m:r>
                        </m:den>
                      </m:f>
                      <m:r>
                        <a:rPr lang="en-US" b="0" i="1" smtClean="0">
                          <a:latin typeface="Cambria Math"/>
                        </a:rPr>
                        <m:t>−</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a:latin typeface="Cambria Math"/>
                                    </a:rPr>
                                    <m:t>6</m:t>
                                  </m:r>
                                  <m:r>
                                    <a:rPr lang="en-US" i="1">
                                      <a:latin typeface="Cambria Math"/>
                                    </a:rPr>
                                    <m:t>.</m:t>
                                  </m:r>
                                  <m:r>
                                    <a:rPr lang="en-US" b="0" i="1" smtClean="0">
                                      <a:latin typeface="Cambria Math"/>
                                    </a:rPr>
                                    <m:t>429</m:t>
                                  </m:r>
                                </m:e>
                              </m:d>
                            </m:e>
                            <m:sup>
                              <m:r>
                                <a:rPr lang="en-US" i="1">
                                  <a:latin typeface="Cambria Math"/>
                                </a:rPr>
                                <m:t>2</m:t>
                              </m:r>
                            </m:sup>
                          </m:sSup>
                          <m:r>
                            <a:rPr lang="en-US" i="1" smtClean="0">
                              <a:latin typeface="Cambria Math"/>
                              <a:ea typeface="Cambria Math"/>
                            </a:rPr>
                            <m:t>×</m:t>
                          </m:r>
                          <m:r>
                            <a:rPr lang="en-US" i="1">
                              <a:latin typeface="Cambria Math"/>
                            </a:rPr>
                            <m:t>48</m:t>
                          </m:r>
                          <m:r>
                            <a:rPr lang="en-US" i="1">
                              <a:latin typeface="Cambria Math"/>
                            </a:rPr>
                            <m:t>.</m:t>
                          </m:r>
                          <m:r>
                            <a:rPr lang="en-US" i="1">
                              <a:latin typeface="Cambria Math"/>
                            </a:rPr>
                            <m:t>4</m:t>
                          </m:r>
                        </m:num>
                        <m:den>
                          <m:r>
                            <a:rPr lang="en-US" i="1">
                              <a:latin typeface="Cambria Math"/>
                            </a:rPr>
                            <m:t>2</m:t>
                          </m:r>
                        </m:den>
                      </m:f>
                      <m:func>
                        <m:funcPr>
                          <m:ctrlPr>
                            <a:rPr lang="en-US" i="1">
                              <a:latin typeface="Cambria Math"/>
                            </a:rPr>
                          </m:ctrlPr>
                        </m:funcPr>
                        <m:fName>
                          <m:r>
                            <m:rPr>
                              <m:sty m:val="p"/>
                            </m:rPr>
                            <a:rPr lang="en-US">
                              <a:latin typeface="Cambria Math"/>
                            </a:rPr>
                            <m:t>cos</m:t>
                          </m:r>
                        </m:fName>
                        <m:e>
                          <m:r>
                            <a:rPr lang="en-US" i="1">
                              <a:latin typeface="Cambria Math"/>
                            </a:rPr>
                            <m:t>2</m:t>
                          </m:r>
                          <m:r>
                            <a:rPr lang="en-US" i="1">
                              <a:latin typeface="Cambria Math"/>
                              <a:ea typeface="Cambria Math"/>
                            </a:rPr>
                            <m:t>𝜔</m:t>
                          </m:r>
                          <m:r>
                            <a:rPr lang="en-US" i="1">
                              <a:latin typeface="Cambria Math"/>
                              <a:ea typeface="Cambria Math"/>
                            </a:rPr>
                            <m:t>𝑡</m:t>
                          </m:r>
                        </m:e>
                      </m:func>
                    </m:oMath>
                  </m:oMathPara>
                </a14:m>
                <a:endParaRPr lang="en-US" dirty="0" smtClean="0"/>
              </a:p>
              <a:p>
                <a:pPr lvl="1" algn="l"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𝑎𝑐</m:t>
                          </m:r>
                        </m:sub>
                      </m:sSub>
                      <m:d>
                        <m:dPr>
                          <m:ctrlPr>
                            <a:rPr lang="en-US" i="1">
                              <a:latin typeface="Cambria Math"/>
                            </a:rPr>
                          </m:ctrlPr>
                        </m:dPr>
                        <m:e>
                          <m:r>
                            <a:rPr lang="en-US" i="1">
                              <a:latin typeface="Cambria Math"/>
                            </a:rPr>
                            <m:t>𝑡</m:t>
                          </m:r>
                        </m:e>
                      </m:d>
                      <m:r>
                        <a:rPr lang="en-US" i="1">
                          <a:latin typeface="Cambria Math"/>
                        </a:rPr>
                        <m:t>=</m:t>
                      </m:r>
                      <m:r>
                        <a:rPr lang="en-US" i="1" smtClean="0">
                          <a:latin typeface="Cambria Math"/>
                        </a:rPr>
                        <m:t>1</m:t>
                      </m:r>
                      <m:r>
                        <a:rPr lang="en-US" b="0" i="1" smtClean="0">
                          <a:latin typeface="Cambria Math"/>
                        </a:rPr>
                        <m:t>000</m:t>
                      </m:r>
                      <m:r>
                        <a:rPr lang="en-US" i="1">
                          <a:latin typeface="Cambria Math"/>
                        </a:rPr>
                        <m:t>−</m:t>
                      </m:r>
                      <m:r>
                        <a:rPr lang="en-US" i="1" smtClean="0">
                          <a:latin typeface="Cambria Math"/>
                        </a:rPr>
                        <m:t>1</m:t>
                      </m:r>
                      <m:r>
                        <a:rPr lang="en-US" b="0" i="1" smtClean="0">
                          <a:latin typeface="Cambria Math"/>
                        </a:rPr>
                        <m:t>000</m:t>
                      </m:r>
                      <m:func>
                        <m:funcPr>
                          <m:ctrlPr>
                            <a:rPr lang="en-US" i="1">
                              <a:latin typeface="Cambria Math"/>
                            </a:rPr>
                          </m:ctrlPr>
                        </m:funcPr>
                        <m:fName>
                          <m:r>
                            <m:rPr>
                              <m:sty m:val="p"/>
                            </m:rPr>
                            <a:rPr lang="en-US">
                              <a:latin typeface="Cambria Math"/>
                            </a:rPr>
                            <m:t>cos</m:t>
                          </m:r>
                        </m:fName>
                        <m:e>
                          <m:r>
                            <a:rPr lang="en-US" i="1">
                              <a:latin typeface="Cambria Math"/>
                            </a:rPr>
                            <m:t>2</m:t>
                          </m:r>
                          <m:r>
                            <a:rPr lang="en-US" i="1">
                              <a:latin typeface="Cambria Math"/>
                              <a:ea typeface="Cambria Math"/>
                            </a:rPr>
                            <m:t>𝜔</m:t>
                          </m:r>
                          <m:r>
                            <a:rPr lang="en-US" i="1">
                              <a:latin typeface="Cambria Math"/>
                              <a:ea typeface="Cambria Math"/>
                            </a:rPr>
                            <m:t>𝑡</m:t>
                          </m:r>
                        </m:e>
                      </m:func>
                    </m:oMath>
                  </m:oMathPara>
                </a14:m>
                <a:endParaRPr lang="en-US" dirty="0" smtClean="0"/>
              </a:p>
              <a:p>
                <a:pPr lvl="1" algn="l" rtl="0"/>
                <a:r>
                  <a:rPr lang="en-US" dirty="0" smtClean="0"/>
                  <a:t>Now, the time domain functions or the instantaneous values of:</a:t>
                </a:r>
              </a:p>
              <a:p>
                <a:pPr marL="800100" lvl="1" indent="-342900" algn="l" rtl="0">
                  <a:buFont typeface="+mj-lt"/>
                  <a:buAutoNum type="arabicPeriod"/>
                </a:pPr>
                <a:r>
                  <a:rPr lang="en-US" dirty="0" smtClean="0"/>
                  <a:t>the source and load voltages</a:t>
                </a:r>
              </a:p>
              <a:p>
                <a:pPr marL="800100" lvl="1" indent="-342900" algn="l" rtl="0">
                  <a:buFont typeface="+mj-lt"/>
                  <a:buAutoNum type="arabicPeriod"/>
                </a:pPr>
                <a:r>
                  <a:rPr lang="en-US" dirty="0" smtClean="0"/>
                  <a:t> the supplied current  </a:t>
                </a:r>
              </a:p>
              <a:p>
                <a:pPr marL="800100" lvl="1" indent="-342900" algn="l" rtl="0">
                  <a:buFont typeface="+mj-lt"/>
                  <a:buAutoNum type="arabicPeriod"/>
                </a:pPr>
                <a:r>
                  <a:rPr lang="en-US" dirty="0" smtClean="0"/>
                  <a:t>the consumed power</a:t>
                </a:r>
              </a:p>
              <a:p>
                <a:pPr lvl="1" algn="l" rtl="0"/>
                <a:r>
                  <a:rPr lang="en-US" dirty="0" smtClean="0"/>
                  <a:t>Are determined and can be represented as follows: </a:t>
                </a:r>
              </a:p>
            </p:txBody>
          </p:sp>
        </mc:Choice>
        <mc:Fallback xmlns="">
          <p:sp>
            <p:nvSpPr>
              <p:cNvPr id="2" name="TextBox 1"/>
              <p:cNvSpPr txBox="1">
                <a:spLocks noRot="1" noChangeAspect="1" noMove="1" noResize="1" noEditPoints="1" noAdjustHandles="1" noChangeArrowheads="1" noChangeShapeType="1" noTextEdit="1"/>
              </p:cNvSpPr>
              <p:nvPr/>
            </p:nvSpPr>
            <p:spPr>
              <a:xfrm>
                <a:off x="251520" y="260648"/>
                <a:ext cx="8640960" cy="6513386"/>
              </a:xfrm>
              <a:prstGeom prst="rect">
                <a:avLst/>
              </a:prstGeom>
              <a:blipFill rotWithShape="1">
                <a:blip r:embed="rId2"/>
                <a:stretch>
                  <a:fillRect b="-562"/>
                </a:stretch>
              </a:blipFill>
            </p:spPr>
            <p:txBody>
              <a:bodyPr/>
              <a:lstStyle/>
              <a:p>
                <a:r>
                  <a:rPr lang="ar-IQ">
                    <a:noFill/>
                  </a:rPr>
                  <a:t> </a:t>
                </a:r>
              </a:p>
            </p:txBody>
          </p:sp>
        </mc:Fallback>
      </mc:AlternateContent>
    </p:spTree>
    <p:extLst>
      <p:ext uri="{BB962C8B-B14F-4D97-AF65-F5344CB8AC3E}">
        <p14:creationId xmlns:p14="http://schemas.microsoft.com/office/powerpoint/2010/main" val="1937943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49142090"/>
              </p:ext>
            </p:extLst>
          </p:nvPr>
        </p:nvGraphicFramePr>
        <p:xfrm>
          <a:off x="4474242" y="2924944"/>
          <a:ext cx="3852000" cy="29375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951107046"/>
              </p:ext>
            </p:extLst>
          </p:nvPr>
        </p:nvGraphicFramePr>
        <p:xfrm>
          <a:off x="4427984" y="260648"/>
          <a:ext cx="4500562" cy="271768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440000" y="1656000"/>
            <a:ext cx="288032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148064" y="1700808"/>
            <a:ext cx="3024000"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954798" y="5517232"/>
            <a:ext cx="3545194" cy="369332"/>
          </a:xfrm>
          <a:prstGeom prst="rect">
            <a:avLst/>
          </a:prstGeom>
          <a:noFill/>
        </p:spPr>
        <p:txBody>
          <a:bodyPr wrap="square" rtlCol="1">
            <a:spAutoFit/>
          </a:bodyPr>
          <a:lstStyle/>
          <a:p>
            <a:pPr algn="l" rtl="0"/>
            <a:endParaRPr lang="ar-IQ" dirty="0"/>
          </a:p>
        </p:txBody>
      </p:sp>
      <p:grpSp>
        <p:nvGrpSpPr>
          <p:cNvPr id="16" name="Group 15"/>
          <p:cNvGrpSpPr/>
          <p:nvPr/>
        </p:nvGrpSpPr>
        <p:grpSpPr>
          <a:xfrm>
            <a:off x="545634" y="404664"/>
            <a:ext cx="3774686" cy="5542875"/>
            <a:chOff x="545634" y="404664"/>
            <a:chExt cx="3774686" cy="5542875"/>
          </a:xfrm>
        </p:grpSpPr>
        <mc:AlternateContent xmlns:mc="http://schemas.openxmlformats.org/markup-compatibility/2006" xmlns:a14="http://schemas.microsoft.com/office/drawing/2010/main">
          <mc:Choice Requires="a14">
            <p:graphicFrame>
              <p:nvGraphicFramePr>
                <p:cNvPr id="4" name="Chart 3"/>
                <p:cNvGraphicFramePr>
                  <a:graphicFrameLocks/>
                </p:cNvGraphicFramePr>
                <p:nvPr>
                  <p:extLst>
                    <p:ext uri="{D42A27DB-BD31-4B8C-83A1-F6EECF244321}">
                      <p14:modId xmlns:p14="http://schemas.microsoft.com/office/powerpoint/2010/main" val="2191581791"/>
                    </p:ext>
                  </p:extLst>
                </p:nvPr>
              </p:nvGraphicFramePr>
              <p:xfrm>
                <a:off x="827584" y="404664"/>
                <a:ext cx="3438000" cy="2376264"/>
              </p:xfrm>
              <a:graphic>
                <a:graphicData uri="http://schemas.openxmlformats.org/drawingml/2006/chart">
                  <c:chart xmlns:c="http://schemas.openxmlformats.org/drawingml/2006/chart" xmlns:r="http://schemas.openxmlformats.org/officeDocument/2006/relationships" r:id="rId4"/>
                </a:graphicData>
              </a:graphic>
            </p:graphicFrame>
          </mc:Choice>
          <mc:Fallback xmlns="">
            <p:graphicFrame>
              <p:nvGraphicFramePr>
                <p:cNvPr id="4" name="Chart 3"/>
                <p:cNvGraphicFramePr>
                  <a:graphicFrameLocks/>
                </p:cNvGraphicFramePr>
                <p:nvPr>
                  <p:extLst>
                    <p:ext uri="{D42A27DB-BD31-4B8C-83A1-F6EECF244321}">
                      <p14:modId xmlns:p14="http://schemas.microsoft.com/office/powerpoint/2010/main" val="2191581791"/>
                    </p:ext>
                  </p:extLst>
                </p:nvPr>
              </p:nvGraphicFramePr>
              <p:xfrm>
                <a:off x="827584" y="404664"/>
                <a:ext cx="3438000" cy="2376264"/>
              </p:xfrm>
              <a:graphic>
                <a:graphicData uri="http://schemas.openxmlformats.org/drawingml/2006/chart">
                  <c:chart xmlns:c="http://schemas.openxmlformats.org/drawingml/2006/chart" xmlns:r="http://schemas.openxmlformats.org/officeDocument/2006/relationships" r:id="rId5"/>
                </a:graphicData>
              </a:graphic>
            </p:graphicFrame>
          </mc:Fallback>
        </mc:AlternateContent>
        <p:grpSp>
          <p:nvGrpSpPr>
            <p:cNvPr id="24" name="Group 23"/>
            <p:cNvGrpSpPr/>
            <p:nvPr/>
          </p:nvGrpSpPr>
          <p:grpSpPr>
            <a:xfrm>
              <a:off x="545634" y="3276000"/>
              <a:ext cx="2791230" cy="1800000"/>
              <a:chOff x="545634" y="3276000"/>
              <a:chExt cx="2791230" cy="1800000"/>
            </a:xfrm>
          </p:grpSpPr>
          <p:grpSp>
            <p:nvGrpSpPr>
              <p:cNvPr id="21" name="Group 20"/>
              <p:cNvGrpSpPr/>
              <p:nvPr/>
            </p:nvGrpSpPr>
            <p:grpSpPr>
              <a:xfrm>
                <a:off x="545634" y="3694767"/>
                <a:ext cx="2791230" cy="470692"/>
                <a:chOff x="545634" y="3694767"/>
                <a:chExt cx="2791230" cy="470692"/>
              </a:xfrm>
            </p:grpSpPr>
            <p:grpSp>
              <p:nvGrpSpPr>
                <p:cNvPr id="20" name="Group 19"/>
                <p:cNvGrpSpPr/>
                <p:nvPr/>
              </p:nvGrpSpPr>
              <p:grpSpPr>
                <a:xfrm>
                  <a:off x="545634" y="3694767"/>
                  <a:ext cx="2791230" cy="470692"/>
                  <a:chOff x="545634" y="3694767"/>
                  <a:chExt cx="2791230" cy="470692"/>
                </a:xfrm>
              </p:grpSpPr>
              <mc:AlternateContent xmlns:mc="http://schemas.openxmlformats.org/markup-compatibility/2006" xmlns:a14="http://schemas.microsoft.com/office/drawing/2010/main">
                <mc:Choice Requires="a14">
                  <p:sp>
                    <p:nvSpPr>
                      <p:cNvPr id="12" name="TextBox 11"/>
                      <p:cNvSpPr txBox="1"/>
                      <p:nvPr/>
                    </p:nvSpPr>
                    <p:spPr>
                      <a:xfrm>
                        <a:off x="2067828" y="3694767"/>
                        <a:ext cx="524389"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rgbClr val="6D507A"/>
                                      </a:solidFill>
                                      <a:latin typeface="Cambria Math"/>
                                    </a:rPr>
                                  </m:ctrlPr>
                                </m:sSubPr>
                                <m:e>
                                  <m:r>
                                    <a:rPr lang="en-US" b="0" i="1" smtClean="0">
                                      <a:solidFill>
                                        <a:srgbClr val="6D507A"/>
                                      </a:solidFill>
                                      <a:latin typeface="Cambria Math"/>
                                    </a:rPr>
                                    <m:t>𝐼</m:t>
                                  </m:r>
                                </m:e>
                                <m:sub>
                                  <m:r>
                                    <a:rPr lang="en-US" b="0" i="1" smtClean="0">
                                      <a:solidFill>
                                        <a:srgbClr val="6D507A"/>
                                      </a:solidFill>
                                      <a:latin typeface="Cambria Math"/>
                                    </a:rPr>
                                    <m:t>𝑅</m:t>
                                  </m:r>
                                </m:sub>
                              </m:sSub>
                            </m:oMath>
                          </m:oMathPara>
                        </a14:m>
                        <a:endParaRPr lang="ar-IQ" dirty="0"/>
                      </a:p>
                    </p:txBody>
                  </p:sp>
                </mc:Choice>
                <mc:Fallback xmlns="">
                  <p:sp>
                    <p:nvSpPr>
                      <p:cNvPr id="12" name="TextBox 11"/>
                      <p:cNvSpPr txBox="1">
                        <a:spLocks noRot="1" noChangeAspect="1" noMove="1" noResize="1" noEditPoints="1" noAdjustHandles="1" noChangeArrowheads="1" noChangeShapeType="1" noTextEdit="1"/>
                      </p:cNvSpPr>
                      <p:nvPr/>
                    </p:nvSpPr>
                    <p:spPr>
                      <a:xfrm>
                        <a:off x="2067828" y="3694767"/>
                        <a:ext cx="524389" cy="369332"/>
                      </a:xfrm>
                      <a:prstGeom prst="rect">
                        <a:avLst/>
                      </a:prstGeom>
                      <a:blipFill rotWithShape="1">
                        <a:blip r:embed="rId6"/>
                        <a:stretch>
                          <a:fillRect/>
                        </a:stretch>
                      </a:blipFill>
                    </p:spPr>
                    <p:txBody>
                      <a:bodyPr/>
                      <a:lstStyle/>
                      <a:p>
                        <a:r>
                          <a:rPr lang="ar-IQ">
                            <a:noFill/>
                          </a:rPr>
                          <a:t> </a:t>
                        </a:r>
                      </a:p>
                    </p:txBody>
                  </p:sp>
                </mc:Fallback>
              </mc:AlternateContent>
              <p:grpSp>
                <p:nvGrpSpPr>
                  <p:cNvPr id="19" name="Group 18"/>
                  <p:cNvGrpSpPr/>
                  <p:nvPr/>
                </p:nvGrpSpPr>
                <p:grpSpPr>
                  <a:xfrm>
                    <a:off x="545634" y="3782782"/>
                    <a:ext cx="2791230" cy="382677"/>
                    <a:chOff x="545634" y="3782782"/>
                    <a:chExt cx="2791230" cy="382677"/>
                  </a:xfrm>
                </p:grpSpPr>
                <p:grpSp>
                  <p:nvGrpSpPr>
                    <p:cNvPr id="18" name="Group 17"/>
                    <p:cNvGrpSpPr/>
                    <p:nvPr/>
                  </p:nvGrpSpPr>
                  <p:grpSpPr>
                    <a:xfrm>
                      <a:off x="545634" y="4150800"/>
                      <a:ext cx="2520000" cy="14659"/>
                      <a:chOff x="545634" y="4150800"/>
                      <a:chExt cx="2520000" cy="14659"/>
                    </a:xfrm>
                  </p:grpSpPr>
                  <p:cxnSp>
                    <p:nvCxnSpPr>
                      <p:cNvPr id="9" name="Straight Arrow Connector 8"/>
                      <p:cNvCxnSpPr/>
                      <p:nvPr/>
                    </p:nvCxnSpPr>
                    <p:spPr>
                      <a:xfrm>
                        <a:off x="1805634" y="4150800"/>
                        <a:ext cx="1260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805634" y="4152114"/>
                        <a:ext cx="524389" cy="1334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H="1">
                        <a:off x="545634" y="4150800"/>
                        <a:ext cx="1260000"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2794403" y="3782782"/>
                          <a:ext cx="542461"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chemeClr val="accent1">
                                            <a:lumMod val="75000"/>
                                          </a:schemeClr>
                                        </a:solidFill>
                                        <a:latin typeface="Cambria Math"/>
                                      </a:rPr>
                                    </m:ctrlPr>
                                  </m:sSubPr>
                                  <m:e>
                                    <m:r>
                                      <a:rPr lang="en-US" b="0" i="1" smtClean="0">
                                        <a:solidFill>
                                          <a:schemeClr val="accent1">
                                            <a:lumMod val="75000"/>
                                          </a:schemeClr>
                                        </a:solidFill>
                                        <a:latin typeface="Cambria Math"/>
                                      </a:rPr>
                                      <m:t>𝑉</m:t>
                                    </m:r>
                                  </m:e>
                                  <m:sub>
                                    <m:r>
                                      <a:rPr lang="en-US" b="0" i="1" smtClean="0">
                                        <a:solidFill>
                                          <a:schemeClr val="accent1">
                                            <a:lumMod val="75000"/>
                                          </a:schemeClr>
                                        </a:solidFill>
                                        <a:latin typeface="Cambria Math"/>
                                      </a:rPr>
                                      <m:t>𝑠</m:t>
                                    </m:r>
                                  </m:sub>
                                </m:sSub>
                              </m:oMath>
                            </m:oMathPara>
                          </a14:m>
                          <a:endParaRPr lang="ar-IQ" dirty="0"/>
                        </a:p>
                      </p:txBody>
                    </p:sp>
                  </mc:Choice>
                  <mc:Fallback xmlns="">
                    <p:sp>
                      <p:nvSpPr>
                        <p:cNvPr id="13" name="TextBox 12"/>
                        <p:cNvSpPr txBox="1">
                          <a:spLocks noRot="1" noChangeAspect="1" noMove="1" noResize="1" noEditPoints="1" noAdjustHandles="1" noChangeArrowheads="1" noChangeShapeType="1" noTextEdit="1"/>
                        </p:cNvSpPr>
                        <p:nvPr/>
                      </p:nvSpPr>
                      <p:spPr>
                        <a:xfrm>
                          <a:off x="2794403" y="3782782"/>
                          <a:ext cx="542461" cy="369332"/>
                        </a:xfrm>
                        <a:prstGeom prst="rect">
                          <a:avLst/>
                        </a:prstGeom>
                        <a:blipFill rotWithShape="1">
                          <a:blip r:embed="rId7"/>
                          <a:stretch>
                            <a:fillRect/>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14" name="TextBox 13"/>
                    <p:cNvSpPr txBox="1"/>
                    <p:nvPr/>
                  </p:nvSpPr>
                  <p:spPr>
                    <a:xfrm>
                      <a:off x="683568" y="3710359"/>
                      <a:ext cx="542461"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rgbClr val="C00000"/>
                                    </a:solidFill>
                                    <a:latin typeface="Cambria Math"/>
                                  </a:rPr>
                                </m:ctrlPr>
                              </m:sSubPr>
                              <m:e>
                                <m:r>
                                  <a:rPr lang="en-US" b="0" i="1" smtClean="0">
                                    <a:solidFill>
                                      <a:srgbClr val="C00000"/>
                                    </a:solidFill>
                                    <a:latin typeface="Cambria Math"/>
                                  </a:rPr>
                                  <m:t>𝑉</m:t>
                                </m:r>
                              </m:e>
                              <m:sub>
                                <m:r>
                                  <a:rPr lang="en-US" b="0" i="1" smtClean="0">
                                    <a:solidFill>
                                      <a:srgbClr val="C00000"/>
                                    </a:solidFill>
                                    <a:latin typeface="Cambria Math"/>
                                  </a:rPr>
                                  <m:t>𝑅</m:t>
                                </m:r>
                              </m:sub>
                            </m:sSub>
                          </m:oMath>
                        </m:oMathPara>
                      </a14:m>
                      <a:endParaRPr lang="ar-IQ" dirty="0"/>
                    </a:p>
                  </p:txBody>
                </p:sp>
              </mc:Choice>
              <mc:Fallback xmlns="">
                <p:sp>
                  <p:nvSpPr>
                    <p:cNvPr id="14" name="TextBox 13"/>
                    <p:cNvSpPr txBox="1">
                      <a:spLocks noRot="1" noChangeAspect="1" noMove="1" noResize="1" noEditPoints="1" noAdjustHandles="1" noChangeArrowheads="1" noChangeShapeType="1" noTextEdit="1"/>
                    </p:cNvSpPr>
                    <p:nvPr/>
                  </p:nvSpPr>
                  <p:spPr>
                    <a:xfrm>
                      <a:off x="683568" y="3710359"/>
                      <a:ext cx="542461" cy="369332"/>
                    </a:xfrm>
                    <a:prstGeom prst="rect">
                      <a:avLst/>
                    </a:prstGeom>
                    <a:blipFill rotWithShape="1">
                      <a:blip r:embed="rId8"/>
                      <a:stretch>
                        <a:fillRect b="-1667"/>
                      </a:stretch>
                    </a:blipFill>
                  </p:spPr>
                  <p:txBody>
                    <a:bodyPr/>
                    <a:lstStyle/>
                    <a:p>
                      <a:r>
                        <a:rPr lang="ar-IQ">
                          <a:noFill/>
                        </a:rPr>
                        <a:t> </a:t>
                      </a:r>
                    </a:p>
                  </p:txBody>
                </p:sp>
              </mc:Fallback>
            </mc:AlternateContent>
          </p:grpSp>
          <p:cxnSp>
            <p:nvCxnSpPr>
              <p:cNvPr id="23" name="Straight Connector 22"/>
              <p:cNvCxnSpPr/>
              <p:nvPr/>
            </p:nvCxnSpPr>
            <p:spPr>
              <a:xfrm flipV="1">
                <a:off x="1805634" y="3276000"/>
                <a:ext cx="0" cy="1800000"/>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5" name="TextBox 14"/>
                <p:cNvSpPr txBox="1"/>
                <p:nvPr/>
              </p:nvSpPr>
              <p:spPr>
                <a:xfrm>
                  <a:off x="683568" y="5301208"/>
                  <a:ext cx="3636752"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𝑃</m:t>
                            </m:r>
                          </m:e>
                          <m:sub>
                            <m:r>
                              <a:rPr lang="en-US" b="0" i="1" smtClean="0">
                                <a:latin typeface="Cambria Math"/>
                              </a:rPr>
                              <m:t>𝑑𝑐</m:t>
                            </m:r>
                          </m:sub>
                        </m:sSub>
                        <m:r>
                          <a:rPr lang="ar-IQ" b="0" i="1" smtClean="0">
                            <a:latin typeface="Cambria Math"/>
                          </a:rPr>
                          <m:t>=</m:t>
                        </m:r>
                        <m:sSub>
                          <m:sSubPr>
                            <m:ctrlPr>
                              <a:rPr lang="ar-IQ" b="0" i="1" smtClean="0">
                                <a:latin typeface="Cambria Math"/>
                              </a:rPr>
                            </m:ctrlPr>
                          </m:sSubPr>
                          <m:e>
                            <m:r>
                              <a:rPr lang="en-US" b="0" i="1" smtClean="0">
                                <a:latin typeface="Cambria Math"/>
                              </a:rPr>
                              <m:t>𝑃</m:t>
                            </m:r>
                          </m:e>
                          <m:sub>
                            <m:r>
                              <a:rPr lang="en-US" b="0" i="1" smtClean="0">
                                <a:latin typeface="Cambria Math"/>
                              </a:rPr>
                              <m:t>𝑎𝑐</m:t>
                            </m:r>
                          </m:sub>
                        </m:sSub>
                        <m:r>
                          <a:rPr lang="ar-IQ" b="0" i="1" smtClean="0">
                            <a:latin typeface="Cambria Math"/>
                          </a:rPr>
                          <m:t>=</m:t>
                        </m:r>
                        <m:sSup>
                          <m:sSupPr>
                            <m:ctrlPr>
                              <a:rPr lang="ar-IQ" b="0" i="1" smtClean="0">
                                <a:latin typeface="Cambria Math"/>
                              </a:rPr>
                            </m:ctrlPr>
                          </m:sSupPr>
                          <m:e>
                            <m:r>
                              <a:rPr lang="en-US" b="0" i="1" smtClean="0">
                                <a:latin typeface="Cambria Math"/>
                              </a:rPr>
                              <m:t>𝐼</m:t>
                            </m:r>
                          </m:e>
                          <m:sup>
                            <m:r>
                              <a:rPr lang="ar-IQ" b="0" i="1" smtClean="0">
                                <a:latin typeface="Cambria Math"/>
                              </a:rPr>
                              <m:t>2</m:t>
                            </m:r>
                          </m:sup>
                        </m:sSup>
                        <m:r>
                          <a:rPr lang="ar-IQ" b="0" i="1" smtClean="0">
                            <a:latin typeface="Cambria Math"/>
                            <a:ea typeface="Cambria Math"/>
                          </a:rPr>
                          <m:t>×</m:t>
                        </m:r>
                        <m:r>
                          <a:rPr lang="en-US" b="0" i="1" smtClean="0">
                            <a:latin typeface="Cambria Math"/>
                            <a:ea typeface="Cambria Math"/>
                          </a:rPr>
                          <m:t>𝑅</m:t>
                        </m:r>
                      </m:oMath>
                    </m:oMathPara>
                  </a14:m>
                  <a:endParaRPr lang="en-US" b="0" i="1" dirty="0" smtClean="0">
                    <a:latin typeface="Cambria Math"/>
                    <a:ea typeface="Cambria Math"/>
                  </a:endParaRPr>
                </a:p>
                <a:p>
                  <a:pPr algn="l" rtl="0"/>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sSup>
                          <m:sSupPr>
                            <m:ctrlPr>
                              <a:rPr lang="en-US" b="0" i="1" smtClean="0">
                                <a:latin typeface="Cambria Math"/>
                                <a:ea typeface="Cambria Math"/>
                              </a:rPr>
                            </m:ctrlPr>
                          </m:sSupPr>
                          <m:e>
                            <m:d>
                              <m:dPr>
                                <m:ctrlPr>
                                  <a:rPr lang="en-US" b="0" i="1" smtClean="0">
                                    <a:latin typeface="Cambria Math"/>
                                    <a:ea typeface="Cambria Math"/>
                                  </a:rPr>
                                </m:ctrlPr>
                              </m:dPr>
                              <m:e>
                                <m:r>
                                  <a:rPr lang="en-US" i="1">
                                    <a:solidFill>
                                      <a:prstClr val="black"/>
                                    </a:solidFill>
                                    <a:latin typeface="Cambria Math"/>
                                  </a:rPr>
                                  <m:t>4</m:t>
                                </m:r>
                                <m:r>
                                  <a:rPr lang="en-US" i="1">
                                    <a:solidFill>
                                      <a:prstClr val="black"/>
                                    </a:solidFill>
                                    <a:latin typeface="Cambria Math"/>
                                  </a:rPr>
                                  <m:t>.</m:t>
                                </m:r>
                                <m:r>
                                  <a:rPr lang="en-US" i="1">
                                    <a:solidFill>
                                      <a:prstClr val="black"/>
                                    </a:solidFill>
                                    <a:latin typeface="Cambria Math"/>
                                  </a:rPr>
                                  <m:t>546</m:t>
                                </m:r>
                              </m:e>
                            </m:d>
                          </m:e>
                          <m:sup>
                            <m:r>
                              <a:rPr lang="en-US" b="0" i="1" smtClean="0">
                                <a:latin typeface="Cambria Math"/>
                                <a:ea typeface="Cambria Math"/>
                              </a:rPr>
                              <m:t>2</m:t>
                            </m:r>
                          </m:sup>
                        </m:sSup>
                        <m:r>
                          <a:rPr lang="en-US" b="0" i="1" smtClean="0">
                            <a:latin typeface="Cambria Math"/>
                            <a:ea typeface="Cambria Math"/>
                          </a:rPr>
                          <m:t>×</m:t>
                        </m:r>
                        <m:d>
                          <m:dPr>
                            <m:ctrlPr>
                              <a:rPr lang="en-US" b="0" i="1" smtClean="0">
                                <a:latin typeface="Cambria Math"/>
                                <a:ea typeface="Cambria Math"/>
                              </a:rPr>
                            </m:ctrlPr>
                          </m:dPr>
                          <m:e>
                            <m:r>
                              <a:rPr lang="en-US" i="1">
                                <a:solidFill>
                                  <a:prstClr val="black"/>
                                </a:solidFill>
                                <a:latin typeface="Cambria Math"/>
                              </a:rPr>
                              <m:t>48</m:t>
                            </m:r>
                            <m:r>
                              <a:rPr lang="en-US" i="1">
                                <a:solidFill>
                                  <a:prstClr val="black"/>
                                </a:solidFill>
                                <a:latin typeface="Cambria Math"/>
                              </a:rPr>
                              <m:t>.</m:t>
                            </m:r>
                            <m:r>
                              <a:rPr lang="en-US" i="1">
                                <a:solidFill>
                                  <a:prstClr val="black"/>
                                </a:solidFill>
                                <a:latin typeface="Cambria Math"/>
                              </a:rPr>
                              <m:t>4</m:t>
                            </m:r>
                          </m:e>
                        </m:d>
                        <m:r>
                          <a:rPr lang="en-US" b="0" i="1" smtClean="0">
                            <a:latin typeface="Cambria Math"/>
                            <a:ea typeface="Cambria Math"/>
                          </a:rPr>
                          <m:t>=</m:t>
                        </m:r>
                        <m:r>
                          <a:rPr lang="en-US" b="0" i="1" smtClean="0">
                            <a:latin typeface="Cambria Math"/>
                            <a:ea typeface="Cambria Math"/>
                          </a:rPr>
                          <m:t>1000</m:t>
                        </m:r>
                        <m:r>
                          <m:rPr>
                            <m:sty m:val="p"/>
                          </m:rPr>
                          <a:rPr lang="en-US" b="0" i="0" smtClean="0">
                            <a:latin typeface="Cambria Math"/>
                            <a:ea typeface="Cambria Math"/>
                          </a:rPr>
                          <m:t>W</m:t>
                        </m:r>
                      </m:oMath>
                    </m:oMathPara>
                  </a14:m>
                  <a:endParaRPr lang="ar-IQ" dirty="0"/>
                </a:p>
              </p:txBody>
            </p:sp>
          </mc:Choice>
          <mc:Fallback xmlns="">
            <p:sp>
              <p:nvSpPr>
                <p:cNvPr id="15" name="TextBox 14"/>
                <p:cNvSpPr txBox="1">
                  <a:spLocks noRot="1" noChangeAspect="1" noMove="1" noResize="1" noEditPoints="1" noAdjustHandles="1" noChangeArrowheads="1" noChangeShapeType="1" noTextEdit="1"/>
                </p:cNvSpPr>
                <p:nvPr/>
              </p:nvSpPr>
              <p:spPr>
                <a:xfrm>
                  <a:off x="683568" y="5301208"/>
                  <a:ext cx="3636752" cy="646331"/>
                </a:xfrm>
                <a:prstGeom prst="rect">
                  <a:avLst/>
                </a:prstGeom>
                <a:blipFill rotWithShape="1">
                  <a:blip r:embed="rId9"/>
                  <a:stretch>
                    <a:fillRect/>
                  </a:stretch>
                </a:blipFill>
              </p:spPr>
              <p:txBody>
                <a:bodyPr/>
                <a:lstStyle/>
                <a:p>
                  <a:r>
                    <a:rPr lang="ar-IQ">
                      <a:noFill/>
                    </a:rPr>
                    <a:t> </a:t>
                  </a:r>
                </a:p>
              </p:txBody>
            </p:sp>
          </mc:Fallback>
        </mc:AlternateContent>
      </p:grpSp>
    </p:spTree>
    <p:extLst>
      <p:ext uri="{BB962C8B-B14F-4D97-AF65-F5344CB8AC3E}">
        <p14:creationId xmlns:p14="http://schemas.microsoft.com/office/powerpoint/2010/main" val="2597290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32048"/>
            <a:ext cx="6264696" cy="646331"/>
          </a:xfrm>
          <a:prstGeom prst="rect">
            <a:avLst/>
          </a:prstGeom>
          <a:noFill/>
        </p:spPr>
        <p:txBody>
          <a:bodyPr wrap="square" rtlCol="1">
            <a:spAutoFit/>
          </a:bodyPr>
          <a:lstStyle/>
          <a:p>
            <a:pPr algn="ctr" rtl="0"/>
            <a:r>
              <a:rPr lang="en-US" sz="3600" dirty="0" smtClean="0"/>
              <a:t>The Form Factor and Peak Factor</a:t>
            </a:r>
            <a:endParaRPr lang="ar-IQ" sz="3600" dirty="0"/>
          </a:p>
        </p:txBody>
      </p:sp>
      <mc:AlternateContent xmlns:mc="http://schemas.openxmlformats.org/markup-compatibility/2006" xmlns:a14="http://schemas.microsoft.com/office/drawing/2010/main">
        <mc:Choice Requires="a14">
          <p:sp>
            <p:nvSpPr>
              <p:cNvPr id="3" name="TextBox 2"/>
              <p:cNvSpPr txBox="1"/>
              <p:nvPr/>
            </p:nvSpPr>
            <p:spPr>
              <a:xfrm>
                <a:off x="179512" y="836712"/>
                <a:ext cx="8496944" cy="5914248"/>
              </a:xfrm>
              <a:prstGeom prst="rect">
                <a:avLst/>
              </a:prstGeom>
              <a:noFill/>
            </p:spPr>
            <p:txBody>
              <a:bodyPr wrap="square" rtlCol="1">
                <a:spAutoFit/>
              </a:bodyPr>
              <a:lstStyle/>
              <a:p>
                <a:pPr algn="l" rtl="0"/>
                <a:r>
                  <a:rPr lang="en-US" dirty="0" smtClean="0"/>
                  <a:t>Since, the effective value or the (rms) value is </a:t>
                </a:r>
              </a:p>
              <a:p>
                <a:pPr algn="l" rtl="0"/>
                <a14:m>
                  <m:oMathPara xmlns:m="http://schemas.openxmlformats.org/officeDocument/2006/math">
                    <m:oMathParaPr>
                      <m:jc m:val="center"/>
                    </m:oMathParaPr>
                    <m:oMath xmlns:m="http://schemas.openxmlformats.org/officeDocument/2006/math">
                      <m:sSub>
                        <m:sSubPr>
                          <m:ctrlPr>
                            <a:rPr lang="ar-IQ" i="1" smtClean="0">
                              <a:latin typeface="Cambria Math"/>
                            </a:rPr>
                          </m:ctrlPr>
                        </m:sSubPr>
                        <m:e>
                          <m:r>
                            <a:rPr lang="en-US" b="0" i="1" smtClean="0">
                              <a:latin typeface="Cambria Math"/>
                            </a:rPr>
                            <m:t>𝑋</m:t>
                          </m:r>
                        </m:e>
                        <m:sub>
                          <m:r>
                            <a:rPr lang="en-US" b="0" i="1" smtClean="0">
                              <a:latin typeface="Cambria Math"/>
                            </a:rPr>
                            <m:t>𝑟𝑚𝑠</m:t>
                          </m:r>
                        </m:sub>
                      </m:sSub>
                      <m:r>
                        <a:rPr lang="ar-IQ" b="0" i="1" smtClean="0">
                          <a:latin typeface="Cambria Math"/>
                        </a:rPr>
                        <m:t>=</m:t>
                      </m:r>
                      <m:rad>
                        <m:radPr>
                          <m:degHide m:val="on"/>
                          <m:ctrlPr>
                            <a:rPr lang="ar-IQ" b="0" i="1" smtClean="0">
                              <a:latin typeface="Cambria Math"/>
                            </a:rPr>
                          </m:ctrlPr>
                        </m:radPr>
                        <m:deg/>
                        <m:e>
                          <m:f>
                            <m:fPr>
                              <m:ctrlPr>
                                <a:rPr lang="ar-IQ" b="0" i="1" smtClean="0">
                                  <a:latin typeface="Cambria Math"/>
                                </a:rPr>
                              </m:ctrlPr>
                            </m:fPr>
                            <m:num>
                              <m:r>
                                <a:rPr lang="ar-IQ" b="0" i="1" smtClean="0">
                                  <a:latin typeface="Cambria Math"/>
                                </a:rPr>
                                <m:t>1</m:t>
                              </m:r>
                            </m:num>
                            <m:den>
                              <m:r>
                                <a:rPr lang="en-US" b="0" i="1" smtClean="0">
                                  <a:latin typeface="Cambria Math"/>
                                </a:rPr>
                                <m:t>𝑇</m:t>
                              </m:r>
                            </m:den>
                          </m:f>
                          <m:nary>
                            <m:naryPr>
                              <m:ctrlPr>
                                <a:rPr lang="ar-IQ" b="0" i="1" smtClean="0">
                                  <a:latin typeface="Cambria Math"/>
                                </a:rPr>
                              </m:ctrlPr>
                            </m:naryPr>
                            <m:sub>
                              <m:sSub>
                                <m:sSubPr>
                                  <m:ctrlPr>
                                    <a:rPr lang="ar-IQ" b="0" i="1" smtClean="0">
                                      <a:latin typeface="Cambria Math"/>
                                    </a:rPr>
                                  </m:ctrlPr>
                                </m:sSubPr>
                                <m:e>
                                  <m:r>
                                    <a:rPr lang="en-US" b="0" i="1" smtClean="0">
                                      <a:latin typeface="Cambria Math"/>
                                    </a:rPr>
                                    <m:t>𝑡</m:t>
                                  </m:r>
                                </m:e>
                                <m:sub>
                                  <m:r>
                                    <a:rPr lang="en-US" b="0" i="1" smtClean="0">
                                      <a:latin typeface="Cambria Math"/>
                                    </a:rPr>
                                    <m:t>𝑜</m:t>
                                  </m:r>
                                </m:sub>
                              </m:sSub>
                            </m:sub>
                            <m:sup>
                              <m:sSub>
                                <m:sSubPr>
                                  <m:ctrlPr>
                                    <a:rPr lang="ar-IQ" b="0" i="1" smtClean="0">
                                      <a:latin typeface="Cambria Math"/>
                                    </a:rPr>
                                  </m:ctrlPr>
                                </m:sSubPr>
                                <m:e>
                                  <m:r>
                                    <a:rPr lang="en-US" b="0" i="1" smtClean="0">
                                      <a:latin typeface="Cambria Math"/>
                                    </a:rPr>
                                    <m:t>𝑡</m:t>
                                  </m:r>
                                </m:e>
                                <m:sub>
                                  <m:r>
                                    <a:rPr lang="en-US" b="0" i="1" smtClean="0">
                                      <a:latin typeface="Cambria Math"/>
                                    </a:rPr>
                                    <m:t>𝑜</m:t>
                                  </m:r>
                                </m:sub>
                              </m:sSub>
                              <m:r>
                                <a:rPr lang="en-US" b="0" i="1" smtClean="0">
                                  <a:latin typeface="Cambria Math"/>
                                </a:rPr>
                                <m:t>+</m:t>
                              </m:r>
                              <m:r>
                                <a:rPr lang="en-US" b="0" i="1" smtClean="0">
                                  <a:latin typeface="Cambria Math"/>
                                </a:rPr>
                                <m:t>𝑇</m:t>
                              </m:r>
                            </m:sup>
                            <m:e>
                              <m:sSup>
                                <m:sSupPr>
                                  <m:ctrlPr>
                                    <a:rPr lang="ar-IQ" b="0" i="1" smtClean="0">
                                      <a:latin typeface="Cambria Math"/>
                                    </a:rPr>
                                  </m:ctrlPr>
                                </m:sSupPr>
                                <m:e>
                                  <m:d>
                                    <m:dPr>
                                      <m:begChr m:val="["/>
                                      <m:endChr m:val="]"/>
                                      <m:ctrlPr>
                                        <a:rPr lang="ar-IQ" b="0" i="1" smtClean="0">
                                          <a:latin typeface="Cambria Math"/>
                                        </a:rPr>
                                      </m:ctrlPr>
                                    </m:dPr>
                                    <m:e>
                                      <m:r>
                                        <a:rPr lang="en-US" b="0" i="1" smtClean="0">
                                          <a:latin typeface="Cambria Math"/>
                                        </a:rPr>
                                        <m:t>𝑥</m:t>
                                      </m:r>
                                      <m:d>
                                        <m:dPr>
                                          <m:ctrlPr>
                                            <a:rPr lang="en-US" b="0" i="1" smtClean="0">
                                              <a:latin typeface="Cambria Math"/>
                                            </a:rPr>
                                          </m:ctrlPr>
                                        </m:dPr>
                                        <m:e>
                                          <m:r>
                                            <a:rPr lang="en-US" b="0" i="1" smtClean="0">
                                              <a:latin typeface="Cambria Math"/>
                                            </a:rPr>
                                            <m:t>𝑡</m:t>
                                          </m:r>
                                        </m:e>
                                      </m:d>
                                    </m:e>
                                  </m:d>
                                </m:e>
                                <m:sup>
                                  <m:r>
                                    <a:rPr lang="ar-IQ" b="0" i="1" smtClean="0">
                                      <a:latin typeface="Cambria Math"/>
                                    </a:rPr>
                                    <m:t>2</m:t>
                                  </m:r>
                                </m:sup>
                              </m:sSup>
                              <m:r>
                                <a:rPr lang="en-US" b="0" i="1" smtClean="0">
                                  <a:latin typeface="Cambria Math"/>
                                </a:rPr>
                                <m:t>𝑑𝑡</m:t>
                              </m:r>
                            </m:e>
                          </m:nary>
                        </m:e>
                      </m:rad>
                    </m:oMath>
                  </m:oMathPara>
                </a14:m>
                <a:endParaRPr lang="en-US" b="0" dirty="0" smtClean="0"/>
              </a:p>
              <a:p>
                <a:pPr algn="l" rtl="0"/>
                <a:r>
                  <a:rPr lang="en-US" b="0" dirty="0" smtClean="0"/>
                  <a:t>And the average value is:</a:t>
                </a:r>
              </a:p>
              <a:p>
                <a:pPr algn="l" rtl="0"/>
                <a:endParaRPr lang="en-US" b="0" dirty="0" smtClean="0"/>
              </a:p>
              <a:p>
                <a:pPr lvl="0" algn="l" rtl="0"/>
                <a14:m>
                  <m:oMathPara xmlns:m="http://schemas.openxmlformats.org/officeDocument/2006/math">
                    <m:oMathParaPr>
                      <m:jc m:val="center"/>
                    </m:oMathParaPr>
                    <m:oMath xmlns:m="http://schemas.openxmlformats.org/officeDocument/2006/math">
                      <m:sSub>
                        <m:sSubPr>
                          <m:ctrlPr>
                            <a:rPr lang="ar-IQ" i="1">
                              <a:solidFill>
                                <a:prstClr val="black"/>
                              </a:solidFill>
                              <a:latin typeface="Cambria Math"/>
                            </a:rPr>
                          </m:ctrlPr>
                        </m:sSubPr>
                        <m:e>
                          <m:r>
                            <a:rPr lang="en-US" i="1">
                              <a:solidFill>
                                <a:prstClr val="black"/>
                              </a:solidFill>
                              <a:latin typeface="Cambria Math"/>
                            </a:rPr>
                            <m:t>𝑋</m:t>
                          </m:r>
                        </m:e>
                        <m:sub>
                          <m:r>
                            <a:rPr lang="en-US" i="1">
                              <a:solidFill>
                                <a:prstClr val="black"/>
                              </a:solidFill>
                              <a:latin typeface="Cambria Math"/>
                            </a:rPr>
                            <m:t>𝑎𝑣</m:t>
                          </m:r>
                        </m:sub>
                      </m:sSub>
                      <m:r>
                        <a:rPr lang="ar-IQ" i="1">
                          <a:solidFill>
                            <a:prstClr val="black"/>
                          </a:solidFill>
                          <a:latin typeface="Cambria Math"/>
                        </a:rPr>
                        <m:t>=</m:t>
                      </m:r>
                      <m:f>
                        <m:fPr>
                          <m:ctrlPr>
                            <a:rPr lang="ar-IQ" i="1">
                              <a:solidFill>
                                <a:prstClr val="black"/>
                              </a:solidFill>
                              <a:latin typeface="Cambria Math"/>
                            </a:rPr>
                          </m:ctrlPr>
                        </m:fPr>
                        <m:num>
                          <m:r>
                            <a:rPr lang="ar-IQ" i="1">
                              <a:solidFill>
                                <a:prstClr val="black"/>
                              </a:solidFill>
                              <a:latin typeface="Cambria Math"/>
                            </a:rPr>
                            <m:t>1</m:t>
                          </m:r>
                        </m:num>
                        <m:den>
                          <m:r>
                            <a:rPr lang="en-US" i="1">
                              <a:solidFill>
                                <a:prstClr val="black"/>
                              </a:solidFill>
                              <a:latin typeface="Cambria Math"/>
                            </a:rPr>
                            <m:t>𝑇</m:t>
                          </m:r>
                        </m:den>
                      </m:f>
                      <m:nary>
                        <m:naryPr>
                          <m:ctrlPr>
                            <a:rPr lang="ar-IQ" i="1">
                              <a:solidFill>
                                <a:prstClr val="black"/>
                              </a:solidFill>
                              <a:latin typeface="Cambria Math"/>
                            </a:rPr>
                          </m:ctrlPr>
                        </m:naryPr>
                        <m:sub>
                          <m:sSub>
                            <m:sSubPr>
                              <m:ctrlPr>
                                <a:rPr lang="ar-IQ" i="1">
                                  <a:solidFill>
                                    <a:prstClr val="black"/>
                                  </a:solidFill>
                                  <a:latin typeface="Cambria Math"/>
                                </a:rPr>
                              </m:ctrlPr>
                            </m:sSubPr>
                            <m:e>
                              <m:r>
                                <a:rPr lang="en-US" i="1">
                                  <a:solidFill>
                                    <a:prstClr val="black"/>
                                  </a:solidFill>
                                  <a:latin typeface="Cambria Math"/>
                                </a:rPr>
                                <m:t>𝑡</m:t>
                              </m:r>
                            </m:e>
                            <m:sub>
                              <m:r>
                                <a:rPr lang="en-US" i="1">
                                  <a:solidFill>
                                    <a:prstClr val="black"/>
                                  </a:solidFill>
                                  <a:latin typeface="Cambria Math"/>
                                </a:rPr>
                                <m:t>𝑜</m:t>
                              </m:r>
                            </m:sub>
                          </m:sSub>
                        </m:sub>
                        <m:sup>
                          <m:sSub>
                            <m:sSubPr>
                              <m:ctrlPr>
                                <a:rPr lang="ar-IQ" i="1">
                                  <a:solidFill>
                                    <a:prstClr val="black"/>
                                  </a:solidFill>
                                  <a:latin typeface="Cambria Math"/>
                                </a:rPr>
                              </m:ctrlPr>
                            </m:sSubPr>
                            <m:e>
                              <m:r>
                                <a:rPr lang="en-US" i="1">
                                  <a:solidFill>
                                    <a:prstClr val="black"/>
                                  </a:solidFill>
                                  <a:latin typeface="Cambria Math"/>
                                </a:rPr>
                                <m:t>𝑡</m:t>
                              </m:r>
                            </m:e>
                            <m:sub>
                              <m:r>
                                <a:rPr lang="en-US" i="1">
                                  <a:solidFill>
                                    <a:prstClr val="black"/>
                                  </a:solidFill>
                                  <a:latin typeface="Cambria Math"/>
                                </a:rPr>
                                <m:t>𝑜</m:t>
                              </m:r>
                            </m:sub>
                          </m:sSub>
                          <m:r>
                            <a:rPr lang="en-US" i="1">
                              <a:solidFill>
                                <a:prstClr val="black"/>
                              </a:solidFill>
                              <a:latin typeface="Cambria Math"/>
                            </a:rPr>
                            <m:t>+</m:t>
                          </m:r>
                          <m:r>
                            <a:rPr lang="en-US" i="1">
                              <a:solidFill>
                                <a:prstClr val="black"/>
                              </a:solidFill>
                              <a:latin typeface="Cambria Math"/>
                            </a:rPr>
                            <m:t>𝑇</m:t>
                          </m:r>
                        </m:sup>
                        <m:e>
                          <m:d>
                            <m:dPr>
                              <m:begChr m:val="|"/>
                              <m:endChr m:val="|"/>
                              <m:ctrlPr>
                                <a:rPr lang="ar-IQ" i="1">
                                  <a:solidFill>
                                    <a:prstClr val="black"/>
                                  </a:solidFill>
                                  <a:latin typeface="Cambria Math"/>
                                </a:rPr>
                              </m:ctrlPr>
                            </m:dPr>
                            <m:e>
                              <m:r>
                                <a:rPr lang="en-US" i="1">
                                  <a:solidFill>
                                    <a:prstClr val="black"/>
                                  </a:solidFill>
                                  <a:latin typeface="Cambria Math"/>
                                </a:rPr>
                                <m:t>𝑥</m:t>
                              </m:r>
                              <m:d>
                                <m:dPr>
                                  <m:ctrlPr>
                                    <a:rPr lang="en-US" i="1">
                                      <a:solidFill>
                                        <a:prstClr val="black"/>
                                      </a:solidFill>
                                      <a:latin typeface="Cambria Math"/>
                                    </a:rPr>
                                  </m:ctrlPr>
                                </m:dPr>
                                <m:e>
                                  <m:r>
                                    <a:rPr lang="en-US" i="1">
                                      <a:solidFill>
                                        <a:prstClr val="black"/>
                                      </a:solidFill>
                                      <a:latin typeface="Cambria Math"/>
                                    </a:rPr>
                                    <m:t>𝑡</m:t>
                                  </m:r>
                                </m:e>
                              </m:d>
                            </m:e>
                          </m:d>
                        </m:e>
                      </m:nary>
                      <m:r>
                        <a:rPr lang="en-US" i="1">
                          <a:solidFill>
                            <a:prstClr val="black"/>
                          </a:solidFill>
                          <a:latin typeface="Cambria Math"/>
                        </a:rPr>
                        <m:t>𝑑𝑡</m:t>
                      </m:r>
                    </m:oMath>
                  </m:oMathPara>
                </a14:m>
                <a:endParaRPr lang="en-US" dirty="0">
                  <a:solidFill>
                    <a:prstClr val="black"/>
                  </a:solidFill>
                </a:endParaRPr>
              </a:p>
              <a:p>
                <a:pPr algn="l" rtl="0"/>
                <a:r>
                  <a:rPr lang="en-US" b="0" dirty="0" smtClean="0"/>
                  <a:t>Then the </a:t>
                </a:r>
                <a:r>
                  <a:rPr lang="en-US" b="1" dirty="0" smtClean="0">
                    <a:solidFill>
                      <a:srgbClr val="FF0000"/>
                    </a:solidFill>
                  </a:rPr>
                  <a:t>Form Factor </a:t>
                </a:r>
                <a14:m>
                  <m:oMath xmlns:m="http://schemas.openxmlformats.org/officeDocument/2006/math">
                    <m:d>
                      <m:dPr>
                        <m:ctrlPr>
                          <a:rPr lang="en-US" b="0" i="1" smtClean="0">
                            <a:latin typeface="Cambria Math"/>
                          </a:rPr>
                        </m:ctrlPr>
                      </m:dPr>
                      <m:e>
                        <m:sSub>
                          <m:sSubPr>
                            <m:ctrlPr>
                              <a:rPr lang="en-US" b="0" i="1" smtClean="0">
                                <a:latin typeface="Cambria Math"/>
                              </a:rPr>
                            </m:ctrlPr>
                          </m:sSubPr>
                          <m:e>
                            <m:r>
                              <a:rPr lang="en-US" b="0" i="1" smtClean="0">
                                <a:latin typeface="Cambria Math"/>
                              </a:rPr>
                              <m:t>𝑘</m:t>
                            </m:r>
                          </m:e>
                          <m:sub>
                            <m:r>
                              <a:rPr lang="en-US" b="0" i="1" smtClean="0">
                                <a:latin typeface="Cambria Math"/>
                              </a:rPr>
                              <m:t>𝑓</m:t>
                            </m:r>
                          </m:sub>
                        </m:sSub>
                      </m:e>
                    </m:d>
                  </m:oMath>
                </a14:m>
                <a:r>
                  <a:rPr lang="en-US" b="0" dirty="0" smtClean="0"/>
                  <a:t> is:</a:t>
                </a:r>
              </a:p>
              <a:p>
                <a:pPr algn="l" rtl="0"/>
                <a14:m>
                  <m:oMathPara xmlns:m="http://schemas.openxmlformats.org/officeDocument/2006/math">
                    <m:oMathParaPr>
                      <m:jc m:val="center"/>
                    </m:oMathParaPr>
                    <m:oMath xmlns:m="http://schemas.openxmlformats.org/officeDocument/2006/math">
                      <m:sSub>
                        <m:sSubPr>
                          <m:ctrlPr>
                            <a:rPr lang="ar-IQ" i="1" smtClean="0">
                              <a:latin typeface="Cambria Math"/>
                            </a:rPr>
                          </m:ctrlPr>
                        </m:sSubPr>
                        <m:e>
                          <m:r>
                            <a:rPr lang="en-US" b="0" i="1" smtClean="0">
                              <a:latin typeface="Cambria Math"/>
                            </a:rPr>
                            <m:t>𝑘</m:t>
                          </m:r>
                        </m:e>
                        <m:sub>
                          <m:r>
                            <a:rPr lang="en-US" b="0" i="1" smtClean="0">
                              <a:latin typeface="Cambria Math"/>
                            </a:rPr>
                            <m:t>𝑓</m:t>
                          </m:r>
                        </m:sub>
                      </m:sSub>
                      <m:r>
                        <a:rPr lang="ar-IQ" b="0" i="1" smtClean="0">
                          <a:latin typeface="Cambria Math"/>
                        </a:rPr>
                        <m:t>=</m:t>
                      </m:r>
                      <m:f>
                        <m:fPr>
                          <m:ctrlPr>
                            <a:rPr lang="ar-IQ" b="0" i="1" smtClean="0">
                              <a:latin typeface="Cambria Math"/>
                            </a:rPr>
                          </m:ctrlPr>
                        </m:fPr>
                        <m:num>
                          <m:sSub>
                            <m:sSubPr>
                              <m:ctrlPr>
                                <a:rPr lang="ar-IQ" i="1">
                                  <a:latin typeface="Cambria Math"/>
                                </a:rPr>
                              </m:ctrlPr>
                            </m:sSubPr>
                            <m:e>
                              <m:r>
                                <a:rPr lang="en-US" i="1">
                                  <a:latin typeface="Cambria Math"/>
                                </a:rPr>
                                <m:t>𝑋</m:t>
                              </m:r>
                            </m:e>
                            <m:sub>
                              <m:r>
                                <a:rPr lang="en-US" i="1">
                                  <a:latin typeface="Cambria Math"/>
                                </a:rPr>
                                <m:t>𝑟𝑚𝑠</m:t>
                              </m:r>
                            </m:sub>
                          </m:sSub>
                        </m:num>
                        <m:den>
                          <m:sSub>
                            <m:sSubPr>
                              <m:ctrlPr>
                                <a:rPr lang="ar-IQ" i="1">
                                  <a:latin typeface="Cambria Math"/>
                                </a:rPr>
                              </m:ctrlPr>
                            </m:sSubPr>
                            <m:e>
                              <m:r>
                                <a:rPr lang="en-US" i="1">
                                  <a:latin typeface="Cambria Math"/>
                                </a:rPr>
                                <m:t>𝑋</m:t>
                              </m:r>
                            </m:e>
                            <m:sub>
                              <m:r>
                                <a:rPr lang="en-US" i="1">
                                  <a:latin typeface="Cambria Math"/>
                                </a:rPr>
                                <m:t>𝑎𝑣</m:t>
                              </m:r>
                            </m:sub>
                          </m:sSub>
                        </m:den>
                      </m:f>
                    </m:oMath>
                  </m:oMathPara>
                </a14:m>
                <a:endParaRPr lang="en-US" dirty="0" smtClean="0"/>
              </a:p>
              <a:p>
                <a:pPr algn="l" rtl="0"/>
                <a:endParaRPr lang="en-US" dirty="0" smtClean="0"/>
              </a:p>
              <a:p>
                <a:pPr algn="l" rtl="0"/>
                <a:r>
                  <a:rPr lang="en-US" dirty="0" smtClean="0"/>
                  <a:t>Also, the </a:t>
                </a:r>
                <a:r>
                  <a:rPr lang="en-US" b="1" dirty="0" smtClean="0">
                    <a:solidFill>
                      <a:srgbClr val="FF0000"/>
                    </a:solidFill>
                  </a:rPr>
                  <a:t>Peak Factor </a:t>
                </a:r>
                <a:r>
                  <a:rPr lang="en-US" dirty="0"/>
                  <a:t>or </a:t>
                </a:r>
                <a:r>
                  <a:rPr lang="en-US" b="1" dirty="0">
                    <a:solidFill>
                      <a:srgbClr val="FF0000"/>
                    </a:solidFill>
                  </a:rPr>
                  <a:t>Crest </a:t>
                </a:r>
                <a:r>
                  <a:rPr lang="en-US" b="1" dirty="0" smtClean="0">
                    <a:solidFill>
                      <a:srgbClr val="FF0000"/>
                    </a:solidFill>
                  </a:rPr>
                  <a:t>Factor</a:t>
                </a:r>
                <a14:m>
                  <m:oMath xmlns:m="http://schemas.openxmlformats.org/officeDocument/2006/math">
                    <m:d>
                      <m:dPr>
                        <m:ctrlPr>
                          <a:rPr lang="en-US" i="1" dirty="0" smtClean="0">
                            <a:latin typeface="Cambria Math"/>
                          </a:rPr>
                        </m:ctrlPr>
                      </m:dPr>
                      <m:e>
                        <m:sSub>
                          <m:sSubPr>
                            <m:ctrlPr>
                              <a:rPr lang="en-US" i="1" dirty="0" smtClean="0">
                                <a:latin typeface="Cambria Math"/>
                              </a:rPr>
                            </m:ctrlPr>
                          </m:sSubPr>
                          <m:e>
                            <m:r>
                              <a:rPr lang="en-US" b="0" i="1" dirty="0" smtClean="0">
                                <a:latin typeface="Cambria Math"/>
                              </a:rPr>
                              <m:t>𝐶</m:t>
                            </m:r>
                          </m:e>
                          <m:sub>
                            <m:r>
                              <a:rPr lang="en-US" b="0" i="1" dirty="0" smtClean="0">
                                <a:latin typeface="Cambria Math"/>
                              </a:rPr>
                              <m:t>𝑓</m:t>
                            </m:r>
                          </m:sub>
                        </m:sSub>
                      </m:e>
                    </m:d>
                  </m:oMath>
                </a14:m>
                <a:r>
                  <a:rPr lang="en-US" dirty="0"/>
                  <a:t>=</a:t>
                </a:r>
                <a14:m>
                  <m:oMath xmlns:m="http://schemas.openxmlformats.org/officeDocument/2006/math">
                    <m:f>
                      <m:fPr>
                        <m:ctrlPr>
                          <a:rPr lang="en-US" i="1">
                            <a:latin typeface="Cambria Math"/>
                          </a:rPr>
                        </m:ctrlPr>
                      </m:fPr>
                      <m:num>
                        <m:r>
                          <a:rPr lang="en-US" i="1">
                            <a:latin typeface="Cambria Math"/>
                          </a:rPr>
                          <m:t>𝑃𝑒𝑎𝑘</m:t>
                        </m:r>
                        <m:r>
                          <a:rPr lang="en-US" i="1">
                            <a:latin typeface="Cambria Math"/>
                          </a:rPr>
                          <m:t> </m:t>
                        </m:r>
                        <m:r>
                          <a:rPr lang="en-US" i="1">
                            <a:latin typeface="Cambria Math"/>
                          </a:rPr>
                          <m:t>𝑉𝑎𝑙𝑢𝑒</m:t>
                        </m:r>
                      </m:num>
                      <m:den>
                        <m:r>
                          <a:rPr lang="en-US" i="1">
                            <a:latin typeface="Cambria Math"/>
                          </a:rPr>
                          <m:t>𝑟𝑚𝑠</m:t>
                        </m:r>
                        <m:r>
                          <a:rPr lang="en-US" i="1">
                            <a:latin typeface="Cambria Math"/>
                          </a:rPr>
                          <m:t> </m:t>
                        </m:r>
                        <m:r>
                          <a:rPr lang="en-US" i="1">
                            <a:latin typeface="Cambria Math"/>
                          </a:rPr>
                          <m:t>𝑉𝑎𝑙𝑢𝑒</m:t>
                        </m:r>
                      </m:den>
                    </m:f>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𝑋</m:t>
                            </m:r>
                          </m:e>
                          <m:sub>
                            <m:r>
                              <a:rPr lang="en-US" b="0" i="1" smtClean="0">
                                <a:latin typeface="Cambria Math"/>
                              </a:rPr>
                              <m:t>𝑚𝑎𝑥</m:t>
                            </m:r>
                          </m:sub>
                        </m:sSub>
                      </m:num>
                      <m:den>
                        <m:sSub>
                          <m:sSubPr>
                            <m:ctrlPr>
                              <a:rPr lang="en-US" b="0" i="1" smtClean="0">
                                <a:latin typeface="Cambria Math"/>
                              </a:rPr>
                            </m:ctrlPr>
                          </m:sSubPr>
                          <m:e>
                            <m:r>
                              <a:rPr lang="en-US" b="0" i="1" smtClean="0">
                                <a:latin typeface="Cambria Math"/>
                              </a:rPr>
                              <m:t>𝑋</m:t>
                            </m:r>
                          </m:e>
                          <m:sub>
                            <m:r>
                              <a:rPr lang="en-US" b="0" i="1" smtClean="0">
                                <a:latin typeface="Cambria Math"/>
                              </a:rPr>
                              <m:t>𝑟𝑚𝑠</m:t>
                            </m:r>
                          </m:sub>
                        </m:sSub>
                      </m:den>
                    </m:f>
                  </m:oMath>
                </a14:m>
                <a:endParaRPr lang="en-US" dirty="0" smtClean="0"/>
              </a:p>
              <a:p>
                <a:pPr algn="l" rtl="0"/>
                <a:r>
                  <a:rPr lang="en-US" dirty="0" smtClean="0">
                    <a:cs typeface="+mj-cs"/>
                  </a:rPr>
                  <a:t>Hence, for any sinusoidal function like AC current or Voltage</a:t>
                </a:r>
              </a:p>
              <a:p>
                <a:pPr algn="l" rtl="0"/>
                <a:endParaRPr lang="en-US" dirty="0" smtClean="0">
                  <a:cs typeface="+mj-cs"/>
                </a:endParaRPr>
              </a:p>
              <a:p>
                <a:pPr algn="ctr" rtl="0"/>
                <a14:m>
                  <m:oMath xmlns:m="http://schemas.openxmlformats.org/officeDocument/2006/math">
                    <m:sSub>
                      <m:sSubPr>
                        <m:ctrlPr>
                          <a:rPr lang="en-US" i="1" smtClean="0">
                            <a:latin typeface="Cambria Math"/>
                            <a:cs typeface="+mj-cs"/>
                          </a:rPr>
                        </m:ctrlPr>
                      </m:sSubPr>
                      <m:e>
                        <m:r>
                          <a:rPr lang="en-US" b="0" i="1" smtClean="0">
                            <a:latin typeface="Cambria Math"/>
                            <a:cs typeface="+mj-cs"/>
                          </a:rPr>
                          <m:t>𝑘</m:t>
                        </m:r>
                      </m:e>
                      <m:sub>
                        <m:r>
                          <a:rPr lang="en-US" b="0" i="1" smtClean="0">
                            <a:latin typeface="Cambria Math"/>
                            <a:cs typeface="+mj-cs"/>
                          </a:rPr>
                          <m:t>𝑓</m:t>
                        </m:r>
                      </m:sub>
                    </m:sSub>
                    <m:r>
                      <a:rPr lang="en-US" b="0" i="1" smtClean="0">
                        <a:latin typeface="Cambria Math"/>
                        <a:cs typeface="+mj-cs"/>
                      </a:rPr>
                      <m:t>=</m:t>
                    </m:r>
                    <m:f>
                      <m:fPr>
                        <m:ctrlPr>
                          <a:rPr lang="en-US" b="0" i="1" smtClean="0">
                            <a:latin typeface="Cambria Math"/>
                            <a:cs typeface="+mj-cs"/>
                          </a:rPr>
                        </m:ctrlPr>
                      </m:fPr>
                      <m:num>
                        <m:sSub>
                          <m:sSubPr>
                            <m:ctrlPr>
                              <a:rPr lang="en-US" i="1">
                                <a:latin typeface="Cambria Math"/>
                              </a:rPr>
                            </m:ctrlPr>
                          </m:sSubPr>
                          <m:e>
                            <m:r>
                              <a:rPr lang="en-US" i="1">
                                <a:latin typeface="Cambria Math"/>
                              </a:rPr>
                              <m:t>𝐼</m:t>
                            </m:r>
                          </m:e>
                          <m:sub>
                            <m:r>
                              <a:rPr lang="en-US" i="1">
                                <a:latin typeface="Cambria Math"/>
                              </a:rPr>
                              <m:t>𝑟𝑚𝑠</m:t>
                            </m:r>
                          </m:sub>
                        </m:sSub>
                      </m:num>
                      <m:den>
                        <m:sSub>
                          <m:sSubPr>
                            <m:ctrlPr>
                              <a:rPr lang="en-US" b="0" i="1" smtClean="0">
                                <a:latin typeface="Cambria Math"/>
                                <a:cs typeface="+mj-cs"/>
                              </a:rPr>
                            </m:ctrlPr>
                          </m:sSubPr>
                          <m:e>
                            <m:r>
                              <a:rPr lang="en-US" b="0" i="1" smtClean="0">
                                <a:latin typeface="Cambria Math"/>
                                <a:cs typeface="+mj-cs"/>
                              </a:rPr>
                              <m:t>𝐼</m:t>
                            </m:r>
                          </m:e>
                          <m:sub>
                            <m:r>
                              <a:rPr lang="en-US" b="0" i="1" smtClean="0">
                                <a:latin typeface="Cambria Math"/>
                                <a:cs typeface="+mj-cs"/>
                              </a:rPr>
                              <m:t>𝑎𝑣</m:t>
                            </m:r>
                          </m:sub>
                        </m:sSub>
                      </m:den>
                    </m:f>
                    <m:r>
                      <a:rPr lang="en-US" b="0" i="1" smtClean="0">
                        <a:latin typeface="Cambria Math"/>
                        <a:cs typeface="+mj-cs"/>
                      </a:rPr>
                      <m:t>=</m:t>
                    </m:r>
                    <m:f>
                      <m:fPr>
                        <m:ctrlPr>
                          <a:rPr lang="en-US" b="0" i="1" smtClean="0">
                            <a:latin typeface="Cambria Math"/>
                            <a:cs typeface="+mj-cs"/>
                          </a:rPr>
                        </m:ctrlPr>
                      </m:fPr>
                      <m:num>
                        <m:r>
                          <a:rPr lang="en-US" i="1">
                            <a:latin typeface="Cambria Math"/>
                          </a:rPr>
                          <m:t>0</m:t>
                        </m:r>
                        <m:r>
                          <a:rPr lang="en-US" i="1">
                            <a:latin typeface="Cambria Math"/>
                          </a:rPr>
                          <m:t>.</m:t>
                        </m:r>
                        <m:r>
                          <a:rPr lang="en-US" i="1">
                            <a:latin typeface="Cambria Math"/>
                          </a:rPr>
                          <m:t>707</m:t>
                        </m:r>
                        <m:sSub>
                          <m:sSubPr>
                            <m:ctrlPr>
                              <a:rPr lang="en-US" i="1">
                                <a:latin typeface="Cambria Math"/>
                              </a:rPr>
                            </m:ctrlPr>
                          </m:sSubPr>
                          <m:e>
                            <m:r>
                              <a:rPr lang="en-US" i="1">
                                <a:latin typeface="Cambria Math"/>
                              </a:rPr>
                              <m:t>𝐼</m:t>
                            </m:r>
                          </m:e>
                          <m:sub>
                            <m:r>
                              <a:rPr lang="en-US" i="1">
                                <a:latin typeface="Cambria Math"/>
                              </a:rPr>
                              <m:t>𝑚𝑎𝑥</m:t>
                            </m:r>
                          </m:sub>
                        </m:sSub>
                      </m:num>
                      <m:den>
                        <m:r>
                          <a:rPr lang="en-US" b="0" i="1" smtClean="0">
                            <a:latin typeface="Cambria Math"/>
                            <a:cs typeface="+mj-cs"/>
                          </a:rPr>
                          <m:t>0</m:t>
                        </m:r>
                        <m:r>
                          <a:rPr lang="en-US" b="0" i="1" smtClean="0">
                            <a:latin typeface="Cambria Math"/>
                            <a:cs typeface="+mj-cs"/>
                          </a:rPr>
                          <m:t>.</m:t>
                        </m:r>
                        <m:r>
                          <a:rPr lang="en-US" b="0" i="1" smtClean="0">
                            <a:latin typeface="Cambria Math"/>
                            <a:cs typeface="+mj-cs"/>
                          </a:rPr>
                          <m:t>637</m:t>
                        </m:r>
                        <m:sSub>
                          <m:sSubPr>
                            <m:ctrlPr>
                              <a:rPr lang="en-US" b="0" i="1" smtClean="0">
                                <a:latin typeface="Cambria Math"/>
                                <a:cs typeface="+mj-cs"/>
                              </a:rPr>
                            </m:ctrlPr>
                          </m:sSubPr>
                          <m:e>
                            <m:r>
                              <a:rPr lang="en-US" b="0" i="1" smtClean="0">
                                <a:latin typeface="Cambria Math"/>
                                <a:cs typeface="+mj-cs"/>
                              </a:rPr>
                              <m:t>𝐼</m:t>
                            </m:r>
                          </m:e>
                          <m:sub>
                            <m:r>
                              <a:rPr lang="en-US" b="0" i="1" smtClean="0">
                                <a:latin typeface="Cambria Math"/>
                                <a:cs typeface="+mj-cs"/>
                              </a:rPr>
                              <m:t>𝑚𝑎𝑥</m:t>
                            </m:r>
                          </m:sub>
                        </m:sSub>
                      </m:den>
                    </m:f>
                    <m:r>
                      <a:rPr lang="en-US" b="0" i="1" smtClean="0">
                        <a:latin typeface="Cambria Math"/>
                        <a:cs typeface="+mj-cs"/>
                      </a:rPr>
                      <m:t>=</m:t>
                    </m:r>
                    <m:r>
                      <a:rPr lang="en-US" b="0" i="1" smtClean="0">
                        <a:latin typeface="Cambria Math"/>
                        <a:cs typeface="+mj-cs"/>
                      </a:rPr>
                      <m:t>1</m:t>
                    </m:r>
                    <m:r>
                      <a:rPr lang="en-US" b="0" i="1" smtClean="0">
                        <a:latin typeface="Cambria Math"/>
                        <a:cs typeface="+mj-cs"/>
                      </a:rPr>
                      <m:t>.</m:t>
                    </m:r>
                    <m:r>
                      <a:rPr lang="en-US" b="0" i="1" smtClean="0">
                        <a:latin typeface="Cambria Math"/>
                        <a:cs typeface="+mj-cs"/>
                      </a:rPr>
                      <m:t>11</m:t>
                    </m:r>
                  </m:oMath>
                </a14:m>
                <a:r>
                  <a:rPr lang="en-US" dirty="0" smtClean="0">
                    <a:cs typeface="+mj-cs"/>
                  </a:rPr>
                  <a:t> </a:t>
                </a:r>
              </a:p>
              <a:p>
                <a:pPr algn="l" rtl="0"/>
                <a:endParaRPr lang="en-US" dirty="0">
                  <a:cs typeface="+mj-cs"/>
                </a:endParaRPr>
              </a:p>
              <a:p>
                <a:pPr algn="ctr" rtl="0"/>
                <a:r>
                  <a:rPr lang="en-US" dirty="0" smtClean="0">
                    <a:cs typeface="+mj-cs"/>
                  </a:rPr>
                  <a:t> </a:t>
                </a:r>
                <a14:m>
                  <m:oMath xmlns:m="http://schemas.openxmlformats.org/officeDocument/2006/math">
                    <m:sSub>
                      <m:sSubPr>
                        <m:ctrlPr>
                          <a:rPr lang="en-US" i="1" smtClean="0">
                            <a:latin typeface="Cambria Math"/>
                            <a:cs typeface="+mj-cs"/>
                          </a:rPr>
                        </m:ctrlPr>
                      </m:sSubPr>
                      <m:e>
                        <m:r>
                          <a:rPr lang="en-US" b="0" i="1" smtClean="0">
                            <a:latin typeface="Cambria Math"/>
                            <a:cs typeface="+mj-cs"/>
                          </a:rPr>
                          <m:t>𝐶</m:t>
                        </m:r>
                      </m:e>
                      <m:sub>
                        <m:r>
                          <a:rPr lang="en-US" b="0" i="1" smtClean="0">
                            <a:latin typeface="Cambria Math"/>
                            <a:cs typeface="+mj-cs"/>
                          </a:rPr>
                          <m:t>𝑓</m:t>
                        </m:r>
                      </m:sub>
                    </m:sSub>
                    <m:r>
                      <a:rPr lang="en-US" b="0" i="1" smtClean="0">
                        <a:latin typeface="Cambria Math"/>
                        <a:cs typeface="+mj-cs"/>
                      </a:rPr>
                      <m:t>=</m:t>
                    </m:r>
                    <m:f>
                      <m:fPr>
                        <m:ctrlPr>
                          <a:rPr lang="en-US" b="0" i="1" smtClean="0">
                            <a:latin typeface="Cambria Math"/>
                            <a:cs typeface="+mj-cs"/>
                          </a:rPr>
                        </m:ctrlPr>
                      </m:fPr>
                      <m:num>
                        <m:sSub>
                          <m:sSubPr>
                            <m:ctrlPr>
                              <a:rPr lang="en-US" b="0" i="1" smtClean="0">
                                <a:latin typeface="Cambria Math"/>
                                <a:cs typeface="+mj-cs"/>
                              </a:rPr>
                            </m:ctrlPr>
                          </m:sSubPr>
                          <m:e>
                            <m:r>
                              <a:rPr lang="en-US" b="0" i="1" smtClean="0">
                                <a:latin typeface="Cambria Math"/>
                                <a:cs typeface="+mj-cs"/>
                              </a:rPr>
                              <m:t>𝐼</m:t>
                            </m:r>
                          </m:e>
                          <m:sub>
                            <m:r>
                              <a:rPr lang="en-US" b="0" i="1" smtClean="0">
                                <a:latin typeface="Cambria Math"/>
                                <a:cs typeface="+mj-cs"/>
                              </a:rPr>
                              <m:t>𝑚𝑎𝑥</m:t>
                            </m:r>
                          </m:sub>
                        </m:sSub>
                      </m:num>
                      <m:den>
                        <m:sSub>
                          <m:sSubPr>
                            <m:ctrlPr>
                              <a:rPr lang="en-US" b="0" i="1" smtClean="0">
                                <a:latin typeface="Cambria Math"/>
                                <a:cs typeface="+mj-cs"/>
                              </a:rPr>
                            </m:ctrlPr>
                          </m:sSubPr>
                          <m:e>
                            <m:r>
                              <a:rPr lang="en-US" b="0" i="1" smtClean="0">
                                <a:latin typeface="Cambria Math"/>
                                <a:cs typeface="+mj-cs"/>
                              </a:rPr>
                              <m:t>𝐼</m:t>
                            </m:r>
                          </m:e>
                          <m:sub>
                            <m:r>
                              <a:rPr lang="en-US" b="0" i="1" smtClean="0">
                                <a:latin typeface="Cambria Math"/>
                                <a:cs typeface="+mj-cs"/>
                              </a:rPr>
                              <m:t>𝑟𝑚𝑠</m:t>
                            </m:r>
                          </m:sub>
                        </m:sSub>
                      </m:den>
                    </m:f>
                    <m:r>
                      <a:rPr lang="en-US" b="0" i="1" smtClean="0">
                        <a:latin typeface="Cambria Math"/>
                        <a:cs typeface="+mj-cs"/>
                      </a:rPr>
                      <m:t>=</m:t>
                    </m:r>
                    <m:f>
                      <m:fPr>
                        <m:ctrlPr>
                          <a:rPr lang="en-US" b="0" i="1" smtClean="0">
                            <a:latin typeface="Cambria Math"/>
                            <a:cs typeface="+mj-cs"/>
                          </a:rPr>
                        </m:ctrlPr>
                      </m:fPr>
                      <m:num>
                        <m:sSub>
                          <m:sSubPr>
                            <m:ctrlPr>
                              <a:rPr lang="en-US" b="0" i="1" smtClean="0">
                                <a:latin typeface="Cambria Math"/>
                                <a:cs typeface="+mj-cs"/>
                              </a:rPr>
                            </m:ctrlPr>
                          </m:sSubPr>
                          <m:e>
                            <m:r>
                              <a:rPr lang="en-US" b="0" i="1" smtClean="0">
                                <a:latin typeface="Cambria Math"/>
                                <a:cs typeface="+mj-cs"/>
                              </a:rPr>
                              <m:t>𝐼</m:t>
                            </m:r>
                          </m:e>
                          <m:sub>
                            <m:r>
                              <a:rPr lang="en-US" b="0" i="1" smtClean="0">
                                <a:latin typeface="Cambria Math"/>
                                <a:cs typeface="+mj-cs"/>
                              </a:rPr>
                              <m:t>𝑚𝑎𝑥</m:t>
                            </m:r>
                          </m:sub>
                        </m:sSub>
                      </m:num>
                      <m:den>
                        <m:r>
                          <a:rPr lang="en-US" b="0" i="1" smtClean="0">
                            <a:latin typeface="Cambria Math"/>
                            <a:cs typeface="+mj-cs"/>
                          </a:rPr>
                          <m:t>0</m:t>
                        </m:r>
                        <m:r>
                          <a:rPr lang="en-US" b="0" i="1" smtClean="0">
                            <a:latin typeface="Cambria Math"/>
                            <a:cs typeface="+mj-cs"/>
                          </a:rPr>
                          <m:t>.</m:t>
                        </m:r>
                        <m:r>
                          <a:rPr lang="en-US" b="0" i="1" smtClean="0">
                            <a:latin typeface="Cambria Math"/>
                            <a:cs typeface="+mj-cs"/>
                          </a:rPr>
                          <m:t>707</m:t>
                        </m:r>
                        <m:sSub>
                          <m:sSubPr>
                            <m:ctrlPr>
                              <a:rPr lang="en-US" b="0" i="1" smtClean="0">
                                <a:latin typeface="Cambria Math"/>
                                <a:cs typeface="+mj-cs"/>
                              </a:rPr>
                            </m:ctrlPr>
                          </m:sSubPr>
                          <m:e>
                            <m:r>
                              <a:rPr lang="en-US" b="0" i="1" smtClean="0">
                                <a:latin typeface="Cambria Math"/>
                                <a:cs typeface="+mj-cs"/>
                              </a:rPr>
                              <m:t>𝐼</m:t>
                            </m:r>
                          </m:e>
                          <m:sub>
                            <m:r>
                              <a:rPr lang="en-US" b="0" i="1" smtClean="0">
                                <a:latin typeface="Cambria Math"/>
                                <a:cs typeface="+mj-cs"/>
                              </a:rPr>
                              <m:t>𝑚𝑎𝑥</m:t>
                            </m:r>
                          </m:sub>
                        </m:sSub>
                      </m:den>
                    </m:f>
                    <m:r>
                      <a:rPr lang="en-US" b="0" i="1" smtClean="0">
                        <a:latin typeface="Cambria Math"/>
                        <a:cs typeface="+mj-cs"/>
                      </a:rPr>
                      <m:t>=</m:t>
                    </m:r>
                    <m:r>
                      <a:rPr lang="en-US" b="0" i="1" smtClean="0">
                        <a:latin typeface="Cambria Math"/>
                        <a:cs typeface="+mj-cs"/>
                      </a:rPr>
                      <m:t>1</m:t>
                    </m:r>
                    <m:r>
                      <a:rPr lang="en-US" b="0" i="1" smtClean="0">
                        <a:latin typeface="Cambria Math"/>
                        <a:cs typeface="+mj-cs"/>
                      </a:rPr>
                      <m:t>.</m:t>
                    </m:r>
                    <m:r>
                      <a:rPr lang="en-US" b="0" i="1" smtClean="0">
                        <a:latin typeface="Cambria Math"/>
                        <a:cs typeface="+mj-cs"/>
                      </a:rPr>
                      <m:t>414</m:t>
                    </m:r>
                  </m:oMath>
                </a14:m>
                <a:endParaRPr lang="en-US" dirty="0" smtClean="0">
                  <a:cs typeface="+mj-cs"/>
                </a:endParaRPr>
              </a:p>
              <a:p>
                <a:pPr algn="l" rtl="0"/>
                <a:endParaRPr lang="ar-IQ" dirty="0">
                  <a:cs typeface="+mj-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9512" y="836712"/>
                <a:ext cx="8496944" cy="5914248"/>
              </a:xfrm>
              <a:prstGeom prst="rect">
                <a:avLst/>
              </a:prstGeom>
              <a:blipFill rotWithShape="1">
                <a:blip r:embed="rId2"/>
                <a:stretch>
                  <a:fillRect l="-574" t="-515"/>
                </a:stretch>
              </a:blipFill>
            </p:spPr>
            <p:txBody>
              <a:bodyPr/>
              <a:lstStyle/>
              <a:p>
                <a:r>
                  <a:rPr lang="ar-IQ">
                    <a:noFill/>
                  </a:rPr>
                  <a:t> </a:t>
                </a:r>
              </a:p>
            </p:txBody>
          </p:sp>
        </mc:Fallback>
      </mc:AlternateContent>
    </p:spTree>
    <p:extLst>
      <p:ext uri="{BB962C8B-B14F-4D97-AF65-F5344CB8AC3E}">
        <p14:creationId xmlns:p14="http://schemas.microsoft.com/office/powerpoint/2010/main" val="3604913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42"/>
            <a:ext cx="5688632" cy="68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14" y="770087"/>
            <a:ext cx="4333875"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24744"/>
            <a:ext cx="41910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681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6671"/>
            <a:ext cx="61436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630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echfak.uni-kiel.de/matwis/amat/semi_en/kap_2/illustr/drift_veloc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3869531" cy="308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techfak.uni-kiel.de/matwis/amat/semi_en/kap_2/illustr/drift_veloc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950941" y="105247"/>
            <a:ext cx="3869531" cy="3083719"/>
          </a:xfrm>
          <a:prstGeom prst="rect">
            <a:avLst/>
          </a:prstGeom>
          <a:noFill/>
          <a:ln>
            <a:noFill/>
          </a:ln>
          <a:scene3d>
            <a:camera prst="orthographicFront">
              <a:rot lat="0" lon="1200000" rev="0"/>
            </a:camera>
            <a:lightRig rig="threePt" dir="t"/>
          </a:scene3d>
          <a:extLst/>
        </p:spPr>
      </p:pic>
      <p:sp>
        <p:nvSpPr>
          <p:cNvPr id="5" name="TextBox 4"/>
          <p:cNvSpPr txBox="1"/>
          <p:nvPr/>
        </p:nvSpPr>
        <p:spPr>
          <a:xfrm>
            <a:off x="5292080" y="48097"/>
            <a:ext cx="2952328" cy="923330"/>
          </a:xfrm>
          <a:prstGeom prst="rect">
            <a:avLst/>
          </a:prstGeom>
          <a:solidFill>
            <a:schemeClr val="bg1"/>
          </a:solidFill>
        </p:spPr>
        <p:txBody>
          <a:bodyPr wrap="square" rtlCol="1">
            <a:spAutoFit/>
          </a:bodyPr>
          <a:lstStyle/>
          <a:p>
            <a:pPr algn="just" rtl="0"/>
            <a:r>
              <a:rPr lang="en-US" dirty="0" smtClean="0"/>
              <a:t>In Negative Half Cycle The Charge  Direction is Reversed</a:t>
            </a:r>
          </a:p>
          <a:p>
            <a:pPr algn="just" rtl="0"/>
            <a:endParaRPr lang="ar-IQ" dirty="0"/>
          </a:p>
        </p:txBody>
      </p:sp>
      <p:sp>
        <p:nvSpPr>
          <p:cNvPr id="6" name="TextBox 5"/>
          <p:cNvSpPr txBox="1"/>
          <p:nvPr/>
        </p:nvSpPr>
        <p:spPr>
          <a:xfrm>
            <a:off x="5118086" y="2373422"/>
            <a:ext cx="3168935" cy="923330"/>
          </a:xfrm>
          <a:prstGeom prst="rect">
            <a:avLst/>
          </a:prstGeom>
          <a:solidFill>
            <a:schemeClr val="bg1"/>
          </a:solidFill>
        </p:spPr>
        <p:txBody>
          <a:bodyPr wrap="square" rtlCol="1">
            <a:spAutoFit/>
          </a:bodyPr>
          <a:lstStyle/>
          <a:p>
            <a:endParaRPr lang="en-US" dirty="0" smtClean="0"/>
          </a:p>
          <a:p>
            <a:endParaRPr lang="en-US" dirty="0"/>
          </a:p>
          <a:p>
            <a:endParaRPr lang="ar-IQ" dirty="0"/>
          </a:p>
        </p:txBody>
      </p:sp>
      <p:sp>
        <p:nvSpPr>
          <p:cNvPr id="7" name="TextBox 6"/>
          <p:cNvSpPr txBox="1"/>
          <p:nvPr/>
        </p:nvSpPr>
        <p:spPr>
          <a:xfrm>
            <a:off x="251520" y="21382"/>
            <a:ext cx="3240360" cy="923330"/>
          </a:xfrm>
          <a:prstGeom prst="rect">
            <a:avLst/>
          </a:prstGeom>
          <a:solidFill>
            <a:schemeClr val="bg1"/>
          </a:solidFill>
        </p:spPr>
        <p:txBody>
          <a:bodyPr wrap="square" rtlCol="1">
            <a:spAutoFit/>
          </a:bodyPr>
          <a:lstStyle/>
          <a:p>
            <a:pPr algn="l" rtl="0"/>
            <a:r>
              <a:rPr lang="en-US" dirty="0" smtClean="0"/>
              <a:t>In Positive Half Cycle The Charge Direction Is as Indicated</a:t>
            </a:r>
          </a:p>
          <a:p>
            <a:pPr algn="l" rtl="0"/>
            <a:endParaRPr lang="en-US" dirty="0" smtClean="0"/>
          </a:p>
        </p:txBody>
      </p:sp>
      <mc:AlternateContent xmlns:mc="http://schemas.openxmlformats.org/markup-compatibility/2006" xmlns:a14="http://schemas.microsoft.com/office/drawing/2010/main">
        <mc:Choice Requires="a14">
          <p:sp>
            <p:nvSpPr>
              <p:cNvPr id="8" name="TextBox 7"/>
              <p:cNvSpPr txBox="1"/>
              <p:nvPr/>
            </p:nvSpPr>
            <p:spPr>
              <a:xfrm>
                <a:off x="327559" y="2450664"/>
                <a:ext cx="8568952" cy="1200329"/>
              </a:xfrm>
              <a:prstGeom prst="rect">
                <a:avLst/>
              </a:prstGeom>
              <a:solidFill>
                <a:schemeClr val="bg1"/>
              </a:solidFill>
            </p:spPr>
            <p:txBody>
              <a:bodyPr wrap="square" rtlCol="1">
                <a:spAutoFit/>
              </a:bodyPr>
              <a:lstStyle/>
              <a:p>
                <a:pPr algn="just" rtl="0"/>
                <a:r>
                  <a:rPr lang="en-US" dirty="0" smtClean="0"/>
                  <a:t>Physically, the alternating current is that in each cycle of period </a:t>
                </a:r>
                <a14:m>
                  <m:oMath xmlns:m="http://schemas.openxmlformats.org/officeDocument/2006/math">
                    <m:r>
                      <a:rPr lang="en-US" i="1" dirty="0" smtClean="0">
                        <a:latin typeface="Cambria Math"/>
                      </a:rPr>
                      <m:t>(</m:t>
                    </m:r>
                    <m:r>
                      <a:rPr lang="en-US" i="1" dirty="0" smtClean="0">
                        <a:latin typeface="Cambria Math"/>
                      </a:rPr>
                      <m:t>𝑇</m:t>
                    </m:r>
                    <m:r>
                      <a:rPr lang="en-US" i="1" dirty="0" smtClean="0">
                        <a:latin typeface="Cambria Math"/>
                      </a:rPr>
                      <m:t>)</m:t>
                    </m:r>
                  </m:oMath>
                </a14:m>
                <a:r>
                  <a:rPr lang="en-US" dirty="0" smtClean="0"/>
                  <a:t> seconds, the current flow in one direction along the conductor during the time </a:t>
                </a:r>
                <a14:m>
                  <m:oMath xmlns:m="http://schemas.openxmlformats.org/officeDocument/2006/math">
                    <m:d>
                      <m:dPr>
                        <m:ctrlPr>
                          <a:rPr lang="en-US" i="1" smtClean="0">
                            <a:latin typeface="Cambria Math"/>
                          </a:rPr>
                        </m:ctrlPr>
                      </m:dPr>
                      <m:e>
                        <m:f>
                          <m:fPr>
                            <m:type m:val="lin"/>
                            <m:ctrlPr>
                              <a:rPr lang="en-US" i="1" smtClean="0">
                                <a:latin typeface="Cambria Math"/>
                              </a:rPr>
                            </m:ctrlPr>
                          </m:fPr>
                          <m:num>
                            <m:r>
                              <a:rPr lang="en-US" b="0" i="1" smtClean="0">
                                <a:latin typeface="Cambria Math"/>
                              </a:rPr>
                              <m:t>𝑇</m:t>
                            </m:r>
                          </m:num>
                          <m:den>
                            <m:r>
                              <a:rPr lang="en-US" b="0" i="1" smtClean="0">
                                <a:latin typeface="Cambria Math"/>
                              </a:rPr>
                              <m:t>2</m:t>
                            </m:r>
                          </m:den>
                        </m:f>
                      </m:e>
                    </m:d>
                    <m:r>
                      <a:rPr lang="en-US" b="0" i="1" smtClean="0">
                        <a:latin typeface="Cambria Math"/>
                      </a:rPr>
                      <m:t> </m:t>
                    </m:r>
                  </m:oMath>
                </a14:m>
                <a:r>
                  <a:rPr lang="en-US" dirty="0" smtClean="0"/>
                  <a:t>seconds, while this direction is reversed in the negative half cycle. This described current considered as a square wave current. </a:t>
                </a:r>
                <a:endParaRPr lang="ar-IQ" dirty="0"/>
              </a:p>
            </p:txBody>
          </p:sp>
        </mc:Choice>
        <mc:Fallback xmlns="">
          <p:sp>
            <p:nvSpPr>
              <p:cNvPr id="8" name="TextBox 7"/>
              <p:cNvSpPr txBox="1">
                <a:spLocks noRot="1" noChangeAspect="1" noMove="1" noResize="1" noEditPoints="1" noAdjustHandles="1" noChangeArrowheads="1" noChangeShapeType="1" noTextEdit="1"/>
              </p:cNvSpPr>
              <p:nvPr/>
            </p:nvSpPr>
            <p:spPr>
              <a:xfrm>
                <a:off x="327559" y="2450664"/>
                <a:ext cx="8568952" cy="1200329"/>
              </a:xfrm>
              <a:prstGeom prst="rect">
                <a:avLst/>
              </a:prstGeom>
              <a:blipFill rotWithShape="1">
                <a:blip r:embed="rId3"/>
                <a:stretch>
                  <a:fillRect l="-641" t="-13198" r="-641" b="-8122"/>
                </a:stretch>
              </a:blipFill>
            </p:spPr>
            <p:txBody>
              <a:bodyPr/>
              <a:lstStyle/>
              <a:p>
                <a:r>
                  <a:rPr lang="ar-IQ">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501008"/>
            <a:ext cx="32956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p:cNvSpPr txBox="1"/>
              <p:nvPr/>
            </p:nvSpPr>
            <p:spPr>
              <a:xfrm>
                <a:off x="3411885" y="3635306"/>
                <a:ext cx="288032" cy="400110"/>
              </a:xfrm>
              <a:prstGeom prst="rect">
                <a:avLst/>
              </a:prstGeom>
              <a:solidFill>
                <a:schemeClr val="bg1"/>
              </a:solid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𝐼</m:t>
                      </m:r>
                    </m:oMath>
                  </m:oMathPara>
                </a14:m>
                <a:endParaRPr lang="ar-IQ"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411885" y="3635306"/>
                <a:ext cx="288032" cy="400110"/>
              </a:xfrm>
              <a:prstGeom prst="rect">
                <a:avLst/>
              </a:prstGeom>
              <a:blipFill rotWithShape="1">
                <a:blip r:embed="rId5"/>
                <a:stretch>
                  <a:fillRect/>
                </a:stretch>
              </a:blipFill>
            </p:spPr>
            <p:txBody>
              <a:bodyPr/>
              <a:lstStyle/>
              <a:p>
                <a:r>
                  <a:rPr lang="ar-IQ">
                    <a:noFill/>
                  </a:rPr>
                  <a:t> </a:t>
                </a:r>
              </a:p>
            </p:txBody>
          </p:sp>
        </mc:Fallback>
      </mc:AlternateContent>
      <p:cxnSp>
        <p:nvCxnSpPr>
          <p:cNvPr id="11" name="Straight Arrow Connector 10"/>
          <p:cNvCxnSpPr/>
          <p:nvPr/>
        </p:nvCxnSpPr>
        <p:spPr>
          <a:xfrm>
            <a:off x="3332608" y="4503390"/>
            <a:ext cx="2168227"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5500835" y="4365104"/>
            <a:ext cx="0" cy="50405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746220" y="4318724"/>
                <a:ext cx="391710" cy="369332"/>
              </a:xfrm>
              <a:prstGeom prst="rect">
                <a:avLst/>
              </a:prstGeom>
              <a:solidFill>
                <a:schemeClr val="bg1"/>
              </a:solid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oMath>
                  </m:oMathPara>
                </a14:m>
                <a:endParaRPr lang="ar-IQ" dirty="0"/>
              </a:p>
            </p:txBody>
          </p:sp>
        </mc:Choice>
        <mc:Fallback xmlns="">
          <p:sp>
            <p:nvSpPr>
              <p:cNvPr id="14" name="TextBox 13"/>
              <p:cNvSpPr txBox="1">
                <a:spLocks noRot="1" noChangeAspect="1" noMove="1" noResize="1" noEditPoints="1" noAdjustHandles="1" noChangeArrowheads="1" noChangeShapeType="1" noTextEdit="1"/>
              </p:cNvSpPr>
              <p:nvPr/>
            </p:nvSpPr>
            <p:spPr>
              <a:xfrm>
                <a:off x="4746220" y="4318724"/>
                <a:ext cx="391710" cy="369332"/>
              </a:xfrm>
              <a:prstGeom prst="rect">
                <a:avLst/>
              </a:prstGeom>
              <a:blipFill rotWithShape="1">
                <a:blip r:embed="rId6"/>
                <a:stretch>
                  <a:fillRect/>
                </a:stretch>
              </a:blipFill>
            </p:spPr>
            <p:txBody>
              <a:bodyPr/>
              <a:lstStyle/>
              <a:p>
                <a:r>
                  <a:rPr lang="ar-IQ">
                    <a:noFill/>
                  </a:rPr>
                  <a:t> </a:t>
                </a:r>
              </a:p>
            </p:txBody>
          </p:sp>
        </mc:Fallback>
      </mc:AlternateContent>
      <p:cxnSp>
        <p:nvCxnSpPr>
          <p:cNvPr id="16" name="Straight Arrow Connector 15"/>
          <p:cNvCxnSpPr/>
          <p:nvPr/>
        </p:nvCxnSpPr>
        <p:spPr>
          <a:xfrm>
            <a:off x="3332608" y="5301208"/>
            <a:ext cx="1084113"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555901" y="5046771"/>
                <a:ext cx="391710" cy="609077"/>
              </a:xfrm>
              <a:prstGeom prst="rect">
                <a:avLst/>
              </a:prstGeom>
              <a:solidFill>
                <a:schemeClr val="bg1"/>
              </a:solid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IQ" i="1" smtClean="0">
                              <a:latin typeface="Cambria Math"/>
                            </a:rPr>
                          </m:ctrlPr>
                        </m:fPr>
                        <m:num>
                          <m:r>
                            <a:rPr lang="en-US" b="0" i="1" smtClean="0">
                              <a:latin typeface="Cambria Math"/>
                            </a:rPr>
                            <m:t>𝑇</m:t>
                          </m:r>
                        </m:num>
                        <m:den>
                          <m:r>
                            <a:rPr lang="ar-IQ" b="0" i="1" smtClean="0">
                              <a:latin typeface="Cambria Math"/>
                            </a:rPr>
                            <m:t>2</m:t>
                          </m:r>
                        </m:den>
                      </m:f>
                    </m:oMath>
                  </m:oMathPara>
                </a14:m>
                <a:endParaRPr lang="ar-IQ" dirty="0"/>
              </a:p>
            </p:txBody>
          </p:sp>
        </mc:Choice>
        <mc:Fallback xmlns="">
          <p:sp>
            <p:nvSpPr>
              <p:cNvPr id="17" name="TextBox 16"/>
              <p:cNvSpPr txBox="1">
                <a:spLocks noRot="1" noChangeAspect="1" noMove="1" noResize="1" noEditPoints="1" noAdjustHandles="1" noChangeArrowheads="1" noChangeShapeType="1" noTextEdit="1"/>
              </p:cNvSpPr>
              <p:nvPr/>
            </p:nvSpPr>
            <p:spPr>
              <a:xfrm>
                <a:off x="3555901" y="5046771"/>
                <a:ext cx="391710" cy="609077"/>
              </a:xfrm>
              <a:prstGeom prst="rect">
                <a:avLst/>
              </a:prstGeom>
              <a:blipFill rotWithShape="1">
                <a:blip r:embed="rId7"/>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7588239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88638"/>
            <a:ext cx="4630579" cy="433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00129"/>
            <a:ext cx="40767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20241"/>
            <a:ext cx="35147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189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971550"/>
            <a:ext cx="44100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820" y="404664"/>
            <a:ext cx="5166360" cy="581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114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701" y="447110"/>
            <a:ext cx="5976664" cy="369332"/>
          </a:xfrm>
          <a:prstGeom prst="rect">
            <a:avLst/>
          </a:prstGeom>
          <a:solidFill>
            <a:srgbClr val="FF9933"/>
          </a:solidFill>
        </p:spPr>
        <p:txBody>
          <a:bodyPr wrap="square" rtlCol="1">
            <a:spAutoFit/>
          </a:bodyPr>
          <a:lstStyle/>
          <a:p>
            <a:pPr algn="ctr" rtl="0"/>
            <a:r>
              <a:rPr lang="en-US" dirty="0"/>
              <a:t>IMPEDANCE AND </a:t>
            </a:r>
            <a:r>
              <a:rPr lang="en-US" dirty="0">
                <a:solidFill>
                  <a:prstClr val="black"/>
                </a:solidFill>
              </a:rPr>
              <a:t>THE </a:t>
            </a:r>
            <a:r>
              <a:rPr lang="en-US" dirty="0" smtClean="0"/>
              <a:t>PHASOR </a:t>
            </a:r>
            <a:r>
              <a:rPr lang="en-US" dirty="0"/>
              <a:t>DIAGRAM</a:t>
            </a:r>
            <a:endParaRPr lang="ar-IQ" dirty="0"/>
          </a:p>
        </p:txBody>
      </p:sp>
      <p:sp>
        <p:nvSpPr>
          <p:cNvPr id="3" name="TextBox 2"/>
          <p:cNvSpPr txBox="1"/>
          <p:nvPr/>
        </p:nvSpPr>
        <p:spPr>
          <a:xfrm>
            <a:off x="3484265" y="864067"/>
            <a:ext cx="2376264" cy="369332"/>
          </a:xfrm>
          <a:prstGeom prst="rect">
            <a:avLst/>
          </a:prstGeom>
          <a:solidFill>
            <a:schemeClr val="accent3">
              <a:lumMod val="60000"/>
              <a:lumOff val="40000"/>
            </a:schemeClr>
          </a:solidFill>
        </p:spPr>
        <p:txBody>
          <a:bodyPr wrap="square" rtlCol="1">
            <a:spAutoFit/>
          </a:bodyPr>
          <a:lstStyle/>
          <a:p>
            <a:pPr algn="l"/>
            <a:r>
              <a:rPr lang="en-US" dirty="0" smtClean="0"/>
              <a:t>Resistive </a:t>
            </a:r>
            <a:r>
              <a:rPr lang="en-US" dirty="0"/>
              <a:t>Elements</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638092"/>
            <a:ext cx="29241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437112"/>
            <a:ext cx="24098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12773"/>
            <a:ext cx="5383530" cy="533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5580112" y="5075287"/>
                <a:ext cx="3456384" cy="1760547"/>
              </a:xfrm>
              <a:prstGeom prst="rect">
                <a:avLst/>
              </a:prstGeom>
              <a:noFill/>
            </p:spPr>
            <p:txBody>
              <a:bodyPr wrap="square" rtlCol="1">
                <a:spAutoFit/>
              </a:bodyPr>
              <a:lstStyle/>
              <a:p>
                <a:pPr algn="just" rtl="0"/>
                <a:r>
                  <a:rPr lang="en-US" dirty="0" smtClean="0"/>
                  <a:t>The angle </a:t>
                </a:r>
                <a14:m>
                  <m:oMath xmlns:m="http://schemas.openxmlformats.org/officeDocument/2006/math">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0</m:t>
                        </m:r>
                      </m:e>
                      <m:sup>
                        <m:r>
                          <a:rPr lang="en-US" i="1" smtClean="0">
                            <a:latin typeface="Cambria Math"/>
                            <a:ea typeface="Cambria Math"/>
                          </a:rPr>
                          <m:t>°</m:t>
                        </m:r>
                      </m:sup>
                    </m:sSup>
                  </m:oMath>
                </a14:m>
                <a:r>
                  <a:rPr lang="en-US" dirty="0" smtClean="0"/>
                  <a:t>of the resistance means that “the resistance in an AC circuit causes a zero phase shift between </a:t>
                </a:r>
                <a:r>
                  <a:rPr lang="en-US" dirty="0"/>
                  <a:t>the </a:t>
                </a:r>
                <a:r>
                  <a:rPr lang="en-US" dirty="0" smtClean="0"/>
                  <a:t>current passing through it and the  supplied voltage”. </a:t>
                </a:r>
                <a:endParaRPr lang="ar-IQ" dirty="0"/>
              </a:p>
            </p:txBody>
          </p:sp>
        </mc:Choice>
        <mc:Fallback xmlns="">
          <p:sp>
            <p:nvSpPr>
              <p:cNvPr id="4" name="TextBox 3"/>
              <p:cNvSpPr txBox="1">
                <a:spLocks noRot="1" noChangeAspect="1" noMove="1" noResize="1" noEditPoints="1" noAdjustHandles="1" noChangeArrowheads="1" noChangeShapeType="1" noTextEdit="1"/>
              </p:cNvSpPr>
              <p:nvPr/>
            </p:nvSpPr>
            <p:spPr>
              <a:xfrm>
                <a:off x="5580112" y="5075287"/>
                <a:ext cx="3456384" cy="1760547"/>
              </a:xfrm>
              <a:prstGeom prst="rect">
                <a:avLst/>
              </a:prstGeom>
              <a:blipFill rotWithShape="1">
                <a:blip r:embed="rId5"/>
                <a:stretch>
                  <a:fillRect l="-1411" t="-1389" r="-1587" b="-4861"/>
                </a:stretch>
              </a:blipFill>
            </p:spPr>
            <p:txBody>
              <a:bodyPr/>
              <a:lstStyle/>
              <a:p>
                <a:r>
                  <a:rPr lang="ar-IQ">
                    <a:noFill/>
                  </a:rPr>
                  <a:t> </a:t>
                </a:r>
              </a:p>
            </p:txBody>
          </p:sp>
        </mc:Fallback>
      </mc:AlternateContent>
    </p:spTree>
    <p:extLst>
      <p:ext uri="{BB962C8B-B14F-4D97-AF65-F5344CB8AC3E}">
        <p14:creationId xmlns:p14="http://schemas.microsoft.com/office/powerpoint/2010/main" val="2645678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66103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8" y="3573016"/>
            <a:ext cx="43719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323528" y="4869160"/>
                <a:ext cx="8381478" cy="1512978"/>
              </a:xfrm>
              <a:prstGeom prst="rect">
                <a:avLst/>
              </a:prstGeom>
              <a:noFill/>
            </p:spPr>
            <p:txBody>
              <a:bodyPr wrap="square" rtlCol="1">
                <a:spAutoFit/>
              </a:bodyPr>
              <a:lstStyle/>
              <a:p>
                <a:pPr algn="l" rtl="0"/>
                <a:r>
                  <a:rPr lang="en-US" b="1" u="sng" dirty="0" smtClean="0">
                    <a:solidFill>
                      <a:srgbClr val="C00000"/>
                    </a:solidFill>
                  </a:rPr>
                  <a:t>Note:</a:t>
                </a:r>
                <a:endParaRPr lang="en-US" dirty="0" smtClean="0">
                  <a:solidFill>
                    <a:srgbClr val="C00000"/>
                  </a:solidFill>
                </a:endParaRPr>
              </a:p>
              <a:p>
                <a:pPr algn="just" rtl="0"/>
                <a:r>
                  <a:rPr lang="en-US" dirty="0" smtClean="0"/>
                  <a:t>The physical meaning of representing the resistance as a vector of magnitude </a:t>
                </a:r>
                <a14:m>
                  <m:oMath xmlns:m="http://schemas.openxmlformats.org/officeDocument/2006/math">
                    <m:d>
                      <m:dPr>
                        <m:begChr m:val="|"/>
                        <m:endChr m:val="|"/>
                        <m:ctrlPr>
                          <a:rPr lang="en-US" i="1" smtClean="0">
                            <a:latin typeface="Cambria Math"/>
                          </a:rPr>
                        </m:ctrlPr>
                      </m:dPr>
                      <m:e>
                        <m:r>
                          <a:rPr lang="en-US" b="0" i="1" smtClean="0">
                            <a:latin typeface="Cambria Math"/>
                          </a:rPr>
                          <m:t>𝑅</m:t>
                        </m:r>
                      </m:e>
                    </m:d>
                  </m:oMath>
                </a14:m>
                <a:r>
                  <a:rPr lang="en-US" dirty="0" smtClean="0"/>
                  <a:t> and of angle </a:t>
                </a:r>
                <a14:m>
                  <m:oMath xmlns:m="http://schemas.openxmlformats.org/officeDocument/2006/math">
                    <m:d>
                      <m:dPr>
                        <m:ctrlPr>
                          <a:rPr lang="en-US" i="1" smtClean="0">
                            <a:latin typeface="Cambria Math"/>
                          </a:rPr>
                        </m:ctrlPr>
                      </m:dPr>
                      <m:e>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0</m:t>
                            </m:r>
                          </m:e>
                          <m:sup>
                            <m:r>
                              <a:rPr lang="en-US" i="1" smtClean="0">
                                <a:latin typeface="Cambria Math"/>
                                <a:ea typeface="Cambria Math"/>
                              </a:rPr>
                              <m:t>°</m:t>
                            </m:r>
                          </m:sup>
                        </m:sSup>
                      </m:e>
                    </m:d>
                  </m:oMath>
                </a14:m>
                <a:r>
                  <a:rPr lang="en-US" dirty="0" smtClean="0"/>
                  <a:t> is due to a truth that “the current passes through the resistance is in-phase with the voltage of the source supplying it ”. This representation is suitable to treat the sinusoidal quantities (voltage and current) using vector algebra.</a:t>
                </a:r>
              </a:p>
            </p:txBody>
          </p:sp>
        </mc:Choice>
        <mc:Fallback xmlns="">
          <p:sp>
            <p:nvSpPr>
              <p:cNvPr id="2" name="TextBox 1"/>
              <p:cNvSpPr txBox="1">
                <a:spLocks noRot="1" noChangeAspect="1" noMove="1" noResize="1" noEditPoints="1" noAdjustHandles="1" noChangeArrowheads="1" noChangeShapeType="1" noTextEdit="1"/>
              </p:cNvSpPr>
              <p:nvPr/>
            </p:nvSpPr>
            <p:spPr>
              <a:xfrm>
                <a:off x="323528" y="4869160"/>
                <a:ext cx="8381478" cy="1512978"/>
              </a:xfrm>
              <a:prstGeom prst="rect">
                <a:avLst/>
              </a:prstGeom>
              <a:blipFill rotWithShape="1">
                <a:blip r:embed="rId4"/>
                <a:stretch>
                  <a:fillRect l="-582" t="-2016" r="-655" b="-5645"/>
                </a:stretch>
              </a:blipFill>
            </p:spPr>
            <p:txBody>
              <a:bodyPr/>
              <a:lstStyle/>
              <a:p>
                <a:r>
                  <a:rPr lang="ar-IQ">
                    <a:noFill/>
                  </a:rPr>
                  <a:t> </a:t>
                </a:r>
              </a:p>
            </p:txBody>
          </p:sp>
        </mc:Fallback>
      </mc:AlternateContent>
    </p:spTree>
    <p:extLst>
      <p:ext uri="{BB962C8B-B14F-4D97-AF65-F5344CB8AC3E}">
        <p14:creationId xmlns:p14="http://schemas.microsoft.com/office/powerpoint/2010/main" val="702625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64389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2420888"/>
            <a:ext cx="54292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611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88640"/>
            <a:ext cx="5832648" cy="707886"/>
          </a:xfrm>
          <a:prstGeom prst="rect">
            <a:avLst/>
          </a:prstGeom>
          <a:solidFill>
            <a:schemeClr val="bg1">
              <a:lumMod val="95000"/>
            </a:schemeClr>
          </a:solidFill>
        </p:spPr>
        <p:txBody>
          <a:bodyPr wrap="square" rtlCol="1">
            <a:spAutoFit/>
          </a:bodyPr>
          <a:lstStyle/>
          <a:p>
            <a:pPr algn="ctr"/>
            <a:r>
              <a:rPr lang="en-US" sz="4000" b="1" dirty="0" smtClean="0">
                <a:solidFill>
                  <a:schemeClr val="tx2">
                    <a:lumMod val="60000"/>
                    <a:lumOff val="40000"/>
                  </a:schemeClr>
                </a:solidFill>
              </a:rPr>
              <a:t>What is the Inductance?</a:t>
            </a:r>
            <a:endParaRPr lang="ar-IQ" sz="4000" b="1" dirty="0">
              <a:solidFill>
                <a:schemeClr val="tx2">
                  <a:lumMod val="60000"/>
                  <a:lumOff val="40000"/>
                </a:scheme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200400"/>
            <a:ext cx="3165317"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1786" y="980728"/>
            <a:ext cx="4752528" cy="4708981"/>
          </a:xfrm>
          <a:prstGeom prst="rect">
            <a:avLst/>
          </a:prstGeom>
          <a:noFill/>
        </p:spPr>
        <p:txBody>
          <a:bodyPr wrap="square" rtlCol="1">
            <a:spAutoFit/>
          </a:bodyPr>
          <a:lstStyle/>
          <a:p>
            <a:pPr algn="just" rtl="0"/>
            <a:r>
              <a:rPr lang="en-US" dirty="0" smtClean="0">
                <a:cs typeface="+mj-cs"/>
              </a:rPr>
              <a:t>When a conducting wire wound in the manner shown in figure beside, it will be a “Coil” and it will be called “an inductor” (</a:t>
            </a:r>
            <a:r>
              <a:rPr lang="ar-IQ" dirty="0" smtClean="0">
                <a:cs typeface="+mj-cs"/>
              </a:rPr>
              <a:t>مُحِثْ</a:t>
            </a:r>
            <a:r>
              <a:rPr lang="en-US" dirty="0" smtClean="0">
                <a:cs typeface="+mj-cs"/>
              </a:rPr>
              <a:t>) because it behaves as “an inductance” (</a:t>
            </a:r>
            <a:r>
              <a:rPr lang="ar-IQ" dirty="0" smtClean="0">
                <a:cs typeface="+mj-cs"/>
              </a:rPr>
              <a:t>مَحاثّه</a:t>
            </a:r>
            <a:r>
              <a:rPr lang="en-US" dirty="0" smtClean="0">
                <a:cs typeface="+mj-cs"/>
              </a:rPr>
              <a:t>).</a:t>
            </a:r>
          </a:p>
          <a:p>
            <a:pPr algn="just" rtl="0"/>
            <a:r>
              <a:rPr lang="en-US" dirty="0" smtClean="0">
                <a:cs typeface="+mj-cs"/>
              </a:rPr>
              <a:t> </a:t>
            </a:r>
          </a:p>
          <a:p>
            <a:pPr algn="just" rtl="0"/>
            <a:r>
              <a:rPr lang="en-US" sz="2400" b="1" dirty="0" smtClean="0">
                <a:solidFill>
                  <a:srgbClr val="FF0000"/>
                </a:solidFill>
                <a:cs typeface="+mj-cs"/>
              </a:rPr>
              <a:t>The questions arise here are:</a:t>
            </a:r>
          </a:p>
          <a:p>
            <a:pPr algn="just" rtl="0"/>
            <a:endParaRPr lang="en-US" dirty="0" smtClean="0">
              <a:solidFill>
                <a:srgbClr val="FF0000"/>
              </a:solidFill>
              <a:cs typeface="+mj-cs"/>
            </a:endParaRPr>
          </a:p>
          <a:p>
            <a:pPr algn="just" rtl="0"/>
            <a:r>
              <a:rPr lang="en-US" dirty="0" smtClean="0">
                <a:cs typeface="+mj-cs"/>
              </a:rPr>
              <a:t> </a:t>
            </a:r>
            <a:r>
              <a:rPr lang="en-US" sz="2800" dirty="0" smtClean="0">
                <a:cs typeface="+mj-cs"/>
              </a:rPr>
              <a:t>“</a:t>
            </a:r>
            <a:r>
              <a:rPr lang="en-US" sz="2800" dirty="0" smtClean="0">
                <a:solidFill>
                  <a:srgbClr val="7030A0"/>
                </a:solidFill>
                <a:cs typeface="+mj-cs"/>
              </a:rPr>
              <a:t>What is this winding (</a:t>
            </a:r>
            <a:r>
              <a:rPr lang="ar-IQ" sz="2800" dirty="0" smtClean="0">
                <a:solidFill>
                  <a:srgbClr val="7030A0"/>
                </a:solidFill>
                <a:cs typeface="+mj-cs"/>
              </a:rPr>
              <a:t>لَفْ</a:t>
            </a:r>
            <a:r>
              <a:rPr lang="en-US" sz="2800" dirty="0" smtClean="0">
                <a:solidFill>
                  <a:srgbClr val="7030A0"/>
                </a:solidFill>
                <a:cs typeface="+mj-cs"/>
              </a:rPr>
              <a:t>) do?</a:t>
            </a:r>
            <a:r>
              <a:rPr lang="en-US" sz="2800" dirty="0" smtClean="0">
                <a:cs typeface="+mj-cs"/>
              </a:rPr>
              <a:t>”</a:t>
            </a:r>
          </a:p>
          <a:p>
            <a:pPr algn="just" rtl="0"/>
            <a:r>
              <a:rPr lang="en-US" sz="2800" dirty="0" smtClean="0">
                <a:cs typeface="+mj-cs"/>
              </a:rPr>
              <a:t> “</a:t>
            </a:r>
            <a:r>
              <a:rPr lang="en-US" sz="2800" dirty="0" smtClean="0">
                <a:solidFill>
                  <a:srgbClr val="7030A0"/>
                </a:solidFill>
                <a:cs typeface="+mj-cs"/>
              </a:rPr>
              <a:t>What it will induce?</a:t>
            </a:r>
            <a:r>
              <a:rPr lang="en-US" sz="2800" dirty="0" smtClean="0">
                <a:solidFill>
                  <a:schemeClr val="accent2">
                    <a:lumMod val="75000"/>
                  </a:schemeClr>
                </a:solidFill>
                <a:cs typeface="+mj-cs"/>
              </a:rPr>
              <a:t>”</a:t>
            </a:r>
          </a:p>
          <a:p>
            <a:pPr algn="just" rtl="0"/>
            <a:r>
              <a:rPr lang="en-US" sz="2800" dirty="0" smtClean="0">
                <a:cs typeface="+mj-cs"/>
              </a:rPr>
              <a:t>“</a:t>
            </a:r>
            <a:r>
              <a:rPr lang="en-US" sz="2800" dirty="0">
                <a:solidFill>
                  <a:srgbClr val="7030A0"/>
                </a:solidFill>
                <a:cs typeface="+mj-cs"/>
              </a:rPr>
              <a:t>What happen when it </a:t>
            </a:r>
            <a:r>
              <a:rPr lang="en-US" sz="2800" dirty="0" smtClean="0">
                <a:solidFill>
                  <a:srgbClr val="7030A0"/>
                </a:solidFill>
                <a:cs typeface="+mj-cs"/>
              </a:rPr>
              <a:t>is connected to a DC source?</a:t>
            </a:r>
            <a:r>
              <a:rPr lang="en-US" sz="2800" dirty="0" smtClean="0">
                <a:cs typeface="+mj-cs"/>
              </a:rPr>
              <a:t>”</a:t>
            </a:r>
            <a:r>
              <a:rPr lang="en-US" sz="2800" dirty="0" smtClean="0">
                <a:solidFill>
                  <a:srgbClr val="7030A0"/>
                </a:solidFill>
                <a:cs typeface="+mj-cs"/>
              </a:rPr>
              <a:t> </a:t>
            </a:r>
          </a:p>
          <a:p>
            <a:pPr algn="just" rtl="0"/>
            <a:r>
              <a:rPr lang="en-US" sz="2800" dirty="0" smtClean="0">
                <a:cs typeface="+mj-cs"/>
              </a:rPr>
              <a:t>“</a:t>
            </a:r>
            <a:r>
              <a:rPr lang="en-US" sz="2800" dirty="0" smtClean="0">
                <a:solidFill>
                  <a:srgbClr val="7030A0"/>
                </a:solidFill>
                <a:cs typeface="+mj-cs"/>
              </a:rPr>
              <a:t>What happen when it is connected to a</a:t>
            </a:r>
            <a:r>
              <a:rPr lang="en-US" sz="2800" dirty="0" smtClean="0">
                <a:solidFill>
                  <a:srgbClr val="7030A0"/>
                </a:solidFill>
              </a:rPr>
              <a:t>n </a:t>
            </a:r>
            <a:r>
              <a:rPr lang="en-US" sz="2800" dirty="0">
                <a:solidFill>
                  <a:srgbClr val="7030A0"/>
                </a:solidFill>
              </a:rPr>
              <a:t>AC</a:t>
            </a:r>
            <a:r>
              <a:rPr lang="en-US" sz="2800" dirty="0" smtClean="0">
                <a:solidFill>
                  <a:srgbClr val="7030A0"/>
                </a:solidFill>
                <a:cs typeface="+mj-cs"/>
              </a:rPr>
              <a:t> source?</a:t>
            </a:r>
            <a:r>
              <a:rPr lang="en-US" sz="2800" dirty="0" smtClean="0">
                <a:cs typeface="+mj-cs"/>
              </a:rPr>
              <a:t>”</a:t>
            </a:r>
            <a:endParaRPr lang="ar-IQ" sz="2800" dirty="0">
              <a:cs typeface="+mj-cs"/>
            </a:endParaRPr>
          </a:p>
        </p:txBody>
      </p:sp>
    </p:spTree>
    <p:extLst>
      <p:ext uri="{BB962C8B-B14F-4D97-AF65-F5344CB8AC3E}">
        <p14:creationId xmlns:p14="http://schemas.microsoft.com/office/powerpoint/2010/main" val="3006387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188640"/>
            <a:ext cx="3165317"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107504" y="188640"/>
                <a:ext cx="5472608" cy="5355312"/>
              </a:xfrm>
              <a:prstGeom prst="rect">
                <a:avLst/>
              </a:prstGeom>
              <a:noFill/>
            </p:spPr>
            <p:txBody>
              <a:bodyPr wrap="square" rtlCol="1">
                <a:spAutoFit/>
              </a:bodyPr>
              <a:lstStyle/>
              <a:p>
                <a:pPr marL="285750" indent="-285750" algn="just" rtl="0">
                  <a:buFont typeface="Arial" pitchFamily="34" charset="0"/>
                  <a:buChar char="•"/>
                </a:pPr>
                <a:r>
                  <a:rPr lang="en-US" dirty="0" smtClean="0"/>
                  <a:t>Let us connect the coil to a DC source, then a current of constant magnitude </a:t>
                </a:r>
                <a14:m>
                  <m:oMath xmlns:m="http://schemas.openxmlformats.org/officeDocument/2006/math">
                    <m:d>
                      <m:dPr>
                        <m:ctrlPr>
                          <a:rPr lang="en-US" i="1" smtClean="0">
                            <a:latin typeface="Cambria Math"/>
                          </a:rPr>
                        </m:ctrlPr>
                      </m:dPr>
                      <m:e>
                        <m:r>
                          <a:rPr lang="en-US" b="0" i="1" smtClean="0">
                            <a:latin typeface="Cambria Math"/>
                          </a:rPr>
                          <m:t>𝐼</m:t>
                        </m:r>
                      </m:e>
                    </m:d>
                    <m:r>
                      <a:rPr lang="en-US" b="0" i="1" smtClean="0">
                        <a:latin typeface="Cambria Math"/>
                      </a:rPr>
                      <m:t> </m:t>
                    </m:r>
                  </m:oMath>
                </a14:m>
                <a:r>
                  <a:rPr lang="en-US" dirty="0" smtClean="0"/>
                  <a:t>pass through its wire, this will lead to generate a magnetic flux lines (in three dimensions 3-D), with a magnetic polarity as shown by the “blue arrows” in figure. They looks as if they rotate around the wire, while they are </a:t>
                </a:r>
                <a:r>
                  <a:rPr lang="en-US" b="1" u="sng" dirty="0" smtClean="0"/>
                  <a:t>fixed</a:t>
                </a:r>
                <a:r>
                  <a:rPr lang="en-US" dirty="0" smtClean="0"/>
                  <a:t> in space.</a:t>
                </a:r>
              </a:p>
              <a:p>
                <a:pPr marL="285750" indent="-285750" algn="just" rtl="0">
                  <a:buFont typeface="Arial" pitchFamily="34" charset="0"/>
                  <a:buChar char="•"/>
                </a:pPr>
                <a:r>
                  <a:rPr lang="en-US" dirty="0" smtClean="0"/>
                  <a:t>The free charges of the conductor will not be affected by this magnetic flux in this case, because, “</a:t>
                </a:r>
                <a:r>
                  <a:rPr lang="en-US" u="sng" dirty="0" smtClean="0">
                    <a:solidFill>
                      <a:srgbClr val="7030A0"/>
                    </a:solidFill>
                  </a:rPr>
                  <a:t>the free charge is not affected by a </a:t>
                </a:r>
                <a:r>
                  <a:rPr lang="en-US" u="sng" dirty="0">
                    <a:solidFill>
                      <a:srgbClr val="7030A0"/>
                    </a:solidFill>
                  </a:rPr>
                  <a:t>constant stationary </a:t>
                </a:r>
                <a:r>
                  <a:rPr lang="en-US" u="sng" dirty="0" smtClean="0">
                    <a:solidFill>
                      <a:srgbClr val="7030A0"/>
                    </a:solidFill>
                  </a:rPr>
                  <a:t>magnetic field</a:t>
                </a:r>
                <a:r>
                  <a:rPr lang="en-US" dirty="0" smtClean="0"/>
                  <a:t>”, then it will act as a resistance only.</a:t>
                </a:r>
              </a:p>
              <a:p>
                <a:pPr marL="285750" indent="-285750" algn="just" rtl="0">
                  <a:buFont typeface="Arial" pitchFamily="34" charset="0"/>
                  <a:buChar char="•"/>
                </a:pPr>
                <a:r>
                  <a:rPr lang="en-US" dirty="0" smtClean="0"/>
                  <a:t>If this coil supplied by a sinusoidal current from an AC source, this current will </a:t>
                </a:r>
                <a:r>
                  <a:rPr lang="en-US" dirty="0"/>
                  <a:t>generate a magnetic flux lines (in three dimensions), </a:t>
                </a:r>
                <a:r>
                  <a:rPr lang="en-US" dirty="0" smtClean="0"/>
                  <a:t>with variable magnitude and polarity.</a:t>
                </a:r>
              </a:p>
              <a:p>
                <a:pPr marL="285750" indent="-285750" algn="just" rtl="0">
                  <a:buFont typeface="Arial" pitchFamily="34" charset="0"/>
                  <a:buChar char="•"/>
                </a:pPr>
                <a:r>
                  <a:rPr lang="en-US" dirty="0"/>
                  <a:t>The free charges of the conductor will </a:t>
                </a:r>
                <a:r>
                  <a:rPr lang="en-US" dirty="0" smtClean="0"/>
                  <a:t>be </a:t>
                </a:r>
                <a:r>
                  <a:rPr lang="en-US" dirty="0"/>
                  <a:t>affected by this magnetic flux in this case, because, “</a:t>
                </a:r>
                <a:r>
                  <a:rPr lang="en-US" u="sng" dirty="0">
                    <a:solidFill>
                      <a:srgbClr val="7030A0"/>
                    </a:solidFill>
                  </a:rPr>
                  <a:t>the </a:t>
                </a:r>
                <a:r>
                  <a:rPr lang="en-US" u="sng" dirty="0" smtClean="0">
                    <a:solidFill>
                      <a:srgbClr val="7030A0"/>
                    </a:solidFill>
                  </a:rPr>
                  <a:t>free </a:t>
                </a:r>
                <a:r>
                  <a:rPr lang="en-US" u="sng" dirty="0">
                    <a:solidFill>
                      <a:srgbClr val="7030A0"/>
                    </a:solidFill>
                  </a:rPr>
                  <a:t>charge is </a:t>
                </a:r>
                <a:r>
                  <a:rPr lang="en-US" u="sng" dirty="0" smtClean="0">
                    <a:solidFill>
                      <a:srgbClr val="7030A0"/>
                    </a:solidFill>
                  </a:rPr>
                  <a:t>affected </a:t>
                </a:r>
                <a:r>
                  <a:rPr lang="en-US" u="sng" dirty="0">
                    <a:solidFill>
                      <a:srgbClr val="7030A0"/>
                    </a:solidFill>
                  </a:rPr>
                  <a:t>by a variable stationary magnetic field</a:t>
                </a:r>
                <a:r>
                  <a:rPr lang="en-US" dirty="0" smtClean="0"/>
                  <a:t>”. This effect will be explained due to both Faraday’s and Lenz’s theorems as follows:</a:t>
                </a:r>
                <a:endParaRPr lang="ar-IQ" dirty="0"/>
              </a:p>
            </p:txBody>
          </p:sp>
        </mc:Choice>
        <mc:Fallback xmlns="">
          <p:sp>
            <p:nvSpPr>
              <p:cNvPr id="3" name="TextBox 2"/>
              <p:cNvSpPr txBox="1">
                <a:spLocks noRot="1" noChangeAspect="1" noMove="1" noResize="1" noEditPoints="1" noAdjustHandles="1" noChangeArrowheads="1" noChangeShapeType="1" noTextEdit="1"/>
              </p:cNvSpPr>
              <p:nvPr/>
            </p:nvSpPr>
            <p:spPr>
              <a:xfrm>
                <a:off x="107504" y="188640"/>
                <a:ext cx="5472608" cy="5355312"/>
              </a:xfrm>
              <a:prstGeom prst="rect">
                <a:avLst/>
              </a:prstGeom>
              <a:blipFill rotWithShape="1">
                <a:blip r:embed="rId3"/>
                <a:stretch>
                  <a:fillRect l="-780" t="-569" r="-1003" b="-911"/>
                </a:stretch>
              </a:blipFill>
            </p:spPr>
            <p:txBody>
              <a:bodyPr/>
              <a:lstStyle/>
              <a:p>
                <a:r>
                  <a:rPr lang="ar-IQ">
                    <a:noFill/>
                  </a:rPr>
                  <a:t> </a:t>
                </a:r>
              </a:p>
            </p:txBody>
          </p:sp>
        </mc:Fallback>
      </mc:AlternateContent>
      <p:grpSp>
        <p:nvGrpSpPr>
          <p:cNvPr id="21" name="Group 20"/>
          <p:cNvGrpSpPr/>
          <p:nvPr/>
        </p:nvGrpSpPr>
        <p:grpSpPr>
          <a:xfrm>
            <a:off x="6143395" y="3882243"/>
            <a:ext cx="2235200" cy="1958880"/>
            <a:chOff x="6143395" y="3882243"/>
            <a:chExt cx="2235200" cy="1958880"/>
          </a:xfrm>
        </p:grpSpPr>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395" y="3882243"/>
              <a:ext cx="2235200" cy="19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741" y="3882243"/>
              <a:ext cx="317500" cy="360040"/>
            </a:xfrm>
            <a:prstGeom prst="rect">
              <a:avLst/>
            </a:prstGeom>
            <a:solidFill>
              <a:schemeClr val="bg1"/>
            </a:solidFill>
            <a:ln>
              <a:noFill/>
            </a:ln>
            <a:effectLst/>
          </p:spPr>
        </p:pic>
      </p:grpSp>
      <p:grpSp>
        <p:nvGrpSpPr>
          <p:cNvPr id="20" name="Group 19"/>
          <p:cNvGrpSpPr/>
          <p:nvPr/>
        </p:nvGrpSpPr>
        <p:grpSpPr>
          <a:xfrm>
            <a:off x="6300192" y="2339007"/>
            <a:ext cx="2276940" cy="1542511"/>
            <a:chOff x="6300192" y="2339007"/>
            <a:chExt cx="2276940" cy="1542511"/>
          </a:xfrm>
        </p:grpSpPr>
        <p:grpSp>
          <p:nvGrpSpPr>
            <p:cNvPr id="19" name="Group 18"/>
            <p:cNvGrpSpPr/>
            <p:nvPr/>
          </p:nvGrpSpPr>
          <p:grpSpPr>
            <a:xfrm>
              <a:off x="6300192" y="2339007"/>
              <a:ext cx="2276940" cy="1387897"/>
              <a:chOff x="6300192" y="2339007"/>
              <a:chExt cx="2276940" cy="1387897"/>
            </a:xfrm>
          </p:grpSpPr>
          <p:grpSp>
            <p:nvGrpSpPr>
              <p:cNvPr id="18" name="Group 17"/>
              <p:cNvGrpSpPr/>
              <p:nvPr/>
            </p:nvGrpSpPr>
            <p:grpSpPr>
              <a:xfrm>
                <a:off x="6300192" y="2339007"/>
                <a:ext cx="2160240" cy="1234009"/>
                <a:chOff x="6300192" y="2339007"/>
                <a:chExt cx="2160240" cy="1234009"/>
              </a:xfrm>
            </p:grpSpPr>
            <p:grpSp>
              <p:nvGrpSpPr>
                <p:cNvPr id="17" name="Group 16"/>
                <p:cNvGrpSpPr/>
                <p:nvPr/>
              </p:nvGrpSpPr>
              <p:grpSpPr>
                <a:xfrm>
                  <a:off x="6300192" y="2492896"/>
                  <a:ext cx="2160240" cy="1080120"/>
                  <a:chOff x="6300192" y="2492896"/>
                  <a:chExt cx="2160240" cy="1080120"/>
                </a:xfrm>
              </p:grpSpPr>
              <p:cxnSp>
                <p:nvCxnSpPr>
                  <p:cNvPr id="6" name="Straight Arrow Connector 5"/>
                  <p:cNvCxnSpPr/>
                  <p:nvPr/>
                </p:nvCxnSpPr>
                <p:spPr>
                  <a:xfrm flipV="1">
                    <a:off x="6444208" y="2492896"/>
                    <a:ext cx="0" cy="108012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6300192" y="3429000"/>
                    <a:ext cx="216024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444208" y="2780928"/>
                    <a:ext cx="1872208" cy="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6444208" y="2339007"/>
                      <a:ext cx="318300" cy="307777"/>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400" b="0" i="1" dirty="0" smtClean="0">
                                <a:latin typeface="Cambria Math"/>
                              </a:rPr>
                              <m:t>𝐼</m:t>
                            </m:r>
                          </m:oMath>
                        </m:oMathPara>
                      </a14:m>
                      <a:endParaRPr lang="ar-IQ" sz="1400"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6444208" y="2339007"/>
                      <a:ext cx="318300" cy="307777"/>
                    </a:xfrm>
                    <a:prstGeom prst="rect">
                      <a:avLst/>
                    </a:prstGeom>
                    <a:blipFill rotWithShape="1">
                      <a:blip r:embed="rId6"/>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5" name="TextBox 14"/>
                  <p:cNvSpPr txBox="1"/>
                  <p:nvPr/>
                </p:nvSpPr>
                <p:spPr>
                  <a:xfrm>
                    <a:off x="8145084" y="3419127"/>
                    <a:ext cx="432048" cy="307777"/>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a:rPr>
                            <m:t>𝒕</m:t>
                          </m:r>
                        </m:oMath>
                      </m:oMathPara>
                    </a14:m>
                    <a:endParaRPr lang="ar-IQ" sz="14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8145084" y="3419127"/>
                    <a:ext cx="432048" cy="307777"/>
                  </a:xfrm>
                  <a:prstGeom prst="rect">
                    <a:avLst/>
                  </a:prstGeom>
                  <a:blipFill rotWithShape="1">
                    <a:blip r:embed="rId7"/>
                    <a:stretch>
                      <a:fillRect/>
                    </a:stretch>
                  </a:blipFill>
                </p:spPr>
                <p:txBody>
                  <a:bodyPr/>
                  <a:lstStyle/>
                  <a:p>
                    <a:r>
                      <a:rPr lang="ar-IQ">
                        <a:noFill/>
                      </a:rPr>
                      <a:t> </a:t>
                    </a:r>
                  </a:p>
                </p:txBody>
              </p:sp>
            </mc:Fallback>
          </mc:AlternateContent>
        </p:grpSp>
        <p:sp>
          <p:nvSpPr>
            <p:cNvPr id="16" name="TextBox 15"/>
            <p:cNvSpPr txBox="1"/>
            <p:nvPr/>
          </p:nvSpPr>
          <p:spPr>
            <a:xfrm>
              <a:off x="7128284" y="3573741"/>
              <a:ext cx="504056" cy="307777"/>
            </a:xfrm>
            <a:prstGeom prst="rect">
              <a:avLst/>
            </a:prstGeom>
            <a:noFill/>
          </p:spPr>
          <p:txBody>
            <a:bodyPr wrap="square" rtlCol="1">
              <a:spAutoFit/>
            </a:bodyPr>
            <a:lstStyle/>
            <a:p>
              <a:pPr algn="ctr"/>
              <a:r>
                <a:rPr lang="en-US" sz="1400" b="1" dirty="0" smtClean="0"/>
                <a:t>DC</a:t>
              </a:r>
              <a:endParaRPr lang="ar-IQ" sz="1400" b="1" dirty="0"/>
            </a:p>
          </p:txBody>
        </p:sp>
      </p:grpSp>
    </p:spTree>
    <p:extLst>
      <p:ext uri="{BB962C8B-B14F-4D97-AF65-F5344CB8AC3E}">
        <p14:creationId xmlns:p14="http://schemas.microsoft.com/office/powerpoint/2010/main" val="27869802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4018" y="116632"/>
                <a:ext cx="8496944" cy="6409896"/>
              </a:xfrm>
              <a:prstGeom prst="rect">
                <a:avLst/>
              </a:prstGeom>
              <a:noFill/>
            </p:spPr>
            <p:txBody>
              <a:bodyPr wrap="square" rtlCol="1">
                <a:spAutoFit/>
              </a:bodyPr>
              <a:lstStyle/>
              <a:p>
                <a:pPr algn="just" rtl="0"/>
                <a:r>
                  <a:rPr lang="en-US" sz="2800" b="1" dirty="0" smtClean="0">
                    <a:solidFill>
                      <a:prstClr val="black"/>
                    </a:solidFill>
                  </a:rPr>
                  <a:t>F</a:t>
                </a:r>
                <a:r>
                  <a:rPr lang="en-US" b="1" dirty="0" smtClean="0">
                    <a:solidFill>
                      <a:prstClr val="black"/>
                    </a:solidFill>
                  </a:rPr>
                  <a:t>araday </a:t>
                </a:r>
                <a:r>
                  <a:rPr lang="en-US" dirty="0" smtClean="0">
                    <a:solidFill>
                      <a:prstClr val="black"/>
                    </a:solidFill>
                  </a:rPr>
                  <a:t>states that the variation of the magnitude of magnetic flux with time, affecting the coil leads to induce a terminal voltage </a:t>
                </a:r>
                <a14:m>
                  <m:oMath xmlns:m="http://schemas.openxmlformats.org/officeDocument/2006/math">
                    <m:d>
                      <m:dPr>
                        <m:ctrlPr>
                          <a:rPr lang="en-US" i="1" smtClean="0">
                            <a:solidFill>
                              <a:prstClr val="black"/>
                            </a:solidFill>
                            <a:latin typeface="Cambria Math"/>
                          </a:rPr>
                        </m:ctrlPr>
                      </m:dPr>
                      <m:e>
                        <m:r>
                          <a:rPr lang="en-US" i="1" smtClean="0">
                            <a:solidFill>
                              <a:prstClr val="black"/>
                            </a:solidFill>
                            <a:latin typeface="Cambria Math"/>
                          </a:rPr>
                          <m:t>𝐸</m:t>
                        </m:r>
                      </m:e>
                    </m:d>
                    <m:r>
                      <a:rPr lang="en-US" smtClean="0">
                        <a:solidFill>
                          <a:prstClr val="black"/>
                        </a:solidFill>
                        <a:latin typeface="Cambria Math"/>
                      </a:rPr>
                      <m:t>. </m:t>
                    </m:r>
                    <m:r>
                      <m:rPr>
                        <m:sty m:val="p"/>
                      </m:rPr>
                      <a:rPr lang="en-US" smtClean="0">
                        <a:solidFill>
                          <a:prstClr val="black"/>
                        </a:solidFill>
                        <a:latin typeface="Cambria Math"/>
                      </a:rPr>
                      <m:t>Also</m:t>
                    </m:r>
                    <m:r>
                      <a:rPr lang="en-US" smtClean="0">
                        <a:solidFill>
                          <a:prstClr val="black"/>
                        </a:solidFill>
                        <a:latin typeface="Cambria Math"/>
                      </a:rPr>
                      <m:t>,</m:t>
                    </m:r>
                  </m:oMath>
                </a14:m>
                <a:r>
                  <a:rPr lang="en-US" dirty="0" smtClean="0">
                    <a:solidFill>
                      <a:prstClr val="black"/>
                    </a:solidFill>
                  </a:rPr>
                  <a:t> he prove experimentally that the magnitude of this induced voltage is quantitatively determined due to the formula:</a:t>
                </a:r>
              </a:p>
              <a:p>
                <a:pPr algn="just" rtl="0"/>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𝐸</m:t>
                      </m:r>
                      <m:r>
                        <a:rPr lang="en-US" i="1" smtClean="0">
                          <a:solidFill>
                            <a:prstClr val="black"/>
                          </a:solidFill>
                          <a:latin typeface="Cambria Math"/>
                        </a:rPr>
                        <m:t>=−</m:t>
                      </m:r>
                      <m:r>
                        <a:rPr lang="en-US" i="1" smtClean="0">
                          <a:solidFill>
                            <a:prstClr val="black"/>
                          </a:solidFill>
                          <a:latin typeface="Cambria Math"/>
                        </a:rPr>
                        <m:t>𝑁</m:t>
                      </m:r>
                      <m:f>
                        <m:fPr>
                          <m:ctrlPr>
                            <a:rPr lang="en-US" i="1" smtClean="0">
                              <a:solidFill>
                                <a:prstClr val="black"/>
                              </a:solidFill>
                              <a:latin typeface="Cambria Math"/>
                            </a:rPr>
                          </m:ctrlPr>
                        </m:fPr>
                        <m:num>
                          <m:r>
                            <a:rPr lang="en-US" i="1" smtClean="0">
                              <a:solidFill>
                                <a:prstClr val="black"/>
                              </a:solidFill>
                              <a:latin typeface="Cambria Math"/>
                            </a:rPr>
                            <m:t>𝑑</m:t>
                          </m:r>
                          <m:r>
                            <a:rPr lang="en-US" i="1" smtClean="0">
                              <a:solidFill>
                                <a:prstClr val="black"/>
                              </a:solidFill>
                              <a:latin typeface="Cambria Math"/>
                              <a:ea typeface="Cambria Math"/>
                            </a:rPr>
                            <m:t>𝜑</m:t>
                          </m:r>
                        </m:num>
                        <m:den>
                          <m:r>
                            <a:rPr lang="en-US" i="1" smtClean="0">
                              <a:solidFill>
                                <a:prstClr val="black"/>
                              </a:solidFill>
                              <a:latin typeface="Cambria Math"/>
                            </a:rPr>
                            <m:t>𝑑𝑡</m:t>
                          </m:r>
                        </m:den>
                      </m:f>
                    </m:oMath>
                  </m:oMathPara>
                </a14:m>
                <a:endParaRPr lang="en-US" dirty="0" smtClean="0">
                  <a:solidFill>
                    <a:prstClr val="black"/>
                  </a:solidFill>
                </a:endParaRPr>
              </a:p>
              <a:p>
                <a:pPr algn="just" rtl="0"/>
                <a:r>
                  <a:rPr lang="en-US" dirty="0" smtClean="0">
                    <a:solidFill>
                      <a:prstClr val="black"/>
                    </a:solidFill>
                  </a:rPr>
                  <a:t>This </a:t>
                </a:r>
                <a:r>
                  <a:rPr lang="en-US" b="1" u="sng" dirty="0" smtClean="0">
                    <a:solidFill>
                      <a:prstClr val="black"/>
                    </a:solidFill>
                  </a:rPr>
                  <a:t>Empirical Formula </a:t>
                </a:r>
                <a:r>
                  <a:rPr lang="en-US" dirty="0" smtClean="0">
                    <a:solidFill>
                      <a:prstClr val="black"/>
                    </a:solidFill>
                  </a:rPr>
                  <a:t>can be written as:</a:t>
                </a:r>
              </a:p>
              <a:p>
                <a:pPr algn="just" rtl="0"/>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𝐸</m:t>
                      </m:r>
                      <m:r>
                        <a:rPr lang="en-US" i="1" smtClean="0">
                          <a:solidFill>
                            <a:prstClr val="black"/>
                          </a:solidFill>
                          <a:latin typeface="Cambria Math"/>
                        </a:rPr>
                        <m:t>=−</m:t>
                      </m:r>
                      <m:f>
                        <m:fPr>
                          <m:ctrlPr>
                            <a:rPr lang="en-US" i="1" smtClean="0">
                              <a:solidFill>
                                <a:prstClr val="black"/>
                              </a:solidFill>
                              <a:latin typeface="Cambria Math"/>
                            </a:rPr>
                          </m:ctrlPr>
                        </m:fPr>
                        <m:num>
                          <m:r>
                            <a:rPr lang="en-US" i="1" smtClean="0">
                              <a:solidFill>
                                <a:prstClr val="black"/>
                              </a:solidFill>
                              <a:latin typeface="Cambria Math"/>
                            </a:rPr>
                            <m:t>𝑑</m:t>
                          </m:r>
                          <m:r>
                            <a:rPr lang="en-US" i="1" smtClean="0">
                              <a:solidFill>
                                <a:prstClr val="black"/>
                              </a:solidFill>
                              <a:latin typeface="Cambria Math"/>
                              <a:ea typeface="Cambria Math"/>
                            </a:rPr>
                            <m:t>𝜓</m:t>
                          </m:r>
                        </m:num>
                        <m:den>
                          <m:r>
                            <a:rPr lang="en-US" i="1" smtClean="0">
                              <a:solidFill>
                                <a:prstClr val="black"/>
                              </a:solidFill>
                              <a:latin typeface="Cambria Math"/>
                            </a:rPr>
                            <m:t>𝑑𝑡</m:t>
                          </m:r>
                        </m:den>
                      </m:f>
                    </m:oMath>
                  </m:oMathPara>
                </a14:m>
                <a:endParaRPr lang="en-US" dirty="0" smtClean="0">
                  <a:solidFill>
                    <a:prstClr val="black"/>
                  </a:solidFill>
                </a:endParaRPr>
              </a:p>
              <a:p>
                <a:pPr algn="just" rtl="0"/>
                <a:r>
                  <a:rPr lang="en-US" dirty="0" smtClean="0">
                    <a:solidFill>
                      <a:prstClr val="black"/>
                    </a:solidFill>
                  </a:rPr>
                  <a:t>Or in the form:</a:t>
                </a:r>
              </a:p>
              <a:p>
                <a:pPr algn="just" rtl="0"/>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𝐸</m:t>
                      </m:r>
                      <m:r>
                        <a:rPr lang="en-US" i="1" smtClean="0">
                          <a:solidFill>
                            <a:prstClr val="black"/>
                          </a:solidFill>
                          <a:latin typeface="Cambria Math"/>
                        </a:rPr>
                        <m:t>=−</m:t>
                      </m:r>
                      <m:f>
                        <m:fPr>
                          <m:ctrlPr>
                            <a:rPr lang="en-US" i="1" smtClean="0">
                              <a:solidFill>
                                <a:prstClr val="black"/>
                              </a:solidFill>
                              <a:latin typeface="Cambria Math"/>
                            </a:rPr>
                          </m:ctrlPr>
                        </m:fPr>
                        <m:num>
                          <m:r>
                            <a:rPr lang="en-US" i="1" smtClean="0">
                              <a:solidFill>
                                <a:prstClr val="black"/>
                              </a:solidFill>
                              <a:latin typeface="Cambria Math"/>
                            </a:rPr>
                            <m:t>𝑑</m:t>
                          </m:r>
                          <m:r>
                            <a:rPr lang="en-US" i="1" smtClean="0">
                              <a:solidFill>
                                <a:prstClr val="black"/>
                              </a:solidFill>
                              <a:latin typeface="Cambria Math"/>
                              <a:ea typeface="Cambria Math"/>
                            </a:rPr>
                            <m:t>𝜆</m:t>
                          </m:r>
                        </m:num>
                        <m:den>
                          <m:r>
                            <a:rPr lang="en-US" i="1" smtClean="0">
                              <a:solidFill>
                                <a:prstClr val="black"/>
                              </a:solidFill>
                              <a:latin typeface="Cambria Math"/>
                            </a:rPr>
                            <m:t>𝑑𝑡</m:t>
                          </m:r>
                        </m:den>
                      </m:f>
                    </m:oMath>
                  </m:oMathPara>
                </a14:m>
                <a:endParaRPr lang="en-US" dirty="0" smtClean="0">
                  <a:solidFill>
                    <a:prstClr val="black"/>
                  </a:solidFill>
                </a:endParaRPr>
              </a:p>
              <a:p>
                <a:pPr algn="just" rtl="0"/>
                <a:r>
                  <a:rPr lang="en-US" dirty="0" smtClean="0">
                    <a:solidFill>
                      <a:prstClr val="black"/>
                    </a:solidFill>
                  </a:rPr>
                  <a:t>Since, </a:t>
                </a:r>
                <a14:m>
                  <m:oMath xmlns:m="http://schemas.openxmlformats.org/officeDocument/2006/math">
                    <m:d>
                      <m:dPr>
                        <m:ctrlPr>
                          <a:rPr lang="en-US" i="1" smtClean="0">
                            <a:solidFill>
                              <a:prstClr val="black"/>
                            </a:solidFill>
                            <a:latin typeface="Cambria Math"/>
                          </a:rPr>
                        </m:ctrlPr>
                      </m:dPr>
                      <m:e>
                        <m:r>
                          <a:rPr lang="en-US" i="1" smtClean="0">
                            <a:solidFill>
                              <a:prstClr val="black"/>
                            </a:solidFill>
                            <a:latin typeface="Cambria Math"/>
                            <a:ea typeface="Cambria Math"/>
                          </a:rPr>
                          <m:t>𝜆</m:t>
                        </m:r>
                        <m:r>
                          <a:rPr lang="en-US" i="1" smtClean="0">
                            <a:solidFill>
                              <a:prstClr val="black"/>
                            </a:solidFill>
                            <a:latin typeface="Cambria Math"/>
                            <a:ea typeface="Cambria Math"/>
                          </a:rPr>
                          <m:t>=</m:t>
                        </m:r>
                        <m:r>
                          <a:rPr lang="en-US" i="1" smtClean="0">
                            <a:solidFill>
                              <a:prstClr val="black"/>
                            </a:solidFill>
                            <a:latin typeface="Cambria Math"/>
                            <a:ea typeface="Cambria Math"/>
                          </a:rPr>
                          <m:t>𝜓</m:t>
                        </m:r>
                        <m:r>
                          <a:rPr lang="en-US" b="0" i="1" smtClean="0">
                            <a:solidFill>
                              <a:prstClr val="black"/>
                            </a:solidFill>
                            <a:latin typeface="Cambria Math"/>
                            <a:ea typeface="Cambria Math"/>
                          </a:rPr>
                          <m:t>=</m:t>
                        </m:r>
                        <m:r>
                          <a:rPr lang="en-US" b="0" i="1" smtClean="0">
                            <a:solidFill>
                              <a:prstClr val="black"/>
                            </a:solidFill>
                            <a:latin typeface="Cambria Math"/>
                            <a:ea typeface="Cambria Math"/>
                          </a:rPr>
                          <m:t>𝑁</m:t>
                        </m:r>
                        <m:r>
                          <a:rPr lang="en-US" b="0" i="1" smtClean="0">
                            <a:solidFill>
                              <a:prstClr val="black"/>
                            </a:solidFill>
                            <a:latin typeface="Cambria Math"/>
                            <a:ea typeface="Cambria Math"/>
                          </a:rPr>
                          <m:t>𝜑</m:t>
                        </m:r>
                      </m:e>
                    </m:d>
                    <m:r>
                      <a:rPr lang="en-US" i="1" smtClean="0">
                        <a:solidFill>
                          <a:prstClr val="black"/>
                        </a:solidFill>
                        <a:latin typeface="Cambria Math"/>
                        <a:ea typeface="Cambria Math"/>
                      </a:rPr>
                      <m:t>=</m:t>
                    </m:r>
                  </m:oMath>
                </a14:m>
                <a:r>
                  <a:rPr lang="en-US" dirty="0" smtClean="0">
                    <a:solidFill>
                      <a:prstClr val="black"/>
                    </a:solidFill>
                  </a:rPr>
                  <a:t> Flux Linkage.</a:t>
                </a:r>
              </a:p>
              <a:p>
                <a:pPr algn="just" rtl="0"/>
                <a:endParaRPr lang="en-US" dirty="0">
                  <a:solidFill>
                    <a:prstClr val="black"/>
                  </a:solidFill>
                </a:endParaRPr>
              </a:p>
              <a:p>
                <a:pPr algn="just" rtl="0"/>
                <a:r>
                  <a:rPr lang="en-US" sz="2800" b="1" dirty="0" smtClean="0">
                    <a:solidFill>
                      <a:prstClr val="black"/>
                    </a:solidFill>
                  </a:rPr>
                  <a:t>L</a:t>
                </a:r>
                <a:r>
                  <a:rPr lang="en-US" b="1" dirty="0" smtClean="0">
                    <a:solidFill>
                      <a:prstClr val="black"/>
                    </a:solidFill>
                  </a:rPr>
                  <a:t>enz</a:t>
                </a:r>
                <a:r>
                  <a:rPr lang="en-US" dirty="0" smtClean="0">
                    <a:solidFill>
                      <a:prstClr val="black"/>
                    </a:solidFill>
                  </a:rPr>
                  <a:t> (1843) states that: “</a:t>
                </a:r>
                <a:r>
                  <a:rPr lang="en-US" dirty="0">
                    <a:solidFill>
                      <a:srgbClr val="FF0000"/>
                    </a:solidFill>
                    <a:latin typeface="Arial"/>
                  </a:rPr>
                  <a:t>If an induced current flows, its direction is always such that it will oppose the change which produced it</a:t>
                </a:r>
                <a:r>
                  <a:rPr lang="en-US" dirty="0" smtClean="0">
                    <a:solidFill>
                      <a:srgbClr val="252525"/>
                    </a:solidFill>
                    <a:latin typeface="Arial"/>
                  </a:rPr>
                  <a:t>.”</a:t>
                </a:r>
              </a:p>
              <a:p>
                <a:pPr algn="just" rtl="0"/>
                <a:r>
                  <a:rPr lang="en-US" dirty="0" smtClean="0">
                    <a:solidFill>
                      <a:srgbClr val="252525"/>
                    </a:solidFill>
                    <a:latin typeface="Arial"/>
                  </a:rPr>
                  <a:t>Also, it may be found as</a:t>
                </a:r>
                <a:r>
                  <a:rPr lang="en-US" dirty="0">
                    <a:solidFill>
                      <a:srgbClr val="252525"/>
                    </a:solidFill>
                    <a:latin typeface="Arial"/>
                  </a:rPr>
                  <a:t>: </a:t>
                </a:r>
                <a:r>
                  <a:rPr lang="en-US" dirty="0" smtClean="0">
                    <a:solidFill>
                      <a:srgbClr val="252525"/>
                    </a:solidFill>
                    <a:latin typeface="Arial"/>
                  </a:rPr>
                  <a:t>“</a:t>
                </a:r>
                <a:r>
                  <a:rPr lang="en-US" dirty="0" smtClean="0">
                    <a:solidFill>
                      <a:srgbClr val="F79646">
                        <a:lumMod val="50000"/>
                      </a:srgbClr>
                    </a:solidFill>
                    <a:latin typeface="Arial"/>
                  </a:rPr>
                  <a:t>when </a:t>
                </a:r>
                <a:r>
                  <a:rPr lang="en-US" dirty="0">
                    <a:solidFill>
                      <a:srgbClr val="F79646">
                        <a:lumMod val="50000"/>
                      </a:srgbClr>
                    </a:solidFill>
                    <a:latin typeface="Arial"/>
                  </a:rPr>
                  <a:t>an emf is generated by a change in magnetic flux according to Faraday's Law, the polarity of the induced emf </a:t>
                </a:r>
                <a:r>
                  <a:rPr lang="en-US" dirty="0" smtClean="0">
                    <a:solidFill>
                      <a:srgbClr val="F79646">
                        <a:lumMod val="50000"/>
                      </a:srgbClr>
                    </a:solidFill>
                    <a:latin typeface="Arial"/>
                  </a:rPr>
                  <a:t>will produces a  </a:t>
                </a:r>
                <a:r>
                  <a:rPr lang="en-US" dirty="0">
                    <a:solidFill>
                      <a:srgbClr val="F79646">
                        <a:lumMod val="50000"/>
                      </a:srgbClr>
                    </a:solidFill>
                    <a:latin typeface="Arial"/>
                  </a:rPr>
                  <a:t>current </a:t>
                </a:r>
                <a:r>
                  <a:rPr lang="en-US" dirty="0" smtClean="0">
                    <a:solidFill>
                      <a:srgbClr val="F79646">
                        <a:lumMod val="50000"/>
                      </a:srgbClr>
                    </a:solidFill>
                    <a:latin typeface="Arial"/>
                  </a:rPr>
                  <a:t>that it's </a:t>
                </a:r>
                <a:r>
                  <a:rPr lang="en-US" dirty="0">
                    <a:solidFill>
                      <a:srgbClr val="F79646">
                        <a:lumMod val="50000"/>
                      </a:srgbClr>
                    </a:solidFill>
                    <a:latin typeface="Arial"/>
                  </a:rPr>
                  <a:t>magnetic field opposes the change which produces </a:t>
                </a:r>
                <a:r>
                  <a:rPr lang="en-US" dirty="0" smtClean="0">
                    <a:solidFill>
                      <a:srgbClr val="F79646">
                        <a:lumMod val="50000"/>
                      </a:srgbClr>
                    </a:solidFill>
                    <a:latin typeface="Arial"/>
                  </a:rPr>
                  <a:t>it</a:t>
                </a:r>
                <a:r>
                  <a:rPr lang="en-US" dirty="0" smtClean="0">
                    <a:solidFill>
                      <a:prstClr val="black"/>
                    </a:solidFill>
                    <a:latin typeface="Arial"/>
                  </a:rPr>
                  <a:t>”.</a:t>
                </a:r>
              </a:p>
              <a:p>
                <a:pPr algn="just" rtl="0"/>
                <a:endParaRPr lang="en-US" dirty="0">
                  <a:solidFill>
                    <a:srgbClr val="F79646">
                      <a:lumMod val="50000"/>
                    </a:srgbClr>
                  </a:solidFill>
                  <a:latin typeface="Arial"/>
                </a:endParaRPr>
              </a:p>
              <a:p>
                <a:pPr algn="just" rtl="0"/>
                <a:r>
                  <a:rPr lang="en-US" dirty="0" smtClean="0">
                    <a:solidFill>
                      <a:srgbClr val="9BBB59">
                        <a:lumMod val="50000"/>
                      </a:srgbClr>
                    </a:solidFill>
                    <a:latin typeface="Arial"/>
                  </a:rPr>
                  <a:t>Due to the above rules, it is clear that when a test charge exist in a place subjected to a </a:t>
                </a:r>
                <a:r>
                  <a:rPr lang="en-US" dirty="0" smtClean="0">
                    <a:solidFill>
                      <a:srgbClr val="C00000"/>
                    </a:solidFill>
                    <a:latin typeface="Arial"/>
                  </a:rPr>
                  <a:t>variable magnetic field</a:t>
                </a:r>
                <a:r>
                  <a:rPr lang="en-US" dirty="0" smtClean="0">
                    <a:solidFill>
                      <a:srgbClr val="9BBB59">
                        <a:lumMod val="50000"/>
                      </a:srgbClr>
                    </a:solidFill>
                    <a:latin typeface="Arial"/>
                  </a:rPr>
                  <a:t>, this will cause that charge to move in a sense such that it will appose the change which produce this motion, as follows:</a:t>
                </a:r>
              </a:p>
            </p:txBody>
          </p:sp>
        </mc:Choice>
        <mc:Fallback xmlns="">
          <p:sp>
            <p:nvSpPr>
              <p:cNvPr id="2" name="TextBox 1"/>
              <p:cNvSpPr txBox="1">
                <a:spLocks noRot="1" noChangeAspect="1" noMove="1" noResize="1" noEditPoints="1" noAdjustHandles="1" noChangeArrowheads="1" noChangeShapeType="1" noTextEdit="1"/>
              </p:cNvSpPr>
              <p:nvPr/>
            </p:nvSpPr>
            <p:spPr>
              <a:xfrm>
                <a:off x="254018" y="116632"/>
                <a:ext cx="8496944" cy="6409896"/>
              </a:xfrm>
              <a:prstGeom prst="rect">
                <a:avLst/>
              </a:prstGeom>
              <a:blipFill rotWithShape="1">
                <a:blip r:embed="rId3"/>
                <a:stretch>
                  <a:fillRect l="-1506" t="-856" r="-574" b="-570"/>
                </a:stretch>
              </a:blipFill>
            </p:spPr>
            <p:txBody>
              <a:bodyPr/>
              <a:lstStyle/>
              <a:p>
                <a:r>
                  <a:rPr lang="ar-IQ">
                    <a:noFill/>
                  </a:rPr>
                  <a:t> </a:t>
                </a:r>
              </a:p>
            </p:txBody>
          </p:sp>
        </mc:Fallback>
      </mc:AlternateContent>
    </p:spTree>
    <p:extLst>
      <p:ext uri="{BB962C8B-B14F-4D97-AF65-F5344CB8AC3E}">
        <p14:creationId xmlns:p14="http://schemas.microsoft.com/office/powerpoint/2010/main" val="36515031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2612" y="188640"/>
            <a:ext cx="3096344" cy="584775"/>
          </a:xfrm>
          <a:prstGeom prst="rect">
            <a:avLst/>
          </a:prstGeom>
          <a:solidFill>
            <a:schemeClr val="bg1">
              <a:lumMod val="75000"/>
            </a:schemeClr>
          </a:solidFill>
        </p:spPr>
        <p:txBody>
          <a:bodyPr wrap="square" rtlCol="1">
            <a:spAutoFit/>
          </a:bodyPr>
          <a:lstStyle/>
          <a:p>
            <a:pPr algn="ctr" rtl="0"/>
            <a:r>
              <a:rPr lang="en-US" sz="3200" dirty="0" smtClean="0">
                <a:solidFill>
                  <a:prstClr val="black"/>
                </a:solidFill>
              </a:rPr>
              <a:t>Eddy Currents</a:t>
            </a:r>
            <a:endParaRPr lang="ar-IQ" sz="3200" dirty="0">
              <a:solidFill>
                <a:prstClr val="black"/>
              </a:solidFill>
            </a:endParaRPr>
          </a:p>
        </p:txBody>
      </p:sp>
      <p:cxnSp>
        <p:nvCxnSpPr>
          <p:cNvPr id="33" name="Straight Connector 32"/>
          <p:cNvCxnSpPr/>
          <p:nvPr/>
        </p:nvCxnSpPr>
        <p:spPr>
          <a:xfrm>
            <a:off x="4463988" y="1880828"/>
            <a:ext cx="0" cy="1172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07904" y="2452182"/>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23928" y="2141240"/>
            <a:ext cx="1008112" cy="6396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48064" y="2323884"/>
            <a:ext cx="288032" cy="369332"/>
          </a:xfrm>
          <a:prstGeom prst="rect">
            <a:avLst/>
          </a:prstGeom>
          <a:noFill/>
        </p:spPr>
        <p:txBody>
          <a:bodyPr wrap="square" rtlCol="1">
            <a:spAutoFit/>
          </a:bodyPr>
          <a:lstStyle/>
          <a:p>
            <a:pPr algn="ctr" rtl="0"/>
            <a:r>
              <a:rPr lang="en-US" i="1" dirty="0" smtClean="0">
                <a:solidFill>
                  <a:prstClr val="black"/>
                </a:solidFill>
              </a:rPr>
              <a:t>x</a:t>
            </a:r>
            <a:endParaRPr lang="ar-IQ" i="1" dirty="0">
              <a:solidFill>
                <a:prstClr val="black"/>
              </a:solidFill>
            </a:endParaRPr>
          </a:p>
        </p:txBody>
      </p:sp>
      <p:sp>
        <p:nvSpPr>
          <p:cNvPr id="40" name="TextBox 39"/>
          <p:cNvSpPr txBox="1"/>
          <p:nvPr/>
        </p:nvSpPr>
        <p:spPr>
          <a:xfrm>
            <a:off x="3834867" y="2659482"/>
            <a:ext cx="288032" cy="369332"/>
          </a:xfrm>
          <a:prstGeom prst="rect">
            <a:avLst/>
          </a:prstGeom>
          <a:noFill/>
        </p:spPr>
        <p:txBody>
          <a:bodyPr wrap="square" rtlCol="1">
            <a:spAutoFit/>
          </a:bodyPr>
          <a:lstStyle/>
          <a:p>
            <a:pPr algn="ctr" rtl="0"/>
            <a:r>
              <a:rPr lang="en-US" i="1" dirty="0" smtClean="0">
                <a:solidFill>
                  <a:prstClr val="black"/>
                </a:solidFill>
              </a:rPr>
              <a:t>z</a:t>
            </a:r>
            <a:endParaRPr lang="ar-IQ" i="1" dirty="0">
              <a:solidFill>
                <a:prstClr val="black"/>
              </a:solidFill>
            </a:endParaRPr>
          </a:p>
        </p:txBody>
      </p:sp>
      <p:sp>
        <p:nvSpPr>
          <p:cNvPr id="41" name="TextBox 40"/>
          <p:cNvSpPr txBox="1"/>
          <p:nvPr/>
        </p:nvSpPr>
        <p:spPr>
          <a:xfrm>
            <a:off x="4211960" y="1692206"/>
            <a:ext cx="288032" cy="369332"/>
          </a:xfrm>
          <a:prstGeom prst="rect">
            <a:avLst/>
          </a:prstGeom>
          <a:noFill/>
        </p:spPr>
        <p:txBody>
          <a:bodyPr wrap="square" rtlCol="1">
            <a:spAutoFit/>
          </a:bodyPr>
          <a:lstStyle/>
          <a:p>
            <a:pPr algn="ctr" rtl="0"/>
            <a:r>
              <a:rPr lang="en-US" i="1" dirty="0" smtClean="0">
                <a:solidFill>
                  <a:prstClr val="black"/>
                </a:solidFill>
              </a:rPr>
              <a:t>Y</a:t>
            </a:r>
            <a:endParaRPr lang="ar-IQ" i="1" dirty="0">
              <a:solidFill>
                <a:prstClr val="black"/>
              </a:solidFill>
            </a:endParaRPr>
          </a:p>
        </p:txBody>
      </p:sp>
      <p:grpSp>
        <p:nvGrpSpPr>
          <p:cNvPr id="2" name="Group 1"/>
          <p:cNvGrpSpPr/>
          <p:nvPr/>
        </p:nvGrpSpPr>
        <p:grpSpPr>
          <a:xfrm>
            <a:off x="5391073" y="1076400"/>
            <a:ext cx="3169332" cy="1880592"/>
            <a:chOff x="5467056" y="1115178"/>
            <a:chExt cx="3169332" cy="1880592"/>
          </a:xfrm>
        </p:grpSpPr>
        <p:cxnSp>
          <p:nvCxnSpPr>
            <p:cNvPr id="44" name="Straight Arrow Connector 43"/>
            <p:cNvCxnSpPr/>
            <p:nvPr/>
          </p:nvCxnSpPr>
          <p:spPr>
            <a:xfrm>
              <a:off x="6380250" y="2512146"/>
              <a:ext cx="125292" cy="1567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04" name="Group 103"/>
            <p:cNvGrpSpPr/>
            <p:nvPr/>
          </p:nvGrpSpPr>
          <p:grpSpPr>
            <a:xfrm>
              <a:off x="5467056" y="1115178"/>
              <a:ext cx="3169332" cy="1880592"/>
              <a:chOff x="5579132" y="1340768"/>
              <a:chExt cx="3169332" cy="1880592"/>
            </a:xfrm>
          </p:grpSpPr>
          <p:grpSp>
            <p:nvGrpSpPr>
              <p:cNvPr id="4" name="Group 3"/>
              <p:cNvGrpSpPr/>
              <p:nvPr/>
            </p:nvGrpSpPr>
            <p:grpSpPr>
              <a:xfrm>
                <a:off x="5579132" y="1340768"/>
                <a:ext cx="3169332" cy="1880592"/>
                <a:chOff x="5579132" y="1340768"/>
                <a:chExt cx="3169332" cy="1880592"/>
              </a:xfrm>
            </p:grpSpPr>
            <p:grpSp>
              <p:nvGrpSpPr>
                <p:cNvPr id="5" name="Group 4"/>
                <p:cNvGrpSpPr/>
                <p:nvPr/>
              </p:nvGrpSpPr>
              <p:grpSpPr>
                <a:xfrm>
                  <a:off x="5579132" y="1979274"/>
                  <a:ext cx="3169332" cy="1242086"/>
                  <a:chOff x="5579132" y="1979274"/>
                  <a:chExt cx="3169332" cy="1242086"/>
                </a:xfrm>
              </p:grpSpPr>
              <p:cxnSp>
                <p:nvCxnSpPr>
                  <p:cNvPr id="22" name="Straight Connector 21"/>
                  <p:cNvCxnSpPr/>
                  <p:nvPr/>
                </p:nvCxnSpPr>
                <p:spPr>
                  <a:xfrm flipH="1">
                    <a:off x="5580112" y="1988840"/>
                    <a:ext cx="122413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524328" y="1988840"/>
                    <a:ext cx="122413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04248" y="1988840"/>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80112" y="3068960"/>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79132" y="321773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523348" y="2141240"/>
                    <a:ext cx="122413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80112" y="306896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24328" y="3053049"/>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748464" y="1979274"/>
                    <a:ext cx="0" cy="1524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a:off x="7020272" y="134076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32240" y="1621785"/>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552220" y="1808495"/>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92180" y="2094142"/>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08304" y="1358240"/>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316416" y="1380791"/>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84368" y="1380791"/>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23813" y="165523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76256" y="1842050"/>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68344" y="1651710"/>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660232" y="2094142"/>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61647" y="1873099"/>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153964" y="165523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88696" y="188082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36296" y="211542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524328" y="211542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p:nvPr/>
            </p:nvCxnSpPr>
            <p:spPr>
              <a:xfrm>
                <a:off x="6558826" y="2867424"/>
                <a:ext cx="362286" cy="540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6934356" y="2921452"/>
                <a:ext cx="2347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flipV="1">
                <a:off x="7200292" y="2816175"/>
                <a:ext cx="323056" cy="828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p:nvPr/>
            </p:nvCxnSpPr>
            <p:spPr>
              <a:xfrm flipH="1" flipV="1">
                <a:off x="7382682" y="2131674"/>
                <a:ext cx="281332" cy="410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flipV="1">
                <a:off x="7570812" y="2608967"/>
                <a:ext cx="276572" cy="1719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flipV="1">
                <a:off x="7709098" y="2195818"/>
                <a:ext cx="184156" cy="1704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a:xfrm flipH="1">
                <a:off x="6492326" y="2437083"/>
                <a:ext cx="133001" cy="114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flipH="1">
                <a:off x="7153964" y="2141240"/>
                <a:ext cx="216994" cy="174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flipH="1">
                <a:off x="6818491" y="2172710"/>
                <a:ext cx="262547" cy="1131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flipH="1">
                <a:off x="6644726" y="2285906"/>
                <a:ext cx="133001" cy="114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a:off x="6492326" y="2551672"/>
                <a:ext cx="0" cy="18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a:xfrm flipV="1">
                <a:off x="7847384" y="2343200"/>
                <a:ext cx="66501" cy="2657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54" name="Group 53"/>
          <p:cNvGrpSpPr/>
          <p:nvPr/>
        </p:nvGrpSpPr>
        <p:grpSpPr>
          <a:xfrm>
            <a:off x="435476" y="1107870"/>
            <a:ext cx="3169332" cy="1880592"/>
            <a:chOff x="5467056" y="1115178"/>
            <a:chExt cx="3169332" cy="1880592"/>
          </a:xfrm>
        </p:grpSpPr>
        <p:cxnSp>
          <p:nvCxnSpPr>
            <p:cNvPr id="55" name="Straight Arrow Connector 54"/>
            <p:cNvCxnSpPr/>
            <p:nvPr/>
          </p:nvCxnSpPr>
          <p:spPr>
            <a:xfrm flipH="1" flipV="1">
              <a:off x="6362164" y="2374116"/>
              <a:ext cx="102040" cy="2583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57" name="Group 56"/>
            <p:cNvGrpSpPr/>
            <p:nvPr/>
          </p:nvGrpSpPr>
          <p:grpSpPr>
            <a:xfrm>
              <a:off x="5467056" y="1115178"/>
              <a:ext cx="3169332" cy="1880592"/>
              <a:chOff x="5579132" y="1340768"/>
              <a:chExt cx="3169332" cy="1880592"/>
            </a:xfrm>
          </p:grpSpPr>
          <p:grpSp>
            <p:nvGrpSpPr>
              <p:cNvPr id="58" name="Group 57"/>
              <p:cNvGrpSpPr/>
              <p:nvPr/>
            </p:nvGrpSpPr>
            <p:grpSpPr>
              <a:xfrm>
                <a:off x="5579132" y="1340768"/>
                <a:ext cx="3169332" cy="1880592"/>
                <a:chOff x="5579132" y="1340768"/>
                <a:chExt cx="3169332" cy="1880592"/>
              </a:xfrm>
            </p:grpSpPr>
            <p:grpSp>
              <p:nvGrpSpPr>
                <p:cNvPr id="74" name="Group 73"/>
                <p:cNvGrpSpPr/>
                <p:nvPr/>
              </p:nvGrpSpPr>
              <p:grpSpPr>
                <a:xfrm>
                  <a:off x="5579132" y="1979274"/>
                  <a:ext cx="3169332" cy="1242086"/>
                  <a:chOff x="5579132" y="1979274"/>
                  <a:chExt cx="3169332" cy="1242086"/>
                </a:xfrm>
              </p:grpSpPr>
              <p:cxnSp>
                <p:nvCxnSpPr>
                  <p:cNvPr id="94" name="Straight Connector 93"/>
                  <p:cNvCxnSpPr/>
                  <p:nvPr/>
                </p:nvCxnSpPr>
                <p:spPr>
                  <a:xfrm flipH="1">
                    <a:off x="5580112" y="1988840"/>
                    <a:ext cx="122413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7524328" y="1988840"/>
                    <a:ext cx="122413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804248" y="1988840"/>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580112" y="3068960"/>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579132" y="321773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523348" y="2141240"/>
                    <a:ext cx="122413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580112" y="306896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524328" y="3053049"/>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748464" y="1979274"/>
                    <a:ext cx="0" cy="1524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7020272" y="134076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732240" y="1621785"/>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552220" y="1808495"/>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192180" y="2094142"/>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308304" y="1358240"/>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316416" y="1380791"/>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7884368" y="1380791"/>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023813" y="165523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876256" y="1842050"/>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668344" y="1651710"/>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660232" y="2094142"/>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761647" y="1873099"/>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153964" y="165523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388696" y="188082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7236296" y="211542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7524328" y="2115428"/>
                  <a:ext cx="0"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H="1" flipV="1">
                <a:off x="6576279" y="2894920"/>
                <a:ext cx="377930" cy="20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a:xfrm flipH="1">
                <a:off x="6921112" y="2873940"/>
                <a:ext cx="279180" cy="419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flipH="1">
                <a:off x="7200292" y="2799780"/>
                <a:ext cx="334996" cy="676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3" name="Straight Arrow Connector 62"/>
              <p:cNvCxnSpPr/>
              <p:nvPr/>
            </p:nvCxnSpPr>
            <p:spPr>
              <a:xfrm>
                <a:off x="7668344" y="2074837"/>
                <a:ext cx="216024" cy="436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p:cNvCxnSpPr/>
              <p:nvPr/>
            </p:nvCxnSpPr>
            <p:spPr>
              <a:xfrm flipH="1">
                <a:off x="7523348" y="2610165"/>
                <a:ext cx="298460" cy="1716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a:off x="7884368" y="2118506"/>
                <a:ext cx="139445" cy="2595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flipV="1">
                <a:off x="6625328" y="2273335"/>
                <a:ext cx="178920" cy="1637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a:off x="7388696" y="2074837"/>
                <a:ext cx="27964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flipV="1">
                <a:off x="7020272" y="2058189"/>
                <a:ext cx="368424" cy="1100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flipV="1">
                <a:off x="6777728" y="2146958"/>
                <a:ext cx="242544" cy="1389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flipV="1">
                <a:off x="6492326" y="2390316"/>
                <a:ext cx="167906" cy="2093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flipH="1">
                <a:off x="7821807" y="2369130"/>
                <a:ext cx="202007" cy="2049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mc:AlternateContent xmlns:mc="http://schemas.openxmlformats.org/markup-compatibility/2006" xmlns:a14="http://schemas.microsoft.com/office/drawing/2010/main">
        <mc:Choice Requires="a14">
          <p:sp>
            <p:nvSpPr>
              <p:cNvPr id="131" name="TextBox 130"/>
              <p:cNvSpPr txBox="1"/>
              <p:nvPr/>
            </p:nvSpPr>
            <p:spPr>
              <a:xfrm>
                <a:off x="391573" y="3325902"/>
                <a:ext cx="3316331" cy="1614866"/>
              </a:xfrm>
              <a:prstGeom prst="rect">
                <a:avLst/>
              </a:prstGeom>
              <a:noFill/>
            </p:spPr>
            <p:txBody>
              <a:bodyPr wrap="square" rtlCol="1">
                <a:spAutoFit/>
              </a:bodyPr>
              <a:lstStyle/>
              <a:p>
                <a:pPr algn="ctr"/>
                <a:r>
                  <a:rPr lang="en-US" dirty="0" smtClean="0">
                    <a:solidFill>
                      <a:prstClr val="black"/>
                    </a:solidFill>
                  </a:rPr>
                  <a:t>When the flux decreasing</a:t>
                </a:r>
              </a:p>
              <a:p>
                <a:pPr algn="ctr" rtl="0"/>
                <a:r>
                  <a:rPr lang="en-US" dirty="0" smtClean="0">
                    <a:solidFill>
                      <a:prstClr val="black"/>
                    </a:solidFill>
                  </a:rPr>
                  <a:t> </a:t>
                </a:r>
                <a14:m>
                  <m:oMath xmlns:m="http://schemas.openxmlformats.org/officeDocument/2006/math">
                    <m:d>
                      <m:dPr>
                        <m:ctrlPr>
                          <a:rPr lang="en-US" i="1" smtClean="0">
                            <a:solidFill>
                              <a:prstClr val="black"/>
                            </a:solidFill>
                            <a:latin typeface="Cambria Math"/>
                          </a:rPr>
                        </m:ctrlPr>
                      </m:dPr>
                      <m:e>
                        <m:f>
                          <m:fPr>
                            <m:ctrlPr>
                              <a:rPr lang="en-US" i="1" smtClean="0">
                                <a:solidFill>
                                  <a:prstClr val="black"/>
                                </a:solidFill>
                                <a:latin typeface="Cambria Math"/>
                              </a:rPr>
                            </m:ctrlPr>
                          </m:fPr>
                          <m:num>
                            <m:r>
                              <a:rPr lang="en-US" i="1" smtClean="0">
                                <a:solidFill>
                                  <a:prstClr val="black"/>
                                </a:solidFill>
                                <a:latin typeface="Cambria Math"/>
                              </a:rPr>
                              <m:t>𝑑</m:t>
                            </m:r>
                            <m:r>
                              <a:rPr lang="en-US" i="1" smtClean="0">
                                <a:solidFill>
                                  <a:prstClr val="black"/>
                                </a:solidFill>
                                <a:latin typeface="Cambria Math"/>
                                <a:ea typeface="Cambria Math"/>
                              </a:rPr>
                              <m:t>𝜑</m:t>
                            </m:r>
                          </m:num>
                          <m:den>
                            <m:r>
                              <a:rPr lang="en-US" i="1" smtClean="0">
                                <a:solidFill>
                                  <a:prstClr val="black"/>
                                </a:solidFill>
                                <a:latin typeface="Cambria Math"/>
                              </a:rPr>
                              <m:t>𝑑𝑡</m:t>
                            </m:r>
                          </m:den>
                        </m:f>
                      </m:e>
                    </m:d>
                    <m:r>
                      <a:rPr lang="en-US" i="1" smtClean="0">
                        <a:solidFill>
                          <a:prstClr val="black"/>
                        </a:solidFill>
                        <a:latin typeface="Cambria Math"/>
                        <a:ea typeface="Cambria Math"/>
                      </a:rPr>
                      <m:t>&lt;</m:t>
                    </m:r>
                    <m:r>
                      <a:rPr lang="en-US" i="1" smtClean="0">
                        <a:solidFill>
                          <a:prstClr val="black"/>
                        </a:solidFill>
                        <a:latin typeface="Cambria Math"/>
                        <a:ea typeface="Cambria Math"/>
                      </a:rPr>
                      <m:t>0</m:t>
                    </m:r>
                  </m:oMath>
                </a14:m>
                <a:endParaRPr lang="en-US" dirty="0" smtClean="0">
                  <a:solidFill>
                    <a:prstClr val="black"/>
                  </a:solidFill>
                </a:endParaRPr>
              </a:p>
              <a:p>
                <a:pPr algn="just" rtl="0"/>
                <a:r>
                  <a:rPr lang="en-US" dirty="0" smtClean="0">
                    <a:solidFill>
                      <a:prstClr val="black"/>
                    </a:solidFill>
                  </a:rPr>
                  <a:t>The induced current rotates CW in a plain </a:t>
                </a:r>
                <a14:m>
                  <m:oMath xmlns:m="http://schemas.openxmlformats.org/officeDocument/2006/math">
                    <m:sSup>
                      <m:sSupPr>
                        <m:ctrlPr>
                          <a:rPr lang="en-US" i="1" smtClean="0">
                            <a:solidFill>
                              <a:prstClr val="black"/>
                            </a:solidFill>
                            <a:latin typeface="Cambria Math"/>
                          </a:rPr>
                        </m:ctrlPr>
                      </m:sSupPr>
                      <m:e>
                        <m:r>
                          <a:rPr lang="en-US" i="1" smtClean="0">
                            <a:solidFill>
                              <a:prstClr val="black"/>
                            </a:solidFill>
                            <a:latin typeface="Cambria Math"/>
                            <a:ea typeface="Cambria Math"/>
                          </a:rPr>
                          <m:t>⊥</m:t>
                        </m:r>
                      </m:e>
                      <m:sup>
                        <m:r>
                          <a:rPr lang="en-US" i="1" smtClean="0">
                            <a:solidFill>
                              <a:prstClr val="black"/>
                            </a:solidFill>
                            <a:latin typeface="Cambria Math"/>
                          </a:rPr>
                          <m:t>𝑟</m:t>
                        </m:r>
                      </m:sup>
                    </m:sSup>
                  </m:oMath>
                </a14:m>
                <a:r>
                  <a:rPr lang="en-US" dirty="0" smtClean="0">
                    <a:solidFill>
                      <a:prstClr val="black"/>
                    </a:solidFill>
                  </a:rPr>
                  <a:t> to </a:t>
                </a:r>
                <a14:m>
                  <m:oMath xmlns:m="http://schemas.openxmlformats.org/officeDocument/2006/math">
                    <m:d>
                      <m:dPr>
                        <m:ctrlPr>
                          <a:rPr lang="en-US" i="1" smtClean="0">
                            <a:solidFill>
                              <a:prstClr val="black"/>
                            </a:solidFill>
                            <a:latin typeface="Cambria Math"/>
                          </a:rPr>
                        </m:ctrlPr>
                      </m:dPr>
                      <m:e>
                        <m:r>
                          <a:rPr lang="en-US" i="1" smtClean="0">
                            <a:solidFill>
                              <a:prstClr val="black"/>
                            </a:solidFill>
                            <a:latin typeface="Cambria Math"/>
                          </a:rPr>
                          <m:t>𝐵</m:t>
                        </m:r>
                      </m:e>
                    </m:d>
                  </m:oMath>
                </a14:m>
                <a:r>
                  <a:rPr lang="en-US" dirty="0" smtClean="0">
                    <a:solidFill>
                      <a:prstClr val="black"/>
                    </a:solidFill>
                  </a:rPr>
                  <a:t> in order to </a:t>
                </a:r>
                <a:r>
                  <a:rPr lang="en-US" b="1" dirty="0" smtClean="0">
                    <a:solidFill>
                      <a:prstClr val="black"/>
                    </a:solidFill>
                  </a:rPr>
                  <a:t>oppose the reduction in flux</a:t>
                </a:r>
                <a:r>
                  <a:rPr lang="en-US" dirty="0" smtClean="0">
                    <a:solidFill>
                      <a:prstClr val="black"/>
                    </a:solidFill>
                  </a:rPr>
                  <a:t>.</a:t>
                </a:r>
                <a:endParaRPr lang="ar-IQ" dirty="0">
                  <a:solidFill>
                    <a:prstClr val="black"/>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391573" y="3325902"/>
                <a:ext cx="3316331" cy="1614866"/>
              </a:xfrm>
              <a:prstGeom prst="rect">
                <a:avLst/>
              </a:prstGeom>
              <a:blipFill rotWithShape="1">
                <a:blip r:embed="rId3"/>
                <a:stretch>
                  <a:fillRect l="-1471" t="-1894" r="-1654" b="-5682"/>
                </a:stretch>
              </a:blipFill>
            </p:spPr>
            <p:txBody>
              <a:bodyPr/>
              <a:lstStyle/>
              <a:p>
                <a:r>
                  <a:rPr lang="ar-IQ">
                    <a:noFill/>
                  </a:rPr>
                  <a:t> </a:t>
                </a:r>
              </a:p>
            </p:txBody>
          </p:sp>
        </mc:Fallback>
      </mc:AlternateContent>
      <p:sp>
        <p:nvSpPr>
          <p:cNvPr id="132" name="TextBox 131"/>
          <p:cNvSpPr txBox="1"/>
          <p:nvPr/>
        </p:nvSpPr>
        <p:spPr>
          <a:xfrm>
            <a:off x="7887406" y="3533172"/>
            <a:ext cx="184731" cy="369332"/>
          </a:xfrm>
          <a:prstGeom prst="rect">
            <a:avLst/>
          </a:prstGeom>
          <a:noFill/>
        </p:spPr>
        <p:txBody>
          <a:bodyPr wrap="none" rtlCol="1">
            <a:spAutoFit/>
          </a:bodyPr>
          <a:lstStyle/>
          <a:p>
            <a:endParaRPr lang="ar-IQ" dirty="0">
              <a:solidFill>
                <a:prstClr val="black"/>
              </a:solidFill>
            </a:endParaRPr>
          </a:p>
        </p:txBody>
      </p:sp>
      <mc:AlternateContent xmlns:mc="http://schemas.openxmlformats.org/markup-compatibility/2006" xmlns:a14="http://schemas.microsoft.com/office/drawing/2010/main">
        <mc:Choice Requires="a14">
          <p:sp>
            <p:nvSpPr>
              <p:cNvPr id="105" name="TextBox 104"/>
              <p:cNvSpPr txBox="1"/>
              <p:nvPr/>
            </p:nvSpPr>
            <p:spPr>
              <a:xfrm>
                <a:off x="4932039" y="3347328"/>
                <a:ext cx="3456385" cy="1614866"/>
              </a:xfrm>
              <a:prstGeom prst="rect">
                <a:avLst/>
              </a:prstGeom>
              <a:noFill/>
            </p:spPr>
            <p:txBody>
              <a:bodyPr wrap="square" rtlCol="1">
                <a:spAutoFit/>
              </a:bodyPr>
              <a:lstStyle/>
              <a:p>
                <a:pPr algn="ctr"/>
                <a:r>
                  <a:rPr lang="en-US" dirty="0" smtClean="0">
                    <a:solidFill>
                      <a:prstClr val="black"/>
                    </a:solidFill>
                  </a:rPr>
                  <a:t>When the flux increasing</a:t>
                </a:r>
              </a:p>
              <a:p>
                <a:pPr algn="ctr" rtl="0"/>
                <a:r>
                  <a:rPr lang="en-US" dirty="0" smtClean="0">
                    <a:solidFill>
                      <a:prstClr val="black"/>
                    </a:solidFill>
                  </a:rPr>
                  <a:t> </a:t>
                </a:r>
                <a14:m>
                  <m:oMath xmlns:m="http://schemas.openxmlformats.org/officeDocument/2006/math">
                    <m:d>
                      <m:dPr>
                        <m:ctrlPr>
                          <a:rPr lang="en-US" i="1" smtClean="0">
                            <a:solidFill>
                              <a:prstClr val="black"/>
                            </a:solidFill>
                            <a:latin typeface="Cambria Math"/>
                          </a:rPr>
                        </m:ctrlPr>
                      </m:dPr>
                      <m:e>
                        <m:f>
                          <m:fPr>
                            <m:ctrlPr>
                              <a:rPr lang="en-US" i="1" smtClean="0">
                                <a:solidFill>
                                  <a:prstClr val="black"/>
                                </a:solidFill>
                                <a:latin typeface="Cambria Math"/>
                              </a:rPr>
                            </m:ctrlPr>
                          </m:fPr>
                          <m:num>
                            <m:r>
                              <a:rPr lang="en-US" i="1" smtClean="0">
                                <a:solidFill>
                                  <a:prstClr val="black"/>
                                </a:solidFill>
                                <a:latin typeface="Cambria Math"/>
                              </a:rPr>
                              <m:t>𝑑</m:t>
                            </m:r>
                            <m:r>
                              <a:rPr lang="en-US" i="1" smtClean="0">
                                <a:solidFill>
                                  <a:prstClr val="black"/>
                                </a:solidFill>
                                <a:latin typeface="Cambria Math"/>
                                <a:ea typeface="Cambria Math"/>
                              </a:rPr>
                              <m:t>𝜑</m:t>
                            </m:r>
                          </m:num>
                          <m:den>
                            <m:r>
                              <a:rPr lang="en-US" i="1" smtClean="0">
                                <a:solidFill>
                                  <a:prstClr val="black"/>
                                </a:solidFill>
                                <a:latin typeface="Cambria Math"/>
                              </a:rPr>
                              <m:t>𝑑𝑡</m:t>
                            </m:r>
                          </m:den>
                        </m:f>
                      </m:e>
                    </m:d>
                    <m:r>
                      <a:rPr lang="en-US" i="1" dirty="0" smtClean="0">
                        <a:solidFill>
                          <a:prstClr val="black"/>
                        </a:solidFill>
                        <a:latin typeface="Cambria Math"/>
                        <a:ea typeface="Cambria Math"/>
                      </a:rPr>
                      <m:t>&gt;</m:t>
                    </m:r>
                    <m:r>
                      <a:rPr lang="en-US" i="1" smtClean="0">
                        <a:solidFill>
                          <a:prstClr val="black"/>
                        </a:solidFill>
                        <a:latin typeface="Cambria Math"/>
                        <a:ea typeface="Cambria Math"/>
                      </a:rPr>
                      <m:t>0</m:t>
                    </m:r>
                  </m:oMath>
                </a14:m>
                <a:endParaRPr lang="en-US" dirty="0" smtClean="0">
                  <a:solidFill>
                    <a:prstClr val="black"/>
                  </a:solidFill>
                </a:endParaRPr>
              </a:p>
              <a:p>
                <a:pPr algn="just" rtl="0"/>
                <a:r>
                  <a:rPr lang="en-US" dirty="0">
                    <a:solidFill>
                      <a:prstClr val="black"/>
                    </a:solidFill>
                  </a:rPr>
                  <a:t>The induced current </a:t>
                </a:r>
                <a:r>
                  <a:rPr lang="en-US" dirty="0" smtClean="0">
                    <a:solidFill>
                      <a:prstClr val="black"/>
                    </a:solidFill>
                  </a:rPr>
                  <a:t>rotates CCW in </a:t>
                </a:r>
                <a:r>
                  <a:rPr lang="en-US" dirty="0">
                    <a:solidFill>
                      <a:prstClr val="black"/>
                    </a:solidFill>
                  </a:rPr>
                  <a:t>a plain </a:t>
                </a:r>
                <a14:m>
                  <m:oMath xmlns:m="http://schemas.openxmlformats.org/officeDocument/2006/math">
                    <m:sSup>
                      <m:sSupPr>
                        <m:ctrlPr>
                          <a:rPr lang="en-US" i="1">
                            <a:solidFill>
                              <a:prstClr val="black"/>
                            </a:solidFill>
                            <a:latin typeface="Cambria Math"/>
                          </a:rPr>
                        </m:ctrlPr>
                      </m:sSupPr>
                      <m:e>
                        <m:r>
                          <a:rPr lang="en-US" i="1">
                            <a:solidFill>
                              <a:prstClr val="black"/>
                            </a:solidFill>
                            <a:latin typeface="Cambria Math"/>
                            <a:ea typeface="Cambria Math"/>
                          </a:rPr>
                          <m:t>⊥</m:t>
                        </m:r>
                      </m:e>
                      <m:sup>
                        <m:r>
                          <a:rPr lang="en-US" i="1">
                            <a:solidFill>
                              <a:prstClr val="black"/>
                            </a:solidFill>
                            <a:latin typeface="Cambria Math"/>
                          </a:rPr>
                          <m:t>𝑟</m:t>
                        </m:r>
                      </m:sup>
                    </m:sSup>
                  </m:oMath>
                </a14:m>
                <a:r>
                  <a:rPr lang="en-US" dirty="0" smtClean="0">
                    <a:solidFill>
                      <a:prstClr val="black"/>
                    </a:solidFill>
                  </a:rPr>
                  <a:t> to </a:t>
                </a:r>
                <a14:m>
                  <m:oMath xmlns:m="http://schemas.openxmlformats.org/officeDocument/2006/math">
                    <m:d>
                      <m:dPr>
                        <m:ctrlPr>
                          <a:rPr lang="en-US" i="1">
                            <a:solidFill>
                              <a:prstClr val="black"/>
                            </a:solidFill>
                            <a:latin typeface="Cambria Math"/>
                          </a:rPr>
                        </m:ctrlPr>
                      </m:dPr>
                      <m:e>
                        <m:r>
                          <a:rPr lang="en-US" i="1">
                            <a:solidFill>
                              <a:prstClr val="black"/>
                            </a:solidFill>
                            <a:latin typeface="Cambria Math"/>
                          </a:rPr>
                          <m:t>𝐵</m:t>
                        </m:r>
                      </m:e>
                    </m:d>
                  </m:oMath>
                </a14:m>
                <a:r>
                  <a:rPr lang="en-US" dirty="0">
                    <a:solidFill>
                      <a:prstClr val="black"/>
                    </a:solidFill>
                  </a:rPr>
                  <a:t> in order </a:t>
                </a:r>
                <a:r>
                  <a:rPr lang="en-US" dirty="0" smtClean="0">
                    <a:solidFill>
                      <a:prstClr val="black"/>
                    </a:solidFill>
                  </a:rPr>
                  <a:t>to </a:t>
                </a:r>
                <a:r>
                  <a:rPr lang="en-US" b="1" dirty="0" smtClean="0">
                    <a:solidFill>
                      <a:prstClr val="black"/>
                    </a:solidFill>
                  </a:rPr>
                  <a:t>oppose </a:t>
                </a:r>
                <a:r>
                  <a:rPr lang="en-US" b="1" dirty="0">
                    <a:solidFill>
                      <a:prstClr val="black"/>
                    </a:solidFill>
                  </a:rPr>
                  <a:t>the </a:t>
                </a:r>
                <a:r>
                  <a:rPr lang="en-US" b="1" dirty="0" smtClean="0">
                    <a:solidFill>
                      <a:prstClr val="black"/>
                    </a:solidFill>
                  </a:rPr>
                  <a:t>increase </a:t>
                </a:r>
                <a:r>
                  <a:rPr lang="en-US" b="1" dirty="0">
                    <a:solidFill>
                      <a:prstClr val="black"/>
                    </a:solidFill>
                  </a:rPr>
                  <a:t>in </a:t>
                </a:r>
                <a:r>
                  <a:rPr lang="en-US" b="1" dirty="0" smtClean="0">
                    <a:solidFill>
                      <a:prstClr val="black"/>
                    </a:solidFill>
                  </a:rPr>
                  <a:t>flux</a:t>
                </a:r>
                <a:r>
                  <a:rPr lang="en-US" dirty="0" smtClean="0">
                    <a:solidFill>
                      <a:prstClr val="black"/>
                    </a:solidFill>
                  </a:rPr>
                  <a:t>.</a:t>
                </a:r>
                <a:endParaRPr lang="ar-IQ" dirty="0">
                  <a:solidFill>
                    <a:prstClr val="black"/>
                  </a:solidFill>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4932039" y="3347328"/>
                <a:ext cx="3456385" cy="1614866"/>
              </a:xfrm>
              <a:prstGeom prst="rect">
                <a:avLst/>
              </a:prstGeom>
              <a:blipFill rotWithShape="1">
                <a:blip r:embed="rId4"/>
                <a:stretch>
                  <a:fillRect l="-1411" t="-1887" r="-1587" b="-528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41379" y="1521204"/>
                <a:ext cx="40729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𝐵</m:t>
                      </m:r>
                    </m:oMath>
                  </m:oMathPara>
                </a14:m>
                <a:endParaRPr lang="ar-IQ" dirty="0">
                  <a:solidFill>
                    <a:prstClr val="black"/>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41379" y="1521204"/>
                <a:ext cx="407291" cy="369332"/>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6085311" y="1539806"/>
                <a:ext cx="40729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𝐵</m:t>
                      </m:r>
                    </m:oMath>
                  </m:oMathPara>
                </a14:m>
                <a:endParaRPr lang="ar-IQ" dirty="0">
                  <a:solidFill>
                    <a:prstClr val="black"/>
                  </a:solidFill>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6085311" y="1539806"/>
                <a:ext cx="407291" cy="369332"/>
              </a:xfrm>
              <a:prstGeom prst="rect">
                <a:avLst/>
              </a:prstGeom>
              <a:blipFill rotWithShape="1">
                <a:blip r:embed="rId6"/>
                <a:stretch>
                  <a:fillRect/>
                </a:stretch>
              </a:blipFill>
            </p:spPr>
            <p:txBody>
              <a:bodyPr/>
              <a:lstStyle/>
              <a:p>
                <a:r>
                  <a:rPr lang="ar-IQ">
                    <a:noFill/>
                  </a:rPr>
                  <a:t> </a:t>
                </a:r>
              </a:p>
            </p:txBody>
          </p:sp>
        </mc:Fallback>
      </mc:AlternateContent>
      <p:sp>
        <p:nvSpPr>
          <p:cNvPr id="32" name="TextBox 31"/>
          <p:cNvSpPr txBox="1"/>
          <p:nvPr/>
        </p:nvSpPr>
        <p:spPr>
          <a:xfrm>
            <a:off x="251198" y="5056584"/>
            <a:ext cx="8640961" cy="1569660"/>
          </a:xfrm>
          <a:prstGeom prst="rect">
            <a:avLst/>
          </a:prstGeom>
          <a:noFill/>
        </p:spPr>
        <p:txBody>
          <a:bodyPr wrap="square" rtlCol="1">
            <a:spAutoFit/>
          </a:bodyPr>
          <a:lstStyle/>
          <a:p>
            <a:pPr algn="just" rtl="0"/>
            <a:r>
              <a:rPr lang="en-US" sz="2400" dirty="0" smtClean="0">
                <a:solidFill>
                  <a:prstClr val="black"/>
                </a:solidFill>
              </a:rPr>
              <a:t>These induced currents are known as “</a:t>
            </a:r>
            <a:r>
              <a:rPr lang="en-US" sz="2400" dirty="0" smtClean="0">
                <a:solidFill>
                  <a:srgbClr val="FF0000"/>
                </a:solidFill>
              </a:rPr>
              <a:t>eddy currents</a:t>
            </a:r>
            <a:r>
              <a:rPr lang="en-US" sz="2400" dirty="0" smtClean="0">
                <a:solidFill>
                  <a:prstClr val="black"/>
                </a:solidFill>
              </a:rPr>
              <a:t>” (</a:t>
            </a:r>
            <a:r>
              <a:rPr lang="ar-IQ" sz="2400" dirty="0" smtClean="0">
                <a:solidFill>
                  <a:prstClr val="black"/>
                </a:solidFill>
              </a:rPr>
              <a:t>التيارات الدوامة</a:t>
            </a:r>
            <a:r>
              <a:rPr lang="en-US" sz="2400" dirty="0" smtClean="0">
                <a:solidFill>
                  <a:prstClr val="black"/>
                </a:solidFill>
              </a:rPr>
              <a:t>). Their motion in a short circuited loops in the conducting medium are the source of a heat and considered as:</a:t>
            </a:r>
          </a:p>
          <a:p>
            <a:pPr algn="ctr" rtl="0"/>
            <a:r>
              <a:rPr lang="en-US" sz="2400" dirty="0" smtClean="0">
                <a:solidFill>
                  <a:prstClr val="black"/>
                </a:solidFill>
              </a:rPr>
              <a:t> “</a:t>
            </a:r>
            <a:r>
              <a:rPr lang="en-US" sz="2400" dirty="0" smtClean="0">
                <a:solidFill>
                  <a:srgbClr val="FF0000"/>
                </a:solidFill>
              </a:rPr>
              <a:t>eddy current losses</a:t>
            </a:r>
            <a:r>
              <a:rPr lang="en-US" sz="2400" dirty="0" smtClean="0">
                <a:solidFill>
                  <a:prstClr val="black"/>
                </a:solidFill>
              </a:rPr>
              <a:t>”.</a:t>
            </a:r>
            <a:endParaRPr lang="ar-IQ" sz="2400" dirty="0">
              <a:solidFill>
                <a:prstClr val="black"/>
              </a:solidFill>
            </a:endParaRPr>
          </a:p>
        </p:txBody>
      </p:sp>
    </p:spTree>
    <p:extLst>
      <p:ext uri="{BB962C8B-B14F-4D97-AF65-F5344CB8AC3E}">
        <p14:creationId xmlns:p14="http://schemas.microsoft.com/office/powerpoint/2010/main" val="13513225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37" y="548680"/>
            <a:ext cx="3165317"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107504" y="0"/>
                <a:ext cx="5328592" cy="6633483"/>
              </a:xfrm>
              <a:prstGeom prst="rect">
                <a:avLst/>
              </a:prstGeom>
              <a:noFill/>
            </p:spPr>
            <p:txBody>
              <a:bodyPr wrap="square" rtlCol="1">
                <a:spAutoFit/>
              </a:bodyPr>
              <a:lstStyle/>
              <a:p>
                <a:pPr algn="just" rtl="0"/>
                <a:r>
                  <a:rPr lang="en-US" dirty="0" smtClean="0"/>
                  <a:t>Due to Lenz’s law, an eddy currents will be induced inside a copper wire of the coil affected by the stationary variable flux of the coil itself. The direction of the induced eddy current will be opposite to that of the supplied current when it increasing, and it will be in its direction when it is decreasing. </a:t>
                </a:r>
              </a:p>
              <a:p>
                <a:pPr algn="just" rtl="0"/>
                <a:r>
                  <a:rPr lang="en-US" dirty="0" smtClean="0"/>
                  <a:t>Due to Faraday’s Law, the induced voltage across the coil </a:t>
                </a:r>
                <a14:m>
                  <m:oMath xmlns:m="http://schemas.openxmlformats.org/officeDocument/2006/math">
                    <m:d>
                      <m:dPr>
                        <m:ctrlPr>
                          <a:rPr lang="en-US" i="1" smtClean="0">
                            <a:latin typeface="Cambria Math"/>
                          </a:rPr>
                        </m:ctrlPr>
                      </m:dPr>
                      <m:e>
                        <m:r>
                          <a:rPr lang="en-US" b="0" i="1" smtClean="0">
                            <a:latin typeface="Cambria Math"/>
                          </a:rPr>
                          <m:t>𝐸</m:t>
                        </m:r>
                        <m:r>
                          <a:rPr lang="en-US" b="0" i="1" smtClean="0">
                            <a:latin typeface="Cambria Math"/>
                          </a:rPr>
                          <m:t>=−</m:t>
                        </m:r>
                        <m:r>
                          <a:rPr lang="en-US" b="0" i="1" smtClean="0">
                            <a:latin typeface="Cambria Math"/>
                          </a:rPr>
                          <m:t>𝑁</m:t>
                        </m:r>
                        <m:f>
                          <m:fPr>
                            <m:ctrlPr>
                              <a:rPr lang="en-US" b="0" i="1" smtClean="0">
                                <a:latin typeface="Cambria Math"/>
                              </a:rPr>
                            </m:ctrlPr>
                          </m:fPr>
                          <m:num>
                            <m:r>
                              <a:rPr lang="en-US" b="0" i="1" smtClean="0">
                                <a:latin typeface="Cambria Math"/>
                              </a:rPr>
                              <m:t>𝑑</m:t>
                            </m:r>
                            <m:r>
                              <a:rPr lang="en-US" b="0" i="1" smtClean="0">
                                <a:latin typeface="Cambria Math"/>
                                <a:ea typeface="Cambria Math"/>
                              </a:rPr>
                              <m:t>𝜑</m:t>
                            </m:r>
                          </m:num>
                          <m:den>
                            <m:r>
                              <a:rPr lang="en-US" b="0" i="1" smtClean="0">
                                <a:latin typeface="Cambria Math"/>
                              </a:rPr>
                              <m:t>𝑑𝑡</m:t>
                            </m:r>
                          </m:den>
                        </m:f>
                      </m:e>
                    </m:d>
                    <m:r>
                      <a:rPr lang="en-US" b="0" i="1" smtClean="0">
                        <a:latin typeface="Cambria Math"/>
                      </a:rPr>
                      <m:t> </m:t>
                    </m:r>
                  </m:oMath>
                </a14:m>
                <a:r>
                  <a:rPr lang="en-US" dirty="0" smtClean="0"/>
                  <a:t>will be out of phase with the applied AC voltage across that coil. </a:t>
                </a:r>
              </a:p>
              <a:p>
                <a:pPr algn="just" rtl="0"/>
                <a:r>
                  <a:rPr lang="en-US" dirty="0" smtClean="0"/>
                  <a:t>Hence, both Faraday and Lenz discuss the  operation of the coil in that “</a:t>
                </a:r>
                <a:r>
                  <a:rPr lang="en-US" dirty="0" smtClean="0">
                    <a:solidFill>
                      <a:srgbClr val="7030A0"/>
                    </a:solidFill>
                  </a:rPr>
                  <a:t>the induced emf causes an induced current (eddy currents) inside the coil due to its flux, leads to resist the current variation in it</a:t>
                </a:r>
                <a:r>
                  <a:rPr lang="en-US" dirty="0" smtClean="0"/>
                  <a:t>”.</a:t>
                </a:r>
              </a:p>
              <a:p>
                <a:pPr algn="just" rtl="0"/>
                <a:endParaRPr lang="en-US" dirty="0"/>
              </a:p>
              <a:p>
                <a:pPr algn="just" rtl="0"/>
                <a:r>
                  <a:rPr lang="en-US" dirty="0" smtClean="0"/>
                  <a:t>To explain the behavior of an </a:t>
                </a:r>
                <a:r>
                  <a:rPr lang="en-US" b="1" dirty="0" smtClean="0">
                    <a:solidFill>
                      <a:srgbClr val="FF0000"/>
                    </a:solidFill>
                  </a:rPr>
                  <a:t>air-cored coil</a:t>
                </a:r>
                <a:r>
                  <a:rPr lang="en-US" dirty="0" smtClean="0"/>
                  <a:t> in an AC circuit, consider the following example:</a:t>
                </a:r>
              </a:p>
              <a:p>
                <a:pPr algn="just" rtl="0"/>
                <a:r>
                  <a:rPr lang="en-US" dirty="0" smtClean="0"/>
                  <a:t>If an air-cored coil of </a:t>
                </a:r>
                <a14:m>
                  <m:oMath xmlns:m="http://schemas.openxmlformats.org/officeDocument/2006/math">
                    <m:d>
                      <m:dPr>
                        <m:ctrlPr>
                          <a:rPr lang="en-US" i="1" smtClean="0">
                            <a:latin typeface="Cambria Math"/>
                          </a:rPr>
                        </m:ctrlPr>
                      </m:dPr>
                      <m:e>
                        <m:r>
                          <a:rPr lang="en-US" b="0" i="1" smtClean="0">
                            <a:latin typeface="Cambria Math"/>
                          </a:rPr>
                          <m:t>𝑁</m:t>
                        </m:r>
                      </m:e>
                    </m:d>
                    <m:r>
                      <a:rPr lang="en-US" b="0" i="1" smtClean="0">
                        <a:latin typeface="Cambria Math"/>
                      </a:rPr>
                      <m:t> </m:t>
                    </m:r>
                  </m:oMath>
                </a14:m>
                <a:r>
                  <a:rPr lang="en-US" dirty="0" smtClean="0"/>
                  <a:t>turns supplied by a sinusoidal current </a:t>
                </a:r>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𝑖</m:t>
                            </m:r>
                          </m:e>
                          <m:sub>
                            <m:r>
                              <a:rPr lang="en-US" b="0" i="1" smtClean="0">
                                <a:latin typeface="Cambria Math"/>
                              </a:rPr>
                              <m:t>𝐿</m:t>
                            </m:r>
                          </m:sub>
                        </m:sSub>
                        <m:d>
                          <m:dPr>
                            <m:ctrlPr>
                              <a:rPr lang="en-US" b="0" i="1" smtClean="0">
                                <a:latin typeface="Cambria Math"/>
                              </a:rPr>
                            </m:ctrlPr>
                          </m:dPr>
                          <m:e>
                            <m:r>
                              <a:rPr lang="en-US" b="0" i="1" smtClean="0">
                                <a:latin typeface="Cambria Math"/>
                              </a:rPr>
                              <m:t>𝑡</m:t>
                            </m:r>
                          </m:e>
                        </m:d>
                      </m:e>
                    </m:d>
                  </m:oMath>
                </a14:m>
                <a:r>
                  <a:rPr lang="en-US" dirty="0" smtClean="0"/>
                  <a:t>from an AC source by a sinusoidal voltage </a:t>
                </a:r>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𝑣</m:t>
                            </m:r>
                          </m:e>
                          <m:sub>
                            <m:r>
                              <a:rPr lang="en-US" b="0" i="1" smtClean="0">
                                <a:latin typeface="Cambria Math"/>
                              </a:rPr>
                              <m:t>𝑠</m:t>
                            </m:r>
                          </m:sub>
                        </m:sSub>
                        <m:d>
                          <m:dPr>
                            <m:ctrlPr>
                              <a:rPr lang="en-US" b="0" i="1" smtClean="0">
                                <a:latin typeface="Cambria Math"/>
                              </a:rPr>
                            </m:ctrlPr>
                          </m:dPr>
                          <m:e>
                            <m:r>
                              <a:rPr lang="en-US" b="0" i="1" smtClean="0">
                                <a:latin typeface="Cambria Math"/>
                              </a:rPr>
                              <m:t>𝑡</m:t>
                            </m:r>
                          </m:e>
                        </m:d>
                      </m:e>
                    </m:d>
                  </m:oMath>
                </a14:m>
                <a:r>
                  <a:rPr lang="en-US" dirty="0" smtClean="0"/>
                  <a:t>, then the steady state rms value of the supplied current is </a:t>
                </a:r>
                <a14:m>
                  <m:oMath xmlns:m="http://schemas.openxmlformats.org/officeDocument/2006/math">
                    <m:d>
                      <m:dPr>
                        <m:ctrlPr>
                          <a:rPr lang="en-US" i="1" smtClean="0">
                            <a:latin typeface="Cambria Math"/>
                          </a:rPr>
                        </m:ctrlPr>
                      </m:dPr>
                      <m:e>
                        <m:r>
                          <a:rPr lang="en-US" b="0" i="1" smtClean="0">
                            <a:latin typeface="Cambria Math"/>
                          </a:rPr>
                          <m:t>𝐼</m:t>
                        </m:r>
                      </m:e>
                    </m:d>
                  </m:oMath>
                </a14:m>
                <a:r>
                  <a:rPr lang="en-US" dirty="0" smtClean="0"/>
                  <a:t>. Hence, the steady state current formula is:</a:t>
                </a:r>
                <a:endParaRPr lang="en-US" dirty="0"/>
              </a:p>
              <a:p>
                <a:pPr algn="just" rtl="0"/>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𝑖</m:t>
                          </m:r>
                        </m:e>
                        <m:sub>
                          <m:r>
                            <a:rPr lang="en-US" b="0" i="1" smtClean="0">
                              <a:latin typeface="Cambria Math"/>
                            </a:rPr>
                            <m:t>𝐿</m:t>
                          </m:r>
                        </m:sub>
                      </m:sSub>
                      <m:d>
                        <m:dPr>
                          <m:ctrlPr>
                            <a:rPr lang="en-US" b="0" i="1" smtClean="0">
                              <a:latin typeface="Cambria Math"/>
                            </a:rPr>
                          </m:ctrlPr>
                        </m:dPr>
                        <m:e>
                          <m:r>
                            <a:rPr lang="en-US" b="0" i="1" smtClean="0">
                              <a:latin typeface="Cambria Math"/>
                            </a:rPr>
                            <m:t>𝑡</m:t>
                          </m:r>
                        </m:e>
                      </m:d>
                      <m:r>
                        <a:rPr lang="en-US" b="0" i="1" smtClean="0">
                          <a:latin typeface="Cambria Math"/>
                        </a:rPr>
                        <m:t>=</m:t>
                      </m:r>
                      <m:rad>
                        <m:radPr>
                          <m:degHide m:val="on"/>
                          <m:ctrlPr>
                            <a:rPr lang="en-US" b="0" i="1" smtClean="0">
                              <a:latin typeface="Cambria Math"/>
                            </a:rPr>
                          </m:ctrlPr>
                        </m:radPr>
                        <m:deg/>
                        <m:e>
                          <m:r>
                            <a:rPr lang="en-US" b="0" i="1" smtClean="0">
                              <a:latin typeface="Cambria Math"/>
                            </a:rPr>
                            <m:t>2</m:t>
                          </m:r>
                        </m:e>
                      </m:rad>
                      <m:r>
                        <a:rPr lang="en-US" b="0" i="1" smtClean="0">
                          <a:latin typeface="Cambria Math"/>
                          <a:ea typeface="Cambria Math"/>
                        </a:rPr>
                        <m:t>∙</m:t>
                      </m:r>
                      <m:r>
                        <a:rPr lang="en-US" b="0" i="1" smtClean="0">
                          <a:latin typeface="Cambria Math"/>
                          <a:ea typeface="Cambria Math"/>
                        </a:rPr>
                        <m:t>𝐼</m:t>
                      </m:r>
                      <m:r>
                        <a:rPr lang="en-US" b="0" i="1" dirty="0" smtClean="0">
                          <a:latin typeface="Cambria Math"/>
                          <a:ea typeface="Cambria Math"/>
                        </a:rPr>
                        <m:t>∙</m:t>
                      </m:r>
                      <m:func>
                        <m:funcPr>
                          <m:ctrlPr>
                            <a:rPr lang="en-US" b="0" i="1" dirty="0" smtClean="0">
                              <a:latin typeface="Cambria Math"/>
                              <a:ea typeface="Cambria Math"/>
                            </a:rPr>
                          </m:ctrlPr>
                        </m:funcPr>
                        <m:fName>
                          <m:r>
                            <m:rPr>
                              <m:sty m:val="p"/>
                            </m:rPr>
                            <a:rPr lang="en-US" b="0" i="0" dirty="0" smtClean="0">
                              <a:latin typeface="Cambria Math"/>
                              <a:ea typeface="Cambria Math"/>
                            </a:rPr>
                            <m:t>sin</m:t>
                          </m:r>
                        </m:fName>
                        <m:e>
                          <m:d>
                            <m:dPr>
                              <m:ctrlPr>
                                <a:rPr lang="en-US" b="0" i="1" dirty="0" smtClean="0">
                                  <a:latin typeface="Cambria Math"/>
                                  <a:ea typeface="Cambria Math"/>
                                </a:rPr>
                              </m:ctrlPr>
                            </m:dPr>
                            <m:e>
                              <m:r>
                                <a:rPr lang="en-US" b="0" i="1" dirty="0" smtClean="0">
                                  <a:latin typeface="Cambria Math"/>
                                  <a:ea typeface="Cambria Math"/>
                                </a:rPr>
                                <m:t>𝜔</m:t>
                              </m:r>
                              <m:r>
                                <a:rPr lang="en-US" b="0" i="1" dirty="0" smtClean="0">
                                  <a:latin typeface="Cambria Math"/>
                                  <a:ea typeface="Cambria Math"/>
                                </a:rPr>
                                <m:t>𝑡</m:t>
                              </m:r>
                            </m:e>
                          </m:d>
                        </m:e>
                      </m:func>
                    </m:oMath>
                  </m:oMathPara>
                </a14:m>
                <a:endParaRPr lang="en-US" dirty="0" smtClean="0"/>
              </a:p>
              <a:p>
                <a:pPr algn="just" rtl="0"/>
                <a:r>
                  <a:rPr lang="en-US" dirty="0" smtClean="0"/>
                  <a:t>Or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07504" y="0"/>
                <a:ext cx="5328592" cy="6633483"/>
              </a:xfrm>
              <a:prstGeom prst="rect">
                <a:avLst/>
              </a:prstGeom>
              <a:blipFill rotWithShape="1">
                <a:blip r:embed="rId3"/>
                <a:stretch>
                  <a:fillRect l="-1030" t="-460" r="-915" b="-551"/>
                </a:stretch>
              </a:blipFill>
            </p:spPr>
            <p:txBody>
              <a:bodyPr/>
              <a:lstStyle/>
              <a:p>
                <a:r>
                  <a:rPr lang="ar-IQ">
                    <a:noFill/>
                  </a:rPr>
                  <a:t> </a:t>
                </a:r>
              </a:p>
            </p:txBody>
          </p:sp>
        </mc:Fallback>
      </mc:AlternateContent>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061" y="2996952"/>
            <a:ext cx="21812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14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0528" y="126489"/>
            <a:ext cx="7319010" cy="6638925"/>
            <a:chOff x="770528" y="126489"/>
            <a:chExt cx="7319010" cy="6638925"/>
          </a:xfrm>
        </p:grpSpPr>
        <p:cxnSp>
          <p:nvCxnSpPr>
            <p:cNvPr id="7" name="Straight Connector 6"/>
            <p:cNvCxnSpPr/>
            <p:nvPr/>
          </p:nvCxnSpPr>
          <p:spPr>
            <a:xfrm flipH="1">
              <a:off x="1691680" y="4725144"/>
              <a:ext cx="4091553"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901641" y="4437112"/>
                  <a:ext cx="660975"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m:t>
                            </m:r>
                            <m:r>
                              <a:rPr lang="en-US" b="0" i="1" smtClean="0">
                                <a:latin typeface="Cambria Math"/>
                              </a:rPr>
                              <m:t>𝐼</m:t>
                            </m:r>
                          </m:e>
                          <m:sub>
                            <m:r>
                              <a:rPr lang="en-US" b="0" i="1" smtClean="0">
                                <a:latin typeface="Cambria Math"/>
                              </a:rPr>
                              <m:t>𝑚𝑎𝑥</m:t>
                            </m:r>
                          </m:sub>
                        </m:sSub>
                      </m:oMath>
                    </m:oMathPara>
                  </a14:m>
                  <a:endParaRPr lang="ar-IQ" dirty="0"/>
                </a:p>
              </p:txBody>
            </p:sp>
          </mc:Choice>
          <mc:Fallback xmlns="">
            <p:sp>
              <p:nvSpPr>
                <p:cNvPr id="9" name="TextBox 8"/>
                <p:cNvSpPr txBox="1">
                  <a:spLocks noRot="1" noChangeAspect="1" noMove="1" noResize="1" noEditPoints="1" noAdjustHandles="1" noChangeArrowheads="1" noChangeShapeType="1" noTextEdit="1"/>
                </p:cNvSpPr>
                <p:nvPr/>
              </p:nvSpPr>
              <p:spPr>
                <a:xfrm>
                  <a:off x="901641" y="4437112"/>
                  <a:ext cx="660975" cy="369332"/>
                </a:xfrm>
                <a:prstGeom prst="rect">
                  <a:avLst/>
                </a:prstGeom>
                <a:blipFill rotWithShape="1">
                  <a:blip r:embed="rId2"/>
                  <a:stretch>
                    <a:fillRect l="-7407"/>
                  </a:stretch>
                </a:blipFill>
              </p:spPr>
              <p:txBody>
                <a:bodyPr/>
                <a:lstStyle/>
                <a:p>
                  <a:r>
                    <a:rPr lang="ar-IQ">
                      <a:noFill/>
                    </a:rPr>
                    <a:t> </a:t>
                  </a:r>
                </a:p>
              </p:txBody>
            </p:sp>
          </mc:Fallback>
        </mc:AlternateContent>
        <p:grpSp>
          <p:nvGrpSpPr>
            <p:cNvPr id="1038" name="Group 1037"/>
            <p:cNvGrpSpPr/>
            <p:nvPr/>
          </p:nvGrpSpPr>
          <p:grpSpPr>
            <a:xfrm>
              <a:off x="770528" y="126489"/>
              <a:ext cx="7319010" cy="6638925"/>
              <a:chOff x="770528" y="126489"/>
              <a:chExt cx="7319010" cy="6638925"/>
            </a:xfrm>
          </p:grpSpPr>
          <p:grpSp>
            <p:nvGrpSpPr>
              <p:cNvPr id="1037" name="Group 1036"/>
              <p:cNvGrpSpPr/>
              <p:nvPr/>
            </p:nvGrpSpPr>
            <p:grpSpPr>
              <a:xfrm>
                <a:off x="770528" y="126489"/>
                <a:ext cx="7319010" cy="6638925"/>
                <a:chOff x="770528" y="126489"/>
                <a:chExt cx="7319010" cy="6638925"/>
              </a:xfrm>
            </p:grpSpPr>
            <p:grpSp>
              <p:nvGrpSpPr>
                <p:cNvPr id="1035" name="Group 1034"/>
                <p:cNvGrpSpPr/>
                <p:nvPr/>
              </p:nvGrpSpPr>
              <p:grpSpPr>
                <a:xfrm>
                  <a:off x="770528" y="126489"/>
                  <a:ext cx="7319010" cy="6638925"/>
                  <a:chOff x="827584" y="104459"/>
                  <a:chExt cx="7319010" cy="6638925"/>
                </a:xfrm>
              </p:grpSpPr>
              <p:grpSp>
                <p:nvGrpSpPr>
                  <p:cNvPr id="1034" name="Group 1033"/>
                  <p:cNvGrpSpPr/>
                  <p:nvPr/>
                </p:nvGrpSpPr>
                <p:grpSpPr>
                  <a:xfrm>
                    <a:off x="827584" y="104459"/>
                    <a:ext cx="7319010" cy="6638925"/>
                    <a:chOff x="827584" y="104459"/>
                    <a:chExt cx="7319010" cy="6638925"/>
                  </a:xfrm>
                </p:grpSpPr>
                <p:grpSp>
                  <p:nvGrpSpPr>
                    <p:cNvPr id="1033" name="Group 1032"/>
                    <p:cNvGrpSpPr/>
                    <p:nvPr/>
                  </p:nvGrpSpPr>
                  <p:grpSpPr>
                    <a:xfrm>
                      <a:off x="827584" y="104459"/>
                      <a:ext cx="7319010" cy="6638925"/>
                      <a:chOff x="827584" y="104459"/>
                      <a:chExt cx="7319010" cy="6638925"/>
                    </a:xfrm>
                  </p:grpSpPr>
                  <p:grpSp>
                    <p:nvGrpSpPr>
                      <p:cNvPr id="1032" name="Group 1031"/>
                      <p:cNvGrpSpPr/>
                      <p:nvPr/>
                    </p:nvGrpSpPr>
                    <p:grpSpPr>
                      <a:xfrm>
                        <a:off x="827584" y="104459"/>
                        <a:ext cx="7319010" cy="6638925"/>
                        <a:chOff x="827584" y="90326"/>
                        <a:chExt cx="7319010" cy="6638925"/>
                      </a:xfrm>
                    </p:grpSpPr>
                    <p:grpSp>
                      <p:nvGrpSpPr>
                        <p:cNvPr id="1031" name="Group 1030"/>
                        <p:cNvGrpSpPr/>
                        <p:nvPr/>
                      </p:nvGrpSpPr>
                      <p:grpSpPr>
                        <a:xfrm>
                          <a:off x="827584" y="90326"/>
                          <a:ext cx="7319010" cy="6638925"/>
                          <a:chOff x="827584" y="90326"/>
                          <a:chExt cx="7319010" cy="6638925"/>
                        </a:xfrm>
                      </p:grpSpPr>
                      <p:grpSp>
                        <p:nvGrpSpPr>
                          <p:cNvPr id="1030" name="Group 1029"/>
                          <p:cNvGrpSpPr/>
                          <p:nvPr/>
                        </p:nvGrpSpPr>
                        <p:grpSpPr>
                          <a:xfrm>
                            <a:off x="827584" y="90326"/>
                            <a:ext cx="7319010" cy="6638925"/>
                            <a:chOff x="827584" y="90326"/>
                            <a:chExt cx="7319010" cy="6638925"/>
                          </a:xfrm>
                        </p:grpSpPr>
                        <p:grpSp>
                          <p:nvGrpSpPr>
                            <p:cNvPr id="1029" name="Group 1028"/>
                            <p:cNvGrpSpPr/>
                            <p:nvPr/>
                          </p:nvGrpSpPr>
                          <p:grpSpPr>
                            <a:xfrm>
                              <a:off x="827584" y="90326"/>
                              <a:ext cx="7319010" cy="6638925"/>
                              <a:chOff x="827584" y="8"/>
                              <a:chExt cx="7319010" cy="66389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
                                <a:ext cx="731901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H="1">
                                <a:off x="1691680" y="1484784"/>
                                <a:ext cx="1296144"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95861" y="1508448"/>
                                <a:ext cx="0" cy="163252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611635" y="3468059"/>
                                <a:ext cx="13681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55976" y="3254432"/>
                                <a:ext cx="0" cy="46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11635" y="3703515"/>
                                <a:ext cx="274434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24128" y="3092624"/>
                                <a:ext cx="0" cy="163252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623690" y="2780928"/>
                                <a:ext cx="410043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24128" y="2549628"/>
                                <a:ext cx="0" cy="46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0272" y="1988840"/>
                                <a:ext cx="0" cy="1032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91680" y="2204864"/>
                                <a:ext cx="53285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95861" y="3178867"/>
                                <a:ext cx="0" cy="46260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1979712" y="260648"/>
                                  <a:ext cx="720080" cy="707886"/>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a:rPr>
                                          <m:t>𝐼</m:t>
                                        </m:r>
                                      </m:oMath>
                                    </m:oMathPara>
                                  </a14:m>
                                  <a:endParaRPr lang="ar-IQ"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1979712" y="260648"/>
                                  <a:ext cx="720080" cy="707886"/>
                                </a:xfrm>
                                <a:prstGeom prst="rect">
                                  <a:avLst/>
                                </a:prstGeom>
                                <a:blipFill rotWithShape="1">
                                  <a:blip r:embed="rId4"/>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5" name="TextBox 4"/>
                              <p:cNvSpPr txBox="1"/>
                              <p:nvPr/>
                            </p:nvSpPr>
                            <p:spPr>
                              <a:xfrm>
                                <a:off x="1050896" y="1300118"/>
                                <a:ext cx="660975"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𝐼</m:t>
                                          </m:r>
                                        </m:e>
                                        <m:sub>
                                          <m:r>
                                            <a:rPr lang="en-US" b="0" i="1" smtClean="0">
                                              <a:latin typeface="Cambria Math"/>
                                            </a:rPr>
                                            <m:t>𝑚𝑎𝑥</m:t>
                                          </m:r>
                                        </m:sub>
                                      </m:sSub>
                                    </m:oMath>
                                  </m:oMathPara>
                                </a14:m>
                                <a:endParaRPr lang="ar-IQ" dirty="0"/>
                              </a:p>
                            </p:txBody>
                          </p:sp>
                        </mc:Choice>
                        <mc:Fallback xmlns="">
                          <p:sp>
                            <p:nvSpPr>
                              <p:cNvPr id="5" name="TextBox 4"/>
                              <p:cNvSpPr txBox="1">
                                <a:spLocks noRot="1" noChangeAspect="1" noMove="1" noResize="1" noEditPoints="1" noAdjustHandles="1" noChangeArrowheads="1" noChangeShapeType="1" noTextEdit="1"/>
                              </p:cNvSpPr>
                              <p:nvPr/>
                            </p:nvSpPr>
                            <p:spPr>
                              <a:xfrm>
                                <a:off x="1050896" y="1300118"/>
                                <a:ext cx="660975" cy="369332"/>
                              </a:xfrm>
                              <a:prstGeom prst="rect">
                                <a:avLst/>
                              </a:prstGeom>
                              <a:blipFill rotWithShape="1">
                                <a:blip r:embed="rId5"/>
                                <a:stretch>
                                  <a:fillRect l="-926"/>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028" name="TextBox 1027"/>
                            <p:cNvSpPr txBox="1"/>
                            <p:nvPr/>
                          </p:nvSpPr>
                          <p:spPr>
                            <a:xfrm>
                              <a:off x="5940152" y="2079158"/>
                              <a:ext cx="288032" cy="369332"/>
                            </a:xfrm>
                            <a:prstGeom prst="rect">
                              <a:avLst/>
                            </a:prstGeom>
                            <a:solidFill>
                              <a:schemeClr val="bg1"/>
                            </a:solid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r>
                                      <a:rPr lang="en-US" b="0" i="1" smtClean="0">
                                        <a:latin typeface="Cambria Math"/>
                                      </a:rPr>
                                      <m:t>𝑇</m:t>
                                    </m:r>
                                  </m:oMath>
                                </m:oMathPara>
                              </a14:m>
                              <a:endParaRPr lang="ar-IQ" dirty="0"/>
                            </a:p>
                          </p:txBody>
                        </p:sp>
                      </mc:Choice>
                      <mc:Fallback xmlns="">
                        <p:sp>
                          <p:nvSpPr>
                            <p:cNvPr id="1028" name="TextBox 1027"/>
                            <p:cNvSpPr txBox="1">
                              <a:spLocks noRot="1" noChangeAspect="1" noMove="1" noResize="1" noEditPoints="1" noAdjustHandles="1" noChangeArrowheads="1" noChangeShapeType="1" noTextEdit="1"/>
                            </p:cNvSpPr>
                            <p:nvPr/>
                          </p:nvSpPr>
                          <p:spPr>
                            <a:xfrm>
                              <a:off x="5940152" y="2079158"/>
                              <a:ext cx="288032" cy="369332"/>
                            </a:xfrm>
                            <a:prstGeom prst="rect">
                              <a:avLst/>
                            </a:prstGeom>
                            <a:blipFill rotWithShape="1">
                              <a:blip r:embed="rId6"/>
                              <a:stretch>
                                <a:fillRect l="-14894"/>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2015716" y="3368509"/>
                            <a:ext cx="324036" cy="436851"/>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1200" i="1" smtClean="0">
                                          <a:latin typeface="Cambria Math"/>
                                        </a:rPr>
                                      </m:ctrlPr>
                                    </m:fPr>
                                    <m:num>
                                      <m:r>
                                        <a:rPr lang="en-US" sz="1200" b="0" i="1" smtClean="0">
                                          <a:latin typeface="Cambria Math"/>
                                        </a:rPr>
                                        <m:t>𝑇</m:t>
                                      </m:r>
                                    </m:num>
                                    <m:den>
                                      <m:r>
                                        <a:rPr lang="ar-IQ" sz="1200" b="0" i="1" smtClean="0">
                                          <a:latin typeface="Cambria Math"/>
                                        </a:rPr>
                                        <m:t>4</m:t>
                                      </m:r>
                                    </m:den>
                                  </m:f>
                                </m:oMath>
                              </m:oMathPara>
                            </a14:m>
                            <a:endParaRPr lang="ar-IQ"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015716" y="3368509"/>
                            <a:ext cx="324036" cy="436851"/>
                          </a:xfrm>
                          <a:prstGeom prst="rect">
                            <a:avLst/>
                          </a:prstGeom>
                          <a:blipFill rotWithShape="1">
                            <a:blip r:embed="rId7"/>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3511891" y="3572819"/>
                          <a:ext cx="324036" cy="436851"/>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1200" i="1" smtClean="0">
                                        <a:latin typeface="Cambria Math"/>
                                      </a:rPr>
                                    </m:ctrlPr>
                                  </m:fPr>
                                  <m:num>
                                    <m:r>
                                      <a:rPr lang="en-US" sz="1200" b="0" i="1" smtClean="0">
                                        <a:latin typeface="Cambria Math"/>
                                      </a:rPr>
                                      <m:t>𝑇</m:t>
                                    </m:r>
                                  </m:num>
                                  <m:den>
                                    <m:r>
                                      <a:rPr lang="ar-IQ" sz="1200" b="0" i="1" smtClean="0">
                                        <a:latin typeface="Cambria Math"/>
                                      </a:rPr>
                                      <m:t>2</m:t>
                                    </m:r>
                                  </m:den>
                                </m:f>
                              </m:oMath>
                            </m:oMathPara>
                          </a14:m>
                          <a:endParaRPr lang="ar-IQ"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511891" y="3572819"/>
                          <a:ext cx="324036" cy="436851"/>
                        </a:xfrm>
                        <a:prstGeom prst="rect">
                          <a:avLst/>
                        </a:prstGeom>
                        <a:blipFill rotWithShape="1">
                          <a:blip r:embed="rId8"/>
                          <a:stretch>
                            <a:fillRect b="-1408"/>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26" name="TextBox 25"/>
                      <p:cNvSpPr txBox="1"/>
                      <p:nvPr/>
                    </p:nvSpPr>
                    <p:spPr>
                      <a:xfrm>
                        <a:off x="4788024" y="2666953"/>
                        <a:ext cx="324036" cy="436851"/>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1200" i="1" smtClean="0">
                                      <a:latin typeface="Cambria Math"/>
                                    </a:rPr>
                                  </m:ctrlPr>
                                </m:fPr>
                                <m:num>
                                  <m:r>
                                    <a:rPr lang="en-US" sz="1200" b="0" i="1" smtClean="0">
                                      <a:latin typeface="Cambria Math"/>
                                    </a:rPr>
                                    <m:t>3</m:t>
                                  </m:r>
                                  <m:r>
                                    <a:rPr lang="en-US" sz="1200" b="0" i="1" smtClean="0">
                                      <a:latin typeface="Cambria Math"/>
                                    </a:rPr>
                                    <m:t>𝑇</m:t>
                                  </m:r>
                                </m:num>
                                <m:den>
                                  <m:r>
                                    <a:rPr lang="ar-IQ" sz="1200" b="0" i="1" smtClean="0">
                                      <a:latin typeface="Cambria Math"/>
                                    </a:rPr>
                                    <m:t>4</m:t>
                                  </m:r>
                                </m:den>
                              </m:f>
                            </m:oMath>
                          </m:oMathPara>
                        </a14:m>
                        <a:endParaRPr lang="ar-IQ"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788024" y="2666953"/>
                        <a:ext cx="324036" cy="436851"/>
                      </a:xfrm>
                      <a:prstGeom prst="rect">
                        <a:avLst/>
                      </a:prstGeom>
                      <a:blipFill rotWithShape="1">
                        <a:blip r:embed="rId9"/>
                        <a:stretch>
                          <a:fillRect r="-1887"/>
                        </a:stretch>
                      </a:blipFill>
                    </p:spPr>
                    <p:txBody>
                      <a:bodyPr/>
                      <a:lstStyle/>
                      <a:p>
                        <a:r>
                          <a:rPr lang="ar-IQ">
                            <a:noFill/>
                          </a:rPr>
                          <a:t> </a:t>
                        </a:r>
                      </a:p>
                    </p:txBody>
                  </p:sp>
                </mc:Fallback>
              </mc:AlternateContent>
            </p:grpSp>
            <p:cxnSp>
              <p:nvCxnSpPr>
                <p:cNvPr id="45" name="Straight Connector 44"/>
                <p:cNvCxnSpPr/>
                <p:nvPr/>
              </p:nvCxnSpPr>
              <p:spPr>
                <a:xfrm flipH="1">
                  <a:off x="1566634" y="4846084"/>
                  <a:ext cx="4100438" cy="5541"/>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p:cNvSpPr txBox="1"/>
                  <p:nvPr/>
                </p:nvSpPr>
                <p:spPr>
                  <a:xfrm>
                    <a:off x="815752" y="4621778"/>
                    <a:ext cx="660975"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m:t>
                              </m:r>
                              <m:r>
                                <a:rPr lang="en-US" b="0" i="1" smtClean="0">
                                  <a:latin typeface="Cambria Math"/>
                                </a:rPr>
                                <m:t>𝐼</m:t>
                              </m:r>
                            </m:e>
                            <m:sub>
                              <m:r>
                                <a:rPr lang="en-US" b="0" i="1" smtClean="0">
                                  <a:latin typeface="Cambria Math"/>
                                </a:rPr>
                                <m:t>𝑚𝑎𝑥</m:t>
                              </m:r>
                            </m:sub>
                          </m:sSub>
                        </m:oMath>
                      </m:oMathPara>
                    </a14:m>
                    <a:endParaRPr lang="ar-IQ" dirty="0"/>
                  </a:p>
                </p:txBody>
              </p:sp>
            </mc:Choice>
            <mc:Fallback xmlns="">
              <p:sp>
                <p:nvSpPr>
                  <p:cNvPr id="47" name="TextBox 46"/>
                  <p:cNvSpPr txBox="1">
                    <a:spLocks noRot="1" noChangeAspect="1" noMove="1" noResize="1" noEditPoints="1" noAdjustHandles="1" noChangeArrowheads="1" noChangeShapeType="1" noTextEdit="1"/>
                  </p:cNvSpPr>
                  <p:nvPr/>
                </p:nvSpPr>
                <p:spPr>
                  <a:xfrm>
                    <a:off x="815752" y="4621778"/>
                    <a:ext cx="660975" cy="369332"/>
                  </a:xfrm>
                  <a:prstGeom prst="rect">
                    <a:avLst/>
                  </a:prstGeom>
                  <a:blipFill rotWithShape="1">
                    <a:blip r:embed="rId10"/>
                    <a:stretch>
                      <a:fillRect l="-7407"/>
                    </a:stretch>
                  </a:blipFill>
                </p:spPr>
                <p:txBody>
                  <a:bodyPr/>
                  <a:lstStyle/>
                  <a:p>
                    <a:r>
                      <a:rPr lang="ar-IQ">
                        <a:noFill/>
                      </a:rPr>
                      <a:t> </a:t>
                    </a:r>
                  </a:p>
                </p:txBody>
              </p:sp>
            </mc:Fallback>
          </mc:AlternateContent>
        </p:grpSp>
      </p:grpSp>
    </p:spTree>
    <p:extLst>
      <p:ext uri="{BB962C8B-B14F-4D97-AF65-F5344CB8AC3E}">
        <p14:creationId xmlns:p14="http://schemas.microsoft.com/office/powerpoint/2010/main" val="1693467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125" y="3789039"/>
            <a:ext cx="21812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53" y="531193"/>
            <a:ext cx="3165317"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07504" y="116632"/>
                <a:ext cx="5616624" cy="6548459"/>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ar-IQ" b="0" i="1" smtClean="0">
                              <a:latin typeface="Cambria Math"/>
                            </a:rPr>
                          </m:ctrlPr>
                        </m:sSubPr>
                        <m:e>
                          <m:r>
                            <a:rPr lang="en-US" b="0" i="1" smtClean="0">
                              <a:latin typeface="Cambria Math"/>
                            </a:rPr>
                            <m:t>𝑖</m:t>
                          </m:r>
                        </m:e>
                        <m:sub>
                          <m:r>
                            <a:rPr lang="en-US" b="0" i="1" smtClean="0">
                              <a:latin typeface="Cambria Math"/>
                            </a:rPr>
                            <m:t>𝐿</m:t>
                          </m:r>
                        </m:sub>
                      </m:sSub>
                      <m:d>
                        <m:dPr>
                          <m:ctrlPr>
                            <a:rPr lang="ar-IQ" b="0" i="1" smtClean="0">
                              <a:latin typeface="Cambria Math"/>
                            </a:rPr>
                          </m:ctrlPr>
                        </m:dPr>
                        <m:e>
                          <m:r>
                            <a:rPr lang="en-US" b="0" i="1" smtClean="0">
                              <a:latin typeface="Cambria Math"/>
                            </a:rPr>
                            <m:t>𝑡</m:t>
                          </m:r>
                        </m:e>
                      </m:d>
                      <m:r>
                        <a:rPr lang="ar-IQ" b="0" i="1" smtClean="0">
                          <a:latin typeface="Cambria Math"/>
                        </a:rPr>
                        <m:t>=</m:t>
                      </m:r>
                      <m:sSub>
                        <m:sSubPr>
                          <m:ctrlPr>
                            <a:rPr lang="ar-IQ" b="0" i="1" smtClean="0">
                              <a:latin typeface="Cambria Math"/>
                            </a:rPr>
                          </m:ctrlPr>
                        </m:sSubPr>
                        <m:e>
                          <m:r>
                            <a:rPr lang="en-US" b="0" i="1" smtClean="0">
                              <a:latin typeface="Cambria Math"/>
                            </a:rPr>
                            <m:t>𝐼</m:t>
                          </m:r>
                        </m:e>
                        <m:sub>
                          <m:r>
                            <a:rPr lang="en-US" b="0" i="1" smtClean="0">
                              <a:latin typeface="Cambria Math"/>
                            </a:rPr>
                            <m:t>𝑚𝑎𝑥</m:t>
                          </m:r>
                        </m:sub>
                      </m:sSub>
                      <m:r>
                        <a:rPr lang="ar-IQ" b="0" i="1" smtClean="0">
                          <a:latin typeface="Cambria Math"/>
                          <a:ea typeface="Cambria Math"/>
                        </a:rPr>
                        <m:t>∙</m:t>
                      </m:r>
                      <m:func>
                        <m:funcPr>
                          <m:ctrlPr>
                            <a:rPr lang="ar-IQ" b="0" i="1" smtClean="0">
                              <a:latin typeface="Cambria Math"/>
                              <a:ea typeface="Cambria Math"/>
                            </a:rPr>
                          </m:ctrlPr>
                        </m:funcPr>
                        <m:fName>
                          <m:r>
                            <m:rPr>
                              <m:sty m:val="p"/>
                            </m:rPr>
                            <a:rPr lang="en-US" b="0" i="0" smtClean="0">
                              <a:latin typeface="Cambria Math"/>
                              <a:ea typeface="Cambria Math"/>
                            </a:rPr>
                            <m:t>sin</m:t>
                          </m:r>
                        </m:fName>
                        <m:e>
                          <m:d>
                            <m:dPr>
                              <m:ctrlPr>
                                <a:rPr lang="ar-IQ" b="0" i="1" smtClean="0">
                                  <a:latin typeface="Cambria Math"/>
                                  <a:ea typeface="Cambria Math"/>
                                </a:rPr>
                              </m:ctrlPr>
                            </m:dPr>
                            <m:e>
                              <m:r>
                                <a:rPr lang="en-US" b="0" i="1" smtClean="0">
                                  <a:latin typeface="Cambria Math"/>
                                  <a:ea typeface="Cambria Math"/>
                                </a:rPr>
                                <m:t>𝜔</m:t>
                              </m:r>
                              <m:r>
                                <a:rPr lang="en-US" b="0" i="1" smtClean="0">
                                  <a:latin typeface="Cambria Math"/>
                                  <a:ea typeface="Cambria Math"/>
                                </a:rPr>
                                <m:t>𝑡</m:t>
                              </m:r>
                            </m:e>
                          </m:d>
                        </m:e>
                      </m:func>
                    </m:oMath>
                  </m:oMathPara>
                </a14:m>
                <a:endParaRPr lang="ar-IQ" dirty="0"/>
              </a:p>
              <a:p>
                <a:pPr algn="l" rtl="0"/>
                <a:r>
                  <a:rPr lang="en-US" dirty="0" smtClean="0"/>
                  <a:t>Since, the relation between the flux </a:t>
                </a:r>
                <a14:m>
                  <m:oMath xmlns:m="http://schemas.openxmlformats.org/officeDocument/2006/math">
                    <m:r>
                      <a:rPr lang="el-GR" i="1" smtClean="0">
                        <a:latin typeface="Cambria Math"/>
                        <a:ea typeface="Cambria Math"/>
                      </a:rPr>
                      <m:t>𝜑</m:t>
                    </m:r>
                    <m:d>
                      <m:dPr>
                        <m:ctrlPr>
                          <a:rPr lang="ar-IQ" i="1" smtClean="0">
                            <a:latin typeface="Cambria Math"/>
                          </a:rPr>
                        </m:ctrlPr>
                      </m:dPr>
                      <m:e>
                        <m:r>
                          <a:rPr lang="en-US" b="0" i="1" smtClean="0">
                            <a:latin typeface="Cambria Math"/>
                            <a:ea typeface="Cambria Math"/>
                          </a:rPr>
                          <m:t>𝑡</m:t>
                        </m:r>
                      </m:e>
                    </m:d>
                  </m:oMath>
                </a14:m>
                <a:r>
                  <a:rPr lang="ar-IQ" dirty="0" smtClean="0"/>
                  <a:t> </a:t>
                </a:r>
                <a:r>
                  <a:rPr lang="en-US" dirty="0" smtClean="0"/>
                  <a:t>and the current </a:t>
                </a:r>
                <a14:m>
                  <m:oMath xmlns:m="http://schemas.openxmlformats.org/officeDocument/2006/math">
                    <m:r>
                      <a:rPr lang="en-US" i="1">
                        <a:latin typeface="Cambria Math"/>
                      </a:rPr>
                      <m:t>𝑖</m:t>
                    </m:r>
                    <m:d>
                      <m:dPr>
                        <m:ctrlPr>
                          <a:rPr lang="ar-IQ" i="1" smtClean="0">
                            <a:latin typeface="Cambria Math"/>
                          </a:rPr>
                        </m:ctrlPr>
                      </m:dPr>
                      <m:e>
                        <m:r>
                          <a:rPr lang="en-US" b="0" i="1" smtClean="0">
                            <a:latin typeface="Cambria Math"/>
                          </a:rPr>
                          <m:t>𝑡</m:t>
                        </m:r>
                      </m:e>
                    </m:d>
                  </m:oMath>
                </a14:m>
                <a:r>
                  <a:rPr lang="ar-IQ" dirty="0" smtClean="0"/>
                  <a:t> </a:t>
                </a:r>
                <a:r>
                  <a:rPr lang="en-US" dirty="0" smtClean="0"/>
                  <a:t>is linear in an air-cored coil due to the relations</a:t>
                </a:r>
              </a:p>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smtClean="0">
                              <a:latin typeface="Cambria Math"/>
                              <a:ea typeface="Cambria Math"/>
                            </a:rPr>
                            <m:t>𝜇</m:t>
                          </m:r>
                        </m:e>
                        <m:sub>
                          <m:r>
                            <a:rPr lang="en-US" b="0" i="1" smtClean="0">
                              <a:latin typeface="Cambria Math"/>
                            </a:rPr>
                            <m:t>𝑜</m:t>
                          </m:r>
                        </m:sub>
                      </m:sSub>
                      <m:r>
                        <a:rPr lang="ar-IQ" b="0" i="1" smtClean="0">
                          <a:latin typeface="Cambria Math"/>
                        </a:rPr>
                        <m:t>=</m:t>
                      </m:r>
                      <m:f>
                        <m:fPr>
                          <m:ctrlPr>
                            <a:rPr lang="ar-IQ" b="0" i="1" smtClean="0">
                              <a:latin typeface="Cambria Math"/>
                            </a:rPr>
                          </m:ctrlPr>
                        </m:fPr>
                        <m:num>
                          <m:r>
                            <a:rPr lang="en-US" b="0" i="1" smtClean="0">
                              <a:latin typeface="Cambria Math"/>
                            </a:rPr>
                            <m:t>𝐵</m:t>
                          </m:r>
                        </m:num>
                        <m:den>
                          <m:r>
                            <a:rPr lang="en-US" b="0" i="1" smtClean="0">
                              <a:latin typeface="Cambria Math"/>
                            </a:rPr>
                            <m:t>𝐻</m:t>
                          </m:r>
                        </m:den>
                      </m:f>
                    </m:oMath>
                  </m:oMathPara>
                </a14:m>
                <a:endParaRPr lang="en-US" dirty="0" smtClean="0"/>
              </a:p>
              <a:p>
                <a:pPr algn="l" rtl="0"/>
                <a:r>
                  <a:rPr lang="en-US" dirty="0" smtClean="0"/>
                  <a:t>Then in general</a:t>
                </a:r>
                <a:endParaRPr lang="ar-IQ" dirty="0" smtClean="0"/>
              </a:p>
              <a:p>
                <a:pPr algn="ctr" rtl="0"/>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r>
                        <m:rPr>
                          <m:sty m:val="p"/>
                        </m:rPr>
                        <a:rPr lang="el-GR" i="1" dirty="0" smtClean="0">
                          <a:latin typeface="Cambria Math"/>
                          <a:ea typeface="Cambria Math"/>
                        </a:rPr>
                        <m:t>Φ</m:t>
                      </m:r>
                      <m:r>
                        <a:rPr lang="ar-IQ" b="0" i="1" smtClean="0">
                          <a:latin typeface="Cambria Math"/>
                          <a:ea typeface="Cambria Math"/>
                        </a:rPr>
                        <m:t>/</m:t>
                      </m:r>
                      <m:r>
                        <a:rPr lang="en-US" b="0" i="1" smtClean="0">
                          <a:latin typeface="Cambria Math"/>
                        </a:rPr>
                        <m:t>𝐴</m:t>
                      </m:r>
                    </m:oMath>
                  </m:oMathPara>
                </a14:m>
                <a:endParaRPr lang="en-US" b="0" i="0" dirty="0" smtClean="0">
                  <a:latin typeface="+mj-lt"/>
                </a:endParaRPr>
              </a:p>
              <a:p>
                <a:pPr algn="l" rtl="0"/>
                <a:r>
                  <a:rPr lang="en-US" dirty="0" smtClean="0"/>
                  <a:t>And </a:t>
                </a:r>
                <a:endParaRPr lang="ar-IQ" dirty="0" smtClean="0"/>
              </a:p>
              <a:p>
                <a:pPr algn="l" rtl="0"/>
                <a14:m>
                  <m:oMathPara xmlns:m="http://schemas.openxmlformats.org/officeDocument/2006/math">
                    <m:oMathParaPr>
                      <m:jc m:val="centerGroup"/>
                    </m:oMathParaPr>
                    <m:oMath xmlns:m="http://schemas.openxmlformats.org/officeDocument/2006/math">
                      <m:r>
                        <a:rPr lang="en-US" b="0" i="1" smtClean="0">
                          <a:latin typeface="Cambria Math"/>
                        </a:rPr>
                        <m:t>𝐻</m:t>
                      </m:r>
                      <m:r>
                        <a:rPr lang="en-US" b="0" i="1" smtClean="0">
                          <a:latin typeface="Cambria Math"/>
                        </a:rPr>
                        <m:t>=</m:t>
                      </m:r>
                      <m:f>
                        <m:fPr>
                          <m:ctrlPr>
                            <a:rPr lang="ar-IQ" b="0" i="1" smtClean="0">
                              <a:latin typeface="Cambria Math"/>
                            </a:rPr>
                          </m:ctrlPr>
                        </m:fPr>
                        <m:num>
                          <m:r>
                            <a:rPr lang="en-US" b="0" i="1" smtClean="0">
                              <a:latin typeface="Cambria Math"/>
                            </a:rPr>
                            <m:t>𝑁𝐼</m:t>
                          </m:r>
                        </m:num>
                        <m:den>
                          <m:r>
                            <a:rPr lang="en-US" b="0" i="1" smtClean="0">
                              <a:latin typeface="Cambria Math"/>
                            </a:rPr>
                            <m:t>𝑙</m:t>
                          </m:r>
                        </m:den>
                      </m:f>
                    </m:oMath>
                  </m:oMathPara>
                </a14:m>
                <a:endParaRPr lang="en-US" dirty="0" smtClean="0"/>
              </a:p>
              <a:p>
                <a:pPr algn="l" rtl="0"/>
                <a:r>
                  <a:rPr lang="en-US" dirty="0" smtClean="0"/>
                  <a:t>Hence,</a:t>
                </a:r>
              </a:p>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ar-IQ" i="1" smtClean="0">
                              <a:latin typeface="Cambria Math"/>
                              <a:ea typeface="Cambria Math"/>
                            </a:rPr>
                            <m:t>𝜇</m:t>
                          </m:r>
                        </m:e>
                        <m:sub>
                          <m:r>
                            <a:rPr lang="en-US" b="0" i="1" smtClean="0">
                              <a:latin typeface="Cambria Math"/>
                            </a:rPr>
                            <m:t>𝑜</m:t>
                          </m:r>
                        </m:sub>
                      </m:sSub>
                      <m:r>
                        <a:rPr lang="ar-IQ" b="0" i="1" smtClean="0">
                          <a:latin typeface="Cambria Math"/>
                        </a:rPr>
                        <m:t>=</m:t>
                      </m:r>
                      <m:f>
                        <m:fPr>
                          <m:type m:val="lin"/>
                          <m:ctrlPr>
                            <a:rPr lang="ar-IQ" b="0" i="1" smtClean="0">
                              <a:latin typeface="Cambria Math"/>
                            </a:rPr>
                          </m:ctrlPr>
                        </m:fPr>
                        <m:num>
                          <m:d>
                            <m:dPr>
                              <m:ctrlPr>
                                <a:rPr lang="ar-IQ" b="0" i="1" smtClean="0">
                                  <a:latin typeface="Cambria Math"/>
                                </a:rPr>
                              </m:ctrlPr>
                            </m:dPr>
                            <m:e>
                              <m:f>
                                <m:fPr>
                                  <m:type m:val="lin"/>
                                  <m:ctrlPr>
                                    <a:rPr lang="ar-IQ" b="0" i="1" smtClean="0">
                                      <a:latin typeface="Cambria Math"/>
                                    </a:rPr>
                                  </m:ctrlPr>
                                </m:fPr>
                                <m:num>
                                  <m:r>
                                    <m:rPr>
                                      <m:sty m:val="p"/>
                                    </m:rPr>
                                    <a:rPr lang="el-GR" b="0" i="1" smtClean="0">
                                      <a:latin typeface="Cambria Math"/>
                                      <a:ea typeface="Cambria Math"/>
                                    </a:rPr>
                                    <m:t>Φ</m:t>
                                  </m:r>
                                </m:num>
                                <m:den>
                                  <m:r>
                                    <a:rPr lang="en-US" b="0" i="1" smtClean="0">
                                      <a:latin typeface="Cambria Math"/>
                                    </a:rPr>
                                    <m:t>𝐴</m:t>
                                  </m:r>
                                </m:den>
                              </m:f>
                            </m:e>
                          </m:d>
                        </m:num>
                        <m:den>
                          <m:d>
                            <m:dPr>
                              <m:ctrlPr>
                                <a:rPr lang="ar-IQ" b="0" i="1" smtClean="0">
                                  <a:latin typeface="Cambria Math"/>
                                </a:rPr>
                              </m:ctrlPr>
                            </m:dPr>
                            <m:e>
                              <m:f>
                                <m:fPr>
                                  <m:type m:val="lin"/>
                                  <m:ctrlPr>
                                    <a:rPr lang="ar-IQ" b="0" i="1" smtClean="0">
                                      <a:latin typeface="Cambria Math"/>
                                    </a:rPr>
                                  </m:ctrlPr>
                                </m:fPr>
                                <m:num>
                                  <m:r>
                                    <a:rPr lang="en-US" b="0" i="1" smtClean="0">
                                      <a:latin typeface="Cambria Math"/>
                                    </a:rPr>
                                    <m:t>𝑁𝐼</m:t>
                                  </m:r>
                                </m:num>
                                <m:den>
                                  <m:r>
                                    <a:rPr lang="en-US" b="0" i="1" smtClean="0">
                                      <a:latin typeface="Cambria Math"/>
                                    </a:rPr>
                                    <m:t>𝑙</m:t>
                                  </m:r>
                                </m:den>
                              </m:f>
                            </m:e>
                          </m:d>
                        </m:den>
                      </m:f>
                    </m:oMath>
                  </m:oMathPara>
                </a14:m>
                <a:endParaRPr lang="ar-IQ" dirty="0" smtClean="0"/>
              </a:p>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smtClean="0">
                              <a:latin typeface="Cambria Math"/>
                              <a:ea typeface="Cambria Math"/>
                            </a:rPr>
                            <m:t>𝜇</m:t>
                          </m:r>
                        </m:e>
                        <m:sub>
                          <m:r>
                            <a:rPr lang="en-US" b="0" i="1" smtClean="0">
                              <a:latin typeface="Cambria Math"/>
                            </a:rPr>
                            <m:t>𝑜</m:t>
                          </m:r>
                        </m:sub>
                      </m:sSub>
                      <m:f>
                        <m:fPr>
                          <m:ctrlPr>
                            <a:rPr lang="ar-IQ" i="1" smtClean="0">
                              <a:latin typeface="Cambria Math"/>
                            </a:rPr>
                          </m:ctrlPr>
                        </m:fPr>
                        <m:num>
                          <m:r>
                            <a:rPr lang="en-US" b="0" i="1" smtClean="0">
                              <a:latin typeface="Cambria Math"/>
                            </a:rPr>
                            <m:t>𝑁𝐼</m:t>
                          </m:r>
                        </m:num>
                        <m:den>
                          <m:r>
                            <a:rPr lang="en-US" b="0" i="1" smtClean="0">
                              <a:latin typeface="Cambria Math"/>
                            </a:rPr>
                            <m:t>𝑙</m:t>
                          </m:r>
                        </m:den>
                      </m:f>
                      <m:r>
                        <a:rPr lang="ar-IQ" b="0" i="1" smtClean="0">
                          <a:latin typeface="Cambria Math"/>
                        </a:rPr>
                        <m:t>=</m:t>
                      </m:r>
                      <m:f>
                        <m:fPr>
                          <m:ctrlPr>
                            <a:rPr lang="ar-IQ" b="0" i="1" smtClean="0">
                              <a:latin typeface="Cambria Math"/>
                            </a:rPr>
                          </m:ctrlPr>
                        </m:fPr>
                        <m:num>
                          <m:r>
                            <m:rPr>
                              <m:sty m:val="p"/>
                            </m:rPr>
                            <a:rPr lang="el-GR" b="0" i="1" smtClean="0">
                              <a:latin typeface="Cambria Math"/>
                              <a:ea typeface="Cambria Math"/>
                            </a:rPr>
                            <m:t>Φ</m:t>
                          </m:r>
                        </m:num>
                        <m:den>
                          <m:r>
                            <a:rPr lang="en-US" b="0" i="1" smtClean="0">
                              <a:latin typeface="Cambria Math"/>
                            </a:rPr>
                            <m:t>𝐴</m:t>
                          </m:r>
                        </m:den>
                      </m:f>
                    </m:oMath>
                  </m:oMathPara>
                </a14:m>
                <a:endParaRPr lang="ar-IQ" dirty="0" smtClean="0"/>
              </a:p>
              <a:p>
                <a:pPr algn="l" rtl="0"/>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Φ</m:t>
                      </m:r>
                      <m:r>
                        <a:rPr lang="en-US" b="0" i="1" smtClean="0">
                          <a:latin typeface="Cambria Math"/>
                          <a:ea typeface="Cambria Math"/>
                        </a:rPr>
                        <m:t>=</m:t>
                      </m:r>
                      <m:f>
                        <m:fPr>
                          <m:ctrlPr>
                            <a:rPr lang="ar-IQ" b="0" i="1" smtClean="0">
                              <a:latin typeface="Cambria Math"/>
                              <a:ea typeface="Cambria Math"/>
                            </a:rPr>
                          </m:ctrlPr>
                        </m:fPr>
                        <m:num>
                          <m:sSub>
                            <m:sSubPr>
                              <m:ctrlPr>
                                <a:rPr lang="ar-IQ" b="0" i="1" smtClean="0">
                                  <a:latin typeface="Cambria Math"/>
                                  <a:ea typeface="Cambria Math"/>
                                </a:rPr>
                              </m:ctrlPr>
                            </m:sSubPr>
                            <m:e>
                              <m:r>
                                <a:rPr lang="en-US" b="0" i="1" smtClean="0">
                                  <a:latin typeface="Cambria Math"/>
                                  <a:ea typeface="Cambria Math"/>
                                </a:rPr>
                                <m:t>𝜇</m:t>
                              </m:r>
                            </m:e>
                            <m:sub>
                              <m:r>
                                <a:rPr lang="en-US" b="0" i="1" smtClean="0">
                                  <a:latin typeface="Cambria Math"/>
                                  <a:ea typeface="Cambria Math"/>
                                </a:rPr>
                                <m:t>𝑜</m:t>
                              </m:r>
                            </m:sub>
                          </m:sSub>
                          <m:r>
                            <a:rPr lang="en-US" b="0" i="1" smtClean="0">
                              <a:latin typeface="Cambria Math"/>
                              <a:ea typeface="Cambria Math"/>
                            </a:rPr>
                            <m:t>𝑁𝐴𝐼</m:t>
                          </m:r>
                        </m:num>
                        <m:den>
                          <m:r>
                            <a:rPr lang="en-US" b="0" i="1" smtClean="0">
                              <a:latin typeface="Cambria Math"/>
                              <a:ea typeface="Cambria Math"/>
                            </a:rPr>
                            <m:t>𝑙</m:t>
                          </m:r>
                        </m:den>
                      </m:f>
                    </m:oMath>
                  </m:oMathPara>
                </a14:m>
                <a:endParaRPr lang="en-US" b="0" dirty="0" smtClean="0">
                  <a:ea typeface="Cambria Math"/>
                </a:endParaRPr>
              </a:p>
              <a:p>
                <a:pPr algn="just" rtl="0"/>
                <a:r>
                  <a:rPr lang="en-US" dirty="0" smtClean="0">
                    <a:ea typeface="Cambria Math"/>
                  </a:rPr>
                  <a:t>Since the current varies with time, then the flux varies with time too, then</a:t>
                </a:r>
                <a:r>
                  <a:rPr lang="en-US" dirty="0">
                    <a:ea typeface="Cambria Math"/>
                  </a:rPr>
                  <a:t> </a:t>
                </a:r>
                <a:r>
                  <a:rPr lang="en-US" dirty="0" smtClean="0"/>
                  <a:t>substitute </a:t>
                </a:r>
                <a14:m>
                  <m:oMath xmlns:m="http://schemas.openxmlformats.org/officeDocument/2006/math">
                    <m:d>
                      <m:dPr>
                        <m:begChr m:val="["/>
                        <m:endChr m:val="]"/>
                        <m:ctrlPr>
                          <a:rPr lang="ar-IQ" i="1" smtClean="0">
                            <a:latin typeface="Cambria Math"/>
                          </a:rPr>
                        </m:ctrlPr>
                      </m:dPr>
                      <m:e>
                        <m:r>
                          <a:rPr lang="en-US" b="0" i="1" smtClean="0">
                            <a:latin typeface="Cambria Math"/>
                          </a:rPr>
                          <m:t>𝑖</m:t>
                        </m:r>
                        <m:d>
                          <m:dPr>
                            <m:ctrlPr>
                              <a:rPr lang="ar-IQ" b="0" i="1" smtClean="0">
                                <a:latin typeface="Cambria Math"/>
                              </a:rPr>
                            </m:ctrlPr>
                          </m:dPr>
                          <m:e>
                            <m:r>
                              <a:rPr lang="en-US" b="0" i="1" smtClean="0">
                                <a:latin typeface="Cambria Math"/>
                              </a:rPr>
                              <m:t>𝑡</m:t>
                            </m:r>
                          </m:e>
                        </m:d>
                      </m:e>
                    </m:d>
                  </m:oMath>
                </a14:m>
                <a:r>
                  <a:rPr lang="ar-IQ" dirty="0" smtClean="0"/>
                  <a:t> </a:t>
                </a:r>
                <a:r>
                  <a:rPr lang="en-US" dirty="0" smtClean="0"/>
                  <a:t>and </a:t>
                </a:r>
                <a14:m>
                  <m:oMath xmlns:m="http://schemas.openxmlformats.org/officeDocument/2006/math">
                    <m:d>
                      <m:dPr>
                        <m:begChr m:val="["/>
                        <m:endChr m:val="]"/>
                        <m:ctrlPr>
                          <a:rPr lang="en-US" i="1" smtClean="0">
                            <a:latin typeface="Cambria Math"/>
                          </a:rPr>
                        </m:ctrlPr>
                      </m:dPr>
                      <m:e>
                        <m:r>
                          <a:rPr lang="en-US" i="1" smtClean="0">
                            <a:latin typeface="Cambria Math"/>
                            <a:ea typeface="Cambria Math"/>
                          </a:rPr>
                          <m:t>𝜑</m:t>
                        </m:r>
                        <m:d>
                          <m:dPr>
                            <m:ctrlPr>
                              <a:rPr lang="en-US" i="1" smtClean="0">
                                <a:latin typeface="Cambria Math"/>
                                <a:ea typeface="Cambria Math"/>
                              </a:rPr>
                            </m:ctrlPr>
                          </m:dPr>
                          <m:e>
                            <m:r>
                              <a:rPr lang="en-US" b="0" i="1" smtClean="0">
                                <a:latin typeface="Cambria Math"/>
                                <a:ea typeface="Cambria Math"/>
                              </a:rPr>
                              <m:t>𝑡</m:t>
                            </m:r>
                          </m:e>
                        </m:d>
                      </m:e>
                    </m:d>
                  </m:oMath>
                </a14:m>
                <a:r>
                  <a:rPr lang="en-US" dirty="0" smtClean="0"/>
                  <a:t>in the above equation results in:</a:t>
                </a:r>
              </a:p>
              <a:p>
                <a:pPr algn="l" rtl="0"/>
                <a14:m>
                  <m:oMathPara xmlns:m="http://schemas.openxmlformats.org/officeDocument/2006/math">
                    <m:oMathParaPr>
                      <m:jc m:val="centerGroup"/>
                    </m:oMathParaPr>
                    <m:oMath xmlns:m="http://schemas.openxmlformats.org/officeDocument/2006/math">
                      <m:r>
                        <a:rPr lang="en-US" i="1" smtClean="0">
                          <a:latin typeface="Cambria Math"/>
                          <a:ea typeface="Cambria Math"/>
                        </a:rPr>
                        <m:t>𝜑</m:t>
                      </m:r>
                      <m:d>
                        <m:dPr>
                          <m:ctrlPr>
                            <a:rPr lang="ar-IQ" i="1" smtClean="0">
                              <a:latin typeface="Cambria Math"/>
                              <a:ea typeface="Cambria Math"/>
                            </a:rPr>
                          </m:ctrlPr>
                        </m:dPr>
                        <m:e>
                          <m:r>
                            <a:rPr lang="en-US" b="0" i="1" smtClean="0">
                              <a:latin typeface="Cambria Math"/>
                              <a:ea typeface="Cambria Math"/>
                            </a:rPr>
                            <m:t>𝑡</m:t>
                          </m:r>
                        </m:e>
                      </m:d>
                      <m:r>
                        <a:rPr lang="ar-IQ" b="0" i="1" smtClean="0">
                          <a:latin typeface="Cambria Math"/>
                          <a:ea typeface="Cambria Math"/>
                        </a:rPr>
                        <m:t>=</m:t>
                      </m:r>
                      <m:f>
                        <m:fPr>
                          <m:ctrlPr>
                            <a:rPr lang="ar-IQ" b="0" i="1" smtClean="0">
                              <a:latin typeface="Cambria Math"/>
                              <a:ea typeface="Cambria Math"/>
                            </a:rPr>
                          </m:ctrlPr>
                        </m:fPr>
                        <m:num>
                          <m:sSub>
                            <m:sSubPr>
                              <m:ctrlPr>
                                <a:rPr lang="ar-IQ" b="0" i="1" smtClean="0">
                                  <a:latin typeface="Cambria Math"/>
                                  <a:ea typeface="Cambria Math"/>
                                </a:rPr>
                              </m:ctrlPr>
                            </m:sSubPr>
                            <m:e>
                              <m:r>
                                <a:rPr lang="en-US" b="0" i="1" smtClean="0">
                                  <a:latin typeface="Cambria Math"/>
                                  <a:ea typeface="Cambria Math"/>
                                </a:rPr>
                                <m:t>𝜇</m:t>
                              </m:r>
                            </m:e>
                            <m:sub>
                              <m:r>
                                <a:rPr lang="en-US" b="0" i="1" smtClean="0">
                                  <a:latin typeface="Cambria Math"/>
                                  <a:ea typeface="Cambria Math"/>
                                </a:rPr>
                                <m:t>𝑜</m:t>
                              </m:r>
                            </m:sub>
                          </m:sSub>
                          <m:r>
                            <a:rPr lang="en-US" b="0" i="1" smtClean="0">
                              <a:latin typeface="Cambria Math"/>
                              <a:ea typeface="Cambria Math"/>
                            </a:rPr>
                            <m:t>𝑁𝐴</m:t>
                          </m:r>
                        </m:num>
                        <m:den>
                          <m:r>
                            <a:rPr lang="en-US" b="0" i="1" smtClean="0">
                              <a:latin typeface="Cambria Math"/>
                              <a:ea typeface="Cambria Math"/>
                            </a:rPr>
                            <m:t>𝑙</m:t>
                          </m:r>
                        </m:den>
                      </m:f>
                      <m:r>
                        <a:rPr lang="en-US" b="0" i="1" smtClean="0">
                          <a:latin typeface="Cambria Math"/>
                          <a:ea typeface="Cambria Math"/>
                        </a:rPr>
                        <m:t>𝑖</m:t>
                      </m:r>
                      <m:d>
                        <m:dPr>
                          <m:ctrlPr>
                            <a:rPr lang="ar-IQ" b="0" i="1" smtClean="0">
                              <a:latin typeface="Cambria Math"/>
                              <a:ea typeface="Cambria Math"/>
                            </a:rPr>
                          </m:ctrlPr>
                        </m:dPr>
                        <m:e>
                          <m:r>
                            <a:rPr lang="en-US" b="0" i="1" smtClean="0">
                              <a:latin typeface="Cambria Math"/>
                              <a:ea typeface="Cambria Math"/>
                            </a:rPr>
                            <m:t>𝑡</m:t>
                          </m:r>
                        </m:e>
                      </m:d>
                    </m:oMath>
                  </m:oMathPara>
                </a14:m>
                <a:endParaRPr lang="ar-IQ" dirty="0" smtClean="0"/>
              </a:p>
              <a:p>
                <a:pPr algn="l" rtl="0"/>
                <a:r>
                  <a:rPr lang="en-US" dirty="0" smtClean="0"/>
                  <a:t>Substitute </a:t>
                </a:r>
                <a14:m>
                  <m:oMath xmlns:m="http://schemas.openxmlformats.org/officeDocument/2006/math">
                    <m:d>
                      <m:dPr>
                        <m:begChr m:val="["/>
                        <m:endChr m:val="]"/>
                        <m:ctrlPr>
                          <a:rPr lang="en-US" i="1" smtClean="0">
                            <a:latin typeface="Cambria Math"/>
                          </a:rPr>
                        </m:ctrlPr>
                      </m:dPr>
                      <m:e>
                        <m:r>
                          <a:rPr lang="en-US" i="1" smtClean="0">
                            <a:latin typeface="Cambria Math"/>
                            <a:ea typeface="Cambria Math"/>
                          </a:rPr>
                          <m:t>𝜑</m:t>
                        </m:r>
                        <m:d>
                          <m:dPr>
                            <m:ctrlPr>
                              <a:rPr lang="en-US" i="1" smtClean="0">
                                <a:latin typeface="Cambria Math"/>
                                <a:ea typeface="Cambria Math"/>
                              </a:rPr>
                            </m:ctrlPr>
                          </m:dPr>
                          <m:e>
                            <m:r>
                              <a:rPr lang="en-US" b="0" i="1" smtClean="0">
                                <a:latin typeface="Cambria Math"/>
                                <a:ea typeface="Cambria Math"/>
                              </a:rPr>
                              <m:t>𝑡</m:t>
                            </m:r>
                          </m:e>
                        </m:d>
                      </m:e>
                    </m:d>
                  </m:oMath>
                </a14:m>
                <a:r>
                  <a:rPr lang="en-US" dirty="0" smtClean="0"/>
                  <a:t> and </a:t>
                </a:r>
                <a14:m>
                  <m:oMath xmlns:m="http://schemas.openxmlformats.org/officeDocument/2006/math">
                    <m:d>
                      <m:dPr>
                        <m:begChr m:val="["/>
                        <m:endChr m:val="]"/>
                        <m:ctrlPr>
                          <a:rPr lang="en-US" i="1" smtClean="0">
                            <a:latin typeface="Cambria Math"/>
                          </a:rPr>
                        </m:ctrlPr>
                      </m:dPr>
                      <m:e>
                        <m:r>
                          <a:rPr lang="en-US" b="0" i="1" smtClean="0">
                            <a:latin typeface="Cambria Math"/>
                          </a:rPr>
                          <m:t>𝑖</m:t>
                        </m:r>
                        <m:d>
                          <m:dPr>
                            <m:ctrlPr>
                              <a:rPr lang="en-US" b="0" i="1" smtClean="0">
                                <a:latin typeface="Cambria Math"/>
                              </a:rPr>
                            </m:ctrlPr>
                          </m:dPr>
                          <m:e>
                            <m:r>
                              <a:rPr lang="en-US" b="0" i="1" smtClean="0">
                                <a:latin typeface="Cambria Math"/>
                              </a:rPr>
                              <m:t>𝑡</m:t>
                            </m:r>
                          </m:e>
                        </m:d>
                      </m:e>
                    </m:d>
                  </m:oMath>
                </a14:m>
                <a:r>
                  <a:rPr lang="en-US" dirty="0" smtClean="0"/>
                  <a:t>in Faraday’s Law</a:t>
                </a:r>
              </a:p>
              <a:p>
                <a:pPr algn="l" rtl="0"/>
                <a14:m>
                  <m:oMathPara xmlns:m="http://schemas.openxmlformats.org/officeDocument/2006/math">
                    <m:oMathParaPr>
                      <m:jc m:val="centerGroup"/>
                    </m:oMathParaPr>
                    <m:oMath xmlns:m="http://schemas.openxmlformats.org/officeDocument/2006/math">
                      <m:r>
                        <a:rPr lang="en-US" b="0" i="1" smtClean="0">
                          <a:latin typeface="Cambria Math"/>
                        </a:rPr>
                        <m:t>𝑣</m:t>
                      </m:r>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𝑁</m:t>
                      </m:r>
                      <m:f>
                        <m:fPr>
                          <m:ctrlPr>
                            <a:rPr lang="en-US" b="0" i="1" smtClean="0">
                              <a:latin typeface="Cambria Math"/>
                            </a:rPr>
                          </m:ctrlPr>
                        </m:fPr>
                        <m:num>
                          <m:r>
                            <a:rPr lang="en-US" b="0" i="1" smtClean="0">
                              <a:latin typeface="Cambria Math"/>
                            </a:rPr>
                            <m:t>𝑑</m:t>
                          </m:r>
                          <m:r>
                            <a:rPr lang="en-US" b="0" i="1" smtClean="0">
                              <a:latin typeface="Cambria Math"/>
                              <a:ea typeface="Cambria Math"/>
                            </a:rPr>
                            <m:t>𝜑</m:t>
                          </m:r>
                          <m:d>
                            <m:dPr>
                              <m:ctrlPr>
                                <a:rPr lang="en-US" b="0" i="1" smtClean="0">
                                  <a:latin typeface="Cambria Math"/>
                                  <a:ea typeface="Cambria Math"/>
                                </a:rPr>
                              </m:ctrlPr>
                            </m:dPr>
                            <m:e>
                              <m:r>
                                <a:rPr lang="en-US" b="0" i="1" smtClean="0">
                                  <a:latin typeface="Cambria Math"/>
                                  <a:ea typeface="Cambria Math"/>
                                </a:rPr>
                                <m:t>𝑡</m:t>
                              </m:r>
                            </m:e>
                          </m:d>
                        </m:num>
                        <m:den>
                          <m:r>
                            <a:rPr lang="en-US" b="0" i="1" smtClean="0">
                              <a:latin typeface="Cambria Math"/>
                            </a:rPr>
                            <m:t>𝑑𝑡</m:t>
                          </m:r>
                        </m:den>
                      </m:f>
                    </m:oMath>
                  </m:oMathPara>
                </a14:m>
                <a:endParaRPr lang="en-US"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107504" y="116632"/>
                <a:ext cx="5616624" cy="6548459"/>
              </a:xfrm>
              <a:prstGeom prst="rect">
                <a:avLst/>
              </a:prstGeom>
              <a:blipFill rotWithShape="1">
                <a:blip r:embed="rId4"/>
                <a:stretch>
                  <a:fillRect l="-977" r="-869"/>
                </a:stretch>
              </a:blipFill>
            </p:spPr>
            <p:txBody>
              <a:bodyPr/>
              <a:lstStyle/>
              <a:p>
                <a:r>
                  <a:rPr lang="ar-IQ">
                    <a:noFill/>
                  </a:rPr>
                  <a:t> </a:t>
                </a:r>
              </a:p>
            </p:txBody>
          </p:sp>
        </mc:Fallback>
      </mc:AlternateContent>
      <p:grpSp>
        <p:nvGrpSpPr>
          <p:cNvPr id="12" name="Group 11"/>
          <p:cNvGrpSpPr/>
          <p:nvPr/>
        </p:nvGrpSpPr>
        <p:grpSpPr>
          <a:xfrm>
            <a:off x="6389587" y="4149080"/>
            <a:ext cx="2307829" cy="1368152"/>
            <a:chOff x="6389587" y="4149080"/>
            <a:chExt cx="2307829" cy="1368152"/>
          </a:xfrm>
        </p:grpSpPr>
        <p:grpSp>
          <p:nvGrpSpPr>
            <p:cNvPr id="13" name="Group 12"/>
            <p:cNvGrpSpPr/>
            <p:nvPr/>
          </p:nvGrpSpPr>
          <p:grpSpPr>
            <a:xfrm>
              <a:off x="6389587" y="4293096"/>
              <a:ext cx="2307829" cy="818847"/>
              <a:chOff x="6389587" y="4293096"/>
              <a:chExt cx="2307829" cy="818847"/>
            </a:xfrm>
          </p:grpSpPr>
          <p:grpSp>
            <p:nvGrpSpPr>
              <p:cNvPr id="15" name="Group 14"/>
              <p:cNvGrpSpPr/>
              <p:nvPr/>
            </p:nvGrpSpPr>
            <p:grpSpPr>
              <a:xfrm>
                <a:off x="6732240" y="4293096"/>
                <a:ext cx="1965176" cy="724726"/>
                <a:chOff x="6732240" y="4293096"/>
                <a:chExt cx="1965176" cy="724726"/>
              </a:xfrm>
            </p:grpSpPr>
            <mc:AlternateContent xmlns:mc="http://schemas.openxmlformats.org/markup-compatibility/2006" xmlns:a14="http://schemas.microsoft.com/office/drawing/2010/main">
              <mc:Choice Requires="a14">
                <p:sp>
                  <p:nvSpPr>
                    <p:cNvPr id="20" name="TextBox 19"/>
                    <p:cNvSpPr txBox="1"/>
                    <p:nvPr/>
                  </p:nvSpPr>
                  <p:spPr>
                    <a:xfrm>
                      <a:off x="6732240" y="4293096"/>
                      <a:ext cx="432048" cy="369332"/>
                    </a:xfrm>
                    <a:prstGeom prst="rect">
                      <a:avLst/>
                    </a:prstGeom>
                    <a:solidFill>
                      <a:schemeClr val="bg1"/>
                    </a:solid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20" name="TextBox 19"/>
                    <p:cNvSpPr txBox="1">
                      <a:spLocks noRot="1" noChangeAspect="1" noMove="1" noResize="1" noEditPoints="1" noAdjustHandles="1" noChangeArrowheads="1" noChangeShapeType="1" noTextEdit="1"/>
                    </p:cNvSpPr>
                    <p:nvPr/>
                  </p:nvSpPr>
                  <p:spPr>
                    <a:xfrm>
                      <a:off x="6732240" y="4293096"/>
                      <a:ext cx="432048" cy="369332"/>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121352" y="4648490"/>
                      <a:ext cx="576064"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𝐿</m:t>
                                </m:r>
                              </m:sub>
                            </m:sSub>
                          </m:oMath>
                        </m:oMathPara>
                      </a14:m>
                      <a:endParaRPr lang="ar-IQ" dirty="0"/>
                    </a:p>
                  </p:txBody>
                </p:sp>
              </mc:Choice>
              <mc:Fallback xmlns="">
                <p:sp>
                  <p:nvSpPr>
                    <p:cNvPr id="18" name="TextBox 17"/>
                    <p:cNvSpPr txBox="1">
                      <a:spLocks noRot="1" noChangeAspect="1" noMove="1" noResize="1" noEditPoints="1" noAdjustHandles="1" noChangeArrowheads="1" noChangeShapeType="1" noTextEdit="1"/>
                    </p:cNvSpPr>
                    <p:nvPr/>
                  </p:nvSpPr>
                  <p:spPr>
                    <a:xfrm>
                      <a:off x="8121352" y="4648490"/>
                      <a:ext cx="576064" cy="369332"/>
                    </a:xfrm>
                    <a:prstGeom prst="rect">
                      <a:avLst/>
                    </a:prstGeom>
                    <a:blipFill rotWithShape="1">
                      <a:blip r:embed="rId6"/>
                      <a:stretch>
                        <a:fillRect b="-1667"/>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6" name="Rectangle 15"/>
                  <p:cNvSpPr/>
                  <p:nvPr/>
                </p:nvSpPr>
                <p:spPr>
                  <a:xfrm>
                    <a:off x="6389587" y="4742611"/>
                    <a:ext cx="455060" cy="369332"/>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6" name="Rectangle 15"/>
                  <p:cNvSpPr>
                    <a:spLocks noRot="1" noChangeAspect="1" noMove="1" noResize="1" noEditPoints="1" noAdjustHandles="1" noChangeArrowheads="1" noChangeShapeType="1" noTextEdit="1"/>
                  </p:cNvSpPr>
                  <p:nvPr/>
                </p:nvSpPr>
                <p:spPr>
                  <a:xfrm>
                    <a:off x="6389587" y="4742611"/>
                    <a:ext cx="455060" cy="369332"/>
                  </a:xfrm>
                  <a:prstGeom prst="rect">
                    <a:avLst/>
                  </a:prstGeom>
                  <a:blipFill rotWithShape="1">
                    <a:blip r:embed="rId7"/>
                    <a:stretch>
                      <a:fillRect/>
                    </a:stretch>
                  </a:blipFill>
                </p:spPr>
                <p:txBody>
                  <a:bodyPr/>
                  <a:lstStyle/>
                  <a:p>
                    <a:r>
                      <a:rPr lang="ar-IQ">
                        <a:noFill/>
                      </a:rPr>
                      <a:t> </a:t>
                    </a:r>
                  </a:p>
                </p:txBody>
              </p:sp>
            </mc:Fallback>
          </mc:AlternateContent>
        </p:grpSp>
        <p:cxnSp>
          <p:nvCxnSpPr>
            <p:cNvPr id="14" name="Straight Arrow Connector 13"/>
            <p:cNvCxnSpPr/>
            <p:nvPr/>
          </p:nvCxnSpPr>
          <p:spPr>
            <a:xfrm flipV="1">
              <a:off x="6516216" y="4149080"/>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2439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3229" y="196305"/>
            <a:ext cx="8852241" cy="4472745"/>
            <a:chOff x="193229" y="196305"/>
            <a:chExt cx="8852241" cy="4472745"/>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53" y="196305"/>
              <a:ext cx="3165317"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193229" y="255662"/>
                  <a:ext cx="5686924" cy="4413388"/>
                </a:xfrm>
                <a:prstGeom prst="rect">
                  <a:avLst/>
                </a:prstGeom>
                <a:noFill/>
              </p:spPr>
              <p:txBody>
                <a:bodyPr wrap="square" rtlCol="1">
                  <a:spAutoFit/>
                </a:bodyPr>
                <a:lstStyle/>
                <a:p>
                  <a:pPr algn="l" rtl="0"/>
                  <a:r>
                    <a:rPr lang="en-US" dirty="0" smtClean="0"/>
                    <a:t>Results that </a:t>
                  </a:r>
                </a:p>
                <a:p>
                  <a:pPr algn="l"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𝐿</m:t>
                            </m:r>
                          </m:sub>
                        </m:sSub>
                        <m:d>
                          <m:dPr>
                            <m:ctrlPr>
                              <a:rPr lang="en-US" i="1" smtClean="0">
                                <a:latin typeface="Cambria Math"/>
                              </a:rPr>
                            </m:ctrlPr>
                          </m:dPr>
                          <m:e>
                            <m:r>
                              <a:rPr lang="en-US" b="0" i="1" smtClean="0">
                                <a:latin typeface="Cambria Math"/>
                              </a:rPr>
                              <m:t>𝑡</m:t>
                            </m:r>
                          </m:e>
                        </m:d>
                        <m:r>
                          <a:rPr lang="en-US" b="0" i="1" smtClean="0">
                            <a:latin typeface="Cambria Math"/>
                          </a:rPr>
                          <m:t>=</m:t>
                        </m:r>
                        <m:r>
                          <a:rPr lang="en-US" i="1">
                            <a:solidFill>
                              <a:prstClr val="black"/>
                            </a:solidFill>
                            <a:latin typeface="Cambria Math"/>
                          </a:rPr>
                          <m:t>−</m:t>
                        </m:r>
                        <m:f>
                          <m:fPr>
                            <m:ctrlPr>
                              <a:rPr lang="en-US" i="1">
                                <a:solidFill>
                                  <a:prstClr val="black"/>
                                </a:solidFill>
                                <a:latin typeface="Cambria Math"/>
                              </a:rPr>
                            </m:ctrlPr>
                          </m:fPr>
                          <m:num>
                            <m:sSub>
                              <m:sSubPr>
                                <m:ctrlPr>
                                  <a:rPr lang="en-US" i="1">
                                    <a:solidFill>
                                      <a:prstClr val="black"/>
                                    </a:solidFill>
                                    <a:latin typeface="Cambria Math"/>
                                  </a:rPr>
                                </m:ctrlPr>
                              </m:sSubPr>
                              <m:e>
                                <m:r>
                                  <a:rPr lang="en-US" i="1">
                                    <a:solidFill>
                                      <a:prstClr val="black"/>
                                    </a:solidFill>
                                    <a:latin typeface="Cambria Math"/>
                                    <a:ea typeface="Cambria Math"/>
                                  </a:rPr>
                                  <m:t>𝜇</m:t>
                                </m:r>
                              </m:e>
                              <m:sub>
                                <m:r>
                                  <a:rPr lang="en-US" i="1">
                                    <a:solidFill>
                                      <a:prstClr val="black"/>
                                    </a:solidFill>
                                    <a:latin typeface="Cambria Math"/>
                                  </a:rPr>
                                  <m:t>𝑜</m:t>
                                </m:r>
                              </m:sub>
                            </m:sSub>
                            <m:sSup>
                              <m:sSupPr>
                                <m:ctrlPr>
                                  <a:rPr lang="en-US" i="1">
                                    <a:solidFill>
                                      <a:prstClr val="black"/>
                                    </a:solidFill>
                                    <a:latin typeface="Cambria Math"/>
                                  </a:rPr>
                                </m:ctrlPr>
                              </m:sSupPr>
                              <m:e>
                                <m:r>
                                  <a:rPr lang="en-US" i="1">
                                    <a:solidFill>
                                      <a:prstClr val="black"/>
                                    </a:solidFill>
                                    <a:latin typeface="Cambria Math"/>
                                  </a:rPr>
                                  <m:t>𝑁</m:t>
                                </m:r>
                              </m:e>
                              <m:sup>
                                <m:r>
                                  <a:rPr lang="en-US" i="1">
                                    <a:solidFill>
                                      <a:prstClr val="black"/>
                                    </a:solidFill>
                                    <a:latin typeface="Cambria Math"/>
                                  </a:rPr>
                                  <m:t>2</m:t>
                                </m:r>
                              </m:sup>
                            </m:sSup>
                            <m:r>
                              <a:rPr lang="en-US" i="1">
                                <a:solidFill>
                                  <a:prstClr val="black"/>
                                </a:solidFill>
                                <a:latin typeface="Cambria Math"/>
                              </a:rPr>
                              <m:t>𝐴</m:t>
                            </m:r>
                          </m:num>
                          <m:den>
                            <m:r>
                              <a:rPr lang="en-US" i="1">
                                <a:solidFill>
                                  <a:prstClr val="black"/>
                                </a:solidFill>
                                <a:latin typeface="Cambria Math"/>
                              </a:rPr>
                              <m:t>𝑙</m:t>
                            </m:r>
                          </m:den>
                        </m:f>
                        <m:r>
                          <a:rPr lang="en-US" i="1">
                            <a:solidFill>
                              <a:prstClr val="black"/>
                            </a:solidFill>
                            <a:latin typeface="Cambria Math"/>
                            <a:ea typeface="Cambria Math"/>
                          </a:rPr>
                          <m:t>×</m:t>
                        </m:r>
                        <m:f>
                          <m:fPr>
                            <m:ctrlPr>
                              <a:rPr lang="en-US" i="1">
                                <a:solidFill>
                                  <a:prstClr val="black"/>
                                </a:solidFill>
                                <a:latin typeface="Cambria Math"/>
                                <a:ea typeface="Cambria Math"/>
                              </a:rPr>
                            </m:ctrlPr>
                          </m:fPr>
                          <m:num>
                            <m:r>
                              <a:rPr lang="en-US" i="1">
                                <a:solidFill>
                                  <a:prstClr val="black"/>
                                </a:solidFill>
                                <a:latin typeface="Cambria Math"/>
                                <a:ea typeface="Cambria Math"/>
                              </a:rPr>
                              <m:t>𝑑𝑖</m:t>
                            </m:r>
                            <m:d>
                              <m:dPr>
                                <m:ctrlPr>
                                  <a:rPr lang="en-US" i="1">
                                    <a:solidFill>
                                      <a:prstClr val="black"/>
                                    </a:solidFill>
                                    <a:latin typeface="Cambria Math"/>
                                    <a:ea typeface="Cambria Math"/>
                                  </a:rPr>
                                </m:ctrlPr>
                              </m:dPr>
                              <m:e>
                                <m:r>
                                  <a:rPr lang="en-US" i="1">
                                    <a:solidFill>
                                      <a:prstClr val="black"/>
                                    </a:solidFill>
                                    <a:latin typeface="Cambria Math"/>
                                    <a:ea typeface="Cambria Math"/>
                                  </a:rPr>
                                  <m:t>𝑡</m:t>
                                </m:r>
                              </m:e>
                            </m:d>
                          </m:num>
                          <m:den>
                            <m:r>
                              <a:rPr lang="en-US" i="1">
                                <a:solidFill>
                                  <a:prstClr val="black"/>
                                </a:solidFill>
                                <a:latin typeface="Cambria Math"/>
                                <a:ea typeface="Cambria Math"/>
                              </a:rPr>
                              <m:t>𝑑𝑡</m:t>
                            </m:r>
                          </m:den>
                        </m:f>
                      </m:oMath>
                    </m:oMathPara>
                  </a14:m>
                  <a:endParaRPr lang="en-US" dirty="0" smtClean="0"/>
                </a:p>
                <a:p>
                  <a:pPr algn="l" rtl="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a:rPr>
                              <m:t>𝑣</m:t>
                            </m:r>
                          </m:e>
                          <m:sub>
                            <m:r>
                              <a:rPr lang="en-US" i="1">
                                <a:solidFill>
                                  <a:prstClr val="black"/>
                                </a:solidFill>
                                <a:latin typeface="Cambria Math"/>
                              </a:rPr>
                              <m:t>𝐿</m:t>
                            </m:r>
                          </m:sub>
                        </m:sSub>
                        <m:d>
                          <m:dPr>
                            <m:ctrlPr>
                              <a:rPr lang="en-US" i="1">
                                <a:solidFill>
                                  <a:prstClr val="black"/>
                                </a:solidFill>
                                <a:latin typeface="Cambria Math"/>
                              </a:rPr>
                            </m:ctrlPr>
                          </m:dPr>
                          <m:e>
                            <m:r>
                              <a:rPr lang="en-US" i="1">
                                <a:solidFill>
                                  <a:prstClr val="black"/>
                                </a:solidFill>
                                <a:latin typeface="Cambria Math"/>
                              </a:rPr>
                              <m:t>𝑡</m:t>
                            </m:r>
                          </m:e>
                        </m:d>
                        <m:r>
                          <a:rPr lang="en-US" i="1">
                            <a:solidFill>
                              <a:prstClr val="black"/>
                            </a:solidFill>
                            <a:latin typeface="Cambria Math"/>
                          </a:rPr>
                          <m:t>=−</m:t>
                        </m:r>
                        <m:f>
                          <m:fPr>
                            <m:ctrlPr>
                              <a:rPr lang="en-US" i="1">
                                <a:solidFill>
                                  <a:prstClr val="black"/>
                                </a:solidFill>
                                <a:latin typeface="Cambria Math"/>
                              </a:rPr>
                            </m:ctrlPr>
                          </m:fPr>
                          <m:num>
                            <m:sSub>
                              <m:sSubPr>
                                <m:ctrlPr>
                                  <a:rPr lang="en-US" i="1">
                                    <a:solidFill>
                                      <a:prstClr val="black"/>
                                    </a:solidFill>
                                    <a:latin typeface="Cambria Math"/>
                                  </a:rPr>
                                </m:ctrlPr>
                              </m:sSubPr>
                              <m:e>
                                <m:r>
                                  <a:rPr lang="en-US" i="1">
                                    <a:solidFill>
                                      <a:prstClr val="black"/>
                                    </a:solidFill>
                                    <a:latin typeface="Cambria Math"/>
                                    <a:ea typeface="Cambria Math"/>
                                  </a:rPr>
                                  <m:t>𝜇</m:t>
                                </m:r>
                              </m:e>
                              <m:sub>
                                <m:r>
                                  <a:rPr lang="en-US" i="1">
                                    <a:solidFill>
                                      <a:prstClr val="black"/>
                                    </a:solidFill>
                                    <a:latin typeface="Cambria Math"/>
                                  </a:rPr>
                                  <m:t>𝑜</m:t>
                                </m:r>
                              </m:sub>
                            </m:sSub>
                            <m:sSup>
                              <m:sSupPr>
                                <m:ctrlPr>
                                  <a:rPr lang="en-US" i="1">
                                    <a:solidFill>
                                      <a:prstClr val="black"/>
                                    </a:solidFill>
                                    <a:latin typeface="Cambria Math"/>
                                  </a:rPr>
                                </m:ctrlPr>
                              </m:sSupPr>
                              <m:e>
                                <m:r>
                                  <a:rPr lang="en-US" i="1">
                                    <a:solidFill>
                                      <a:prstClr val="black"/>
                                    </a:solidFill>
                                    <a:latin typeface="Cambria Math"/>
                                  </a:rPr>
                                  <m:t>𝑁</m:t>
                                </m:r>
                              </m:e>
                              <m:sup>
                                <m:r>
                                  <a:rPr lang="en-US" i="1">
                                    <a:solidFill>
                                      <a:prstClr val="black"/>
                                    </a:solidFill>
                                    <a:latin typeface="Cambria Math"/>
                                  </a:rPr>
                                  <m:t>2</m:t>
                                </m:r>
                              </m:sup>
                            </m:sSup>
                            <m:r>
                              <a:rPr lang="en-US" i="1">
                                <a:solidFill>
                                  <a:prstClr val="black"/>
                                </a:solidFill>
                                <a:latin typeface="Cambria Math"/>
                              </a:rPr>
                              <m:t>𝐴</m:t>
                            </m:r>
                          </m:num>
                          <m:den>
                            <m:r>
                              <a:rPr lang="en-US" i="1">
                                <a:solidFill>
                                  <a:prstClr val="black"/>
                                </a:solidFill>
                                <a:latin typeface="Cambria Math"/>
                              </a:rPr>
                              <m:t>𝑙</m:t>
                            </m:r>
                          </m:den>
                        </m:f>
                        <m:r>
                          <a:rPr lang="en-US" i="1">
                            <a:solidFill>
                              <a:prstClr val="black"/>
                            </a:solidFill>
                            <a:latin typeface="Cambria Math"/>
                            <a:ea typeface="Cambria Math"/>
                          </a:rPr>
                          <m:t>×</m:t>
                        </m:r>
                        <m:f>
                          <m:fPr>
                            <m:ctrlPr>
                              <a:rPr lang="en-US" i="1">
                                <a:solidFill>
                                  <a:prstClr val="black"/>
                                </a:solidFill>
                                <a:latin typeface="Cambria Math"/>
                                <a:ea typeface="Cambria Math"/>
                              </a:rPr>
                            </m:ctrlPr>
                          </m:fPr>
                          <m:num>
                            <m:r>
                              <a:rPr lang="en-US" i="1">
                                <a:solidFill>
                                  <a:prstClr val="black"/>
                                </a:solidFill>
                                <a:latin typeface="Cambria Math"/>
                                <a:ea typeface="Cambria Math"/>
                              </a:rPr>
                              <m:t>𝑑</m:t>
                            </m:r>
                          </m:num>
                          <m:den>
                            <m:r>
                              <a:rPr lang="en-US" i="1">
                                <a:solidFill>
                                  <a:prstClr val="black"/>
                                </a:solidFill>
                                <a:latin typeface="Cambria Math"/>
                                <a:ea typeface="Cambria Math"/>
                              </a:rPr>
                              <m:t>𝑑𝑡</m:t>
                            </m:r>
                          </m:den>
                        </m:f>
                        <m:d>
                          <m:dPr>
                            <m:ctrlPr>
                              <a:rPr lang="en-US" i="1">
                                <a:solidFill>
                                  <a:prstClr val="black"/>
                                </a:solidFill>
                                <a:latin typeface="Cambria Math"/>
                                <a:ea typeface="Cambria Math"/>
                              </a:rPr>
                            </m:ctrlPr>
                          </m:dPr>
                          <m:e>
                            <m:sSub>
                              <m:sSubPr>
                                <m:ctrlPr>
                                  <a:rPr lang="en-US" i="1">
                                    <a:solidFill>
                                      <a:prstClr val="black"/>
                                    </a:solidFill>
                                    <a:latin typeface="Cambria Math"/>
                                    <a:ea typeface="Cambria Math"/>
                                  </a:rPr>
                                </m:ctrlPr>
                              </m:sSubPr>
                              <m:e>
                                <m:r>
                                  <a:rPr lang="en-US" i="1">
                                    <a:solidFill>
                                      <a:prstClr val="black"/>
                                    </a:solidFill>
                                    <a:latin typeface="Cambria Math"/>
                                    <a:ea typeface="Cambria Math"/>
                                  </a:rPr>
                                  <m:t>𝐼</m:t>
                                </m:r>
                              </m:e>
                              <m:sub>
                                <m:r>
                                  <a:rPr lang="en-US" i="1">
                                    <a:solidFill>
                                      <a:prstClr val="black"/>
                                    </a:solidFill>
                                    <a:latin typeface="Cambria Math"/>
                                    <a:ea typeface="Cambria Math"/>
                                  </a:rPr>
                                  <m:t>𝑚𝑎𝑥</m:t>
                                </m:r>
                              </m:sub>
                            </m:sSub>
                            <m:func>
                              <m:funcPr>
                                <m:ctrlPr>
                                  <a:rPr lang="en-US" i="1">
                                    <a:solidFill>
                                      <a:prstClr val="black"/>
                                    </a:solidFill>
                                    <a:latin typeface="Cambria Math"/>
                                    <a:ea typeface="Cambria Math"/>
                                  </a:rPr>
                                </m:ctrlPr>
                              </m:funcPr>
                              <m:fName>
                                <m:r>
                                  <m:rPr>
                                    <m:sty m:val="p"/>
                                  </m:rPr>
                                  <a:rPr lang="en-US">
                                    <a:solidFill>
                                      <a:prstClr val="black"/>
                                    </a:solidFill>
                                    <a:latin typeface="Cambria Math"/>
                                    <a:ea typeface="Cambria Math"/>
                                  </a:rPr>
                                  <m:t>sin</m:t>
                                </m:r>
                              </m:fName>
                              <m:e>
                                <m:d>
                                  <m:dPr>
                                    <m:ctrlPr>
                                      <a:rPr lang="en-US" i="1">
                                        <a:solidFill>
                                          <a:prstClr val="black"/>
                                        </a:solidFill>
                                        <a:latin typeface="Cambria Math"/>
                                        <a:ea typeface="Cambria Math"/>
                                      </a:rPr>
                                    </m:ctrlPr>
                                  </m:dPr>
                                  <m:e>
                                    <m:r>
                                      <a:rPr lang="en-US" i="1">
                                        <a:solidFill>
                                          <a:prstClr val="black"/>
                                        </a:solidFill>
                                        <a:latin typeface="Cambria Math"/>
                                        <a:ea typeface="Cambria Math"/>
                                      </a:rPr>
                                      <m:t>𝜔</m:t>
                                    </m:r>
                                    <m:r>
                                      <a:rPr lang="en-US" i="1">
                                        <a:solidFill>
                                          <a:prstClr val="black"/>
                                        </a:solidFill>
                                        <a:latin typeface="Cambria Math"/>
                                        <a:ea typeface="Cambria Math"/>
                                      </a:rPr>
                                      <m:t>𝑡</m:t>
                                    </m:r>
                                  </m:e>
                                </m:d>
                              </m:e>
                            </m:func>
                          </m:e>
                        </m:d>
                      </m:oMath>
                    </m:oMathPara>
                  </a14:m>
                  <a:endParaRPr lang="en-US" dirty="0" smtClean="0"/>
                </a:p>
                <a:p>
                  <a:pPr algn="l" rtl="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a:rPr>
                              <m:t>𝑣</m:t>
                            </m:r>
                          </m:e>
                          <m:sub>
                            <m:r>
                              <a:rPr lang="en-US" i="1">
                                <a:solidFill>
                                  <a:prstClr val="black"/>
                                </a:solidFill>
                                <a:latin typeface="Cambria Math"/>
                              </a:rPr>
                              <m:t>𝐿</m:t>
                            </m:r>
                          </m:sub>
                        </m:sSub>
                        <m:d>
                          <m:dPr>
                            <m:ctrlPr>
                              <a:rPr lang="en-US" i="1">
                                <a:solidFill>
                                  <a:prstClr val="black"/>
                                </a:solidFill>
                                <a:latin typeface="Cambria Math"/>
                              </a:rPr>
                            </m:ctrlPr>
                          </m:dPr>
                          <m:e>
                            <m:r>
                              <a:rPr lang="en-US" i="1">
                                <a:solidFill>
                                  <a:prstClr val="black"/>
                                </a:solidFill>
                                <a:latin typeface="Cambria Math"/>
                              </a:rPr>
                              <m:t>𝑡</m:t>
                            </m:r>
                          </m:e>
                        </m:d>
                        <m:r>
                          <a:rPr lang="en-US" i="1">
                            <a:solidFill>
                              <a:prstClr val="black"/>
                            </a:solidFill>
                            <a:latin typeface="Cambria Math"/>
                          </a:rPr>
                          <m:t>=−</m:t>
                        </m:r>
                        <m:f>
                          <m:fPr>
                            <m:ctrlPr>
                              <a:rPr lang="en-US" i="1">
                                <a:solidFill>
                                  <a:prstClr val="black"/>
                                </a:solidFill>
                                <a:latin typeface="Cambria Math"/>
                              </a:rPr>
                            </m:ctrlPr>
                          </m:fPr>
                          <m:num>
                            <m:sSub>
                              <m:sSubPr>
                                <m:ctrlPr>
                                  <a:rPr lang="en-US" i="1">
                                    <a:solidFill>
                                      <a:prstClr val="black"/>
                                    </a:solidFill>
                                    <a:latin typeface="Cambria Math"/>
                                  </a:rPr>
                                </m:ctrlPr>
                              </m:sSubPr>
                              <m:e>
                                <m:r>
                                  <a:rPr lang="en-US" i="1">
                                    <a:solidFill>
                                      <a:prstClr val="black"/>
                                    </a:solidFill>
                                    <a:latin typeface="Cambria Math"/>
                                    <a:ea typeface="Cambria Math"/>
                                  </a:rPr>
                                  <m:t>𝜇</m:t>
                                </m:r>
                              </m:e>
                              <m:sub>
                                <m:r>
                                  <a:rPr lang="en-US" i="1">
                                    <a:solidFill>
                                      <a:prstClr val="black"/>
                                    </a:solidFill>
                                    <a:latin typeface="Cambria Math"/>
                                  </a:rPr>
                                  <m:t>𝑜</m:t>
                                </m:r>
                              </m:sub>
                            </m:sSub>
                            <m:sSup>
                              <m:sSupPr>
                                <m:ctrlPr>
                                  <a:rPr lang="en-US" i="1">
                                    <a:solidFill>
                                      <a:prstClr val="black"/>
                                    </a:solidFill>
                                    <a:latin typeface="Cambria Math"/>
                                  </a:rPr>
                                </m:ctrlPr>
                              </m:sSupPr>
                              <m:e>
                                <m:r>
                                  <a:rPr lang="en-US" i="1">
                                    <a:solidFill>
                                      <a:prstClr val="black"/>
                                    </a:solidFill>
                                    <a:latin typeface="Cambria Math"/>
                                  </a:rPr>
                                  <m:t>𝑁</m:t>
                                </m:r>
                              </m:e>
                              <m:sup>
                                <m:r>
                                  <a:rPr lang="en-US" i="1">
                                    <a:solidFill>
                                      <a:prstClr val="black"/>
                                    </a:solidFill>
                                    <a:latin typeface="Cambria Math"/>
                                  </a:rPr>
                                  <m:t>2</m:t>
                                </m:r>
                              </m:sup>
                            </m:sSup>
                            <m:r>
                              <a:rPr lang="en-US" i="1">
                                <a:solidFill>
                                  <a:prstClr val="black"/>
                                </a:solidFill>
                                <a:latin typeface="Cambria Math"/>
                              </a:rPr>
                              <m:t>𝐴</m:t>
                            </m:r>
                          </m:num>
                          <m:den>
                            <m:r>
                              <a:rPr lang="en-US" i="1">
                                <a:solidFill>
                                  <a:prstClr val="black"/>
                                </a:solidFill>
                                <a:latin typeface="Cambria Math"/>
                              </a:rPr>
                              <m:t>𝑙</m:t>
                            </m:r>
                          </m:den>
                        </m:f>
                        <m:r>
                          <a:rPr lang="en-US" i="1">
                            <a:solidFill>
                              <a:prstClr val="black"/>
                            </a:solidFill>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𝐼</m:t>
                            </m:r>
                          </m:e>
                          <m:sub>
                            <m:r>
                              <a:rPr lang="en-US" i="1">
                                <a:solidFill>
                                  <a:prstClr val="black"/>
                                </a:solidFill>
                                <a:latin typeface="Cambria Math"/>
                                <a:ea typeface="Cambria Math"/>
                              </a:rPr>
                              <m:t>𝑚𝑎𝑥</m:t>
                            </m:r>
                          </m:sub>
                        </m:sSub>
                        <m:r>
                          <a:rPr lang="en-US" i="1">
                            <a:solidFill>
                              <a:prstClr val="black"/>
                            </a:solidFill>
                            <a:latin typeface="Cambria Math"/>
                            <a:ea typeface="Cambria Math"/>
                          </a:rPr>
                          <m:t>×</m:t>
                        </m:r>
                        <m:r>
                          <a:rPr lang="en-US" i="1">
                            <a:solidFill>
                              <a:prstClr val="black"/>
                            </a:solidFill>
                            <a:latin typeface="Cambria Math"/>
                            <a:ea typeface="Cambria Math"/>
                          </a:rPr>
                          <m:t>𝜔</m:t>
                        </m:r>
                        <m:r>
                          <a:rPr lang="en-US" i="1">
                            <a:solidFill>
                              <a:prstClr val="black"/>
                            </a:solidFill>
                            <a:latin typeface="Cambria Math"/>
                            <a:ea typeface="Cambria Math"/>
                          </a:rPr>
                          <m:t>×</m:t>
                        </m:r>
                        <m:func>
                          <m:funcPr>
                            <m:ctrlPr>
                              <a:rPr lang="en-US" i="1">
                                <a:solidFill>
                                  <a:prstClr val="black"/>
                                </a:solidFill>
                                <a:latin typeface="Cambria Math"/>
                                <a:ea typeface="Cambria Math"/>
                              </a:rPr>
                            </m:ctrlPr>
                          </m:funcPr>
                          <m:fName>
                            <m:r>
                              <m:rPr>
                                <m:sty m:val="p"/>
                              </m:rPr>
                              <a:rPr lang="en-US">
                                <a:solidFill>
                                  <a:prstClr val="black"/>
                                </a:solidFill>
                                <a:latin typeface="Cambria Math"/>
                                <a:ea typeface="Cambria Math"/>
                              </a:rPr>
                              <m:t>cos</m:t>
                            </m:r>
                          </m:fName>
                          <m:e>
                            <m:d>
                              <m:dPr>
                                <m:ctrlPr>
                                  <a:rPr lang="en-US" i="1">
                                    <a:solidFill>
                                      <a:prstClr val="black"/>
                                    </a:solidFill>
                                    <a:latin typeface="Cambria Math"/>
                                    <a:ea typeface="Cambria Math"/>
                                  </a:rPr>
                                </m:ctrlPr>
                              </m:dPr>
                              <m:e>
                                <m:r>
                                  <a:rPr lang="en-US" i="1">
                                    <a:solidFill>
                                      <a:prstClr val="black"/>
                                    </a:solidFill>
                                    <a:latin typeface="Cambria Math"/>
                                    <a:ea typeface="Cambria Math"/>
                                  </a:rPr>
                                  <m:t>𝜔</m:t>
                                </m:r>
                                <m:r>
                                  <a:rPr lang="en-US" i="1">
                                    <a:solidFill>
                                      <a:prstClr val="black"/>
                                    </a:solidFill>
                                    <a:latin typeface="Cambria Math"/>
                                    <a:ea typeface="Cambria Math"/>
                                  </a:rPr>
                                  <m:t>𝑡</m:t>
                                </m:r>
                              </m:e>
                            </m:d>
                          </m:e>
                        </m:func>
                      </m:oMath>
                    </m:oMathPara>
                  </a14:m>
                  <a:endParaRPr lang="en-US" dirty="0" smtClean="0"/>
                </a:p>
                <a:p>
                  <a:pPr algn="just" rtl="0"/>
                  <a:r>
                    <a:rPr lang="en-US" dirty="0" smtClean="0"/>
                    <a:t>It is clear that the factor </a:t>
                  </a:r>
                  <a14:m>
                    <m:oMath xmlns:m="http://schemas.openxmlformats.org/officeDocument/2006/math">
                      <m:d>
                        <m:dPr>
                          <m:begChr m:val="["/>
                          <m:endChr m:val="]"/>
                          <m:ctrlPr>
                            <a:rPr lang="en-US" i="1" smtClean="0">
                              <a:latin typeface="Cambria Math"/>
                            </a:rPr>
                          </m:ctrlPr>
                        </m:dPr>
                        <m:e>
                          <m:f>
                            <m:fPr>
                              <m:ctrlPr>
                                <a:rPr lang="en-US" i="1">
                                  <a:solidFill>
                                    <a:prstClr val="black"/>
                                  </a:solidFill>
                                  <a:latin typeface="Cambria Math"/>
                                </a:rPr>
                              </m:ctrlPr>
                            </m:fPr>
                            <m:num>
                              <m:sSub>
                                <m:sSubPr>
                                  <m:ctrlPr>
                                    <a:rPr lang="en-US" i="1">
                                      <a:solidFill>
                                        <a:prstClr val="black"/>
                                      </a:solidFill>
                                      <a:latin typeface="Cambria Math"/>
                                    </a:rPr>
                                  </m:ctrlPr>
                                </m:sSubPr>
                                <m:e>
                                  <m:r>
                                    <a:rPr lang="en-US" i="1">
                                      <a:solidFill>
                                        <a:prstClr val="black"/>
                                      </a:solidFill>
                                      <a:latin typeface="Cambria Math"/>
                                      <a:ea typeface="Cambria Math"/>
                                    </a:rPr>
                                    <m:t>𝜇</m:t>
                                  </m:r>
                                </m:e>
                                <m:sub>
                                  <m:r>
                                    <a:rPr lang="en-US" i="1">
                                      <a:solidFill>
                                        <a:prstClr val="black"/>
                                      </a:solidFill>
                                      <a:latin typeface="Cambria Math"/>
                                    </a:rPr>
                                    <m:t>𝑜</m:t>
                                  </m:r>
                                </m:sub>
                              </m:sSub>
                              <m:sSup>
                                <m:sSupPr>
                                  <m:ctrlPr>
                                    <a:rPr lang="en-US" i="1">
                                      <a:solidFill>
                                        <a:prstClr val="black"/>
                                      </a:solidFill>
                                      <a:latin typeface="Cambria Math"/>
                                    </a:rPr>
                                  </m:ctrlPr>
                                </m:sSupPr>
                                <m:e>
                                  <m:r>
                                    <a:rPr lang="en-US" i="1">
                                      <a:solidFill>
                                        <a:prstClr val="black"/>
                                      </a:solidFill>
                                      <a:latin typeface="Cambria Math"/>
                                    </a:rPr>
                                    <m:t>𝑁</m:t>
                                  </m:r>
                                </m:e>
                                <m:sup>
                                  <m:r>
                                    <a:rPr lang="en-US" i="1">
                                      <a:solidFill>
                                        <a:prstClr val="black"/>
                                      </a:solidFill>
                                      <a:latin typeface="Cambria Math"/>
                                    </a:rPr>
                                    <m:t>2</m:t>
                                  </m:r>
                                </m:sup>
                              </m:sSup>
                              <m:r>
                                <a:rPr lang="en-US" i="1">
                                  <a:solidFill>
                                    <a:prstClr val="black"/>
                                  </a:solidFill>
                                  <a:latin typeface="Cambria Math"/>
                                </a:rPr>
                                <m:t>𝐴</m:t>
                              </m:r>
                            </m:num>
                            <m:den>
                              <m:r>
                                <a:rPr lang="en-US" i="1">
                                  <a:solidFill>
                                    <a:prstClr val="black"/>
                                  </a:solidFill>
                                  <a:latin typeface="Cambria Math"/>
                                </a:rPr>
                                <m:t>𝑙</m:t>
                              </m:r>
                            </m:den>
                          </m:f>
                        </m:e>
                      </m:d>
                    </m:oMath>
                  </a14:m>
                  <a:r>
                    <a:rPr lang="en-US" dirty="0" smtClean="0"/>
                    <a:t> represents the coil parameters, and can be denoted by the letter </a:t>
                  </a:r>
                  <a14:m>
                    <m:oMath xmlns:m="http://schemas.openxmlformats.org/officeDocument/2006/math">
                      <m:d>
                        <m:dPr>
                          <m:ctrlPr>
                            <a:rPr lang="en-US" i="1" smtClean="0">
                              <a:latin typeface="Cambria Math"/>
                            </a:rPr>
                          </m:ctrlPr>
                        </m:dPr>
                        <m:e>
                          <m:r>
                            <a:rPr lang="en-US" b="0" i="1" smtClean="0">
                              <a:latin typeface="Cambria Math"/>
                            </a:rPr>
                            <m:t>𝐿</m:t>
                          </m:r>
                        </m:e>
                      </m:d>
                    </m:oMath>
                  </a14:m>
                  <a:r>
                    <a:rPr lang="en-US" dirty="0" smtClean="0"/>
                    <a:t>, then:</a:t>
                  </a:r>
                </a:p>
                <a:p>
                  <a:pPr algn="just" rtl="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a:rPr>
                              <m:t>𝑣</m:t>
                            </m:r>
                          </m:e>
                          <m:sub>
                            <m:r>
                              <a:rPr lang="en-US" i="1">
                                <a:solidFill>
                                  <a:prstClr val="black"/>
                                </a:solidFill>
                                <a:latin typeface="Cambria Math"/>
                              </a:rPr>
                              <m:t>𝐿</m:t>
                            </m:r>
                          </m:sub>
                        </m:sSub>
                        <m:d>
                          <m:dPr>
                            <m:ctrlPr>
                              <a:rPr lang="en-US" i="1">
                                <a:solidFill>
                                  <a:prstClr val="black"/>
                                </a:solidFill>
                                <a:latin typeface="Cambria Math"/>
                              </a:rPr>
                            </m:ctrlPr>
                          </m:dPr>
                          <m:e>
                            <m:r>
                              <a:rPr lang="en-US" i="1">
                                <a:solidFill>
                                  <a:prstClr val="black"/>
                                </a:solidFill>
                                <a:latin typeface="Cambria Math"/>
                              </a:rPr>
                              <m:t>𝑡</m:t>
                            </m:r>
                          </m:e>
                        </m:d>
                        <m:r>
                          <a:rPr lang="en-US" i="1">
                            <a:solidFill>
                              <a:prstClr val="black"/>
                            </a:solidFill>
                            <a:latin typeface="Cambria Math"/>
                          </a:rPr>
                          <m:t>=−</m:t>
                        </m:r>
                        <m:r>
                          <a:rPr lang="en-US" i="1">
                            <a:solidFill>
                              <a:prstClr val="black"/>
                            </a:solidFill>
                            <a:latin typeface="Cambria Math"/>
                            <a:ea typeface="Cambria Math"/>
                          </a:rPr>
                          <m:t>𝜔</m:t>
                        </m:r>
                        <m:r>
                          <a:rPr lang="en-US" i="1">
                            <a:solidFill>
                              <a:prstClr val="black"/>
                            </a:solidFill>
                            <a:latin typeface="Cambria Math"/>
                            <a:ea typeface="Cambria Math"/>
                          </a:rPr>
                          <m:t>𝐿</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𝐼</m:t>
                            </m:r>
                          </m:e>
                          <m:sub>
                            <m:r>
                              <a:rPr lang="en-US" i="1">
                                <a:solidFill>
                                  <a:prstClr val="black"/>
                                </a:solidFill>
                                <a:latin typeface="Cambria Math"/>
                                <a:ea typeface="Cambria Math"/>
                              </a:rPr>
                              <m:t>𝑚𝑎𝑥</m:t>
                            </m:r>
                          </m:sub>
                        </m:sSub>
                        <m:func>
                          <m:funcPr>
                            <m:ctrlPr>
                              <a:rPr lang="en-US" i="1">
                                <a:solidFill>
                                  <a:prstClr val="black"/>
                                </a:solidFill>
                                <a:latin typeface="Cambria Math"/>
                                <a:ea typeface="Cambria Math"/>
                              </a:rPr>
                            </m:ctrlPr>
                          </m:funcPr>
                          <m:fName>
                            <m:r>
                              <m:rPr>
                                <m:sty m:val="p"/>
                              </m:rPr>
                              <a:rPr lang="en-US">
                                <a:solidFill>
                                  <a:prstClr val="black"/>
                                </a:solidFill>
                                <a:latin typeface="Cambria Math"/>
                                <a:ea typeface="Cambria Math"/>
                              </a:rPr>
                              <m:t>cos</m:t>
                            </m:r>
                          </m:fName>
                          <m:e>
                            <m:d>
                              <m:dPr>
                                <m:ctrlPr>
                                  <a:rPr lang="en-US" i="1">
                                    <a:solidFill>
                                      <a:prstClr val="black"/>
                                    </a:solidFill>
                                    <a:latin typeface="Cambria Math"/>
                                    <a:ea typeface="Cambria Math"/>
                                  </a:rPr>
                                </m:ctrlPr>
                              </m:dPr>
                              <m:e>
                                <m:r>
                                  <a:rPr lang="en-US" i="1">
                                    <a:solidFill>
                                      <a:prstClr val="black"/>
                                    </a:solidFill>
                                    <a:latin typeface="Cambria Math"/>
                                    <a:ea typeface="Cambria Math"/>
                                  </a:rPr>
                                  <m:t>𝜔</m:t>
                                </m:r>
                                <m:r>
                                  <a:rPr lang="en-US" i="1">
                                    <a:solidFill>
                                      <a:prstClr val="black"/>
                                    </a:solidFill>
                                    <a:latin typeface="Cambria Math"/>
                                    <a:ea typeface="Cambria Math"/>
                                  </a:rPr>
                                  <m:t>𝑡</m:t>
                                </m:r>
                              </m:e>
                            </m:d>
                          </m:e>
                        </m:func>
                      </m:oMath>
                    </m:oMathPara>
                  </a14:m>
                  <a:endParaRPr lang="en-US" dirty="0" smtClean="0"/>
                </a:p>
                <a:p>
                  <a:pPr algn="just" rtl="0"/>
                  <a:r>
                    <a:rPr lang="en-US" dirty="0" smtClean="0"/>
                    <a:t>The factor </a:t>
                  </a:r>
                  <a14:m>
                    <m:oMath xmlns:m="http://schemas.openxmlformats.org/officeDocument/2006/math">
                      <m:d>
                        <m:dPr>
                          <m:ctrlPr>
                            <a:rPr lang="en-US" i="1" smtClean="0">
                              <a:latin typeface="Cambria Math"/>
                            </a:rPr>
                          </m:ctrlPr>
                        </m:dPr>
                        <m:e>
                          <m:r>
                            <a:rPr lang="en-US" i="1" smtClean="0">
                              <a:latin typeface="Cambria Math"/>
                              <a:ea typeface="Cambria Math"/>
                            </a:rPr>
                            <m:t>𝜔</m:t>
                          </m:r>
                          <m:r>
                            <a:rPr lang="en-US" b="0" i="1" smtClean="0">
                              <a:latin typeface="Cambria Math"/>
                              <a:ea typeface="Cambria Math"/>
                            </a:rPr>
                            <m:t>𝐿</m:t>
                          </m:r>
                        </m:e>
                      </m:d>
                      <m:r>
                        <a:rPr lang="en-US" b="0" i="1" smtClean="0">
                          <a:latin typeface="Cambria Math"/>
                        </a:rPr>
                        <m:t> </m:t>
                      </m:r>
                    </m:oMath>
                  </a14:m>
                  <a:r>
                    <a:rPr lang="en-US" dirty="0" smtClean="0"/>
                    <a:t>will be denoted by </a:t>
                  </a:r>
                  <a14:m>
                    <m:oMath xmlns:m="http://schemas.openxmlformats.org/officeDocument/2006/math">
                      <m:d>
                        <m:dPr>
                          <m:ctrlPr>
                            <a:rPr lang="en-US" i="1" smtClean="0">
                              <a:latin typeface="Cambria Math"/>
                            </a:rPr>
                          </m:ctrlPr>
                        </m:dPr>
                        <m:e>
                          <m:sSub>
                            <m:sSubPr>
                              <m:ctrlPr>
                                <a:rPr lang="en-US" i="1" smtClean="0">
                                  <a:latin typeface="Cambria Math"/>
                                </a:rPr>
                              </m:ctrlPr>
                            </m:sSubPr>
                            <m:e>
                              <m:r>
                                <a:rPr lang="en-US" b="0" i="1" smtClean="0">
                                  <a:latin typeface="Cambria Math"/>
                                </a:rPr>
                                <m:t>𝑋</m:t>
                              </m:r>
                            </m:e>
                            <m:sub>
                              <m:r>
                                <a:rPr lang="en-US" b="0" i="1" smtClean="0">
                                  <a:latin typeface="Cambria Math"/>
                                </a:rPr>
                                <m:t>𝐿</m:t>
                              </m:r>
                            </m:sub>
                          </m:sSub>
                        </m:e>
                      </m:d>
                    </m:oMath>
                  </a14:m>
                  <a:r>
                    <a:rPr lang="en-US" dirty="0" smtClean="0"/>
                    <a:t>, then:</a:t>
                  </a:r>
                </a:p>
                <a:p>
                  <a:pPr algn="just" rtl="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a:rPr>
                              <m:t>𝑣</m:t>
                            </m:r>
                          </m:e>
                          <m:sub>
                            <m:r>
                              <a:rPr lang="en-US" i="1">
                                <a:solidFill>
                                  <a:prstClr val="black"/>
                                </a:solidFill>
                                <a:latin typeface="Cambria Math"/>
                              </a:rPr>
                              <m:t>𝐿</m:t>
                            </m:r>
                          </m:sub>
                        </m:sSub>
                        <m:d>
                          <m:dPr>
                            <m:ctrlPr>
                              <a:rPr lang="en-US" i="1">
                                <a:solidFill>
                                  <a:prstClr val="black"/>
                                </a:solidFill>
                                <a:latin typeface="Cambria Math"/>
                              </a:rPr>
                            </m:ctrlPr>
                          </m:dPr>
                          <m:e>
                            <m:r>
                              <a:rPr lang="en-US" i="1">
                                <a:solidFill>
                                  <a:prstClr val="black"/>
                                </a:solidFill>
                                <a:latin typeface="Cambria Math"/>
                              </a:rPr>
                              <m:t>𝑡</m:t>
                            </m:r>
                          </m:e>
                        </m:d>
                        <m:r>
                          <a:rPr lang="en-US" i="1">
                            <a:solidFill>
                              <a:prstClr val="black"/>
                            </a:solidFill>
                            <a:latin typeface="Cambria Math"/>
                          </a:rPr>
                          <m:t>=−</m:t>
                        </m:r>
                        <m:sSub>
                          <m:sSubPr>
                            <m:ctrlPr>
                              <a:rPr lang="en-US" i="1">
                                <a:solidFill>
                                  <a:prstClr val="black"/>
                                </a:solidFill>
                                <a:latin typeface="Cambria Math"/>
                              </a:rPr>
                            </m:ctrlPr>
                          </m:sSubPr>
                          <m:e>
                            <m:r>
                              <a:rPr lang="en-US" i="1">
                                <a:solidFill>
                                  <a:prstClr val="black"/>
                                </a:solidFill>
                                <a:latin typeface="Cambria Math"/>
                              </a:rPr>
                              <m:t>𝑋</m:t>
                            </m:r>
                          </m:e>
                          <m:sub>
                            <m:r>
                              <a:rPr lang="en-US" i="1">
                                <a:solidFill>
                                  <a:prstClr val="black"/>
                                </a:solidFill>
                                <a:latin typeface="Cambria Math"/>
                              </a:rPr>
                              <m:t>𝐿</m:t>
                            </m:r>
                          </m:sub>
                        </m:sSub>
                        <m:sSub>
                          <m:sSubPr>
                            <m:ctrlPr>
                              <a:rPr lang="en-US" i="1">
                                <a:solidFill>
                                  <a:prstClr val="black"/>
                                </a:solidFill>
                                <a:latin typeface="Cambria Math"/>
                              </a:rPr>
                            </m:ctrlPr>
                          </m:sSubPr>
                          <m:e>
                            <m:r>
                              <a:rPr lang="en-US" i="1">
                                <a:solidFill>
                                  <a:prstClr val="black"/>
                                </a:solidFill>
                                <a:latin typeface="Cambria Math"/>
                              </a:rPr>
                              <m:t>𝐼</m:t>
                            </m:r>
                          </m:e>
                          <m:sub>
                            <m:r>
                              <a:rPr lang="en-US" i="1">
                                <a:solidFill>
                                  <a:prstClr val="black"/>
                                </a:solidFill>
                                <a:latin typeface="Cambria Math"/>
                              </a:rPr>
                              <m:t>𝑚𝑎𝑥</m:t>
                            </m:r>
                          </m:sub>
                        </m:sSub>
                        <m:func>
                          <m:funcPr>
                            <m:ctrlPr>
                              <a:rPr lang="en-US" i="1">
                                <a:solidFill>
                                  <a:prstClr val="black"/>
                                </a:solidFill>
                                <a:latin typeface="Cambria Math"/>
                              </a:rPr>
                            </m:ctrlPr>
                          </m:funcPr>
                          <m:fName>
                            <m:r>
                              <m:rPr>
                                <m:sty m:val="p"/>
                              </m:rPr>
                              <a:rPr lang="en-US">
                                <a:solidFill>
                                  <a:prstClr val="black"/>
                                </a:solidFill>
                                <a:latin typeface="Cambria Math"/>
                              </a:rPr>
                              <m:t>cos</m:t>
                            </m:r>
                          </m:fName>
                          <m:e>
                            <m:d>
                              <m:dPr>
                                <m:ctrlPr>
                                  <a:rPr lang="en-US" i="1">
                                    <a:solidFill>
                                      <a:prstClr val="black"/>
                                    </a:solidFill>
                                    <a:latin typeface="Cambria Math"/>
                                  </a:rPr>
                                </m:ctrlPr>
                              </m:dPr>
                              <m:e>
                                <m:r>
                                  <a:rPr lang="en-US" i="1">
                                    <a:solidFill>
                                      <a:prstClr val="black"/>
                                    </a:solidFill>
                                    <a:latin typeface="Cambria Math"/>
                                    <a:ea typeface="Cambria Math"/>
                                  </a:rPr>
                                  <m:t>𝜔</m:t>
                                </m:r>
                                <m:r>
                                  <a:rPr lang="en-US" i="1">
                                    <a:solidFill>
                                      <a:prstClr val="black"/>
                                    </a:solidFill>
                                    <a:latin typeface="Cambria Math"/>
                                    <a:ea typeface="Cambria Math"/>
                                  </a:rPr>
                                  <m:t>𝑡</m:t>
                                </m:r>
                              </m:e>
                            </m:d>
                          </m:e>
                        </m:func>
                      </m:oMath>
                    </m:oMathPara>
                  </a14:m>
                  <a:endParaRPr lang="en-US" dirty="0" smtClean="0"/>
                </a:p>
                <a:p>
                  <a:pPr algn="just" rtl="0"/>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a:rPr>
                              <m:t>𝑣</m:t>
                            </m:r>
                          </m:e>
                          <m:sub>
                            <m:r>
                              <a:rPr lang="en-US" i="1">
                                <a:solidFill>
                                  <a:prstClr val="black"/>
                                </a:solidFill>
                                <a:latin typeface="Cambria Math"/>
                              </a:rPr>
                              <m:t>𝐿</m:t>
                            </m:r>
                          </m:sub>
                        </m:sSub>
                        <m:d>
                          <m:dPr>
                            <m:ctrlPr>
                              <a:rPr lang="en-US" i="1">
                                <a:solidFill>
                                  <a:prstClr val="black"/>
                                </a:solidFill>
                                <a:latin typeface="Cambria Math"/>
                              </a:rPr>
                            </m:ctrlPr>
                          </m:dPr>
                          <m:e>
                            <m:r>
                              <a:rPr lang="en-US" i="1">
                                <a:solidFill>
                                  <a:prstClr val="black"/>
                                </a:solidFill>
                                <a:latin typeface="Cambria Math"/>
                              </a:rPr>
                              <m:t>𝑡</m:t>
                            </m:r>
                          </m:e>
                        </m:d>
                        <m:r>
                          <a:rPr lang="en-US" i="1">
                            <a:solidFill>
                              <a:prstClr val="black"/>
                            </a:solidFill>
                            <a:latin typeface="Cambria Math"/>
                          </a:rPr>
                          <m:t>=−</m:t>
                        </m:r>
                        <m:sSub>
                          <m:sSubPr>
                            <m:ctrlPr>
                              <a:rPr lang="en-US" i="1">
                                <a:solidFill>
                                  <a:prstClr val="black"/>
                                </a:solidFill>
                                <a:latin typeface="Cambria Math"/>
                              </a:rPr>
                            </m:ctrlPr>
                          </m:sSubPr>
                          <m:e>
                            <m:r>
                              <a:rPr lang="en-US" i="1">
                                <a:solidFill>
                                  <a:prstClr val="black"/>
                                </a:solidFill>
                                <a:latin typeface="Cambria Math"/>
                              </a:rPr>
                              <m:t>𝑉</m:t>
                            </m:r>
                          </m:e>
                          <m:sub>
                            <m:r>
                              <a:rPr lang="en-US" i="1">
                                <a:solidFill>
                                  <a:prstClr val="black"/>
                                </a:solidFill>
                                <a:latin typeface="Cambria Math"/>
                              </a:rPr>
                              <m:t>𝑚𝑎𝑥</m:t>
                            </m:r>
                          </m:sub>
                        </m:sSub>
                        <m:func>
                          <m:funcPr>
                            <m:ctrlPr>
                              <a:rPr lang="en-US" i="1">
                                <a:solidFill>
                                  <a:prstClr val="black"/>
                                </a:solidFill>
                                <a:latin typeface="Cambria Math"/>
                              </a:rPr>
                            </m:ctrlPr>
                          </m:funcPr>
                          <m:fName>
                            <m:r>
                              <m:rPr>
                                <m:sty m:val="p"/>
                              </m:rPr>
                              <a:rPr lang="en-US">
                                <a:solidFill>
                                  <a:prstClr val="black"/>
                                </a:solidFill>
                                <a:latin typeface="Cambria Math"/>
                              </a:rPr>
                              <m:t>cos</m:t>
                            </m:r>
                          </m:fName>
                          <m:e>
                            <m:d>
                              <m:dPr>
                                <m:ctrlPr>
                                  <a:rPr lang="en-US" i="1">
                                    <a:solidFill>
                                      <a:prstClr val="black"/>
                                    </a:solidFill>
                                    <a:latin typeface="Cambria Math"/>
                                  </a:rPr>
                                </m:ctrlPr>
                              </m:dPr>
                              <m:e>
                                <m:r>
                                  <a:rPr lang="en-US" i="1">
                                    <a:solidFill>
                                      <a:prstClr val="black"/>
                                    </a:solidFill>
                                    <a:latin typeface="Cambria Math"/>
                                    <a:ea typeface="Cambria Math"/>
                                  </a:rPr>
                                  <m:t>𝜔</m:t>
                                </m:r>
                                <m:r>
                                  <a:rPr lang="en-US" i="1">
                                    <a:solidFill>
                                      <a:prstClr val="black"/>
                                    </a:solidFill>
                                    <a:latin typeface="Cambria Math"/>
                                    <a:ea typeface="Cambria Math"/>
                                  </a:rPr>
                                  <m:t>𝑡</m:t>
                                </m:r>
                              </m:e>
                            </m:d>
                          </m:e>
                        </m:func>
                      </m:oMath>
                    </m:oMathPara>
                  </a14:m>
                  <a:endParaRPr lang="en-US" b="0" dirty="0" smtClean="0">
                    <a:ea typeface="Cambria Math"/>
                  </a:endParaRPr>
                </a:p>
                <a:p>
                  <a:pPr algn="just" rtl="0"/>
                  <a14:m>
                    <m:oMath xmlns:m="http://schemas.openxmlformats.org/officeDocument/2006/math">
                      <m:r>
                        <a:rPr lang="en-US" b="0" i="1" smtClean="0">
                          <a:latin typeface="Cambria Math"/>
                        </a:rPr>
                        <m:t>𝐿</m:t>
                      </m:r>
                      <m:r>
                        <a:rPr lang="en-US" b="0" i="1" smtClean="0">
                          <a:latin typeface="Cambria Math"/>
                          <a:ea typeface="Cambria Math"/>
                        </a:rPr>
                        <m:t>≡</m:t>
                      </m:r>
                    </m:oMath>
                  </a14:m>
                  <a:r>
                    <a:rPr lang="en-US" dirty="0" smtClean="0"/>
                    <a:t>known as the self inductance of the coil (H)</a:t>
                  </a:r>
                </a:p>
                <a:p>
                  <a:pPr algn="just" rtl="0"/>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𝐿</m:t>
                          </m:r>
                        </m:sub>
                      </m:sSub>
                      <m:r>
                        <a:rPr lang="en-US" i="1" smtClean="0">
                          <a:latin typeface="Cambria Math"/>
                          <a:ea typeface="Cambria Math"/>
                        </a:rPr>
                        <m:t>≡</m:t>
                      </m:r>
                    </m:oMath>
                  </a14:m>
                  <a:r>
                    <a:rPr lang="en-US" dirty="0" smtClean="0"/>
                    <a:t>is the inductive reactance of the coil (</a:t>
                  </a:r>
                  <a:r>
                    <a:rPr lang="el-GR" dirty="0" smtClean="0"/>
                    <a:t>Ω</a:t>
                  </a:r>
                  <a:r>
                    <a:rPr lang="en-US" dirty="0" smtClean="0"/>
                    <a:t>)</a:t>
                  </a:r>
                </a:p>
              </p:txBody>
            </p:sp>
          </mc:Choice>
          <mc:Fallback xmlns="">
            <p:sp>
              <p:nvSpPr>
                <p:cNvPr id="6" name="TextBox 5"/>
                <p:cNvSpPr txBox="1">
                  <a:spLocks noRot="1" noChangeAspect="1" noMove="1" noResize="1" noEditPoints="1" noAdjustHandles="1" noChangeArrowheads="1" noChangeShapeType="1" noTextEdit="1"/>
                </p:cNvSpPr>
                <p:nvPr/>
              </p:nvSpPr>
              <p:spPr>
                <a:xfrm>
                  <a:off x="193229" y="255662"/>
                  <a:ext cx="5686924" cy="4413388"/>
                </a:xfrm>
                <a:prstGeom prst="rect">
                  <a:avLst/>
                </a:prstGeom>
                <a:blipFill rotWithShape="1">
                  <a:blip r:embed="rId3"/>
                  <a:stretch>
                    <a:fillRect l="-965" t="-691" r="-857" b="-1243"/>
                  </a:stretch>
                </a:blipFill>
              </p:spPr>
              <p:txBody>
                <a:bodyPr/>
                <a:lstStyle/>
                <a:p>
                  <a:r>
                    <a:rPr lang="ar-IQ">
                      <a:noFill/>
                    </a:rPr>
                    <a:t> </a:t>
                  </a:r>
                </a:p>
              </p:txBody>
            </p:sp>
          </mc:Fallback>
        </mc:AlternateContent>
        <p:grpSp>
          <p:nvGrpSpPr>
            <p:cNvPr id="13" name="Group 12"/>
            <p:cNvGrpSpPr/>
            <p:nvPr/>
          </p:nvGrpSpPr>
          <p:grpSpPr>
            <a:xfrm>
              <a:off x="6372198" y="2370079"/>
              <a:ext cx="2325218" cy="2291917"/>
              <a:chOff x="6372198" y="2370079"/>
              <a:chExt cx="2325218" cy="2291917"/>
            </a:xfrm>
          </p:grpSpPr>
          <p:grpSp>
            <p:nvGrpSpPr>
              <p:cNvPr id="10" name="Group 9"/>
              <p:cNvGrpSpPr/>
              <p:nvPr/>
            </p:nvGrpSpPr>
            <p:grpSpPr>
              <a:xfrm>
                <a:off x="6372198" y="2370079"/>
                <a:ext cx="2325218" cy="2291917"/>
                <a:chOff x="6372198" y="2370079"/>
                <a:chExt cx="2325218" cy="2291917"/>
              </a:xfrm>
            </p:grpSpPr>
            <p:grpSp>
              <p:nvGrpSpPr>
                <p:cNvPr id="7" name="Group 6"/>
                <p:cNvGrpSpPr/>
                <p:nvPr/>
              </p:nvGrpSpPr>
              <p:grpSpPr>
                <a:xfrm>
                  <a:off x="6372198" y="2370079"/>
                  <a:ext cx="2325218" cy="2291917"/>
                  <a:chOff x="6372198" y="2370079"/>
                  <a:chExt cx="2325218" cy="2291917"/>
                </a:xfrm>
              </p:grpSpPr>
              <p:grpSp>
                <p:nvGrpSpPr>
                  <p:cNvPr id="5" name="Group 4"/>
                  <p:cNvGrpSpPr/>
                  <p:nvPr/>
                </p:nvGrpSpPr>
                <p:grpSpPr>
                  <a:xfrm>
                    <a:off x="6372198" y="2370079"/>
                    <a:ext cx="2181225" cy="2291917"/>
                    <a:chOff x="6372198" y="2370079"/>
                    <a:chExt cx="2181225" cy="2291917"/>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198" y="2385521"/>
                      <a:ext cx="21812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6950446" y="2370079"/>
                          <a:ext cx="432048"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4" name="TextBox 3"/>
                        <p:cNvSpPr txBox="1">
                          <a:spLocks noRot="1" noChangeAspect="1" noMove="1" noResize="1" noEditPoints="1" noAdjustHandles="1" noChangeArrowheads="1" noChangeShapeType="1" noTextEdit="1"/>
                        </p:cNvSpPr>
                        <p:nvPr/>
                      </p:nvSpPr>
                      <p:spPr>
                        <a:xfrm>
                          <a:off x="6950446" y="2370079"/>
                          <a:ext cx="432048" cy="369332"/>
                        </a:xfrm>
                        <a:prstGeom prst="rect">
                          <a:avLst/>
                        </a:prstGeom>
                        <a:blipFill rotWithShape="1">
                          <a:blip r:embed="rId5"/>
                          <a:stretch>
                            <a:fillRect b="-1667"/>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1" name="TextBox 10"/>
                      <p:cNvSpPr txBox="1"/>
                      <p:nvPr/>
                    </p:nvSpPr>
                    <p:spPr>
                      <a:xfrm>
                        <a:off x="8121352" y="3154426"/>
                        <a:ext cx="576064"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𝐿</m:t>
                                  </m:r>
                                </m:sub>
                              </m:sSub>
                            </m:oMath>
                          </m:oMathPara>
                        </a14:m>
                        <a:endParaRPr lang="ar-IQ" dirty="0"/>
                      </a:p>
                    </p:txBody>
                  </p:sp>
                </mc:Choice>
                <mc:Fallback xmlns="">
                  <p:sp>
                    <p:nvSpPr>
                      <p:cNvPr id="11" name="TextBox 10"/>
                      <p:cNvSpPr txBox="1">
                        <a:spLocks noRot="1" noChangeAspect="1" noMove="1" noResize="1" noEditPoints="1" noAdjustHandles="1" noChangeArrowheads="1" noChangeShapeType="1" noTextEdit="1"/>
                      </p:cNvSpPr>
                      <p:nvPr/>
                    </p:nvSpPr>
                    <p:spPr>
                      <a:xfrm>
                        <a:off x="8121352" y="3154426"/>
                        <a:ext cx="576064" cy="369332"/>
                      </a:xfrm>
                      <a:prstGeom prst="rect">
                        <a:avLst/>
                      </a:prstGeom>
                      <a:blipFill rotWithShape="1">
                        <a:blip r:embed="rId6"/>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6401344" y="3154426"/>
                      <a:ext cx="455060" cy="369332"/>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2" name="Rectangle 11"/>
                    <p:cNvSpPr>
                      <a:spLocks noRot="1" noChangeAspect="1" noMove="1" noResize="1" noEditPoints="1" noAdjustHandles="1" noChangeArrowheads="1" noChangeShapeType="1" noTextEdit="1"/>
                    </p:cNvSpPr>
                    <p:nvPr/>
                  </p:nvSpPr>
                  <p:spPr>
                    <a:xfrm>
                      <a:off x="6401344" y="3154426"/>
                      <a:ext cx="455060" cy="369332"/>
                    </a:xfrm>
                    <a:prstGeom prst="rect">
                      <a:avLst/>
                    </a:prstGeom>
                    <a:blipFill rotWithShape="1">
                      <a:blip r:embed="rId7"/>
                      <a:stretch>
                        <a:fillRect/>
                      </a:stretch>
                    </a:blipFill>
                  </p:spPr>
                  <p:txBody>
                    <a:bodyPr/>
                    <a:lstStyle/>
                    <a:p>
                      <a:r>
                        <a:rPr lang="ar-IQ">
                          <a:noFill/>
                        </a:rPr>
                        <a:t> </a:t>
                      </a:r>
                    </a:p>
                  </p:txBody>
                </p:sp>
              </mc:Fallback>
            </mc:AlternateContent>
          </p:grpSp>
          <p:cxnSp>
            <p:nvCxnSpPr>
              <p:cNvPr id="9" name="Straight Arrow Connector 8"/>
              <p:cNvCxnSpPr/>
              <p:nvPr/>
            </p:nvCxnSpPr>
            <p:spPr>
              <a:xfrm flipV="1">
                <a:off x="6526857" y="2766147"/>
                <a:ext cx="0" cy="1368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flipV="1">
              <a:off x="8085484" y="2792882"/>
              <a:ext cx="0" cy="131468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14" name="TextBox 13"/>
          <p:cNvSpPr txBox="1"/>
          <p:nvPr/>
        </p:nvSpPr>
        <p:spPr>
          <a:xfrm>
            <a:off x="6660232" y="2852936"/>
            <a:ext cx="290214" cy="369332"/>
          </a:xfrm>
          <a:prstGeom prst="rect">
            <a:avLst/>
          </a:prstGeom>
          <a:solidFill>
            <a:schemeClr val="bg1"/>
          </a:solidFill>
        </p:spPr>
        <p:txBody>
          <a:bodyPr wrap="square" rtlCol="1">
            <a:spAutoFit/>
          </a:bodyPr>
          <a:lstStyle/>
          <a:p>
            <a:endParaRPr lang="ar-IQ" dirty="0"/>
          </a:p>
        </p:txBody>
      </p:sp>
      <mc:AlternateContent xmlns:mc="http://schemas.openxmlformats.org/markup-compatibility/2006" xmlns:a14="http://schemas.microsoft.com/office/drawing/2010/main">
        <mc:Choice Requires="a14">
          <p:sp>
            <p:nvSpPr>
              <p:cNvPr id="16" name="TextBox 15"/>
              <p:cNvSpPr txBox="1"/>
              <p:nvPr/>
            </p:nvSpPr>
            <p:spPr>
              <a:xfrm>
                <a:off x="107504" y="4869160"/>
                <a:ext cx="8937966" cy="1867499"/>
              </a:xfrm>
              <a:prstGeom prst="rect">
                <a:avLst/>
              </a:prstGeom>
              <a:noFill/>
            </p:spPr>
            <p:txBody>
              <a:bodyPr wrap="square" rtlCol="1">
                <a:spAutoFit/>
              </a:bodyPr>
              <a:lstStyle/>
              <a:p>
                <a:pPr lvl="0" algn="just" rtl="0"/>
                <a:r>
                  <a:rPr lang="en-US" dirty="0" smtClean="0">
                    <a:solidFill>
                      <a:prstClr val="black"/>
                    </a:solidFill>
                  </a:rPr>
                  <a:t>The last equation represents the </a:t>
                </a:r>
                <a:r>
                  <a:rPr lang="en-US" dirty="0">
                    <a:solidFill>
                      <a:prstClr val="black"/>
                    </a:solidFill>
                  </a:rPr>
                  <a:t>induced voltage across the coil </a:t>
                </a:r>
                <a:r>
                  <a:rPr lang="en-US" dirty="0" smtClean="0">
                    <a:solidFill>
                      <a:prstClr val="black"/>
                    </a:solidFill>
                  </a:rPr>
                  <a:t>denoted </a:t>
                </a:r>
                <a:r>
                  <a:rPr lang="en-US" dirty="0">
                    <a:solidFill>
                      <a:prstClr val="black"/>
                    </a:solidFill>
                  </a:rPr>
                  <a:t>as </a:t>
                </a:r>
                <a14:m>
                  <m:oMath xmlns:m="http://schemas.openxmlformats.org/officeDocument/2006/math">
                    <m:d>
                      <m:dPr>
                        <m:begChr m:val="["/>
                        <m:endChr m:val="]"/>
                        <m:ctrlPr>
                          <a:rPr lang="en-US" i="1" smtClean="0">
                            <a:solidFill>
                              <a:prstClr val="black"/>
                            </a:solidFill>
                            <a:latin typeface="Cambria Math"/>
                          </a:rPr>
                        </m:ctrlPr>
                      </m:dPr>
                      <m:e>
                        <m:sSub>
                          <m:sSubPr>
                            <m:ctrlPr>
                              <a:rPr lang="en-US" i="1">
                                <a:solidFill>
                                  <a:prstClr val="black"/>
                                </a:solidFill>
                                <a:latin typeface="Cambria Math"/>
                              </a:rPr>
                            </m:ctrlPr>
                          </m:sSubPr>
                          <m:e>
                            <m:r>
                              <a:rPr lang="en-US" i="1">
                                <a:solidFill>
                                  <a:prstClr val="black"/>
                                </a:solidFill>
                                <a:latin typeface="Cambria Math"/>
                              </a:rPr>
                              <m:t>𝑣</m:t>
                            </m:r>
                          </m:e>
                          <m:sub>
                            <m:r>
                              <a:rPr lang="en-US" i="1">
                                <a:solidFill>
                                  <a:prstClr val="black"/>
                                </a:solidFill>
                                <a:latin typeface="Cambria Math"/>
                              </a:rPr>
                              <m:t>𝐿</m:t>
                            </m:r>
                          </m:sub>
                        </m:sSub>
                        <m:d>
                          <m:dPr>
                            <m:ctrlPr>
                              <a:rPr lang="en-US" i="1">
                                <a:solidFill>
                                  <a:prstClr val="black"/>
                                </a:solidFill>
                                <a:latin typeface="Cambria Math"/>
                              </a:rPr>
                            </m:ctrlPr>
                          </m:dPr>
                          <m:e>
                            <m:r>
                              <a:rPr lang="en-US" b="0" i="1" smtClean="0">
                                <a:solidFill>
                                  <a:prstClr val="black"/>
                                </a:solidFill>
                                <a:latin typeface="Cambria Math"/>
                              </a:rPr>
                              <m:t>𝑡</m:t>
                            </m:r>
                          </m:e>
                        </m:d>
                      </m:e>
                    </m:d>
                    <m:r>
                      <a:rPr lang="en-US" i="1">
                        <a:solidFill>
                          <a:prstClr val="black"/>
                        </a:solidFill>
                        <a:latin typeface="Cambria Math"/>
                      </a:rPr>
                      <m:t> </m:t>
                    </m:r>
                  </m:oMath>
                </a14:m>
                <a:r>
                  <a:rPr lang="en-US" dirty="0">
                    <a:solidFill>
                      <a:prstClr val="black"/>
                    </a:solidFill>
                  </a:rPr>
                  <a:t>, </a:t>
                </a:r>
                <a:r>
                  <a:rPr lang="en-US" dirty="0" smtClean="0">
                    <a:solidFill>
                      <a:prstClr val="black"/>
                    </a:solidFill>
                  </a:rPr>
                  <a:t>which must be equal in magnitude and </a:t>
                </a:r>
                <a:r>
                  <a:rPr lang="en-US" dirty="0">
                    <a:solidFill>
                      <a:prstClr val="black"/>
                    </a:solidFill>
                  </a:rPr>
                  <a:t>out of phase with the voltage source </a:t>
                </a:r>
                <a14:m>
                  <m:oMath xmlns:m="http://schemas.openxmlformats.org/officeDocument/2006/math">
                    <m:d>
                      <m:dPr>
                        <m:ctrlPr>
                          <a:rPr lang="en-US" i="1">
                            <a:solidFill>
                              <a:prstClr val="black"/>
                            </a:solidFill>
                            <a:latin typeface="Cambria Math"/>
                          </a:rPr>
                        </m:ctrlPr>
                      </m:dPr>
                      <m:e>
                        <m:sSub>
                          <m:sSubPr>
                            <m:ctrlPr>
                              <a:rPr lang="en-US" i="1">
                                <a:solidFill>
                                  <a:prstClr val="black"/>
                                </a:solidFill>
                                <a:latin typeface="Cambria Math"/>
                              </a:rPr>
                            </m:ctrlPr>
                          </m:sSubPr>
                          <m:e>
                            <m:r>
                              <a:rPr lang="en-US" i="1">
                                <a:solidFill>
                                  <a:prstClr val="black"/>
                                </a:solidFill>
                                <a:latin typeface="Cambria Math"/>
                              </a:rPr>
                              <m:t>𝑣</m:t>
                            </m:r>
                          </m:e>
                          <m:sub>
                            <m:r>
                              <a:rPr lang="en-US" i="1">
                                <a:solidFill>
                                  <a:prstClr val="black"/>
                                </a:solidFill>
                                <a:latin typeface="Cambria Math"/>
                              </a:rPr>
                              <m:t>𝑠</m:t>
                            </m:r>
                          </m:sub>
                        </m:sSub>
                      </m:e>
                    </m:d>
                  </m:oMath>
                </a14:m>
                <a:r>
                  <a:rPr lang="en-US" dirty="0" smtClean="0">
                    <a:solidFill>
                      <a:prstClr val="black"/>
                    </a:solidFill>
                  </a:rPr>
                  <a:t> in steady state. </a:t>
                </a:r>
                <a:r>
                  <a:rPr lang="en-US" dirty="0">
                    <a:solidFill>
                      <a:prstClr val="black"/>
                    </a:solidFill>
                  </a:rPr>
                  <a:t>It is clear now that the current of the pure inductive load </a:t>
                </a:r>
                <a:r>
                  <a:rPr lang="en-US" b="1" dirty="0">
                    <a:solidFill>
                      <a:srgbClr val="FF0000"/>
                    </a:solidFill>
                  </a:rPr>
                  <a:t>lags the source voltage by </a:t>
                </a:r>
                <a14:m>
                  <m:oMath xmlns:m="http://schemas.openxmlformats.org/officeDocument/2006/math">
                    <m:d>
                      <m:dPr>
                        <m:ctrlPr>
                          <a:rPr lang="en-US" b="1" i="1">
                            <a:solidFill>
                              <a:srgbClr val="FF0000"/>
                            </a:solidFill>
                            <a:latin typeface="Cambria Math"/>
                          </a:rPr>
                        </m:ctrlPr>
                      </m:dPr>
                      <m:e>
                        <m:sSup>
                          <m:sSupPr>
                            <m:ctrlPr>
                              <a:rPr lang="en-US" b="1" i="1">
                                <a:solidFill>
                                  <a:srgbClr val="FF0000"/>
                                </a:solidFill>
                                <a:latin typeface="Cambria Math"/>
                              </a:rPr>
                            </m:ctrlPr>
                          </m:sSupPr>
                          <m:e>
                            <m:r>
                              <a:rPr lang="en-US" b="1" i="1">
                                <a:solidFill>
                                  <a:srgbClr val="FF0000"/>
                                </a:solidFill>
                                <a:latin typeface="Cambria Math"/>
                              </a:rPr>
                              <m:t>𝟗𝟎</m:t>
                            </m:r>
                          </m:e>
                          <m:sup>
                            <m:r>
                              <a:rPr lang="en-US" b="1" i="1">
                                <a:solidFill>
                                  <a:srgbClr val="FF0000"/>
                                </a:solidFill>
                                <a:latin typeface="Cambria Math"/>
                                <a:ea typeface="Cambria Math"/>
                              </a:rPr>
                              <m:t>°</m:t>
                            </m:r>
                          </m:sup>
                        </m:sSup>
                      </m:e>
                    </m:d>
                  </m:oMath>
                </a14:m>
                <a:r>
                  <a:rPr lang="en-US" dirty="0">
                    <a:solidFill>
                      <a:prstClr val="black"/>
                    </a:solidFill>
                  </a:rPr>
                  <a:t>, and </a:t>
                </a:r>
                <a:r>
                  <a:rPr lang="en-US" b="1" dirty="0">
                    <a:solidFill>
                      <a:srgbClr val="FF0000"/>
                    </a:solidFill>
                  </a:rPr>
                  <a:t>leads that across the inductance by </a:t>
                </a:r>
                <a14:m>
                  <m:oMath xmlns:m="http://schemas.openxmlformats.org/officeDocument/2006/math">
                    <m:d>
                      <m:dPr>
                        <m:ctrlPr>
                          <a:rPr lang="en-US" b="1" i="1">
                            <a:solidFill>
                              <a:srgbClr val="FF0000"/>
                            </a:solidFill>
                            <a:latin typeface="Cambria Math"/>
                          </a:rPr>
                        </m:ctrlPr>
                      </m:dPr>
                      <m:e>
                        <m:sSup>
                          <m:sSupPr>
                            <m:ctrlPr>
                              <a:rPr lang="en-US" b="1" i="1">
                                <a:solidFill>
                                  <a:srgbClr val="FF0000"/>
                                </a:solidFill>
                                <a:latin typeface="Cambria Math"/>
                              </a:rPr>
                            </m:ctrlPr>
                          </m:sSupPr>
                          <m:e>
                            <m:r>
                              <a:rPr lang="en-US" b="1" i="1">
                                <a:solidFill>
                                  <a:srgbClr val="FF0000"/>
                                </a:solidFill>
                                <a:latin typeface="Cambria Math"/>
                              </a:rPr>
                              <m:t>𝟗𝟎</m:t>
                            </m:r>
                          </m:e>
                          <m:sup>
                            <m:r>
                              <a:rPr lang="en-US" b="1" i="1">
                                <a:solidFill>
                                  <a:srgbClr val="FF0000"/>
                                </a:solidFill>
                                <a:latin typeface="Cambria Math"/>
                                <a:ea typeface="Cambria Math"/>
                              </a:rPr>
                              <m:t>°</m:t>
                            </m:r>
                          </m:sup>
                        </m:sSup>
                      </m:e>
                    </m:d>
                  </m:oMath>
                </a14:m>
                <a:r>
                  <a:rPr lang="en-US" dirty="0" smtClean="0"/>
                  <a:t>.</a:t>
                </a:r>
                <a:endParaRPr lang="en-US" b="1" dirty="0" smtClean="0">
                  <a:solidFill>
                    <a:srgbClr val="FF0000"/>
                  </a:solidFill>
                </a:endParaRPr>
              </a:p>
              <a:p>
                <a:pPr lvl="0" algn="just" rtl="0"/>
                <a:r>
                  <a:rPr lang="en-US" dirty="0" smtClean="0">
                    <a:solidFill>
                      <a:schemeClr val="tx1"/>
                    </a:solidFill>
                  </a:rPr>
                  <a:t>Due to its behavior, the inductive reactance </a:t>
                </a:r>
                <a14:m>
                  <m:oMath xmlns:m="http://schemas.openxmlformats.org/officeDocument/2006/math">
                    <m:d>
                      <m:dPr>
                        <m:begChr m:val="["/>
                        <m:endChr m:val="]"/>
                        <m:ctrlPr>
                          <a:rPr lang="en-US" i="1" smtClean="0">
                            <a:solidFill>
                              <a:schemeClr val="tx1"/>
                            </a:solidFill>
                            <a:latin typeface="Cambria Math"/>
                          </a:rPr>
                        </m:ctrlPr>
                      </m:dPr>
                      <m:e>
                        <m:sSub>
                          <m:sSubPr>
                            <m:ctrlPr>
                              <a:rPr lang="en-US" i="1" smtClean="0">
                                <a:solidFill>
                                  <a:schemeClr val="tx1"/>
                                </a:solidFill>
                                <a:latin typeface="Cambria Math"/>
                              </a:rPr>
                            </m:ctrlPr>
                          </m:sSubPr>
                          <m:e>
                            <m:r>
                              <a:rPr lang="en-US" b="0" i="1" smtClean="0">
                                <a:solidFill>
                                  <a:schemeClr val="tx1"/>
                                </a:solidFill>
                                <a:latin typeface="Cambria Math"/>
                              </a:rPr>
                              <m:t>𝑋</m:t>
                            </m:r>
                          </m:e>
                          <m:sub>
                            <m:r>
                              <a:rPr lang="en-US" b="0" i="1" smtClean="0">
                                <a:solidFill>
                                  <a:schemeClr val="tx1"/>
                                </a:solidFill>
                                <a:latin typeface="Cambria Math"/>
                              </a:rPr>
                              <m:t>𝑙</m:t>
                            </m:r>
                          </m:sub>
                        </m:sSub>
                        <m:r>
                          <a:rPr lang="en-US" b="0" i="1" smtClean="0">
                            <a:solidFill>
                              <a:schemeClr val="tx1"/>
                            </a:solidFill>
                            <a:latin typeface="Cambria Math"/>
                          </a:rPr>
                          <m:t>=</m:t>
                        </m:r>
                        <m:r>
                          <a:rPr lang="en-US" b="0" i="1" smtClean="0">
                            <a:solidFill>
                              <a:schemeClr val="tx1"/>
                            </a:solidFill>
                            <a:latin typeface="Cambria Math"/>
                            <a:ea typeface="Cambria Math"/>
                          </a:rPr>
                          <m:t>𝜔</m:t>
                        </m:r>
                        <m:r>
                          <a:rPr lang="en-US" b="0" i="1" smtClean="0">
                            <a:solidFill>
                              <a:schemeClr val="tx1"/>
                            </a:solidFill>
                            <a:latin typeface="Cambria Math"/>
                            <a:ea typeface="Cambria Math"/>
                          </a:rPr>
                          <m:t>𝐿</m:t>
                        </m:r>
                      </m:e>
                    </m:d>
                  </m:oMath>
                </a14:m>
                <a:r>
                  <a:rPr lang="en-US" dirty="0" smtClean="0"/>
                  <a:t> denoted as </a:t>
                </a:r>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𝑋</m:t>
                            </m:r>
                          </m:e>
                          <m:sub>
                            <m:r>
                              <a:rPr lang="en-US" b="0" i="1" smtClean="0">
                                <a:latin typeface="Cambria Math"/>
                              </a:rPr>
                              <m:t>𝑙</m:t>
                            </m:r>
                          </m:sub>
                        </m:sSub>
                        <m:r>
                          <a:rPr lang="en-US" b="0" i="1" smtClean="0">
                            <a:latin typeface="Cambria Math"/>
                          </a:rPr>
                          <m:t>=</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𝑋</m:t>
                                </m:r>
                              </m:e>
                              <m:sub>
                                <m:r>
                                  <a:rPr lang="en-US" b="0" i="1" smtClean="0">
                                    <a:latin typeface="Cambria Math"/>
                                  </a:rPr>
                                  <m:t>𝑙</m:t>
                                </m:r>
                              </m:sub>
                            </m:sSub>
                          </m:e>
                        </m:d>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90</m:t>
                            </m:r>
                          </m:e>
                          <m:sup>
                            <m:r>
                              <a:rPr lang="en-US" b="0" i="1" smtClean="0">
                                <a:latin typeface="Cambria Math"/>
                                <a:ea typeface="Cambria Math"/>
                              </a:rPr>
                              <m:t>°</m:t>
                            </m:r>
                          </m:sup>
                        </m:sSup>
                        <m:r>
                          <a:rPr lang="en-US" b="0" i="1" smtClean="0">
                            <a:latin typeface="Cambria Math"/>
                            <a:ea typeface="Cambria Math"/>
                          </a:rPr>
                          <m:t>=</m:t>
                        </m:r>
                        <m:r>
                          <a:rPr lang="en-US" b="0" i="1" smtClean="0">
                            <a:latin typeface="Cambria Math"/>
                            <a:ea typeface="Cambria Math"/>
                          </a:rPr>
                          <m:t>𝑗</m:t>
                        </m:r>
                        <m:sSub>
                          <m:sSubPr>
                            <m:ctrlPr>
                              <a:rPr lang="en-US" b="0" i="1" smtClean="0">
                                <a:latin typeface="Cambria Math"/>
                                <a:ea typeface="Cambria Math"/>
                              </a:rPr>
                            </m:ctrlPr>
                          </m:sSubPr>
                          <m:e>
                            <m:r>
                              <a:rPr lang="en-US" b="0" i="1" smtClean="0">
                                <a:latin typeface="Cambria Math"/>
                                <a:ea typeface="Cambria Math"/>
                              </a:rPr>
                              <m:t>𝑋</m:t>
                            </m:r>
                          </m:e>
                          <m:sub>
                            <m:r>
                              <a:rPr lang="en-US" b="0" i="1" smtClean="0">
                                <a:latin typeface="Cambria Math"/>
                                <a:ea typeface="Cambria Math"/>
                              </a:rPr>
                              <m:t>𝑙</m:t>
                            </m:r>
                          </m:sub>
                        </m:sSub>
                      </m:e>
                    </m:d>
                  </m:oMath>
                </a14:m>
                <a:r>
                  <a:rPr lang="en-US" dirty="0" smtClean="0"/>
                  <a:t> because it leads the current through it to lag the supplied voltage by </a:t>
                </a:r>
                <a14:m>
                  <m:oMath xmlns:m="http://schemas.openxmlformats.org/officeDocument/2006/math">
                    <m:sSup>
                      <m:sSupPr>
                        <m:ctrlPr>
                          <a:rPr lang="en-US" i="1">
                            <a:solidFill>
                              <a:prstClr val="black"/>
                            </a:solidFill>
                            <a:latin typeface="Cambria Math"/>
                            <a:ea typeface="Cambria Math"/>
                          </a:rPr>
                        </m:ctrlPr>
                      </m:sSupPr>
                      <m:e>
                        <m:r>
                          <a:rPr lang="en-US" i="1">
                            <a:solidFill>
                              <a:prstClr val="black"/>
                            </a:solidFill>
                            <a:latin typeface="Cambria Math"/>
                            <a:ea typeface="Cambria Math"/>
                          </a:rPr>
                          <m:t>90</m:t>
                        </m:r>
                      </m:e>
                      <m:sup>
                        <m:r>
                          <a:rPr lang="en-US" i="1">
                            <a:solidFill>
                              <a:prstClr val="black"/>
                            </a:solidFill>
                            <a:latin typeface="Cambria Math"/>
                            <a:ea typeface="Cambria Math"/>
                          </a:rPr>
                          <m:t>°</m:t>
                        </m:r>
                      </m:sup>
                    </m:sSup>
                  </m:oMath>
                </a14:m>
                <a:r>
                  <a:rPr lang="en-US" dirty="0" smtClean="0"/>
                  <a:t>. </a:t>
                </a:r>
                <a:endParaRPr lang="ar-IQ" dirty="0"/>
              </a:p>
            </p:txBody>
          </p:sp>
        </mc:Choice>
        <mc:Fallback xmlns="">
          <p:sp>
            <p:nvSpPr>
              <p:cNvPr id="16" name="TextBox 15"/>
              <p:cNvSpPr txBox="1">
                <a:spLocks noRot="1" noChangeAspect="1" noMove="1" noResize="1" noEditPoints="1" noAdjustHandles="1" noChangeArrowheads="1" noChangeShapeType="1" noTextEdit="1"/>
              </p:cNvSpPr>
              <p:nvPr/>
            </p:nvSpPr>
            <p:spPr>
              <a:xfrm>
                <a:off x="107504" y="4869160"/>
                <a:ext cx="8937966" cy="1867499"/>
              </a:xfrm>
              <a:prstGeom prst="rect">
                <a:avLst/>
              </a:prstGeom>
              <a:blipFill rotWithShape="1">
                <a:blip r:embed="rId8"/>
                <a:stretch>
                  <a:fillRect l="-614" t="-1634" r="-546" b="-4575"/>
                </a:stretch>
              </a:blipFill>
            </p:spPr>
            <p:txBody>
              <a:bodyPr/>
              <a:lstStyle/>
              <a:p>
                <a:r>
                  <a:rPr lang="ar-IQ">
                    <a:noFill/>
                  </a:rPr>
                  <a:t> </a:t>
                </a:r>
              </a:p>
            </p:txBody>
          </p:sp>
        </mc:Fallback>
      </mc:AlternateContent>
    </p:spTree>
    <p:extLst>
      <p:ext uri="{BB962C8B-B14F-4D97-AF65-F5344CB8AC3E}">
        <p14:creationId xmlns:p14="http://schemas.microsoft.com/office/powerpoint/2010/main" val="42679058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6250" y="116632"/>
                <a:ext cx="8344222" cy="3422540"/>
              </a:xfrm>
              <a:prstGeom prst="rect">
                <a:avLst/>
              </a:prstGeom>
            </p:spPr>
            <p:txBody>
              <a:bodyPr wrap="square">
                <a:spAutoFit/>
              </a:bodyPr>
              <a:lstStyle/>
              <a:p>
                <a:pPr lvl="0" algn="just" rtl="0"/>
                <a:r>
                  <a:rPr lang="en-US" dirty="0" smtClean="0">
                    <a:solidFill>
                      <a:prstClr val="black"/>
                    </a:solidFill>
                  </a:rPr>
                  <a:t>To understand the behavior of the inductor during a complete cycle, let us consider the coil shown in figure with a steady state sinusoidal current </a:t>
                </a:r>
                <a14:m>
                  <m:oMath xmlns:m="http://schemas.openxmlformats.org/officeDocument/2006/math">
                    <m:d>
                      <m:dPr>
                        <m:begChr m:val="["/>
                        <m:endChr m:val="]"/>
                        <m:ctrlPr>
                          <a:rPr lang="en-US" i="1" smtClean="0">
                            <a:solidFill>
                              <a:prstClr val="black"/>
                            </a:solidFill>
                            <a:latin typeface="Cambria Math"/>
                          </a:rPr>
                        </m:ctrlPr>
                      </m:dPr>
                      <m:e>
                        <m:sSub>
                          <m:sSubPr>
                            <m:ctrlPr>
                              <a:rPr lang="ar-IQ" i="1">
                                <a:solidFill>
                                  <a:prstClr val="black"/>
                                </a:solidFill>
                                <a:latin typeface="Cambria Math"/>
                              </a:rPr>
                            </m:ctrlPr>
                          </m:sSubPr>
                          <m:e>
                            <m:r>
                              <a:rPr lang="en-US" i="1">
                                <a:solidFill>
                                  <a:prstClr val="black"/>
                                </a:solidFill>
                                <a:latin typeface="Cambria Math"/>
                              </a:rPr>
                              <m:t>𝑖</m:t>
                            </m:r>
                          </m:e>
                          <m:sub>
                            <m:r>
                              <a:rPr lang="en-US" i="1">
                                <a:solidFill>
                                  <a:prstClr val="black"/>
                                </a:solidFill>
                                <a:latin typeface="Cambria Math"/>
                              </a:rPr>
                              <m:t>𝐿</m:t>
                            </m:r>
                          </m:sub>
                        </m:sSub>
                        <m:d>
                          <m:dPr>
                            <m:ctrlPr>
                              <a:rPr lang="ar-IQ" i="1">
                                <a:solidFill>
                                  <a:prstClr val="black"/>
                                </a:solidFill>
                                <a:latin typeface="Cambria Math"/>
                              </a:rPr>
                            </m:ctrlPr>
                          </m:dPr>
                          <m:e>
                            <m:r>
                              <a:rPr lang="en-US" i="1">
                                <a:solidFill>
                                  <a:prstClr val="black"/>
                                </a:solidFill>
                                <a:latin typeface="Cambria Math"/>
                              </a:rPr>
                              <m:t>𝑡</m:t>
                            </m:r>
                          </m:e>
                        </m:d>
                      </m:e>
                    </m:d>
                  </m:oMath>
                </a14:m>
                <a:r>
                  <a:rPr lang="en-US" dirty="0" smtClean="0">
                    <a:solidFill>
                      <a:prstClr val="black"/>
                    </a:solidFill>
                  </a:rPr>
                  <a:t>passing through it,</a:t>
                </a:r>
              </a:p>
              <a:p>
                <a:pPr lvl="0" algn="l" rtl="0"/>
                <a14:m>
                  <m:oMathPara xmlns:m="http://schemas.openxmlformats.org/officeDocument/2006/math">
                    <m:oMathParaPr>
                      <m:jc m:val="centerGroup"/>
                    </m:oMathParaPr>
                    <m:oMath xmlns:m="http://schemas.openxmlformats.org/officeDocument/2006/math">
                      <m:sSub>
                        <m:sSubPr>
                          <m:ctrlPr>
                            <a:rPr lang="ar-IQ" i="1" smtClean="0">
                              <a:solidFill>
                                <a:prstClr val="black"/>
                              </a:solidFill>
                              <a:latin typeface="Cambria Math"/>
                            </a:rPr>
                          </m:ctrlPr>
                        </m:sSubPr>
                        <m:e>
                          <m:r>
                            <a:rPr lang="en-US" b="0" i="1" smtClean="0">
                              <a:solidFill>
                                <a:prstClr val="black"/>
                              </a:solidFill>
                              <a:latin typeface="Cambria Math"/>
                            </a:rPr>
                            <m:t>𝑖</m:t>
                          </m:r>
                        </m:e>
                        <m:sub>
                          <m:r>
                            <a:rPr lang="en-US" b="0" i="1" smtClean="0">
                              <a:solidFill>
                                <a:prstClr val="black"/>
                              </a:solidFill>
                              <a:latin typeface="Cambria Math"/>
                            </a:rPr>
                            <m:t>𝐿</m:t>
                          </m:r>
                        </m:sub>
                      </m:sSub>
                      <m:d>
                        <m:dPr>
                          <m:ctrlPr>
                            <a:rPr lang="ar-IQ" i="1">
                              <a:solidFill>
                                <a:prstClr val="black"/>
                              </a:solidFill>
                              <a:latin typeface="Cambria Math"/>
                            </a:rPr>
                          </m:ctrlPr>
                        </m:dPr>
                        <m:e>
                          <m:r>
                            <a:rPr lang="en-US" i="1">
                              <a:solidFill>
                                <a:prstClr val="black"/>
                              </a:solidFill>
                              <a:latin typeface="Cambria Math"/>
                            </a:rPr>
                            <m:t>𝑡</m:t>
                          </m:r>
                        </m:e>
                      </m:d>
                      <m:r>
                        <a:rPr lang="ar-IQ" i="1">
                          <a:solidFill>
                            <a:prstClr val="black"/>
                          </a:solidFill>
                          <a:latin typeface="Cambria Math"/>
                        </a:rPr>
                        <m:t>=</m:t>
                      </m:r>
                      <m:sSub>
                        <m:sSubPr>
                          <m:ctrlPr>
                            <a:rPr lang="ar-IQ" i="1">
                              <a:solidFill>
                                <a:prstClr val="black"/>
                              </a:solidFill>
                              <a:latin typeface="Cambria Math"/>
                            </a:rPr>
                          </m:ctrlPr>
                        </m:sSubPr>
                        <m:e>
                          <m:r>
                            <a:rPr lang="en-US" i="1">
                              <a:solidFill>
                                <a:prstClr val="black"/>
                              </a:solidFill>
                              <a:latin typeface="Cambria Math"/>
                            </a:rPr>
                            <m:t>𝐼</m:t>
                          </m:r>
                        </m:e>
                        <m:sub>
                          <m:r>
                            <a:rPr lang="en-US" i="1">
                              <a:solidFill>
                                <a:prstClr val="black"/>
                              </a:solidFill>
                              <a:latin typeface="Cambria Math"/>
                            </a:rPr>
                            <m:t>𝑚𝑎𝑥</m:t>
                          </m:r>
                        </m:sub>
                      </m:sSub>
                      <m:r>
                        <a:rPr lang="ar-IQ" i="1">
                          <a:solidFill>
                            <a:prstClr val="black"/>
                          </a:solidFill>
                          <a:latin typeface="Cambria Math"/>
                          <a:ea typeface="Cambria Math"/>
                        </a:rPr>
                        <m:t>∙</m:t>
                      </m:r>
                      <m:func>
                        <m:funcPr>
                          <m:ctrlPr>
                            <a:rPr lang="ar-IQ" i="1">
                              <a:solidFill>
                                <a:prstClr val="black"/>
                              </a:solidFill>
                              <a:latin typeface="Cambria Math"/>
                              <a:ea typeface="Cambria Math"/>
                            </a:rPr>
                          </m:ctrlPr>
                        </m:funcPr>
                        <m:fName>
                          <m:r>
                            <m:rPr>
                              <m:sty m:val="p"/>
                            </m:rPr>
                            <a:rPr lang="en-US">
                              <a:solidFill>
                                <a:prstClr val="black"/>
                              </a:solidFill>
                              <a:latin typeface="Cambria Math"/>
                              <a:ea typeface="Cambria Math"/>
                            </a:rPr>
                            <m:t>sin</m:t>
                          </m:r>
                        </m:fName>
                        <m:e>
                          <m:d>
                            <m:dPr>
                              <m:ctrlPr>
                                <a:rPr lang="ar-IQ" i="1">
                                  <a:solidFill>
                                    <a:prstClr val="black"/>
                                  </a:solidFill>
                                  <a:latin typeface="Cambria Math"/>
                                  <a:ea typeface="Cambria Math"/>
                                </a:rPr>
                              </m:ctrlPr>
                            </m:dPr>
                            <m:e>
                              <m:r>
                                <a:rPr lang="en-US" i="1">
                                  <a:solidFill>
                                    <a:prstClr val="black"/>
                                  </a:solidFill>
                                  <a:latin typeface="Cambria Math"/>
                                  <a:ea typeface="Cambria Math"/>
                                </a:rPr>
                                <m:t>𝜔</m:t>
                              </m:r>
                              <m:r>
                                <a:rPr lang="en-US" i="1">
                                  <a:solidFill>
                                    <a:prstClr val="black"/>
                                  </a:solidFill>
                                  <a:latin typeface="Cambria Math"/>
                                  <a:ea typeface="Cambria Math"/>
                                </a:rPr>
                                <m:t>𝑡</m:t>
                              </m:r>
                            </m:e>
                          </m:d>
                        </m:e>
                      </m:func>
                    </m:oMath>
                  </m:oMathPara>
                </a14:m>
                <a:endParaRPr lang="ar-IQ" dirty="0" smtClean="0">
                  <a:solidFill>
                    <a:prstClr val="black"/>
                  </a:solidFill>
                  <a:ea typeface="Cambria Math"/>
                </a:endParaRPr>
              </a:p>
              <a:p>
                <a:pPr algn="just" rtl="0"/>
                <a:r>
                  <a:rPr lang="en-US" dirty="0" smtClean="0">
                    <a:solidFill>
                      <a:prstClr val="black"/>
                    </a:solidFill>
                  </a:rPr>
                  <a:t>This current will induce variable flux inside the coil affecting on the free charges in the material of the coil itself leads to induce current as follows:</a:t>
                </a:r>
                <a:endParaRPr lang="en-US" dirty="0">
                  <a:solidFill>
                    <a:prstClr val="black"/>
                  </a:solidFill>
                </a:endParaRPr>
              </a:p>
              <a:p>
                <a:pPr algn="just" rtl="0"/>
                <a:r>
                  <a:rPr lang="en-US" dirty="0" smtClean="0">
                    <a:solidFill>
                      <a:prstClr val="black"/>
                    </a:solidFill>
                  </a:rPr>
                  <a:t>In the period from </a:t>
                </a:r>
                <a14:m>
                  <m:oMath xmlns:m="http://schemas.openxmlformats.org/officeDocument/2006/math">
                    <m:sSup>
                      <m:sSupPr>
                        <m:ctrlPr>
                          <a:rPr lang="en-US" i="1" smtClean="0">
                            <a:solidFill>
                              <a:prstClr val="black"/>
                            </a:solidFill>
                            <a:latin typeface="Cambria Math"/>
                          </a:rPr>
                        </m:ctrlPr>
                      </m:sSupPr>
                      <m:e>
                        <m:r>
                          <a:rPr lang="en-US" b="0" i="1" smtClean="0">
                            <a:solidFill>
                              <a:prstClr val="black"/>
                            </a:solidFill>
                            <a:latin typeface="Cambria Math"/>
                          </a:rPr>
                          <m:t>0</m:t>
                        </m:r>
                      </m:e>
                      <m:sup>
                        <m:r>
                          <a:rPr lang="en-US" i="1" smtClean="0">
                            <a:solidFill>
                              <a:prstClr val="black"/>
                            </a:solidFill>
                            <a:latin typeface="Cambria Math"/>
                            <a:ea typeface="Cambria Math"/>
                          </a:rPr>
                          <m:t>°</m:t>
                        </m:r>
                      </m:sup>
                    </m:sSup>
                  </m:oMath>
                </a14:m>
                <a:r>
                  <a:rPr lang="en-US" dirty="0" smtClean="0">
                    <a:solidFill>
                      <a:prstClr val="black"/>
                    </a:solidFill>
                  </a:rPr>
                  <a:t> to </a:t>
                </a:r>
                <a14:m>
                  <m:oMath xmlns:m="http://schemas.openxmlformats.org/officeDocument/2006/math">
                    <m:sSup>
                      <m:sSupPr>
                        <m:ctrlPr>
                          <a:rPr lang="en-US" i="1" smtClean="0">
                            <a:solidFill>
                              <a:prstClr val="black"/>
                            </a:solidFill>
                            <a:latin typeface="Cambria Math"/>
                          </a:rPr>
                        </m:ctrlPr>
                      </m:sSupPr>
                      <m:e>
                        <m:r>
                          <a:rPr lang="en-US" b="0" i="1" smtClean="0">
                            <a:solidFill>
                              <a:prstClr val="black"/>
                            </a:solidFill>
                            <a:latin typeface="Cambria Math"/>
                          </a:rPr>
                          <m:t>90</m:t>
                        </m:r>
                      </m:e>
                      <m:sup>
                        <m:r>
                          <a:rPr lang="en-US" i="1" smtClean="0">
                            <a:solidFill>
                              <a:prstClr val="black"/>
                            </a:solidFill>
                            <a:latin typeface="Cambria Math"/>
                            <a:ea typeface="Cambria Math"/>
                          </a:rPr>
                          <m:t>°</m:t>
                        </m:r>
                      </m:sup>
                    </m:sSup>
                  </m:oMath>
                </a14:m>
                <a:r>
                  <a:rPr lang="en-US" dirty="0" smtClean="0">
                    <a:solidFill>
                      <a:prstClr val="black"/>
                    </a:solidFill>
                  </a:rPr>
                  <a:t>as shown in figure:</a:t>
                </a:r>
              </a:p>
              <a:p>
                <a:pPr algn="just" rtl="0"/>
                <a:r>
                  <a:rPr lang="en-US" dirty="0" smtClean="0">
                    <a:solidFill>
                      <a:prstClr val="black"/>
                    </a:solidFill>
                  </a:rPr>
                  <a:t>The current will be increased from zero to </a:t>
                </a:r>
                <a14:m>
                  <m:oMath xmlns:m="http://schemas.openxmlformats.org/officeDocument/2006/math">
                    <m:sSub>
                      <m:sSubPr>
                        <m:ctrlPr>
                          <a:rPr lang="ar-IQ" i="1">
                            <a:solidFill>
                              <a:prstClr val="black"/>
                            </a:solidFill>
                            <a:latin typeface="Cambria Math"/>
                          </a:rPr>
                        </m:ctrlPr>
                      </m:sSubPr>
                      <m:e>
                        <m:r>
                          <a:rPr lang="en-US" i="1">
                            <a:solidFill>
                              <a:prstClr val="black"/>
                            </a:solidFill>
                            <a:latin typeface="Cambria Math"/>
                          </a:rPr>
                          <m:t>𝐼</m:t>
                        </m:r>
                      </m:e>
                      <m:sub>
                        <m:r>
                          <a:rPr lang="en-US" i="1">
                            <a:solidFill>
                              <a:prstClr val="black"/>
                            </a:solidFill>
                            <a:latin typeface="Cambria Math"/>
                          </a:rPr>
                          <m:t>𝑚𝑎𝑥</m:t>
                        </m:r>
                      </m:sub>
                    </m:sSub>
                  </m:oMath>
                </a14:m>
                <a:r>
                  <a:rPr lang="en-US" dirty="0" smtClean="0">
                    <a:solidFill>
                      <a:prstClr val="black"/>
                    </a:solidFill>
                  </a:rPr>
                  <a:t>. The direction of this current will be [CW] due to the [R.H.R.], hence, the north pole of the coil will be downward. The current will generate an increasing flux of </a:t>
                </a:r>
                <a14:m>
                  <m:oMath xmlns:m="http://schemas.openxmlformats.org/officeDocument/2006/math">
                    <m:d>
                      <m:dPr>
                        <m:begChr m:val="["/>
                        <m:endChr m:val="]"/>
                        <m:ctrlPr>
                          <a:rPr lang="en-US" i="1" smtClean="0">
                            <a:solidFill>
                              <a:prstClr val="black"/>
                            </a:solidFill>
                            <a:latin typeface="Cambria Math"/>
                          </a:rPr>
                        </m:ctrlPr>
                      </m:dPr>
                      <m:e>
                        <m:d>
                          <m:dPr>
                            <m:ctrlPr>
                              <a:rPr lang="en-US" i="1" smtClean="0">
                                <a:solidFill>
                                  <a:prstClr val="black"/>
                                </a:solidFill>
                                <a:latin typeface="Cambria Math"/>
                              </a:rPr>
                            </m:ctrlPr>
                          </m:dPr>
                          <m:e>
                            <m:f>
                              <m:fPr>
                                <m:type m:val="lin"/>
                                <m:ctrlPr>
                                  <a:rPr lang="en-US" i="1" smtClean="0">
                                    <a:solidFill>
                                      <a:prstClr val="black"/>
                                    </a:solidFill>
                                    <a:latin typeface="Cambria Math"/>
                                  </a:rPr>
                                </m:ctrlPr>
                              </m:fPr>
                              <m:num>
                                <m:r>
                                  <a:rPr lang="en-US" b="0" i="1" smtClean="0">
                                    <a:solidFill>
                                      <a:prstClr val="black"/>
                                    </a:solidFill>
                                    <a:latin typeface="Cambria Math"/>
                                  </a:rPr>
                                  <m:t>𝑑</m:t>
                                </m:r>
                                <m:r>
                                  <a:rPr lang="en-US" b="0" i="1" smtClean="0">
                                    <a:solidFill>
                                      <a:prstClr val="black"/>
                                    </a:solidFill>
                                    <a:latin typeface="Cambria Math"/>
                                    <a:ea typeface="Cambria Math"/>
                                  </a:rPr>
                                  <m:t>𝜑</m:t>
                                </m:r>
                              </m:num>
                              <m:den>
                                <m:r>
                                  <a:rPr lang="en-US" b="0" i="1" smtClean="0">
                                    <a:solidFill>
                                      <a:prstClr val="black"/>
                                    </a:solidFill>
                                    <a:latin typeface="Cambria Math"/>
                                  </a:rPr>
                                  <m:t>𝑑𝑡</m:t>
                                </m:r>
                              </m:den>
                            </m:f>
                          </m:e>
                        </m:d>
                        <m:r>
                          <a:rPr lang="en-US" i="1" smtClean="0">
                            <a:solidFill>
                              <a:prstClr val="black"/>
                            </a:solidFill>
                            <a:latin typeface="Cambria Math"/>
                            <a:ea typeface="Cambria Math"/>
                          </a:rPr>
                          <m:t>&gt;</m:t>
                        </m:r>
                        <m:r>
                          <a:rPr lang="en-US" b="0" i="1" smtClean="0">
                            <a:solidFill>
                              <a:prstClr val="black"/>
                            </a:solidFill>
                            <a:latin typeface="Cambria Math"/>
                            <a:ea typeface="Cambria Math"/>
                          </a:rPr>
                          <m:t>0</m:t>
                        </m:r>
                      </m:e>
                    </m:d>
                  </m:oMath>
                </a14:m>
                <a:r>
                  <a:rPr lang="en-US" dirty="0" smtClean="0">
                    <a:solidFill>
                      <a:prstClr val="black"/>
                    </a:solidFill>
                  </a:rPr>
                  <a:t>. This varying flux will affect on the free charges in the copper wire of the coil itself leading to a [CCW] motion of these charges due to Lenz’s Law. This motion will be against the direction of </a:t>
                </a:r>
                <a14:m>
                  <m:oMath xmlns:m="http://schemas.openxmlformats.org/officeDocument/2006/math">
                    <m:sSub>
                      <m:sSubPr>
                        <m:ctrlPr>
                          <a:rPr lang="ar-IQ" i="1">
                            <a:solidFill>
                              <a:prstClr val="black"/>
                            </a:solidFill>
                            <a:latin typeface="Cambria Math"/>
                          </a:rPr>
                        </m:ctrlPr>
                      </m:sSubPr>
                      <m:e>
                        <m:r>
                          <a:rPr lang="en-US" i="1">
                            <a:solidFill>
                              <a:prstClr val="black"/>
                            </a:solidFill>
                            <a:latin typeface="Cambria Math"/>
                          </a:rPr>
                          <m:t>𝑖</m:t>
                        </m:r>
                      </m:e>
                      <m:sub>
                        <m:r>
                          <a:rPr lang="en-US" i="1">
                            <a:solidFill>
                              <a:prstClr val="black"/>
                            </a:solidFill>
                            <a:latin typeface="Cambria Math"/>
                          </a:rPr>
                          <m:t>𝐿</m:t>
                        </m:r>
                      </m:sub>
                    </m:sSub>
                  </m:oMath>
                </a14:m>
                <a:r>
                  <a:rPr lang="en-US" dirty="0" smtClean="0">
                    <a:solidFill>
                      <a:prstClr val="black"/>
                    </a:solidFill>
                  </a:rPr>
                  <a:t> and lead to reduce it and generates a back emf </a:t>
                </a:r>
                <a14:m>
                  <m:oMath xmlns:m="http://schemas.openxmlformats.org/officeDocument/2006/math">
                    <m:sSub>
                      <m:sSubPr>
                        <m:ctrlPr>
                          <a:rPr lang="en-US" i="1" smtClean="0">
                            <a:solidFill>
                              <a:prstClr val="black"/>
                            </a:solidFill>
                            <a:latin typeface="Cambria Math"/>
                          </a:rPr>
                        </m:ctrlPr>
                      </m:sSubPr>
                      <m:e>
                        <m:r>
                          <a:rPr lang="en-US" b="0" i="1" smtClean="0">
                            <a:solidFill>
                              <a:prstClr val="black"/>
                            </a:solidFill>
                            <a:latin typeface="Cambria Math"/>
                          </a:rPr>
                          <m:t>𝑣</m:t>
                        </m:r>
                      </m:e>
                      <m:sub>
                        <m:r>
                          <a:rPr lang="en-US" b="0" i="1" smtClean="0">
                            <a:solidFill>
                              <a:prstClr val="black"/>
                            </a:solidFill>
                            <a:latin typeface="Cambria Math"/>
                          </a:rPr>
                          <m:t>𝐿</m:t>
                        </m:r>
                      </m:sub>
                    </m:sSub>
                    <m:r>
                      <a:rPr lang="en-US" b="0" i="1" smtClean="0">
                        <a:solidFill>
                          <a:prstClr val="black"/>
                        </a:solidFill>
                        <a:latin typeface="Cambria Math"/>
                      </a:rPr>
                      <m:t>=−</m:t>
                    </m:r>
                    <m:r>
                      <a:rPr lang="en-US" b="0" i="1" smtClean="0">
                        <a:solidFill>
                          <a:prstClr val="black"/>
                        </a:solidFill>
                        <a:latin typeface="Cambria Math"/>
                      </a:rPr>
                      <m:t>𝑁</m:t>
                    </m:r>
                    <m:d>
                      <m:dPr>
                        <m:ctrlPr>
                          <a:rPr lang="en-US" b="0" i="1" smtClean="0">
                            <a:solidFill>
                              <a:prstClr val="black"/>
                            </a:solidFill>
                            <a:latin typeface="Cambria Math"/>
                          </a:rPr>
                        </m:ctrlPr>
                      </m:dPr>
                      <m:e>
                        <m:f>
                          <m:fPr>
                            <m:type m:val="lin"/>
                            <m:ctrlPr>
                              <a:rPr lang="en-US" b="0" i="1" smtClean="0">
                                <a:solidFill>
                                  <a:prstClr val="black"/>
                                </a:solidFill>
                                <a:latin typeface="Cambria Math"/>
                              </a:rPr>
                            </m:ctrlPr>
                          </m:fPr>
                          <m:num>
                            <m:r>
                              <a:rPr lang="en-US" b="0" i="1" smtClean="0">
                                <a:solidFill>
                                  <a:prstClr val="black"/>
                                </a:solidFill>
                                <a:latin typeface="Cambria Math"/>
                              </a:rPr>
                              <m:t>𝑑</m:t>
                            </m:r>
                            <m:r>
                              <a:rPr lang="en-US" b="0" i="1" smtClean="0">
                                <a:solidFill>
                                  <a:prstClr val="black"/>
                                </a:solidFill>
                                <a:latin typeface="Cambria Math"/>
                                <a:ea typeface="Cambria Math"/>
                              </a:rPr>
                              <m:t>𝜑</m:t>
                            </m:r>
                          </m:num>
                          <m:den>
                            <m:r>
                              <a:rPr lang="en-US" b="0" i="1" smtClean="0">
                                <a:solidFill>
                                  <a:prstClr val="black"/>
                                </a:solidFill>
                                <a:latin typeface="Cambria Math"/>
                              </a:rPr>
                              <m:t>𝑑𝑡</m:t>
                            </m:r>
                          </m:den>
                        </m:f>
                      </m:e>
                    </m:d>
                    <m:r>
                      <a:rPr lang="en-US" b="0" i="1" smtClean="0">
                        <a:solidFill>
                          <a:prstClr val="black"/>
                        </a:solidFill>
                        <a:latin typeface="Cambria Math"/>
                      </a:rPr>
                      <m:t>=−</m:t>
                    </m:r>
                    <m:r>
                      <a:rPr lang="en-US" b="0" i="1" smtClean="0">
                        <a:solidFill>
                          <a:prstClr val="black"/>
                        </a:solidFill>
                        <a:latin typeface="Cambria Math"/>
                      </a:rPr>
                      <m:t>𝐿</m:t>
                    </m:r>
                    <m:d>
                      <m:dPr>
                        <m:ctrlPr>
                          <a:rPr lang="en-US" b="0" i="1" smtClean="0">
                            <a:solidFill>
                              <a:prstClr val="black"/>
                            </a:solidFill>
                            <a:latin typeface="Cambria Math"/>
                          </a:rPr>
                        </m:ctrlPr>
                      </m:dPr>
                      <m:e>
                        <m:f>
                          <m:fPr>
                            <m:type m:val="lin"/>
                            <m:ctrlPr>
                              <a:rPr lang="en-US" b="0" i="1" smtClean="0">
                                <a:solidFill>
                                  <a:prstClr val="black"/>
                                </a:solidFill>
                                <a:latin typeface="Cambria Math"/>
                              </a:rPr>
                            </m:ctrlPr>
                          </m:fPr>
                          <m:num>
                            <m:r>
                              <a:rPr lang="en-US" b="0" i="1" smtClean="0">
                                <a:solidFill>
                                  <a:prstClr val="black"/>
                                </a:solidFill>
                                <a:latin typeface="Cambria Math"/>
                              </a:rPr>
                              <m:t>𝑑𝑖</m:t>
                            </m:r>
                          </m:num>
                          <m:den>
                            <m:r>
                              <a:rPr lang="en-US" b="0" i="1" smtClean="0">
                                <a:solidFill>
                                  <a:prstClr val="black"/>
                                </a:solidFill>
                                <a:latin typeface="Cambria Math"/>
                              </a:rPr>
                              <m:t>𝑑𝑡</m:t>
                            </m:r>
                          </m:den>
                        </m:f>
                      </m:e>
                    </m:d>
                  </m:oMath>
                </a14:m>
                <a:r>
                  <a:rPr lang="en-US" dirty="0" smtClean="0">
                    <a:solidFill>
                      <a:prstClr val="black"/>
                    </a:solidFill>
                  </a:rPr>
                  <a:t>. </a:t>
                </a:r>
                <a:endParaRPr lang="en-US"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76250" y="116632"/>
                <a:ext cx="8344222" cy="3422540"/>
              </a:xfrm>
              <a:prstGeom prst="rect">
                <a:avLst/>
              </a:prstGeom>
              <a:blipFill rotWithShape="1">
                <a:blip r:embed="rId2"/>
                <a:stretch>
                  <a:fillRect l="-584" t="-890" r="-657" b="-18149"/>
                </a:stretch>
              </a:blipFill>
            </p:spPr>
            <p:txBody>
              <a:bodyPr/>
              <a:lstStyle/>
              <a:p>
                <a:r>
                  <a:rPr lang="ar-IQ">
                    <a:noFill/>
                  </a:rPr>
                  <a:t> </a:t>
                </a:r>
              </a:p>
            </p:txBody>
          </p:sp>
        </mc:Fallback>
      </mc:AlternateContent>
      <p:grpSp>
        <p:nvGrpSpPr>
          <p:cNvPr id="3" name="Group 2"/>
          <p:cNvGrpSpPr/>
          <p:nvPr/>
        </p:nvGrpSpPr>
        <p:grpSpPr>
          <a:xfrm>
            <a:off x="6713120" y="3735710"/>
            <a:ext cx="2131200" cy="2000668"/>
            <a:chOff x="177746" y="5062009"/>
            <a:chExt cx="1704960" cy="1600534"/>
          </a:xfrm>
        </p:grpSpPr>
        <p:grpSp>
          <p:nvGrpSpPr>
            <p:cNvPr id="4" name="Group 3"/>
            <p:cNvGrpSpPr/>
            <p:nvPr/>
          </p:nvGrpSpPr>
          <p:grpSpPr>
            <a:xfrm>
              <a:off x="177746" y="5062009"/>
              <a:ext cx="1704960" cy="1600534"/>
              <a:chOff x="81567" y="3193006"/>
              <a:chExt cx="1704960" cy="1600534"/>
            </a:xfrm>
          </p:grpSpPr>
          <p:grpSp>
            <p:nvGrpSpPr>
              <p:cNvPr id="6" name="Group 5"/>
              <p:cNvGrpSpPr/>
              <p:nvPr/>
            </p:nvGrpSpPr>
            <p:grpSpPr>
              <a:xfrm>
                <a:off x="81567" y="3193006"/>
                <a:ext cx="1704960" cy="1600534"/>
                <a:chOff x="81567" y="3193006"/>
                <a:chExt cx="1704960" cy="1600534"/>
              </a:xfrm>
            </p:grpSpPr>
            <p:grpSp>
              <p:nvGrpSpPr>
                <p:cNvPr id="8" name="Group 7"/>
                <p:cNvGrpSpPr/>
                <p:nvPr/>
              </p:nvGrpSpPr>
              <p:grpSpPr>
                <a:xfrm>
                  <a:off x="81567" y="3193006"/>
                  <a:ext cx="1704960" cy="1600534"/>
                  <a:chOff x="518220" y="5143443"/>
                  <a:chExt cx="1704960" cy="1600534"/>
                </a:xfrm>
              </p:grpSpPr>
              <p:grpSp>
                <p:nvGrpSpPr>
                  <p:cNvPr id="10" name="Group 9"/>
                  <p:cNvGrpSpPr/>
                  <p:nvPr/>
                </p:nvGrpSpPr>
                <p:grpSpPr>
                  <a:xfrm>
                    <a:off x="518220" y="5143443"/>
                    <a:ext cx="1704960" cy="1218938"/>
                    <a:chOff x="518220" y="5143443"/>
                    <a:chExt cx="1704960" cy="1218938"/>
                  </a:xfrm>
                </p:grpSpPr>
                <p:grpSp>
                  <p:nvGrpSpPr>
                    <p:cNvPr id="12" name="Group 11"/>
                    <p:cNvGrpSpPr/>
                    <p:nvPr/>
                  </p:nvGrpSpPr>
                  <p:grpSpPr>
                    <a:xfrm>
                      <a:off x="518220" y="5159373"/>
                      <a:ext cx="1704960" cy="1203008"/>
                      <a:chOff x="502171" y="5146871"/>
                      <a:chExt cx="1704960" cy="1203008"/>
                    </a:xfrm>
                  </p:grpSpPr>
                  <p:grpSp>
                    <p:nvGrpSpPr>
                      <p:cNvPr id="14" name="Group 13"/>
                      <p:cNvGrpSpPr/>
                      <p:nvPr/>
                    </p:nvGrpSpPr>
                    <p:grpSpPr>
                      <a:xfrm>
                        <a:off x="502171" y="5146871"/>
                        <a:ext cx="1704960" cy="1203008"/>
                        <a:chOff x="114970" y="4038797"/>
                        <a:chExt cx="1704960" cy="1203008"/>
                      </a:xfrm>
                    </p:grpSpPr>
                    <p:grpSp>
                      <p:nvGrpSpPr>
                        <p:cNvPr id="16" name="Group 15"/>
                        <p:cNvGrpSpPr/>
                        <p:nvPr/>
                      </p:nvGrpSpPr>
                      <p:grpSpPr>
                        <a:xfrm>
                          <a:off x="114970" y="4038797"/>
                          <a:ext cx="1704960" cy="1203008"/>
                          <a:chOff x="114970" y="4038797"/>
                          <a:chExt cx="1704960" cy="1203008"/>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17" y="4038797"/>
                            <a:ext cx="1357313" cy="120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14970" y="4363289"/>
                            <a:ext cx="314390" cy="504056"/>
                            <a:chOff x="114970" y="4363289"/>
                            <a:chExt cx="314390" cy="504056"/>
                          </a:xfrm>
                        </p:grpSpPr>
                        <p:cxnSp>
                          <p:nvCxnSpPr>
                            <p:cNvPr id="20" name="Straight Arrow Connector 19"/>
                            <p:cNvCxnSpPr/>
                            <p:nvPr/>
                          </p:nvCxnSpPr>
                          <p:spPr>
                            <a:xfrm flipV="1">
                              <a:off x="429360" y="4363289"/>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14970" y="4430671"/>
                                  <a:ext cx="276101" cy="369332"/>
                                </a:xfrm>
                                <a:prstGeom prst="rect">
                                  <a:avLst/>
                                </a:prstGeom>
                                <a:noFill/>
                              </p:spPr>
                              <p:txBody>
                                <a:bodyPr wrap="square" rtlCol="1">
                                  <a:spAutoFit/>
                                </a:bodyPr>
                                <a:lstStyle/>
                                <a:p>
                                  <a:pPr algn="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31" name="TextBox 30"/>
                                <p:cNvSpPr txBox="1">
                                  <a:spLocks noRot="1" noChangeAspect="1" noMove="1" noResize="1" noEditPoints="1" noAdjustHandles="1" noChangeArrowheads="1" noChangeShapeType="1" noTextEdit="1"/>
                                </p:cNvSpPr>
                                <p:nvPr/>
                              </p:nvSpPr>
                              <p:spPr>
                                <a:xfrm>
                                  <a:off x="114970" y="4430671"/>
                                  <a:ext cx="276101" cy="369332"/>
                                </a:xfrm>
                                <a:prstGeom prst="rect">
                                  <a:avLst/>
                                </a:prstGeom>
                                <a:blipFill rotWithShape="1">
                                  <a:blip r:embed="rId9"/>
                                  <a:stretch>
                                    <a:fillRect r="-20000"/>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17" name="Rectangle 16"/>
                            <p:cNvSpPr/>
                            <p:nvPr/>
                          </p:nvSpPr>
                          <p:spPr>
                            <a:xfrm>
                              <a:off x="750746" y="4392199"/>
                              <a:ext cx="476990" cy="369332"/>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a:latin typeface="Cambria Math"/>
                                          </a:rPr>
                                          <m:t>𝑣</m:t>
                                        </m:r>
                                      </m:e>
                                      <m:sub>
                                        <m:r>
                                          <a:rPr lang="en-US" b="0" i="1" smtClean="0">
                                            <a:latin typeface="Cambria Math"/>
                                          </a:rPr>
                                          <m:t>𝐿</m:t>
                                        </m:r>
                                      </m:sub>
                                    </m:sSub>
                                  </m:oMath>
                                </m:oMathPara>
                              </a14:m>
                              <a:endParaRPr lang="ar-IQ" dirty="0"/>
                            </a:p>
                          </p:txBody>
                        </p:sp>
                      </mc:Choice>
                      <mc:Fallback xmlns="">
                        <p:sp>
                          <p:nvSpPr>
                            <p:cNvPr id="1028" name="Rectangle 1027"/>
                            <p:cNvSpPr>
                              <a:spLocks noRot="1" noChangeAspect="1" noMove="1" noResize="1" noEditPoints="1" noAdjustHandles="1" noChangeArrowheads="1" noChangeShapeType="1" noTextEdit="1"/>
                            </p:cNvSpPr>
                            <p:nvPr/>
                          </p:nvSpPr>
                          <p:spPr>
                            <a:xfrm>
                              <a:off x="750746" y="4392199"/>
                              <a:ext cx="476990" cy="369332"/>
                            </a:xfrm>
                            <a:prstGeom prst="rect">
                              <a:avLst/>
                            </a:prstGeom>
                            <a:blipFill rotWithShape="1">
                              <a:blip r:embed="rId10"/>
                              <a:stretch>
                                <a:fillRect/>
                              </a:stretch>
                            </a:blipFill>
                          </p:spPr>
                          <p:txBody>
                            <a:bodyPr/>
                            <a:lstStyle/>
                            <a:p>
                              <a:r>
                                <a:rPr lang="ar-IQ">
                                  <a:noFill/>
                                </a:rPr>
                                <a:t> </a:t>
                              </a:r>
                            </a:p>
                          </p:txBody>
                        </p:sp>
                      </mc:Fallback>
                    </mc:AlternateContent>
                  </p:grpSp>
                  <p:cxnSp>
                    <p:nvCxnSpPr>
                      <p:cNvPr id="15" name="Straight Arrow Connector 14"/>
                      <p:cNvCxnSpPr/>
                      <p:nvPr/>
                    </p:nvCxnSpPr>
                    <p:spPr>
                      <a:xfrm flipV="1">
                        <a:off x="1517790" y="5517577"/>
                        <a:ext cx="0" cy="390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974158" y="5143443"/>
                          <a:ext cx="359675"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1033" name="TextBox 1032"/>
                        <p:cNvSpPr txBox="1">
                          <a:spLocks noRot="1" noChangeAspect="1" noMove="1" noResize="1" noEditPoints="1" noAdjustHandles="1" noChangeArrowheads="1" noChangeShapeType="1" noTextEdit="1"/>
                        </p:cNvSpPr>
                        <p:nvPr/>
                      </p:nvSpPr>
                      <p:spPr>
                        <a:xfrm>
                          <a:off x="974158" y="5143443"/>
                          <a:ext cx="359675" cy="369332"/>
                        </a:xfrm>
                        <a:prstGeom prst="rect">
                          <a:avLst/>
                        </a:prstGeom>
                        <a:blipFill rotWithShape="1">
                          <a:blip r:embed="rId11"/>
                          <a:stretch>
                            <a:fillRect l="-5085"/>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1" name="TextBox 10"/>
                      <p:cNvSpPr txBox="1"/>
                      <p:nvPr/>
                    </p:nvSpPr>
                    <p:spPr>
                      <a:xfrm>
                        <a:off x="865867" y="6431391"/>
                        <a:ext cx="1257861" cy="312586"/>
                      </a:xfrm>
                      <a:prstGeom prst="rect">
                        <a:avLst/>
                      </a:prstGeom>
                      <a:noFill/>
                    </p:spPr>
                    <p:txBody>
                      <a:bodyPr wrap="square" rtlCol="1">
                        <a:spAutoFit/>
                      </a:bodyPr>
                      <a:lstStyle/>
                      <a:p>
                        <a:pPr algn="ctr" rtl="0"/>
                        <a:r>
                          <a:rPr lang="en-US" sz="1400" dirty="0" smtClean="0"/>
                          <a:t>From </a:t>
                        </a:r>
                        <a14:m>
                          <m:oMath xmlns:m="http://schemas.openxmlformats.org/officeDocument/2006/math">
                            <m:sSup>
                              <m:sSupPr>
                                <m:ctrlPr>
                                  <a:rPr lang="en-US" sz="1400" i="1" smtClean="0">
                                    <a:latin typeface="Cambria Math"/>
                                  </a:rPr>
                                </m:ctrlPr>
                              </m:sSupPr>
                              <m:e>
                                <m:r>
                                  <a:rPr lang="en-US" sz="1400" b="0" i="1" smtClean="0">
                                    <a:latin typeface="Cambria Math"/>
                                  </a:rPr>
                                  <m:t>0</m:t>
                                </m:r>
                              </m:e>
                              <m:sup>
                                <m:r>
                                  <a:rPr lang="en-US" sz="1400" i="1" smtClean="0">
                                    <a:latin typeface="Cambria Math"/>
                                    <a:ea typeface="Cambria Math"/>
                                  </a:rPr>
                                  <m:t>°</m:t>
                                </m:r>
                              </m:sup>
                            </m:sSup>
                          </m:oMath>
                        </a14:m>
                        <a:r>
                          <a:rPr lang="en-US" sz="1400" dirty="0" smtClean="0"/>
                          <a:t> to </a:t>
                        </a:r>
                        <a14:m>
                          <m:oMath xmlns:m="http://schemas.openxmlformats.org/officeDocument/2006/math">
                            <m:sSup>
                              <m:sSupPr>
                                <m:ctrlPr>
                                  <a:rPr lang="en-US" sz="1400" i="1" smtClean="0">
                                    <a:latin typeface="Cambria Math"/>
                                  </a:rPr>
                                </m:ctrlPr>
                              </m:sSupPr>
                              <m:e>
                                <m:r>
                                  <a:rPr lang="en-US" sz="1400" b="0" i="1" smtClean="0">
                                    <a:latin typeface="Cambria Math"/>
                                  </a:rPr>
                                  <m:t>90</m:t>
                                </m:r>
                              </m:e>
                              <m:sup>
                                <m:r>
                                  <a:rPr lang="en-US" sz="1400" i="1" smtClean="0">
                                    <a:latin typeface="Cambria Math"/>
                                    <a:ea typeface="Cambria Math"/>
                                  </a:rPr>
                                  <m:t>°</m:t>
                                </m:r>
                              </m:sup>
                            </m:sSup>
                          </m:oMath>
                        </a14:m>
                        <a:endParaRPr lang="ar-IQ" sz="1400" dirty="0"/>
                      </a:p>
                    </p:txBody>
                  </p:sp>
                </mc:Choice>
                <mc:Fallback xmlns="">
                  <p:sp>
                    <p:nvSpPr>
                      <p:cNvPr id="1036" name="TextBox 1035"/>
                      <p:cNvSpPr txBox="1">
                        <a:spLocks noRot="1" noChangeAspect="1" noMove="1" noResize="1" noEditPoints="1" noAdjustHandles="1" noChangeArrowheads="1" noChangeShapeType="1" noTextEdit="1"/>
                      </p:cNvSpPr>
                      <p:nvPr/>
                    </p:nvSpPr>
                    <p:spPr>
                      <a:xfrm>
                        <a:off x="865867" y="6431391"/>
                        <a:ext cx="1257861" cy="312586"/>
                      </a:xfrm>
                      <a:prstGeom prst="rect">
                        <a:avLst/>
                      </a:prstGeom>
                      <a:blipFill rotWithShape="1">
                        <a:blip r:embed="rId12"/>
                        <a:stretch>
                          <a:fillRect l="-971" b="-19608"/>
                        </a:stretch>
                      </a:blipFill>
                    </p:spPr>
                    <p:txBody>
                      <a:bodyPr/>
                      <a:lstStyle/>
                      <a:p>
                        <a:r>
                          <a:rPr lang="ar-IQ">
                            <a:noFill/>
                          </a:rPr>
                          <a:t> </a:t>
                        </a:r>
                      </a:p>
                    </p:txBody>
                  </p:sp>
                </mc:Fallback>
              </mc:AlternateContent>
            </p:grpSp>
            <p:sp>
              <p:nvSpPr>
                <p:cNvPr id="9" name="TextBox 8"/>
                <p:cNvSpPr txBox="1"/>
                <p:nvPr/>
              </p:nvSpPr>
              <p:spPr>
                <a:xfrm>
                  <a:off x="1257772" y="3218755"/>
                  <a:ext cx="288032" cy="307777"/>
                </a:xfrm>
                <a:prstGeom prst="rect">
                  <a:avLst/>
                </a:prstGeom>
                <a:noFill/>
              </p:spPr>
              <p:txBody>
                <a:bodyPr wrap="square" rtlCol="1">
                  <a:spAutoFit/>
                </a:bodyPr>
                <a:lstStyle/>
                <a:p>
                  <a:pPr algn="ctr" rtl="0"/>
                  <a:r>
                    <a:rPr lang="en-US" sz="1400" dirty="0" smtClean="0"/>
                    <a:t>S</a:t>
                  </a:r>
                  <a:endParaRPr lang="ar-IQ" sz="1400" dirty="0"/>
                </a:p>
              </p:txBody>
            </p:sp>
          </p:grpSp>
          <p:sp>
            <p:nvSpPr>
              <p:cNvPr id="7" name="TextBox 6"/>
              <p:cNvSpPr txBox="1"/>
              <p:nvPr/>
            </p:nvSpPr>
            <p:spPr>
              <a:xfrm>
                <a:off x="1257772" y="4104167"/>
                <a:ext cx="288032" cy="307777"/>
              </a:xfrm>
              <a:prstGeom prst="rect">
                <a:avLst/>
              </a:prstGeom>
              <a:noFill/>
            </p:spPr>
            <p:txBody>
              <a:bodyPr wrap="square" rtlCol="1">
                <a:spAutoFit/>
              </a:bodyPr>
              <a:lstStyle/>
              <a:p>
                <a:pPr algn="ctr" rtl="0"/>
                <a:r>
                  <a:rPr lang="en-US" sz="1400" dirty="0" smtClean="0"/>
                  <a:t>N</a:t>
                </a:r>
                <a:endParaRPr lang="ar-IQ" sz="1400" dirty="0"/>
              </a:p>
            </p:txBody>
          </p:sp>
        </p:grpSp>
        <p:cxnSp>
          <p:nvCxnSpPr>
            <p:cNvPr id="5" name="Straight Arrow Connector 4"/>
            <p:cNvCxnSpPr/>
            <p:nvPr/>
          </p:nvCxnSpPr>
          <p:spPr>
            <a:xfrm>
              <a:off x="976519" y="5339092"/>
              <a:ext cx="2275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23" name="TextBox 22"/>
              <p:cNvSpPr txBox="1"/>
              <p:nvPr/>
            </p:nvSpPr>
            <p:spPr>
              <a:xfrm>
                <a:off x="476250" y="3501008"/>
                <a:ext cx="5895950" cy="1754326"/>
              </a:xfrm>
              <a:prstGeom prst="rect">
                <a:avLst/>
              </a:prstGeom>
              <a:noFill/>
            </p:spPr>
            <p:txBody>
              <a:bodyPr wrap="square" rtlCol="1">
                <a:spAutoFit/>
              </a:bodyPr>
              <a:lstStyle/>
              <a:p>
                <a:pPr algn="l" rtl="0"/>
                <a:r>
                  <a:rPr lang="en-US" dirty="0" smtClean="0">
                    <a:latin typeface="Cambria Math"/>
                  </a:rPr>
                  <a:t>Then, as shown before:</a:t>
                </a:r>
              </a:p>
              <a:p>
                <a:pPr algn="ctr" rtl="0"/>
                <a14:m>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𝐿</m:t>
                        </m:r>
                      </m:sub>
                    </m:sSub>
                    <m:r>
                      <a:rPr lang="ar-IQ" b="0" i="1" smtClean="0">
                        <a:latin typeface="Cambria Math"/>
                      </a:rPr>
                      <m:t>=−</m:t>
                    </m:r>
                  </m:oMath>
                </a14:m>
                <a:r>
                  <a:rPr lang="en-US" dirty="0"/>
                  <a: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𝑚𝑎𝑥</m:t>
                        </m:r>
                      </m:sub>
                    </m:sSub>
                    <m:func>
                      <m:funcPr>
                        <m:ctrlPr>
                          <a:rPr lang="en-US" i="1">
                            <a:latin typeface="Cambria Math"/>
                          </a:rPr>
                        </m:ctrlPr>
                      </m:funcPr>
                      <m:fName>
                        <m:r>
                          <m:rPr>
                            <m:sty m:val="p"/>
                          </m:rPr>
                          <a:rPr lang="en-US">
                            <a:latin typeface="Cambria Math"/>
                          </a:rPr>
                          <m:t>cos</m:t>
                        </m:r>
                      </m:fName>
                      <m:e>
                        <m:d>
                          <m:dPr>
                            <m:ctrlPr>
                              <a:rPr lang="en-US" i="1">
                                <a:latin typeface="Cambria Math"/>
                              </a:rPr>
                            </m:ctrlPr>
                          </m:dPr>
                          <m:e>
                            <m:r>
                              <a:rPr lang="en-US" i="1">
                                <a:latin typeface="Cambria Math"/>
                                <a:ea typeface="Cambria Math"/>
                              </a:rPr>
                              <m:t>𝜔</m:t>
                            </m:r>
                            <m:r>
                              <a:rPr lang="en-US" i="1">
                                <a:latin typeface="Cambria Math"/>
                                <a:ea typeface="Cambria Math"/>
                              </a:rPr>
                              <m:t>𝑡</m:t>
                            </m:r>
                          </m:e>
                        </m:d>
                      </m:e>
                    </m:func>
                  </m:oMath>
                </a14:m>
                <a:endParaRPr lang="en-US" dirty="0" smtClean="0">
                  <a:ea typeface="Cambria Math"/>
                </a:endParaRPr>
              </a:p>
              <a:p>
                <a:pPr algn="just" rtl="0"/>
                <a:r>
                  <a:rPr lang="en-US" dirty="0" smtClean="0"/>
                  <a:t>Hence, this voltage must be equal in magnitude and opposite in polarity w.r.t. the applied voltage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𝑠</m:t>
                        </m:r>
                      </m:sub>
                    </m:sSub>
                  </m:oMath>
                </a14:m>
                <a:r>
                  <a:rPr lang="en-US" dirty="0" smtClean="0"/>
                  <a:t>, then it must be described as:</a:t>
                </a:r>
              </a:p>
              <a:p>
                <a:pPr algn="ctr" rtl="0"/>
                <a14:m>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r>
                      <a:rPr lang="ar-IQ" b="0" i="1" smtClean="0">
                        <a:latin typeface="Cambria Math"/>
                      </a:rPr>
                      <m:t>=</m:t>
                    </m:r>
                  </m:oMath>
                </a14:m>
                <a:r>
                  <a:rPr lang="en-US" dirty="0"/>
                  <a: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𝑚𝑎𝑥</m:t>
                        </m:r>
                      </m:sub>
                    </m:sSub>
                    <m:func>
                      <m:funcPr>
                        <m:ctrlPr>
                          <a:rPr lang="en-US" i="1">
                            <a:latin typeface="Cambria Math"/>
                          </a:rPr>
                        </m:ctrlPr>
                      </m:funcPr>
                      <m:fName>
                        <m:r>
                          <m:rPr>
                            <m:sty m:val="p"/>
                          </m:rPr>
                          <a:rPr lang="en-US">
                            <a:latin typeface="Cambria Math"/>
                          </a:rPr>
                          <m:t>cos</m:t>
                        </m:r>
                      </m:fName>
                      <m:e>
                        <m:d>
                          <m:dPr>
                            <m:ctrlPr>
                              <a:rPr lang="en-US" i="1">
                                <a:latin typeface="Cambria Math"/>
                              </a:rPr>
                            </m:ctrlPr>
                          </m:dPr>
                          <m:e>
                            <m:r>
                              <a:rPr lang="en-US" i="1">
                                <a:latin typeface="Cambria Math"/>
                                <a:ea typeface="Cambria Math"/>
                              </a:rPr>
                              <m:t>𝜔</m:t>
                            </m:r>
                            <m:r>
                              <a:rPr lang="en-US" i="1">
                                <a:latin typeface="Cambria Math"/>
                                <a:ea typeface="Cambria Math"/>
                              </a:rPr>
                              <m:t>𝑡</m:t>
                            </m:r>
                          </m:e>
                        </m:d>
                      </m:e>
                    </m:func>
                  </m:oMath>
                </a14:m>
                <a:endParaRPr lang="en-US"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476250" y="3501008"/>
                <a:ext cx="5895950" cy="1754326"/>
              </a:xfrm>
              <a:prstGeom prst="rect">
                <a:avLst/>
              </a:prstGeom>
              <a:blipFill rotWithShape="1">
                <a:blip r:embed="rId13"/>
                <a:stretch>
                  <a:fillRect l="-827" t="-2083" r="-931"/>
                </a:stretch>
              </a:blipFill>
            </p:spPr>
            <p:txBody>
              <a:bodyPr/>
              <a:lstStyle/>
              <a:p>
                <a:r>
                  <a:rPr lang="ar-IQ">
                    <a:noFill/>
                  </a:rPr>
                  <a:t> </a:t>
                </a:r>
              </a:p>
            </p:txBody>
          </p:sp>
        </mc:Fallback>
      </mc:AlternateContent>
      <p:sp>
        <p:nvSpPr>
          <p:cNvPr id="24" name="TextBox 23"/>
          <p:cNvSpPr txBox="1"/>
          <p:nvPr/>
        </p:nvSpPr>
        <p:spPr>
          <a:xfrm>
            <a:off x="476250" y="5661247"/>
            <a:ext cx="8344222" cy="646331"/>
          </a:xfrm>
          <a:prstGeom prst="rect">
            <a:avLst/>
          </a:prstGeom>
          <a:noFill/>
        </p:spPr>
        <p:txBody>
          <a:bodyPr wrap="square" rtlCol="1">
            <a:spAutoFit/>
          </a:bodyPr>
          <a:lstStyle/>
          <a:p>
            <a:pPr algn="just" rtl="0"/>
            <a:r>
              <a:rPr lang="en-US" dirty="0" smtClean="0"/>
              <a:t>The diagram and waveforms shown below, describe the behavior of the inductance during a complete cycle of current with its four periods at steady state.</a:t>
            </a:r>
            <a:endParaRPr lang="ar-IQ" dirty="0"/>
          </a:p>
        </p:txBody>
      </p:sp>
    </p:spTree>
    <p:extLst>
      <p:ext uri="{BB962C8B-B14F-4D97-AF65-F5344CB8AC3E}">
        <p14:creationId xmlns:p14="http://schemas.microsoft.com/office/powerpoint/2010/main" val="18523818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6345" y="4885552"/>
            <a:ext cx="1328738" cy="120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1" name="Group 160"/>
          <p:cNvGrpSpPr/>
          <p:nvPr/>
        </p:nvGrpSpPr>
        <p:grpSpPr>
          <a:xfrm>
            <a:off x="324480" y="375569"/>
            <a:ext cx="8281014" cy="6189228"/>
            <a:chOff x="324480" y="375569"/>
            <a:chExt cx="8281014" cy="6189228"/>
          </a:xfrm>
        </p:grpSpPr>
        <p:pic>
          <p:nvPicPr>
            <p:cNvPr id="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761" y="4923474"/>
              <a:ext cx="130595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 name="Group 159"/>
            <p:cNvGrpSpPr/>
            <p:nvPr/>
          </p:nvGrpSpPr>
          <p:grpSpPr>
            <a:xfrm>
              <a:off x="324480" y="375569"/>
              <a:ext cx="8281014" cy="6189228"/>
              <a:chOff x="293623" y="244257"/>
              <a:chExt cx="8281014" cy="6189228"/>
            </a:xfrm>
          </p:grpSpPr>
          <p:grpSp>
            <p:nvGrpSpPr>
              <p:cNvPr id="149" name="Group 148"/>
              <p:cNvGrpSpPr/>
              <p:nvPr/>
            </p:nvGrpSpPr>
            <p:grpSpPr>
              <a:xfrm>
                <a:off x="293623" y="244257"/>
                <a:ext cx="8281014" cy="6189228"/>
                <a:chOff x="293623" y="244257"/>
                <a:chExt cx="8281014" cy="6189228"/>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6559" y="4771180"/>
                  <a:ext cx="1328738" cy="120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8" name="Group 147"/>
                <p:cNvGrpSpPr/>
                <p:nvPr/>
              </p:nvGrpSpPr>
              <p:grpSpPr>
                <a:xfrm>
                  <a:off x="293623" y="244257"/>
                  <a:ext cx="8281014" cy="6189228"/>
                  <a:chOff x="293623" y="244257"/>
                  <a:chExt cx="8281014" cy="6189228"/>
                </a:xfrm>
              </p:grpSpPr>
              <p:grpSp>
                <p:nvGrpSpPr>
                  <p:cNvPr id="91" name="Group 90"/>
                  <p:cNvGrpSpPr/>
                  <p:nvPr/>
                </p:nvGrpSpPr>
                <p:grpSpPr>
                  <a:xfrm>
                    <a:off x="6693028" y="4620688"/>
                    <a:ext cx="1881609" cy="1811898"/>
                    <a:chOff x="7016985" y="4872799"/>
                    <a:chExt cx="1881609" cy="1811898"/>
                  </a:xfrm>
                </p:grpSpPr>
                <p:grpSp>
                  <p:nvGrpSpPr>
                    <p:cNvPr id="92" name="Group 91"/>
                    <p:cNvGrpSpPr/>
                    <p:nvPr/>
                  </p:nvGrpSpPr>
                  <p:grpSpPr>
                    <a:xfrm>
                      <a:off x="7016985" y="4872799"/>
                      <a:ext cx="1881609" cy="1811898"/>
                      <a:chOff x="-56484" y="2980665"/>
                      <a:chExt cx="1881609" cy="1811898"/>
                    </a:xfrm>
                  </p:grpSpPr>
                  <p:grpSp>
                    <p:nvGrpSpPr>
                      <p:cNvPr id="94" name="Group 93"/>
                      <p:cNvGrpSpPr/>
                      <p:nvPr/>
                    </p:nvGrpSpPr>
                    <p:grpSpPr>
                      <a:xfrm>
                        <a:off x="-56484" y="2980665"/>
                        <a:ext cx="1881609" cy="1811898"/>
                        <a:chOff x="-56484" y="2980665"/>
                        <a:chExt cx="1881609" cy="1811898"/>
                      </a:xfrm>
                    </p:grpSpPr>
                    <p:grpSp>
                      <p:nvGrpSpPr>
                        <p:cNvPr id="96" name="Group 95"/>
                        <p:cNvGrpSpPr/>
                        <p:nvPr/>
                      </p:nvGrpSpPr>
                      <p:grpSpPr>
                        <a:xfrm>
                          <a:off x="-56484" y="2980665"/>
                          <a:ext cx="1881609" cy="1811898"/>
                          <a:chOff x="380169" y="4931102"/>
                          <a:chExt cx="1881609" cy="1811898"/>
                        </a:xfrm>
                      </p:grpSpPr>
                      <p:grpSp>
                        <p:nvGrpSpPr>
                          <p:cNvPr id="98" name="Group 97"/>
                          <p:cNvGrpSpPr/>
                          <p:nvPr/>
                        </p:nvGrpSpPr>
                        <p:grpSpPr>
                          <a:xfrm>
                            <a:off x="380169" y="4931102"/>
                            <a:ext cx="1127962" cy="978976"/>
                            <a:chOff x="380169" y="4931102"/>
                            <a:chExt cx="1127962" cy="978976"/>
                          </a:xfrm>
                        </p:grpSpPr>
                        <p:grpSp>
                          <p:nvGrpSpPr>
                            <p:cNvPr id="100" name="Group 99"/>
                            <p:cNvGrpSpPr/>
                            <p:nvPr/>
                          </p:nvGrpSpPr>
                          <p:grpSpPr>
                            <a:xfrm>
                              <a:off x="380169" y="5422414"/>
                              <a:ext cx="1127962" cy="487664"/>
                              <a:chOff x="364120" y="5409912"/>
                              <a:chExt cx="1127962" cy="487664"/>
                            </a:xfrm>
                          </p:grpSpPr>
                          <p:grpSp>
                            <p:nvGrpSpPr>
                              <p:cNvPr id="102" name="Group 101"/>
                              <p:cNvGrpSpPr/>
                              <p:nvPr/>
                            </p:nvGrpSpPr>
                            <p:grpSpPr>
                              <a:xfrm>
                                <a:off x="364120" y="5409912"/>
                                <a:ext cx="1127962" cy="468003"/>
                                <a:chOff x="-23081" y="4301838"/>
                                <a:chExt cx="1127962" cy="468003"/>
                              </a:xfrm>
                            </p:grpSpPr>
                            <p:grpSp>
                              <p:nvGrpSpPr>
                                <p:cNvPr id="104" name="Group 103"/>
                                <p:cNvGrpSpPr/>
                                <p:nvPr/>
                              </p:nvGrpSpPr>
                              <p:grpSpPr>
                                <a:xfrm>
                                  <a:off x="-23081" y="4301838"/>
                                  <a:ext cx="383517" cy="468003"/>
                                  <a:chOff x="-23081" y="4301838"/>
                                  <a:chExt cx="383517" cy="468003"/>
                                </a:xfrm>
                              </p:grpSpPr>
                              <p:cxnSp>
                                <p:nvCxnSpPr>
                                  <p:cNvPr id="106" name="Straight Arrow Connector 105"/>
                                  <p:cNvCxnSpPr/>
                                  <p:nvPr/>
                                </p:nvCxnSpPr>
                                <p:spPr>
                                  <a:xfrm flipV="1">
                                    <a:off x="360436" y="4409841"/>
                                    <a:ext cx="0" cy="360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07" name="TextBox 106"/>
                                      <p:cNvSpPr txBox="1"/>
                                      <p:nvPr/>
                                    </p:nvSpPr>
                                    <p:spPr>
                                      <a:xfrm>
                                        <a:off x="-23081" y="4301838"/>
                                        <a:ext cx="276101" cy="369332"/>
                                      </a:xfrm>
                                      <a:prstGeom prst="rect">
                                        <a:avLst/>
                                      </a:prstGeom>
                                      <a:noFill/>
                                    </p:spPr>
                                    <p:txBody>
                                      <a:bodyPr wrap="square" rtlCol="1">
                                        <a:spAutoFit/>
                                      </a:bodyPr>
                                      <a:lstStyle/>
                                      <a:p>
                                        <a:pPr algn="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07" name="TextBox 106"/>
                                      <p:cNvSpPr txBox="1">
                                        <a:spLocks noRot="1" noChangeAspect="1" noMove="1" noResize="1" noEditPoints="1" noAdjustHandles="1" noChangeArrowheads="1" noChangeShapeType="1" noTextEdit="1"/>
                                      </p:cNvSpPr>
                                      <p:nvPr/>
                                    </p:nvSpPr>
                                    <p:spPr>
                                      <a:xfrm>
                                        <a:off x="-23081" y="4301838"/>
                                        <a:ext cx="276101" cy="369332"/>
                                      </a:xfrm>
                                      <a:prstGeom prst="rect">
                                        <a:avLst/>
                                      </a:prstGeom>
                                      <a:blipFill rotWithShape="1">
                                        <a:blip r:embed="rId3"/>
                                        <a:stretch>
                                          <a:fillRect r="-20000"/>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05" name="Rectangle 104"/>
                                    <p:cNvSpPr/>
                                    <p:nvPr/>
                                  </p:nvSpPr>
                                  <p:spPr>
                                    <a:xfrm>
                                      <a:off x="627891" y="4301838"/>
                                      <a:ext cx="476990" cy="369332"/>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a:latin typeface="Cambria Math"/>
                                                  </a:rPr>
                                                  <m:t>𝑣</m:t>
                                                </m:r>
                                              </m:e>
                                              <m:sub>
                                                <m:r>
                                                  <a:rPr lang="en-US" b="0" i="1" smtClean="0">
                                                    <a:latin typeface="Cambria Math"/>
                                                  </a:rPr>
                                                  <m:t>𝐿</m:t>
                                                </m:r>
                                              </m:sub>
                                            </m:sSub>
                                          </m:oMath>
                                        </m:oMathPara>
                                      </a14:m>
                                      <a:endParaRPr lang="ar-IQ" dirty="0"/>
                                    </a:p>
                                  </p:txBody>
                                </p:sp>
                              </mc:Choice>
                              <mc:Fallback xmlns="">
                                <p:sp>
                                  <p:nvSpPr>
                                    <p:cNvPr id="135" name="Rectangle 134"/>
                                    <p:cNvSpPr>
                                      <a:spLocks noRot="1" noChangeAspect="1" noMove="1" noResize="1" noEditPoints="1" noAdjustHandles="1" noChangeArrowheads="1" noChangeShapeType="1" noTextEdit="1"/>
                                    </p:cNvSpPr>
                                    <p:nvPr/>
                                  </p:nvSpPr>
                                  <p:spPr>
                                    <a:xfrm>
                                      <a:off x="627891" y="4301838"/>
                                      <a:ext cx="476990" cy="369332"/>
                                    </a:xfrm>
                                    <a:prstGeom prst="rect">
                                      <a:avLst/>
                                    </a:prstGeom>
                                    <a:blipFill rotWithShape="1">
                                      <a:blip r:embed="rId39"/>
                                      <a:stretch>
                                        <a:fillRect b="-1667"/>
                                      </a:stretch>
                                    </a:blipFill>
                                  </p:spPr>
                                  <p:txBody>
                                    <a:bodyPr/>
                                    <a:lstStyle/>
                                    <a:p>
                                      <a:r>
                                        <a:rPr lang="ar-IQ">
                                          <a:noFill/>
                                        </a:rPr>
                                        <a:t> </a:t>
                                      </a:r>
                                    </a:p>
                                  </p:txBody>
                                </p:sp>
                              </mc:Fallback>
                            </mc:AlternateContent>
                          </p:grpSp>
                          <p:cxnSp>
                            <p:nvCxnSpPr>
                              <p:cNvPr id="103" name="Straight Arrow Connector 102"/>
                              <p:cNvCxnSpPr/>
                              <p:nvPr/>
                            </p:nvCxnSpPr>
                            <p:spPr>
                              <a:xfrm flipV="1">
                                <a:off x="1452446" y="5537576"/>
                                <a:ext cx="0" cy="360000"/>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101" name="TextBox 100"/>
                                <p:cNvSpPr txBox="1"/>
                                <p:nvPr/>
                              </p:nvSpPr>
                              <p:spPr>
                                <a:xfrm>
                                  <a:off x="737394" y="4931102"/>
                                  <a:ext cx="359675"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101" name="TextBox 100"/>
                                <p:cNvSpPr txBox="1">
                                  <a:spLocks noRot="1" noChangeAspect="1" noMove="1" noResize="1" noEditPoints="1" noAdjustHandles="1" noChangeArrowheads="1" noChangeShapeType="1" noTextEdit="1"/>
                                </p:cNvSpPr>
                                <p:nvPr/>
                              </p:nvSpPr>
                              <p:spPr>
                                <a:xfrm>
                                  <a:off x="737394" y="4931102"/>
                                  <a:ext cx="359675" cy="369332"/>
                                </a:xfrm>
                                <a:prstGeom prst="rect">
                                  <a:avLst/>
                                </a:prstGeom>
                                <a:blipFill rotWithShape="1">
                                  <a:blip r:embed="rId40"/>
                                  <a:stretch>
                                    <a:fillRect l="-6780" b="-1667"/>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99" name="TextBox 98"/>
                              <p:cNvSpPr txBox="1"/>
                              <p:nvPr/>
                            </p:nvSpPr>
                            <p:spPr>
                              <a:xfrm>
                                <a:off x="656270" y="6430414"/>
                                <a:ext cx="1605508" cy="312586"/>
                              </a:xfrm>
                              <a:prstGeom prst="rect">
                                <a:avLst/>
                              </a:prstGeom>
                              <a:noFill/>
                            </p:spPr>
                            <p:txBody>
                              <a:bodyPr wrap="square" rtlCol="1">
                                <a:spAutoFit/>
                              </a:bodyPr>
                              <a:lstStyle/>
                              <a:p>
                                <a:pPr algn="ctr" rtl="0"/>
                                <a:r>
                                  <a:rPr lang="en-US" sz="1400" dirty="0" smtClean="0"/>
                                  <a:t>From </a:t>
                                </a:r>
                                <a14:m>
                                  <m:oMath xmlns:m="http://schemas.openxmlformats.org/officeDocument/2006/math">
                                    <m:sSup>
                                      <m:sSupPr>
                                        <m:ctrlPr>
                                          <a:rPr lang="en-US" sz="1400" i="1" smtClean="0">
                                            <a:latin typeface="Cambria Math"/>
                                          </a:rPr>
                                        </m:ctrlPr>
                                      </m:sSupPr>
                                      <m:e>
                                        <m:r>
                                          <a:rPr lang="en-US" sz="1400" b="0" i="1" smtClean="0">
                                            <a:latin typeface="Cambria Math"/>
                                          </a:rPr>
                                          <m:t>270</m:t>
                                        </m:r>
                                      </m:e>
                                      <m:sup>
                                        <m:r>
                                          <a:rPr lang="en-US" sz="1400" i="1" smtClean="0">
                                            <a:latin typeface="Cambria Math"/>
                                            <a:ea typeface="Cambria Math"/>
                                          </a:rPr>
                                          <m:t>°</m:t>
                                        </m:r>
                                      </m:sup>
                                    </m:sSup>
                                  </m:oMath>
                                </a14:m>
                                <a:r>
                                  <a:rPr lang="en-US" sz="1400" dirty="0" smtClean="0"/>
                                  <a:t> to </a:t>
                                </a:r>
                                <a14:m>
                                  <m:oMath xmlns:m="http://schemas.openxmlformats.org/officeDocument/2006/math">
                                    <m:sSup>
                                      <m:sSupPr>
                                        <m:ctrlPr>
                                          <a:rPr lang="en-US" sz="1400" i="1" smtClean="0">
                                            <a:latin typeface="Cambria Math"/>
                                          </a:rPr>
                                        </m:ctrlPr>
                                      </m:sSupPr>
                                      <m:e>
                                        <m:r>
                                          <a:rPr lang="en-US" sz="1400" b="0" i="1" smtClean="0">
                                            <a:latin typeface="Cambria Math"/>
                                          </a:rPr>
                                          <m:t>360</m:t>
                                        </m:r>
                                      </m:e>
                                      <m:sup>
                                        <m:r>
                                          <a:rPr lang="en-US" sz="1400" i="1" smtClean="0">
                                            <a:latin typeface="Cambria Math"/>
                                            <a:ea typeface="Cambria Math"/>
                                          </a:rPr>
                                          <m:t>°</m:t>
                                        </m:r>
                                      </m:sup>
                                    </m:sSup>
                                  </m:oMath>
                                </a14:m>
                                <a:endParaRPr lang="ar-IQ" sz="1400" dirty="0"/>
                              </a:p>
                            </p:txBody>
                          </p:sp>
                        </mc:Choice>
                        <mc:Fallback xmlns="">
                          <p:sp>
                            <p:nvSpPr>
                              <p:cNvPr id="129" name="TextBox 128"/>
                              <p:cNvSpPr txBox="1">
                                <a:spLocks noRot="1" noChangeAspect="1" noMove="1" noResize="1" noEditPoints="1" noAdjustHandles="1" noChangeArrowheads="1" noChangeShapeType="1" noTextEdit="1"/>
                              </p:cNvSpPr>
                              <p:nvPr/>
                            </p:nvSpPr>
                            <p:spPr>
                              <a:xfrm>
                                <a:off x="656270" y="6430414"/>
                                <a:ext cx="1605508" cy="312586"/>
                              </a:xfrm>
                              <a:prstGeom prst="rect">
                                <a:avLst/>
                              </a:prstGeom>
                              <a:blipFill rotWithShape="1">
                                <a:blip r:embed="rId41"/>
                                <a:stretch>
                                  <a:fillRect b="-19608"/>
                                </a:stretch>
                              </a:blipFill>
                            </p:spPr>
                            <p:txBody>
                              <a:bodyPr/>
                              <a:lstStyle/>
                              <a:p>
                                <a:r>
                                  <a:rPr lang="ar-IQ">
                                    <a:noFill/>
                                  </a:rPr>
                                  <a:t> </a:t>
                                </a:r>
                              </a:p>
                            </p:txBody>
                          </p:sp>
                        </mc:Fallback>
                      </mc:AlternateContent>
                    </p:grpSp>
                    <p:sp>
                      <p:nvSpPr>
                        <p:cNvPr id="97" name="TextBox 96"/>
                        <p:cNvSpPr txBox="1"/>
                        <p:nvPr/>
                      </p:nvSpPr>
                      <p:spPr>
                        <a:xfrm>
                          <a:off x="1234310" y="4102863"/>
                          <a:ext cx="144016" cy="307777"/>
                        </a:xfrm>
                        <a:prstGeom prst="rect">
                          <a:avLst/>
                        </a:prstGeom>
                        <a:noFill/>
                      </p:spPr>
                      <p:txBody>
                        <a:bodyPr wrap="square" rtlCol="1">
                          <a:spAutoFit/>
                        </a:bodyPr>
                        <a:lstStyle/>
                        <a:p>
                          <a:pPr algn="ctr" rtl="0"/>
                          <a:r>
                            <a:rPr lang="en-US" sz="1400" dirty="0" smtClean="0"/>
                            <a:t>S</a:t>
                          </a:r>
                          <a:endParaRPr lang="ar-IQ" sz="1400" dirty="0"/>
                        </a:p>
                      </p:txBody>
                    </p:sp>
                  </p:grpSp>
                  <p:sp>
                    <p:nvSpPr>
                      <p:cNvPr id="95" name="TextBox 94"/>
                      <p:cNvSpPr txBox="1"/>
                      <p:nvPr/>
                    </p:nvSpPr>
                    <p:spPr>
                      <a:xfrm>
                        <a:off x="1170488" y="3075977"/>
                        <a:ext cx="288032" cy="307777"/>
                      </a:xfrm>
                      <a:prstGeom prst="rect">
                        <a:avLst/>
                      </a:prstGeom>
                      <a:noFill/>
                    </p:spPr>
                    <p:txBody>
                      <a:bodyPr wrap="square" rtlCol="1">
                        <a:spAutoFit/>
                      </a:bodyPr>
                      <a:lstStyle/>
                      <a:p>
                        <a:pPr algn="ctr" rtl="0"/>
                        <a:r>
                          <a:rPr lang="en-US" sz="1400" dirty="0" smtClean="0"/>
                          <a:t>N</a:t>
                        </a:r>
                        <a:endParaRPr lang="ar-IQ" sz="1400" dirty="0"/>
                      </a:p>
                    </p:txBody>
                  </p:sp>
                </p:grpSp>
                <p:cxnSp>
                  <p:nvCxnSpPr>
                    <p:cNvPr id="93" name="Straight Arrow Connector 92"/>
                    <p:cNvCxnSpPr/>
                    <p:nvPr/>
                  </p:nvCxnSpPr>
                  <p:spPr>
                    <a:xfrm flipH="1">
                      <a:off x="7667957" y="5283269"/>
                      <a:ext cx="288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7" name="Group 146"/>
                  <p:cNvGrpSpPr/>
                  <p:nvPr/>
                </p:nvGrpSpPr>
                <p:grpSpPr>
                  <a:xfrm>
                    <a:off x="293623" y="244257"/>
                    <a:ext cx="7929776" cy="6189228"/>
                    <a:chOff x="293623" y="244257"/>
                    <a:chExt cx="7929776" cy="6189228"/>
                  </a:xfrm>
                </p:grpSpPr>
                <p:grpSp>
                  <p:nvGrpSpPr>
                    <p:cNvPr id="46" name="Group 45"/>
                    <p:cNvGrpSpPr/>
                    <p:nvPr/>
                  </p:nvGrpSpPr>
                  <p:grpSpPr>
                    <a:xfrm>
                      <a:off x="4499582" y="4750358"/>
                      <a:ext cx="2017138" cy="1683127"/>
                      <a:chOff x="4414612" y="4821019"/>
                      <a:chExt cx="2117461" cy="1678301"/>
                    </a:xfrm>
                  </p:grpSpPr>
                  <p:grpSp>
                    <p:nvGrpSpPr>
                      <p:cNvPr id="47" name="Group 46"/>
                      <p:cNvGrpSpPr/>
                      <p:nvPr/>
                    </p:nvGrpSpPr>
                    <p:grpSpPr>
                      <a:xfrm>
                        <a:off x="4414612" y="4821019"/>
                        <a:ext cx="2117461" cy="1678301"/>
                        <a:chOff x="32502" y="2928885"/>
                        <a:chExt cx="2117461" cy="1678301"/>
                      </a:xfrm>
                    </p:grpSpPr>
                    <p:grpSp>
                      <p:nvGrpSpPr>
                        <p:cNvPr id="49" name="Group 48"/>
                        <p:cNvGrpSpPr/>
                        <p:nvPr/>
                      </p:nvGrpSpPr>
                      <p:grpSpPr>
                        <a:xfrm>
                          <a:off x="32502" y="2928885"/>
                          <a:ext cx="2117461" cy="1678301"/>
                          <a:chOff x="32502" y="2928885"/>
                          <a:chExt cx="2117461" cy="1678301"/>
                        </a:xfrm>
                      </p:grpSpPr>
                      <p:grpSp>
                        <p:nvGrpSpPr>
                          <p:cNvPr id="51" name="Group 50"/>
                          <p:cNvGrpSpPr/>
                          <p:nvPr/>
                        </p:nvGrpSpPr>
                        <p:grpSpPr>
                          <a:xfrm>
                            <a:off x="32502" y="2928885"/>
                            <a:ext cx="2117461" cy="1678301"/>
                            <a:chOff x="469155" y="4879322"/>
                            <a:chExt cx="2117461" cy="1678301"/>
                          </a:xfrm>
                        </p:grpSpPr>
                        <p:grpSp>
                          <p:nvGrpSpPr>
                            <p:cNvPr id="53" name="Group 52"/>
                            <p:cNvGrpSpPr/>
                            <p:nvPr/>
                          </p:nvGrpSpPr>
                          <p:grpSpPr>
                            <a:xfrm>
                              <a:off x="469155" y="4879322"/>
                              <a:ext cx="1185554" cy="827265"/>
                              <a:chOff x="469155" y="4879322"/>
                              <a:chExt cx="1185554" cy="827265"/>
                            </a:xfrm>
                          </p:grpSpPr>
                          <p:grpSp>
                            <p:nvGrpSpPr>
                              <p:cNvPr id="55" name="Group 54"/>
                              <p:cNvGrpSpPr/>
                              <p:nvPr/>
                            </p:nvGrpSpPr>
                            <p:grpSpPr>
                              <a:xfrm>
                                <a:off x="469155" y="5239927"/>
                                <a:ext cx="1185554" cy="466660"/>
                                <a:chOff x="453106" y="5227425"/>
                                <a:chExt cx="1185554" cy="466660"/>
                              </a:xfrm>
                            </p:grpSpPr>
                            <p:grpSp>
                              <p:nvGrpSpPr>
                                <p:cNvPr id="57" name="Group 56"/>
                                <p:cNvGrpSpPr/>
                                <p:nvPr/>
                              </p:nvGrpSpPr>
                              <p:grpSpPr>
                                <a:xfrm>
                                  <a:off x="453106" y="5227425"/>
                                  <a:ext cx="1185554" cy="466660"/>
                                  <a:chOff x="65905" y="4119351"/>
                                  <a:chExt cx="1185554" cy="466660"/>
                                </a:xfrm>
                              </p:grpSpPr>
                              <p:grpSp>
                                <p:nvGrpSpPr>
                                  <p:cNvPr id="59" name="Group 58"/>
                                  <p:cNvGrpSpPr/>
                                  <p:nvPr/>
                                </p:nvGrpSpPr>
                                <p:grpSpPr>
                                  <a:xfrm>
                                    <a:off x="65905" y="4119351"/>
                                    <a:ext cx="378343" cy="466660"/>
                                    <a:chOff x="65905" y="4119351"/>
                                    <a:chExt cx="378343" cy="466660"/>
                                  </a:xfrm>
                                </p:grpSpPr>
                                <p:cxnSp>
                                  <p:nvCxnSpPr>
                                    <p:cNvPr id="61" name="Straight Arrow Connector 60"/>
                                    <p:cNvCxnSpPr/>
                                    <p:nvPr/>
                                  </p:nvCxnSpPr>
                                  <p:spPr>
                                    <a:xfrm>
                                      <a:off x="444248" y="4227044"/>
                                      <a:ext cx="0" cy="35896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65905" y="4119351"/>
                                          <a:ext cx="276101" cy="369332"/>
                                        </a:xfrm>
                                        <a:prstGeom prst="rect">
                                          <a:avLst/>
                                        </a:prstGeom>
                                        <a:noFill/>
                                      </p:spPr>
                                      <p:txBody>
                                        <a:bodyPr wrap="square" rtlCol="1">
                                          <a:spAutoFit/>
                                        </a:bodyPr>
                                        <a:lstStyle/>
                                        <a:p>
                                          <a:pPr algn="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22" name="TextBox 121"/>
                                        <p:cNvSpPr txBox="1">
                                          <a:spLocks noRot="1" noChangeAspect="1" noMove="1" noResize="1" noEditPoints="1" noAdjustHandles="1" noChangeArrowheads="1" noChangeShapeType="1" noTextEdit="1"/>
                                        </p:cNvSpPr>
                                        <p:nvPr/>
                                      </p:nvSpPr>
                                      <p:spPr>
                                        <a:xfrm>
                                          <a:off x="65905" y="4119351"/>
                                          <a:ext cx="276101" cy="369332"/>
                                        </a:xfrm>
                                        <a:prstGeom prst="rect">
                                          <a:avLst/>
                                        </a:prstGeom>
                                        <a:blipFill rotWithShape="1">
                                          <a:blip r:embed="rId19"/>
                                          <a:stretch>
                                            <a:fillRect r="-27907"/>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60" name="Rectangle 59"/>
                                      <p:cNvSpPr/>
                                      <p:nvPr/>
                                    </p:nvSpPr>
                                    <p:spPr>
                                      <a:xfrm>
                                        <a:off x="750746" y="4119351"/>
                                        <a:ext cx="500713" cy="368273"/>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a:latin typeface="Cambria Math"/>
                                                    </a:rPr>
                                                    <m:t>𝑣</m:t>
                                                  </m:r>
                                                </m:e>
                                                <m:sub>
                                                  <m:r>
                                                    <a:rPr lang="en-US" b="0" i="1" smtClean="0">
                                                      <a:latin typeface="Cambria Math"/>
                                                    </a:rPr>
                                                    <m:t>𝐿</m:t>
                                                  </m:r>
                                                </m:sub>
                                              </m:sSub>
                                            </m:oMath>
                                          </m:oMathPara>
                                        </a14:m>
                                        <a:endParaRPr lang="ar-IQ" dirty="0"/>
                                      </a:p>
                                    </p:txBody>
                                  </p:sp>
                                </mc:Choice>
                                <mc:Fallback xmlns="">
                                  <p:sp>
                                    <p:nvSpPr>
                                      <p:cNvPr id="118" name="Rectangle 117"/>
                                      <p:cNvSpPr>
                                        <a:spLocks noRot="1" noChangeAspect="1" noMove="1" noResize="1" noEditPoints="1" noAdjustHandles="1" noChangeArrowheads="1" noChangeShapeType="1" noTextEdit="1"/>
                                      </p:cNvSpPr>
                                      <p:nvPr/>
                                    </p:nvSpPr>
                                    <p:spPr>
                                      <a:xfrm>
                                        <a:off x="750746" y="4119351"/>
                                        <a:ext cx="476990" cy="369332"/>
                                      </a:xfrm>
                                      <a:prstGeom prst="rect">
                                        <a:avLst/>
                                      </a:prstGeom>
                                      <a:blipFill rotWithShape="1">
                                        <a:blip r:embed="rId20"/>
                                        <a:stretch>
                                          <a:fillRect b="-1667"/>
                                        </a:stretch>
                                      </a:blipFill>
                                    </p:spPr>
                                    <p:txBody>
                                      <a:bodyPr/>
                                      <a:lstStyle/>
                                      <a:p>
                                        <a:r>
                                          <a:rPr lang="ar-IQ">
                                            <a:noFill/>
                                          </a:rPr>
                                          <a:t> </a:t>
                                        </a:r>
                                      </a:p>
                                    </p:txBody>
                                  </p:sp>
                                </mc:Fallback>
                              </mc:AlternateContent>
                            </p:grpSp>
                            <p:cxnSp>
                              <p:nvCxnSpPr>
                                <p:cNvPr id="58" name="Straight Arrow Connector 57"/>
                                <p:cNvCxnSpPr/>
                                <p:nvPr/>
                              </p:nvCxnSpPr>
                              <p:spPr>
                                <a:xfrm>
                                  <a:off x="1614937" y="5288585"/>
                                  <a:ext cx="0" cy="358968"/>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56" name="TextBox 55"/>
                                  <p:cNvSpPr txBox="1"/>
                                  <p:nvPr/>
                                </p:nvSpPr>
                                <p:spPr>
                                  <a:xfrm>
                                    <a:off x="832518" y="4879322"/>
                                    <a:ext cx="359675"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114" name="TextBox 113"/>
                                  <p:cNvSpPr txBox="1">
                                    <a:spLocks noRot="1" noChangeAspect="1" noMove="1" noResize="1" noEditPoints="1" noAdjustHandles="1" noChangeArrowheads="1" noChangeShapeType="1" noTextEdit="1"/>
                                  </p:cNvSpPr>
                                  <p:nvPr/>
                                </p:nvSpPr>
                                <p:spPr>
                                  <a:xfrm>
                                    <a:off x="832518" y="4879322"/>
                                    <a:ext cx="359675" cy="369332"/>
                                  </a:xfrm>
                                  <a:prstGeom prst="rect">
                                    <a:avLst/>
                                  </a:prstGeom>
                                  <a:blipFill rotWithShape="1">
                                    <a:blip r:embed="rId21"/>
                                    <a:stretch>
                                      <a:fillRect l="-8929"/>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54" name="TextBox 53"/>
                                <p:cNvSpPr txBox="1"/>
                                <p:nvPr/>
                              </p:nvSpPr>
                              <p:spPr>
                                <a:xfrm>
                                  <a:off x="590490" y="6245037"/>
                                  <a:ext cx="1996126" cy="312586"/>
                                </a:xfrm>
                                <a:prstGeom prst="rect">
                                  <a:avLst/>
                                </a:prstGeom>
                                <a:noFill/>
                              </p:spPr>
                              <p:txBody>
                                <a:bodyPr wrap="square" rtlCol="1">
                                  <a:spAutoFit/>
                                </a:bodyPr>
                                <a:lstStyle/>
                                <a:p>
                                  <a:pPr algn="ctr" rtl="0"/>
                                  <a:r>
                                    <a:rPr lang="en-US" sz="1400" dirty="0" smtClean="0"/>
                                    <a:t>From </a:t>
                                  </a:r>
                                  <a14:m>
                                    <m:oMath xmlns:m="http://schemas.openxmlformats.org/officeDocument/2006/math">
                                      <m:sSup>
                                        <m:sSupPr>
                                          <m:ctrlPr>
                                            <a:rPr lang="en-US" sz="1400" i="1" smtClean="0">
                                              <a:latin typeface="Cambria Math"/>
                                            </a:rPr>
                                          </m:ctrlPr>
                                        </m:sSupPr>
                                        <m:e>
                                          <m:r>
                                            <a:rPr lang="en-US" sz="1400" b="0" i="1" smtClean="0">
                                              <a:latin typeface="Cambria Math"/>
                                            </a:rPr>
                                            <m:t>180</m:t>
                                          </m:r>
                                        </m:e>
                                        <m:sup>
                                          <m:r>
                                            <a:rPr lang="en-US" sz="1400" i="1" smtClean="0">
                                              <a:latin typeface="Cambria Math"/>
                                              <a:ea typeface="Cambria Math"/>
                                            </a:rPr>
                                            <m:t>°</m:t>
                                          </m:r>
                                        </m:sup>
                                      </m:sSup>
                                    </m:oMath>
                                  </a14:m>
                                  <a:r>
                                    <a:rPr lang="en-US" sz="1400" dirty="0" smtClean="0"/>
                                    <a:t> to </a:t>
                                  </a:r>
                                  <a14:m>
                                    <m:oMath xmlns:m="http://schemas.openxmlformats.org/officeDocument/2006/math">
                                      <m:sSup>
                                        <m:sSupPr>
                                          <m:ctrlPr>
                                            <a:rPr lang="en-US" sz="1400" i="1" smtClean="0">
                                              <a:latin typeface="Cambria Math"/>
                                            </a:rPr>
                                          </m:ctrlPr>
                                        </m:sSupPr>
                                        <m:e>
                                          <m:r>
                                            <a:rPr lang="en-US" sz="1400" b="0" i="1" smtClean="0">
                                              <a:latin typeface="Cambria Math"/>
                                            </a:rPr>
                                            <m:t>270</m:t>
                                          </m:r>
                                        </m:e>
                                        <m:sup>
                                          <m:r>
                                            <a:rPr lang="en-US" sz="1400" i="1" smtClean="0">
                                              <a:latin typeface="Cambria Math"/>
                                              <a:ea typeface="Cambria Math"/>
                                            </a:rPr>
                                            <m:t>°</m:t>
                                          </m:r>
                                        </m:sup>
                                      </m:sSup>
                                    </m:oMath>
                                  </a14:m>
                                  <a:endParaRPr lang="ar-IQ" sz="1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590490" y="6245037"/>
                                  <a:ext cx="1996126" cy="312586"/>
                                </a:xfrm>
                                <a:prstGeom prst="rect">
                                  <a:avLst/>
                                </a:prstGeom>
                                <a:blipFill rotWithShape="1">
                                  <a:blip r:embed="rId22"/>
                                  <a:stretch>
                                    <a:fillRect b="-19608"/>
                                  </a:stretch>
                                </a:blipFill>
                              </p:spPr>
                              <p:txBody>
                                <a:bodyPr/>
                                <a:lstStyle/>
                                <a:p>
                                  <a:r>
                                    <a:rPr lang="ar-IQ">
                                      <a:noFill/>
                                    </a:rPr>
                                    <a:t> </a:t>
                                  </a:r>
                                </a:p>
                              </p:txBody>
                            </p:sp>
                          </mc:Fallback>
                        </mc:AlternateContent>
                      </p:grpSp>
                      <p:sp>
                        <p:nvSpPr>
                          <p:cNvPr id="52" name="TextBox 51"/>
                          <p:cNvSpPr txBox="1"/>
                          <p:nvPr/>
                        </p:nvSpPr>
                        <p:spPr>
                          <a:xfrm>
                            <a:off x="1317817" y="3909799"/>
                            <a:ext cx="288032" cy="307777"/>
                          </a:xfrm>
                          <a:prstGeom prst="rect">
                            <a:avLst/>
                          </a:prstGeom>
                          <a:noFill/>
                        </p:spPr>
                        <p:txBody>
                          <a:bodyPr wrap="square" rtlCol="1">
                            <a:spAutoFit/>
                          </a:bodyPr>
                          <a:lstStyle/>
                          <a:p>
                            <a:pPr algn="ctr" rtl="0"/>
                            <a:r>
                              <a:rPr lang="en-US" sz="1400" dirty="0" smtClean="0"/>
                              <a:t>S</a:t>
                            </a:r>
                            <a:endParaRPr lang="ar-IQ" sz="1400" dirty="0"/>
                          </a:p>
                        </p:txBody>
                      </p:sp>
                    </p:grpSp>
                    <p:sp>
                      <p:nvSpPr>
                        <p:cNvPr id="50" name="TextBox 49"/>
                        <p:cNvSpPr txBox="1"/>
                        <p:nvPr/>
                      </p:nvSpPr>
                      <p:spPr>
                        <a:xfrm>
                          <a:off x="1317817" y="2945407"/>
                          <a:ext cx="288032" cy="307777"/>
                        </a:xfrm>
                        <a:prstGeom prst="rect">
                          <a:avLst/>
                        </a:prstGeom>
                        <a:noFill/>
                      </p:spPr>
                      <p:txBody>
                        <a:bodyPr wrap="square" rtlCol="1">
                          <a:spAutoFit/>
                        </a:bodyPr>
                        <a:lstStyle/>
                        <a:p>
                          <a:pPr algn="ctr" rtl="0"/>
                          <a:r>
                            <a:rPr lang="en-US" sz="1400" dirty="0" smtClean="0"/>
                            <a:t>N</a:t>
                          </a:r>
                          <a:endParaRPr lang="ar-IQ" sz="1400" dirty="0"/>
                        </a:p>
                      </p:txBody>
                    </p:sp>
                  </p:grpSp>
                  <p:cxnSp>
                    <p:nvCxnSpPr>
                      <p:cNvPr id="48" name="Straight Arrow Connector 47"/>
                      <p:cNvCxnSpPr/>
                      <p:nvPr/>
                    </p:nvCxnSpPr>
                    <p:spPr>
                      <a:xfrm flipH="1">
                        <a:off x="5099453" y="5085380"/>
                        <a:ext cx="3023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293623" y="244257"/>
                      <a:ext cx="7929776" cy="6188331"/>
                      <a:chOff x="293623" y="244257"/>
                      <a:chExt cx="7929776" cy="6188331"/>
                    </a:xfrm>
                  </p:grpSpPr>
                  <p:grpSp>
                    <p:nvGrpSpPr>
                      <p:cNvPr id="29" name="Group 28"/>
                      <p:cNvGrpSpPr/>
                      <p:nvPr/>
                    </p:nvGrpSpPr>
                    <p:grpSpPr>
                      <a:xfrm>
                        <a:off x="2351982" y="4717172"/>
                        <a:ext cx="1931367" cy="1715416"/>
                        <a:chOff x="1803569" y="5110889"/>
                        <a:chExt cx="1931367" cy="1648688"/>
                      </a:xfrm>
                    </p:grpSpPr>
                    <p:grpSp>
                      <p:nvGrpSpPr>
                        <p:cNvPr id="30" name="Group 29"/>
                        <p:cNvGrpSpPr/>
                        <p:nvPr/>
                      </p:nvGrpSpPr>
                      <p:grpSpPr>
                        <a:xfrm>
                          <a:off x="1803569" y="5110889"/>
                          <a:ext cx="1931367" cy="1648688"/>
                          <a:chOff x="-34695" y="3218755"/>
                          <a:chExt cx="1931367" cy="1648688"/>
                        </a:xfrm>
                      </p:grpSpPr>
                      <p:grpSp>
                        <p:nvGrpSpPr>
                          <p:cNvPr id="32" name="Group 31"/>
                          <p:cNvGrpSpPr/>
                          <p:nvPr/>
                        </p:nvGrpSpPr>
                        <p:grpSpPr>
                          <a:xfrm>
                            <a:off x="-34695" y="3218755"/>
                            <a:ext cx="1931367" cy="1648688"/>
                            <a:chOff x="-34695" y="3218755"/>
                            <a:chExt cx="1931367" cy="1648688"/>
                          </a:xfrm>
                        </p:grpSpPr>
                        <p:grpSp>
                          <p:nvGrpSpPr>
                            <p:cNvPr id="34" name="Group 33"/>
                            <p:cNvGrpSpPr/>
                            <p:nvPr/>
                          </p:nvGrpSpPr>
                          <p:grpSpPr>
                            <a:xfrm>
                              <a:off x="-34695" y="3238824"/>
                              <a:ext cx="1931367" cy="1628619"/>
                              <a:chOff x="401958" y="5189261"/>
                              <a:chExt cx="1931367" cy="1628619"/>
                            </a:xfrm>
                          </p:grpSpPr>
                          <p:grpSp>
                            <p:nvGrpSpPr>
                              <p:cNvPr id="36" name="Group 35"/>
                              <p:cNvGrpSpPr/>
                              <p:nvPr/>
                            </p:nvGrpSpPr>
                            <p:grpSpPr>
                              <a:xfrm>
                                <a:off x="401958" y="5189261"/>
                                <a:ext cx="1153840" cy="809197"/>
                                <a:chOff x="401958" y="5189261"/>
                                <a:chExt cx="1153840" cy="809197"/>
                              </a:xfrm>
                            </p:grpSpPr>
                            <p:grpSp>
                              <p:nvGrpSpPr>
                                <p:cNvPr id="38" name="Group 37"/>
                                <p:cNvGrpSpPr/>
                                <p:nvPr/>
                              </p:nvGrpSpPr>
                              <p:grpSpPr>
                                <a:xfrm>
                                  <a:off x="401958" y="5512775"/>
                                  <a:ext cx="1153840" cy="485683"/>
                                  <a:chOff x="385909" y="5500273"/>
                                  <a:chExt cx="1153840" cy="485683"/>
                                </a:xfrm>
                              </p:grpSpPr>
                              <p:grpSp>
                                <p:nvGrpSpPr>
                                  <p:cNvPr id="40" name="Group 39"/>
                                  <p:cNvGrpSpPr/>
                                  <p:nvPr/>
                                </p:nvGrpSpPr>
                                <p:grpSpPr>
                                  <a:xfrm>
                                    <a:off x="385909" y="5500273"/>
                                    <a:ext cx="1149007" cy="485683"/>
                                    <a:chOff x="-1292" y="4392199"/>
                                    <a:chExt cx="1149007" cy="485683"/>
                                  </a:xfrm>
                                </p:grpSpPr>
                                <p:grpSp>
                                  <p:nvGrpSpPr>
                                    <p:cNvPr id="42" name="Group 41"/>
                                    <p:cNvGrpSpPr/>
                                    <p:nvPr/>
                                  </p:nvGrpSpPr>
                                  <p:grpSpPr>
                                    <a:xfrm>
                                      <a:off x="-1292" y="4398186"/>
                                      <a:ext cx="423627" cy="479696"/>
                                      <a:chOff x="-1292" y="4398186"/>
                                      <a:chExt cx="423627" cy="479696"/>
                                    </a:xfrm>
                                  </p:grpSpPr>
                                  <p:cxnSp>
                                    <p:nvCxnSpPr>
                                      <p:cNvPr id="44" name="Straight Arrow Connector 43"/>
                                      <p:cNvCxnSpPr/>
                                      <p:nvPr/>
                                    </p:nvCxnSpPr>
                                    <p:spPr>
                                      <a:xfrm flipH="1">
                                        <a:off x="418726" y="4531886"/>
                                        <a:ext cx="3609" cy="3459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1292" y="4398186"/>
                                            <a:ext cx="232526" cy="354966"/>
                                          </a:xfrm>
                                          <a:prstGeom prst="rect">
                                            <a:avLst/>
                                          </a:prstGeom>
                                          <a:noFill/>
                                        </p:spPr>
                                        <p:txBody>
                                          <a:bodyPr wrap="square" rtlCol="1">
                                            <a:spAutoFit/>
                                          </a:bodyPr>
                                          <a:lstStyle/>
                                          <a:p>
                                            <a:pPr algn="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292" y="4398186"/>
                                            <a:ext cx="232526" cy="354966"/>
                                          </a:xfrm>
                                          <a:prstGeom prst="rect">
                                            <a:avLst/>
                                          </a:prstGeom>
                                          <a:blipFill rotWithShape="1">
                                            <a:blip r:embed="rId15"/>
                                            <a:stretch>
                                              <a:fillRect r="-44737"/>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43" name="Rectangle 42"/>
                                        <p:cNvSpPr/>
                                        <p:nvPr/>
                                      </p:nvSpPr>
                                      <p:spPr>
                                        <a:xfrm>
                                          <a:off x="670726" y="4392199"/>
                                          <a:ext cx="476989" cy="354966"/>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a:latin typeface="Cambria Math"/>
                                                      </a:rPr>
                                                      <m:t>𝑣</m:t>
                                                    </m:r>
                                                  </m:e>
                                                  <m:sub>
                                                    <m:r>
                                                      <a:rPr lang="en-US" b="0" i="1" smtClean="0">
                                                        <a:latin typeface="Cambria Math"/>
                                                      </a:rPr>
                                                      <m:t>𝐿</m:t>
                                                    </m:r>
                                                  </m:sub>
                                                </m:sSub>
                                              </m:oMath>
                                            </m:oMathPara>
                                          </a14:m>
                                          <a:endParaRPr lang="ar-IQ" dirty="0"/>
                                        </a:p>
                                      </p:txBody>
                                    </p:sp>
                                  </mc:Choice>
                                  <mc:Fallback xmlns="">
                                    <p:sp>
                                      <p:nvSpPr>
                                        <p:cNvPr id="101" name="Rectangle 100"/>
                                        <p:cNvSpPr>
                                          <a:spLocks noRot="1" noChangeAspect="1" noMove="1" noResize="1" noEditPoints="1" noAdjustHandles="1" noChangeArrowheads="1" noChangeShapeType="1" noTextEdit="1"/>
                                        </p:cNvSpPr>
                                        <p:nvPr/>
                                      </p:nvSpPr>
                                      <p:spPr>
                                        <a:xfrm>
                                          <a:off x="670726" y="4392199"/>
                                          <a:ext cx="476989" cy="354966"/>
                                        </a:xfrm>
                                        <a:prstGeom prst="rect">
                                          <a:avLst/>
                                        </a:prstGeom>
                                        <a:blipFill rotWithShape="1">
                                          <a:blip r:embed="rId16"/>
                                          <a:stretch>
                                            <a:fillRect/>
                                          </a:stretch>
                                        </a:blipFill>
                                      </p:spPr>
                                      <p:txBody>
                                        <a:bodyPr/>
                                        <a:lstStyle/>
                                        <a:p>
                                          <a:r>
                                            <a:rPr lang="ar-IQ">
                                              <a:noFill/>
                                            </a:rPr>
                                            <a:t> </a:t>
                                          </a:r>
                                        </a:p>
                                      </p:txBody>
                                    </p:sp>
                                  </mc:Fallback>
                                </mc:AlternateContent>
                              </p:grpSp>
                              <p:cxnSp>
                                <p:nvCxnSpPr>
                                  <p:cNvPr id="41" name="Straight Arrow Connector 40"/>
                                  <p:cNvCxnSpPr/>
                                  <p:nvPr/>
                                </p:nvCxnSpPr>
                                <p:spPr>
                                  <a:xfrm>
                                    <a:off x="1530658" y="5605360"/>
                                    <a:ext cx="9091" cy="345997"/>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39" name="TextBox 38"/>
                                    <p:cNvSpPr txBox="1"/>
                                    <p:nvPr/>
                                  </p:nvSpPr>
                                  <p:spPr>
                                    <a:xfrm>
                                      <a:off x="785976" y="5189261"/>
                                      <a:ext cx="359675" cy="354966"/>
                                    </a:xfrm>
                                    <a:prstGeom prst="rect">
                                      <a:avLst/>
                                    </a:prstGeom>
                                    <a:noFill/>
                                  </p:spPr>
                                  <p:txBody>
                                    <a:bodyPr wrap="square" rtlCol="1">
                                      <a:spAutoFit/>
                                    </a:bodyPr>
                                    <a:lstStyle/>
                                    <a:p>
                                      <a:pPr algn="ctr" rtl="0"/>
                                      <a14:m>
                                        <m:oMathPara xmlns:m="http://schemas.openxmlformats.org/officeDocument/2006/math">
                                          <m:oMathParaPr>
                                            <m:jc m:val="left"/>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97" name="TextBox 96"/>
                                    <p:cNvSpPr txBox="1">
                                      <a:spLocks noRot="1" noChangeAspect="1" noMove="1" noResize="1" noEditPoints="1" noAdjustHandles="1" noChangeArrowheads="1" noChangeShapeType="1" noTextEdit="1"/>
                                    </p:cNvSpPr>
                                    <p:nvPr/>
                                  </p:nvSpPr>
                                  <p:spPr>
                                    <a:xfrm>
                                      <a:off x="785976" y="5189261"/>
                                      <a:ext cx="359675" cy="354966"/>
                                    </a:xfrm>
                                    <a:prstGeom prst="rect">
                                      <a:avLst/>
                                    </a:prstGeom>
                                    <a:blipFill rotWithShape="1">
                                      <a:blip r:embed="rId17"/>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37" name="TextBox 36"/>
                                  <p:cNvSpPr txBox="1"/>
                                  <p:nvPr/>
                                </p:nvSpPr>
                                <p:spPr>
                                  <a:xfrm>
                                    <a:off x="865867" y="6517453"/>
                                    <a:ext cx="1467458" cy="300427"/>
                                  </a:xfrm>
                                  <a:prstGeom prst="rect">
                                    <a:avLst/>
                                  </a:prstGeom>
                                  <a:noFill/>
                                </p:spPr>
                                <p:txBody>
                                  <a:bodyPr wrap="square" rtlCol="1">
                                    <a:spAutoFit/>
                                  </a:bodyPr>
                                  <a:lstStyle/>
                                  <a:p>
                                    <a:pPr algn="ctr" rtl="0"/>
                                    <a:r>
                                      <a:rPr lang="en-US" sz="1400" dirty="0" smtClean="0"/>
                                      <a:t>From </a:t>
                                    </a:r>
                                    <a14:m>
                                      <m:oMath xmlns:m="http://schemas.openxmlformats.org/officeDocument/2006/math">
                                        <m:sSup>
                                          <m:sSupPr>
                                            <m:ctrlPr>
                                              <a:rPr lang="en-US" sz="1400" i="1" smtClean="0">
                                                <a:latin typeface="Cambria Math"/>
                                              </a:rPr>
                                            </m:ctrlPr>
                                          </m:sSupPr>
                                          <m:e>
                                            <m:r>
                                              <a:rPr lang="en-US" sz="1400" b="0" i="1" smtClean="0">
                                                <a:latin typeface="Cambria Math"/>
                                              </a:rPr>
                                              <m:t>90</m:t>
                                            </m:r>
                                          </m:e>
                                          <m:sup>
                                            <m:r>
                                              <a:rPr lang="en-US" sz="1400" i="1" smtClean="0">
                                                <a:latin typeface="Cambria Math"/>
                                                <a:ea typeface="Cambria Math"/>
                                              </a:rPr>
                                              <m:t>°</m:t>
                                            </m:r>
                                          </m:sup>
                                        </m:sSup>
                                      </m:oMath>
                                    </a14:m>
                                    <a:r>
                                      <a:rPr lang="en-US" sz="1400" dirty="0" smtClean="0"/>
                                      <a:t> to </a:t>
                                    </a:r>
                                    <a14:m>
                                      <m:oMath xmlns:m="http://schemas.openxmlformats.org/officeDocument/2006/math">
                                        <m:sSup>
                                          <m:sSupPr>
                                            <m:ctrlPr>
                                              <a:rPr lang="en-US" sz="1400" i="1" smtClean="0">
                                                <a:latin typeface="Cambria Math"/>
                                              </a:rPr>
                                            </m:ctrlPr>
                                          </m:sSupPr>
                                          <m:e>
                                            <m:r>
                                              <a:rPr lang="en-US" sz="1400" b="0" i="1" smtClean="0">
                                                <a:latin typeface="Cambria Math"/>
                                              </a:rPr>
                                              <m:t>180</m:t>
                                            </m:r>
                                          </m:e>
                                          <m:sup>
                                            <m:r>
                                              <a:rPr lang="en-US" sz="1400" i="1" smtClean="0">
                                                <a:latin typeface="Cambria Math"/>
                                                <a:ea typeface="Cambria Math"/>
                                              </a:rPr>
                                              <m:t>°</m:t>
                                            </m:r>
                                          </m:sup>
                                        </m:sSup>
                                      </m:oMath>
                                    </a14:m>
                                    <a:endParaRPr lang="ar-IQ" sz="1400" dirty="0"/>
                                  </a:p>
                                </p:txBody>
                              </p:sp>
                            </mc:Choice>
                            <mc:Fallback xmlns="">
                              <p:sp>
                                <p:nvSpPr>
                                  <p:cNvPr id="95" name="TextBox 94"/>
                                  <p:cNvSpPr txBox="1">
                                    <a:spLocks noRot="1" noChangeAspect="1" noMove="1" noResize="1" noEditPoints="1" noAdjustHandles="1" noChangeArrowheads="1" noChangeShapeType="1" noTextEdit="1"/>
                                  </p:cNvSpPr>
                                  <p:nvPr/>
                                </p:nvSpPr>
                                <p:spPr>
                                  <a:xfrm>
                                    <a:off x="865867" y="6517453"/>
                                    <a:ext cx="1467458" cy="300427"/>
                                  </a:xfrm>
                                  <a:prstGeom prst="rect">
                                    <a:avLst/>
                                  </a:prstGeom>
                                  <a:blipFill rotWithShape="1">
                                    <a:blip r:embed="rId18"/>
                                    <a:stretch>
                                      <a:fillRect l="-415" b="-19608"/>
                                    </a:stretch>
                                  </a:blipFill>
                                </p:spPr>
                                <p:txBody>
                                  <a:bodyPr/>
                                  <a:lstStyle/>
                                  <a:p>
                                    <a:r>
                                      <a:rPr lang="ar-IQ">
                                        <a:noFill/>
                                      </a:rPr>
                                      <a:t> </a:t>
                                    </a:r>
                                  </a:p>
                                </p:txBody>
                              </p:sp>
                            </mc:Fallback>
                          </mc:AlternateContent>
                        </p:grpSp>
                        <p:sp>
                          <p:nvSpPr>
                            <p:cNvPr id="35" name="TextBox 34"/>
                            <p:cNvSpPr txBox="1"/>
                            <p:nvPr/>
                          </p:nvSpPr>
                          <p:spPr>
                            <a:xfrm>
                              <a:off x="1213323" y="3218755"/>
                              <a:ext cx="288032" cy="295805"/>
                            </a:xfrm>
                            <a:prstGeom prst="rect">
                              <a:avLst/>
                            </a:prstGeom>
                            <a:noFill/>
                          </p:spPr>
                          <p:txBody>
                            <a:bodyPr wrap="square" rtlCol="1">
                              <a:spAutoFit/>
                            </a:bodyPr>
                            <a:lstStyle/>
                            <a:p>
                              <a:pPr algn="ctr" rtl="0"/>
                              <a:r>
                                <a:rPr lang="en-US" sz="1400" dirty="0" smtClean="0"/>
                                <a:t>S</a:t>
                              </a:r>
                              <a:endParaRPr lang="ar-IQ" sz="1400" dirty="0"/>
                            </a:p>
                          </p:txBody>
                        </p:sp>
                      </p:grpSp>
                      <p:sp>
                        <p:nvSpPr>
                          <p:cNvPr id="33" name="TextBox 32"/>
                          <p:cNvSpPr txBox="1"/>
                          <p:nvPr/>
                        </p:nvSpPr>
                        <p:spPr>
                          <a:xfrm>
                            <a:off x="1213323" y="4186420"/>
                            <a:ext cx="288032" cy="295805"/>
                          </a:xfrm>
                          <a:prstGeom prst="rect">
                            <a:avLst/>
                          </a:prstGeom>
                          <a:noFill/>
                        </p:spPr>
                        <p:txBody>
                          <a:bodyPr wrap="square" rtlCol="1">
                            <a:spAutoFit/>
                          </a:bodyPr>
                          <a:lstStyle/>
                          <a:p>
                            <a:pPr algn="ctr" rtl="0"/>
                            <a:r>
                              <a:rPr lang="en-US" sz="1400" dirty="0" smtClean="0"/>
                              <a:t>N</a:t>
                            </a:r>
                            <a:endParaRPr lang="ar-IQ" sz="1400" dirty="0"/>
                          </a:p>
                        </p:txBody>
                      </p:sp>
                    </p:grpSp>
                    <p:cxnSp>
                      <p:nvCxnSpPr>
                        <p:cNvPr id="31" name="Straight Arrow Connector 30"/>
                        <p:cNvCxnSpPr/>
                        <p:nvPr/>
                      </p:nvCxnSpPr>
                      <p:spPr>
                        <a:xfrm>
                          <a:off x="2511587" y="5412661"/>
                          <a:ext cx="288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93623" y="244257"/>
                        <a:ext cx="7929776" cy="6188329"/>
                        <a:chOff x="293623" y="244257"/>
                        <a:chExt cx="7929776" cy="6188329"/>
                      </a:xfrm>
                    </p:grpSpPr>
                    <p:grpSp>
                      <p:nvGrpSpPr>
                        <p:cNvPr id="4" name="Group 3"/>
                        <p:cNvGrpSpPr/>
                        <p:nvPr/>
                      </p:nvGrpSpPr>
                      <p:grpSpPr>
                        <a:xfrm>
                          <a:off x="293623" y="4716000"/>
                          <a:ext cx="1704960" cy="1716586"/>
                          <a:chOff x="177746" y="5040768"/>
                          <a:chExt cx="1704960" cy="1716586"/>
                        </a:xfrm>
                      </p:grpSpPr>
                      <p:grpSp>
                        <p:nvGrpSpPr>
                          <p:cNvPr id="5" name="Group 4"/>
                          <p:cNvGrpSpPr/>
                          <p:nvPr/>
                        </p:nvGrpSpPr>
                        <p:grpSpPr>
                          <a:xfrm>
                            <a:off x="177746" y="5040768"/>
                            <a:ext cx="1704960" cy="1716586"/>
                            <a:chOff x="81567" y="3171765"/>
                            <a:chExt cx="1704960" cy="1716586"/>
                          </a:xfrm>
                        </p:grpSpPr>
                        <p:grpSp>
                          <p:nvGrpSpPr>
                            <p:cNvPr id="7" name="Group 6"/>
                            <p:cNvGrpSpPr/>
                            <p:nvPr/>
                          </p:nvGrpSpPr>
                          <p:grpSpPr>
                            <a:xfrm>
                              <a:off x="81567" y="3171765"/>
                              <a:ext cx="1704960" cy="1716586"/>
                              <a:chOff x="81567" y="3171765"/>
                              <a:chExt cx="1704960" cy="1716586"/>
                            </a:xfrm>
                          </p:grpSpPr>
                          <p:grpSp>
                            <p:nvGrpSpPr>
                              <p:cNvPr id="9" name="Group 8"/>
                              <p:cNvGrpSpPr/>
                              <p:nvPr/>
                            </p:nvGrpSpPr>
                            <p:grpSpPr>
                              <a:xfrm>
                                <a:off x="81567" y="3193006"/>
                                <a:ext cx="1704960" cy="1695345"/>
                                <a:chOff x="518220" y="5143443"/>
                                <a:chExt cx="1704960" cy="1695345"/>
                              </a:xfrm>
                            </p:grpSpPr>
                            <p:grpSp>
                              <p:nvGrpSpPr>
                                <p:cNvPr id="11" name="Group 10"/>
                                <p:cNvGrpSpPr/>
                                <p:nvPr/>
                              </p:nvGrpSpPr>
                              <p:grpSpPr>
                                <a:xfrm>
                                  <a:off x="518220" y="5143443"/>
                                  <a:ext cx="1704960" cy="1218938"/>
                                  <a:chOff x="518220" y="5143443"/>
                                  <a:chExt cx="1704960" cy="1218938"/>
                                </a:xfrm>
                              </p:grpSpPr>
                              <p:grpSp>
                                <p:nvGrpSpPr>
                                  <p:cNvPr id="13" name="Group 12"/>
                                  <p:cNvGrpSpPr/>
                                  <p:nvPr/>
                                </p:nvGrpSpPr>
                                <p:grpSpPr>
                                  <a:xfrm>
                                    <a:off x="518220" y="5159373"/>
                                    <a:ext cx="1704960" cy="1203008"/>
                                    <a:chOff x="502171" y="5146871"/>
                                    <a:chExt cx="1704960" cy="1203008"/>
                                  </a:xfrm>
                                </p:grpSpPr>
                                <p:grpSp>
                                  <p:nvGrpSpPr>
                                    <p:cNvPr id="15" name="Group 14"/>
                                    <p:cNvGrpSpPr/>
                                    <p:nvPr/>
                                  </p:nvGrpSpPr>
                                  <p:grpSpPr>
                                    <a:xfrm>
                                      <a:off x="502171" y="5146871"/>
                                      <a:ext cx="1704960" cy="1203008"/>
                                      <a:chOff x="114970" y="4038797"/>
                                      <a:chExt cx="1704960" cy="1203008"/>
                                    </a:xfrm>
                                  </p:grpSpPr>
                                  <p:grpSp>
                                    <p:nvGrpSpPr>
                                      <p:cNvPr id="17" name="Group 16"/>
                                      <p:cNvGrpSpPr/>
                                      <p:nvPr/>
                                    </p:nvGrpSpPr>
                                    <p:grpSpPr>
                                      <a:xfrm>
                                        <a:off x="114970" y="4038797"/>
                                        <a:ext cx="1704960" cy="1203008"/>
                                        <a:chOff x="114970" y="4038797"/>
                                        <a:chExt cx="1704960" cy="1203008"/>
                                      </a:xfrm>
                                    </p:grpSpPr>
                                    <p:pic>
                                      <p:nvPicPr>
                                        <p:cNvPr id="19" name="Picture 2"/>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62617" y="4038797"/>
                                          <a:ext cx="1357313" cy="120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14970" y="4430671"/>
                                          <a:ext cx="314390" cy="398955"/>
                                          <a:chOff x="114970" y="4430671"/>
                                          <a:chExt cx="314390" cy="398955"/>
                                        </a:xfrm>
                                      </p:grpSpPr>
                                      <p:cxnSp>
                                        <p:nvCxnSpPr>
                                          <p:cNvPr id="21" name="Straight Arrow Connector 20"/>
                                          <p:cNvCxnSpPr/>
                                          <p:nvPr/>
                                        </p:nvCxnSpPr>
                                        <p:spPr>
                                          <a:xfrm flipV="1">
                                            <a:off x="429360" y="4469626"/>
                                            <a:ext cx="0" cy="360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14970" y="4430671"/>
                                                <a:ext cx="276101" cy="369332"/>
                                              </a:xfrm>
                                              <a:prstGeom prst="rect">
                                                <a:avLst/>
                                              </a:prstGeom>
                                              <a:noFill/>
                                            </p:spPr>
                                            <p:txBody>
                                              <a:bodyPr wrap="square" rtlCol="1">
                                                <a:spAutoFit/>
                                              </a:bodyPr>
                                              <a:lstStyle/>
                                              <a:p>
                                                <a:pPr algn="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31" name="TextBox 30"/>
                                              <p:cNvSpPr txBox="1">
                                                <a:spLocks noRot="1" noChangeAspect="1" noMove="1" noResize="1" noEditPoints="1" noAdjustHandles="1" noChangeArrowheads="1" noChangeShapeType="1" noTextEdit="1"/>
                                              </p:cNvSpPr>
                                              <p:nvPr/>
                                            </p:nvSpPr>
                                            <p:spPr>
                                              <a:xfrm>
                                                <a:off x="114970" y="4430671"/>
                                                <a:ext cx="276101" cy="369332"/>
                                              </a:xfrm>
                                              <a:prstGeom prst="rect">
                                                <a:avLst/>
                                              </a:prstGeom>
                                              <a:blipFill rotWithShape="1">
                                                <a:blip r:embed="rId10"/>
                                                <a:stretch>
                                                  <a:fillRect r="-20000"/>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18" name="Rectangle 17"/>
                                          <p:cNvSpPr/>
                                          <p:nvPr/>
                                        </p:nvSpPr>
                                        <p:spPr>
                                          <a:xfrm>
                                            <a:off x="685347" y="4392199"/>
                                            <a:ext cx="476990" cy="369332"/>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a:latin typeface="Cambria Math"/>
                                                        </a:rPr>
                                                        <m:t>𝑣</m:t>
                                                      </m:r>
                                                    </m:e>
                                                    <m:sub>
                                                      <m:r>
                                                        <a:rPr lang="en-US" b="0" i="1" smtClean="0">
                                                          <a:latin typeface="Cambria Math"/>
                                                        </a:rPr>
                                                        <m:t>𝐿</m:t>
                                                      </m:r>
                                                    </m:sub>
                                                  </m:sSub>
                                                </m:oMath>
                                              </m:oMathPara>
                                            </a14:m>
                                            <a:endParaRPr lang="ar-IQ" dirty="0"/>
                                          </a:p>
                                        </p:txBody>
                                      </p:sp>
                                    </mc:Choice>
                                    <mc:Fallback xmlns="">
                                      <p:sp>
                                        <p:nvSpPr>
                                          <p:cNvPr id="1028" name="Rectangle 1027"/>
                                          <p:cNvSpPr>
                                            <a:spLocks noRot="1" noChangeAspect="1" noMove="1" noResize="1" noEditPoints="1" noAdjustHandles="1" noChangeArrowheads="1" noChangeShapeType="1" noTextEdit="1"/>
                                          </p:cNvSpPr>
                                          <p:nvPr/>
                                        </p:nvSpPr>
                                        <p:spPr>
                                          <a:xfrm>
                                            <a:off x="685347" y="4392199"/>
                                            <a:ext cx="476990" cy="369332"/>
                                          </a:xfrm>
                                          <a:prstGeom prst="rect">
                                            <a:avLst/>
                                          </a:prstGeom>
                                          <a:blipFill rotWithShape="1">
                                            <a:blip r:embed="rId11"/>
                                            <a:stretch>
                                              <a:fillRect b="-1667"/>
                                            </a:stretch>
                                          </a:blipFill>
                                        </p:spPr>
                                        <p:txBody>
                                          <a:bodyPr/>
                                          <a:lstStyle/>
                                          <a:p>
                                            <a:r>
                                              <a:rPr lang="ar-IQ">
                                                <a:noFill/>
                                              </a:rPr>
                                              <a:t> </a:t>
                                            </a:r>
                                          </a:p>
                                        </p:txBody>
                                      </p:sp>
                                    </mc:Fallback>
                                  </mc:AlternateContent>
                                </p:grpSp>
                                <p:cxnSp>
                                  <p:nvCxnSpPr>
                                    <p:cNvPr id="16" name="Straight Arrow Connector 15"/>
                                    <p:cNvCxnSpPr/>
                                    <p:nvPr/>
                                  </p:nvCxnSpPr>
                                  <p:spPr>
                                    <a:xfrm flipH="1" flipV="1">
                                      <a:off x="1576548" y="5577700"/>
                                      <a:ext cx="10684" cy="360000"/>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872597" y="5143443"/>
                                        <a:ext cx="359675"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1033" name="TextBox 1032"/>
                                      <p:cNvSpPr txBox="1">
                                        <a:spLocks noRot="1" noChangeAspect="1" noMove="1" noResize="1" noEditPoints="1" noAdjustHandles="1" noChangeArrowheads="1" noChangeShapeType="1" noTextEdit="1"/>
                                      </p:cNvSpPr>
                                      <p:nvPr/>
                                    </p:nvSpPr>
                                    <p:spPr>
                                      <a:xfrm>
                                        <a:off x="872597" y="5143443"/>
                                        <a:ext cx="359675" cy="369332"/>
                                      </a:xfrm>
                                      <a:prstGeom prst="rect">
                                        <a:avLst/>
                                      </a:prstGeom>
                                      <a:blipFill rotWithShape="1">
                                        <a:blip r:embed="rId12"/>
                                        <a:stretch>
                                          <a:fillRect l="-6780"/>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895817" y="6526202"/>
                                      <a:ext cx="1257861" cy="312586"/>
                                    </a:xfrm>
                                    <a:prstGeom prst="rect">
                                      <a:avLst/>
                                    </a:prstGeom>
                                    <a:noFill/>
                                  </p:spPr>
                                  <p:txBody>
                                    <a:bodyPr wrap="square" rtlCol="1">
                                      <a:spAutoFit/>
                                    </a:bodyPr>
                                    <a:lstStyle/>
                                    <a:p>
                                      <a:pPr algn="ctr" rtl="0"/>
                                      <a:r>
                                        <a:rPr lang="en-US" sz="1400" dirty="0" smtClean="0"/>
                                        <a:t>From </a:t>
                                      </a:r>
                                      <a14:m>
                                        <m:oMath xmlns:m="http://schemas.openxmlformats.org/officeDocument/2006/math">
                                          <m:sSup>
                                            <m:sSupPr>
                                              <m:ctrlPr>
                                                <a:rPr lang="en-US" sz="1400" i="1" smtClean="0">
                                                  <a:latin typeface="Cambria Math"/>
                                                </a:rPr>
                                              </m:ctrlPr>
                                            </m:sSupPr>
                                            <m:e>
                                              <m:r>
                                                <a:rPr lang="en-US" sz="1400" b="0" i="1" smtClean="0">
                                                  <a:latin typeface="Cambria Math"/>
                                                </a:rPr>
                                                <m:t>0</m:t>
                                              </m:r>
                                            </m:e>
                                            <m:sup>
                                              <m:r>
                                                <a:rPr lang="en-US" sz="1400" i="1" smtClean="0">
                                                  <a:latin typeface="Cambria Math"/>
                                                  <a:ea typeface="Cambria Math"/>
                                                </a:rPr>
                                                <m:t>°</m:t>
                                              </m:r>
                                            </m:sup>
                                          </m:sSup>
                                        </m:oMath>
                                      </a14:m>
                                      <a:r>
                                        <a:rPr lang="en-US" sz="1400" dirty="0" smtClean="0"/>
                                        <a:t> to </a:t>
                                      </a:r>
                                      <a14:m>
                                        <m:oMath xmlns:m="http://schemas.openxmlformats.org/officeDocument/2006/math">
                                          <m:sSup>
                                            <m:sSupPr>
                                              <m:ctrlPr>
                                                <a:rPr lang="en-US" sz="1400" i="1" smtClean="0">
                                                  <a:latin typeface="Cambria Math"/>
                                                </a:rPr>
                                              </m:ctrlPr>
                                            </m:sSupPr>
                                            <m:e>
                                              <m:r>
                                                <a:rPr lang="en-US" sz="1400" b="0" i="1" smtClean="0">
                                                  <a:latin typeface="Cambria Math"/>
                                                </a:rPr>
                                                <m:t>90</m:t>
                                              </m:r>
                                            </m:e>
                                            <m:sup>
                                              <m:r>
                                                <a:rPr lang="en-US" sz="1400" i="1" smtClean="0">
                                                  <a:latin typeface="Cambria Math"/>
                                                  <a:ea typeface="Cambria Math"/>
                                                </a:rPr>
                                                <m:t>°</m:t>
                                              </m:r>
                                            </m:sup>
                                          </m:sSup>
                                        </m:oMath>
                                      </a14:m>
                                      <a:endParaRPr lang="ar-IQ"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95817" y="6526202"/>
                                      <a:ext cx="1257861" cy="312586"/>
                                    </a:xfrm>
                                    <a:prstGeom prst="rect">
                                      <a:avLst/>
                                    </a:prstGeom>
                                    <a:blipFill rotWithShape="1">
                                      <a:blip r:embed="rId44"/>
                                      <a:stretch>
                                        <a:fillRect l="-485" b="-19608"/>
                                      </a:stretch>
                                    </a:blipFill>
                                  </p:spPr>
                                  <p:txBody>
                                    <a:bodyPr/>
                                    <a:lstStyle/>
                                    <a:p>
                                      <a:r>
                                        <a:rPr lang="ar-IQ">
                                          <a:noFill/>
                                        </a:rPr>
                                        <a:t> </a:t>
                                      </a:r>
                                    </a:p>
                                  </p:txBody>
                                </p:sp>
                              </mc:Fallback>
                            </mc:AlternateContent>
                          </p:grpSp>
                          <p:sp>
                            <p:nvSpPr>
                              <p:cNvPr id="10" name="TextBox 9"/>
                              <p:cNvSpPr txBox="1"/>
                              <p:nvPr/>
                            </p:nvSpPr>
                            <p:spPr>
                              <a:xfrm>
                                <a:off x="1257772" y="3171765"/>
                                <a:ext cx="288032" cy="307777"/>
                              </a:xfrm>
                              <a:prstGeom prst="rect">
                                <a:avLst/>
                              </a:prstGeom>
                              <a:noFill/>
                            </p:spPr>
                            <p:txBody>
                              <a:bodyPr wrap="square" rtlCol="1">
                                <a:spAutoFit/>
                              </a:bodyPr>
                              <a:lstStyle/>
                              <a:p>
                                <a:pPr algn="ctr" rtl="0"/>
                                <a:r>
                                  <a:rPr lang="en-US" sz="1400" dirty="0" smtClean="0"/>
                                  <a:t>S</a:t>
                                </a:r>
                                <a:endParaRPr lang="ar-IQ" sz="1400" dirty="0"/>
                              </a:p>
                            </p:txBody>
                          </p:sp>
                        </p:grpSp>
                        <p:sp>
                          <p:nvSpPr>
                            <p:cNvPr id="8" name="TextBox 7"/>
                            <p:cNvSpPr txBox="1"/>
                            <p:nvPr/>
                          </p:nvSpPr>
                          <p:spPr>
                            <a:xfrm>
                              <a:off x="1257772" y="4179765"/>
                              <a:ext cx="288032" cy="307777"/>
                            </a:xfrm>
                            <a:prstGeom prst="rect">
                              <a:avLst/>
                            </a:prstGeom>
                            <a:noFill/>
                          </p:spPr>
                          <p:txBody>
                            <a:bodyPr wrap="square" rtlCol="1">
                              <a:spAutoFit/>
                            </a:bodyPr>
                            <a:lstStyle/>
                            <a:p>
                              <a:pPr algn="ctr" rtl="0"/>
                              <a:r>
                                <a:rPr lang="en-US" sz="1400" dirty="0" smtClean="0"/>
                                <a:t>N</a:t>
                              </a:r>
                              <a:endParaRPr lang="ar-IQ" sz="1400" dirty="0"/>
                            </a:p>
                          </p:txBody>
                        </p:sp>
                      </p:grpSp>
                      <p:cxnSp>
                        <p:nvCxnSpPr>
                          <p:cNvPr id="6" name="Straight Arrow Connector 5"/>
                          <p:cNvCxnSpPr/>
                          <p:nvPr/>
                        </p:nvCxnSpPr>
                        <p:spPr>
                          <a:xfrm>
                            <a:off x="820123" y="5339092"/>
                            <a:ext cx="288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a:off x="1080000" y="244257"/>
                          <a:ext cx="7143399" cy="4084240"/>
                          <a:chOff x="1193928" y="205594"/>
                          <a:chExt cx="7143399" cy="4084240"/>
                        </a:xfrm>
                      </p:grpSpPr>
                      <p:cxnSp>
                        <p:nvCxnSpPr>
                          <p:cNvPr id="108" name="Straight Connector 107"/>
                          <p:cNvCxnSpPr/>
                          <p:nvPr/>
                        </p:nvCxnSpPr>
                        <p:spPr>
                          <a:xfrm flipV="1">
                            <a:off x="3591750" y="406025"/>
                            <a:ext cx="0" cy="38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448000" y="2916000"/>
                            <a:ext cx="0" cy="1368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1193928" y="205594"/>
                            <a:ext cx="7143399" cy="4084240"/>
                            <a:chOff x="1193928" y="205594"/>
                            <a:chExt cx="7143399" cy="4084240"/>
                          </a:xfrm>
                        </p:grpSpPr>
                        <p:cxnSp>
                          <p:nvCxnSpPr>
                            <p:cNvPr id="23" name="Straight Arrow Connector 22"/>
                            <p:cNvCxnSpPr/>
                            <p:nvPr/>
                          </p:nvCxnSpPr>
                          <p:spPr>
                            <a:xfrm>
                              <a:off x="3748850" y="4104000"/>
                              <a:ext cx="6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5697211" y="4104000"/>
                              <a:ext cx="6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4722887" y="4104000"/>
                              <a:ext cx="6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a:off x="6689575" y="4104000"/>
                              <a:ext cx="6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41" name="Group 140"/>
                            <p:cNvGrpSpPr/>
                            <p:nvPr/>
                          </p:nvGrpSpPr>
                          <p:grpSpPr>
                            <a:xfrm>
                              <a:off x="1193928" y="205594"/>
                              <a:ext cx="7143399" cy="4084240"/>
                              <a:chOff x="1193928" y="205594"/>
                              <a:chExt cx="7143399" cy="4084240"/>
                            </a:xfrm>
                          </p:grpSpPr>
                          <p:sp>
                            <p:nvSpPr>
                              <p:cNvPr id="123" name="Rectangle 122"/>
                              <p:cNvSpPr/>
                              <p:nvPr/>
                            </p:nvSpPr>
                            <p:spPr>
                              <a:xfrm>
                                <a:off x="5605245" y="2913337"/>
                                <a:ext cx="519694" cy="369332"/>
                              </a:xfrm>
                              <a:prstGeom prst="rect">
                                <a:avLst/>
                              </a:prstGeom>
                            </p:spPr>
                            <p:txBody>
                              <a:bodyPr wrap="none">
                                <a:spAutoFit/>
                              </a:bodyPr>
                              <a:lstStyle/>
                              <a:p>
                                <a:pPr algn="ctr" rtl="0"/>
                                <a:r>
                                  <a:rPr lang="en-US" dirty="0" smtClean="0"/>
                                  <a:t>Inc.</a:t>
                                </a:r>
                                <a:endParaRPr lang="ar-IQ" dirty="0"/>
                              </a:p>
                            </p:txBody>
                          </p:sp>
                          <p:sp>
                            <p:nvSpPr>
                              <p:cNvPr id="124" name="Rectangle 123"/>
                              <p:cNvSpPr/>
                              <p:nvPr/>
                            </p:nvSpPr>
                            <p:spPr>
                              <a:xfrm>
                                <a:off x="4616572" y="2921834"/>
                                <a:ext cx="598242" cy="369332"/>
                              </a:xfrm>
                              <a:prstGeom prst="rect">
                                <a:avLst/>
                              </a:prstGeom>
                            </p:spPr>
                            <p:txBody>
                              <a:bodyPr wrap="none">
                                <a:spAutoFit/>
                              </a:bodyPr>
                              <a:lstStyle/>
                              <a:p>
                                <a:pPr algn="ctr" rtl="0"/>
                                <a:r>
                                  <a:rPr lang="en-US" dirty="0" smtClean="0"/>
                                  <a:t>Dec.</a:t>
                                </a:r>
                                <a:endParaRPr lang="ar-IQ" dirty="0"/>
                              </a:p>
                            </p:txBody>
                          </p:sp>
                          <p:sp>
                            <p:nvSpPr>
                              <p:cNvPr id="125" name="Rectangle 124"/>
                              <p:cNvSpPr/>
                              <p:nvPr/>
                            </p:nvSpPr>
                            <p:spPr>
                              <a:xfrm>
                                <a:off x="6571168" y="2921834"/>
                                <a:ext cx="598242" cy="369332"/>
                              </a:xfrm>
                              <a:prstGeom prst="rect">
                                <a:avLst/>
                              </a:prstGeom>
                            </p:spPr>
                            <p:txBody>
                              <a:bodyPr wrap="none">
                                <a:spAutoFit/>
                              </a:bodyPr>
                              <a:lstStyle/>
                              <a:p>
                                <a:pPr algn="ctr" rtl="0"/>
                                <a:r>
                                  <a:rPr lang="en-US" dirty="0" smtClean="0"/>
                                  <a:t>Dec.</a:t>
                                </a:r>
                                <a:endParaRPr lang="ar-IQ" dirty="0"/>
                              </a:p>
                            </p:txBody>
                          </p:sp>
                          <p:sp>
                            <p:nvSpPr>
                              <p:cNvPr id="127" name="Rectangle 126"/>
                              <p:cNvSpPr/>
                              <p:nvPr/>
                            </p:nvSpPr>
                            <p:spPr>
                              <a:xfrm>
                                <a:off x="4634851" y="3597337"/>
                                <a:ext cx="824072" cy="369332"/>
                              </a:xfrm>
                              <a:prstGeom prst="rect">
                                <a:avLst/>
                              </a:prstGeom>
                            </p:spPr>
                            <p:txBody>
                              <a:bodyPr wrap="none">
                                <a:spAutoFit/>
                              </a:bodyPr>
                              <a:lstStyle/>
                              <a:p>
                                <a:pPr algn="ctr" rtl="0"/>
                                <a:r>
                                  <a:rPr lang="en-US" dirty="0"/>
                                  <a:t>Source</a:t>
                                </a:r>
                                <a:endParaRPr lang="ar-IQ" dirty="0"/>
                              </a:p>
                            </p:txBody>
                          </p:sp>
                          <p:sp>
                            <p:nvSpPr>
                              <p:cNvPr id="128" name="Rectangle 127"/>
                              <p:cNvSpPr/>
                              <p:nvPr/>
                            </p:nvSpPr>
                            <p:spPr>
                              <a:xfrm>
                                <a:off x="5614503" y="3276000"/>
                                <a:ext cx="824072" cy="369332"/>
                              </a:xfrm>
                              <a:prstGeom prst="rect">
                                <a:avLst/>
                              </a:prstGeom>
                            </p:spPr>
                            <p:txBody>
                              <a:bodyPr wrap="none">
                                <a:spAutoFit/>
                              </a:bodyPr>
                              <a:lstStyle/>
                              <a:p>
                                <a:pPr algn="ctr" rtl="0"/>
                                <a:r>
                                  <a:rPr lang="en-US" dirty="0"/>
                                  <a:t>Source</a:t>
                                </a:r>
                                <a:endParaRPr lang="ar-IQ" dirty="0"/>
                              </a:p>
                            </p:txBody>
                          </p:sp>
                          <p:sp>
                            <p:nvSpPr>
                              <p:cNvPr id="129" name="Rectangle 128"/>
                              <p:cNvSpPr/>
                              <p:nvPr/>
                            </p:nvSpPr>
                            <p:spPr>
                              <a:xfrm>
                                <a:off x="6620797" y="3597337"/>
                                <a:ext cx="824072" cy="369332"/>
                              </a:xfrm>
                              <a:prstGeom prst="rect">
                                <a:avLst/>
                              </a:prstGeom>
                            </p:spPr>
                            <p:txBody>
                              <a:bodyPr wrap="none">
                                <a:spAutoFit/>
                              </a:bodyPr>
                              <a:lstStyle/>
                              <a:p>
                                <a:pPr algn="ctr" rtl="0"/>
                                <a:r>
                                  <a:rPr lang="en-US" dirty="0"/>
                                  <a:t>Source</a:t>
                                </a:r>
                                <a:endParaRPr lang="ar-IQ" dirty="0"/>
                              </a:p>
                            </p:txBody>
                          </p:sp>
                          <p:sp>
                            <p:nvSpPr>
                              <p:cNvPr id="131" name="Rectangle 130"/>
                              <p:cNvSpPr/>
                              <p:nvPr/>
                            </p:nvSpPr>
                            <p:spPr>
                              <a:xfrm>
                                <a:off x="5702854" y="3597337"/>
                                <a:ext cx="636713" cy="369332"/>
                              </a:xfrm>
                              <a:prstGeom prst="rect">
                                <a:avLst/>
                              </a:prstGeom>
                            </p:spPr>
                            <p:txBody>
                              <a:bodyPr wrap="none">
                                <a:spAutoFit/>
                              </a:bodyPr>
                              <a:lstStyle/>
                              <a:p>
                                <a:pPr algn="ctr" rtl="0"/>
                                <a:r>
                                  <a:rPr lang="en-US" dirty="0"/>
                                  <a:t>Load</a:t>
                                </a:r>
                                <a:endParaRPr lang="ar-IQ" dirty="0"/>
                              </a:p>
                            </p:txBody>
                          </p:sp>
                          <p:sp>
                            <p:nvSpPr>
                              <p:cNvPr id="132" name="Rectangle 131"/>
                              <p:cNvSpPr/>
                              <p:nvPr/>
                            </p:nvSpPr>
                            <p:spPr>
                              <a:xfrm>
                                <a:off x="6673161" y="3273337"/>
                                <a:ext cx="636713" cy="369332"/>
                              </a:xfrm>
                              <a:prstGeom prst="rect">
                                <a:avLst/>
                              </a:prstGeom>
                            </p:spPr>
                            <p:txBody>
                              <a:bodyPr wrap="none">
                                <a:spAutoFit/>
                              </a:bodyPr>
                              <a:lstStyle/>
                              <a:p>
                                <a:pPr algn="ctr" rtl="0"/>
                                <a:r>
                                  <a:rPr lang="en-US" dirty="0"/>
                                  <a:t>Load</a:t>
                                </a:r>
                                <a:endParaRPr lang="ar-IQ" dirty="0"/>
                              </a:p>
                            </p:txBody>
                          </p:sp>
                          <p:grpSp>
                            <p:nvGrpSpPr>
                              <p:cNvPr id="140" name="Group 139"/>
                              <p:cNvGrpSpPr/>
                              <p:nvPr/>
                            </p:nvGrpSpPr>
                            <p:grpSpPr>
                              <a:xfrm>
                                <a:off x="1193928" y="205594"/>
                                <a:ext cx="7143399" cy="4084240"/>
                                <a:chOff x="1193928" y="205594"/>
                                <a:chExt cx="7143399" cy="4084240"/>
                              </a:xfrm>
                            </p:grpSpPr>
                            <p:sp>
                              <p:nvSpPr>
                                <p:cNvPr id="122" name="Rectangle 121"/>
                                <p:cNvSpPr/>
                                <p:nvPr/>
                              </p:nvSpPr>
                              <p:spPr>
                                <a:xfrm>
                                  <a:off x="3745298" y="2921834"/>
                                  <a:ext cx="514886" cy="369332"/>
                                </a:xfrm>
                                <a:prstGeom prst="rect">
                                  <a:avLst/>
                                </a:prstGeom>
                              </p:spPr>
                              <p:txBody>
                                <a:bodyPr wrap="none">
                                  <a:spAutoFit/>
                                </a:bodyPr>
                                <a:lstStyle/>
                                <a:p>
                                  <a:pPr algn="ctr" rtl="0"/>
                                  <a:r>
                                    <a:rPr lang="en-US" dirty="0" smtClean="0"/>
                                    <a:t>Inc.</a:t>
                                  </a:r>
                                  <a:endParaRPr lang="ar-IQ" dirty="0"/>
                                </a:p>
                              </p:txBody>
                            </p:sp>
                            <p:sp>
                              <p:nvSpPr>
                                <p:cNvPr id="126" name="Rectangle 125"/>
                                <p:cNvSpPr/>
                                <p:nvPr/>
                              </p:nvSpPr>
                              <p:spPr>
                                <a:xfrm>
                                  <a:off x="3660814" y="3291166"/>
                                  <a:ext cx="824072" cy="369332"/>
                                </a:xfrm>
                                <a:prstGeom prst="rect">
                                  <a:avLst/>
                                </a:prstGeom>
                              </p:spPr>
                              <p:txBody>
                                <a:bodyPr wrap="none">
                                  <a:spAutoFit/>
                                </a:bodyPr>
                                <a:lstStyle/>
                                <a:p>
                                  <a:pPr algn="ctr" rtl="0"/>
                                  <a:r>
                                    <a:rPr lang="en-US" dirty="0"/>
                                    <a:t>Source</a:t>
                                  </a:r>
                                  <a:endParaRPr lang="ar-IQ" dirty="0"/>
                                </a:p>
                              </p:txBody>
                            </p:sp>
                            <p:grpSp>
                              <p:nvGrpSpPr>
                                <p:cNvPr id="139" name="Group 138"/>
                                <p:cNvGrpSpPr/>
                                <p:nvPr/>
                              </p:nvGrpSpPr>
                              <p:grpSpPr>
                                <a:xfrm>
                                  <a:off x="1193928" y="205594"/>
                                  <a:ext cx="7143399" cy="4084240"/>
                                  <a:chOff x="1193928" y="205594"/>
                                  <a:chExt cx="7143399" cy="4084240"/>
                                </a:xfrm>
                              </p:grpSpPr>
                              <p:sp>
                                <p:nvSpPr>
                                  <p:cNvPr id="121" name="Rectangle 120"/>
                                  <p:cNvSpPr/>
                                  <p:nvPr/>
                                </p:nvSpPr>
                                <p:spPr>
                                  <a:xfrm>
                                    <a:off x="2598497" y="3920502"/>
                                    <a:ext cx="778225" cy="369332"/>
                                  </a:xfrm>
                                  <a:prstGeom prst="rect">
                                    <a:avLst/>
                                  </a:prstGeom>
                                </p:spPr>
                                <p:txBody>
                                  <a:bodyPr wrap="none">
                                    <a:spAutoFit/>
                                  </a:bodyPr>
                                  <a:lstStyle/>
                                  <a:p>
                                    <a:pPr algn="l" rtl="0"/>
                                    <a:r>
                                      <a:rPr lang="en-US" dirty="0"/>
                                      <a:t>Power</a:t>
                                    </a:r>
                                    <a:endParaRPr lang="ar-IQ" dirty="0"/>
                                  </a:p>
                                </p:txBody>
                              </p:sp>
                              <p:grpSp>
                                <p:nvGrpSpPr>
                                  <p:cNvPr id="138" name="Group 137"/>
                                  <p:cNvGrpSpPr/>
                                  <p:nvPr/>
                                </p:nvGrpSpPr>
                                <p:grpSpPr>
                                  <a:xfrm>
                                    <a:off x="1193928" y="205594"/>
                                    <a:ext cx="7143399" cy="4065557"/>
                                    <a:chOff x="1193928" y="205594"/>
                                    <a:chExt cx="7143399" cy="4065557"/>
                                  </a:xfrm>
                                </p:grpSpPr>
                                <p:sp>
                                  <p:nvSpPr>
                                    <p:cNvPr id="120" name="Rectangle 119"/>
                                    <p:cNvSpPr/>
                                    <p:nvPr/>
                                  </p:nvSpPr>
                                  <p:spPr>
                                    <a:xfrm>
                                      <a:off x="2664000" y="3619500"/>
                                      <a:ext cx="636713" cy="369332"/>
                                    </a:xfrm>
                                    <a:prstGeom prst="rect">
                                      <a:avLst/>
                                    </a:prstGeom>
                                  </p:spPr>
                                  <p:txBody>
                                    <a:bodyPr wrap="none">
                                      <a:spAutoFit/>
                                    </a:bodyPr>
                                    <a:lstStyle/>
                                    <a:p>
                                      <a:pPr algn="ctr" rtl="0"/>
                                      <a:r>
                                        <a:rPr lang="en-US" dirty="0"/>
                                        <a:t>Load</a:t>
                                      </a:r>
                                      <a:endParaRPr lang="ar-IQ" dirty="0"/>
                                    </a:p>
                                  </p:txBody>
                                </p:sp>
                                <p:grpSp>
                                  <p:nvGrpSpPr>
                                    <p:cNvPr id="137" name="Group 136"/>
                                    <p:cNvGrpSpPr/>
                                    <p:nvPr/>
                                  </p:nvGrpSpPr>
                                  <p:grpSpPr>
                                    <a:xfrm>
                                      <a:off x="1193928" y="205594"/>
                                      <a:ext cx="7143399" cy="4065557"/>
                                      <a:chOff x="1193928" y="205594"/>
                                      <a:chExt cx="7143399" cy="4065557"/>
                                    </a:xfrm>
                                  </p:grpSpPr>
                                  <p:sp>
                                    <p:nvSpPr>
                                      <p:cNvPr id="119" name="Rectangle 118"/>
                                      <p:cNvSpPr/>
                                      <p:nvPr/>
                                    </p:nvSpPr>
                                    <p:spPr>
                                      <a:xfrm>
                                        <a:off x="2442001" y="3276000"/>
                                        <a:ext cx="1131784" cy="369332"/>
                                      </a:xfrm>
                                      <a:prstGeom prst="rect">
                                        <a:avLst/>
                                      </a:prstGeom>
                                    </p:spPr>
                                    <p:txBody>
                                      <a:bodyPr wrap="none">
                                        <a:spAutoFit/>
                                      </a:bodyPr>
                                      <a:lstStyle/>
                                      <a:p>
                                        <a:pPr algn="ctr" rtl="0"/>
                                        <a:r>
                                          <a:rPr lang="en-US" dirty="0"/>
                                          <a:t>AC Source</a:t>
                                        </a:r>
                                        <a:endParaRPr lang="ar-IQ" dirty="0"/>
                                      </a:p>
                                    </p:txBody>
                                  </p:sp>
                                  <p:grpSp>
                                    <p:nvGrpSpPr>
                                      <p:cNvPr id="135" name="Group 134"/>
                                      <p:cNvGrpSpPr/>
                                      <p:nvPr/>
                                    </p:nvGrpSpPr>
                                    <p:grpSpPr>
                                      <a:xfrm>
                                        <a:off x="1193928" y="205594"/>
                                        <a:ext cx="7143399" cy="4065557"/>
                                        <a:chOff x="1193928" y="205594"/>
                                        <a:chExt cx="7143399" cy="4065557"/>
                                      </a:xfrm>
                                    </p:grpSpPr>
                                    <p:grpSp>
                                      <p:nvGrpSpPr>
                                        <p:cNvPr id="63" name="Group 62"/>
                                        <p:cNvGrpSpPr/>
                                        <p:nvPr/>
                                      </p:nvGrpSpPr>
                                      <p:grpSpPr>
                                        <a:xfrm>
                                          <a:off x="1193928" y="205594"/>
                                          <a:ext cx="7143399" cy="4052431"/>
                                          <a:chOff x="1193928" y="205594"/>
                                          <a:chExt cx="7143399" cy="4052431"/>
                                        </a:xfrm>
                                      </p:grpSpPr>
                                      <p:grpSp>
                                        <p:nvGrpSpPr>
                                          <p:cNvPr id="64" name="Group 63"/>
                                          <p:cNvGrpSpPr/>
                                          <p:nvPr/>
                                        </p:nvGrpSpPr>
                                        <p:grpSpPr>
                                          <a:xfrm>
                                            <a:off x="1193928" y="205594"/>
                                            <a:ext cx="7143399" cy="4052431"/>
                                            <a:chOff x="281361" y="1340768"/>
                                            <a:chExt cx="7143399" cy="4052431"/>
                                          </a:xfrm>
                                        </p:grpSpPr>
                                        <p:cxnSp>
                                          <p:nvCxnSpPr>
                                            <p:cNvPr id="68" name="Straight Arrow Connector 67"/>
                                            <p:cNvCxnSpPr/>
                                            <p:nvPr/>
                                          </p:nvCxnSpPr>
                                          <p:spPr>
                                            <a:xfrm flipV="1">
                                              <a:off x="6397307" y="4101006"/>
                                              <a:ext cx="0" cy="280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9" name="Straight Arrow Connector 68"/>
                                            <p:cNvCxnSpPr/>
                                            <p:nvPr/>
                                          </p:nvCxnSpPr>
                                          <p:spPr>
                                            <a:xfrm flipV="1">
                                              <a:off x="5432644" y="4101274"/>
                                              <a:ext cx="0" cy="280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0" name="Straight Arrow Connector 69"/>
                                            <p:cNvCxnSpPr/>
                                            <p:nvPr/>
                                          </p:nvCxnSpPr>
                                          <p:spPr>
                                            <a:xfrm>
                                              <a:off x="4458320" y="4123174"/>
                                              <a:ext cx="0" cy="279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1" name="Straight Arrow Connector 70"/>
                                            <p:cNvCxnSpPr/>
                                            <p:nvPr/>
                                          </p:nvCxnSpPr>
                                          <p:spPr>
                                            <a:xfrm>
                                              <a:off x="3484283" y="4132782"/>
                                              <a:ext cx="0" cy="279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72" name="Group 71"/>
                                            <p:cNvGrpSpPr/>
                                            <p:nvPr/>
                                          </p:nvGrpSpPr>
                                          <p:grpSpPr>
                                            <a:xfrm>
                                              <a:off x="281361" y="1340768"/>
                                              <a:ext cx="7143399" cy="4052431"/>
                                              <a:chOff x="281361" y="1340768"/>
                                              <a:chExt cx="7143399" cy="4052431"/>
                                            </a:xfrm>
                                          </p:grpSpPr>
                                          <p:grpSp>
                                            <p:nvGrpSpPr>
                                              <p:cNvPr id="73" name="Group 72"/>
                                              <p:cNvGrpSpPr/>
                                              <p:nvPr/>
                                            </p:nvGrpSpPr>
                                            <p:grpSpPr>
                                              <a:xfrm>
                                                <a:off x="293888" y="1340768"/>
                                                <a:ext cx="7109795" cy="4052431"/>
                                                <a:chOff x="293888" y="1340768"/>
                                                <a:chExt cx="7109795" cy="4052431"/>
                                              </a:xfrm>
                                            </p:grpSpPr>
                                            <mc:AlternateContent xmlns:mc="http://schemas.openxmlformats.org/markup-compatibility/2006" xmlns:a14="http://schemas.microsoft.com/office/drawing/2010/main">
                                              <mc:Choice Requires="a14">
                                                <p:sp>
                                                  <p:nvSpPr>
                                                    <p:cNvPr id="76" name="TextBox 75"/>
                                                    <p:cNvSpPr txBox="1"/>
                                                    <p:nvPr/>
                                                  </p:nvSpPr>
                                                  <p:spPr>
                                                    <a:xfrm>
                                                      <a:off x="6891235" y="3155372"/>
                                                      <a:ext cx="504056"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23" name="TextBox 22"/>
                                                    <p:cNvSpPr txBox="1">
                                                      <a:spLocks noRot="1" noChangeAspect="1" noMove="1" noResize="1" noEditPoints="1" noAdjustHandles="1" noChangeArrowheads="1" noChangeShapeType="1" noTextEdit="1"/>
                                                    </p:cNvSpPr>
                                                    <p:nvPr/>
                                                  </p:nvSpPr>
                                                  <p:spPr>
                                                    <a:xfrm>
                                                      <a:off x="6891235" y="3155372"/>
                                                      <a:ext cx="504056" cy="369332"/>
                                                    </a:xfrm>
                                                    <a:prstGeom prst="rect">
                                                      <a:avLst/>
                                                    </a:prstGeom>
                                                    <a:blipFill rotWithShape="1">
                                                      <a:blip r:embed="rId30"/>
                                                      <a:stretch>
                                                        <a:fillRect/>
                                                      </a:stretch>
                                                    </a:blipFill>
                                                  </p:spPr>
                                                  <p:txBody>
                                                    <a:bodyPr/>
                                                    <a:lstStyle/>
                                                    <a:p>
                                                      <a:r>
                                                        <a:rPr lang="ar-IQ">
                                                          <a:noFill/>
                                                        </a:rPr>
                                                        <a:t> </a:t>
                                                      </a:r>
                                                    </a:p>
                                                  </p:txBody>
                                                </p:sp>
                                              </mc:Fallback>
                                            </mc:AlternateContent>
                                            <p:grpSp>
                                              <p:nvGrpSpPr>
                                                <p:cNvPr id="77" name="Group 76"/>
                                                <p:cNvGrpSpPr/>
                                                <p:nvPr/>
                                              </p:nvGrpSpPr>
                                              <p:grpSpPr>
                                                <a:xfrm>
                                                  <a:off x="293888" y="1340768"/>
                                                  <a:ext cx="7109795" cy="4052431"/>
                                                  <a:chOff x="293888" y="1340768"/>
                                                  <a:chExt cx="7109795" cy="4052431"/>
                                                </a:xfrm>
                                              </p:grpSpPr>
                                              <p:grpSp>
                                                <p:nvGrpSpPr>
                                                  <p:cNvPr id="79" name="Group 78"/>
                                                  <p:cNvGrpSpPr/>
                                                  <p:nvPr/>
                                                </p:nvGrpSpPr>
                                                <p:grpSpPr>
                                                  <a:xfrm>
                                                    <a:off x="2267744" y="1340768"/>
                                                    <a:ext cx="4652960" cy="4052431"/>
                                                    <a:chOff x="2267744" y="1340768"/>
                                                    <a:chExt cx="4652960" cy="4052431"/>
                                                  </a:xfrm>
                                                </p:grpSpPr>
                                                <mc:AlternateContent xmlns:mc="http://schemas.openxmlformats.org/markup-compatibility/2006" xmlns:a14="http://schemas.microsoft.com/office/drawing/2010/main">
                                                  <mc:Choice Requires="a14">
                                                    <p:graphicFrame>
                                                      <p:nvGraphicFramePr>
                                                        <p:cNvPr id="82" name="Chart 81"/>
                                                        <p:cNvGraphicFramePr>
                                                          <a:graphicFrameLocks/>
                                                        </p:cNvGraphicFramePr>
                                                        <p:nvPr>
                                                          <p:extLst>
                                                            <p:ext uri="{D42A27DB-BD31-4B8C-83A1-F6EECF244321}">
                                                              <p14:modId xmlns:p14="http://schemas.microsoft.com/office/powerpoint/2010/main" val="1243486915"/>
                                                            </p:ext>
                                                          </p:extLst>
                                                        </p:nvPr>
                                                      </p:nvGraphicFramePr>
                                                      <p:xfrm>
                                                        <a:off x="2267744" y="1340768"/>
                                                        <a:ext cx="4572000" cy="2743200"/>
                                                      </p:xfrm>
                                                      <a:graphic>
                                                        <a:graphicData uri="http://schemas.openxmlformats.org/drawingml/2006/chart">
                                                          <c:chart xmlns:c="http://schemas.openxmlformats.org/drawingml/2006/chart" xmlns:r="http://schemas.openxmlformats.org/officeDocument/2006/relationships" r:id="rId45"/>
                                                        </a:graphicData>
                                                      </a:graphic>
                                                    </p:graphicFrame>
                                                  </mc:Choice>
                                                  <mc:Fallback xmlns="">
                                                    <p:graphicFrame>
                                                      <p:nvGraphicFramePr>
                                                        <p:cNvPr id="82" name="Chart 81"/>
                                                        <p:cNvGraphicFramePr>
                                                          <a:graphicFrameLocks/>
                                                        </p:cNvGraphicFramePr>
                                                        <p:nvPr>
                                                          <p:extLst>
                                                            <p:ext uri="{D42A27DB-BD31-4B8C-83A1-F6EECF244321}">
                                                              <p14:modId xmlns:p14="http://schemas.microsoft.com/office/powerpoint/2010/main" val="1243486915"/>
                                                            </p:ext>
                                                          </p:extLst>
                                                        </p:nvPr>
                                                      </p:nvGraphicFramePr>
                                                      <p:xfrm>
                                                        <a:off x="2267744" y="1340768"/>
                                                        <a:ext cx="4572000" cy="2743200"/>
                                                      </p:xfrm>
                                                      <a:graphic>
                                                        <a:graphicData uri="http://schemas.openxmlformats.org/drawingml/2006/chart">
                                                          <c:chart xmlns:c="http://schemas.openxmlformats.org/drawingml/2006/chart" xmlns:r="http://schemas.openxmlformats.org/officeDocument/2006/relationships" r:id="rId46"/>
                                                        </a:graphicData>
                                                      </a:graphic>
                                                    </p:graphicFrame>
                                                  </mc:Fallback>
                                                </mc:AlternateContent>
                                                <p:cxnSp>
                                                  <p:nvCxnSpPr>
                                                    <p:cNvPr id="83" name="Straight Connector 82"/>
                                                    <p:cNvCxnSpPr/>
                                                    <p:nvPr/>
                                                  </p:nvCxnSpPr>
                                                  <p:spPr>
                                                    <a:xfrm flipV="1">
                                                      <a:off x="3670233" y="1541199"/>
                                                      <a:ext cx="0" cy="38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648361" y="1541199"/>
                                                      <a:ext cx="0" cy="38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577952" y="1541199"/>
                                                      <a:ext cx="7655" cy="38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621433" y="1541199"/>
                                                      <a:ext cx="0" cy="38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6292131" y="1663373"/>
                                                      <a:ext cx="60749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8" name="Straight Arrow Connector 87"/>
                                                    <p:cNvCxnSpPr>
                                                      <a:stCxn id="76" idx="1"/>
                                                    </p:cNvCxnSpPr>
                                                    <p:nvPr/>
                                                  </p:nvCxnSpPr>
                                                  <p:spPr>
                                                    <a:xfrm flipH="1">
                                                      <a:off x="6331343" y="3340038"/>
                                                      <a:ext cx="55989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9" name="Straight Arrow Connector 88"/>
                                                    <p:cNvCxnSpPr/>
                                                    <p:nvPr/>
                                                  </p:nvCxnSpPr>
                                                  <p:spPr>
                                                    <a:xfrm flipH="1">
                                                      <a:off x="6235201" y="3709370"/>
                                                      <a:ext cx="685503"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80" name="TextBox 79"/>
                                                      <p:cNvSpPr txBox="1"/>
                                                      <p:nvPr/>
                                                    </p:nvSpPr>
                                                    <p:spPr>
                                                      <a:xfrm>
                                                        <a:off x="6899627" y="1484784"/>
                                                        <a:ext cx="504056"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24" name="TextBox 23"/>
                                                      <p:cNvSpPr txBox="1">
                                                        <a:spLocks noRot="1" noChangeAspect="1" noMove="1" noResize="1" noEditPoints="1" noAdjustHandles="1" noChangeArrowheads="1" noChangeShapeType="1" noTextEdit="1"/>
                                                      </p:cNvSpPr>
                                                      <p:nvPr/>
                                                    </p:nvSpPr>
                                                    <p:spPr>
                                                      <a:xfrm>
                                                        <a:off x="6899627" y="1484784"/>
                                                        <a:ext cx="504056" cy="369332"/>
                                                      </a:xfrm>
                                                      <a:prstGeom prst="rect">
                                                        <a:avLst/>
                                                      </a:prstGeom>
                                                      <a:blipFill rotWithShape="1">
                                                        <a:blip r:embed="rId3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293888" y="1484784"/>
                                                        <a:ext cx="504056"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34" name="TextBox 133"/>
                                                      <p:cNvSpPr txBox="1">
                                                        <a:spLocks noRot="1" noChangeAspect="1" noMove="1" noResize="1" noEditPoints="1" noAdjustHandles="1" noChangeArrowheads="1" noChangeShapeType="1" noTextEdit="1"/>
                                                      </p:cNvSpPr>
                                                      <p:nvPr/>
                                                    </p:nvSpPr>
                                                    <p:spPr>
                                                      <a:xfrm>
                                                        <a:off x="293888" y="1484784"/>
                                                        <a:ext cx="504056" cy="369332"/>
                                                      </a:xfrm>
                                                      <a:prstGeom prst="rect">
                                                        <a:avLst/>
                                                      </a:prstGeom>
                                                      <a:blipFill rotWithShape="1">
                                                        <a:blip r:embed="rId34"/>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78" name="TextBox 77"/>
                                                    <p:cNvSpPr txBox="1"/>
                                                    <p:nvPr/>
                                                  </p:nvSpPr>
                                                  <p:spPr>
                                                    <a:xfrm>
                                                      <a:off x="1433902" y="2339588"/>
                                                      <a:ext cx="504056"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b="0" i="1" smtClean="0">
                                                                    <a:latin typeface="Cambria Math"/>
                                                                  </a:rPr>
                                                                  <m:t>𝐿</m:t>
                                                                </m:r>
                                                              </m:sub>
                                                            </m:sSub>
                                                          </m:oMath>
                                                        </m:oMathPara>
                                                      </a14:m>
                                                      <a:endParaRPr lang="ar-IQ" dirty="0"/>
                                                    </a:p>
                                                  </p:txBody>
                                                </p:sp>
                                              </mc:Choice>
                                              <mc:Fallback xmlns="">
                                                <p:sp>
                                                  <p:nvSpPr>
                                                    <p:cNvPr id="117" name="TextBox 116"/>
                                                    <p:cNvSpPr txBox="1">
                                                      <a:spLocks noRot="1" noChangeAspect="1" noMove="1" noResize="1" noEditPoints="1" noAdjustHandles="1" noChangeArrowheads="1" noChangeShapeType="1" noTextEdit="1"/>
                                                    </p:cNvSpPr>
                                                    <p:nvPr/>
                                                  </p:nvSpPr>
                                                  <p:spPr>
                                                    <a:xfrm>
                                                      <a:off x="1433902" y="2339588"/>
                                                      <a:ext cx="504056" cy="369332"/>
                                                    </a:xfrm>
                                                    <a:prstGeom prst="rect">
                                                      <a:avLst/>
                                                    </a:prstGeom>
                                                    <a:blipFill rotWithShape="1">
                                                      <a:blip r:embed="rId35"/>
                                                      <a:stretch>
                                                        <a:fillRect b="-1667"/>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74" name="TextBox 73"/>
                                                  <p:cNvSpPr txBox="1"/>
                                                  <p:nvPr/>
                                                </p:nvSpPr>
                                                <p:spPr>
                                                  <a:xfrm>
                                                    <a:off x="6920704" y="3524704"/>
                                                    <a:ext cx="504056"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𝐿</m:t>
                                                              </m:r>
                                                            </m:sub>
                                                          </m:sSub>
                                                        </m:oMath>
                                                      </m:oMathPara>
                                                    </a14:m>
                                                    <a:endParaRPr lang="ar-IQ" dirty="0"/>
                                                  </a:p>
                                                </p:txBody>
                                              </p:sp>
                                            </mc:Choice>
                                            <mc:Fallback xmlns="">
                                              <p:sp>
                                                <p:nvSpPr>
                                                  <p:cNvPr id="26" name="TextBox 25"/>
                                                  <p:cNvSpPr txBox="1">
                                                    <a:spLocks noRot="1" noChangeAspect="1" noMove="1" noResize="1" noEditPoints="1" noAdjustHandles="1" noChangeArrowheads="1" noChangeShapeType="1" noTextEdit="1"/>
                                                  </p:cNvSpPr>
                                                  <p:nvPr/>
                                                </p:nvSpPr>
                                                <p:spPr>
                                                  <a:xfrm>
                                                    <a:off x="6920704" y="3524704"/>
                                                    <a:ext cx="504056" cy="369332"/>
                                                  </a:xfrm>
                                                  <a:prstGeom prst="rect">
                                                    <a:avLst/>
                                                  </a:prstGeom>
                                                  <a:blipFill rotWithShape="1">
                                                    <a:blip r:embed="rId36"/>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81361" y="3340038"/>
                                                    <a:ext cx="504056"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𝐿</m:t>
                                                              </m:r>
                                                            </m:sub>
                                                          </m:sSub>
                                                        </m:oMath>
                                                      </m:oMathPara>
                                                    </a14:m>
                                                    <a:endParaRPr lang="ar-IQ" dirty="0"/>
                                                  </a:p>
                                                </p:txBody>
                                              </p:sp>
                                            </mc:Choice>
                                            <mc:Fallback xmlns="">
                                              <p:sp>
                                                <p:nvSpPr>
                                                  <p:cNvPr id="119" name="TextBox 118"/>
                                                  <p:cNvSpPr txBox="1">
                                                    <a:spLocks noRot="1" noChangeAspect="1" noMove="1" noResize="1" noEditPoints="1" noAdjustHandles="1" noChangeArrowheads="1" noChangeShapeType="1" noTextEdit="1"/>
                                                  </p:cNvSpPr>
                                                  <p:nvPr/>
                                                </p:nvSpPr>
                                                <p:spPr>
                                                  <a:xfrm>
                                                    <a:off x="281361" y="3340038"/>
                                                    <a:ext cx="504056" cy="369332"/>
                                                  </a:xfrm>
                                                  <a:prstGeom prst="rect">
                                                    <a:avLst/>
                                                  </a:prstGeom>
                                                  <a:blipFill rotWithShape="1">
                                                    <a:blip r:embed="rId37"/>
                                                    <a:stretch>
                                                      <a:fillRect b="-1667"/>
                                                    </a:stretch>
                                                  </a:blipFill>
                                                </p:spPr>
                                                <p:txBody>
                                                  <a:bodyPr/>
                                                  <a:lstStyle/>
                                                  <a:p>
                                                    <a:r>
                                                      <a:rPr lang="ar-IQ">
                                                        <a:noFill/>
                                                      </a:rPr>
                                                      <a:t> </a:t>
                                                    </a:r>
                                                  </a:p>
                                                </p:txBody>
                                              </p:sp>
                                            </mc:Fallback>
                                          </mc:AlternateContent>
                                        </p:grpSp>
                                      </p:grpSp>
                                      <p:cxnSp>
                                        <p:nvCxnSpPr>
                                          <p:cNvPr id="65" name="Straight Arrow Connector 64"/>
                                          <p:cNvCxnSpPr/>
                                          <p:nvPr/>
                                        </p:nvCxnSpPr>
                                        <p:spPr>
                                          <a:xfrm>
                                            <a:off x="1783893" y="1573746"/>
                                            <a:ext cx="1224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783894" y="1573746"/>
                                            <a:ext cx="0" cy="1224136"/>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67" name="Straight Arrow Connector 66"/>
                                          <p:cNvCxnSpPr/>
                                          <p:nvPr/>
                                        </p:nvCxnSpPr>
                                        <p:spPr>
                                          <a:xfrm flipV="1">
                                            <a:off x="1783894" y="349610"/>
                                            <a:ext cx="0" cy="12241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34" name="Group 133"/>
                                        <p:cNvGrpSpPr/>
                                        <p:nvPr/>
                                      </p:nvGrpSpPr>
                                      <p:grpSpPr>
                                        <a:xfrm>
                                          <a:off x="2442001" y="2916000"/>
                                          <a:ext cx="5045999" cy="1355151"/>
                                          <a:chOff x="2442001" y="2916000"/>
                                          <a:chExt cx="5045999" cy="1355151"/>
                                        </a:xfrm>
                                      </p:grpSpPr>
                                      <p:cxnSp>
                                        <p:nvCxnSpPr>
                                          <p:cNvPr id="110" name="Straight Connector 109"/>
                                          <p:cNvCxnSpPr/>
                                          <p:nvPr/>
                                        </p:nvCxnSpPr>
                                        <p:spPr>
                                          <a:xfrm flipH="1">
                                            <a:off x="2448000" y="2916000"/>
                                            <a:ext cx="50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448000" y="3312000"/>
                                            <a:ext cx="50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448000" y="3960000"/>
                                            <a:ext cx="50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442001" y="4271151"/>
                                            <a:ext cx="50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2448000" y="3636000"/>
                                            <a:ext cx="50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3713928" y="3613666"/>
                                            <a:ext cx="636713" cy="369332"/>
                                          </a:xfrm>
                                          <a:prstGeom prst="rect">
                                            <a:avLst/>
                                          </a:prstGeom>
                                        </p:spPr>
                                        <p:txBody>
                                          <a:bodyPr wrap="none">
                                            <a:spAutoFit/>
                                          </a:bodyPr>
                                          <a:lstStyle/>
                                          <a:p>
                                            <a:pPr algn="ctr" rtl="0"/>
                                            <a:r>
                                              <a:rPr lang="en-US" dirty="0"/>
                                              <a:t>Load</a:t>
                                            </a:r>
                                            <a:endParaRPr lang="ar-IQ" dirty="0"/>
                                          </a:p>
                                        </p:txBody>
                                      </p:sp>
                                      <p:sp>
                                        <p:nvSpPr>
                                          <p:cNvPr id="133" name="Rectangle 132"/>
                                          <p:cNvSpPr/>
                                          <p:nvPr/>
                                        </p:nvSpPr>
                                        <p:spPr>
                                          <a:xfrm>
                                            <a:off x="4728530" y="3309337"/>
                                            <a:ext cx="636713" cy="369332"/>
                                          </a:xfrm>
                                          <a:prstGeom prst="rect">
                                            <a:avLst/>
                                          </a:prstGeom>
                                        </p:spPr>
                                        <p:txBody>
                                          <a:bodyPr wrap="none">
                                            <a:spAutoFit/>
                                          </a:bodyPr>
                                          <a:lstStyle/>
                                          <a:p>
                                            <a:pPr algn="ctr" rtl="0"/>
                                            <a:r>
                                              <a:rPr lang="en-US" dirty="0"/>
                                              <a:t>Load</a:t>
                                            </a:r>
                                            <a:endParaRPr lang="ar-IQ" dirty="0"/>
                                          </a:p>
                                        </p:txBody>
                                      </p:sp>
                                    </p:grpSp>
                                  </p:grpSp>
                                </p:grpSp>
                              </p:grpSp>
                            </p:grpSp>
                          </p:grpSp>
                        </p:grpSp>
                      </p:grpSp>
                    </p:grpSp>
                  </p:grpSp>
                </p:grpSp>
              </p:grpSp>
            </p:grpSp>
          </p:grpSp>
          <p:sp>
            <p:nvSpPr>
              <p:cNvPr id="159" name="TextBox 158"/>
              <p:cNvSpPr txBox="1"/>
              <p:nvPr/>
            </p:nvSpPr>
            <p:spPr>
              <a:xfrm>
                <a:off x="2421143" y="3004495"/>
                <a:ext cx="945643" cy="307777"/>
              </a:xfrm>
              <a:prstGeom prst="rect">
                <a:avLst/>
              </a:prstGeom>
              <a:noFill/>
            </p:spPr>
            <p:txBody>
              <a:bodyPr wrap="square" rtlCol="1">
                <a:spAutoFit/>
              </a:bodyPr>
              <a:lstStyle/>
              <a:p>
                <a:pPr algn="ctr" rtl="0"/>
                <a:r>
                  <a:rPr lang="en-US" sz="1400" dirty="0" smtClean="0"/>
                  <a:t>Flux rate</a:t>
                </a:r>
                <a:endParaRPr lang="ar-IQ" sz="1400" dirty="0"/>
              </a:p>
            </p:txBody>
          </p:sp>
        </p:grpSp>
      </p:grpSp>
    </p:spTree>
    <p:extLst>
      <p:ext uri="{BB962C8B-B14F-4D97-AF65-F5344CB8AC3E}">
        <p14:creationId xmlns:p14="http://schemas.microsoft.com/office/powerpoint/2010/main" val="12717445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764704"/>
            <a:ext cx="8568952" cy="369332"/>
          </a:xfrm>
          <a:prstGeom prst="rect">
            <a:avLst/>
          </a:prstGeom>
          <a:noFill/>
        </p:spPr>
        <p:txBody>
          <a:bodyPr wrap="square" rtlCol="1">
            <a:spAutoFit/>
          </a:bodyPr>
          <a:lstStyle/>
          <a:p>
            <a:pPr algn="l" rtl="0"/>
            <a:r>
              <a:rPr lang="en-US" dirty="0" smtClean="0"/>
              <a:t>From the above analysis it seems clear the power will </a:t>
            </a:r>
            <a:endParaRPr lang="ar-IQ" dirty="0"/>
          </a:p>
        </p:txBody>
      </p:sp>
      <mc:AlternateContent xmlns:mc="http://schemas.openxmlformats.org/markup-compatibility/2006" xmlns:a14="http://schemas.microsoft.com/office/drawing/2010/main">
        <mc:Choice Requires="a14">
          <p:sp>
            <p:nvSpPr>
              <p:cNvPr id="3" name="Rectangle 2"/>
              <p:cNvSpPr/>
              <p:nvPr/>
            </p:nvSpPr>
            <p:spPr>
              <a:xfrm>
                <a:off x="395536" y="1412776"/>
                <a:ext cx="4572000" cy="3412473"/>
              </a:xfrm>
              <a:prstGeom prst="rect">
                <a:avLst/>
              </a:prstGeom>
            </p:spPr>
            <p:txBody>
              <a:bodyPr>
                <a:spAutoFit/>
              </a:bodyPr>
              <a:lstStyle/>
              <a:p>
                <a:pPr marL="285750" indent="-285750" algn="just" rtl="0">
                  <a:buFont typeface="Arial" pitchFamily="34" charset="0"/>
                  <a:buChar char="•"/>
                </a:pPr>
                <a:r>
                  <a:rPr lang="en-US" b="1" dirty="0"/>
                  <a:t>From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r>
                          <a:rPr lang="en-US" b="1" i="1">
                            <a:latin typeface="Cambria Math"/>
                          </a:rPr>
                          <m:t>𝟎</m:t>
                        </m:r>
                      </m:e>
                    </m:d>
                  </m:oMath>
                </a14:m>
                <a:r>
                  <a:rPr lang="en-US" b="1" dirty="0"/>
                  <a:t> to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f>
                          <m:fPr>
                            <m:ctrlPr>
                              <a:rPr lang="en-US" b="1" i="1">
                                <a:latin typeface="Cambria Math"/>
                              </a:rPr>
                            </m:ctrlPr>
                          </m:fPr>
                          <m:num>
                            <m:r>
                              <a:rPr lang="en-US" b="1" i="1">
                                <a:latin typeface="Cambria Math"/>
                              </a:rPr>
                              <m:t>𝑻</m:t>
                            </m:r>
                          </m:num>
                          <m:den>
                            <m:r>
                              <a:rPr lang="en-US" b="1" i="1">
                                <a:latin typeface="Cambria Math"/>
                              </a:rPr>
                              <m:t>𝟒</m:t>
                            </m:r>
                          </m:den>
                        </m:f>
                      </m:e>
                    </m:d>
                  </m:oMath>
                </a14:m>
                <a:r>
                  <a:rPr lang="en-US" b="1" dirty="0"/>
                  <a:t>:</a:t>
                </a:r>
                <a:r>
                  <a:rPr lang="en-US" dirty="0"/>
                  <a:t> the power transferred from source to load.</a:t>
                </a:r>
              </a:p>
              <a:p>
                <a:pPr marL="285750" indent="-285750" algn="just" rtl="0">
                  <a:buFont typeface="Arial" pitchFamily="34" charset="0"/>
                  <a:buChar char="•"/>
                </a:pPr>
                <a:r>
                  <a:rPr lang="en-US" b="1" dirty="0"/>
                  <a:t>From </a:t>
                </a:r>
                <a14:m>
                  <m:oMath xmlns:m="http://schemas.openxmlformats.org/officeDocument/2006/math">
                    <m:d>
                      <m:dPr>
                        <m:ctrlPr>
                          <a:rPr lang="en-US" b="1" i="1">
                            <a:latin typeface="Cambria Math"/>
                          </a:rPr>
                        </m:ctrlPr>
                      </m:dPr>
                      <m:e>
                        <m:r>
                          <a:rPr lang="en-US" b="1" i="1">
                            <a:latin typeface="Cambria Math"/>
                          </a:rPr>
                          <m:t>𝒕</m:t>
                        </m:r>
                        <m:r>
                          <a:rPr lang="en-US" b="1">
                            <a:latin typeface="Cambria Math"/>
                          </a:rPr>
                          <m:t>=</m:t>
                        </m:r>
                        <m:f>
                          <m:fPr>
                            <m:ctrlPr>
                              <a:rPr lang="en-US" b="1" i="1">
                                <a:latin typeface="Cambria Math"/>
                              </a:rPr>
                            </m:ctrlPr>
                          </m:fPr>
                          <m:num>
                            <m:r>
                              <a:rPr lang="en-US" b="1" i="1">
                                <a:latin typeface="Cambria Math"/>
                              </a:rPr>
                              <m:t>𝑻</m:t>
                            </m:r>
                          </m:num>
                          <m:den>
                            <m:r>
                              <a:rPr lang="en-US" b="1" i="1">
                                <a:latin typeface="Cambria Math"/>
                              </a:rPr>
                              <m:t>𝟒</m:t>
                            </m:r>
                          </m:den>
                        </m:f>
                      </m:e>
                    </m:d>
                  </m:oMath>
                </a14:m>
                <a:r>
                  <a:rPr lang="en-US" b="1" dirty="0"/>
                  <a:t> to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f>
                          <m:fPr>
                            <m:ctrlPr>
                              <a:rPr lang="en-US" b="1" i="1">
                                <a:latin typeface="Cambria Math"/>
                              </a:rPr>
                            </m:ctrlPr>
                          </m:fPr>
                          <m:num>
                            <m:r>
                              <a:rPr lang="en-US" b="1" i="1">
                                <a:latin typeface="Cambria Math"/>
                              </a:rPr>
                              <m:t>𝑻</m:t>
                            </m:r>
                          </m:num>
                          <m:den>
                            <m:r>
                              <a:rPr lang="en-US" b="1" i="1">
                                <a:latin typeface="Cambria Math"/>
                              </a:rPr>
                              <m:t>𝟐</m:t>
                            </m:r>
                          </m:den>
                        </m:f>
                      </m:e>
                    </m:d>
                  </m:oMath>
                </a14:m>
                <a:r>
                  <a:rPr lang="en-US" b="1" dirty="0"/>
                  <a:t>: </a:t>
                </a:r>
                <a:r>
                  <a:rPr lang="en-US" dirty="0"/>
                  <a:t>the power transferred from load to source.</a:t>
                </a:r>
              </a:p>
              <a:p>
                <a:pPr marL="285750" indent="-285750" algn="just" rtl="0">
                  <a:buFont typeface="Arial" pitchFamily="34" charset="0"/>
                  <a:buChar char="•"/>
                </a:pPr>
                <a:r>
                  <a:rPr lang="en-US" b="1" dirty="0"/>
                  <a:t>From </a:t>
                </a:r>
                <a14:m>
                  <m:oMath xmlns:m="http://schemas.openxmlformats.org/officeDocument/2006/math">
                    <m:d>
                      <m:dPr>
                        <m:ctrlPr>
                          <a:rPr lang="en-US" b="1" i="1">
                            <a:latin typeface="Cambria Math"/>
                          </a:rPr>
                        </m:ctrlPr>
                      </m:dPr>
                      <m:e>
                        <m:r>
                          <a:rPr lang="en-US" b="1" i="1">
                            <a:latin typeface="Cambria Math"/>
                          </a:rPr>
                          <m:t>𝒕</m:t>
                        </m:r>
                        <m:r>
                          <a:rPr lang="en-US" b="1">
                            <a:latin typeface="Cambria Math"/>
                          </a:rPr>
                          <m:t>=</m:t>
                        </m:r>
                        <m:f>
                          <m:fPr>
                            <m:ctrlPr>
                              <a:rPr lang="en-US" b="1" i="1">
                                <a:latin typeface="Cambria Math"/>
                              </a:rPr>
                            </m:ctrlPr>
                          </m:fPr>
                          <m:num>
                            <m:r>
                              <a:rPr lang="en-US" b="1" i="1">
                                <a:latin typeface="Cambria Math"/>
                              </a:rPr>
                              <m:t>𝑻</m:t>
                            </m:r>
                          </m:num>
                          <m:den>
                            <m:r>
                              <a:rPr lang="en-US" b="1" i="1">
                                <a:latin typeface="Cambria Math"/>
                              </a:rPr>
                              <m:t>𝟐</m:t>
                            </m:r>
                          </m:den>
                        </m:f>
                      </m:e>
                    </m:d>
                  </m:oMath>
                </a14:m>
                <a:r>
                  <a:rPr lang="en-US" b="1" dirty="0"/>
                  <a:t> to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f>
                          <m:fPr>
                            <m:ctrlPr>
                              <a:rPr lang="en-US" b="1" i="1">
                                <a:latin typeface="Cambria Math"/>
                              </a:rPr>
                            </m:ctrlPr>
                          </m:fPr>
                          <m:num>
                            <m:r>
                              <a:rPr lang="en-US" b="1" i="1">
                                <a:latin typeface="Cambria Math"/>
                              </a:rPr>
                              <m:t>𝟑</m:t>
                            </m:r>
                            <m:r>
                              <a:rPr lang="en-US" b="1" i="1">
                                <a:latin typeface="Cambria Math"/>
                              </a:rPr>
                              <m:t>𝑻</m:t>
                            </m:r>
                          </m:num>
                          <m:den>
                            <m:r>
                              <a:rPr lang="en-US" b="1" i="1">
                                <a:latin typeface="Cambria Math"/>
                              </a:rPr>
                              <m:t>𝟒</m:t>
                            </m:r>
                          </m:den>
                        </m:f>
                      </m:e>
                    </m:d>
                  </m:oMath>
                </a14:m>
                <a:r>
                  <a:rPr lang="en-US" b="1" dirty="0"/>
                  <a:t>:</a:t>
                </a:r>
                <a:r>
                  <a:rPr lang="en-US" dirty="0"/>
                  <a:t> the power transferred from source to load.</a:t>
                </a:r>
              </a:p>
              <a:p>
                <a:pPr marL="285750" indent="-285750" algn="just" rtl="0">
                  <a:buFont typeface="Arial" pitchFamily="34" charset="0"/>
                  <a:buChar char="•"/>
                </a:pPr>
                <a:r>
                  <a:rPr lang="en-US" b="1" dirty="0"/>
                  <a:t>From </a:t>
                </a:r>
                <a14:m>
                  <m:oMath xmlns:m="http://schemas.openxmlformats.org/officeDocument/2006/math">
                    <m:d>
                      <m:dPr>
                        <m:ctrlPr>
                          <a:rPr lang="en-US" b="1" i="1">
                            <a:latin typeface="Cambria Math"/>
                          </a:rPr>
                        </m:ctrlPr>
                      </m:dPr>
                      <m:e>
                        <m:r>
                          <a:rPr lang="en-US" b="1" i="1">
                            <a:latin typeface="Cambria Math"/>
                          </a:rPr>
                          <m:t>𝒕</m:t>
                        </m:r>
                        <m:r>
                          <a:rPr lang="en-US" b="1">
                            <a:latin typeface="Cambria Math"/>
                          </a:rPr>
                          <m:t>=</m:t>
                        </m:r>
                        <m:f>
                          <m:fPr>
                            <m:ctrlPr>
                              <a:rPr lang="en-US" b="1" i="1">
                                <a:latin typeface="Cambria Math"/>
                              </a:rPr>
                            </m:ctrlPr>
                          </m:fPr>
                          <m:num>
                            <m:r>
                              <a:rPr lang="en-US" b="1" i="1">
                                <a:latin typeface="Cambria Math"/>
                              </a:rPr>
                              <m:t>𝟑</m:t>
                            </m:r>
                            <m:r>
                              <a:rPr lang="en-US" b="1" i="1">
                                <a:latin typeface="Cambria Math"/>
                              </a:rPr>
                              <m:t>𝑻</m:t>
                            </m:r>
                          </m:num>
                          <m:den>
                            <m:r>
                              <a:rPr lang="en-US" b="1" i="1">
                                <a:latin typeface="Cambria Math"/>
                              </a:rPr>
                              <m:t>𝟒</m:t>
                            </m:r>
                          </m:den>
                        </m:f>
                      </m:e>
                    </m:d>
                  </m:oMath>
                </a14:m>
                <a:r>
                  <a:rPr lang="en-US" b="1" dirty="0"/>
                  <a:t> to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r>
                          <a:rPr lang="en-US" b="1" i="1">
                            <a:latin typeface="Cambria Math"/>
                          </a:rPr>
                          <m:t>𝑻</m:t>
                        </m:r>
                      </m:e>
                    </m:d>
                  </m:oMath>
                </a14:m>
                <a:r>
                  <a:rPr lang="en-US" b="1" dirty="0"/>
                  <a:t>: </a:t>
                </a:r>
                <a:r>
                  <a:rPr lang="en-US" dirty="0"/>
                  <a:t>the power transferred from load to source, and so on</a:t>
                </a:r>
                <a:r>
                  <a:rPr lang="en-US" dirty="0" smtClean="0"/>
                  <a:t>.</a:t>
                </a:r>
              </a:p>
              <a:p>
                <a:pPr marL="285750" indent="-285750" algn="just" rtl="0">
                  <a:buFont typeface="Arial" pitchFamily="34" charset="0"/>
                  <a:buChar char="•"/>
                </a:pPr>
                <a:r>
                  <a:rPr lang="en-US" dirty="0" smtClean="0"/>
                  <a:t>The net transferred power equal to zero in a pure inductive load.</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95536" y="1412776"/>
                <a:ext cx="4572000" cy="3412473"/>
              </a:xfrm>
              <a:prstGeom prst="rect">
                <a:avLst/>
              </a:prstGeom>
              <a:blipFill rotWithShape="1">
                <a:blip r:embed="rId3"/>
                <a:stretch>
                  <a:fillRect l="-933" r="-1067" b="-1786"/>
                </a:stretch>
              </a:blipFill>
            </p:spPr>
            <p:txBody>
              <a:bodyPr/>
              <a:lstStyle/>
              <a:p>
                <a:r>
                  <a:rPr lang="ar-IQ">
                    <a:noFill/>
                  </a:rPr>
                  <a:t> </a:t>
                </a:r>
              </a:p>
            </p:txBody>
          </p:sp>
        </mc:Fallback>
      </mc:AlternateContent>
      <p:grpSp>
        <p:nvGrpSpPr>
          <p:cNvPr id="4" name="Group 3"/>
          <p:cNvGrpSpPr/>
          <p:nvPr/>
        </p:nvGrpSpPr>
        <p:grpSpPr>
          <a:xfrm>
            <a:off x="5233213" y="1412776"/>
            <a:ext cx="3659505" cy="3319463"/>
            <a:chOff x="770528" y="71075"/>
            <a:chExt cx="7319010" cy="6638925"/>
          </a:xfrm>
        </p:grpSpPr>
        <p:cxnSp>
          <p:nvCxnSpPr>
            <p:cNvPr id="5" name="Straight Connector 4"/>
            <p:cNvCxnSpPr/>
            <p:nvPr/>
          </p:nvCxnSpPr>
          <p:spPr>
            <a:xfrm flipH="1">
              <a:off x="1691680" y="4725144"/>
              <a:ext cx="4091553"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70528" y="71075"/>
              <a:ext cx="7319010" cy="6638925"/>
              <a:chOff x="770528" y="71075"/>
              <a:chExt cx="7319010" cy="6638925"/>
            </a:xfrm>
          </p:grpSpPr>
          <p:grpSp>
            <p:nvGrpSpPr>
              <p:cNvPr id="7" name="Group 6"/>
              <p:cNvGrpSpPr/>
              <p:nvPr/>
            </p:nvGrpSpPr>
            <p:grpSpPr>
              <a:xfrm>
                <a:off x="770528" y="71075"/>
                <a:ext cx="7319010" cy="6638925"/>
                <a:chOff x="770528" y="71075"/>
                <a:chExt cx="7319010" cy="6638925"/>
              </a:xfrm>
            </p:grpSpPr>
            <p:grpSp>
              <p:nvGrpSpPr>
                <p:cNvPr id="9" name="Group 8"/>
                <p:cNvGrpSpPr/>
                <p:nvPr/>
              </p:nvGrpSpPr>
              <p:grpSpPr>
                <a:xfrm>
                  <a:off x="770528" y="71075"/>
                  <a:ext cx="7319010" cy="6638925"/>
                  <a:chOff x="827584" y="49045"/>
                  <a:chExt cx="7319010" cy="6638925"/>
                </a:xfrm>
              </p:grpSpPr>
              <p:grpSp>
                <p:nvGrpSpPr>
                  <p:cNvPr id="11" name="Group 10"/>
                  <p:cNvGrpSpPr/>
                  <p:nvPr/>
                </p:nvGrpSpPr>
                <p:grpSpPr>
                  <a:xfrm>
                    <a:off x="827584" y="49045"/>
                    <a:ext cx="7319010" cy="6638925"/>
                    <a:chOff x="827584" y="49045"/>
                    <a:chExt cx="7319010" cy="6638925"/>
                  </a:xfrm>
                </p:grpSpPr>
                <p:grpSp>
                  <p:nvGrpSpPr>
                    <p:cNvPr id="13" name="Group 12"/>
                    <p:cNvGrpSpPr/>
                    <p:nvPr/>
                  </p:nvGrpSpPr>
                  <p:grpSpPr>
                    <a:xfrm>
                      <a:off x="827584" y="49045"/>
                      <a:ext cx="7319010" cy="6638925"/>
                      <a:chOff x="827584" y="49045"/>
                      <a:chExt cx="7319010" cy="6638925"/>
                    </a:xfrm>
                  </p:grpSpPr>
                  <p:grpSp>
                    <p:nvGrpSpPr>
                      <p:cNvPr id="15" name="Group 14"/>
                      <p:cNvGrpSpPr/>
                      <p:nvPr/>
                    </p:nvGrpSpPr>
                    <p:grpSpPr>
                      <a:xfrm>
                        <a:off x="827584" y="49045"/>
                        <a:ext cx="7319010" cy="6638925"/>
                        <a:chOff x="827584" y="34912"/>
                        <a:chExt cx="7319010" cy="6638925"/>
                      </a:xfrm>
                    </p:grpSpPr>
                    <p:grpSp>
                      <p:nvGrpSpPr>
                        <p:cNvPr id="17" name="Group 16"/>
                        <p:cNvGrpSpPr/>
                        <p:nvPr/>
                      </p:nvGrpSpPr>
                      <p:grpSpPr>
                        <a:xfrm>
                          <a:off x="827584" y="34912"/>
                          <a:ext cx="7319010" cy="6638925"/>
                          <a:chOff x="827584" y="34912"/>
                          <a:chExt cx="7319010" cy="6638925"/>
                        </a:xfrm>
                      </p:grpSpPr>
                      <p:grpSp>
                        <p:nvGrpSpPr>
                          <p:cNvPr id="19" name="Group 18"/>
                          <p:cNvGrpSpPr/>
                          <p:nvPr/>
                        </p:nvGrpSpPr>
                        <p:grpSpPr>
                          <a:xfrm>
                            <a:off x="827584" y="34912"/>
                            <a:ext cx="7319010" cy="6638925"/>
                            <a:chOff x="827584" y="34912"/>
                            <a:chExt cx="7319010" cy="6638925"/>
                          </a:xfrm>
                        </p:grpSpPr>
                        <p:grpSp>
                          <p:nvGrpSpPr>
                            <p:cNvPr id="21" name="Group 20"/>
                            <p:cNvGrpSpPr/>
                            <p:nvPr/>
                          </p:nvGrpSpPr>
                          <p:grpSpPr>
                            <a:xfrm>
                              <a:off x="827584" y="34912"/>
                              <a:ext cx="7319010" cy="6638925"/>
                              <a:chOff x="827584" y="-55406"/>
                              <a:chExt cx="7319010" cy="6638925"/>
                            </a:xfrm>
                          </p:grpSpPr>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5406"/>
                                <a:ext cx="731901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flipH="1">
                                <a:off x="1691680" y="1484784"/>
                                <a:ext cx="1296144"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5861" y="1508448"/>
                                <a:ext cx="0" cy="163252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1611635" y="3468059"/>
                                <a:ext cx="13681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55976" y="3254432"/>
                                <a:ext cx="12056" cy="875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23690" y="3807679"/>
                                <a:ext cx="274434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24128" y="3092624"/>
                                <a:ext cx="0" cy="163252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611636" y="2549628"/>
                                <a:ext cx="410043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24128" y="2549628"/>
                                <a:ext cx="0" cy="46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20272" y="1988840"/>
                                <a:ext cx="0" cy="1032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91680" y="1988840"/>
                                <a:ext cx="53285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95861" y="3178867"/>
                                <a:ext cx="0" cy="46260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TextBox 21"/>
                                <p:cNvSpPr txBox="1"/>
                                <p:nvPr/>
                              </p:nvSpPr>
                              <p:spPr>
                                <a:xfrm>
                                  <a:off x="1979712" y="260648"/>
                                  <a:ext cx="720080" cy="707886"/>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a:rPr>
                                          <m:t>𝐼</m:t>
                                        </m:r>
                                      </m:oMath>
                                    </m:oMathPara>
                                  </a14:m>
                                  <a:endParaRPr lang="ar-IQ"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1979712" y="260648"/>
                                  <a:ext cx="720080" cy="707886"/>
                                </a:xfrm>
                                <a:prstGeom prst="rect">
                                  <a:avLst/>
                                </a:prstGeom>
                                <a:blipFill rotWithShape="1">
                                  <a:blip r:embed="rId5"/>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2979788" y="614590"/>
                                <a:ext cx="1188132" cy="738664"/>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𝐼</m:t>
                                          </m:r>
                                        </m:e>
                                        <m:sub>
                                          <m:r>
                                            <a:rPr lang="en-US" b="0" i="1" smtClean="0">
                                              <a:latin typeface="Cambria Math"/>
                                            </a:rPr>
                                            <m:t>𝑚𝑎𝑥</m:t>
                                          </m:r>
                                        </m:sub>
                                      </m:sSub>
                                    </m:oMath>
                                  </m:oMathPara>
                                </a14:m>
                                <a:endParaRPr lang="ar-IQ" dirty="0"/>
                              </a:p>
                            </p:txBody>
                          </p:sp>
                        </mc:Choice>
                        <mc:Fallback xmlns="">
                          <p:sp>
                            <p:nvSpPr>
                              <p:cNvPr id="50" name="TextBox 49"/>
                              <p:cNvSpPr txBox="1">
                                <a:spLocks noRot="1" noChangeAspect="1" noMove="1" noResize="1" noEditPoints="1" noAdjustHandles="1" noChangeArrowheads="1" noChangeShapeType="1" noTextEdit="1"/>
                              </p:cNvSpPr>
                              <p:nvPr/>
                            </p:nvSpPr>
                            <p:spPr>
                              <a:xfrm>
                                <a:off x="2979788" y="614590"/>
                                <a:ext cx="1188132" cy="738664"/>
                              </a:xfrm>
                              <a:prstGeom prst="rect">
                                <a:avLst/>
                              </a:prstGeom>
                              <a:blipFill rotWithShape="1">
                                <a:blip r:embed="rId6"/>
                                <a:stretch>
                                  <a:fillRect l="-7143"/>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5840292" y="1676362"/>
                              <a:ext cx="546496" cy="738664"/>
                            </a:xfrm>
                            <a:prstGeom prst="rect">
                              <a:avLst/>
                            </a:prstGeom>
                            <a:solidFill>
                              <a:schemeClr val="bg1"/>
                            </a:solid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r>
                                      <a:rPr lang="en-US" b="0" i="1" smtClean="0">
                                        <a:latin typeface="Cambria Math"/>
                                      </a:rPr>
                                      <m:t>𝑇</m:t>
                                    </m:r>
                                  </m:oMath>
                                </m:oMathPara>
                              </a14:m>
                              <a:endParaRPr lang="ar-IQ" dirty="0"/>
                            </a:p>
                          </p:txBody>
                        </p:sp>
                      </mc:Choice>
                      <mc:Fallback xmlns="">
                        <p:sp>
                          <p:nvSpPr>
                            <p:cNvPr id="48" name="TextBox 47"/>
                            <p:cNvSpPr txBox="1">
                              <a:spLocks noRot="1" noChangeAspect="1" noMove="1" noResize="1" noEditPoints="1" noAdjustHandles="1" noChangeArrowheads="1" noChangeShapeType="1" noTextEdit="1"/>
                            </p:cNvSpPr>
                            <p:nvPr/>
                          </p:nvSpPr>
                          <p:spPr>
                            <a:xfrm>
                              <a:off x="5840292" y="1676362"/>
                              <a:ext cx="546496" cy="738664"/>
                            </a:xfrm>
                            <a:prstGeom prst="rect">
                              <a:avLst/>
                            </a:prstGeom>
                            <a:blipFill rotWithShape="1">
                              <a:blip r:embed="rId7"/>
                              <a:stretch>
                                <a:fillRect l="-17778"/>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2155714" y="3268235"/>
                            <a:ext cx="342642" cy="643896"/>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800" i="1" smtClean="0">
                                          <a:latin typeface="Cambria Math"/>
                                        </a:rPr>
                                      </m:ctrlPr>
                                    </m:fPr>
                                    <m:num>
                                      <m:r>
                                        <a:rPr lang="en-US" sz="800" b="0" i="1" smtClean="0">
                                          <a:latin typeface="Cambria Math"/>
                                        </a:rPr>
                                        <m:t>𝑇</m:t>
                                      </m:r>
                                    </m:num>
                                    <m:den>
                                      <m:r>
                                        <a:rPr lang="ar-IQ" sz="800" b="0" i="1" smtClean="0">
                                          <a:latin typeface="Cambria Math"/>
                                        </a:rPr>
                                        <m:t>4</m:t>
                                      </m:r>
                                    </m:den>
                                  </m:f>
                                </m:oMath>
                              </m:oMathPara>
                            </a14:m>
                            <a:endParaRPr lang="ar-IQ" sz="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155714" y="3268235"/>
                            <a:ext cx="342642" cy="643896"/>
                          </a:xfrm>
                          <a:prstGeom prst="rect">
                            <a:avLst/>
                          </a:prstGeom>
                          <a:blipFill rotWithShape="1">
                            <a:blip r:embed="rId8"/>
                            <a:stretch>
                              <a:fillRect r="-7143"/>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3573854" y="3590980"/>
                          <a:ext cx="471142" cy="643896"/>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800" i="1" smtClean="0">
                                        <a:latin typeface="Cambria Math"/>
                                      </a:rPr>
                                    </m:ctrlPr>
                                  </m:fPr>
                                  <m:num>
                                    <m:r>
                                      <a:rPr lang="en-US" sz="800" b="0" i="1" smtClean="0">
                                        <a:latin typeface="Cambria Math"/>
                                      </a:rPr>
                                      <m:t>𝑇</m:t>
                                    </m:r>
                                  </m:num>
                                  <m:den>
                                    <m:r>
                                      <a:rPr lang="ar-IQ" sz="800" b="0" i="1" smtClean="0">
                                        <a:latin typeface="Cambria Math"/>
                                      </a:rPr>
                                      <m:t>2</m:t>
                                    </m:r>
                                  </m:den>
                                </m:f>
                              </m:oMath>
                            </m:oMathPara>
                          </a14:m>
                          <a:endParaRPr lang="ar-IQ"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573854" y="3590980"/>
                          <a:ext cx="471142" cy="643896"/>
                        </a:xfrm>
                        <a:prstGeom prst="rect">
                          <a:avLst/>
                        </a:prstGeom>
                        <a:blipFill rotWithShape="1">
                          <a:blip r:embed="rId9"/>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4544932" y="2266799"/>
                        <a:ext cx="653172" cy="760978"/>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1000" i="1" smtClean="0">
                                      <a:latin typeface="Cambria Math"/>
                                    </a:rPr>
                                  </m:ctrlPr>
                                </m:fPr>
                                <m:num>
                                  <m:r>
                                    <a:rPr lang="en-US" sz="1000" b="0" i="1" smtClean="0">
                                      <a:latin typeface="Cambria Math"/>
                                    </a:rPr>
                                    <m:t>3</m:t>
                                  </m:r>
                                  <m:r>
                                    <a:rPr lang="en-US" sz="1000" b="0" i="1" smtClean="0">
                                      <a:latin typeface="Cambria Math"/>
                                    </a:rPr>
                                    <m:t>𝑇</m:t>
                                  </m:r>
                                </m:num>
                                <m:den>
                                  <m:r>
                                    <a:rPr lang="ar-IQ" sz="1000" b="0" i="1" smtClean="0">
                                      <a:latin typeface="Cambria Math"/>
                                    </a:rPr>
                                    <m:t>4</m:t>
                                  </m:r>
                                </m:den>
                              </m:f>
                            </m:oMath>
                          </m:oMathPara>
                        </a14:m>
                        <a:endParaRPr lang="ar-IQ" sz="1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544932" y="2266799"/>
                        <a:ext cx="653172" cy="760978"/>
                      </a:xfrm>
                      <a:prstGeom prst="rect">
                        <a:avLst/>
                      </a:prstGeom>
                      <a:blipFill rotWithShape="1">
                        <a:blip r:embed="rId10"/>
                        <a:stretch>
                          <a:fillRect/>
                        </a:stretch>
                      </a:blipFill>
                    </p:spPr>
                    <p:txBody>
                      <a:bodyPr/>
                      <a:lstStyle/>
                      <a:p>
                        <a:r>
                          <a:rPr lang="ar-IQ">
                            <a:noFill/>
                          </a:rPr>
                          <a:t> </a:t>
                        </a:r>
                      </a:p>
                    </p:txBody>
                  </p:sp>
                </mc:Fallback>
              </mc:AlternateContent>
            </p:grpSp>
            <p:cxnSp>
              <p:nvCxnSpPr>
                <p:cNvPr id="10" name="Straight Connector 9"/>
                <p:cNvCxnSpPr/>
                <p:nvPr/>
              </p:nvCxnSpPr>
              <p:spPr>
                <a:xfrm flipH="1">
                  <a:off x="1566634" y="4846084"/>
                  <a:ext cx="4100438" cy="5541"/>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5828924" y="4851626"/>
                    <a:ext cx="1422904" cy="738664"/>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m:t>
                              </m:r>
                              <m:r>
                                <a:rPr lang="en-US" b="0" i="1" smtClean="0">
                                  <a:latin typeface="Cambria Math"/>
                                </a:rPr>
                                <m:t>𝐼</m:t>
                              </m:r>
                            </m:e>
                            <m:sub>
                              <m:r>
                                <a:rPr lang="en-US" b="0" i="1" smtClean="0">
                                  <a:latin typeface="Cambria Math"/>
                                </a:rPr>
                                <m:t>𝑚𝑎𝑥</m:t>
                              </m:r>
                            </m:sub>
                          </m:sSub>
                        </m:oMath>
                      </m:oMathPara>
                    </a14:m>
                    <a:endParaRPr lang="ar-IQ" dirty="0"/>
                  </a:p>
                </p:txBody>
              </p:sp>
            </mc:Choice>
            <mc:Fallback xmlns="">
              <p:sp>
                <p:nvSpPr>
                  <p:cNvPr id="38" name="TextBox 37"/>
                  <p:cNvSpPr txBox="1">
                    <a:spLocks noRot="1" noChangeAspect="1" noMove="1" noResize="1" noEditPoints="1" noAdjustHandles="1" noChangeArrowheads="1" noChangeShapeType="1" noTextEdit="1"/>
                  </p:cNvSpPr>
                  <p:nvPr/>
                </p:nvSpPr>
                <p:spPr>
                  <a:xfrm>
                    <a:off x="5828924" y="4851626"/>
                    <a:ext cx="1422904" cy="738664"/>
                  </a:xfrm>
                  <a:prstGeom prst="rect">
                    <a:avLst/>
                  </a:prstGeom>
                  <a:blipFill rotWithShape="1">
                    <a:blip r:embed="rId11"/>
                    <a:stretch>
                      <a:fillRect l="-4310"/>
                    </a:stretch>
                  </a:blipFill>
                </p:spPr>
                <p:txBody>
                  <a:bodyPr/>
                  <a:lstStyle/>
                  <a:p>
                    <a:r>
                      <a:rPr lang="ar-IQ">
                        <a:noFill/>
                      </a:rPr>
                      <a:t> </a:t>
                    </a:r>
                  </a:p>
                </p:txBody>
              </p:sp>
            </mc:Fallback>
          </mc:AlternateContent>
        </p:grpSp>
      </p:grpSp>
      <p:sp>
        <p:nvSpPr>
          <p:cNvPr id="36" name="TextBox 35"/>
          <p:cNvSpPr txBox="1"/>
          <p:nvPr/>
        </p:nvSpPr>
        <p:spPr>
          <a:xfrm>
            <a:off x="251520" y="4825249"/>
            <a:ext cx="8641198" cy="1754326"/>
          </a:xfrm>
          <a:prstGeom prst="rect">
            <a:avLst/>
          </a:prstGeom>
          <a:noFill/>
        </p:spPr>
        <p:txBody>
          <a:bodyPr wrap="square" rtlCol="1">
            <a:spAutoFit/>
          </a:bodyPr>
          <a:lstStyle/>
          <a:p>
            <a:pPr algn="l" rtl="0"/>
            <a:r>
              <a:rPr lang="en-US" b="1" u="sng" dirty="0" smtClean="0">
                <a:solidFill>
                  <a:srgbClr val="C00000"/>
                </a:solidFill>
              </a:rPr>
              <a:t>Discussion:</a:t>
            </a:r>
            <a:r>
              <a:rPr lang="en-US" dirty="0" smtClean="0"/>
              <a:t>  </a:t>
            </a:r>
          </a:p>
          <a:p>
            <a:pPr marL="285750" indent="-285750" algn="just" rtl="0">
              <a:buFont typeface="Arial" pitchFamily="34" charset="0"/>
              <a:buChar char="•"/>
            </a:pPr>
            <a:r>
              <a:rPr lang="en-US" dirty="0" smtClean="0"/>
              <a:t>This behavior of the inductance means that it will resist the flow of the current during halftime of the cycle </a:t>
            </a:r>
            <a:r>
              <a:rPr lang="en-US" dirty="0"/>
              <a:t>(when it considered as a load) </a:t>
            </a:r>
            <a:r>
              <a:rPr lang="en-US" dirty="0" smtClean="0"/>
              <a:t>and it will assist him to flow during the rest of the time of the cycle </a:t>
            </a:r>
            <a:r>
              <a:rPr lang="en-US" dirty="0"/>
              <a:t>(when it considered as a </a:t>
            </a:r>
            <a:r>
              <a:rPr lang="en-US" dirty="0" smtClean="0"/>
              <a:t>source). Hence, its behavior is not like that of the resistor. </a:t>
            </a:r>
          </a:p>
          <a:p>
            <a:pPr marL="285750" indent="-285750" algn="just" rtl="0">
              <a:buFont typeface="Arial" pitchFamily="34" charset="0"/>
              <a:buChar char="•"/>
            </a:pPr>
            <a:r>
              <a:rPr lang="en-US" dirty="0" smtClean="0"/>
              <a:t>The net power consumed by the inductance is zero.</a:t>
            </a:r>
            <a:endParaRPr lang="ar-IQ" dirty="0"/>
          </a:p>
        </p:txBody>
      </p:sp>
    </p:spTree>
    <p:extLst>
      <p:ext uri="{BB962C8B-B14F-4D97-AF65-F5344CB8AC3E}">
        <p14:creationId xmlns:p14="http://schemas.microsoft.com/office/powerpoint/2010/main" val="5736826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1470025"/>
          </a:xfrm>
          <a:solidFill>
            <a:schemeClr val="bg1">
              <a:lumMod val="75000"/>
            </a:schemeClr>
          </a:solidFill>
        </p:spPr>
        <p:txBody>
          <a:bodyPr/>
          <a:lstStyle/>
          <a:p>
            <a:pPr rtl="0"/>
            <a:r>
              <a:rPr lang="en-US" dirty="0" smtClean="0"/>
              <a:t>The operation of an </a:t>
            </a:r>
            <a:r>
              <a:rPr lang="en-US" dirty="0" smtClean="0">
                <a:solidFill>
                  <a:prstClr val="black"/>
                </a:solidFill>
              </a:rPr>
              <a:t>Iron-Cored </a:t>
            </a:r>
            <a:r>
              <a:rPr lang="en-US" dirty="0" smtClean="0"/>
              <a:t>AC Fed Coil</a:t>
            </a:r>
            <a:endParaRPr lang="ar-IQ"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251" y="2420887"/>
            <a:ext cx="5688013" cy="4333875"/>
          </a:xfrm>
          <a:prstGeom prst="rect">
            <a:avLst/>
          </a:prstGeom>
          <a:gradFill flip="none" rotWithShape="1">
            <a:gsLst>
              <a:gs pos="21000">
                <a:schemeClr val="tx2">
                  <a:lumMod val="40000"/>
                  <a:lumOff val="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extLst/>
        </p:spPr>
      </p:pic>
      <p:sp>
        <p:nvSpPr>
          <p:cNvPr id="3" name="TextBox 2"/>
          <p:cNvSpPr txBox="1"/>
          <p:nvPr/>
        </p:nvSpPr>
        <p:spPr>
          <a:xfrm>
            <a:off x="2494459" y="5733256"/>
            <a:ext cx="1080120" cy="369332"/>
          </a:xfrm>
          <a:prstGeom prst="rect">
            <a:avLst/>
          </a:prstGeom>
          <a:solidFill>
            <a:schemeClr val="bg1"/>
          </a:solidFill>
        </p:spPr>
        <p:txBody>
          <a:bodyPr wrap="square" rtlCol="1">
            <a:spAutoFit/>
          </a:bodyPr>
          <a:lstStyle/>
          <a:p>
            <a:pPr algn="l" rtl="0"/>
            <a:r>
              <a:rPr lang="en-US" dirty="0" smtClean="0"/>
              <a:t>Iron Core</a:t>
            </a:r>
            <a:endParaRPr lang="ar-IQ" dirty="0"/>
          </a:p>
        </p:txBody>
      </p:sp>
    </p:spTree>
    <p:extLst>
      <p:ext uri="{BB962C8B-B14F-4D97-AF65-F5344CB8AC3E}">
        <p14:creationId xmlns:p14="http://schemas.microsoft.com/office/powerpoint/2010/main" val="9684605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0/06/Moving_magnetic_domains_by_Zureks.gif/220px-Moving_magnetic_domains_by_Zurek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7569" y="404677"/>
            <a:ext cx="7334250" cy="4867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5367099"/>
            <a:ext cx="8382000" cy="1200329"/>
          </a:xfrm>
          <a:prstGeom prst="rect">
            <a:avLst/>
          </a:prstGeom>
          <a:noFill/>
        </p:spPr>
        <p:txBody>
          <a:bodyPr wrap="square" rtlCol="1">
            <a:spAutoFit/>
          </a:bodyPr>
          <a:lstStyle/>
          <a:p>
            <a:pPr algn="just" rtl="0"/>
            <a:r>
              <a:rPr lang="en-US" dirty="0"/>
              <a:t>Moving domain walls in a grain of silicon steel caused by an increasing external magnetic field in the "downward" direction, observed in a Kerr microscope. White areas are domains with magnetization directed up, dark areas are domains with magnetization directed down.</a:t>
            </a:r>
            <a:endParaRPr lang="ar-IQ" dirty="0"/>
          </a:p>
        </p:txBody>
      </p:sp>
    </p:spTree>
    <p:extLst>
      <p:ext uri="{BB962C8B-B14F-4D97-AF65-F5344CB8AC3E}">
        <p14:creationId xmlns:p14="http://schemas.microsoft.com/office/powerpoint/2010/main" val="35932381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a/af/Magnetostriction_by_Zureks.gif/220px-Magnetostriction_by_Zurek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04664"/>
            <a:ext cx="7334250" cy="2100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2924944"/>
            <a:ext cx="8784976" cy="3416320"/>
          </a:xfrm>
          <a:prstGeom prst="rect">
            <a:avLst/>
          </a:prstGeom>
          <a:noFill/>
        </p:spPr>
        <p:txBody>
          <a:bodyPr wrap="square" rtlCol="1">
            <a:spAutoFit/>
          </a:bodyPr>
          <a:lstStyle/>
          <a:p>
            <a:pPr algn="just" rtl="0"/>
            <a:r>
              <a:rPr lang="en-US" sz="3600" dirty="0" smtClean="0"/>
              <a:t>An animation </a:t>
            </a:r>
            <a:r>
              <a:rPr lang="en-US" sz="3600" dirty="0"/>
              <a:t>showing how magnetostriction works. A changing external magnetic field causes the magnetic dipoles to rotate, changing the dimensions of the crystal lattice</a:t>
            </a:r>
            <a:r>
              <a:rPr lang="en-US" dirty="0" smtClean="0"/>
              <a:t>. </a:t>
            </a:r>
            <a:r>
              <a:rPr lang="en-US" sz="3600" dirty="0" smtClean="0"/>
              <a:t>This motion leads to a heat and considered as:</a:t>
            </a:r>
          </a:p>
          <a:p>
            <a:pPr algn="ctr" rtl="0"/>
            <a:r>
              <a:rPr lang="en-US" sz="3600" dirty="0" smtClean="0"/>
              <a:t> “</a:t>
            </a:r>
            <a:r>
              <a:rPr lang="en-US" sz="3600" dirty="0" smtClean="0">
                <a:solidFill>
                  <a:srgbClr val="FF0000"/>
                </a:solidFill>
              </a:rPr>
              <a:t>Hysteresis Losses</a:t>
            </a:r>
            <a:r>
              <a:rPr lang="en-US" sz="3600" dirty="0" smtClean="0"/>
              <a:t>”</a:t>
            </a:r>
            <a:endParaRPr lang="ar-IQ" dirty="0"/>
          </a:p>
        </p:txBody>
      </p:sp>
    </p:spTree>
    <p:extLst>
      <p:ext uri="{BB962C8B-B14F-4D97-AF65-F5344CB8AC3E}">
        <p14:creationId xmlns:p14="http://schemas.microsoft.com/office/powerpoint/2010/main" val="442745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yperphysics.phy-astr.gsu.edu/hbase/solids/imgsol/hyloop.gif"/>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49"/>
            <a:ext cx="6768752" cy="6172200"/>
          </a:xfrm>
          <a:prstGeom prst="rect">
            <a:avLst/>
          </a:prstGeom>
          <a:noFill/>
          <a:ln>
            <a:noFill/>
          </a:ln>
        </p:spPr>
      </p:pic>
    </p:spTree>
    <p:extLst>
      <p:ext uri="{BB962C8B-B14F-4D97-AF65-F5344CB8AC3E}">
        <p14:creationId xmlns:p14="http://schemas.microsoft.com/office/powerpoint/2010/main" val="34412337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3" y="260648"/>
            <a:ext cx="6370321" cy="515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628367" y="5602870"/>
                <a:ext cx="8208912" cy="646331"/>
              </a:xfrm>
              <a:prstGeom prst="rect">
                <a:avLst/>
              </a:prstGeom>
              <a:noFill/>
            </p:spPr>
            <p:txBody>
              <a:bodyPr wrap="square" rtlCol="1">
                <a:spAutoFit/>
              </a:bodyPr>
              <a:lstStyle/>
              <a:p>
                <a:pPr algn="ctr" rtl="0"/>
                <a:r>
                  <a:rPr lang="en-US" dirty="0" smtClean="0">
                    <a:solidFill>
                      <a:prstClr val="black"/>
                    </a:solidFill>
                  </a:rPr>
                  <a:t>Variation of the flux density </a:t>
                </a:r>
                <a14:m>
                  <m:oMath xmlns:m="http://schemas.openxmlformats.org/officeDocument/2006/math">
                    <m:d>
                      <m:dPr>
                        <m:ctrlPr>
                          <a:rPr lang="en-US" i="1" smtClean="0">
                            <a:solidFill>
                              <a:prstClr val="black"/>
                            </a:solidFill>
                            <a:latin typeface="Cambria Math"/>
                          </a:rPr>
                        </m:ctrlPr>
                      </m:dPr>
                      <m:e>
                        <m:r>
                          <a:rPr lang="en-US" i="1" smtClean="0">
                            <a:solidFill>
                              <a:prstClr val="black"/>
                            </a:solidFill>
                            <a:latin typeface="Cambria Math"/>
                          </a:rPr>
                          <m:t>𝐵</m:t>
                        </m:r>
                      </m:e>
                    </m:d>
                  </m:oMath>
                </a14:m>
                <a:r>
                  <a:rPr lang="en-US" dirty="0" smtClean="0">
                    <a:solidFill>
                      <a:prstClr val="black"/>
                    </a:solidFill>
                  </a:rPr>
                  <a:t> due to the variation of the alternating exciting current (AC) fed to the coil winding, which leads to a variation in the magnetizing force </a:t>
                </a:r>
                <a14:m>
                  <m:oMath xmlns:m="http://schemas.openxmlformats.org/officeDocument/2006/math">
                    <m:d>
                      <m:dPr>
                        <m:ctrlPr>
                          <a:rPr lang="en-US" i="1" smtClean="0">
                            <a:solidFill>
                              <a:prstClr val="black"/>
                            </a:solidFill>
                            <a:latin typeface="Cambria Math"/>
                          </a:rPr>
                        </m:ctrlPr>
                      </m:dPr>
                      <m:e>
                        <m:r>
                          <a:rPr lang="en-US" i="1" smtClean="0">
                            <a:solidFill>
                              <a:prstClr val="black"/>
                            </a:solidFill>
                            <a:latin typeface="Cambria Math"/>
                          </a:rPr>
                          <m:t>𝐻</m:t>
                        </m:r>
                      </m:e>
                    </m:d>
                  </m:oMath>
                </a14:m>
                <a:r>
                  <a:rPr lang="en-US" dirty="0" smtClean="0">
                    <a:solidFill>
                      <a:prstClr val="black"/>
                    </a:solidFill>
                  </a:rPr>
                  <a:t> </a:t>
                </a:r>
                <a:endParaRPr lang="ar-IQ"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28367" y="5602870"/>
                <a:ext cx="8208912" cy="646331"/>
              </a:xfrm>
              <a:prstGeom prst="rect">
                <a:avLst/>
              </a:prstGeom>
              <a:blipFill rotWithShape="1">
                <a:blip r:embed="rId4"/>
                <a:stretch>
                  <a:fillRect l="-594" t="-4717" r="-1039" b="-14151"/>
                </a:stretch>
              </a:blipFill>
            </p:spPr>
            <p:txBody>
              <a:bodyPr/>
              <a:lstStyle/>
              <a:p>
                <a:r>
                  <a:rPr lang="ar-IQ">
                    <a:noFill/>
                  </a:rPr>
                  <a:t> </a:t>
                </a:r>
              </a:p>
            </p:txBody>
          </p:sp>
        </mc:Fallback>
      </mc:AlternateContent>
    </p:spTree>
    <p:extLst>
      <p:ext uri="{BB962C8B-B14F-4D97-AF65-F5344CB8AC3E}">
        <p14:creationId xmlns:p14="http://schemas.microsoft.com/office/powerpoint/2010/main" val="367634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7544" y="188640"/>
                <a:ext cx="8280920" cy="5324535"/>
              </a:xfrm>
              <a:prstGeom prst="rect">
                <a:avLst/>
              </a:prstGeom>
            </p:spPr>
            <p:txBody>
              <a:bodyPr wrap="square">
                <a:spAutoFit/>
              </a:bodyPr>
              <a:lstStyle/>
              <a:p>
                <a:pPr algn="just" rtl="0">
                  <a:spcAft>
                    <a:spcPts val="0"/>
                  </a:spcAft>
                </a:pPr>
                <a:r>
                  <a:rPr lang="en-US" sz="2000" dirty="0" smtClean="0">
                    <a:solidFill>
                      <a:srgbClr val="000000"/>
                    </a:solidFill>
                    <a:latin typeface="Times New Roman"/>
                    <a:cs typeface="Times New Roman"/>
                  </a:rPr>
                  <a:t>The sinusoidal current is an alternating current also, like the square wave current, but the difference is the variation of the current magnitude with time will not be constant as the that of the square wave, but it varies in sinusoidal behavior with time. This waveform can be described as follows:</a:t>
                </a:r>
                <a:endParaRPr lang="en-US" sz="2000" dirty="0">
                  <a:effectLst/>
                  <a:latin typeface="Times New Roman"/>
                  <a:ea typeface="Times New Roman"/>
                </a:endParaRPr>
              </a:p>
              <a:p>
                <a:pPr marL="342900" lvl="0" indent="-342900" algn="just" rtl="0">
                  <a:spcAft>
                    <a:spcPts val="0"/>
                  </a:spcAft>
                  <a:buFont typeface="+mj-lt"/>
                  <a:buAutoNum type="alphaUcPeriod"/>
                  <a:tabLst>
                    <a:tab pos="457200" algn="l"/>
                  </a:tabLst>
                </a:pPr>
                <a:r>
                  <a:rPr lang="en-US" sz="2000" b="1" u="sng" dirty="0">
                    <a:solidFill>
                      <a:srgbClr val="000000"/>
                    </a:solidFill>
                    <a:latin typeface="Times New Roman"/>
                    <a:cs typeface="Times New Roman"/>
                  </a:rPr>
                  <a:t>The positive half cycle:</a:t>
                </a:r>
                <a:r>
                  <a:rPr lang="en-US" sz="2000" dirty="0">
                    <a:solidFill>
                      <a:srgbClr val="000000"/>
                    </a:solidFill>
                    <a:latin typeface="Times New Roman"/>
                    <a:cs typeface="Times New Roman"/>
                  </a:rPr>
                  <a:t> which means that the drift velocity </a:t>
                </a:r>
                <a14:m>
                  <m:oMath xmlns:m="http://schemas.openxmlformats.org/officeDocument/2006/math">
                    <m:d>
                      <m:dPr>
                        <m:ctrlPr>
                          <a:rPr lang="en-US" sz="2000" i="1">
                            <a:solidFill>
                              <a:srgbClr val="000000"/>
                            </a:solidFill>
                            <a:latin typeface="Cambria Math"/>
                            <a:cs typeface="Times New Roman"/>
                          </a:rPr>
                        </m:ctrlPr>
                      </m:dPr>
                      <m:e>
                        <m:r>
                          <a:rPr lang="en-US" sz="2000" i="1">
                            <a:solidFill>
                              <a:srgbClr val="000000"/>
                            </a:solidFill>
                            <a:latin typeface="Cambria Math"/>
                            <a:ea typeface="Cambria Math"/>
                            <a:cs typeface="Times New Roman"/>
                          </a:rPr>
                          <m:t>𝜐</m:t>
                        </m:r>
                      </m:e>
                    </m:d>
                  </m:oMath>
                </a14:m>
                <a:r>
                  <a:rPr lang="en-US" sz="2000" dirty="0" smtClean="0">
                    <a:solidFill>
                      <a:srgbClr val="000000"/>
                    </a:solidFill>
                    <a:latin typeface="Times New Roman"/>
                    <a:cs typeface="Times New Roman"/>
                  </a:rPr>
                  <a:t> </a:t>
                </a:r>
                <a:r>
                  <a:rPr lang="en-US" sz="2000" dirty="0">
                    <a:solidFill>
                      <a:srgbClr val="000000"/>
                    </a:solidFill>
                    <a:latin typeface="Times New Roman"/>
                    <a:cs typeface="Times New Roman"/>
                  </a:rPr>
                  <a:t>of the electrons (the current carriers) is </a:t>
                </a:r>
                <a:r>
                  <a:rPr lang="en-US" sz="2000" dirty="0" smtClean="0">
                    <a:solidFill>
                      <a:srgbClr val="000000"/>
                    </a:solidFill>
                    <a:latin typeface="Times New Roman"/>
                    <a:cs typeface="Times New Roman"/>
                  </a:rPr>
                  <a:t>in a certain forward direction inside the conductor as </a:t>
                </a:r>
                <a:r>
                  <a:rPr lang="en-US" sz="2000" dirty="0">
                    <a:solidFill>
                      <a:srgbClr val="000000"/>
                    </a:solidFill>
                    <a:latin typeface="Times New Roman"/>
                    <a:cs typeface="Times New Roman"/>
                  </a:rPr>
                  <a:t>follows:</a:t>
                </a:r>
                <a:endParaRPr lang="en-US" sz="2000" dirty="0">
                  <a:effectLst/>
                  <a:latin typeface="Times New Roman"/>
                  <a:ea typeface="Times New Roman"/>
                </a:endParaRPr>
              </a:p>
              <a:p>
                <a:pPr lvl="0" algn="just" rtl="0">
                  <a:spcAft>
                    <a:spcPts val="0"/>
                  </a:spcAft>
                </a:pPr>
                <a:r>
                  <a:rPr lang="en-US" sz="2000" dirty="0" smtClean="0">
                    <a:solidFill>
                      <a:srgbClr val="000000"/>
                    </a:solidFill>
                    <a:latin typeface="Times New Roman"/>
                    <a:cs typeface="Times New Roman"/>
                  </a:rPr>
                  <a:t>      </a:t>
                </a:r>
                <a:r>
                  <a:rPr lang="en-US" sz="2000" b="1" dirty="0" smtClean="0">
                    <a:solidFill>
                      <a:srgbClr val="000000"/>
                    </a:solidFill>
                    <a:latin typeface="Times New Roman"/>
                    <a:cs typeface="Times New Roman"/>
                  </a:rPr>
                  <a:t>1- From </a:t>
                </a:r>
                <a14:m>
                  <m:oMath xmlns:m="http://schemas.openxmlformats.org/officeDocument/2006/math">
                    <m:d>
                      <m:dPr>
                        <m:ctrlPr>
                          <a:rPr lang="en-US" sz="2000" b="1" i="1">
                            <a:solidFill>
                              <a:srgbClr val="000000"/>
                            </a:solidFill>
                            <a:latin typeface="Cambria Math"/>
                            <a:cs typeface="Times New Roman"/>
                          </a:rPr>
                        </m:ctrlPr>
                      </m:dPr>
                      <m:e>
                        <m:r>
                          <a:rPr lang="en-US" sz="2000" b="1" i="1">
                            <a:solidFill>
                              <a:srgbClr val="000000"/>
                            </a:solidFill>
                            <a:latin typeface="Cambria Math"/>
                            <a:cs typeface="Times New Roman"/>
                          </a:rPr>
                          <m:t>𝒕</m:t>
                        </m:r>
                        <m:r>
                          <a:rPr lang="en-US" sz="2000" b="1" i="1">
                            <a:solidFill>
                              <a:srgbClr val="000000"/>
                            </a:solidFill>
                            <a:latin typeface="Cambria Math"/>
                            <a:cs typeface="Times New Roman"/>
                          </a:rPr>
                          <m:t>=</m:t>
                        </m:r>
                        <m:r>
                          <a:rPr lang="en-US" sz="2000" b="1" i="1">
                            <a:solidFill>
                              <a:srgbClr val="000000"/>
                            </a:solidFill>
                            <a:latin typeface="Cambria Math"/>
                            <a:cs typeface="Times New Roman"/>
                          </a:rPr>
                          <m:t>𝟎</m:t>
                        </m:r>
                        <m:r>
                          <a:rPr lang="en-US" sz="2000" b="1" i="1">
                            <a:solidFill>
                              <a:srgbClr val="000000"/>
                            </a:solidFill>
                            <a:latin typeface="Cambria Math"/>
                            <a:cs typeface="Times New Roman"/>
                          </a:rPr>
                          <m:t>𝒔</m:t>
                        </m:r>
                      </m:e>
                    </m:d>
                  </m:oMath>
                </a14:m>
                <a:r>
                  <a:rPr lang="en-US" sz="2000" b="1" dirty="0">
                    <a:solidFill>
                      <a:srgbClr val="000000"/>
                    </a:solidFill>
                    <a:latin typeface="Times New Roman"/>
                    <a:cs typeface="Times New Roman"/>
                  </a:rPr>
                  <a:t> to </a:t>
                </a:r>
                <a14:m>
                  <m:oMath xmlns:m="http://schemas.openxmlformats.org/officeDocument/2006/math">
                    <m:d>
                      <m:dPr>
                        <m:begChr m:val="["/>
                        <m:endChr m:val="]"/>
                        <m:ctrlPr>
                          <a:rPr lang="en-US" sz="2000" b="1" i="1">
                            <a:solidFill>
                              <a:srgbClr val="000000"/>
                            </a:solidFill>
                            <a:latin typeface="Cambria Math"/>
                            <a:cs typeface="Times New Roman"/>
                          </a:rPr>
                        </m:ctrlPr>
                      </m:dPr>
                      <m:e>
                        <m:r>
                          <a:rPr lang="en-US" sz="2000" b="1" i="1">
                            <a:solidFill>
                              <a:srgbClr val="000000"/>
                            </a:solidFill>
                            <a:latin typeface="Cambria Math"/>
                            <a:cs typeface="Times New Roman"/>
                          </a:rPr>
                          <m:t>𝒕</m:t>
                        </m:r>
                        <m:r>
                          <a:rPr lang="en-US" sz="2000" b="1" i="1">
                            <a:solidFill>
                              <a:srgbClr val="000000"/>
                            </a:solidFill>
                            <a:latin typeface="Cambria Math"/>
                            <a:cs typeface="Times New Roman"/>
                          </a:rPr>
                          <m:t>=</m:t>
                        </m:r>
                        <m:d>
                          <m:dPr>
                            <m:ctrlPr>
                              <a:rPr lang="en-US" sz="2000" b="1" i="1">
                                <a:solidFill>
                                  <a:srgbClr val="000000"/>
                                </a:solidFill>
                                <a:latin typeface="Cambria Math"/>
                                <a:cs typeface="Times New Roman"/>
                              </a:rPr>
                            </m:ctrlPr>
                          </m:dPr>
                          <m:e>
                            <m:f>
                              <m:fPr>
                                <m:type m:val="lin"/>
                                <m:ctrlPr>
                                  <a:rPr lang="en-US" sz="2000" b="1" i="1">
                                    <a:solidFill>
                                      <a:srgbClr val="000000"/>
                                    </a:solidFill>
                                    <a:latin typeface="Cambria Math"/>
                                    <a:cs typeface="Times New Roman"/>
                                  </a:rPr>
                                </m:ctrlPr>
                              </m:fPr>
                              <m:num>
                                <m:r>
                                  <a:rPr lang="en-US" sz="2000" b="1" i="1">
                                    <a:solidFill>
                                      <a:srgbClr val="000000"/>
                                    </a:solidFill>
                                    <a:latin typeface="Cambria Math"/>
                                    <a:cs typeface="Times New Roman"/>
                                  </a:rPr>
                                  <m:t>𝑻</m:t>
                                </m:r>
                              </m:num>
                              <m:den>
                                <m:r>
                                  <a:rPr lang="en-US" sz="2000" b="1" i="1">
                                    <a:solidFill>
                                      <a:srgbClr val="000000"/>
                                    </a:solidFill>
                                    <a:latin typeface="Cambria Math"/>
                                    <a:cs typeface="Times New Roman"/>
                                  </a:rPr>
                                  <m:t>𝟒</m:t>
                                </m:r>
                              </m:den>
                            </m:f>
                          </m:e>
                        </m:d>
                        <m:r>
                          <a:rPr lang="en-US" sz="2000" b="1" i="1">
                            <a:solidFill>
                              <a:srgbClr val="000000"/>
                            </a:solidFill>
                            <a:latin typeface="Cambria Math"/>
                            <a:cs typeface="Times New Roman"/>
                          </a:rPr>
                          <m:t>𝒔</m:t>
                        </m:r>
                      </m:e>
                    </m:d>
                    <m:r>
                      <a:rPr lang="en-US" sz="2000" b="1" i="1">
                        <a:solidFill>
                          <a:srgbClr val="000000"/>
                        </a:solidFill>
                        <a:latin typeface="Cambria Math"/>
                        <a:cs typeface="Times New Roman"/>
                      </a:rPr>
                      <m:t> </m:t>
                    </m:r>
                  </m:oMath>
                </a14:m>
                <a:endParaRPr lang="en-US" sz="2000" b="1" dirty="0">
                  <a:effectLst/>
                  <a:latin typeface="Times New Roman"/>
                  <a:ea typeface="Times New Roman"/>
                </a:endParaRPr>
              </a:p>
              <a:p>
                <a:pPr marL="713740" algn="just" rtl="0">
                  <a:spcAft>
                    <a:spcPts val="0"/>
                  </a:spcAft>
                </a:pPr>
                <a:r>
                  <a:rPr lang="en-US" sz="2000" dirty="0">
                    <a:solidFill>
                      <a:srgbClr val="000000"/>
                    </a:solidFill>
                    <a:latin typeface="Times New Roman"/>
                    <a:cs typeface="Times New Roman"/>
                  </a:rPr>
                  <a:t>The magnitude of the drift velocity equal to zero at starting </a:t>
                </a:r>
                <a14:m>
                  <m:oMath xmlns:m="http://schemas.openxmlformats.org/officeDocument/2006/math">
                    <m:d>
                      <m:dPr>
                        <m:ctrlPr>
                          <a:rPr lang="en-US" sz="2000" i="1">
                            <a:solidFill>
                              <a:srgbClr val="000000"/>
                            </a:solidFill>
                            <a:latin typeface="Cambria Math"/>
                            <a:cs typeface="Times New Roman"/>
                          </a:rPr>
                        </m:ctrlPr>
                      </m:dPr>
                      <m:e>
                        <m:r>
                          <a:rPr lang="en-US" sz="2000" i="1">
                            <a:solidFill>
                              <a:srgbClr val="000000"/>
                            </a:solidFill>
                            <a:latin typeface="Cambria Math"/>
                            <a:cs typeface="Times New Roman"/>
                          </a:rPr>
                          <m:t>𝑡</m:t>
                        </m:r>
                        <m:r>
                          <a:rPr lang="en-US" sz="2000" i="1">
                            <a:solidFill>
                              <a:srgbClr val="000000"/>
                            </a:solidFill>
                            <a:latin typeface="Cambria Math"/>
                            <a:cs typeface="Times New Roman"/>
                          </a:rPr>
                          <m:t>=</m:t>
                        </m:r>
                        <m:r>
                          <a:rPr lang="en-US" sz="2000" i="1">
                            <a:solidFill>
                              <a:srgbClr val="000000"/>
                            </a:solidFill>
                            <a:latin typeface="Cambria Math"/>
                            <a:cs typeface="Times New Roman"/>
                          </a:rPr>
                          <m:t>0</m:t>
                        </m:r>
                        <m:r>
                          <m:rPr>
                            <m:sty m:val="p"/>
                          </m:rPr>
                          <a:rPr lang="en-US" sz="2000">
                            <a:solidFill>
                              <a:srgbClr val="000000"/>
                            </a:solidFill>
                            <a:latin typeface="Cambria Math"/>
                            <a:cs typeface="Times New Roman"/>
                          </a:rPr>
                          <m:t>s</m:t>
                        </m:r>
                      </m:e>
                    </m:d>
                  </m:oMath>
                </a14:m>
                <a:r>
                  <a:rPr lang="en-US" sz="2000" dirty="0">
                    <a:solidFill>
                      <a:srgbClr val="000000"/>
                    </a:solidFill>
                    <a:latin typeface="Times New Roman"/>
                    <a:cs typeface="Times New Roman"/>
                  </a:rPr>
                  <a:t> then this value increases gradually until it reaches its maximum value at</a:t>
                </a:r>
                <a14:m>
                  <m:oMath xmlns:m="http://schemas.openxmlformats.org/officeDocument/2006/math">
                    <m:d>
                      <m:dPr>
                        <m:begChr m:val="["/>
                        <m:endChr m:val="]"/>
                        <m:ctrlPr>
                          <a:rPr lang="en-US" sz="2000" i="1">
                            <a:solidFill>
                              <a:srgbClr val="000000"/>
                            </a:solidFill>
                            <a:latin typeface="Cambria Math"/>
                            <a:cs typeface="Times New Roman"/>
                          </a:rPr>
                        </m:ctrlPr>
                      </m:dPr>
                      <m:e>
                        <m:r>
                          <a:rPr lang="en-US" sz="2000" i="1">
                            <a:solidFill>
                              <a:srgbClr val="000000"/>
                            </a:solidFill>
                            <a:latin typeface="Cambria Math"/>
                            <a:cs typeface="Times New Roman"/>
                          </a:rPr>
                          <m:t>𝑡</m:t>
                        </m:r>
                        <m:r>
                          <a:rPr lang="en-US" sz="2000" i="1">
                            <a:solidFill>
                              <a:srgbClr val="000000"/>
                            </a:solidFill>
                            <a:latin typeface="Cambria Math"/>
                            <a:cs typeface="Times New Roman"/>
                          </a:rPr>
                          <m:t>=</m:t>
                        </m:r>
                        <m:d>
                          <m:dPr>
                            <m:ctrlPr>
                              <a:rPr lang="en-US" sz="2000" i="1">
                                <a:solidFill>
                                  <a:srgbClr val="000000"/>
                                </a:solidFill>
                                <a:latin typeface="Cambria Math"/>
                                <a:cs typeface="Times New Roman"/>
                              </a:rPr>
                            </m:ctrlPr>
                          </m:dPr>
                          <m:e>
                            <m:f>
                              <m:fPr>
                                <m:type m:val="lin"/>
                                <m:ctrlPr>
                                  <a:rPr lang="en-US" sz="2000" i="1">
                                    <a:solidFill>
                                      <a:srgbClr val="000000"/>
                                    </a:solidFill>
                                    <a:latin typeface="Cambria Math"/>
                                    <a:cs typeface="Times New Roman"/>
                                  </a:rPr>
                                </m:ctrlPr>
                              </m:fPr>
                              <m:num>
                                <m:r>
                                  <a:rPr lang="en-US" sz="2000" i="1">
                                    <a:solidFill>
                                      <a:srgbClr val="000000"/>
                                    </a:solidFill>
                                    <a:latin typeface="Cambria Math"/>
                                    <a:cs typeface="Times New Roman"/>
                                  </a:rPr>
                                  <m:t>𝑇</m:t>
                                </m:r>
                              </m:num>
                              <m:den>
                                <m:r>
                                  <a:rPr lang="en-US" sz="2000" i="1">
                                    <a:solidFill>
                                      <a:srgbClr val="000000"/>
                                    </a:solidFill>
                                    <a:latin typeface="Cambria Math"/>
                                    <a:cs typeface="Times New Roman"/>
                                  </a:rPr>
                                  <m:t>4</m:t>
                                </m:r>
                              </m:den>
                            </m:f>
                          </m:e>
                        </m:d>
                      </m:e>
                    </m:d>
                    <m:r>
                      <a:rPr lang="en-US" sz="2000" i="1">
                        <a:solidFill>
                          <a:srgbClr val="000000"/>
                        </a:solidFill>
                        <a:latin typeface="Cambria Math"/>
                        <a:cs typeface="Times New Roman"/>
                      </a:rPr>
                      <m:t> </m:t>
                    </m:r>
                    <m:r>
                      <a:rPr lang="en-US" sz="2000">
                        <a:solidFill>
                          <a:srgbClr val="000000"/>
                        </a:solidFill>
                        <a:latin typeface="Cambria Math"/>
                        <a:cs typeface="Times New Roman"/>
                      </a:rPr>
                      <m:t>.</m:t>
                    </m:r>
                  </m:oMath>
                </a14:m>
                <a:r>
                  <a:rPr lang="en-US" sz="2000" dirty="0">
                    <a:solidFill>
                      <a:srgbClr val="000000"/>
                    </a:solidFill>
                    <a:latin typeface="Times New Roman"/>
                    <a:cs typeface="Times New Roman"/>
                  </a:rPr>
                  <a:t> </a:t>
                </a:r>
                <a:r>
                  <a:rPr lang="en-US" sz="2000" dirty="0">
                    <a:effectLst/>
                    <a:latin typeface="Times New Roman"/>
                    <a:ea typeface="Times New Roman"/>
                    <a:cs typeface="Times New Roman"/>
                  </a:rPr>
                  <a:t>This leads to an increase in the current magnitude from </a:t>
                </a:r>
                <a14:m>
                  <m:oMath xmlns:m="http://schemas.openxmlformats.org/officeDocument/2006/math">
                    <m:r>
                      <a:rPr lang="en-US" sz="2000" i="1">
                        <a:effectLst/>
                        <a:latin typeface="Cambria Math"/>
                        <a:ea typeface="Times New Roman"/>
                        <a:cs typeface="Times New Roman"/>
                      </a:rPr>
                      <m:t>(</m:t>
                    </m:r>
                    <m:r>
                      <a:rPr lang="en-US" sz="2000" i="1">
                        <a:effectLst/>
                        <a:latin typeface="Cambria Math"/>
                        <a:ea typeface="Times New Roman"/>
                        <a:cs typeface="Times New Roman"/>
                      </a:rPr>
                      <m:t>𝑖</m:t>
                    </m:r>
                    <m:r>
                      <a:rPr lang="en-US" sz="2000" i="1">
                        <a:effectLst/>
                        <a:latin typeface="Cambria Math"/>
                        <a:ea typeface="Times New Roman"/>
                        <a:cs typeface="Times New Roman"/>
                      </a:rPr>
                      <m:t>=</m:t>
                    </m:r>
                    <m:r>
                      <a:rPr lang="en-US" sz="2000" i="1">
                        <a:effectLst/>
                        <a:latin typeface="Cambria Math"/>
                        <a:ea typeface="Times New Roman"/>
                        <a:cs typeface="Times New Roman"/>
                      </a:rPr>
                      <m:t>0</m:t>
                    </m:r>
                    <m:r>
                      <a:rPr lang="en-US" sz="2000" i="1">
                        <a:effectLst/>
                        <a:latin typeface="Cambria Math"/>
                        <a:ea typeface="Times New Roman"/>
                        <a:cs typeface="Times New Roman"/>
                      </a:rPr>
                      <m:t>) </m:t>
                    </m:r>
                    <m:r>
                      <m:rPr>
                        <m:sty m:val="p"/>
                      </m:rPr>
                      <a:rPr lang="en-US" sz="2000">
                        <a:effectLst/>
                        <a:latin typeface="Cambria Math"/>
                        <a:ea typeface="Times New Roman"/>
                        <a:cs typeface="Times New Roman"/>
                      </a:rPr>
                      <m:t>A</m:t>
                    </m:r>
                  </m:oMath>
                </a14:m>
                <a:r>
                  <a:rPr lang="en-US" sz="2000" dirty="0">
                    <a:effectLst/>
                    <a:latin typeface="Times New Roman"/>
                    <a:ea typeface="Times New Roman"/>
                    <a:cs typeface="Times New Roman"/>
                  </a:rPr>
                  <a:t>to </a:t>
                </a:r>
                <a14:m>
                  <m:oMath xmlns:m="http://schemas.openxmlformats.org/officeDocument/2006/math">
                    <m:d>
                      <m:dPr>
                        <m:ctrlPr>
                          <a:rPr lang="en-US" sz="2000" i="1">
                            <a:effectLst/>
                            <a:latin typeface="Cambria Math"/>
                            <a:ea typeface="Times New Roman"/>
                            <a:cs typeface="Times New Roman"/>
                          </a:rPr>
                        </m:ctrlPr>
                      </m:dPr>
                      <m:e>
                        <m:r>
                          <a:rPr lang="en-US" sz="2000" i="1">
                            <a:effectLst/>
                            <a:latin typeface="Cambria Math"/>
                            <a:ea typeface="Times New Roman"/>
                            <a:cs typeface="Times New Roman"/>
                          </a:rPr>
                          <m:t>𝑖</m:t>
                        </m:r>
                        <m:r>
                          <a:rPr lang="en-US" sz="2000" i="1">
                            <a:effectLst/>
                            <a:latin typeface="Cambria Math"/>
                            <a:ea typeface="Times New Roman"/>
                            <a:cs typeface="Times New Roman"/>
                          </a:rPr>
                          <m:t>=</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𝐼</m:t>
                            </m:r>
                          </m:e>
                          <m:sub>
                            <m:r>
                              <a:rPr lang="en-US" sz="2000" i="1">
                                <a:effectLst/>
                                <a:latin typeface="Cambria Math"/>
                                <a:ea typeface="Times New Roman"/>
                                <a:cs typeface="Times New Roman"/>
                              </a:rPr>
                              <m:t>𝑚𝑎𝑥</m:t>
                            </m:r>
                          </m:sub>
                        </m:sSub>
                      </m:e>
                    </m:d>
                    <m:r>
                      <m:rPr>
                        <m:sty m:val="p"/>
                      </m:rPr>
                      <a:rPr lang="en-US" sz="2000">
                        <a:effectLst/>
                        <a:latin typeface="Cambria Math"/>
                        <a:ea typeface="Times New Roman"/>
                        <a:cs typeface="Times New Roman"/>
                      </a:rPr>
                      <m:t>A</m:t>
                    </m:r>
                  </m:oMath>
                </a14:m>
                <a:r>
                  <a:rPr lang="en-US" sz="2000" dirty="0">
                    <a:effectLst/>
                    <a:latin typeface="Times New Roman"/>
                    <a:ea typeface="Times New Roman"/>
                    <a:cs typeface="Times New Roman"/>
                  </a:rPr>
                  <a:t> in this period.</a:t>
                </a:r>
                <a:endParaRPr lang="en-US" sz="2000" dirty="0">
                  <a:effectLst/>
                  <a:latin typeface="Times New Roman"/>
                  <a:ea typeface="Times New Roman"/>
                </a:endParaRPr>
              </a:p>
              <a:p>
                <a:pPr lvl="0" algn="just" rtl="0">
                  <a:spcAft>
                    <a:spcPts val="0"/>
                  </a:spcAft>
                </a:pPr>
                <a:r>
                  <a:rPr lang="en-US" sz="2000" dirty="0" smtClean="0">
                    <a:solidFill>
                      <a:srgbClr val="000000"/>
                    </a:solidFill>
                    <a:latin typeface="Times New Roman"/>
                    <a:cs typeface="Times New Roman"/>
                  </a:rPr>
                  <a:t>       </a:t>
                </a:r>
                <a:r>
                  <a:rPr lang="en-US" sz="2000" b="1" dirty="0" smtClean="0">
                    <a:solidFill>
                      <a:srgbClr val="000000"/>
                    </a:solidFill>
                    <a:latin typeface="Times New Roman"/>
                    <a:cs typeface="Times New Roman"/>
                  </a:rPr>
                  <a:t>2- From </a:t>
                </a:r>
                <a14:m>
                  <m:oMath xmlns:m="http://schemas.openxmlformats.org/officeDocument/2006/math">
                    <m:d>
                      <m:dPr>
                        <m:begChr m:val="["/>
                        <m:endChr m:val="]"/>
                        <m:ctrlPr>
                          <a:rPr lang="en-US" sz="2000" b="1" i="1">
                            <a:solidFill>
                              <a:srgbClr val="000000"/>
                            </a:solidFill>
                            <a:latin typeface="Cambria Math"/>
                            <a:cs typeface="Times New Roman"/>
                          </a:rPr>
                        </m:ctrlPr>
                      </m:dPr>
                      <m:e>
                        <m:r>
                          <a:rPr lang="en-US" sz="2000" b="1" i="1">
                            <a:solidFill>
                              <a:srgbClr val="000000"/>
                            </a:solidFill>
                            <a:latin typeface="Cambria Math"/>
                            <a:cs typeface="Times New Roman"/>
                          </a:rPr>
                          <m:t>𝒕</m:t>
                        </m:r>
                        <m:r>
                          <a:rPr lang="en-US" sz="2000" b="1" i="1">
                            <a:solidFill>
                              <a:srgbClr val="000000"/>
                            </a:solidFill>
                            <a:latin typeface="Cambria Math"/>
                            <a:cs typeface="Times New Roman"/>
                          </a:rPr>
                          <m:t>=</m:t>
                        </m:r>
                        <m:d>
                          <m:dPr>
                            <m:ctrlPr>
                              <a:rPr lang="en-US" sz="2000" b="1" i="1">
                                <a:solidFill>
                                  <a:srgbClr val="000000"/>
                                </a:solidFill>
                                <a:latin typeface="Cambria Math"/>
                                <a:cs typeface="Times New Roman"/>
                              </a:rPr>
                            </m:ctrlPr>
                          </m:dPr>
                          <m:e>
                            <m:f>
                              <m:fPr>
                                <m:type m:val="lin"/>
                                <m:ctrlPr>
                                  <a:rPr lang="en-US" sz="2000" b="1" i="1">
                                    <a:solidFill>
                                      <a:srgbClr val="000000"/>
                                    </a:solidFill>
                                    <a:latin typeface="Cambria Math"/>
                                    <a:cs typeface="Times New Roman"/>
                                  </a:rPr>
                                </m:ctrlPr>
                              </m:fPr>
                              <m:num>
                                <m:r>
                                  <a:rPr lang="en-US" sz="2000" b="1" i="1">
                                    <a:solidFill>
                                      <a:srgbClr val="000000"/>
                                    </a:solidFill>
                                    <a:latin typeface="Cambria Math"/>
                                    <a:cs typeface="Times New Roman"/>
                                  </a:rPr>
                                  <m:t>𝑻</m:t>
                                </m:r>
                              </m:num>
                              <m:den>
                                <m:r>
                                  <a:rPr lang="en-US" sz="2000" b="1" i="1">
                                    <a:solidFill>
                                      <a:srgbClr val="000000"/>
                                    </a:solidFill>
                                    <a:latin typeface="Cambria Math"/>
                                    <a:cs typeface="Times New Roman"/>
                                  </a:rPr>
                                  <m:t>𝟒</m:t>
                                </m:r>
                              </m:den>
                            </m:f>
                          </m:e>
                        </m:d>
                        <m:r>
                          <a:rPr lang="en-US" sz="2000" b="1" i="0" smtClean="0">
                            <a:solidFill>
                              <a:srgbClr val="000000"/>
                            </a:solidFill>
                            <a:latin typeface="Cambria Math"/>
                            <a:cs typeface="Times New Roman"/>
                          </a:rPr>
                          <m:t>𝐬</m:t>
                        </m:r>
                      </m:e>
                    </m:d>
                    <m:r>
                      <a:rPr lang="en-US" sz="2000" b="1" i="1">
                        <a:solidFill>
                          <a:srgbClr val="000000"/>
                        </a:solidFill>
                        <a:latin typeface="Cambria Math"/>
                        <a:cs typeface="Times New Roman"/>
                      </a:rPr>
                      <m:t> </m:t>
                    </m:r>
                  </m:oMath>
                </a14:m>
                <a:r>
                  <a:rPr lang="en-US" sz="2000" b="1" dirty="0">
                    <a:solidFill>
                      <a:srgbClr val="000000"/>
                    </a:solidFill>
                    <a:latin typeface="Times New Roman"/>
                    <a:cs typeface="Times New Roman"/>
                  </a:rPr>
                  <a:t>,</a:t>
                </a:r>
                <a:r>
                  <a:rPr lang="en-US" sz="2000" b="1" dirty="0">
                    <a:effectLst/>
                    <a:latin typeface="Times New Roman"/>
                    <a:ea typeface="Times New Roman"/>
                    <a:cs typeface="Times New Roman"/>
                  </a:rPr>
                  <a:t> to </a:t>
                </a:r>
                <a14:m>
                  <m:oMath xmlns:m="http://schemas.openxmlformats.org/officeDocument/2006/math">
                    <m:d>
                      <m:dPr>
                        <m:begChr m:val="["/>
                        <m:endChr m:val="]"/>
                        <m:ctrlPr>
                          <a:rPr lang="en-US" sz="2000" b="1" i="1">
                            <a:effectLst/>
                            <a:latin typeface="Cambria Math"/>
                            <a:ea typeface="Times New Roman"/>
                            <a:cs typeface="Times New Roman"/>
                          </a:rPr>
                        </m:ctrlPr>
                      </m:dPr>
                      <m:e>
                        <m:r>
                          <a:rPr lang="en-US" sz="2000" b="1" i="1">
                            <a:effectLst/>
                            <a:latin typeface="Cambria Math"/>
                            <a:ea typeface="Times New Roman"/>
                            <a:cs typeface="Times New Roman"/>
                          </a:rPr>
                          <m:t>𝒕</m:t>
                        </m:r>
                        <m:r>
                          <a:rPr lang="en-US" sz="2000" b="1" i="1">
                            <a:effectLst/>
                            <a:latin typeface="Cambria Math"/>
                            <a:ea typeface="Times New Roman"/>
                            <a:cs typeface="Times New Roman"/>
                          </a:rPr>
                          <m:t>=</m:t>
                        </m:r>
                        <m:d>
                          <m:dPr>
                            <m:ctrlPr>
                              <a:rPr lang="en-US" sz="2000" b="1" i="1">
                                <a:effectLst/>
                                <a:latin typeface="Cambria Math"/>
                                <a:ea typeface="Times New Roman"/>
                                <a:cs typeface="Times New Roman"/>
                              </a:rPr>
                            </m:ctrlPr>
                          </m:dPr>
                          <m:e>
                            <m:f>
                              <m:fPr>
                                <m:type m:val="lin"/>
                                <m:ctrlPr>
                                  <a:rPr lang="en-US" sz="2000" b="1" i="1">
                                    <a:effectLst/>
                                    <a:latin typeface="Cambria Math"/>
                                    <a:ea typeface="Times New Roman"/>
                                    <a:cs typeface="Times New Roman"/>
                                  </a:rPr>
                                </m:ctrlPr>
                              </m:fPr>
                              <m:num>
                                <m:r>
                                  <a:rPr lang="en-US" sz="2000" b="1" i="1">
                                    <a:effectLst/>
                                    <a:latin typeface="Cambria Math"/>
                                    <a:ea typeface="Times New Roman"/>
                                    <a:cs typeface="Times New Roman"/>
                                  </a:rPr>
                                  <m:t>𝑻</m:t>
                                </m:r>
                              </m:num>
                              <m:den>
                                <m:r>
                                  <a:rPr lang="en-US" sz="2000" b="1" i="1">
                                    <a:effectLst/>
                                    <a:latin typeface="Cambria Math"/>
                                    <a:ea typeface="Times New Roman"/>
                                    <a:cs typeface="Times New Roman"/>
                                  </a:rPr>
                                  <m:t>𝟐</m:t>
                                </m:r>
                              </m:den>
                            </m:f>
                          </m:e>
                        </m:d>
                        <m:r>
                          <a:rPr lang="en-US" sz="2000" b="1" i="0" smtClean="0">
                            <a:effectLst/>
                            <a:latin typeface="Cambria Math"/>
                            <a:ea typeface="Times New Roman"/>
                            <a:cs typeface="Times New Roman"/>
                          </a:rPr>
                          <m:t>𝐬</m:t>
                        </m:r>
                      </m:e>
                    </m:d>
                  </m:oMath>
                </a14:m>
                <a:endParaRPr lang="en-US" sz="2000" b="1" dirty="0">
                  <a:effectLst/>
                  <a:latin typeface="Times New Roman"/>
                  <a:ea typeface="Times New Roman"/>
                </a:endParaRPr>
              </a:p>
              <a:p>
                <a:pPr marL="713740" algn="just" rtl="0">
                  <a:spcAft>
                    <a:spcPts val="0"/>
                  </a:spcAft>
                </a:pPr>
                <a:r>
                  <a:rPr lang="en-US" sz="2000" dirty="0">
                    <a:solidFill>
                      <a:srgbClr val="000000"/>
                    </a:solidFill>
                    <a:latin typeface="Times New Roman"/>
                    <a:cs typeface="Times New Roman"/>
                  </a:rPr>
                  <a:t>The magnitude of the drift velocity equal to its maximum value at </a:t>
                </a:r>
                <a14:m>
                  <m:oMath xmlns:m="http://schemas.openxmlformats.org/officeDocument/2006/math">
                    <m:d>
                      <m:dPr>
                        <m:ctrlPr>
                          <a:rPr lang="en-US" sz="2000" i="1">
                            <a:solidFill>
                              <a:srgbClr val="000000"/>
                            </a:solidFill>
                            <a:latin typeface="Cambria Math"/>
                            <a:cs typeface="Times New Roman"/>
                          </a:rPr>
                        </m:ctrlPr>
                      </m:dPr>
                      <m:e>
                        <m:r>
                          <a:rPr lang="en-US" sz="2000" i="1">
                            <a:solidFill>
                              <a:srgbClr val="000000"/>
                            </a:solidFill>
                            <a:latin typeface="Cambria Math"/>
                            <a:cs typeface="Times New Roman"/>
                          </a:rPr>
                          <m:t>𝑡</m:t>
                        </m:r>
                        <m:r>
                          <a:rPr lang="en-US" sz="2000" i="1">
                            <a:solidFill>
                              <a:srgbClr val="000000"/>
                            </a:solidFill>
                            <a:latin typeface="Cambria Math"/>
                            <a:cs typeface="Times New Roman"/>
                          </a:rPr>
                          <m:t>=</m:t>
                        </m:r>
                        <m:d>
                          <m:dPr>
                            <m:ctrlPr>
                              <a:rPr lang="en-US" sz="2000" i="1">
                                <a:effectLst/>
                                <a:latin typeface="Cambria Math"/>
                                <a:ea typeface="Times New Roman"/>
                                <a:cs typeface="Times New Roman"/>
                              </a:rPr>
                            </m:ctrlPr>
                          </m:dPr>
                          <m:e>
                            <m:f>
                              <m:fPr>
                                <m:type m:val="lin"/>
                                <m:ctrlPr>
                                  <a:rPr lang="en-US" sz="2000" i="1">
                                    <a:effectLst/>
                                    <a:latin typeface="Cambria Math"/>
                                    <a:ea typeface="Times New Roman"/>
                                    <a:cs typeface="Times New Roman"/>
                                  </a:rPr>
                                </m:ctrlPr>
                              </m:fPr>
                              <m:num>
                                <m:r>
                                  <a:rPr lang="en-US" sz="2000" i="1">
                                    <a:effectLst/>
                                    <a:latin typeface="Cambria Math"/>
                                    <a:ea typeface="Times New Roman"/>
                                    <a:cs typeface="Times New Roman"/>
                                  </a:rPr>
                                  <m:t>𝑇</m:t>
                                </m:r>
                              </m:num>
                              <m:den>
                                <m:r>
                                  <a:rPr lang="en-US" sz="2000" b="0" i="1" smtClean="0">
                                    <a:effectLst/>
                                    <a:latin typeface="Cambria Math"/>
                                    <a:ea typeface="Times New Roman"/>
                                    <a:cs typeface="Times New Roman"/>
                                  </a:rPr>
                                  <m:t>4</m:t>
                                </m:r>
                              </m:den>
                            </m:f>
                          </m:e>
                        </m:d>
                        <m:r>
                          <m:rPr>
                            <m:sty m:val="p"/>
                          </m:rPr>
                          <a:rPr lang="en-US" sz="2000">
                            <a:solidFill>
                              <a:srgbClr val="000000"/>
                            </a:solidFill>
                            <a:latin typeface="Cambria Math"/>
                            <a:cs typeface="Times New Roman"/>
                          </a:rPr>
                          <m:t>s</m:t>
                        </m:r>
                      </m:e>
                    </m:d>
                  </m:oMath>
                </a14:m>
                <a:r>
                  <a:rPr lang="en-US" sz="2000" dirty="0">
                    <a:solidFill>
                      <a:srgbClr val="000000"/>
                    </a:solidFill>
                    <a:latin typeface="Times New Roman"/>
                    <a:cs typeface="Times New Roman"/>
                  </a:rPr>
                  <a:t> then this value decreases gradually until it reaches zero at</a:t>
                </a:r>
                <a14:m>
                  <m:oMath xmlns:m="http://schemas.openxmlformats.org/officeDocument/2006/math">
                    <m:r>
                      <a:rPr lang="en-US" sz="2000" i="1">
                        <a:solidFill>
                          <a:srgbClr val="000000"/>
                        </a:solidFill>
                        <a:latin typeface="Cambria Math"/>
                        <a:cs typeface="Times New Roman"/>
                      </a:rPr>
                      <m:t> </m:t>
                    </m:r>
                    <m:d>
                      <m:dPr>
                        <m:begChr m:val="["/>
                        <m:endChr m:val="]"/>
                        <m:ctrlPr>
                          <a:rPr lang="en-US" sz="2000" i="1">
                            <a:solidFill>
                              <a:srgbClr val="000000"/>
                            </a:solidFill>
                            <a:latin typeface="Cambria Math"/>
                            <a:cs typeface="Times New Roman"/>
                          </a:rPr>
                        </m:ctrlPr>
                      </m:dPr>
                      <m:e>
                        <m:r>
                          <a:rPr lang="en-US" sz="2000" i="1">
                            <a:solidFill>
                              <a:srgbClr val="000000"/>
                            </a:solidFill>
                            <a:latin typeface="Cambria Math"/>
                            <a:cs typeface="Times New Roman"/>
                          </a:rPr>
                          <m:t>𝑡</m:t>
                        </m:r>
                        <m:r>
                          <a:rPr lang="en-US" sz="2000" i="1">
                            <a:solidFill>
                              <a:srgbClr val="000000"/>
                            </a:solidFill>
                            <a:latin typeface="Cambria Math"/>
                            <a:cs typeface="Times New Roman"/>
                          </a:rPr>
                          <m:t>=</m:t>
                        </m:r>
                        <m:d>
                          <m:dPr>
                            <m:ctrlPr>
                              <a:rPr lang="en-US" sz="2000" i="1">
                                <a:solidFill>
                                  <a:srgbClr val="000000"/>
                                </a:solidFill>
                                <a:latin typeface="Cambria Math"/>
                                <a:cs typeface="Times New Roman"/>
                              </a:rPr>
                            </m:ctrlPr>
                          </m:dPr>
                          <m:e>
                            <m:f>
                              <m:fPr>
                                <m:type m:val="lin"/>
                                <m:ctrlPr>
                                  <a:rPr lang="en-US" sz="2000" i="1">
                                    <a:solidFill>
                                      <a:srgbClr val="000000"/>
                                    </a:solidFill>
                                    <a:latin typeface="Cambria Math"/>
                                    <a:cs typeface="Times New Roman"/>
                                  </a:rPr>
                                </m:ctrlPr>
                              </m:fPr>
                              <m:num>
                                <m:r>
                                  <a:rPr lang="en-US" sz="2000" i="1">
                                    <a:solidFill>
                                      <a:srgbClr val="000000"/>
                                    </a:solidFill>
                                    <a:latin typeface="Cambria Math"/>
                                    <a:cs typeface="Times New Roman"/>
                                  </a:rPr>
                                  <m:t>𝑇</m:t>
                                </m:r>
                              </m:num>
                              <m:den>
                                <m:r>
                                  <a:rPr lang="en-US" sz="2000" b="0" i="1" smtClean="0">
                                    <a:solidFill>
                                      <a:srgbClr val="000000"/>
                                    </a:solidFill>
                                    <a:latin typeface="Cambria Math"/>
                                    <a:cs typeface="Times New Roman"/>
                                  </a:rPr>
                                  <m:t>2</m:t>
                                </m:r>
                              </m:den>
                            </m:f>
                          </m:e>
                        </m:d>
                      </m:e>
                    </m:d>
                    <m:r>
                      <a:rPr lang="en-US" sz="2000" i="1">
                        <a:solidFill>
                          <a:srgbClr val="000000"/>
                        </a:solidFill>
                        <a:latin typeface="Cambria Math"/>
                        <a:cs typeface="Times New Roman"/>
                      </a:rPr>
                      <m:t> </m:t>
                    </m:r>
                    <m:r>
                      <a:rPr lang="en-US" sz="2000">
                        <a:solidFill>
                          <a:srgbClr val="000000"/>
                        </a:solidFill>
                        <a:latin typeface="Cambria Math"/>
                        <a:cs typeface="Times New Roman"/>
                      </a:rPr>
                      <m:t>.</m:t>
                    </m:r>
                  </m:oMath>
                </a14:m>
                <a:r>
                  <a:rPr lang="en-US" sz="2000" dirty="0">
                    <a:solidFill>
                      <a:srgbClr val="000000"/>
                    </a:solidFill>
                    <a:latin typeface="Times New Roman"/>
                    <a:cs typeface="Times New Roman"/>
                  </a:rPr>
                  <a:t> </a:t>
                </a:r>
                <a:r>
                  <a:rPr lang="en-US" sz="2000" dirty="0">
                    <a:effectLst/>
                    <a:latin typeface="Times New Roman"/>
                    <a:ea typeface="Times New Roman"/>
                    <a:cs typeface="Times New Roman"/>
                  </a:rPr>
                  <a:t>This leads to a decrease in the current magnitude from </a:t>
                </a:r>
                <a14:m>
                  <m:oMath xmlns:m="http://schemas.openxmlformats.org/officeDocument/2006/math">
                    <m:r>
                      <a:rPr lang="en-US" sz="2000" i="1">
                        <a:effectLst/>
                        <a:latin typeface="Cambria Math"/>
                        <a:ea typeface="Times New Roman"/>
                        <a:cs typeface="Times New Roman"/>
                      </a:rPr>
                      <m:t>(</m:t>
                    </m:r>
                    <m:r>
                      <a:rPr lang="en-US" sz="2000" i="1">
                        <a:effectLst/>
                        <a:latin typeface="Cambria Math"/>
                        <a:ea typeface="Times New Roman"/>
                        <a:cs typeface="Times New Roman"/>
                      </a:rPr>
                      <m:t>𝑖</m:t>
                    </m:r>
                    <m:r>
                      <a:rPr lang="en-US" sz="2000" i="1">
                        <a:effectLst/>
                        <a:latin typeface="Cambria Math"/>
                        <a:ea typeface="Times New Roman"/>
                        <a:cs typeface="Times New Roman"/>
                      </a:rPr>
                      <m:t>=</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𝐼</m:t>
                        </m:r>
                      </m:e>
                      <m:sub>
                        <m:r>
                          <a:rPr lang="en-US" sz="2000" i="1">
                            <a:effectLst/>
                            <a:latin typeface="Cambria Math"/>
                            <a:ea typeface="Times New Roman"/>
                            <a:cs typeface="Times New Roman"/>
                          </a:rPr>
                          <m:t>𝑚𝑎𝑥</m:t>
                        </m:r>
                      </m:sub>
                    </m:sSub>
                    <m:r>
                      <a:rPr lang="en-US" sz="2000" i="1">
                        <a:effectLst/>
                        <a:latin typeface="Cambria Math"/>
                        <a:ea typeface="Times New Roman"/>
                        <a:cs typeface="Times New Roman"/>
                      </a:rPr>
                      <m:t>) </m:t>
                    </m:r>
                    <m:r>
                      <m:rPr>
                        <m:sty m:val="p"/>
                      </m:rPr>
                      <a:rPr lang="en-US" sz="2000">
                        <a:effectLst/>
                        <a:latin typeface="Cambria Math"/>
                        <a:ea typeface="Times New Roman"/>
                        <a:cs typeface="Times New Roman"/>
                      </a:rPr>
                      <m:t>A</m:t>
                    </m:r>
                  </m:oMath>
                </a14:m>
                <a:r>
                  <a:rPr lang="en-US" sz="2000" dirty="0">
                    <a:effectLst/>
                    <a:latin typeface="Times New Roman"/>
                    <a:ea typeface="Times New Roman"/>
                    <a:cs typeface="Times New Roman"/>
                  </a:rPr>
                  <a:t> to </a:t>
                </a:r>
                <a14:m>
                  <m:oMath xmlns:m="http://schemas.openxmlformats.org/officeDocument/2006/math">
                    <m:d>
                      <m:dPr>
                        <m:ctrlPr>
                          <a:rPr lang="en-US" sz="2000" i="1">
                            <a:effectLst/>
                            <a:latin typeface="Cambria Math"/>
                            <a:ea typeface="Times New Roman"/>
                            <a:cs typeface="Times New Roman"/>
                          </a:rPr>
                        </m:ctrlPr>
                      </m:dPr>
                      <m:e>
                        <m:r>
                          <a:rPr lang="en-US" sz="2000" i="1">
                            <a:effectLst/>
                            <a:latin typeface="Cambria Math"/>
                            <a:ea typeface="Times New Roman"/>
                            <a:cs typeface="Times New Roman"/>
                          </a:rPr>
                          <m:t>𝑖</m:t>
                        </m:r>
                        <m:r>
                          <a:rPr lang="en-US" sz="2000" i="1">
                            <a:effectLst/>
                            <a:latin typeface="Cambria Math"/>
                            <a:ea typeface="Times New Roman"/>
                            <a:cs typeface="Times New Roman"/>
                          </a:rPr>
                          <m:t>=</m:t>
                        </m:r>
                        <m:r>
                          <a:rPr lang="en-US" sz="2000" i="1">
                            <a:effectLst/>
                            <a:latin typeface="Cambria Math"/>
                            <a:ea typeface="Times New Roman"/>
                            <a:cs typeface="Times New Roman"/>
                          </a:rPr>
                          <m:t>0</m:t>
                        </m:r>
                      </m:e>
                    </m:d>
                    <m:r>
                      <m:rPr>
                        <m:sty m:val="p"/>
                      </m:rPr>
                      <a:rPr lang="en-US" sz="2000">
                        <a:effectLst/>
                        <a:latin typeface="Cambria Math"/>
                        <a:ea typeface="Times New Roman"/>
                        <a:cs typeface="Times New Roman"/>
                      </a:rPr>
                      <m:t>A</m:t>
                    </m:r>
                  </m:oMath>
                </a14:m>
                <a:r>
                  <a:rPr lang="en-US" sz="2000" dirty="0">
                    <a:effectLst/>
                    <a:latin typeface="Times New Roman"/>
                    <a:ea typeface="Times New Roman"/>
                    <a:cs typeface="Times New Roman"/>
                  </a:rPr>
                  <a:t> in this period.</a:t>
                </a:r>
                <a:endParaRPr lang="en-US" sz="2000" dirty="0">
                  <a:effectLst/>
                  <a:latin typeface="Times New Roman"/>
                  <a:ea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467544" y="188640"/>
                <a:ext cx="8280920" cy="5324535"/>
              </a:xfrm>
              <a:prstGeom prst="rect">
                <a:avLst/>
              </a:prstGeom>
              <a:blipFill rotWithShape="1">
                <a:blip r:embed="rId2"/>
                <a:stretch>
                  <a:fillRect l="-810" t="-573" r="-736" b="-6987"/>
                </a:stretch>
              </a:blipFill>
            </p:spPr>
            <p:txBody>
              <a:bodyPr/>
              <a:lstStyle/>
              <a:p>
                <a:r>
                  <a:rPr lang="ar-IQ">
                    <a:noFill/>
                  </a:rPr>
                  <a:t> </a:t>
                </a:r>
              </a:p>
            </p:txBody>
          </p:sp>
        </mc:Fallback>
      </mc:AlternateContent>
    </p:spTree>
    <p:extLst>
      <p:ext uri="{BB962C8B-B14F-4D97-AF65-F5344CB8AC3E}">
        <p14:creationId xmlns:p14="http://schemas.microsoft.com/office/powerpoint/2010/main" val="6553510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1909763"/>
            <a:ext cx="53435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251520" y="260648"/>
                <a:ext cx="5616624" cy="1200329"/>
              </a:xfrm>
              <a:prstGeom prst="rect">
                <a:avLst/>
              </a:prstGeom>
              <a:noFill/>
            </p:spPr>
            <p:txBody>
              <a:bodyPr wrap="square" rtlCol="1">
                <a:spAutoFit/>
              </a:bodyPr>
              <a:lstStyle/>
              <a:p>
                <a:pPr lvl="1" algn="l" rtl="0"/>
                <a14:m>
                  <m:oMath xmlns:m="http://schemas.openxmlformats.org/officeDocument/2006/math">
                    <m:sSub>
                      <m:sSubPr>
                        <m:ctrlPr>
                          <a:rPr lang="ar-IQ" i="1" smtClean="0">
                            <a:solidFill>
                              <a:prstClr val="black"/>
                            </a:solidFill>
                            <a:latin typeface="Cambria Math"/>
                          </a:rPr>
                        </m:ctrlPr>
                      </m:sSubPr>
                      <m:e>
                        <m:r>
                          <a:rPr lang="en-US" i="1" smtClean="0">
                            <a:solidFill>
                              <a:prstClr val="black"/>
                            </a:solidFill>
                            <a:latin typeface="Cambria Math"/>
                          </a:rPr>
                          <m:t>𝐵</m:t>
                        </m:r>
                      </m:e>
                      <m:sub>
                        <m:r>
                          <a:rPr lang="en-US" i="1" smtClean="0">
                            <a:solidFill>
                              <a:prstClr val="black"/>
                            </a:solidFill>
                            <a:latin typeface="Cambria Math"/>
                          </a:rPr>
                          <m:t>𝑅</m:t>
                        </m:r>
                      </m:sub>
                    </m:sSub>
                    <m:r>
                      <a:rPr lang="ar-IQ" i="1" smtClean="0">
                        <a:solidFill>
                          <a:prstClr val="black"/>
                        </a:solidFill>
                        <a:latin typeface="Cambria Math"/>
                      </a:rPr>
                      <m:t>:</m:t>
                    </m:r>
                  </m:oMath>
                </a14:m>
                <a:r>
                  <a:rPr lang="en-US" dirty="0" smtClean="0">
                    <a:solidFill>
                      <a:prstClr val="black"/>
                    </a:solidFill>
                  </a:rPr>
                  <a:t> Is the residual magnetization.</a:t>
                </a:r>
              </a:p>
              <a:p>
                <a:pPr lvl="1" algn="l" rtl="0"/>
                <a14:m>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𝐵</m:t>
                        </m:r>
                      </m:e>
                      <m:sub>
                        <m:r>
                          <a:rPr lang="en-US" i="1" smtClean="0">
                            <a:solidFill>
                              <a:prstClr val="black"/>
                            </a:solidFill>
                            <a:latin typeface="Cambria Math"/>
                          </a:rPr>
                          <m:t>𝑚𝑎𝑥</m:t>
                        </m:r>
                      </m:sub>
                    </m:sSub>
                    <m:r>
                      <a:rPr lang="en-US" i="1" smtClean="0">
                        <a:solidFill>
                          <a:prstClr val="black"/>
                        </a:solidFill>
                        <a:latin typeface="Cambria Math"/>
                      </a:rPr>
                      <m:t>:</m:t>
                    </m:r>
                  </m:oMath>
                </a14:m>
                <a:r>
                  <a:rPr lang="en-US" dirty="0" smtClean="0">
                    <a:solidFill>
                      <a:prstClr val="black"/>
                    </a:solidFill>
                  </a:rPr>
                  <a:t> Is the maximum or saturation flux density.</a:t>
                </a:r>
              </a:p>
              <a:p>
                <a:pPr lvl="1" algn="l" rtl="0"/>
                <a14:m>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𝐻</m:t>
                        </m:r>
                      </m:e>
                      <m:sub>
                        <m:r>
                          <a:rPr lang="en-US" i="1" smtClean="0">
                            <a:solidFill>
                              <a:prstClr val="black"/>
                            </a:solidFill>
                            <a:latin typeface="Cambria Math"/>
                          </a:rPr>
                          <m:t>𝑠</m:t>
                        </m:r>
                      </m:sub>
                    </m:sSub>
                    <m:r>
                      <a:rPr lang="en-US" i="1" smtClean="0">
                        <a:solidFill>
                          <a:prstClr val="black"/>
                        </a:solidFill>
                        <a:latin typeface="Cambria Math"/>
                      </a:rPr>
                      <m:t>:</m:t>
                    </m:r>
                  </m:oMath>
                </a14:m>
                <a:r>
                  <a:rPr lang="en-US" dirty="0" smtClean="0">
                    <a:solidFill>
                      <a:prstClr val="black"/>
                    </a:solidFill>
                  </a:rPr>
                  <a:t> Is the saturation magnetizing force.</a:t>
                </a:r>
              </a:p>
              <a:p>
                <a:pPr lvl="1" algn="l" rtl="0"/>
                <a14:m>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𝐻</m:t>
                        </m:r>
                      </m:e>
                      <m:sub>
                        <m:r>
                          <a:rPr lang="en-US" i="1" smtClean="0">
                            <a:solidFill>
                              <a:prstClr val="black"/>
                            </a:solidFill>
                            <a:latin typeface="Cambria Math"/>
                          </a:rPr>
                          <m:t>𝑐</m:t>
                        </m:r>
                      </m:sub>
                    </m:sSub>
                    <m:r>
                      <a:rPr lang="en-US" i="1" smtClean="0">
                        <a:solidFill>
                          <a:prstClr val="black"/>
                        </a:solidFill>
                        <a:latin typeface="Cambria Math"/>
                      </a:rPr>
                      <m:t>:</m:t>
                    </m:r>
                  </m:oMath>
                </a14:m>
                <a:r>
                  <a:rPr lang="en-US" dirty="0" smtClean="0">
                    <a:solidFill>
                      <a:prstClr val="black"/>
                    </a:solidFill>
                  </a:rPr>
                  <a:t> Is the coercive force. </a:t>
                </a:r>
                <a:endParaRPr lang="ar-IQ"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1520" y="260648"/>
                <a:ext cx="5616624" cy="1200329"/>
              </a:xfrm>
              <a:prstGeom prst="rect">
                <a:avLst/>
              </a:prstGeom>
              <a:blipFill rotWithShape="1">
                <a:blip r:embed="rId4"/>
                <a:stretch>
                  <a:fillRect t="-2538" b="-7107"/>
                </a:stretch>
              </a:blipFill>
            </p:spPr>
            <p:txBody>
              <a:bodyPr/>
              <a:lstStyle/>
              <a:p>
                <a:r>
                  <a:rPr lang="ar-IQ">
                    <a:noFill/>
                  </a:rPr>
                  <a:t> </a:t>
                </a:r>
              </a:p>
            </p:txBody>
          </p:sp>
        </mc:Fallback>
      </mc:AlternateContent>
      <p:cxnSp>
        <p:nvCxnSpPr>
          <p:cNvPr id="4" name="Straight Arrow Connector 3"/>
          <p:cNvCxnSpPr/>
          <p:nvPr/>
        </p:nvCxnSpPr>
        <p:spPr>
          <a:xfrm flipV="1">
            <a:off x="3131840" y="3496626"/>
            <a:ext cx="473718" cy="2924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813527" y="3712649"/>
                <a:ext cx="468077" cy="338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ar-IQ" sz="1600" i="1" smtClean="0">
                              <a:solidFill>
                                <a:prstClr val="black"/>
                              </a:solidFill>
                              <a:latin typeface="Cambria Math"/>
                            </a:rPr>
                          </m:ctrlPr>
                        </m:sSubPr>
                        <m:e>
                          <m:r>
                            <a:rPr lang="en-US" sz="1600" i="1" smtClean="0">
                              <a:solidFill>
                                <a:prstClr val="black"/>
                              </a:solidFill>
                              <a:latin typeface="Cambria Math"/>
                            </a:rPr>
                            <m:t>𝐻</m:t>
                          </m:r>
                        </m:e>
                        <m:sub>
                          <m:r>
                            <a:rPr lang="en-US" sz="1600" i="1" smtClean="0">
                              <a:solidFill>
                                <a:prstClr val="black"/>
                              </a:solidFill>
                              <a:latin typeface="Cambria Math"/>
                            </a:rPr>
                            <m:t>𝑐</m:t>
                          </m:r>
                        </m:sub>
                      </m:sSub>
                    </m:oMath>
                  </m:oMathPara>
                </a14:m>
                <a:endParaRPr lang="ar-IQ" sz="1600"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813527" y="3712649"/>
                <a:ext cx="468077" cy="338554"/>
              </a:xfrm>
              <a:prstGeom prst="rect">
                <a:avLst/>
              </a:prstGeom>
              <a:blipFill rotWithShape="1">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62159" y="3712649"/>
                <a:ext cx="621965" cy="338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ar-IQ" sz="1600" i="1" smtClean="0">
                              <a:solidFill>
                                <a:prstClr val="black"/>
                              </a:solidFill>
                              <a:latin typeface="Cambria Math"/>
                            </a:rPr>
                          </m:ctrlPr>
                        </m:sSubPr>
                        <m:e>
                          <m:r>
                            <a:rPr lang="en-US" sz="1600" i="1" smtClean="0">
                              <a:solidFill>
                                <a:prstClr val="black"/>
                              </a:solidFill>
                              <a:latin typeface="Cambria Math"/>
                            </a:rPr>
                            <m:t>−</m:t>
                          </m:r>
                          <m:r>
                            <a:rPr lang="en-US" sz="1600" i="1" smtClean="0">
                              <a:solidFill>
                                <a:prstClr val="black"/>
                              </a:solidFill>
                              <a:latin typeface="Cambria Math"/>
                            </a:rPr>
                            <m:t>𝐻</m:t>
                          </m:r>
                        </m:e>
                        <m:sub>
                          <m:r>
                            <a:rPr lang="en-US" sz="1600" i="1" smtClean="0">
                              <a:solidFill>
                                <a:prstClr val="black"/>
                              </a:solidFill>
                              <a:latin typeface="Cambria Math"/>
                            </a:rPr>
                            <m:t>𝑐</m:t>
                          </m:r>
                        </m:sub>
                      </m:sSub>
                    </m:oMath>
                  </m:oMathPara>
                </a14:m>
                <a:endParaRPr lang="ar-IQ" sz="1600"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662159" y="3712649"/>
                <a:ext cx="621965" cy="338554"/>
              </a:xfrm>
              <a:prstGeom prst="rect">
                <a:avLst/>
              </a:prstGeom>
              <a:blipFill rotWithShape="1">
                <a:blip r:embed="rId6"/>
                <a:stretch>
                  <a:fillRect/>
                </a:stretch>
              </a:blipFill>
            </p:spPr>
            <p:txBody>
              <a:bodyPr/>
              <a:lstStyle/>
              <a:p>
                <a:r>
                  <a:rPr lang="ar-IQ">
                    <a:noFill/>
                  </a:rPr>
                  <a:t> </a:t>
                </a:r>
              </a:p>
            </p:txBody>
          </p:sp>
        </mc:Fallback>
      </mc:AlternateContent>
      <p:cxnSp>
        <p:nvCxnSpPr>
          <p:cNvPr id="18" name="Straight Arrow Connector 17"/>
          <p:cNvCxnSpPr/>
          <p:nvPr/>
        </p:nvCxnSpPr>
        <p:spPr>
          <a:xfrm flipH="1" flipV="1">
            <a:off x="4813527" y="3496626"/>
            <a:ext cx="118512" cy="385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302954" y="5815013"/>
            <a:ext cx="4536504" cy="584775"/>
          </a:xfrm>
          <a:prstGeom prst="rect">
            <a:avLst/>
          </a:prstGeom>
          <a:noFill/>
        </p:spPr>
        <p:txBody>
          <a:bodyPr wrap="square" rtlCol="1">
            <a:spAutoFit/>
          </a:bodyPr>
          <a:lstStyle/>
          <a:p>
            <a:pPr algn="ctr"/>
            <a:r>
              <a:rPr lang="en-US" sz="3200" dirty="0" smtClean="0">
                <a:solidFill>
                  <a:prstClr val="black"/>
                </a:solidFill>
              </a:rPr>
              <a:t>Typical Hysteresis Loop</a:t>
            </a:r>
            <a:endParaRPr lang="ar-IQ" sz="3200" dirty="0">
              <a:solidFill>
                <a:prstClr val="black"/>
              </a:solidFill>
            </a:endParaRPr>
          </a:p>
        </p:txBody>
      </p:sp>
    </p:spTree>
    <p:extLst>
      <p:ext uri="{BB962C8B-B14F-4D97-AF65-F5344CB8AC3E}">
        <p14:creationId xmlns:p14="http://schemas.microsoft.com/office/powerpoint/2010/main" val="1369643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581150"/>
            <a:ext cx="5900737"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6039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6632"/>
            <a:ext cx="4017963" cy="515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1680" y="5445224"/>
            <a:ext cx="5832648" cy="369332"/>
          </a:xfrm>
          <a:prstGeom prst="rect">
            <a:avLst/>
          </a:prstGeom>
          <a:noFill/>
        </p:spPr>
        <p:txBody>
          <a:bodyPr wrap="square" rtlCol="1">
            <a:spAutoFit/>
          </a:bodyPr>
          <a:lstStyle/>
          <a:p>
            <a:pPr algn="ctr"/>
            <a:r>
              <a:rPr lang="en-US" dirty="0" smtClean="0">
                <a:solidFill>
                  <a:prstClr val="black"/>
                </a:solidFill>
              </a:rPr>
              <a:t>Formation of the (B-H) curve using different hysteresis loops</a:t>
            </a:r>
            <a:endParaRPr lang="ar-IQ" dirty="0">
              <a:solidFill>
                <a:prstClr val="black"/>
              </a:solidFill>
            </a:endParaRPr>
          </a:p>
        </p:txBody>
      </p:sp>
    </p:spTree>
    <p:extLst>
      <p:ext uri="{BB962C8B-B14F-4D97-AF65-F5344CB8AC3E}">
        <p14:creationId xmlns:p14="http://schemas.microsoft.com/office/powerpoint/2010/main" val="4540471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79512" y="404664"/>
                <a:ext cx="8784976" cy="6038961"/>
              </a:xfrm>
              <a:prstGeom prst="rect">
                <a:avLst/>
              </a:prstGeom>
              <a:noFill/>
            </p:spPr>
            <p:txBody>
              <a:bodyPr wrap="square" rtlCol="1">
                <a:spAutoFit/>
              </a:bodyPr>
              <a:lstStyle/>
              <a:p>
                <a:pPr lvl="0" algn="l" rtl="0"/>
                <a:r>
                  <a:rPr lang="en-US" dirty="0" smtClean="0">
                    <a:solidFill>
                      <a:prstClr val="black"/>
                    </a:solidFill>
                    <a:latin typeface="Cambria Math"/>
                    <a:ea typeface="Cambria Math"/>
                    <a:cs typeface="+mj-cs"/>
                  </a:rPr>
                  <a:t>Since, in general</a:t>
                </a:r>
              </a:p>
              <a:p>
                <a:pPr lvl="0" algn="l" rtl="0">
                  <a:lnSpc>
                    <a:spcPct val="150000"/>
                  </a:lnSpc>
                </a:pPr>
                <a14:m>
                  <m:oMathPara xmlns:m="http://schemas.openxmlformats.org/officeDocument/2006/math">
                    <m:oMathParaPr>
                      <m:jc m:val="centerGroup"/>
                    </m:oMathParaPr>
                    <m:oMath xmlns:m="http://schemas.openxmlformats.org/officeDocument/2006/math">
                      <m:r>
                        <a:rPr lang="en-US" i="1">
                          <a:solidFill>
                            <a:prstClr val="black"/>
                          </a:solidFill>
                          <a:latin typeface="Cambria Math"/>
                          <a:ea typeface="Cambria Math"/>
                        </a:rPr>
                        <m:t>𝜑</m:t>
                      </m:r>
                      <m:r>
                        <a:rPr lang="en-US" i="1">
                          <a:solidFill>
                            <a:prstClr val="black"/>
                          </a:solidFill>
                          <a:latin typeface="Cambria Math"/>
                          <a:ea typeface="Cambria Math"/>
                        </a:rPr>
                        <m:t>=</m:t>
                      </m:r>
                      <m:f>
                        <m:fPr>
                          <m:ctrlPr>
                            <a:rPr lang="en-US" i="1" smtClean="0">
                              <a:solidFill>
                                <a:prstClr val="black"/>
                              </a:solidFill>
                              <a:latin typeface="Cambria Math"/>
                              <a:ea typeface="Cambria Math"/>
                            </a:rPr>
                          </m:ctrlPr>
                        </m:fPr>
                        <m:num>
                          <m:r>
                            <a:rPr lang="en-US" b="0" i="1" smtClean="0">
                              <a:solidFill>
                                <a:prstClr val="black"/>
                              </a:solidFill>
                              <a:latin typeface="Cambria Math"/>
                              <a:ea typeface="Cambria Math"/>
                            </a:rPr>
                            <m:t>𝑚𝑚𝑓</m:t>
                          </m:r>
                        </m:num>
                        <m:den>
                          <m:r>
                            <a:rPr lang="en-US" b="0" i="1" smtClean="0">
                              <a:solidFill>
                                <a:prstClr val="black"/>
                              </a:solidFill>
                              <a:latin typeface="Cambria Math"/>
                              <a:ea typeface="Cambria Math"/>
                            </a:rPr>
                            <m:t>𝑆</m:t>
                          </m:r>
                        </m:den>
                      </m:f>
                      <m:r>
                        <a:rPr lang="ar-IQ" b="0" i="1" smtClean="0">
                          <a:solidFill>
                            <a:prstClr val="black"/>
                          </a:solidFill>
                          <a:latin typeface="Cambria Math"/>
                          <a:ea typeface="Cambria Math"/>
                        </a:rPr>
                        <m:t>=</m:t>
                      </m:r>
                      <m:f>
                        <m:fPr>
                          <m:ctrlPr>
                            <a:rPr lang="ar-IQ" b="0" i="1" smtClean="0">
                              <a:solidFill>
                                <a:prstClr val="black"/>
                              </a:solidFill>
                              <a:latin typeface="Cambria Math"/>
                              <a:ea typeface="Cambria Math"/>
                            </a:rPr>
                          </m:ctrlPr>
                        </m:fPr>
                        <m:num>
                          <m:r>
                            <a:rPr lang="en-US" b="0" i="1" smtClean="0">
                              <a:solidFill>
                                <a:prstClr val="black"/>
                              </a:solidFill>
                              <a:latin typeface="Cambria Math"/>
                              <a:ea typeface="Cambria Math"/>
                            </a:rPr>
                            <m:t>𝑁𝐴</m:t>
                          </m:r>
                        </m:num>
                        <m:den>
                          <m:d>
                            <m:dPr>
                              <m:ctrlPr>
                                <a:rPr lang="ar-IQ" b="0" i="1" smtClean="0">
                                  <a:solidFill>
                                    <a:prstClr val="black"/>
                                  </a:solidFill>
                                  <a:latin typeface="Cambria Math"/>
                                  <a:ea typeface="Cambria Math"/>
                                </a:rPr>
                              </m:ctrlPr>
                            </m:dPr>
                            <m:e>
                              <m:f>
                                <m:fPr>
                                  <m:type m:val="lin"/>
                                  <m:ctrlPr>
                                    <a:rPr lang="ar-IQ" b="0" i="1" smtClean="0">
                                      <a:solidFill>
                                        <a:prstClr val="black"/>
                                      </a:solidFill>
                                      <a:latin typeface="Cambria Math"/>
                                      <a:ea typeface="Cambria Math"/>
                                    </a:rPr>
                                  </m:ctrlPr>
                                </m:fPr>
                                <m:num>
                                  <m:r>
                                    <a:rPr lang="en-US" b="0" i="1" smtClean="0">
                                      <a:solidFill>
                                        <a:prstClr val="black"/>
                                      </a:solidFill>
                                      <a:latin typeface="Cambria Math"/>
                                      <a:ea typeface="Cambria Math"/>
                                    </a:rPr>
                                    <m:t>𝑙</m:t>
                                  </m:r>
                                </m:num>
                                <m:den>
                                  <m:sSub>
                                    <m:sSubPr>
                                      <m:ctrlPr>
                                        <a:rPr lang="ar-IQ" b="0" i="1" smtClean="0">
                                          <a:solidFill>
                                            <a:prstClr val="black"/>
                                          </a:solidFill>
                                          <a:latin typeface="Cambria Math"/>
                                          <a:ea typeface="Cambria Math"/>
                                        </a:rPr>
                                      </m:ctrlPr>
                                    </m:sSubPr>
                                    <m:e>
                                      <m:r>
                                        <a:rPr lang="ar-IQ" b="0" i="1" smtClean="0">
                                          <a:solidFill>
                                            <a:prstClr val="black"/>
                                          </a:solidFill>
                                          <a:latin typeface="Cambria Math"/>
                                          <a:ea typeface="Cambria Math"/>
                                        </a:rPr>
                                        <m:t>𝜇</m:t>
                                      </m:r>
                                    </m:e>
                                    <m:sub>
                                      <m:r>
                                        <a:rPr lang="en-US" b="0" i="1" smtClean="0">
                                          <a:solidFill>
                                            <a:prstClr val="black"/>
                                          </a:solidFill>
                                          <a:latin typeface="Cambria Math"/>
                                          <a:ea typeface="Cambria Math"/>
                                        </a:rPr>
                                        <m:t>𝑜</m:t>
                                      </m:r>
                                    </m:sub>
                                  </m:sSub>
                                  <m:r>
                                    <a:rPr lang="en-US" b="0" i="1" smtClean="0">
                                      <a:solidFill>
                                        <a:prstClr val="black"/>
                                      </a:solidFill>
                                      <a:latin typeface="Cambria Math"/>
                                      <a:ea typeface="Cambria Math"/>
                                    </a:rPr>
                                    <m:t>𝐴</m:t>
                                  </m:r>
                                </m:den>
                              </m:f>
                            </m:e>
                          </m:d>
                        </m:den>
                      </m:f>
                      <m:r>
                        <a:rPr lang="ar-IQ" b="0" i="1" smtClean="0">
                          <a:solidFill>
                            <a:prstClr val="black"/>
                          </a:solidFill>
                          <a:latin typeface="Cambria Math"/>
                          <a:ea typeface="Cambria Math"/>
                        </a:rPr>
                        <m:t>=</m:t>
                      </m:r>
                      <m:f>
                        <m:fPr>
                          <m:ctrlPr>
                            <a:rPr lang="ar-IQ" i="1" smtClean="0">
                              <a:solidFill>
                                <a:prstClr val="black"/>
                              </a:solidFill>
                              <a:latin typeface="Cambria Math"/>
                              <a:ea typeface="Cambria Math"/>
                            </a:rPr>
                          </m:ctrlPr>
                        </m:fPr>
                        <m:num>
                          <m:sSub>
                            <m:sSubPr>
                              <m:ctrlPr>
                                <a:rPr lang="ar-IQ" i="1">
                                  <a:solidFill>
                                    <a:prstClr val="black"/>
                                  </a:solidFill>
                                  <a:latin typeface="Cambria Math"/>
                                  <a:ea typeface="Cambria Math"/>
                                </a:rPr>
                              </m:ctrlPr>
                            </m:sSubPr>
                            <m:e>
                              <m:r>
                                <a:rPr lang="en-US" i="1">
                                  <a:solidFill>
                                    <a:prstClr val="black"/>
                                  </a:solidFill>
                                  <a:latin typeface="Cambria Math"/>
                                  <a:ea typeface="Cambria Math"/>
                                </a:rPr>
                                <m:t>𝜇</m:t>
                              </m:r>
                            </m:e>
                            <m:sub>
                              <m:r>
                                <a:rPr lang="en-US" i="1">
                                  <a:solidFill>
                                    <a:prstClr val="black"/>
                                  </a:solidFill>
                                  <a:latin typeface="Cambria Math"/>
                                  <a:ea typeface="Cambria Math"/>
                                </a:rPr>
                                <m:t>𝑜</m:t>
                              </m:r>
                            </m:sub>
                          </m:sSub>
                          <m:r>
                            <a:rPr lang="en-US" i="1">
                              <a:solidFill>
                                <a:prstClr val="black"/>
                              </a:solidFill>
                              <a:latin typeface="Cambria Math"/>
                              <a:ea typeface="Cambria Math"/>
                            </a:rPr>
                            <m:t>𝑁𝐴</m:t>
                          </m:r>
                        </m:num>
                        <m:den>
                          <m:r>
                            <a:rPr lang="en-US" i="1">
                              <a:solidFill>
                                <a:prstClr val="black"/>
                              </a:solidFill>
                              <a:latin typeface="Cambria Math"/>
                              <a:ea typeface="Cambria Math"/>
                            </a:rPr>
                            <m:t>𝑙</m:t>
                          </m:r>
                        </m:den>
                      </m:f>
                      <m:r>
                        <a:rPr lang="en-US" i="1">
                          <a:solidFill>
                            <a:prstClr val="black"/>
                          </a:solidFill>
                          <a:latin typeface="Cambria Math"/>
                          <a:ea typeface="Cambria Math"/>
                        </a:rPr>
                        <m:t>𝑖</m:t>
                      </m:r>
                    </m:oMath>
                  </m:oMathPara>
                </a14:m>
                <a:endParaRPr lang="en-US" dirty="0" smtClean="0">
                  <a:solidFill>
                    <a:prstClr val="black"/>
                  </a:solidFill>
                  <a:ea typeface="Cambria Math"/>
                </a:endParaRPr>
              </a:p>
              <a:p>
                <a:pPr lvl="0" algn="just" rtl="0"/>
                <a:r>
                  <a:rPr lang="en-US" dirty="0" smtClean="0">
                    <a:solidFill>
                      <a:prstClr val="black"/>
                    </a:solidFill>
                    <a:ea typeface="Cambria Math"/>
                  </a:rPr>
                  <a:t>Now, consider the operation of certain iron cored coil is in the linear region of the (B-H) curve in which the permeability </a:t>
                </a:r>
                <a14:m>
                  <m:oMath xmlns:m="http://schemas.openxmlformats.org/officeDocument/2006/math">
                    <m:d>
                      <m:dPr>
                        <m:ctrlPr>
                          <a:rPr lang="en-US" i="1" smtClean="0">
                            <a:solidFill>
                              <a:prstClr val="black"/>
                            </a:solidFill>
                            <a:latin typeface="Cambria Math"/>
                            <a:ea typeface="Cambria Math"/>
                          </a:rPr>
                        </m:ctrlPr>
                      </m:dPr>
                      <m:e>
                        <m:r>
                          <a:rPr lang="en-US" i="1" smtClean="0">
                            <a:solidFill>
                              <a:prstClr val="black"/>
                            </a:solidFill>
                            <a:latin typeface="Cambria Math"/>
                            <a:ea typeface="Cambria Math"/>
                          </a:rPr>
                          <m:t>𝜇</m:t>
                        </m:r>
                      </m:e>
                    </m:d>
                  </m:oMath>
                </a14:m>
                <a:r>
                  <a:rPr lang="en-US" dirty="0" smtClean="0">
                    <a:solidFill>
                      <a:prstClr val="black"/>
                    </a:solidFill>
                    <a:ea typeface="Cambria Math"/>
                  </a:rPr>
                  <a:t> is constant, then substitute this value in the above equation, leads to the following:</a:t>
                </a:r>
                <a:r>
                  <a:rPr lang="en-US" dirty="0">
                    <a:solidFill>
                      <a:prstClr val="black"/>
                    </a:solidFill>
                    <a:ea typeface="Cambria Math"/>
                  </a:rPr>
                  <a:t> </a:t>
                </a:r>
                <a:endParaRPr lang="en-US" dirty="0" smtClean="0">
                  <a:solidFill>
                    <a:prstClr val="black"/>
                  </a:solidFill>
                  <a:ea typeface="Cambria Math"/>
                </a:endParaRPr>
              </a:p>
              <a:p>
                <a:pPr lvl="0" algn="l" rtl="0"/>
                <a14:m>
                  <m:oMathPara xmlns:m="http://schemas.openxmlformats.org/officeDocument/2006/math">
                    <m:oMathParaPr>
                      <m:jc m:val="centerGroup"/>
                    </m:oMathParaPr>
                    <m:oMath xmlns:m="http://schemas.openxmlformats.org/officeDocument/2006/math">
                      <m:r>
                        <a:rPr lang="en-US" i="1">
                          <a:solidFill>
                            <a:prstClr val="black"/>
                          </a:solidFill>
                          <a:latin typeface="Cambria Math"/>
                          <a:ea typeface="Cambria Math"/>
                        </a:rPr>
                        <m:t>𝜑</m:t>
                      </m:r>
                      <m:r>
                        <a:rPr lang="en-US" i="1">
                          <a:solidFill>
                            <a:prstClr val="black"/>
                          </a:solidFill>
                          <a:latin typeface="Cambria Math"/>
                          <a:ea typeface="Cambria Math"/>
                        </a:rPr>
                        <m:t>=</m:t>
                      </m:r>
                      <m:f>
                        <m:fPr>
                          <m:ctrlPr>
                            <a:rPr lang="ar-IQ" i="1" smtClean="0">
                              <a:solidFill>
                                <a:prstClr val="black"/>
                              </a:solidFill>
                              <a:latin typeface="Cambria Math"/>
                              <a:ea typeface="Cambria Math"/>
                            </a:rPr>
                          </m:ctrlPr>
                        </m:fPr>
                        <m:num>
                          <m:r>
                            <a:rPr lang="ar-IQ" i="1" smtClean="0">
                              <a:solidFill>
                                <a:prstClr val="black"/>
                              </a:solidFill>
                              <a:latin typeface="Cambria Math"/>
                              <a:ea typeface="Cambria Math"/>
                            </a:rPr>
                            <m:t>𝜇</m:t>
                          </m:r>
                          <m:r>
                            <a:rPr lang="en-US" i="1">
                              <a:solidFill>
                                <a:prstClr val="black"/>
                              </a:solidFill>
                              <a:latin typeface="Cambria Math"/>
                              <a:ea typeface="Cambria Math"/>
                            </a:rPr>
                            <m:t>𝑁𝐴</m:t>
                          </m:r>
                        </m:num>
                        <m:den>
                          <m:r>
                            <a:rPr lang="en-US" i="1">
                              <a:solidFill>
                                <a:prstClr val="black"/>
                              </a:solidFill>
                              <a:latin typeface="Cambria Math"/>
                              <a:ea typeface="Cambria Math"/>
                            </a:rPr>
                            <m:t>𝑙</m:t>
                          </m:r>
                        </m:den>
                      </m:f>
                      <m:r>
                        <a:rPr lang="en-US" i="1">
                          <a:solidFill>
                            <a:prstClr val="black"/>
                          </a:solidFill>
                          <a:latin typeface="Cambria Math"/>
                          <a:ea typeface="Cambria Math"/>
                        </a:rPr>
                        <m:t>𝑖</m:t>
                      </m:r>
                    </m:oMath>
                  </m:oMathPara>
                </a14:m>
                <a:endParaRPr lang="en-US" dirty="0" smtClean="0">
                  <a:solidFill>
                    <a:prstClr val="black"/>
                  </a:solidFill>
                  <a:ea typeface="Cambria Math"/>
                </a:endParaRPr>
              </a:p>
              <a:p>
                <a:pPr lvl="0" algn="l" rtl="0"/>
                <a:r>
                  <a:rPr lang="en-US" dirty="0" smtClean="0">
                    <a:solidFill>
                      <a:prstClr val="black"/>
                    </a:solidFill>
                    <a:ea typeface="Cambria Math"/>
                  </a:rPr>
                  <a:t>Then applying Faraday’s law leads to:</a:t>
                </a:r>
              </a:p>
              <a:p>
                <a:pPr lvl="0" algn="ctr" rtl="0"/>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a:ea typeface="Cambria Math"/>
                        </a:rPr>
                        <m:t>𝐸</m:t>
                      </m:r>
                      <m:r>
                        <a:rPr lang="en-US" b="0" i="1" smtClean="0">
                          <a:solidFill>
                            <a:prstClr val="black"/>
                          </a:solidFill>
                          <a:latin typeface="Cambria Math"/>
                          <a:ea typeface="Cambria Math"/>
                        </a:rPr>
                        <m:t>=−</m:t>
                      </m:r>
                      <m:r>
                        <a:rPr lang="en-US" b="0" i="1" smtClean="0">
                          <a:solidFill>
                            <a:prstClr val="black"/>
                          </a:solidFill>
                          <a:latin typeface="Cambria Math"/>
                          <a:ea typeface="Cambria Math"/>
                        </a:rPr>
                        <m:t>𝑁</m:t>
                      </m:r>
                      <m:f>
                        <m:fPr>
                          <m:ctrlPr>
                            <a:rPr lang="en-US" b="0" i="1" smtClean="0">
                              <a:solidFill>
                                <a:prstClr val="black"/>
                              </a:solidFill>
                              <a:latin typeface="Cambria Math"/>
                              <a:ea typeface="Cambria Math"/>
                            </a:rPr>
                          </m:ctrlPr>
                        </m:fPr>
                        <m:num>
                          <m:r>
                            <a:rPr lang="en-US" b="0" i="1" smtClean="0">
                              <a:solidFill>
                                <a:prstClr val="black"/>
                              </a:solidFill>
                              <a:latin typeface="Cambria Math"/>
                              <a:ea typeface="Cambria Math"/>
                            </a:rPr>
                            <m:t>𝑑</m:t>
                          </m:r>
                        </m:num>
                        <m:den>
                          <m:r>
                            <a:rPr lang="en-US" b="0" i="1" smtClean="0">
                              <a:solidFill>
                                <a:prstClr val="black"/>
                              </a:solidFill>
                              <a:latin typeface="Cambria Math"/>
                              <a:ea typeface="Cambria Math"/>
                            </a:rPr>
                            <m:t>𝑑𝑡</m:t>
                          </m:r>
                        </m:den>
                      </m:f>
                      <m:d>
                        <m:dPr>
                          <m:ctrlPr>
                            <a:rPr lang="en-US" b="0" i="1" smtClean="0">
                              <a:solidFill>
                                <a:prstClr val="black"/>
                              </a:solidFill>
                              <a:latin typeface="Cambria Math"/>
                              <a:ea typeface="Cambria Math"/>
                            </a:rPr>
                          </m:ctrlPr>
                        </m:dPr>
                        <m:e>
                          <m:f>
                            <m:fPr>
                              <m:ctrlPr>
                                <a:rPr lang="ar-IQ" i="1">
                                  <a:solidFill>
                                    <a:prstClr val="black"/>
                                  </a:solidFill>
                                  <a:latin typeface="Cambria Math"/>
                                  <a:ea typeface="Cambria Math"/>
                                </a:rPr>
                              </m:ctrlPr>
                            </m:fPr>
                            <m:num>
                              <m:r>
                                <a:rPr lang="ar-IQ" i="1">
                                  <a:solidFill>
                                    <a:prstClr val="black"/>
                                  </a:solidFill>
                                  <a:latin typeface="Cambria Math"/>
                                  <a:ea typeface="Cambria Math"/>
                                </a:rPr>
                                <m:t>𝜇</m:t>
                              </m:r>
                              <m:r>
                                <a:rPr lang="en-US" i="1">
                                  <a:solidFill>
                                    <a:prstClr val="black"/>
                                  </a:solidFill>
                                  <a:latin typeface="Cambria Math"/>
                                  <a:ea typeface="Cambria Math"/>
                                </a:rPr>
                                <m:t>𝑁𝐴</m:t>
                              </m:r>
                            </m:num>
                            <m:den>
                              <m:r>
                                <a:rPr lang="en-US" i="1">
                                  <a:solidFill>
                                    <a:prstClr val="black"/>
                                  </a:solidFill>
                                  <a:latin typeface="Cambria Math"/>
                                  <a:ea typeface="Cambria Math"/>
                                </a:rPr>
                                <m:t>𝑙</m:t>
                              </m:r>
                            </m:den>
                          </m:f>
                          <m:r>
                            <a:rPr lang="en-US" i="1">
                              <a:solidFill>
                                <a:prstClr val="black"/>
                              </a:solidFill>
                              <a:latin typeface="Cambria Math"/>
                              <a:ea typeface="Cambria Math"/>
                            </a:rPr>
                            <m:t>𝑖</m:t>
                          </m:r>
                          <m:r>
                            <m:rPr>
                              <m:nor/>
                            </m:rPr>
                            <a:rPr lang="en-US" dirty="0">
                              <a:solidFill>
                                <a:prstClr val="black"/>
                              </a:solidFill>
                              <a:ea typeface="Cambria Math"/>
                            </a:rPr>
                            <m:t> </m:t>
                          </m:r>
                        </m:e>
                      </m:d>
                    </m:oMath>
                  </m:oMathPara>
                </a14:m>
                <a:endParaRPr lang="en-US" dirty="0" smtClean="0">
                  <a:solidFill>
                    <a:prstClr val="black"/>
                  </a:solidFill>
                  <a:ea typeface="Cambria Math"/>
                </a:endParaRPr>
              </a:p>
              <a:p>
                <a:pPr lvl="0" algn="ctr" rtl="0"/>
                <a14:m>
                  <m:oMathPara xmlns:m="http://schemas.openxmlformats.org/officeDocument/2006/math">
                    <m:oMathParaPr>
                      <m:jc m:val="centerGroup"/>
                    </m:oMathParaPr>
                    <m:oMath xmlns:m="http://schemas.openxmlformats.org/officeDocument/2006/math">
                      <m:r>
                        <a:rPr lang="en-US" i="1">
                          <a:solidFill>
                            <a:prstClr val="black"/>
                          </a:solidFill>
                          <a:latin typeface="Cambria Math"/>
                        </a:rPr>
                        <m:t>𝐸</m:t>
                      </m:r>
                      <m:r>
                        <a:rPr lang="en-US" i="1">
                          <a:solidFill>
                            <a:prstClr val="black"/>
                          </a:solidFill>
                          <a:latin typeface="Cambria Math"/>
                        </a:rPr>
                        <m:t>=−</m:t>
                      </m:r>
                      <m:d>
                        <m:dPr>
                          <m:ctrlPr>
                            <a:rPr lang="en-US" i="1">
                              <a:solidFill>
                                <a:prstClr val="black"/>
                              </a:solidFill>
                              <a:latin typeface="Cambria Math"/>
                            </a:rPr>
                          </m:ctrlPr>
                        </m:dPr>
                        <m:e>
                          <m:f>
                            <m:fPr>
                              <m:ctrlPr>
                                <a:rPr lang="en-US" i="1">
                                  <a:solidFill>
                                    <a:prstClr val="black"/>
                                  </a:solidFill>
                                  <a:latin typeface="Cambria Math"/>
                                </a:rPr>
                              </m:ctrlPr>
                            </m:fPr>
                            <m:num>
                              <m:r>
                                <a:rPr lang="en-US" i="1">
                                  <a:solidFill>
                                    <a:prstClr val="black"/>
                                  </a:solidFill>
                                  <a:latin typeface="Cambria Math"/>
                                  <a:ea typeface="Cambria Math"/>
                                </a:rPr>
                                <m:t>𝜇</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𝑁</m:t>
                                  </m:r>
                                </m:e>
                                <m:sup>
                                  <m:r>
                                    <a:rPr lang="en-US" i="1">
                                      <a:solidFill>
                                        <a:prstClr val="black"/>
                                      </a:solidFill>
                                      <a:latin typeface="Cambria Math"/>
                                      <a:ea typeface="Cambria Math"/>
                                    </a:rPr>
                                    <m:t>2</m:t>
                                  </m:r>
                                </m:sup>
                              </m:sSup>
                              <m:r>
                                <a:rPr lang="en-US" i="1">
                                  <a:solidFill>
                                    <a:prstClr val="black"/>
                                  </a:solidFill>
                                  <a:latin typeface="Cambria Math"/>
                                  <a:ea typeface="Cambria Math"/>
                                </a:rPr>
                                <m:t>𝐴</m:t>
                              </m:r>
                            </m:num>
                            <m:den>
                              <m:r>
                                <a:rPr lang="en-US" i="1">
                                  <a:solidFill>
                                    <a:prstClr val="black"/>
                                  </a:solidFill>
                                  <a:latin typeface="Cambria Math"/>
                                </a:rPr>
                                <m:t>𝑙</m:t>
                              </m:r>
                            </m:den>
                          </m:f>
                        </m:e>
                      </m:d>
                      <m:r>
                        <a:rPr lang="en-US" i="1">
                          <a:solidFill>
                            <a:prstClr val="black"/>
                          </a:solidFill>
                          <a:latin typeface="Cambria Math"/>
                          <a:ea typeface="Cambria Math"/>
                        </a:rPr>
                        <m:t>×</m:t>
                      </m:r>
                      <m:f>
                        <m:fPr>
                          <m:ctrlPr>
                            <a:rPr lang="en-US" i="1">
                              <a:solidFill>
                                <a:prstClr val="black"/>
                              </a:solidFill>
                              <a:latin typeface="Cambria Math"/>
                              <a:ea typeface="Cambria Math"/>
                            </a:rPr>
                          </m:ctrlPr>
                        </m:fPr>
                        <m:num>
                          <m:r>
                            <a:rPr lang="en-US" i="1">
                              <a:solidFill>
                                <a:prstClr val="black"/>
                              </a:solidFill>
                              <a:latin typeface="Cambria Math"/>
                              <a:ea typeface="Cambria Math"/>
                            </a:rPr>
                            <m:t>𝑑𝑖</m:t>
                          </m:r>
                        </m:num>
                        <m:den>
                          <m:r>
                            <a:rPr lang="en-US" i="1">
                              <a:solidFill>
                                <a:prstClr val="black"/>
                              </a:solidFill>
                              <a:latin typeface="Cambria Math"/>
                              <a:ea typeface="Cambria Math"/>
                            </a:rPr>
                            <m:t>𝑑𝑡</m:t>
                          </m:r>
                        </m:den>
                      </m:f>
                    </m:oMath>
                  </m:oMathPara>
                </a14:m>
                <a:endParaRPr lang="en-US" dirty="0">
                  <a:solidFill>
                    <a:prstClr val="black"/>
                  </a:solidFill>
                </a:endParaRPr>
              </a:p>
              <a:p>
                <a:pPr lvl="0" algn="ctr"/>
                <a:endParaRPr lang="en-US" dirty="0">
                  <a:solidFill>
                    <a:prstClr val="black"/>
                  </a:solidFill>
                </a:endParaRPr>
              </a:p>
              <a:p>
                <a:pPr lvl="0" algn="ctr" rtl="0"/>
                <a14:m>
                  <m:oMathPara xmlns:m="http://schemas.openxmlformats.org/officeDocument/2006/math">
                    <m:oMathParaPr>
                      <m:jc m:val="centerGroup"/>
                    </m:oMathParaPr>
                    <m:oMath xmlns:m="http://schemas.openxmlformats.org/officeDocument/2006/math">
                      <m:r>
                        <a:rPr lang="en-US" i="1">
                          <a:solidFill>
                            <a:prstClr val="black"/>
                          </a:solidFill>
                          <a:latin typeface="Cambria Math"/>
                        </a:rPr>
                        <m:t>𝐸</m:t>
                      </m:r>
                      <m:r>
                        <a:rPr lang="en-US" i="1">
                          <a:solidFill>
                            <a:prstClr val="black"/>
                          </a:solidFill>
                          <a:latin typeface="Cambria Math"/>
                        </a:rPr>
                        <m:t>=</m:t>
                      </m:r>
                      <m:r>
                        <a:rPr lang="en-US" i="1">
                          <a:solidFill>
                            <a:prstClr val="black"/>
                          </a:solidFill>
                          <a:latin typeface="Cambria Math"/>
                          <a:ea typeface="Cambria Math"/>
                        </a:rPr>
                        <m:t>−</m:t>
                      </m:r>
                      <m:r>
                        <a:rPr lang="en-US" i="1">
                          <a:solidFill>
                            <a:prstClr val="black"/>
                          </a:solidFill>
                          <a:latin typeface="Cambria Math"/>
                          <a:ea typeface="Cambria Math"/>
                        </a:rPr>
                        <m:t>𝐿</m:t>
                      </m:r>
                      <m:f>
                        <m:fPr>
                          <m:ctrlPr>
                            <a:rPr lang="en-US" i="1">
                              <a:solidFill>
                                <a:prstClr val="black"/>
                              </a:solidFill>
                              <a:latin typeface="Cambria Math"/>
                              <a:ea typeface="Cambria Math"/>
                            </a:rPr>
                          </m:ctrlPr>
                        </m:fPr>
                        <m:num>
                          <m:r>
                            <a:rPr lang="en-US" i="1">
                              <a:solidFill>
                                <a:prstClr val="black"/>
                              </a:solidFill>
                              <a:latin typeface="Cambria Math"/>
                              <a:ea typeface="Cambria Math"/>
                            </a:rPr>
                            <m:t>𝑑𝑖</m:t>
                          </m:r>
                        </m:num>
                        <m:den>
                          <m:r>
                            <a:rPr lang="en-US" i="1">
                              <a:solidFill>
                                <a:prstClr val="black"/>
                              </a:solidFill>
                              <a:latin typeface="Cambria Math"/>
                              <a:ea typeface="Cambria Math"/>
                            </a:rPr>
                            <m:t>𝑑𝑡</m:t>
                          </m:r>
                        </m:den>
                      </m:f>
                    </m:oMath>
                  </m:oMathPara>
                </a14:m>
                <a:endParaRPr lang="en-US" dirty="0" smtClean="0">
                  <a:solidFill>
                    <a:prstClr val="black"/>
                  </a:solidFill>
                  <a:ea typeface="Cambria Math"/>
                </a:endParaRPr>
              </a:p>
              <a:p>
                <a:pPr lvl="0" algn="l" rtl="0"/>
                <a:r>
                  <a:rPr lang="en-US" dirty="0">
                    <a:solidFill>
                      <a:prstClr val="black"/>
                    </a:solidFill>
                  </a:rPr>
                  <a:t>Where </a:t>
                </a:r>
              </a:p>
              <a:p>
                <a:pPr lvl="0" rtl="0"/>
                <a14:m>
                  <m:oMathPara xmlns:m="http://schemas.openxmlformats.org/officeDocument/2006/math">
                    <m:oMathParaPr>
                      <m:jc m:val="centerGroup"/>
                    </m:oMathParaPr>
                    <m:oMath xmlns:m="http://schemas.openxmlformats.org/officeDocument/2006/math">
                      <m:r>
                        <a:rPr lang="en-US" i="1">
                          <a:solidFill>
                            <a:prstClr val="black"/>
                          </a:solidFill>
                          <a:latin typeface="Cambria Math"/>
                        </a:rPr>
                        <m:t>𝐿</m:t>
                      </m:r>
                      <m:r>
                        <a:rPr lang="en-US" i="1">
                          <a:solidFill>
                            <a:prstClr val="black"/>
                          </a:solidFill>
                          <a:latin typeface="Cambria Math"/>
                        </a:rPr>
                        <m:t>=</m:t>
                      </m:r>
                      <m:d>
                        <m:dPr>
                          <m:ctrlPr>
                            <a:rPr lang="en-US" i="1">
                              <a:solidFill>
                                <a:prstClr val="black"/>
                              </a:solidFill>
                              <a:latin typeface="Cambria Math"/>
                            </a:rPr>
                          </m:ctrlPr>
                        </m:dPr>
                        <m:e>
                          <m:f>
                            <m:fPr>
                              <m:ctrlPr>
                                <a:rPr lang="en-US" i="1">
                                  <a:solidFill>
                                    <a:prstClr val="black"/>
                                  </a:solidFill>
                                  <a:latin typeface="Cambria Math"/>
                                </a:rPr>
                              </m:ctrlPr>
                            </m:fPr>
                            <m:num>
                              <m:r>
                                <a:rPr lang="en-US" i="1">
                                  <a:solidFill>
                                    <a:prstClr val="black"/>
                                  </a:solidFill>
                                  <a:latin typeface="Cambria Math"/>
                                  <a:ea typeface="Cambria Math"/>
                                </a:rPr>
                                <m:t>𝜇</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𝑁</m:t>
                                  </m:r>
                                </m:e>
                                <m:sup>
                                  <m:r>
                                    <a:rPr lang="en-US" i="1">
                                      <a:solidFill>
                                        <a:prstClr val="black"/>
                                      </a:solidFill>
                                      <a:latin typeface="Cambria Math"/>
                                      <a:ea typeface="Cambria Math"/>
                                    </a:rPr>
                                    <m:t>2</m:t>
                                  </m:r>
                                </m:sup>
                              </m:sSup>
                              <m:r>
                                <a:rPr lang="en-US" i="1">
                                  <a:solidFill>
                                    <a:prstClr val="black"/>
                                  </a:solidFill>
                                  <a:latin typeface="Cambria Math"/>
                                  <a:ea typeface="Cambria Math"/>
                                </a:rPr>
                                <m:t>𝐴</m:t>
                              </m:r>
                            </m:num>
                            <m:den>
                              <m:r>
                                <a:rPr lang="en-US" i="1">
                                  <a:solidFill>
                                    <a:prstClr val="black"/>
                                  </a:solidFill>
                                  <a:latin typeface="Cambria Math"/>
                                </a:rPr>
                                <m:t>𝑙</m:t>
                              </m:r>
                            </m:den>
                          </m:f>
                        </m:e>
                      </m:d>
                    </m:oMath>
                  </m:oMathPara>
                </a14:m>
                <a:endParaRPr lang="en-US" dirty="0">
                  <a:solidFill>
                    <a:prstClr val="black"/>
                  </a:solidFill>
                  <a:ea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9512" y="404664"/>
                <a:ext cx="8784976" cy="6038961"/>
              </a:xfrm>
              <a:prstGeom prst="rect">
                <a:avLst/>
              </a:prstGeom>
              <a:blipFill rotWithShape="1">
                <a:blip r:embed="rId3"/>
                <a:stretch>
                  <a:fillRect l="-555" t="-605" r="-555"/>
                </a:stretch>
              </a:blipFill>
            </p:spPr>
            <p:txBody>
              <a:bodyPr/>
              <a:lstStyle/>
              <a:p>
                <a:r>
                  <a:rPr lang="ar-IQ">
                    <a:noFill/>
                  </a:rPr>
                  <a:t> </a:t>
                </a:r>
              </a:p>
            </p:txBody>
          </p:sp>
        </mc:Fallback>
      </mc:AlternateContent>
    </p:spTree>
    <p:extLst>
      <p:ext uri="{BB962C8B-B14F-4D97-AF65-F5344CB8AC3E}">
        <p14:creationId xmlns:p14="http://schemas.microsoft.com/office/powerpoint/2010/main" val="39855343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55576" y="188640"/>
                <a:ext cx="7992888" cy="6572120"/>
              </a:xfrm>
              <a:prstGeom prst="rect">
                <a:avLst/>
              </a:prstGeom>
              <a:noFill/>
            </p:spPr>
            <p:txBody>
              <a:bodyPr wrap="square" rtlCol="1">
                <a:spAutoFit/>
              </a:bodyPr>
              <a:lstStyle/>
              <a:p>
                <a:pPr algn="ctr" rtl="0"/>
                <a:endParaRPr lang="en-US" dirty="0" smtClean="0"/>
              </a:p>
              <a:p>
                <a:pPr algn="l" rtl="0"/>
                <a:r>
                  <a:rPr lang="en-US" dirty="0" smtClean="0">
                    <a:cs typeface="+mj-cs"/>
                  </a:rPr>
                  <a:t>Or as a magnitude </a:t>
                </a:r>
              </a:p>
              <a:p>
                <a:pPr algn="r" rtl="0"/>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f>
                        <m:fPr>
                          <m:ctrlPr>
                            <a:rPr lang="en-US" b="0" i="1" smtClean="0">
                              <a:latin typeface="Cambria Math"/>
                            </a:rPr>
                          </m:ctrlPr>
                        </m:fPr>
                        <m:num>
                          <m:r>
                            <a:rPr lang="en-US" b="0" i="1" smtClean="0">
                              <a:latin typeface="Cambria Math"/>
                            </a:rPr>
                            <m:t>𝐸</m:t>
                          </m:r>
                        </m:num>
                        <m:den>
                          <m:f>
                            <m:fPr>
                              <m:type m:val="lin"/>
                              <m:ctrlPr>
                                <a:rPr lang="en-US" b="0" i="1" smtClean="0">
                                  <a:latin typeface="Cambria Math"/>
                                </a:rPr>
                              </m:ctrlPr>
                            </m:fPr>
                            <m:num>
                              <m:r>
                                <a:rPr lang="en-US" b="0" i="1" smtClean="0">
                                  <a:latin typeface="Cambria Math"/>
                                </a:rPr>
                                <m:t>𝑑𝑖</m:t>
                              </m:r>
                            </m:num>
                            <m:den>
                              <m:r>
                                <a:rPr lang="en-US" b="0" i="1" smtClean="0">
                                  <a:latin typeface="Cambria Math"/>
                                </a:rPr>
                                <m:t>𝑑𝑡</m:t>
                              </m:r>
                            </m:den>
                          </m:f>
                        </m:den>
                      </m:f>
                    </m:oMath>
                  </m:oMathPara>
                </a14:m>
                <a:endParaRPr lang="en-US" dirty="0" smtClean="0"/>
              </a:p>
              <a:p>
                <a:pPr algn="l" rtl="0"/>
                <a:r>
                  <a:rPr lang="en-US" dirty="0" smtClean="0">
                    <a:cs typeface="+mj-cs"/>
                  </a:rPr>
                  <a:t>Also, it can be considered as</a:t>
                </a:r>
              </a:p>
              <a:p>
                <a:pPr algn="r" rtl="0"/>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f>
                        <m:fPr>
                          <m:ctrlPr>
                            <a:rPr lang="en-US" b="0" i="1" smtClean="0">
                              <a:latin typeface="Cambria Math"/>
                            </a:rPr>
                          </m:ctrlPr>
                        </m:fPr>
                        <m:num>
                          <m:r>
                            <a:rPr lang="en-US" b="0" i="1" smtClean="0">
                              <a:latin typeface="Cambria Math"/>
                            </a:rPr>
                            <m:t>𝐸</m:t>
                          </m:r>
                        </m:num>
                        <m:den>
                          <m:f>
                            <m:fPr>
                              <m:type m:val="lin"/>
                              <m:ctrlPr>
                                <a:rPr lang="en-US" b="0" i="1" smtClean="0">
                                  <a:latin typeface="Cambria Math"/>
                                </a:rPr>
                              </m:ctrlPr>
                            </m:fPr>
                            <m:num>
                              <m:r>
                                <a:rPr lang="en-US" b="0" i="1" smtClean="0">
                                  <a:latin typeface="Cambria Math"/>
                                </a:rPr>
                                <m:t>𝑑</m:t>
                              </m:r>
                              <m:r>
                                <a:rPr lang="en-US" b="0" i="1" smtClean="0">
                                  <a:latin typeface="Cambria Math"/>
                                  <a:ea typeface="Cambria Math"/>
                                </a:rPr>
                                <m:t>𝜑</m:t>
                              </m:r>
                            </m:num>
                            <m:den>
                              <m:r>
                                <a:rPr lang="en-US" b="0" i="1" smtClean="0">
                                  <a:latin typeface="Cambria Math"/>
                                </a:rPr>
                                <m:t>𝑑𝑡</m:t>
                              </m:r>
                            </m:den>
                          </m:f>
                        </m:den>
                      </m:f>
                    </m:oMath>
                  </m:oMathPara>
                </a14:m>
                <a:endParaRPr lang="en-US" b="0" dirty="0" smtClean="0"/>
              </a:p>
              <a:p>
                <a:pPr algn="r" rtl="0"/>
                <a:endParaRPr lang="en-US" b="0" dirty="0" smtClean="0"/>
              </a:p>
              <a:p>
                <a:pPr algn="l" rtl="0"/>
                <a:r>
                  <a:rPr lang="en-US" dirty="0" smtClean="0">
                    <a:cs typeface="+mj-cs"/>
                  </a:rPr>
                  <a:t>Considering the useful linkage flux </a:t>
                </a:r>
                <a14:m>
                  <m:oMath xmlns:m="http://schemas.openxmlformats.org/officeDocument/2006/math">
                    <m:d>
                      <m:dPr>
                        <m:ctrlPr>
                          <a:rPr lang="en-US" i="1" smtClean="0">
                            <a:latin typeface="Cambria Math"/>
                            <a:cs typeface="+mj-cs"/>
                          </a:rPr>
                        </m:ctrlPr>
                      </m:dPr>
                      <m:e>
                        <m:r>
                          <a:rPr lang="en-US" i="1" smtClean="0">
                            <a:latin typeface="Cambria Math"/>
                            <a:ea typeface="Cambria Math"/>
                            <a:cs typeface="+mj-cs"/>
                          </a:rPr>
                          <m:t>𝜆</m:t>
                        </m:r>
                      </m:e>
                    </m:d>
                  </m:oMath>
                </a14:m>
                <a:r>
                  <a:rPr lang="en-US" dirty="0" smtClean="0">
                    <a:cs typeface="+mj-cs"/>
                  </a:rPr>
                  <a:t> the self inductance </a:t>
                </a:r>
                <a14:m>
                  <m:oMath xmlns:m="http://schemas.openxmlformats.org/officeDocument/2006/math">
                    <m:d>
                      <m:dPr>
                        <m:ctrlPr>
                          <a:rPr lang="en-US" i="1" smtClean="0">
                            <a:latin typeface="Cambria Math"/>
                            <a:cs typeface="+mj-cs"/>
                          </a:rPr>
                        </m:ctrlPr>
                      </m:dPr>
                      <m:e>
                        <m:r>
                          <a:rPr lang="en-US" b="0" i="1" smtClean="0">
                            <a:latin typeface="Cambria Math"/>
                            <a:cs typeface="+mj-cs"/>
                          </a:rPr>
                          <m:t>𝐿</m:t>
                        </m:r>
                      </m:e>
                    </m:d>
                  </m:oMath>
                </a14:m>
                <a:r>
                  <a:rPr lang="en-US" dirty="0" smtClean="0">
                    <a:cs typeface="+mj-cs"/>
                  </a:rPr>
                  <a:t> can be defined as:</a:t>
                </a:r>
              </a:p>
              <a:p>
                <a:pPr algn="l" rtl="0"/>
                <a:endParaRPr lang="en-US" dirty="0" smtClean="0">
                  <a:cs typeface="+mj-cs"/>
                </a:endParaRPr>
              </a:p>
              <a:p>
                <a:pPr algn="l" rtl="0"/>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f>
                        <m:fPr>
                          <m:ctrlPr>
                            <a:rPr lang="en-US" b="0" i="1" smtClean="0">
                              <a:latin typeface="Cambria Math"/>
                            </a:rPr>
                          </m:ctrlPr>
                        </m:fPr>
                        <m:num>
                          <m:r>
                            <a:rPr lang="en-US" b="0" i="1" smtClean="0">
                              <a:latin typeface="Cambria Math"/>
                            </a:rPr>
                            <m:t>𝐸</m:t>
                          </m:r>
                        </m:num>
                        <m:den>
                          <m:f>
                            <m:fPr>
                              <m:type m:val="lin"/>
                              <m:ctrlPr>
                                <a:rPr lang="en-US" b="0" i="1" smtClean="0">
                                  <a:latin typeface="Cambria Math"/>
                                </a:rPr>
                              </m:ctrlPr>
                            </m:fPr>
                            <m:num>
                              <m:r>
                                <a:rPr lang="en-US" b="0" i="1" smtClean="0">
                                  <a:latin typeface="Cambria Math"/>
                                </a:rPr>
                                <m:t>𝑑</m:t>
                              </m:r>
                              <m:r>
                                <a:rPr lang="en-US" b="0" i="1" smtClean="0">
                                  <a:latin typeface="Cambria Math"/>
                                  <a:ea typeface="Cambria Math"/>
                                </a:rPr>
                                <m:t>𝜆</m:t>
                              </m:r>
                            </m:num>
                            <m:den>
                              <m:r>
                                <a:rPr lang="en-US" b="0" i="1" smtClean="0">
                                  <a:latin typeface="Cambria Math"/>
                                </a:rPr>
                                <m:t>𝑑𝑡</m:t>
                              </m:r>
                            </m:den>
                          </m:f>
                        </m:den>
                      </m:f>
                    </m:oMath>
                  </m:oMathPara>
                </a14:m>
                <a:endParaRPr lang="en-US" dirty="0" smtClean="0"/>
              </a:p>
              <a:p>
                <a:pPr lvl="0" algn="l" rtl="0"/>
                <a:r>
                  <a:rPr lang="en-US" dirty="0">
                    <a:solidFill>
                      <a:prstClr val="black"/>
                    </a:solidFill>
                    <a:latin typeface="Times New Roman"/>
                    <a:ea typeface="Times New Roman"/>
                    <a:cs typeface="Arial"/>
                  </a:rPr>
                  <a:t>Then the unit of the inductance due to </a:t>
                </a:r>
                <a14:m>
                  <m:oMath xmlns:m="http://schemas.openxmlformats.org/officeDocument/2006/math">
                    <m:r>
                      <a:rPr lang="en-US" i="1">
                        <a:solidFill>
                          <a:prstClr val="black"/>
                        </a:solidFill>
                        <a:latin typeface="Cambria Math"/>
                      </a:rPr>
                      <m:t>𝐿</m:t>
                    </m:r>
                    <m:r>
                      <a:rPr lang="en-US" i="1">
                        <a:solidFill>
                          <a:prstClr val="black"/>
                        </a:solidFill>
                        <a:latin typeface="Cambria Math"/>
                      </a:rPr>
                      <m:t>=</m:t>
                    </m:r>
                    <m:f>
                      <m:fPr>
                        <m:ctrlPr>
                          <a:rPr lang="en-US" i="1">
                            <a:solidFill>
                              <a:prstClr val="black"/>
                            </a:solidFill>
                            <a:latin typeface="Cambria Math"/>
                          </a:rPr>
                        </m:ctrlPr>
                      </m:fPr>
                      <m:num>
                        <m:r>
                          <a:rPr lang="en-US" i="1">
                            <a:solidFill>
                              <a:prstClr val="black"/>
                            </a:solidFill>
                            <a:latin typeface="Cambria Math"/>
                          </a:rPr>
                          <m:t>𝐸</m:t>
                        </m:r>
                      </m:num>
                      <m:den>
                        <m:f>
                          <m:fPr>
                            <m:type m:val="lin"/>
                            <m:ctrlPr>
                              <a:rPr lang="en-US" i="1">
                                <a:solidFill>
                                  <a:prstClr val="black"/>
                                </a:solidFill>
                                <a:latin typeface="Cambria Math"/>
                              </a:rPr>
                            </m:ctrlPr>
                          </m:fPr>
                          <m:num>
                            <m:r>
                              <a:rPr lang="en-US" i="1">
                                <a:solidFill>
                                  <a:prstClr val="black"/>
                                </a:solidFill>
                                <a:latin typeface="Cambria Math"/>
                              </a:rPr>
                              <m:t>𝑑𝑖</m:t>
                            </m:r>
                          </m:num>
                          <m:den>
                            <m:r>
                              <a:rPr lang="en-US" i="1">
                                <a:solidFill>
                                  <a:prstClr val="black"/>
                                </a:solidFill>
                                <a:latin typeface="Cambria Math"/>
                              </a:rPr>
                              <m:t>𝑑𝑡</m:t>
                            </m:r>
                          </m:den>
                        </m:f>
                      </m:den>
                    </m:f>
                    <m:r>
                      <a:rPr lang="en-US">
                        <a:solidFill>
                          <a:prstClr val="black"/>
                        </a:solidFill>
                        <a:latin typeface="Cambria Math"/>
                      </a:rPr>
                      <m:t> </m:t>
                    </m:r>
                  </m:oMath>
                </a14:m>
                <a:r>
                  <a:rPr lang="en-US" dirty="0">
                    <a:solidFill>
                      <a:prstClr val="black"/>
                    </a:solidFill>
                    <a:latin typeface="Times New Roman"/>
                    <a:ea typeface="Times New Roman"/>
                    <a:cs typeface="Arial"/>
                  </a:rPr>
                  <a:t>is</a:t>
                </a:r>
              </a:p>
              <a:p>
                <a:pPr lvl="0" algn="l" rtl="0"/>
                <a:endParaRPr lang="en-US" sz="1400" dirty="0">
                  <a:solidFill>
                    <a:prstClr val="black"/>
                  </a:solidFill>
                  <a:ea typeface="Calibri"/>
                  <a:cs typeface="Arial"/>
                </a:endParaRPr>
              </a:p>
              <a:p>
                <a:pPr lvl="0" algn="ctr" rtl="0">
                  <a:lnSpc>
                    <a:spcPct val="115000"/>
                  </a:lnSpc>
                  <a:spcAft>
                    <a:spcPts val="1000"/>
                  </a:spcAft>
                </a:pPr>
                <a14:m>
                  <m:oMathPara xmlns:m="http://schemas.openxmlformats.org/officeDocument/2006/math">
                    <m:oMathParaPr>
                      <m:jc m:val="centerGroup"/>
                    </m:oMathParaPr>
                    <m:oMath xmlns:m="http://schemas.openxmlformats.org/officeDocument/2006/math">
                      <m:r>
                        <a:rPr lang="en-US" i="1">
                          <a:solidFill>
                            <a:prstClr val="black"/>
                          </a:solidFill>
                          <a:latin typeface="Cambria Math"/>
                          <a:ea typeface="Calibri"/>
                          <a:cs typeface="Times New Roman"/>
                        </a:rPr>
                        <m:t>𝐿</m:t>
                      </m:r>
                      <m:r>
                        <a:rPr lang="en-US" i="1">
                          <a:solidFill>
                            <a:prstClr val="black"/>
                          </a:solidFill>
                          <a:latin typeface="Cambria Math"/>
                          <a:ea typeface="Calibri"/>
                          <a:cs typeface="Times New Roman"/>
                        </a:rPr>
                        <m:t>=</m:t>
                      </m:r>
                      <m:d>
                        <m:dPr>
                          <m:ctrlPr>
                            <a:rPr lang="en-US" i="1">
                              <a:solidFill>
                                <a:prstClr val="black"/>
                              </a:solidFill>
                              <a:latin typeface="Cambria Math"/>
                              <a:ea typeface="Calibri"/>
                              <a:cs typeface="Times New Roman"/>
                            </a:rPr>
                          </m:ctrlPr>
                        </m:dPr>
                        <m:e>
                          <m:f>
                            <m:fPr>
                              <m:ctrlPr>
                                <a:rPr lang="en-US" i="1">
                                  <a:solidFill>
                                    <a:prstClr val="black"/>
                                  </a:solidFill>
                                  <a:latin typeface="Cambria Math"/>
                                  <a:ea typeface="Calibri"/>
                                  <a:cs typeface="Times New Roman"/>
                                </a:rPr>
                              </m:ctrlPr>
                            </m:fPr>
                            <m:num>
                              <m:r>
                                <m:rPr>
                                  <m:sty m:val="p"/>
                                </m:rPr>
                                <a:rPr lang="en-US">
                                  <a:solidFill>
                                    <a:prstClr val="black"/>
                                  </a:solidFill>
                                  <a:latin typeface="Cambria Math"/>
                                  <a:ea typeface="Calibri"/>
                                  <a:cs typeface="Times New Roman"/>
                                </a:rPr>
                                <m:t>V</m:t>
                              </m:r>
                              <m:r>
                                <a:rPr lang="en-US">
                                  <a:solidFill>
                                    <a:prstClr val="black"/>
                                  </a:solidFill>
                                  <a:latin typeface="Cambria Math"/>
                                  <a:ea typeface="Calibri"/>
                                  <a:cs typeface="Times New Roman"/>
                                </a:rPr>
                                <m:t>∙</m:t>
                              </m:r>
                              <m:r>
                                <m:rPr>
                                  <m:sty m:val="p"/>
                                </m:rPr>
                                <a:rPr lang="en-US">
                                  <a:solidFill>
                                    <a:prstClr val="black"/>
                                  </a:solidFill>
                                  <a:latin typeface="Cambria Math"/>
                                  <a:ea typeface="Calibri"/>
                                  <a:cs typeface="Times New Roman"/>
                                </a:rPr>
                                <m:t>s</m:t>
                              </m:r>
                            </m:num>
                            <m:den>
                              <m:r>
                                <m:rPr>
                                  <m:sty m:val="p"/>
                                </m:rPr>
                                <a:rPr lang="en-US">
                                  <a:solidFill>
                                    <a:prstClr val="black"/>
                                  </a:solidFill>
                                  <a:latin typeface="Cambria Math"/>
                                  <a:ea typeface="Calibri"/>
                                  <a:cs typeface="Times New Roman"/>
                                </a:rPr>
                                <m:t>A</m:t>
                              </m:r>
                            </m:den>
                          </m:f>
                        </m:e>
                      </m:d>
                    </m:oMath>
                  </m:oMathPara>
                </a14:m>
                <a:endParaRPr lang="en-US" sz="1400" dirty="0">
                  <a:solidFill>
                    <a:prstClr val="black"/>
                  </a:solidFill>
                  <a:ea typeface="Calibri"/>
                  <a:cs typeface="Arial"/>
                </a:endParaRPr>
              </a:p>
              <a:p>
                <a:pPr lvl="0" algn="just" rtl="0">
                  <a:lnSpc>
                    <a:spcPct val="115000"/>
                  </a:lnSpc>
                  <a:spcAft>
                    <a:spcPts val="1000"/>
                  </a:spcAft>
                </a:pPr>
                <a:r>
                  <a:rPr lang="en-US" dirty="0">
                    <a:solidFill>
                      <a:prstClr val="black"/>
                    </a:solidFill>
                    <a:latin typeface="Times New Roman"/>
                    <a:ea typeface="Calibri"/>
                    <a:cs typeface="Arial"/>
                  </a:rPr>
                  <a:t>This unit is already known as Henry (Named After Joseph Henry) and the symbol of this unit is (H). </a:t>
                </a:r>
              </a:p>
              <a:p>
                <a:pPr lvl="0" algn="just" rtl="0">
                  <a:lnSpc>
                    <a:spcPct val="115000"/>
                  </a:lnSpc>
                  <a:spcAft>
                    <a:spcPts val="1000"/>
                  </a:spcAft>
                </a:pPr>
                <a14:m>
                  <m:oMathPara xmlns:m="http://schemas.openxmlformats.org/officeDocument/2006/math">
                    <m:oMathParaPr>
                      <m:jc m:val="centerGroup"/>
                    </m:oMathParaPr>
                    <m:oMath xmlns:m="http://schemas.openxmlformats.org/officeDocument/2006/math">
                      <m:d>
                        <m:dPr>
                          <m:ctrlPr>
                            <a:rPr lang="en-US" i="1">
                              <a:solidFill>
                                <a:prstClr val="black"/>
                              </a:solidFill>
                              <a:latin typeface="Cambria Math"/>
                              <a:ea typeface="Calibri"/>
                              <a:cs typeface="Times New Roman"/>
                            </a:rPr>
                          </m:ctrlPr>
                        </m:dPr>
                        <m:e>
                          <m:r>
                            <m:rPr>
                              <m:sty m:val="p"/>
                            </m:rPr>
                            <a:rPr lang="en-US">
                              <a:solidFill>
                                <a:prstClr val="black"/>
                              </a:solidFill>
                              <a:latin typeface="Cambria Math"/>
                              <a:ea typeface="Calibri"/>
                              <a:cs typeface="Times New Roman"/>
                            </a:rPr>
                            <m:t>H</m:t>
                          </m:r>
                          <m:r>
                            <a:rPr lang="en-US">
                              <a:solidFill>
                                <a:prstClr val="black"/>
                              </a:solidFill>
                              <a:latin typeface="Cambria Math"/>
                              <a:ea typeface="Calibri"/>
                              <a:cs typeface="Times New Roman"/>
                            </a:rPr>
                            <m:t>=</m:t>
                          </m:r>
                          <m:f>
                            <m:fPr>
                              <m:ctrlPr>
                                <a:rPr lang="en-US" i="1">
                                  <a:solidFill>
                                    <a:prstClr val="black"/>
                                  </a:solidFill>
                                  <a:latin typeface="Cambria Math"/>
                                  <a:ea typeface="Calibri"/>
                                  <a:cs typeface="Times New Roman"/>
                                </a:rPr>
                              </m:ctrlPr>
                            </m:fPr>
                            <m:num>
                              <m:r>
                                <m:rPr>
                                  <m:sty m:val="p"/>
                                </m:rPr>
                                <a:rPr lang="en-US">
                                  <a:solidFill>
                                    <a:prstClr val="black"/>
                                  </a:solidFill>
                                  <a:latin typeface="Cambria Math"/>
                                  <a:ea typeface="Calibri"/>
                                  <a:cs typeface="Times New Roman"/>
                                </a:rPr>
                                <m:t>V</m:t>
                              </m:r>
                              <m:r>
                                <a:rPr lang="en-US">
                                  <a:solidFill>
                                    <a:prstClr val="black"/>
                                  </a:solidFill>
                                  <a:latin typeface="Cambria Math"/>
                                  <a:ea typeface="Calibri"/>
                                  <a:cs typeface="Times New Roman"/>
                                </a:rPr>
                                <m:t>∙</m:t>
                              </m:r>
                              <m:r>
                                <m:rPr>
                                  <m:sty m:val="p"/>
                                </m:rPr>
                                <a:rPr lang="en-US">
                                  <a:solidFill>
                                    <a:prstClr val="black"/>
                                  </a:solidFill>
                                  <a:latin typeface="Cambria Math"/>
                                  <a:ea typeface="Calibri"/>
                                  <a:cs typeface="Times New Roman"/>
                                </a:rPr>
                                <m:t>s</m:t>
                              </m:r>
                            </m:num>
                            <m:den>
                              <m:r>
                                <m:rPr>
                                  <m:sty m:val="p"/>
                                </m:rPr>
                                <a:rPr lang="en-US">
                                  <a:solidFill>
                                    <a:prstClr val="black"/>
                                  </a:solidFill>
                                  <a:latin typeface="Cambria Math"/>
                                  <a:ea typeface="Calibri"/>
                                  <a:cs typeface="Times New Roman"/>
                                </a:rPr>
                                <m:t>A</m:t>
                              </m:r>
                            </m:den>
                          </m:f>
                        </m:e>
                      </m:d>
                    </m:oMath>
                  </m:oMathPara>
                </a14:m>
                <a:endParaRPr lang="ar-IQ" dirty="0" smtClean="0"/>
              </a:p>
              <a:p>
                <a:pPr algn="l" rtl="0"/>
                <a:endParaRPr lang="ar-IQ" dirty="0"/>
              </a:p>
            </p:txBody>
          </p:sp>
        </mc:Choice>
        <mc:Fallback xmlns="">
          <p:sp>
            <p:nvSpPr>
              <p:cNvPr id="2" name="TextBox 1"/>
              <p:cNvSpPr txBox="1">
                <a:spLocks noRot="1" noChangeAspect="1" noMove="1" noResize="1" noEditPoints="1" noAdjustHandles="1" noChangeArrowheads="1" noChangeShapeType="1" noTextEdit="1"/>
              </p:cNvSpPr>
              <p:nvPr/>
            </p:nvSpPr>
            <p:spPr>
              <a:xfrm>
                <a:off x="755576" y="188640"/>
                <a:ext cx="7992888" cy="6572120"/>
              </a:xfrm>
              <a:prstGeom prst="rect">
                <a:avLst/>
              </a:prstGeom>
              <a:blipFill rotWithShape="1">
                <a:blip r:embed="rId2"/>
                <a:stretch>
                  <a:fillRect l="-686" r="-610"/>
                </a:stretch>
              </a:blipFill>
            </p:spPr>
            <p:txBody>
              <a:bodyPr/>
              <a:lstStyle/>
              <a:p>
                <a:r>
                  <a:rPr lang="ar-IQ">
                    <a:noFill/>
                  </a:rPr>
                  <a:t> </a:t>
                </a:r>
              </a:p>
            </p:txBody>
          </p:sp>
        </mc:Fallback>
      </mc:AlternateContent>
    </p:spTree>
    <p:extLst>
      <p:ext uri="{BB962C8B-B14F-4D97-AF65-F5344CB8AC3E}">
        <p14:creationId xmlns:p14="http://schemas.microsoft.com/office/powerpoint/2010/main" val="2876174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857837" y="188640"/>
                <a:ext cx="7272808" cy="6601294"/>
              </a:xfrm>
              <a:prstGeom prst="rect">
                <a:avLst/>
              </a:prstGeom>
              <a:noFill/>
            </p:spPr>
            <p:txBody>
              <a:bodyPr wrap="square" rtlCol="1">
                <a:spAutoFit/>
              </a:bodyPr>
              <a:lstStyle/>
              <a:p>
                <a:pPr lvl="0" algn="just" rtl="0">
                  <a:lnSpc>
                    <a:spcPct val="115000"/>
                  </a:lnSpc>
                  <a:spcAft>
                    <a:spcPts val="1000"/>
                  </a:spcAft>
                </a:pPr>
                <a:r>
                  <a:rPr lang="en-US" sz="2000" dirty="0" smtClean="0">
                    <a:solidFill>
                      <a:prstClr val="black"/>
                    </a:solidFill>
                    <a:latin typeface="Times New Roman"/>
                    <a:ea typeface="Calibri"/>
                    <a:cs typeface="Arial"/>
                  </a:rPr>
                  <a:t>Due to the above derivation, the units of the Reluctance or the Magnetic Resistance can be derived as follows:</a:t>
                </a:r>
                <a:endParaRPr lang="en-US" sz="2000" dirty="0">
                  <a:solidFill>
                    <a:prstClr val="black"/>
                  </a:solidFill>
                  <a:ea typeface="Calibri"/>
                  <a:cs typeface="Arial"/>
                </a:endParaRPr>
              </a:p>
              <a:p>
                <a:pPr lvl="0" algn="l" rtl="0">
                  <a:lnSpc>
                    <a:spcPct val="115000"/>
                  </a:lnSpc>
                  <a:spcAft>
                    <a:spcPts val="1000"/>
                  </a:spcAft>
                </a:pPr>
                <a:r>
                  <a:rPr lang="en-US" sz="2000" dirty="0">
                    <a:solidFill>
                      <a:prstClr val="black"/>
                    </a:solidFill>
                    <a:latin typeface="Times New Roman"/>
                    <a:ea typeface="Calibri"/>
                    <a:cs typeface="Arial"/>
                  </a:rPr>
                  <a:t>Since                                              </a:t>
                </a:r>
                <a14:m>
                  <m:oMath xmlns:m="http://schemas.openxmlformats.org/officeDocument/2006/math">
                    <m:r>
                      <a:rPr lang="en-US" sz="2000" i="1">
                        <a:solidFill>
                          <a:prstClr val="black"/>
                        </a:solidFill>
                        <a:latin typeface="Cambria Math"/>
                        <a:ea typeface="Calibri"/>
                        <a:cs typeface="Times New Roman"/>
                      </a:rPr>
                      <m:t>𝜇</m:t>
                    </m:r>
                    <m:r>
                      <a:rPr lang="en-US" sz="2000" i="1">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a:rPr lang="en-US" sz="2000" i="1">
                            <a:solidFill>
                              <a:prstClr val="black"/>
                            </a:solidFill>
                            <a:latin typeface="Cambria Math"/>
                            <a:ea typeface="Calibri"/>
                            <a:cs typeface="Times New Roman"/>
                          </a:rPr>
                          <m:t>𝐵</m:t>
                        </m:r>
                      </m:num>
                      <m:den>
                        <m:r>
                          <a:rPr lang="en-US" sz="2000" i="1">
                            <a:solidFill>
                              <a:prstClr val="black"/>
                            </a:solidFill>
                            <a:latin typeface="Cambria Math"/>
                            <a:ea typeface="Calibri"/>
                            <a:cs typeface="Times New Roman"/>
                          </a:rPr>
                          <m:t>𝐻</m:t>
                        </m:r>
                      </m:den>
                    </m:f>
                  </m:oMath>
                </a14:m>
                <a:r>
                  <a:rPr lang="en-US" sz="2000" dirty="0">
                    <a:solidFill>
                      <a:prstClr val="black"/>
                    </a:solidFill>
                    <a:latin typeface="Times New Roman"/>
                    <a:ea typeface="Calibri"/>
                    <a:cs typeface="Arial"/>
                  </a:rPr>
                  <a:t> </a:t>
                </a:r>
              </a:p>
              <a:p>
                <a:pPr lvl="0" algn="l" rtl="0">
                  <a:lnSpc>
                    <a:spcPct val="115000"/>
                  </a:lnSpc>
                  <a:spcAft>
                    <a:spcPts val="1000"/>
                  </a:spcAft>
                </a:pPr>
                <a:r>
                  <a:rPr lang="en-US" sz="2000" dirty="0">
                    <a:solidFill>
                      <a:prstClr val="black"/>
                    </a:solidFill>
                    <a:latin typeface="Times New Roman"/>
                    <a:ea typeface="Calibri"/>
                    <a:cs typeface="Arial"/>
                  </a:rPr>
                  <a:t>then</a:t>
                </a:r>
                <a:endParaRPr lang="en-US" sz="2000" i="1" dirty="0" smtClean="0">
                  <a:solidFill>
                    <a:prstClr val="black"/>
                  </a:solidFill>
                  <a:latin typeface="Cambria Math"/>
                  <a:ea typeface="Calibri"/>
                  <a:cs typeface="Times New Roman"/>
                </a:endParaRPr>
              </a:p>
              <a:p>
                <a:pPr lvl="0" algn="l" rtl="0">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a:ea typeface="Calibri"/>
                          <a:cs typeface="Times New Roman"/>
                        </a:rPr>
                        <m:t>𝜇</m:t>
                      </m:r>
                      <m:r>
                        <a:rPr lang="en-US" sz="2000" i="1">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f>
                            <m:fPr>
                              <m:type m:val="lin"/>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Wb</m:t>
                              </m:r>
                            </m:num>
                            <m:den>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m</m:t>
                                  </m:r>
                                </m:e>
                                <m:sup>
                                  <m:r>
                                    <a:rPr lang="en-US" sz="2000">
                                      <a:solidFill>
                                        <a:prstClr val="black"/>
                                      </a:solidFill>
                                      <a:latin typeface="Cambria Math"/>
                                      <a:ea typeface="Calibri"/>
                                      <a:cs typeface="Times New Roman"/>
                                    </a:rPr>
                                    <m:t>2</m:t>
                                  </m:r>
                                </m:sup>
                              </m:sSup>
                            </m:den>
                          </m:f>
                        </m:num>
                        <m:den>
                          <m:f>
                            <m:fPr>
                              <m:type m:val="lin"/>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A</m:t>
                              </m:r>
                            </m:num>
                            <m:den>
                              <m:r>
                                <m:rPr>
                                  <m:sty m:val="p"/>
                                </m:rPr>
                                <a:rPr lang="en-US" sz="2000">
                                  <a:solidFill>
                                    <a:prstClr val="black"/>
                                  </a:solidFill>
                                  <a:latin typeface="Cambria Math"/>
                                  <a:ea typeface="Calibri"/>
                                  <a:cs typeface="Times New Roman"/>
                                </a:rPr>
                                <m:t>m</m:t>
                              </m:r>
                            </m:den>
                          </m:f>
                        </m:den>
                      </m:f>
                      <m:r>
                        <a:rPr lang="en-US" sz="2000">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Wb</m:t>
                          </m:r>
                        </m:num>
                        <m:den>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m</m:t>
                              </m:r>
                            </m:e>
                            <m:sup>
                              <m:r>
                                <a:rPr lang="en-US" sz="2000">
                                  <a:solidFill>
                                    <a:prstClr val="black"/>
                                  </a:solidFill>
                                  <a:latin typeface="Cambria Math"/>
                                  <a:ea typeface="Calibri"/>
                                  <a:cs typeface="Times New Roman"/>
                                </a:rPr>
                                <m:t>2</m:t>
                              </m:r>
                            </m:sup>
                          </m:sSup>
                        </m:den>
                      </m:f>
                      <m:r>
                        <a:rPr lang="en-US" sz="2000">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m</m:t>
                          </m:r>
                        </m:num>
                        <m:den>
                          <m:r>
                            <m:rPr>
                              <m:sty m:val="p"/>
                            </m:rPr>
                            <a:rPr lang="en-US" sz="2000">
                              <a:solidFill>
                                <a:prstClr val="black"/>
                              </a:solidFill>
                              <a:latin typeface="Cambria Math"/>
                              <a:ea typeface="Calibri"/>
                              <a:cs typeface="Times New Roman"/>
                            </a:rPr>
                            <m:t>A</m:t>
                          </m:r>
                        </m:den>
                      </m:f>
                      <m:r>
                        <a:rPr lang="en-US" sz="2000">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Wb</m:t>
                          </m:r>
                        </m:num>
                        <m:den>
                          <m:r>
                            <m:rPr>
                              <m:sty m:val="p"/>
                            </m:rPr>
                            <a:rPr lang="en-US" sz="2000">
                              <a:solidFill>
                                <a:prstClr val="black"/>
                              </a:solidFill>
                              <a:latin typeface="Cambria Math"/>
                              <a:ea typeface="Calibri"/>
                              <a:cs typeface="Times New Roman"/>
                            </a:rPr>
                            <m:t>A</m:t>
                          </m:r>
                          <m:r>
                            <a:rPr lang="en-US" sz="2000">
                              <a:solidFill>
                                <a:prstClr val="black"/>
                              </a:solidFill>
                              <a:latin typeface="Cambria Math"/>
                              <a:ea typeface="Calibri"/>
                              <a:cs typeface="Times New Roman"/>
                            </a:rPr>
                            <m:t>∙</m:t>
                          </m:r>
                          <m:r>
                            <m:rPr>
                              <m:sty m:val="p"/>
                            </m:rPr>
                            <a:rPr lang="en-US" sz="2000">
                              <a:solidFill>
                                <a:prstClr val="black"/>
                              </a:solidFill>
                              <a:latin typeface="Cambria Math"/>
                              <a:ea typeface="Calibri"/>
                              <a:cs typeface="Times New Roman"/>
                            </a:rPr>
                            <m:t>m</m:t>
                          </m:r>
                        </m:den>
                      </m:f>
                      <m:r>
                        <a:rPr lang="en-US" sz="2000">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V</m:t>
                          </m:r>
                          <m:r>
                            <a:rPr lang="en-US" sz="2000">
                              <a:solidFill>
                                <a:prstClr val="black"/>
                              </a:solidFill>
                              <a:latin typeface="Cambria Math"/>
                              <a:ea typeface="Calibri"/>
                              <a:cs typeface="Times New Roman"/>
                            </a:rPr>
                            <m:t>∙</m:t>
                          </m:r>
                          <m:r>
                            <m:rPr>
                              <m:sty m:val="p"/>
                            </m:rPr>
                            <a:rPr lang="en-US" sz="2000">
                              <a:solidFill>
                                <a:prstClr val="black"/>
                              </a:solidFill>
                              <a:latin typeface="Cambria Math"/>
                              <a:ea typeface="Calibri"/>
                              <a:cs typeface="Times New Roman"/>
                            </a:rPr>
                            <m:t>s</m:t>
                          </m:r>
                        </m:num>
                        <m:den>
                          <m:r>
                            <m:rPr>
                              <m:sty m:val="p"/>
                            </m:rPr>
                            <a:rPr lang="en-US" sz="2000">
                              <a:solidFill>
                                <a:prstClr val="black"/>
                              </a:solidFill>
                              <a:latin typeface="Cambria Math"/>
                              <a:ea typeface="Calibri"/>
                              <a:cs typeface="Times New Roman"/>
                            </a:rPr>
                            <m:t>A</m:t>
                          </m:r>
                          <m:r>
                            <a:rPr lang="en-US" sz="2000">
                              <a:solidFill>
                                <a:prstClr val="black"/>
                              </a:solidFill>
                              <a:latin typeface="Cambria Math"/>
                              <a:ea typeface="Calibri"/>
                              <a:cs typeface="Times New Roman"/>
                            </a:rPr>
                            <m:t>∙</m:t>
                          </m:r>
                          <m:r>
                            <m:rPr>
                              <m:sty m:val="p"/>
                            </m:rPr>
                            <a:rPr lang="en-US" sz="2000">
                              <a:solidFill>
                                <a:prstClr val="black"/>
                              </a:solidFill>
                              <a:latin typeface="Cambria Math"/>
                              <a:ea typeface="Calibri"/>
                              <a:cs typeface="Times New Roman"/>
                            </a:rPr>
                            <m:t>m</m:t>
                          </m:r>
                        </m:den>
                      </m:f>
                      <m:r>
                        <a:rPr lang="en-US" sz="2000">
                          <a:solidFill>
                            <a:prstClr val="black"/>
                          </a:solidFill>
                          <a:latin typeface="Cambria Math"/>
                          <a:ea typeface="Calibri"/>
                          <a:cs typeface="Times New Roman"/>
                        </a:rPr>
                        <m:t>=</m:t>
                      </m:r>
                      <m:d>
                        <m:dPr>
                          <m:ctrlPr>
                            <a:rPr lang="en-US" sz="2000" i="1">
                              <a:solidFill>
                                <a:prstClr val="black"/>
                              </a:solidFill>
                              <a:latin typeface="Cambria Math"/>
                              <a:ea typeface="Calibri"/>
                              <a:cs typeface="Times New Roman"/>
                            </a:rPr>
                          </m:ctrlPr>
                        </m:dPr>
                        <m:e>
                          <m:f>
                            <m:fPr>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V</m:t>
                              </m:r>
                              <m:r>
                                <a:rPr lang="en-US" sz="2000">
                                  <a:solidFill>
                                    <a:prstClr val="black"/>
                                  </a:solidFill>
                                  <a:latin typeface="Cambria Math"/>
                                  <a:ea typeface="Calibri"/>
                                  <a:cs typeface="Times New Roman"/>
                                </a:rPr>
                                <m:t>∙</m:t>
                              </m:r>
                              <m:r>
                                <m:rPr>
                                  <m:sty m:val="p"/>
                                </m:rPr>
                                <a:rPr lang="en-US" sz="2000">
                                  <a:solidFill>
                                    <a:prstClr val="black"/>
                                  </a:solidFill>
                                  <a:latin typeface="Cambria Math"/>
                                  <a:ea typeface="Calibri"/>
                                  <a:cs typeface="Times New Roman"/>
                                </a:rPr>
                                <m:t>s</m:t>
                              </m:r>
                            </m:num>
                            <m:den>
                              <m:r>
                                <m:rPr>
                                  <m:sty m:val="p"/>
                                </m:rPr>
                                <a:rPr lang="en-US" sz="2000">
                                  <a:solidFill>
                                    <a:prstClr val="black"/>
                                  </a:solidFill>
                                  <a:latin typeface="Cambria Math"/>
                                  <a:ea typeface="Calibri"/>
                                  <a:cs typeface="Times New Roman"/>
                                </a:rPr>
                                <m:t>A</m:t>
                              </m:r>
                            </m:den>
                          </m:f>
                        </m:e>
                      </m:d>
                      <m:r>
                        <a:rPr lang="en-US" sz="2000">
                          <a:solidFill>
                            <a:prstClr val="black"/>
                          </a:solidFill>
                          <a:latin typeface="Cambria Math"/>
                          <a:ea typeface="Calibri"/>
                          <a:cs typeface="Times New Roman"/>
                        </a:rPr>
                        <m:t>∙</m:t>
                      </m:r>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m</m:t>
                          </m:r>
                        </m:e>
                        <m:sup>
                          <m:r>
                            <a:rPr lang="en-US" sz="2000" i="1">
                              <a:solidFill>
                                <a:prstClr val="black"/>
                              </a:solidFill>
                              <a:latin typeface="Cambria Math"/>
                              <a:ea typeface="Calibri"/>
                              <a:cs typeface="Times New Roman"/>
                            </a:rPr>
                            <m:t>−</m:t>
                          </m:r>
                          <m:r>
                            <a:rPr lang="en-US" sz="2000">
                              <a:solidFill>
                                <a:prstClr val="black"/>
                              </a:solidFill>
                              <a:latin typeface="Cambria Math"/>
                              <a:ea typeface="Calibri"/>
                              <a:cs typeface="Times New Roman"/>
                            </a:rPr>
                            <m:t>1</m:t>
                          </m:r>
                        </m:sup>
                      </m:sSup>
                    </m:oMath>
                  </m:oMathPara>
                </a14:m>
                <a:endParaRPr lang="en-US" sz="2000" i="1" dirty="0" smtClean="0">
                  <a:solidFill>
                    <a:prstClr val="black"/>
                  </a:solidFill>
                  <a:latin typeface="Cambria Math"/>
                  <a:ea typeface="Calibri"/>
                  <a:cs typeface="Times New Roman"/>
                </a:endParaRPr>
              </a:p>
              <a:p>
                <a:pPr lvl="0" algn="l" rtl="0">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a:ea typeface="Calibri"/>
                          <a:cs typeface="Times New Roman"/>
                        </a:rPr>
                        <m:t>𝜇</m:t>
                      </m:r>
                      <m:r>
                        <a:rPr lang="en-US" sz="2000" i="1">
                          <a:solidFill>
                            <a:prstClr val="black"/>
                          </a:solidFill>
                          <a:latin typeface="Cambria Math"/>
                          <a:ea typeface="Calibri"/>
                          <a:cs typeface="Times New Roman"/>
                        </a:rPr>
                        <m:t> </m:t>
                      </m:r>
                      <m:r>
                        <a:rPr lang="en-US" sz="2000">
                          <a:solidFill>
                            <a:prstClr val="black"/>
                          </a:solidFill>
                          <a:latin typeface="Cambria Math"/>
                          <a:ea typeface="Calibri"/>
                          <a:cs typeface="Times New Roman"/>
                        </a:rPr>
                        <m:t>=</m:t>
                      </m:r>
                      <m:r>
                        <m:rPr>
                          <m:sty m:val="p"/>
                        </m:rPr>
                        <a:rPr lang="en-US" sz="2000">
                          <a:solidFill>
                            <a:prstClr val="black"/>
                          </a:solidFill>
                          <a:latin typeface="Cambria Math"/>
                          <a:ea typeface="Calibri"/>
                          <a:cs typeface="Times New Roman"/>
                        </a:rPr>
                        <m:t>H</m:t>
                      </m:r>
                      <m:r>
                        <a:rPr lang="en-US" sz="2000">
                          <a:solidFill>
                            <a:prstClr val="black"/>
                          </a:solidFill>
                          <a:latin typeface="Cambria Math"/>
                          <a:ea typeface="Calibri"/>
                          <a:cs typeface="Times New Roman"/>
                        </a:rPr>
                        <m:t>∙</m:t>
                      </m:r>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m</m:t>
                          </m:r>
                        </m:e>
                        <m:sup>
                          <m:r>
                            <a:rPr lang="en-US" sz="2000" i="1">
                              <a:solidFill>
                                <a:prstClr val="black"/>
                              </a:solidFill>
                              <a:latin typeface="Cambria Math"/>
                              <a:ea typeface="Calibri"/>
                              <a:cs typeface="Times New Roman"/>
                            </a:rPr>
                            <m:t>−</m:t>
                          </m:r>
                          <m:r>
                            <a:rPr lang="en-US" sz="2000">
                              <a:solidFill>
                                <a:prstClr val="black"/>
                              </a:solidFill>
                              <a:latin typeface="Cambria Math"/>
                              <a:ea typeface="Calibri"/>
                              <a:cs typeface="Times New Roman"/>
                            </a:rPr>
                            <m:t>1</m:t>
                          </m:r>
                        </m:sup>
                      </m:sSup>
                    </m:oMath>
                  </m:oMathPara>
                </a14:m>
                <a:endParaRPr lang="en-US" sz="2000" dirty="0">
                  <a:solidFill>
                    <a:prstClr val="black"/>
                  </a:solidFill>
                  <a:ea typeface="Calibri"/>
                  <a:cs typeface="Arial"/>
                </a:endParaRPr>
              </a:p>
              <a:p>
                <a:pPr lvl="0" algn="l" rtl="0">
                  <a:lnSpc>
                    <a:spcPct val="115000"/>
                  </a:lnSpc>
                  <a:spcAft>
                    <a:spcPts val="1000"/>
                  </a:spcAft>
                </a:pPr>
                <a:r>
                  <a:rPr lang="en-US" sz="2000" dirty="0">
                    <a:solidFill>
                      <a:prstClr val="black"/>
                    </a:solidFill>
                    <a:latin typeface="Times New Roman"/>
                    <a:ea typeface="Calibri"/>
                    <a:cs typeface="Arial"/>
                  </a:rPr>
                  <a:t>Also, since  </a:t>
                </a:r>
                <a14:m>
                  <m:oMath xmlns:m="http://schemas.openxmlformats.org/officeDocument/2006/math">
                    <m:r>
                      <a:rPr lang="en-US" sz="2000" i="1">
                        <a:solidFill>
                          <a:prstClr val="black"/>
                        </a:solidFill>
                        <a:latin typeface="Cambria Math"/>
                        <a:ea typeface="Calibri"/>
                        <a:cs typeface="Times New Roman"/>
                      </a:rPr>
                      <m:t>𝑆</m:t>
                    </m:r>
                    <m:r>
                      <a:rPr lang="en-US" sz="2000" i="1">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a:rPr lang="en-US" sz="2000" i="1">
                            <a:solidFill>
                              <a:prstClr val="black"/>
                            </a:solidFill>
                            <a:latin typeface="Cambria Math"/>
                            <a:ea typeface="Calibri"/>
                            <a:cs typeface="Times New Roman"/>
                          </a:rPr>
                          <m:t>𝑙</m:t>
                        </m:r>
                      </m:num>
                      <m:den>
                        <m:r>
                          <a:rPr lang="en-US" sz="2000" i="1">
                            <a:solidFill>
                              <a:prstClr val="black"/>
                            </a:solidFill>
                            <a:latin typeface="Cambria Math"/>
                            <a:ea typeface="Calibri"/>
                            <a:cs typeface="Times New Roman"/>
                          </a:rPr>
                          <m:t>𝜇</m:t>
                        </m:r>
                        <m:r>
                          <a:rPr lang="en-US" sz="2000" i="1">
                            <a:solidFill>
                              <a:prstClr val="black"/>
                            </a:solidFill>
                            <a:latin typeface="Cambria Math"/>
                            <a:ea typeface="Calibri"/>
                            <a:cs typeface="Times New Roman"/>
                          </a:rPr>
                          <m:t>∙</m:t>
                        </m:r>
                        <m:r>
                          <a:rPr lang="en-US" sz="2000" i="1">
                            <a:solidFill>
                              <a:prstClr val="black"/>
                            </a:solidFill>
                            <a:latin typeface="Cambria Math"/>
                            <a:ea typeface="Calibri"/>
                            <a:cs typeface="Times New Roman"/>
                          </a:rPr>
                          <m:t>𝐴</m:t>
                        </m:r>
                      </m:den>
                    </m:f>
                  </m:oMath>
                </a14:m>
                <a:r>
                  <a:rPr lang="en-US" sz="2000" dirty="0">
                    <a:solidFill>
                      <a:prstClr val="black"/>
                    </a:solidFill>
                    <a:latin typeface="Times New Roman"/>
                    <a:ea typeface="Calibri"/>
                    <a:cs typeface="Arial"/>
                  </a:rPr>
                  <a:t> , then</a:t>
                </a:r>
                <a:endParaRPr lang="en-US" sz="2000" dirty="0">
                  <a:solidFill>
                    <a:prstClr val="black"/>
                  </a:solidFill>
                  <a:ea typeface="Calibri"/>
                  <a:cs typeface="Arial"/>
                </a:endParaRPr>
              </a:p>
              <a:p>
                <a:pPr lvl="0" algn="ctr" rtl="0">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a:ea typeface="Calibri"/>
                          <a:cs typeface="Times New Roman"/>
                        </a:rPr>
                        <m:t>𝑆</m:t>
                      </m:r>
                      <m:r>
                        <a:rPr lang="en-US" sz="2000" i="1">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m:rPr>
                              <m:sty m:val="p"/>
                            </m:rPr>
                            <a:rPr lang="en-US" sz="2000">
                              <a:solidFill>
                                <a:prstClr val="black"/>
                              </a:solidFill>
                              <a:latin typeface="Cambria Math"/>
                              <a:ea typeface="Calibri"/>
                              <a:cs typeface="Times New Roman"/>
                            </a:rPr>
                            <m:t>m</m:t>
                          </m:r>
                        </m:num>
                        <m:den>
                          <m:d>
                            <m:dPr>
                              <m:ctrlPr>
                                <a:rPr lang="en-US" sz="2000" i="1">
                                  <a:solidFill>
                                    <a:prstClr val="black"/>
                                  </a:solidFill>
                                  <a:latin typeface="Cambria Math"/>
                                  <a:ea typeface="Calibri"/>
                                  <a:cs typeface="Times New Roman"/>
                                </a:rPr>
                              </m:ctrlPr>
                            </m:dPr>
                            <m:e>
                              <m:r>
                                <m:rPr>
                                  <m:sty m:val="p"/>
                                </m:rPr>
                                <a:rPr lang="en-US" sz="2000">
                                  <a:solidFill>
                                    <a:prstClr val="black"/>
                                  </a:solidFill>
                                  <a:latin typeface="Cambria Math"/>
                                  <a:ea typeface="Calibri"/>
                                  <a:cs typeface="Times New Roman"/>
                                </a:rPr>
                                <m:t>H</m:t>
                              </m:r>
                              <m:r>
                                <a:rPr lang="en-US" sz="2000">
                                  <a:solidFill>
                                    <a:prstClr val="black"/>
                                  </a:solidFill>
                                  <a:latin typeface="Cambria Math"/>
                                  <a:ea typeface="Calibri"/>
                                  <a:cs typeface="Times New Roman"/>
                                </a:rPr>
                                <m:t>∙</m:t>
                              </m:r>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m</m:t>
                                  </m:r>
                                </m:e>
                                <m:sup>
                                  <m:r>
                                    <a:rPr lang="en-US" sz="2000" i="1">
                                      <a:solidFill>
                                        <a:prstClr val="black"/>
                                      </a:solidFill>
                                      <a:latin typeface="Cambria Math"/>
                                      <a:ea typeface="Calibri"/>
                                      <a:cs typeface="Times New Roman"/>
                                    </a:rPr>
                                    <m:t>−</m:t>
                                  </m:r>
                                  <m:r>
                                    <a:rPr lang="en-US" sz="2000">
                                      <a:solidFill>
                                        <a:prstClr val="black"/>
                                      </a:solidFill>
                                      <a:latin typeface="Cambria Math"/>
                                      <a:ea typeface="Calibri"/>
                                      <a:cs typeface="Times New Roman"/>
                                    </a:rPr>
                                    <m:t>1</m:t>
                                  </m:r>
                                </m:sup>
                              </m:sSup>
                            </m:e>
                          </m:d>
                          <m:r>
                            <a:rPr lang="en-US" sz="2000">
                              <a:solidFill>
                                <a:prstClr val="black"/>
                              </a:solidFill>
                              <a:latin typeface="Cambria Math"/>
                              <a:ea typeface="Calibri"/>
                              <a:cs typeface="Times New Roman"/>
                            </a:rPr>
                            <m:t>∙</m:t>
                          </m:r>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m</m:t>
                              </m:r>
                            </m:e>
                            <m:sup>
                              <m:r>
                                <a:rPr lang="en-US" sz="2000">
                                  <a:solidFill>
                                    <a:prstClr val="black"/>
                                  </a:solidFill>
                                  <a:latin typeface="Cambria Math"/>
                                  <a:ea typeface="Calibri"/>
                                  <a:cs typeface="Times New Roman"/>
                                </a:rPr>
                                <m:t>2</m:t>
                              </m:r>
                            </m:sup>
                          </m:sSup>
                        </m:den>
                      </m:f>
                      <m:r>
                        <a:rPr lang="en-US" sz="2000">
                          <a:solidFill>
                            <a:prstClr val="black"/>
                          </a:solidFill>
                          <a:latin typeface="Cambria Math"/>
                          <a:ea typeface="Calibri"/>
                          <a:cs typeface="Times New Roman"/>
                        </a:rPr>
                        <m:t>=</m:t>
                      </m:r>
                      <m:f>
                        <m:fPr>
                          <m:ctrlPr>
                            <a:rPr lang="en-US" sz="2000" i="1">
                              <a:solidFill>
                                <a:prstClr val="black"/>
                              </a:solidFill>
                              <a:latin typeface="Cambria Math"/>
                              <a:ea typeface="Calibri"/>
                              <a:cs typeface="Times New Roman"/>
                            </a:rPr>
                          </m:ctrlPr>
                        </m:fPr>
                        <m:num>
                          <m:r>
                            <a:rPr lang="en-US" sz="2000">
                              <a:solidFill>
                                <a:prstClr val="black"/>
                              </a:solidFill>
                              <a:latin typeface="Cambria Math"/>
                              <a:ea typeface="Calibri"/>
                              <a:cs typeface="Times New Roman"/>
                            </a:rPr>
                            <m:t>1</m:t>
                          </m:r>
                        </m:num>
                        <m:den>
                          <m:r>
                            <m:rPr>
                              <m:sty m:val="p"/>
                            </m:rPr>
                            <a:rPr lang="en-US" sz="2000">
                              <a:solidFill>
                                <a:prstClr val="black"/>
                              </a:solidFill>
                              <a:latin typeface="Cambria Math"/>
                              <a:ea typeface="Calibri"/>
                              <a:cs typeface="Times New Roman"/>
                            </a:rPr>
                            <m:t>H</m:t>
                          </m:r>
                        </m:den>
                      </m:f>
                    </m:oMath>
                  </m:oMathPara>
                </a14:m>
                <a:endParaRPr lang="en-US" sz="2000" i="1" dirty="0" smtClean="0">
                  <a:solidFill>
                    <a:prstClr val="black"/>
                  </a:solidFill>
                  <a:latin typeface="Cambria Math"/>
                  <a:ea typeface="Calibri"/>
                  <a:cs typeface="Times New Roman"/>
                </a:endParaRPr>
              </a:p>
              <a:p>
                <a:pPr lvl="0" algn="ctr" rtl="0">
                  <a:lnSpc>
                    <a:spcPct val="115000"/>
                  </a:lnSpc>
                  <a:spcAft>
                    <a:spcPts val="1000"/>
                  </a:spcAft>
                </a:pPr>
                <a:endParaRPr lang="en-US" sz="2000" dirty="0" smtClean="0">
                  <a:solidFill>
                    <a:prstClr val="black"/>
                  </a:solidFill>
                  <a:latin typeface="Cambria Math"/>
                  <a:ea typeface="Calibri"/>
                  <a:cs typeface="Times New Roman"/>
                </a:endParaRPr>
              </a:p>
              <a:p>
                <a:pPr lvl="0" algn="ctr" rtl="0">
                  <a:lnSpc>
                    <a:spcPct val="115000"/>
                  </a:lnSpc>
                  <a:spcAft>
                    <a:spcPts val="1000"/>
                  </a:spcAft>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a:ea typeface="Calibri"/>
                          <a:cs typeface="Times New Roman"/>
                        </a:rPr>
                        <m:t>𝑆</m:t>
                      </m:r>
                      <m:r>
                        <a:rPr lang="en-US" sz="2000" i="1">
                          <a:solidFill>
                            <a:prstClr val="black"/>
                          </a:solidFill>
                          <a:latin typeface="Cambria Math"/>
                          <a:ea typeface="Calibri"/>
                          <a:cs typeface="Times New Roman"/>
                        </a:rPr>
                        <m:t> </m:t>
                      </m:r>
                      <m:r>
                        <a:rPr lang="en-US" sz="2000">
                          <a:solidFill>
                            <a:prstClr val="black"/>
                          </a:solidFill>
                          <a:latin typeface="Cambria Math"/>
                          <a:ea typeface="Calibri"/>
                          <a:cs typeface="Times New Roman"/>
                        </a:rPr>
                        <m:t>=</m:t>
                      </m:r>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H</m:t>
                          </m:r>
                        </m:e>
                        <m:sup>
                          <m:r>
                            <a:rPr lang="en-US" sz="2000" i="1">
                              <a:solidFill>
                                <a:prstClr val="black"/>
                              </a:solidFill>
                              <a:latin typeface="Cambria Math"/>
                              <a:ea typeface="Calibri"/>
                              <a:cs typeface="Times New Roman"/>
                            </a:rPr>
                            <m:t>−</m:t>
                          </m:r>
                          <m:r>
                            <a:rPr lang="en-US" sz="2000">
                              <a:solidFill>
                                <a:prstClr val="black"/>
                              </a:solidFill>
                              <a:latin typeface="Cambria Math"/>
                              <a:ea typeface="Calibri"/>
                              <a:cs typeface="Times New Roman"/>
                            </a:rPr>
                            <m:t>1</m:t>
                          </m:r>
                        </m:sup>
                      </m:sSup>
                    </m:oMath>
                  </m:oMathPara>
                </a14:m>
                <a:endParaRPr lang="en-US" sz="2000" dirty="0">
                  <a:solidFill>
                    <a:prstClr val="black"/>
                  </a:solidFill>
                  <a:ea typeface="Calibri"/>
                  <a:cs typeface="Arial"/>
                </a:endParaRPr>
              </a:p>
              <a:p>
                <a:pPr lvl="0" algn="just" rtl="0">
                  <a:lnSpc>
                    <a:spcPct val="115000"/>
                  </a:lnSpc>
                  <a:spcAft>
                    <a:spcPts val="1000"/>
                  </a:spcAft>
                </a:pPr>
                <a:r>
                  <a:rPr lang="en-US" sz="2000" dirty="0">
                    <a:solidFill>
                      <a:prstClr val="black"/>
                    </a:solidFill>
                    <a:latin typeface="Times New Roman"/>
                    <a:ea typeface="Calibri"/>
                    <a:cs typeface="Arial"/>
                  </a:rPr>
                  <a:t>Then it must be remembered that the unit of the permeability </a:t>
                </a:r>
                <a14:m>
                  <m:oMath xmlns:m="http://schemas.openxmlformats.org/officeDocument/2006/math">
                    <m:d>
                      <m:dPr>
                        <m:ctrlPr>
                          <a:rPr lang="en-US" sz="2000" i="1">
                            <a:solidFill>
                              <a:prstClr val="black"/>
                            </a:solidFill>
                            <a:latin typeface="Cambria Math"/>
                            <a:ea typeface="Calibri"/>
                            <a:cs typeface="Times New Roman"/>
                          </a:rPr>
                        </m:ctrlPr>
                      </m:dPr>
                      <m:e>
                        <m:r>
                          <a:rPr lang="en-US" sz="2000" i="1">
                            <a:solidFill>
                              <a:prstClr val="black"/>
                            </a:solidFill>
                            <a:latin typeface="Cambria Math"/>
                            <a:ea typeface="Calibri"/>
                            <a:cs typeface="Times New Roman"/>
                          </a:rPr>
                          <m:t>𝜇</m:t>
                        </m:r>
                      </m:e>
                    </m:d>
                    <m:r>
                      <a:rPr lang="en-US" sz="2000" i="1">
                        <a:solidFill>
                          <a:prstClr val="black"/>
                        </a:solidFill>
                        <a:latin typeface="Cambria Math"/>
                        <a:ea typeface="Calibri"/>
                        <a:cs typeface="Times New Roman"/>
                      </a:rPr>
                      <m:t> </m:t>
                    </m:r>
                  </m:oMath>
                </a14:m>
                <a:r>
                  <a:rPr lang="en-US" sz="2000" dirty="0">
                    <a:solidFill>
                      <a:prstClr val="black"/>
                    </a:solidFill>
                    <a:latin typeface="Times New Roman"/>
                    <a:ea typeface="Calibri"/>
                    <a:cs typeface="Arial"/>
                  </a:rPr>
                  <a:t>is </a:t>
                </a:r>
                <a14:m>
                  <m:oMath xmlns:m="http://schemas.openxmlformats.org/officeDocument/2006/math">
                    <m:d>
                      <m:dPr>
                        <m:ctrlPr>
                          <a:rPr lang="en-US" sz="2000" i="1">
                            <a:solidFill>
                              <a:prstClr val="black"/>
                            </a:solidFill>
                            <a:latin typeface="Cambria Math"/>
                            <a:ea typeface="Calibri"/>
                            <a:cs typeface="Times New Roman"/>
                          </a:rPr>
                        </m:ctrlPr>
                      </m:dPr>
                      <m:e>
                        <m:r>
                          <m:rPr>
                            <m:sty m:val="p"/>
                          </m:rPr>
                          <a:rPr lang="en-US" sz="2000">
                            <a:solidFill>
                              <a:prstClr val="black"/>
                            </a:solidFill>
                            <a:latin typeface="Cambria Math"/>
                            <a:ea typeface="Calibri"/>
                            <a:cs typeface="Times New Roman"/>
                          </a:rPr>
                          <m:t>H</m:t>
                        </m:r>
                        <m:r>
                          <a:rPr lang="en-US" sz="2000">
                            <a:solidFill>
                              <a:prstClr val="black"/>
                            </a:solidFill>
                            <a:latin typeface="Cambria Math"/>
                            <a:ea typeface="Calibri"/>
                            <a:cs typeface="Times New Roman"/>
                          </a:rPr>
                          <m:t>∙</m:t>
                        </m:r>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m</m:t>
                            </m:r>
                          </m:e>
                          <m:sup>
                            <m:r>
                              <a:rPr lang="en-US" sz="2000" i="1">
                                <a:solidFill>
                                  <a:prstClr val="black"/>
                                </a:solidFill>
                                <a:latin typeface="Cambria Math"/>
                                <a:ea typeface="Calibri"/>
                                <a:cs typeface="Times New Roman"/>
                              </a:rPr>
                              <m:t>−</m:t>
                            </m:r>
                            <m:r>
                              <a:rPr lang="en-US" sz="2000">
                                <a:solidFill>
                                  <a:prstClr val="black"/>
                                </a:solidFill>
                                <a:latin typeface="Cambria Math"/>
                                <a:ea typeface="Calibri"/>
                                <a:cs typeface="Times New Roman"/>
                              </a:rPr>
                              <m:t>1</m:t>
                            </m:r>
                          </m:sup>
                        </m:sSup>
                      </m:e>
                    </m:d>
                  </m:oMath>
                </a14:m>
                <a:r>
                  <a:rPr lang="en-US" sz="2000" dirty="0">
                    <a:solidFill>
                      <a:prstClr val="black"/>
                    </a:solidFill>
                    <a:latin typeface="Times New Roman"/>
                    <a:ea typeface="Calibri"/>
                    <a:cs typeface="Arial"/>
                  </a:rPr>
                  <a:t>, and the unit of the reluctance </a:t>
                </a:r>
                <a14:m>
                  <m:oMath xmlns:m="http://schemas.openxmlformats.org/officeDocument/2006/math">
                    <m:d>
                      <m:dPr>
                        <m:ctrlPr>
                          <a:rPr lang="en-US" sz="2000" i="1">
                            <a:solidFill>
                              <a:prstClr val="black"/>
                            </a:solidFill>
                            <a:latin typeface="Cambria Math"/>
                            <a:ea typeface="Calibri"/>
                            <a:cs typeface="Times New Roman"/>
                          </a:rPr>
                        </m:ctrlPr>
                      </m:dPr>
                      <m:e>
                        <m:r>
                          <a:rPr lang="en-US" sz="2000" i="1">
                            <a:solidFill>
                              <a:prstClr val="black"/>
                            </a:solidFill>
                            <a:latin typeface="Cambria Math"/>
                            <a:ea typeface="Calibri"/>
                            <a:cs typeface="Times New Roman"/>
                          </a:rPr>
                          <m:t>𝑆</m:t>
                        </m:r>
                      </m:e>
                    </m:d>
                    <m:r>
                      <a:rPr lang="en-US" sz="2000" i="1">
                        <a:solidFill>
                          <a:prstClr val="black"/>
                        </a:solidFill>
                        <a:latin typeface="Cambria Math"/>
                        <a:ea typeface="Calibri"/>
                        <a:cs typeface="Times New Roman"/>
                      </a:rPr>
                      <m:t>, </m:t>
                    </m:r>
                  </m:oMath>
                </a14:m>
                <a:r>
                  <a:rPr lang="en-US" sz="2000" dirty="0">
                    <a:solidFill>
                      <a:prstClr val="black"/>
                    </a:solidFill>
                    <a:latin typeface="Times New Roman"/>
                    <a:ea typeface="Calibri"/>
                    <a:cs typeface="Arial"/>
                  </a:rPr>
                  <a:t>or </a:t>
                </a:r>
                <a14:m>
                  <m:oMath xmlns:m="http://schemas.openxmlformats.org/officeDocument/2006/math">
                    <m:d>
                      <m:dPr>
                        <m:ctrlPr>
                          <a:rPr lang="en-US" sz="2000" i="1">
                            <a:solidFill>
                              <a:prstClr val="black"/>
                            </a:solidFill>
                            <a:latin typeface="Cambria Math"/>
                            <a:ea typeface="Calibri"/>
                            <a:cs typeface="Times New Roman"/>
                          </a:rPr>
                        </m:ctrlPr>
                      </m:dPr>
                      <m:e>
                        <m:r>
                          <a:rPr lang="en-US" sz="2000" i="1">
                            <a:solidFill>
                              <a:prstClr val="black"/>
                            </a:solidFill>
                            <a:latin typeface="Cambria Math"/>
                            <a:ea typeface="Calibri"/>
                            <a:cs typeface="Times New Roman"/>
                          </a:rPr>
                          <m:t>ℛ</m:t>
                        </m:r>
                      </m:e>
                    </m:d>
                  </m:oMath>
                </a14:m>
                <a:r>
                  <a:rPr lang="en-US" sz="2000" dirty="0">
                    <a:solidFill>
                      <a:prstClr val="black"/>
                    </a:solidFill>
                    <a:latin typeface="Times New Roman"/>
                    <a:ea typeface="Calibri"/>
                    <a:cs typeface="Arial"/>
                  </a:rPr>
                  <a:t> is </a:t>
                </a:r>
                <a14:m>
                  <m:oMath xmlns:m="http://schemas.openxmlformats.org/officeDocument/2006/math">
                    <m:d>
                      <m:dPr>
                        <m:ctrlPr>
                          <a:rPr lang="en-US" sz="2000" i="1">
                            <a:solidFill>
                              <a:prstClr val="black"/>
                            </a:solidFill>
                            <a:latin typeface="Cambria Math"/>
                            <a:ea typeface="Calibri"/>
                            <a:cs typeface="Times New Roman"/>
                          </a:rPr>
                        </m:ctrlPr>
                      </m:dPr>
                      <m:e>
                        <m:sSup>
                          <m:sSupPr>
                            <m:ctrlPr>
                              <a:rPr lang="en-US" sz="2000" i="1">
                                <a:solidFill>
                                  <a:prstClr val="black"/>
                                </a:solidFill>
                                <a:latin typeface="Cambria Math"/>
                                <a:ea typeface="Calibri"/>
                                <a:cs typeface="Times New Roman"/>
                              </a:rPr>
                            </m:ctrlPr>
                          </m:sSupPr>
                          <m:e>
                            <m:r>
                              <m:rPr>
                                <m:sty m:val="p"/>
                              </m:rPr>
                              <a:rPr lang="en-US" sz="2000">
                                <a:solidFill>
                                  <a:prstClr val="black"/>
                                </a:solidFill>
                                <a:latin typeface="Cambria Math"/>
                                <a:ea typeface="Calibri"/>
                                <a:cs typeface="Times New Roman"/>
                              </a:rPr>
                              <m:t>H</m:t>
                            </m:r>
                          </m:e>
                          <m:sup>
                            <m:r>
                              <a:rPr lang="en-US" sz="2000" i="1">
                                <a:solidFill>
                                  <a:prstClr val="black"/>
                                </a:solidFill>
                                <a:latin typeface="Cambria Math"/>
                                <a:ea typeface="Calibri"/>
                                <a:cs typeface="Times New Roman"/>
                              </a:rPr>
                              <m:t>−</m:t>
                            </m:r>
                            <m:r>
                              <a:rPr lang="en-US" sz="2000">
                                <a:solidFill>
                                  <a:prstClr val="black"/>
                                </a:solidFill>
                                <a:latin typeface="Cambria Math"/>
                                <a:ea typeface="Calibri"/>
                                <a:cs typeface="Times New Roman"/>
                              </a:rPr>
                              <m:t>1</m:t>
                            </m:r>
                          </m:sup>
                        </m:sSup>
                      </m:e>
                    </m:d>
                  </m:oMath>
                </a14:m>
                <a:r>
                  <a:rPr lang="en-US" sz="2000" dirty="0">
                    <a:solidFill>
                      <a:prstClr val="black"/>
                    </a:solidFill>
                    <a:latin typeface="Times New Roman"/>
                    <a:ea typeface="Calibri"/>
                    <a:cs typeface="Arial"/>
                  </a:rPr>
                  <a:t>.</a:t>
                </a:r>
                <a:endParaRPr lang="en-US" sz="2000" dirty="0">
                  <a:solidFill>
                    <a:prstClr val="black"/>
                  </a:solidFill>
                  <a:ea typeface="Calibri"/>
                  <a:cs typeface="Aria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57837" y="188640"/>
                <a:ext cx="7272808" cy="6601294"/>
              </a:xfrm>
              <a:prstGeom prst="rect">
                <a:avLst/>
              </a:prstGeom>
              <a:blipFill rotWithShape="1">
                <a:blip r:embed="rId3"/>
                <a:stretch>
                  <a:fillRect l="-922" t="-185" r="-838" b="-277"/>
                </a:stretch>
              </a:blipFill>
            </p:spPr>
            <p:txBody>
              <a:bodyPr/>
              <a:lstStyle/>
              <a:p>
                <a:r>
                  <a:rPr lang="ar-IQ">
                    <a:noFill/>
                  </a:rPr>
                  <a:t> </a:t>
                </a:r>
              </a:p>
            </p:txBody>
          </p:sp>
        </mc:Fallback>
      </mc:AlternateContent>
    </p:spTree>
    <p:extLst>
      <p:ext uri="{BB962C8B-B14F-4D97-AF65-F5344CB8AC3E}">
        <p14:creationId xmlns:p14="http://schemas.microsoft.com/office/powerpoint/2010/main" val="30282074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0"/>
                <a:ext cx="9144000" cy="7639527"/>
              </a:xfrm>
              <a:prstGeom prst="rect">
                <a:avLst/>
              </a:prstGeom>
              <a:solidFill>
                <a:schemeClr val="accent5">
                  <a:lumMod val="20000"/>
                  <a:lumOff val="80000"/>
                </a:schemeClr>
              </a:solidFill>
            </p:spPr>
            <p:txBody>
              <a:bodyPr wrap="square">
                <a:spAutoFit/>
              </a:bodyPr>
              <a:lstStyle/>
              <a:p>
                <a:pPr algn="ctr" rtl="0">
                  <a:lnSpc>
                    <a:spcPct val="115000"/>
                  </a:lnSpc>
                  <a:spcAft>
                    <a:spcPts val="1000"/>
                  </a:spcAft>
                </a:pPr>
                <a:r>
                  <a:rPr lang="en-US" sz="2400" dirty="0" smtClean="0">
                    <a:solidFill>
                      <a:srgbClr val="FF0000"/>
                    </a:solidFill>
                    <a:latin typeface="Times New Roman"/>
                    <a:ea typeface="Calibri"/>
                    <a:cs typeface="+mj-cs"/>
                  </a:rPr>
                  <a:t>Energy in Inductance</a:t>
                </a:r>
                <a:endParaRPr lang="en-US" sz="2400" dirty="0">
                  <a:solidFill>
                    <a:srgbClr val="FF0000"/>
                  </a:solidFill>
                  <a:ea typeface="Calibri"/>
                  <a:cs typeface="+mj-cs"/>
                </a:endParaRPr>
              </a:p>
              <a:p>
                <a:pPr algn="just" rtl="0">
                  <a:lnSpc>
                    <a:spcPct val="115000"/>
                  </a:lnSpc>
                  <a:spcAft>
                    <a:spcPts val="1000"/>
                  </a:spcAft>
                </a:pPr>
                <a:r>
                  <a:rPr lang="en-US" sz="2400" b="1" dirty="0">
                    <a:effectLst/>
                    <a:latin typeface="Times New Roman"/>
                    <a:ea typeface="Calibri"/>
                    <a:cs typeface="Arial"/>
                  </a:rPr>
                  <a:t>Energy</a:t>
                </a:r>
                <a:r>
                  <a:rPr lang="en-US" sz="2400" dirty="0">
                    <a:effectLst/>
                    <a:latin typeface="Times New Roman"/>
                    <a:ea typeface="Calibri"/>
                    <a:cs typeface="Arial"/>
                  </a:rPr>
                  <a:t> definition: Is "ability to do work"</a:t>
                </a:r>
                <a:endParaRPr lang="en-US" sz="2400" dirty="0">
                  <a:ea typeface="Calibri"/>
                  <a:cs typeface="Arial"/>
                </a:endParaRPr>
              </a:p>
              <a:p>
                <a:pPr algn="just" rtl="0">
                  <a:lnSpc>
                    <a:spcPct val="115000"/>
                  </a:lnSpc>
                  <a:spcAft>
                    <a:spcPts val="1000"/>
                  </a:spcAft>
                </a:pPr>
                <a:r>
                  <a:rPr lang="en-US" sz="2400" b="1" dirty="0">
                    <a:effectLst/>
                    <a:latin typeface="Times New Roman"/>
                    <a:ea typeface="Calibri"/>
                    <a:cs typeface="Arial"/>
                  </a:rPr>
                  <a:t>Work</a:t>
                </a:r>
                <a:r>
                  <a:rPr lang="en-US" sz="2400" dirty="0">
                    <a:effectLst/>
                    <a:latin typeface="Times New Roman"/>
                    <a:ea typeface="Calibri"/>
                    <a:cs typeface="Arial"/>
                  </a:rPr>
                  <a:t>=Force </a:t>
                </a:r>
                <a14:m>
                  <m:oMath xmlns:m="http://schemas.openxmlformats.org/officeDocument/2006/math">
                    <m:r>
                      <a:rPr lang="en-US" sz="2400" i="1">
                        <a:effectLst/>
                        <a:latin typeface="Cambria Math"/>
                        <a:ea typeface="Calibri"/>
                        <a:cs typeface="Times New Roman"/>
                      </a:rPr>
                      <m:t>×</m:t>
                    </m:r>
                  </m:oMath>
                </a14:m>
                <a:r>
                  <a:rPr lang="en-US" sz="2400" dirty="0">
                    <a:effectLst/>
                    <a:latin typeface="Times New Roman"/>
                    <a:ea typeface="Calibri"/>
                    <a:cs typeface="Arial"/>
                  </a:rPr>
                  <a:t>Displacement (Nm=Joule)</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Then quantitatively [Energy=</a:t>
                </a:r>
                <a14:m>
                  <m:oMath xmlns:m="http://schemas.openxmlformats.org/officeDocument/2006/math">
                    <m:nary>
                      <m:naryPr>
                        <m:chr m:val="∑"/>
                        <m:limLoc m:val="undOvr"/>
                        <m:subHide m:val="on"/>
                        <m:supHide m:val="on"/>
                        <m:ctrlPr>
                          <a:rPr lang="en-US" sz="2400" i="1">
                            <a:effectLst/>
                            <a:latin typeface="Cambria Math"/>
                            <a:ea typeface="Calibri"/>
                            <a:cs typeface="Times New Roman"/>
                          </a:rPr>
                        </m:ctrlPr>
                      </m:naryPr>
                      <m:sub/>
                      <m:sup/>
                      <m:e>
                        <m:r>
                          <a:rPr lang="en-US" sz="2400" i="1">
                            <a:effectLst/>
                            <a:latin typeface="Cambria Math"/>
                            <a:ea typeface="Calibri"/>
                            <a:cs typeface="Times New Roman"/>
                          </a:rPr>
                          <m:t>(</m:t>
                        </m:r>
                        <m:r>
                          <m:rPr>
                            <m:sty m:val="p"/>
                          </m:rPr>
                          <a:rPr lang="en-US" sz="2400" i="0">
                            <a:effectLst/>
                            <a:latin typeface="Cambria Math"/>
                            <a:ea typeface="Calibri"/>
                            <a:cs typeface="Times New Roman"/>
                          </a:rPr>
                          <m:t>work</m:t>
                        </m:r>
                      </m:e>
                    </m:nary>
                  </m:oMath>
                </a14:m>
                <a:r>
                  <a:rPr lang="en-US" sz="2400" dirty="0">
                    <a:effectLst/>
                    <a:latin typeface="Times New Roman"/>
                    <a:ea typeface="Calibri"/>
                    <a:cs typeface="Arial"/>
                  </a:rPr>
                  <a:t>)] (Joule) =</a:t>
                </a:r>
                <a14:m>
                  <m:oMath xmlns:m="http://schemas.openxmlformats.org/officeDocument/2006/math">
                    <m:nary>
                      <m:naryPr>
                        <m:limLoc m:val="undOvr"/>
                        <m:subHide m:val="on"/>
                        <m:supHide m:val="on"/>
                        <m:ctrlPr>
                          <a:rPr lang="en-US" sz="2400" i="1">
                            <a:effectLst/>
                            <a:latin typeface="Cambria Math"/>
                            <a:ea typeface="Calibri"/>
                            <a:cs typeface="Times New Roman"/>
                          </a:rPr>
                        </m:ctrlPr>
                      </m:naryPr>
                      <m:sub/>
                      <m:sup/>
                      <m:e>
                        <m:r>
                          <a:rPr lang="en-US" sz="2400" i="1">
                            <a:effectLst/>
                            <a:latin typeface="Cambria Math"/>
                            <a:ea typeface="Calibri"/>
                            <a:cs typeface="Times New Roman"/>
                          </a:rPr>
                          <m:t>𝑑𝑊</m:t>
                        </m:r>
                      </m:e>
                    </m:nary>
                  </m:oMath>
                </a14:m>
                <a:endParaRPr lang="en-US" sz="2400" dirty="0">
                  <a:ea typeface="Calibri"/>
                  <a:cs typeface="Arial"/>
                </a:endParaRPr>
              </a:p>
              <a:p>
                <a:pPr algn="just" rtl="0">
                  <a:lnSpc>
                    <a:spcPct val="115000"/>
                  </a:lnSpc>
                  <a:spcAft>
                    <a:spcPts val="1000"/>
                  </a:spcAft>
                </a:pPr>
                <a:r>
                  <a:rPr lang="en-US" sz="2400" b="1" dirty="0">
                    <a:effectLst/>
                    <a:latin typeface="Times New Roman"/>
                    <a:ea typeface="Calibri"/>
                    <a:cs typeface="Arial"/>
                  </a:rPr>
                  <a:t>Power</a:t>
                </a:r>
                <a:r>
                  <a:rPr lang="en-US" sz="2400" dirty="0">
                    <a:effectLst/>
                    <a:latin typeface="Times New Roman"/>
                    <a:ea typeface="Calibri"/>
                    <a:cs typeface="Arial"/>
                  </a:rPr>
                  <a:t>: Is the rate of change of work. </a:t>
                </a:r>
                <a14:m>
                  <m:oMath xmlns:m="http://schemas.openxmlformats.org/officeDocument/2006/math">
                    <m:r>
                      <a:rPr lang="en-US" sz="2400" i="1">
                        <a:effectLst/>
                        <a:latin typeface="Cambria Math"/>
                        <a:ea typeface="Calibri"/>
                        <a:cs typeface="Times New Roman"/>
                      </a:rPr>
                      <m:t>𝑝</m:t>
                    </m:r>
                    <m:r>
                      <a:rPr lang="en-US" sz="2400" i="1">
                        <a:effectLst/>
                        <a:latin typeface="Cambria Math"/>
                        <a:ea typeface="Calibri"/>
                        <a:cs typeface="Times New Roman"/>
                      </a:rPr>
                      <m:t>=</m:t>
                    </m:r>
                    <m:f>
                      <m:fPr>
                        <m:type m:val="lin"/>
                        <m:ctrlPr>
                          <a:rPr lang="en-US" sz="2400" i="1">
                            <a:effectLst/>
                            <a:latin typeface="Cambria Math"/>
                            <a:ea typeface="Calibri"/>
                            <a:cs typeface="Times New Roman"/>
                          </a:rPr>
                        </m:ctrlPr>
                      </m:fPr>
                      <m:num>
                        <m:r>
                          <a:rPr lang="en-US" sz="2400" i="1">
                            <a:effectLst/>
                            <a:latin typeface="Cambria Math"/>
                            <a:ea typeface="Calibri"/>
                            <a:cs typeface="Times New Roman"/>
                          </a:rPr>
                          <m:t>𝑑</m:t>
                        </m:r>
                        <m:r>
                          <a:rPr lang="en-US" sz="2400" i="1">
                            <a:effectLst/>
                            <a:latin typeface="Cambria Math"/>
                            <a:ea typeface="Calibri"/>
                            <a:cs typeface="Times New Roman"/>
                          </a:rPr>
                          <m:t>(</m:t>
                        </m:r>
                        <m:r>
                          <m:rPr>
                            <m:sty m:val="p"/>
                          </m:rPr>
                          <a:rPr lang="en-US" sz="2400" i="0">
                            <a:effectLst/>
                            <a:latin typeface="Cambria Math"/>
                            <a:ea typeface="Calibri"/>
                            <a:cs typeface="Times New Roman"/>
                          </a:rPr>
                          <m:t>work</m:t>
                        </m:r>
                        <m:r>
                          <a:rPr lang="en-US" sz="2400" i="1">
                            <a:effectLst/>
                            <a:latin typeface="Cambria Math"/>
                            <a:ea typeface="Calibri"/>
                            <a:cs typeface="Times New Roman"/>
                          </a:rPr>
                          <m:t>)</m:t>
                        </m:r>
                      </m:num>
                      <m:den>
                        <m:r>
                          <a:rPr lang="en-US" sz="2400" i="1">
                            <a:effectLst/>
                            <a:latin typeface="Cambria Math"/>
                            <a:ea typeface="Calibri"/>
                            <a:cs typeface="Times New Roman"/>
                          </a:rPr>
                          <m:t>𝑑𝑡</m:t>
                        </m:r>
                      </m:den>
                    </m:f>
                  </m:oMath>
                </a14:m>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In electrical engineering science</a:t>
                </a:r>
                <a14:m>
                  <m:oMath xmlns:m="http://schemas.openxmlformats.org/officeDocument/2006/math">
                    <m:r>
                      <a:rPr lang="en-US" sz="2400" i="1">
                        <a:effectLst/>
                        <a:latin typeface="Cambria Math"/>
                        <a:ea typeface="Calibri"/>
                        <a:cs typeface="Times New Roman"/>
                      </a:rPr>
                      <m:t> </m:t>
                    </m:r>
                    <m:d>
                      <m:dPr>
                        <m:begChr m:val="["/>
                        <m:endChr m:val="]"/>
                        <m:ctrlPr>
                          <a:rPr lang="en-US" sz="2400" i="1">
                            <a:effectLst/>
                            <a:latin typeface="Cambria Math"/>
                            <a:ea typeface="Calibri"/>
                            <a:cs typeface="Times New Roman"/>
                          </a:rPr>
                        </m:ctrlPr>
                      </m:dPr>
                      <m:e>
                        <m:r>
                          <a:rPr lang="en-US" sz="2400" i="1">
                            <a:effectLst/>
                            <a:latin typeface="Cambria Math"/>
                            <a:ea typeface="Calibri"/>
                            <a:cs typeface="Times New Roman"/>
                          </a:rPr>
                          <m:t>𝑖</m:t>
                        </m:r>
                        <m:r>
                          <a:rPr lang="en-US" sz="2400" i="1">
                            <a:effectLst/>
                            <a:latin typeface="Cambria Math"/>
                            <a:ea typeface="Calibri"/>
                            <a:cs typeface="Times New Roman"/>
                          </a:rPr>
                          <m:t>=</m:t>
                        </m:r>
                        <m:f>
                          <m:fPr>
                            <m:type m:val="lin"/>
                            <m:ctrlPr>
                              <a:rPr lang="en-US" sz="2400" i="1">
                                <a:effectLst/>
                                <a:latin typeface="Cambria Math"/>
                                <a:ea typeface="Calibri"/>
                                <a:cs typeface="Times New Roman"/>
                              </a:rPr>
                            </m:ctrlPr>
                          </m:fPr>
                          <m:num>
                            <m:r>
                              <a:rPr lang="en-US" sz="2400" i="1">
                                <a:effectLst/>
                                <a:latin typeface="Cambria Math"/>
                                <a:ea typeface="Calibri"/>
                                <a:cs typeface="Times New Roman"/>
                              </a:rPr>
                              <m:t>𝑑𝑞</m:t>
                            </m:r>
                          </m:num>
                          <m:den>
                            <m:r>
                              <a:rPr lang="en-US" sz="2400" i="1">
                                <a:effectLst/>
                                <a:latin typeface="Cambria Math"/>
                                <a:ea typeface="Calibri"/>
                                <a:cs typeface="Times New Roman"/>
                              </a:rPr>
                              <m:t>𝑑𝑡</m:t>
                            </m:r>
                          </m:den>
                        </m:f>
                      </m:e>
                    </m:d>
                  </m:oMath>
                </a14:m>
                <a:r>
                  <a:rPr lang="en-US" sz="2400" dirty="0">
                    <a:effectLst/>
                    <a:latin typeface="Times New Roman"/>
                    <a:ea typeface="Calibri"/>
                    <a:cs typeface="Arial"/>
                  </a:rPr>
                  <a:t> and</a:t>
                </a:r>
                <a14:m>
                  <m:oMath xmlns:m="http://schemas.openxmlformats.org/officeDocument/2006/math">
                    <m:d>
                      <m:dPr>
                        <m:begChr m:val="["/>
                        <m:endChr m:val="]"/>
                        <m:ctrlPr>
                          <a:rPr lang="en-US" sz="2400" i="1">
                            <a:effectLst/>
                            <a:latin typeface="Cambria Math"/>
                            <a:ea typeface="Calibri"/>
                            <a:cs typeface="Times New Roman"/>
                          </a:rPr>
                        </m:ctrlPr>
                      </m:dPr>
                      <m:e>
                        <m:r>
                          <a:rPr lang="en-US" sz="2400" i="1">
                            <a:effectLst/>
                            <a:latin typeface="Cambria Math"/>
                            <a:ea typeface="Calibri"/>
                            <a:cs typeface="Times New Roman"/>
                          </a:rPr>
                          <m:t>𝑣</m:t>
                        </m:r>
                        <m:r>
                          <a:rPr lang="en-US" sz="2400" i="1">
                            <a:effectLst/>
                            <a:latin typeface="Cambria Math"/>
                            <a:ea typeface="Calibri"/>
                            <a:cs typeface="Times New Roman"/>
                          </a:rPr>
                          <m:t>=</m:t>
                        </m:r>
                        <m:f>
                          <m:fPr>
                            <m:type m:val="lin"/>
                            <m:ctrlPr>
                              <a:rPr lang="en-US" sz="2400" i="1">
                                <a:effectLst/>
                                <a:latin typeface="Cambria Math"/>
                                <a:ea typeface="Calibri"/>
                                <a:cs typeface="Times New Roman"/>
                              </a:rPr>
                            </m:ctrlPr>
                          </m:fPr>
                          <m:num>
                            <m:r>
                              <a:rPr lang="en-US" sz="2400" i="1">
                                <a:effectLst/>
                                <a:latin typeface="Cambria Math"/>
                                <a:ea typeface="Calibri"/>
                                <a:cs typeface="Times New Roman"/>
                              </a:rPr>
                              <m:t>𝑑</m:t>
                            </m:r>
                            <m:r>
                              <a:rPr lang="en-US" sz="2400" i="1">
                                <a:effectLst/>
                                <a:latin typeface="Cambria Math"/>
                                <a:ea typeface="Calibri"/>
                                <a:cs typeface="Times New Roman"/>
                              </a:rPr>
                              <m:t>(</m:t>
                            </m:r>
                            <m:r>
                              <m:rPr>
                                <m:sty m:val="p"/>
                              </m:rPr>
                              <a:rPr lang="en-US" sz="2400" i="0">
                                <a:effectLst/>
                                <a:latin typeface="Cambria Math"/>
                                <a:ea typeface="Calibri"/>
                                <a:cs typeface="Times New Roman"/>
                              </a:rPr>
                              <m:t>work</m:t>
                            </m:r>
                            <m:r>
                              <a:rPr lang="en-US" sz="2400" i="1">
                                <a:effectLst/>
                                <a:latin typeface="Cambria Math"/>
                                <a:ea typeface="Calibri"/>
                                <a:cs typeface="Times New Roman"/>
                              </a:rPr>
                              <m:t>)</m:t>
                            </m:r>
                          </m:num>
                          <m:den>
                            <m:r>
                              <a:rPr lang="en-US" sz="2400" i="1">
                                <a:effectLst/>
                                <a:latin typeface="Cambria Math"/>
                                <a:ea typeface="Calibri"/>
                                <a:cs typeface="Times New Roman"/>
                              </a:rPr>
                              <m:t>𝑑𝑞</m:t>
                            </m:r>
                          </m:den>
                        </m:f>
                      </m:e>
                    </m:d>
                  </m:oMath>
                </a14:m>
                <a:r>
                  <a:rPr lang="en-US" sz="2400" dirty="0">
                    <a:effectLst/>
                    <a:latin typeface="Times New Roman"/>
                    <a:ea typeface="Calibri"/>
                    <a:cs typeface="Arial"/>
                  </a:rPr>
                  <a:t>, then </a:t>
                </a:r>
                <a14:m>
                  <m:oMath xmlns:m="http://schemas.openxmlformats.org/officeDocument/2006/math">
                    <m:r>
                      <a:rPr lang="en-US" sz="2400" i="1">
                        <a:effectLst/>
                        <a:latin typeface="Cambria Math"/>
                        <a:ea typeface="Calibri"/>
                        <a:cs typeface="Times New Roman"/>
                      </a:rPr>
                      <m:t>𝑖𝑣</m:t>
                    </m:r>
                    <m:r>
                      <a:rPr lang="en-US" sz="2400" i="1">
                        <a:effectLst/>
                        <a:latin typeface="Cambria Math"/>
                        <a:ea typeface="Calibri"/>
                        <a:cs typeface="Times New Roman"/>
                      </a:rPr>
                      <m:t>=</m:t>
                    </m:r>
                    <m:d>
                      <m:dPr>
                        <m:ctrlPr>
                          <a:rPr lang="en-US" sz="2400" i="1">
                            <a:effectLst/>
                            <a:latin typeface="Cambria Math"/>
                            <a:ea typeface="Calibri"/>
                            <a:cs typeface="Times New Roman"/>
                          </a:rPr>
                        </m:ctrlPr>
                      </m:dPr>
                      <m:e>
                        <m:f>
                          <m:fPr>
                            <m:ctrlPr>
                              <a:rPr lang="en-US" sz="2400" i="1">
                                <a:effectLst/>
                                <a:latin typeface="Cambria Math"/>
                                <a:ea typeface="Calibri"/>
                                <a:cs typeface="Times New Roman"/>
                              </a:rPr>
                            </m:ctrlPr>
                          </m:fPr>
                          <m:num>
                            <m:r>
                              <a:rPr lang="en-US" sz="2400" i="1">
                                <a:effectLst/>
                                <a:latin typeface="Cambria Math"/>
                                <a:ea typeface="Calibri"/>
                                <a:cs typeface="Times New Roman"/>
                              </a:rPr>
                              <m:t>𝑑𝑞</m:t>
                            </m:r>
                          </m:num>
                          <m:den>
                            <m:r>
                              <a:rPr lang="en-US" sz="2400" i="1">
                                <a:effectLst/>
                                <a:latin typeface="Cambria Math"/>
                                <a:ea typeface="Calibri"/>
                                <a:cs typeface="Times New Roman"/>
                              </a:rPr>
                              <m:t>𝑑𝑡</m:t>
                            </m:r>
                          </m:den>
                        </m:f>
                      </m:e>
                    </m:d>
                    <m:r>
                      <a:rPr lang="en-US" sz="2400" i="1" dirty="0" smtClean="0">
                        <a:effectLst/>
                        <a:latin typeface="Cambria Math"/>
                        <a:ea typeface="Cambria Math"/>
                        <a:cs typeface="Times New Roman"/>
                      </a:rPr>
                      <m:t>×</m:t>
                    </m:r>
                    <m:d>
                      <m:dPr>
                        <m:ctrlPr>
                          <a:rPr lang="en-US" sz="2400" i="1">
                            <a:effectLst/>
                            <a:latin typeface="Cambria Math"/>
                            <a:ea typeface="Calibri"/>
                            <a:cs typeface="Times New Roman"/>
                          </a:rPr>
                        </m:ctrlPr>
                      </m:dPr>
                      <m:e>
                        <m:f>
                          <m:fPr>
                            <m:ctrlPr>
                              <a:rPr lang="en-US" sz="2400" i="1">
                                <a:effectLst/>
                                <a:latin typeface="Cambria Math"/>
                                <a:ea typeface="Calibri"/>
                                <a:cs typeface="Times New Roman"/>
                              </a:rPr>
                            </m:ctrlPr>
                          </m:fPr>
                          <m:num>
                            <m:r>
                              <a:rPr lang="en-US" sz="2400" i="1">
                                <a:effectLst/>
                                <a:latin typeface="Cambria Math"/>
                                <a:ea typeface="Calibri"/>
                                <a:cs typeface="Times New Roman"/>
                              </a:rPr>
                              <m:t>𝑑</m:t>
                            </m:r>
                            <m:r>
                              <a:rPr lang="en-US" sz="2400" i="1">
                                <a:effectLst/>
                                <a:latin typeface="Cambria Math"/>
                                <a:ea typeface="Calibri"/>
                                <a:cs typeface="Times New Roman"/>
                              </a:rPr>
                              <m:t>(</m:t>
                            </m:r>
                            <m:r>
                              <m:rPr>
                                <m:sty m:val="p"/>
                              </m:rPr>
                              <a:rPr lang="en-US" sz="2400" i="0">
                                <a:effectLst/>
                                <a:latin typeface="Cambria Math"/>
                                <a:ea typeface="Calibri"/>
                                <a:cs typeface="Times New Roman"/>
                              </a:rPr>
                              <m:t>work</m:t>
                            </m:r>
                            <m:r>
                              <a:rPr lang="en-US" sz="2400" b="0" i="0" smtClean="0">
                                <a:effectLst/>
                                <a:latin typeface="Cambria Math"/>
                                <a:ea typeface="Calibri"/>
                                <a:cs typeface="Times New Roman"/>
                              </a:rPr>
                              <m:t>)</m:t>
                            </m:r>
                          </m:num>
                          <m:den>
                            <m:r>
                              <a:rPr lang="en-US" sz="2400" i="1">
                                <a:effectLst/>
                                <a:latin typeface="Cambria Math"/>
                                <a:ea typeface="Calibri"/>
                                <a:cs typeface="Times New Roman"/>
                              </a:rPr>
                              <m:t>𝑑𝑞</m:t>
                            </m:r>
                          </m:den>
                        </m:f>
                      </m:e>
                    </m:d>
                    <m:r>
                      <a:rPr lang="en-US" sz="2400" i="1">
                        <a:effectLst/>
                        <a:latin typeface="Cambria Math"/>
                        <a:ea typeface="Calibri"/>
                        <a:cs typeface="Times New Roman"/>
                      </a:rPr>
                      <m:t>=</m:t>
                    </m:r>
                    <m:f>
                      <m:fPr>
                        <m:ctrlPr>
                          <a:rPr lang="en-US" sz="2400" i="1">
                            <a:effectLst/>
                            <a:latin typeface="Cambria Math"/>
                            <a:ea typeface="Calibri"/>
                            <a:cs typeface="Times New Roman"/>
                          </a:rPr>
                        </m:ctrlPr>
                      </m:fPr>
                      <m:num>
                        <m:r>
                          <a:rPr lang="en-US" sz="2400" i="1">
                            <a:effectLst/>
                            <a:latin typeface="Cambria Math"/>
                            <a:ea typeface="Calibri"/>
                            <a:cs typeface="Times New Roman"/>
                          </a:rPr>
                          <m:t>𝑑</m:t>
                        </m:r>
                        <m:d>
                          <m:dPr>
                            <m:ctrlPr>
                              <a:rPr lang="en-US" sz="2400" i="1">
                                <a:effectLst/>
                                <a:latin typeface="Cambria Math"/>
                                <a:ea typeface="Calibri"/>
                                <a:cs typeface="Times New Roman"/>
                              </a:rPr>
                            </m:ctrlPr>
                          </m:dPr>
                          <m:e>
                            <m:r>
                              <m:rPr>
                                <m:sty m:val="p"/>
                              </m:rPr>
                              <a:rPr lang="en-US" sz="2400" i="0">
                                <a:effectLst/>
                                <a:latin typeface="Cambria Math"/>
                                <a:ea typeface="Calibri"/>
                                <a:cs typeface="Times New Roman"/>
                              </a:rPr>
                              <m:t>work</m:t>
                            </m:r>
                          </m:e>
                        </m:d>
                      </m:num>
                      <m:den>
                        <m:r>
                          <a:rPr lang="en-US" sz="2400" i="1">
                            <a:effectLst/>
                            <a:latin typeface="Cambria Math"/>
                            <a:ea typeface="Calibri"/>
                            <a:cs typeface="Times New Roman"/>
                          </a:rPr>
                          <m:t>𝑑𝑡</m:t>
                        </m:r>
                      </m:den>
                    </m:f>
                    <m:r>
                      <a:rPr lang="en-US" sz="2400" i="1">
                        <a:effectLst/>
                        <a:latin typeface="Cambria Math"/>
                        <a:ea typeface="Calibri"/>
                        <a:cs typeface="Times New Roman"/>
                      </a:rPr>
                      <m:t>=</m:t>
                    </m:r>
                    <m:r>
                      <a:rPr lang="en-US" sz="2400" i="1">
                        <a:effectLst/>
                        <a:latin typeface="Cambria Math"/>
                        <a:ea typeface="Calibri"/>
                        <a:cs typeface="Times New Roman"/>
                      </a:rPr>
                      <m:t>𝑝</m:t>
                    </m:r>
                  </m:oMath>
                </a14:m>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Hence </a:t>
                </a:r>
                <a14:m>
                  <m:oMath xmlns:m="http://schemas.openxmlformats.org/officeDocument/2006/math">
                    <m:r>
                      <a:rPr lang="en-US" sz="2400" i="1">
                        <a:effectLst/>
                        <a:latin typeface="Cambria Math"/>
                        <a:ea typeface="Calibri"/>
                        <a:cs typeface="Times New Roman"/>
                      </a:rPr>
                      <m:t>𝑑</m:t>
                    </m:r>
                    <m:d>
                      <m:dPr>
                        <m:ctrlPr>
                          <a:rPr lang="en-US" sz="2400" i="1">
                            <a:effectLst/>
                            <a:latin typeface="Cambria Math"/>
                            <a:ea typeface="Calibri"/>
                            <a:cs typeface="Times New Roman"/>
                          </a:rPr>
                        </m:ctrlPr>
                      </m:dPr>
                      <m:e>
                        <m:r>
                          <m:rPr>
                            <m:sty m:val="p"/>
                          </m:rPr>
                          <a:rPr lang="en-US" sz="2400" i="0">
                            <a:effectLst/>
                            <a:latin typeface="Cambria Math"/>
                            <a:ea typeface="Calibri"/>
                            <a:cs typeface="Times New Roman"/>
                          </a:rPr>
                          <m:t>work</m:t>
                        </m:r>
                      </m:e>
                    </m:d>
                    <m:r>
                      <a:rPr lang="en-US" sz="2400" i="1">
                        <a:effectLst/>
                        <a:latin typeface="Cambria Math"/>
                        <a:ea typeface="Calibri"/>
                        <a:cs typeface="Times New Roman"/>
                      </a:rPr>
                      <m:t>=</m:t>
                    </m:r>
                    <m:r>
                      <a:rPr lang="en-US" sz="2400" i="1">
                        <a:effectLst/>
                        <a:latin typeface="Cambria Math"/>
                        <a:ea typeface="Calibri"/>
                        <a:cs typeface="Times New Roman"/>
                      </a:rPr>
                      <m:t>𝑝𝑑𝑡</m:t>
                    </m:r>
                    <m:r>
                      <a:rPr lang="en-US" sz="2400" i="1">
                        <a:effectLst/>
                        <a:latin typeface="Cambria Math"/>
                        <a:ea typeface="Calibri"/>
                        <a:cs typeface="Times New Roman"/>
                      </a:rPr>
                      <m:t>=</m:t>
                    </m:r>
                    <m:r>
                      <a:rPr lang="en-US" sz="2400" i="1">
                        <a:effectLst/>
                        <a:latin typeface="Cambria Math"/>
                        <a:ea typeface="Calibri"/>
                        <a:cs typeface="Times New Roman"/>
                      </a:rPr>
                      <m:t>𝑖𝑣𝑑𝑡</m:t>
                    </m:r>
                  </m:oMath>
                </a14:m>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Since (Energy=</a:t>
                </a:r>
                <a14:m>
                  <m:oMath xmlns:m="http://schemas.openxmlformats.org/officeDocument/2006/math">
                    <m:nary>
                      <m:naryPr>
                        <m:chr m:val="∑"/>
                        <m:limLoc m:val="undOvr"/>
                        <m:subHide m:val="on"/>
                        <m:supHide m:val="on"/>
                        <m:ctrlPr>
                          <a:rPr lang="en-US" sz="2400" i="1">
                            <a:effectLst/>
                            <a:latin typeface="Cambria Math"/>
                            <a:ea typeface="Calibri"/>
                            <a:cs typeface="Times New Roman"/>
                          </a:rPr>
                        </m:ctrlPr>
                      </m:naryPr>
                      <m:sub/>
                      <m:sup/>
                      <m:e>
                        <m:r>
                          <m:rPr>
                            <m:sty m:val="p"/>
                          </m:rPr>
                          <a:rPr lang="en-US" sz="2400" i="0">
                            <a:effectLst/>
                            <a:latin typeface="Cambria Math"/>
                            <a:ea typeface="Calibri"/>
                            <a:cs typeface="Times New Roman"/>
                          </a:rPr>
                          <m:t>work</m:t>
                        </m:r>
                      </m:e>
                    </m:nary>
                  </m:oMath>
                </a14:m>
                <a:r>
                  <a:rPr lang="en-US" sz="2400" dirty="0">
                    <a:effectLst/>
                    <a:latin typeface="Times New Roman"/>
                    <a:ea typeface="Calibri"/>
                    <a:cs typeface="Arial"/>
                  </a:rPr>
                  <a:t>), then the energy= </a:t>
                </a:r>
                <a14:m>
                  <m:oMath xmlns:m="http://schemas.openxmlformats.org/officeDocument/2006/math">
                    <m:nary>
                      <m:naryPr>
                        <m:limLoc m:val="undOvr"/>
                        <m:subHide m:val="on"/>
                        <m:supHide m:val="on"/>
                        <m:ctrlPr>
                          <a:rPr lang="en-US" sz="2400" i="1">
                            <a:effectLst/>
                            <a:latin typeface="Cambria Math"/>
                            <a:ea typeface="Calibri"/>
                            <a:cs typeface="Times New Roman"/>
                          </a:rPr>
                        </m:ctrlPr>
                      </m:naryPr>
                      <m:sub/>
                      <m:sup/>
                      <m:e>
                        <m:r>
                          <m:rPr>
                            <m:sty m:val="p"/>
                          </m:rPr>
                          <a:rPr lang="en-US" sz="2400" i="0">
                            <a:effectLst/>
                            <a:latin typeface="Cambria Math"/>
                            <a:ea typeface="Calibri"/>
                            <a:cs typeface="Times New Roman"/>
                          </a:rPr>
                          <m:t>work</m:t>
                        </m:r>
                      </m:e>
                    </m:nary>
                  </m:oMath>
                </a14:m>
                <a:r>
                  <a:rPr lang="en-US" sz="2400" dirty="0">
                    <a:effectLst/>
                    <a:latin typeface="Times New Roman"/>
                    <a:ea typeface="Calibri"/>
                    <a:cs typeface="Arial"/>
                  </a:rPr>
                  <a:t> </a:t>
                </a:r>
                <a:r>
                  <a:rPr lang="en-US" sz="2400" dirty="0" smtClean="0">
                    <a:effectLst/>
                    <a:latin typeface="Times New Roman"/>
                    <a:ea typeface="Calibri"/>
                    <a:cs typeface="Arial"/>
                  </a:rPr>
                  <a:t>, "</a:t>
                </a:r>
                <a:r>
                  <a:rPr lang="en-US" sz="2400" dirty="0">
                    <a:effectLst/>
                    <a:latin typeface="Times New Roman"/>
                    <a:ea typeface="Calibri"/>
                    <a:cs typeface="Arial"/>
                  </a:rPr>
                  <a:t>In general".</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For the coil shown below, the voltage across the coil due to </a:t>
                </a:r>
                <a:r>
                  <a:rPr lang="en-US" sz="2400" dirty="0" smtClean="0">
                    <a:effectLst/>
                    <a:latin typeface="Times New Roman"/>
                    <a:ea typeface="Calibri"/>
                    <a:cs typeface="Arial"/>
                  </a:rPr>
                  <a:t>Faraday's law is:</a:t>
                </a:r>
              </a:p>
              <a:p>
                <a:pPr algn="just" rtl="0">
                  <a:lnSpc>
                    <a:spcPct val="115000"/>
                  </a:lnSpc>
                  <a:spcAft>
                    <a:spcPts val="1000"/>
                  </a:spcAft>
                </a:pPr>
                <a14:m>
                  <m:oMathPara xmlns:m="http://schemas.openxmlformats.org/officeDocument/2006/math">
                    <m:oMathParaPr>
                      <m:jc m:val="centerGroup"/>
                    </m:oMathParaPr>
                    <m:oMath xmlns:m="http://schemas.openxmlformats.org/officeDocument/2006/math">
                      <m:r>
                        <a:rPr lang="en-US" sz="2400" b="0" i="1" smtClean="0">
                          <a:latin typeface="Cambria Math"/>
                        </a:rPr>
                        <m:t>𝑣</m:t>
                      </m:r>
                      <m:r>
                        <a:rPr lang="en-US" sz="2400" i="1">
                          <a:latin typeface="Cambria Math"/>
                        </a:rPr>
                        <m:t>=−</m:t>
                      </m:r>
                      <m:r>
                        <a:rPr lang="en-US" sz="2400" i="1">
                          <a:latin typeface="Cambria Math"/>
                        </a:rPr>
                        <m:t>𝑁</m:t>
                      </m:r>
                      <m:f>
                        <m:fPr>
                          <m:ctrlPr>
                            <a:rPr lang="en-US" sz="2400" i="1">
                              <a:latin typeface="Cambria Math"/>
                            </a:rPr>
                          </m:ctrlPr>
                        </m:fPr>
                        <m:num>
                          <m:r>
                            <a:rPr lang="en-US" sz="2400" i="1">
                              <a:latin typeface="Cambria Math"/>
                            </a:rPr>
                            <m:t>𝑑</m:t>
                          </m:r>
                          <m:r>
                            <a:rPr lang="en-US" sz="2400" i="1">
                              <a:latin typeface="Cambria Math"/>
                            </a:rPr>
                            <m:t>𝜙</m:t>
                          </m:r>
                        </m:num>
                        <m:den>
                          <m:r>
                            <a:rPr lang="en-US" sz="2400" i="1">
                              <a:latin typeface="Cambria Math"/>
                            </a:rPr>
                            <m:t>𝑑𝑡</m:t>
                          </m:r>
                        </m:den>
                      </m:f>
                      <m:r>
                        <a:rPr lang="en-US" sz="2400" i="1">
                          <a:latin typeface="Cambria Math"/>
                        </a:rPr>
                        <m:t>=</m:t>
                      </m:r>
                      <m:f>
                        <m:fPr>
                          <m:ctrlPr>
                            <a:rPr lang="en-US" sz="2400" i="1">
                              <a:latin typeface="Cambria Math"/>
                            </a:rPr>
                          </m:ctrlPr>
                        </m:fPr>
                        <m:num>
                          <m:r>
                            <a:rPr lang="en-US" sz="2400" i="1">
                              <a:latin typeface="Cambria Math"/>
                            </a:rPr>
                            <m:t>𝑑</m:t>
                          </m:r>
                          <m:r>
                            <a:rPr lang="en-US" sz="2400" i="1">
                              <a:latin typeface="Cambria Math"/>
                            </a:rPr>
                            <m:t>𝜆</m:t>
                          </m:r>
                        </m:num>
                        <m:den>
                          <m:r>
                            <a:rPr lang="en-US" sz="2400" i="1">
                              <a:latin typeface="Cambria Math"/>
                            </a:rPr>
                            <m:t>𝑑𝑡</m:t>
                          </m:r>
                        </m:den>
                      </m:f>
                    </m:oMath>
                  </m:oMathPara>
                </a14:m>
                <a:endParaRPr lang="en-US" sz="2400" dirty="0" smtClean="0">
                  <a:effectLst/>
                  <a:latin typeface="Times New Roman"/>
                  <a:ea typeface="Calibri"/>
                  <a:cs typeface="Arial"/>
                </a:endParaRPr>
              </a:p>
              <a:p>
                <a:pPr algn="just" rtl="0">
                  <a:lnSpc>
                    <a:spcPct val="115000"/>
                  </a:lnSpc>
                  <a:spcAft>
                    <a:spcPts val="1000"/>
                  </a:spcAft>
                </a:pPr>
                <a:endParaRPr lang="en-US" sz="2400" dirty="0">
                  <a:ea typeface="Calibri"/>
                  <a:cs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0" y="0"/>
                <a:ext cx="9144000" cy="7639527"/>
              </a:xfrm>
              <a:prstGeom prst="rect">
                <a:avLst/>
              </a:prstGeom>
              <a:blipFill rotWithShape="1">
                <a:blip r:embed="rId2"/>
                <a:stretch>
                  <a:fillRect l="-1000" t="-319" r="-3533"/>
                </a:stretch>
              </a:blipFill>
            </p:spPr>
            <p:txBody>
              <a:bodyPr/>
              <a:lstStyle/>
              <a:p>
                <a:r>
                  <a:rPr lang="ar-IQ">
                    <a:noFill/>
                  </a:rPr>
                  <a:t> </a:t>
                </a:r>
              </a:p>
            </p:txBody>
          </p:sp>
        </mc:Fallback>
      </mc:AlternateContent>
    </p:spTree>
    <p:extLst>
      <p:ext uri="{BB962C8B-B14F-4D97-AF65-F5344CB8AC3E}">
        <p14:creationId xmlns:p14="http://schemas.microsoft.com/office/powerpoint/2010/main" val="2968047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5616" y="319624"/>
            <a:ext cx="7067143" cy="2680233"/>
          </a:xfrm>
          <a:prstGeom prst="rect">
            <a:avLst/>
          </a:prstGeom>
          <a:blipFill>
            <a:blip r:embed="rId3"/>
            <a:tile tx="0" ty="0" sx="100000" sy="100000" flip="none" algn="tl"/>
          </a:blipFill>
          <a:ln>
            <a:noFill/>
          </a:ln>
        </p:spPr>
      </p:pic>
      <mc:AlternateContent xmlns:mc="http://schemas.openxmlformats.org/markup-compatibility/2006" xmlns:a14="http://schemas.microsoft.com/office/drawing/2010/main">
        <mc:Choice Requires="a14">
          <p:sp>
            <p:nvSpPr>
              <p:cNvPr id="3" name="Rectangle 2"/>
              <p:cNvSpPr/>
              <p:nvPr/>
            </p:nvSpPr>
            <p:spPr>
              <a:xfrm>
                <a:off x="251520" y="3212976"/>
                <a:ext cx="8568952" cy="3224216"/>
              </a:xfrm>
              <a:prstGeom prst="rect">
                <a:avLst/>
              </a:prstGeom>
            </p:spPr>
            <p:txBody>
              <a:bodyPr wrap="square">
                <a:spAutoFit/>
              </a:bodyPr>
              <a:lstStyle/>
              <a:p>
                <a:pPr lvl="0" algn="just" rtl="0"/>
                <a:r>
                  <a:rPr lang="en-US" sz="2400" dirty="0">
                    <a:latin typeface="Times New Roman"/>
                    <a:ea typeface="Calibri"/>
                  </a:rPr>
                  <a:t>Since, </a:t>
                </a:r>
                <a14:m>
                  <m:oMath xmlns:m="http://schemas.openxmlformats.org/officeDocument/2006/math">
                    <m:r>
                      <a:rPr lang="en-US" sz="2400" i="1">
                        <a:effectLst/>
                        <a:latin typeface="Cambria Math"/>
                        <a:ea typeface="Calibri"/>
                        <a:cs typeface="Times New Roman"/>
                      </a:rPr>
                      <m:t>𝑁</m:t>
                    </m:r>
                    <m:r>
                      <a:rPr lang="en-US" sz="2400" i="1">
                        <a:effectLst/>
                        <a:latin typeface="Cambria Math"/>
                        <a:ea typeface="Calibri"/>
                        <a:cs typeface="Times New Roman"/>
                      </a:rPr>
                      <m:t>𝜙</m:t>
                    </m:r>
                    <m:r>
                      <a:rPr lang="en-US" sz="2400" i="1">
                        <a:effectLst/>
                        <a:latin typeface="Cambria Math"/>
                        <a:ea typeface="Calibri"/>
                        <a:cs typeface="Times New Roman"/>
                      </a:rPr>
                      <m:t>=</m:t>
                    </m:r>
                    <m:r>
                      <a:rPr lang="en-US" sz="2400" i="1">
                        <a:effectLst/>
                        <a:latin typeface="Cambria Math"/>
                        <a:ea typeface="Calibri"/>
                        <a:cs typeface="Times New Roman"/>
                      </a:rPr>
                      <m:t>𝜆</m:t>
                    </m:r>
                  </m:oMath>
                </a14:m>
                <a:r>
                  <a:rPr lang="en-US" sz="2400" dirty="0">
                    <a:effectLst/>
                    <a:latin typeface="Times New Roman"/>
                    <a:ea typeface="Calibri"/>
                  </a:rPr>
                  <a:t> (assuming that the magnetic circuit is of linear behavior as shown in the above figure, where </a:t>
                </a:r>
                <a14:m>
                  <m:oMath xmlns:m="http://schemas.openxmlformats.org/officeDocument/2006/math">
                    <m:r>
                      <a:rPr lang="en-US" sz="2400" i="1">
                        <a:effectLst/>
                        <a:latin typeface="Cambria Math"/>
                        <a:ea typeface="Calibri"/>
                        <a:cs typeface="Times New Roman"/>
                      </a:rPr>
                      <m:t>𝜆</m:t>
                    </m:r>
                  </m:oMath>
                </a14:m>
                <a:r>
                  <a:rPr lang="en-US" sz="2400" dirty="0">
                    <a:effectLst/>
                    <a:latin typeface="Times New Roman"/>
                    <a:ea typeface="Calibri"/>
                  </a:rPr>
                  <a:t> is a function of current passing through the coil).</a:t>
                </a:r>
                <a:r>
                  <a:rPr lang="en-US" sz="2400" dirty="0">
                    <a:solidFill>
                      <a:prstClr val="black"/>
                    </a:solidFill>
                  </a:rPr>
                  <a:t> The electrical energy supplied to the lossless coil shown above as the current increases from 0 to </a:t>
                </a:r>
                <a14:m>
                  <m:oMath xmlns:m="http://schemas.openxmlformats.org/officeDocument/2006/math">
                    <m:sSub>
                      <m:sSubPr>
                        <m:ctrlPr>
                          <a:rPr lang="en-US" sz="2400" i="1">
                            <a:solidFill>
                              <a:prstClr val="black"/>
                            </a:solidFill>
                            <a:latin typeface="Cambria Math"/>
                          </a:rPr>
                        </m:ctrlPr>
                      </m:sSubPr>
                      <m:e>
                        <m:r>
                          <a:rPr lang="en-US" sz="2400" i="1">
                            <a:solidFill>
                              <a:prstClr val="black"/>
                            </a:solidFill>
                            <a:latin typeface="Cambria Math"/>
                          </a:rPr>
                          <m:t>𝐼</m:t>
                        </m:r>
                      </m:e>
                      <m:sub>
                        <m:r>
                          <a:rPr lang="en-US" sz="2400" i="1">
                            <a:solidFill>
                              <a:prstClr val="black"/>
                            </a:solidFill>
                            <a:latin typeface="Cambria Math"/>
                          </a:rPr>
                          <m:t>𝑜</m:t>
                        </m:r>
                      </m:sub>
                    </m:sSub>
                  </m:oMath>
                </a14:m>
                <a:r>
                  <a:rPr lang="en-US" sz="2400" dirty="0">
                    <a:solidFill>
                      <a:prstClr val="black"/>
                    </a:solidFill>
                  </a:rPr>
                  <a:t> must equal to the energy </a:t>
                </a:r>
                <a14:m>
                  <m:oMath xmlns:m="http://schemas.openxmlformats.org/officeDocument/2006/math">
                    <m:d>
                      <m:dPr>
                        <m:ctrlPr>
                          <a:rPr lang="en-US" sz="2400" i="1">
                            <a:solidFill>
                              <a:prstClr val="black"/>
                            </a:solidFill>
                            <a:latin typeface="Cambria Math"/>
                          </a:rPr>
                        </m:ctrlPr>
                      </m:dPr>
                      <m:e>
                        <m:sSub>
                          <m:sSubPr>
                            <m:ctrlPr>
                              <a:rPr lang="en-US" sz="2400" i="1">
                                <a:solidFill>
                                  <a:prstClr val="black"/>
                                </a:solidFill>
                                <a:latin typeface="Cambria Math"/>
                              </a:rPr>
                            </m:ctrlPr>
                          </m:sSubPr>
                          <m:e>
                            <m:r>
                              <a:rPr lang="en-US" sz="2400" i="1">
                                <a:solidFill>
                                  <a:prstClr val="black"/>
                                </a:solidFill>
                                <a:latin typeface="Cambria Math"/>
                              </a:rPr>
                              <m:t>𝑊</m:t>
                            </m:r>
                          </m:e>
                          <m:sub>
                            <m:r>
                              <a:rPr lang="en-US" sz="2400" i="1">
                                <a:solidFill>
                                  <a:prstClr val="black"/>
                                </a:solidFill>
                                <a:latin typeface="Cambria Math"/>
                              </a:rPr>
                              <m:t>𝑓</m:t>
                            </m:r>
                          </m:sub>
                        </m:sSub>
                      </m:e>
                    </m:d>
                  </m:oMath>
                </a14:m>
                <a:r>
                  <a:rPr lang="en-US" sz="2400" dirty="0">
                    <a:solidFill>
                      <a:prstClr val="black"/>
                    </a:solidFill>
                  </a:rPr>
                  <a:t> stored in the magnetic field of the ferromagnetic core</a:t>
                </a:r>
              </a:p>
              <a:p>
                <a:pPr lvl="0" algn="l" rtl="0"/>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a:rPr>
                          </m:ctrlPr>
                        </m:sSubPr>
                        <m:e>
                          <m:r>
                            <a:rPr lang="en-US" sz="2400" i="1">
                              <a:solidFill>
                                <a:prstClr val="black"/>
                              </a:solidFill>
                              <a:latin typeface="Cambria Math"/>
                            </a:rPr>
                            <m:t>𝑊</m:t>
                          </m:r>
                        </m:e>
                        <m:sub>
                          <m:r>
                            <a:rPr lang="en-US" sz="2400" i="1">
                              <a:solidFill>
                                <a:prstClr val="black"/>
                              </a:solidFill>
                              <a:latin typeface="Cambria Math"/>
                            </a:rPr>
                            <m:t>𝑓</m:t>
                          </m:r>
                        </m:sub>
                      </m:sSub>
                      <m:r>
                        <a:rPr lang="en-US" sz="2400" i="1">
                          <a:solidFill>
                            <a:prstClr val="black"/>
                          </a:solidFill>
                          <a:latin typeface="Cambria Math"/>
                        </a:rPr>
                        <m:t>=</m:t>
                      </m:r>
                      <m:nary>
                        <m:naryPr>
                          <m:limLoc m:val="subSup"/>
                          <m:ctrlPr>
                            <a:rPr lang="en-US" sz="2400" i="1">
                              <a:solidFill>
                                <a:prstClr val="black"/>
                              </a:solidFill>
                              <a:latin typeface="Cambria Math"/>
                            </a:rPr>
                          </m:ctrlPr>
                        </m:naryPr>
                        <m:sub>
                          <m:r>
                            <a:rPr lang="en-US" sz="2400" i="1">
                              <a:solidFill>
                                <a:prstClr val="black"/>
                              </a:solidFill>
                              <a:latin typeface="Cambria Math"/>
                            </a:rPr>
                            <m:t>0</m:t>
                          </m:r>
                        </m:sub>
                        <m:sup>
                          <m:r>
                            <a:rPr lang="en-US" sz="2400" i="1">
                              <a:solidFill>
                                <a:prstClr val="black"/>
                              </a:solidFill>
                              <a:latin typeface="Cambria Math"/>
                            </a:rPr>
                            <m:t>𝑡</m:t>
                          </m:r>
                        </m:sup>
                        <m:e>
                          <m:r>
                            <a:rPr lang="en-US" sz="2400" i="1">
                              <a:solidFill>
                                <a:prstClr val="black"/>
                              </a:solidFill>
                              <a:latin typeface="Cambria Math"/>
                            </a:rPr>
                            <m:t>𝑖𝑣𝑑𝑡</m:t>
                          </m:r>
                          <m:r>
                            <a:rPr lang="en-US" sz="2400" i="1">
                              <a:solidFill>
                                <a:prstClr val="black"/>
                              </a:solidFill>
                              <a:latin typeface="Cambria Math"/>
                            </a:rPr>
                            <m:t>=</m:t>
                          </m:r>
                          <m:nary>
                            <m:naryPr>
                              <m:limLoc m:val="subSup"/>
                              <m:ctrlPr>
                                <a:rPr lang="en-US" sz="2400" i="1">
                                  <a:solidFill>
                                    <a:prstClr val="black"/>
                                  </a:solidFill>
                                  <a:latin typeface="Cambria Math"/>
                                </a:rPr>
                              </m:ctrlPr>
                            </m:naryPr>
                            <m:sub>
                              <m:r>
                                <a:rPr lang="en-US" sz="2400" i="1">
                                  <a:solidFill>
                                    <a:prstClr val="black"/>
                                  </a:solidFill>
                                  <a:latin typeface="Cambria Math"/>
                                </a:rPr>
                                <m:t>0</m:t>
                              </m:r>
                            </m:sub>
                            <m:sup>
                              <m:r>
                                <a:rPr lang="en-US" sz="2400" i="1">
                                  <a:solidFill>
                                    <a:prstClr val="black"/>
                                  </a:solidFill>
                                  <a:latin typeface="Cambria Math"/>
                                </a:rPr>
                                <m:t>𝑡</m:t>
                              </m:r>
                            </m:sup>
                            <m:e>
                              <m:r>
                                <a:rPr lang="en-US" sz="2400" i="1">
                                  <a:solidFill>
                                    <a:prstClr val="black"/>
                                  </a:solidFill>
                                  <a:latin typeface="Cambria Math"/>
                                </a:rPr>
                                <m:t>𝑖</m:t>
                              </m:r>
                              <m:d>
                                <m:dPr>
                                  <m:ctrlPr>
                                    <a:rPr lang="en-US" sz="2400" i="1">
                                      <a:solidFill>
                                        <a:prstClr val="black"/>
                                      </a:solidFill>
                                      <a:latin typeface="Cambria Math"/>
                                    </a:rPr>
                                  </m:ctrlPr>
                                </m:dPr>
                                <m:e>
                                  <m:f>
                                    <m:fPr>
                                      <m:ctrlPr>
                                        <a:rPr lang="en-US" sz="2400" i="1">
                                          <a:solidFill>
                                            <a:prstClr val="black"/>
                                          </a:solidFill>
                                          <a:latin typeface="Cambria Math"/>
                                        </a:rPr>
                                      </m:ctrlPr>
                                    </m:fPr>
                                    <m:num>
                                      <m:r>
                                        <a:rPr lang="en-US" sz="2400" i="1">
                                          <a:solidFill>
                                            <a:prstClr val="black"/>
                                          </a:solidFill>
                                          <a:latin typeface="Cambria Math"/>
                                        </a:rPr>
                                        <m:t>𝑑</m:t>
                                      </m:r>
                                      <m:r>
                                        <a:rPr lang="en-US" sz="2400" i="1">
                                          <a:solidFill>
                                            <a:prstClr val="black"/>
                                          </a:solidFill>
                                          <a:latin typeface="Cambria Math"/>
                                        </a:rPr>
                                        <m:t>𝜆</m:t>
                                      </m:r>
                                    </m:num>
                                    <m:den>
                                      <m:r>
                                        <a:rPr lang="en-US" sz="2400" i="1">
                                          <a:solidFill>
                                            <a:prstClr val="black"/>
                                          </a:solidFill>
                                          <a:latin typeface="Cambria Math"/>
                                        </a:rPr>
                                        <m:t>𝑑𝑡</m:t>
                                      </m:r>
                                    </m:den>
                                  </m:f>
                                </m:e>
                              </m:d>
                            </m:e>
                          </m:nary>
                        </m:e>
                      </m:nary>
                      <m:r>
                        <a:rPr lang="en-US" sz="2400" i="1">
                          <a:solidFill>
                            <a:prstClr val="black"/>
                          </a:solidFill>
                          <a:latin typeface="Cambria Math"/>
                        </a:rPr>
                        <m:t>𝑑𝑡</m:t>
                      </m:r>
                      <m:r>
                        <a:rPr lang="en-US" sz="2400" i="1">
                          <a:solidFill>
                            <a:prstClr val="black"/>
                          </a:solidFill>
                          <a:latin typeface="Cambria Math"/>
                        </a:rPr>
                        <m:t>=</m:t>
                      </m:r>
                      <m:nary>
                        <m:naryPr>
                          <m:limLoc m:val="subSup"/>
                          <m:ctrlPr>
                            <a:rPr lang="en-US" sz="2400" i="1">
                              <a:solidFill>
                                <a:prstClr val="black"/>
                              </a:solidFill>
                              <a:latin typeface="Cambria Math"/>
                            </a:rPr>
                          </m:ctrlPr>
                        </m:naryPr>
                        <m:sub>
                          <m:r>
                            <a:rPr lang="en-US" sz="2400" i="1">
                              <a:solidFill>
                                <a:prstClr val="black"/>
                              </a:solidFill>
                              <a:latin typeface="Cambria Math"/>
                            </a:rPr>
                            <m:t>0</m:t>
                          </m:r>
                        </m:sub>
                        <m:sup>
                          <m:r>
                            <a:rPr lang="en-US" sz="2400" i="1">
                              <a:solidFill>
                                <a:prstClr val="black"/>
                              </a:solidFill>
                              <a:latin typeface="Cambria Math"/>
                            </a:rPr>
                            <m:t>𝜆</m:t>
                          </m:r>
                        </m:sup>
                        <m:e>
                          <m:r>
                            <a:rPr lang="en-US" sz="2400" i="1">
                              <a:solidFill>
                                <a:prstClr val="black"/>
                              </a:solidFill>
                              <a:latin typeface="Cambria Math"/>
                            </a:rPr>
                            <m:t>𝑖𝑑</m:t>
                          </m:r>
                          <m:r>
                            <a:rPr lang="en-US" sz="2400" i="1">
                              <a:solidFill>
                                <a:prstClr val="black"/>
                              </a:solidFill>
                              <a:latin typeface="Cambria Math"/>
                            </a:rPr>
                            <m:t>𝜆</m:t>
                          </m:r>
                        </m:e>
                      </m:nary>
                    </m:oMath>
                  </m:oMathPara>
                </a14:m>
                <a:endParaRPr lang="ar-IQ" sz="24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3212976"/>
                <a:ext cx="8568952" cy="3224216"/>
              </a:xfrm>
              <a:prstGeom prst="rect">
                <a:avLst/>
              </a:prstGeom>
              <a:blipFill rotWithShape="1">
                <a:blip r:embed="rId4"/>
                <a:stretch>
                  <a:fillRect l="-1067" t="-1512" r="-1138"/>
                </a:stretch>
              </a:blipFill>
            </p:spPr>
            <p:txBody>
              <a:bodyPr/>
              <a:lstStyle/>
              <a:p>
                <a:r>
                  <a:rPr lang="ar-IQ">
                    <a:noFill/>
                  </a:rPr>
                  <a:t> </a:t>
                </a:r>
              </a:p>
            </p:txBody>
          </p:sp>
        </mc:Fallback>
      </mc:AlternateContent>
    </p:spTree>
    <p:extLst>
      <p:ext uri="{BB962C8B-B14F-4D97-AF65-F5344CB8AC3E}">
        <p14:creationId xmlns:p14="http://schemas.microsoft.com/office/powerpoint/2010/main" val="17773076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7504" y="476672"/>
                <a:ext cx="8712968" cy="914930"/>
              </a:xfrm>
              <a:prstGeom prst="rect">
                <a:avLst/>
              </a:prstGeom>
            </p:spPr>
            <p:txBody>
              <a:bodyPr wrap="square">
                <a:spAutoFit/>
              </a:bodyPr>
              <a:lstStyle/>
              <a:p>
                <a:pPr algn="just" rtl="0">
                  <a:lnSpc>
                    <a:spcPct val="115000"/>
                  </a:lnSpc>
                  <a:spcAft>
                    <a:spcPts val="1000"/>
                  </a:spcAft>
                </a:pPr>
                <a:r>
                  <a:rPr lang="en-US" sz="2400" dirty="0">
                    <a:latin typeface="Times New Roman"/>
                    <a:ea typeface="Calibri"/>
                    <a:cs typeface="Arial"/>
                  </a:rPr>
                  <a:t>For the magnetic linear assumption, which means (</a:t>
                </a:r>
                <a14:m>
                  <m:oMath xmlns:m="http://schemas.openxmlformats.org/officeDocument/2006/math">
                    <m:r>
                      <a:rPr lang="en-US" sz="2400" i="1">
                        <a:effectLst/>
                        <a:latin typeface="Cambria Math"/>
                        <a:ea typeface="Calibri"/>
                        <a:cs typeface="Times New Roman"/>
                      </a:rPr>
                      <m:t>𝜆</m:t>
                    </m:r>
                    <m:r>
                      <a:rPr lang="en-US" sz="2400" i="1">
                        <a:effectLst/>
                        <a:latin typeface="Cambria Math"/>
                        <a:ea typeface="Calibri"/>
                        <a:cs typeface="Times New Roman"/>
                      </a:rPr>
                      <m:t>=</m:t>
                    </m:r>
                    <m:r>
                      <a:rPr lang="en-US" sz="2400" i="1">
                        <a:effectLst/>
                        <a:latin typeface="Cambria Math"/>
                        <a:ea typeface="Calibri"/>
                        <a:cs typeface="Times New Roman"/>
                      </a:rPr>
                      <m:t>𝐿𝑖</m:t>
                    </m:r>
                    <m:r>
                      <a:rPr lang="en-US" sz="2400" i="1">
                        <a:effectLst/>
                        <a:latin typeface="Cambria Math"/>
                        <a:ea typeface="Calibri"/>
                        <a:cs typeface="Times New Roman"/>
                      </a:rPr>
                      <m:t>)</m:t>
                    </m:r>
                  </m:oMath>
                </a14:m>
                <a:r>
                  <a:rPr lang="en-US" sz="2400" dirty="0">
                    <a:effectLst/>
                    <a:latin typeface="Times New Roman"/>
                    <a:ea typeface="Calibri"/>
                    <a:cs typeface="Arial"/>
                  </a:rPr>
                  <a:t>, then (</a:t>
                </a:r>
                <a14:m>
                  <m:oMath xmlns:m="http://schemas.openxmlformats.org/officeDocument/2006/math">
                    <m:r>
                      <a:rPr lang="en-US" sz="2400" i="1">
                        <a:effectLst/>
                        <a:latin typeface="Cambria Math"/>
                        <a:ea typeface="Calibri"/>
                        <a:cs typeface="Times New Roman"/>
                      </a:rPr>
                      <m:t>𝑑</m:t>
                    </m:r>
                    <m:r>
                      <a:rPr lang="en-US" sz="2400" i="1">
                        <a:effectLst/>
                        <a:latin typeface="Cambria Math"/>
                        <a:ea typeface="Calibri"/>
                        <a:cs typeface="Times New Roman"/>
                      </a:rPr>
                      <m:t>𝜆</m:t>
                    </m:r>
                    <m:r>
                      <a:rPr lang="en-US" sz="2400" i="1">
                        <a:effectLst/>
                        <a:latin typeface="Cambria Math"/>
                        <a:ea typeface="Calibri"/>
                        <a:cs typeface="Times New Roman"/>
                      </a:rPr>
                      <m:t>=</m:t>
                    </m:r>
                    <m:r>
                      <a:rPr lang="en-US" sz="2400" i="1">
                        <a:effectLst/>
                        <a:latin typeface="Cambria Math"/>
                        <a:ea typeface="Calibri"/>
                        <a:cs typeface="Times New Roman"/>
                      </a:rPr>
                      <m:t>𝐿𝑑𝑖</m:t>
                    </m:r>
                  </m:oMath>
                </a14:m>
                <a:r>
                  <a:rPr lang="en-US" sz="2400" dirty="0">
                    <a:effectLst/>
                    <a:latin typeface="Times New Roman"/>
                    <a:ea typeface="Calibri"/>
                    <a:cs typeface="Arial"/>
                  </a:rPr>
                  <a:t>), which leads to</a:t>
                </a:r>
                <a:endParaRPr lang="en-US" sz="2400" dirty="0">
                  <a:ea typeface="Calibri"/>
                  <a:cs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7504" y="476672"/>
                <a:ext cx="8712968" cy="914930"/>
              </a:xfrm>
              <a:prstGeom prst="rect">
                <a:avLst/>
              </a:prstGeom>
              <a:blipFill rotWithShape="1">
                <a:blip r:embed="rId2"/>
                <a:stretch>
                  <a:fillRect l="-1120" t="-2667" r="-1050" b="-1400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886569" y="1772816"/>
                <a:ext cx="3154838" cy="930383"/>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rtl="0"/>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𝑊</m:t>
                          </m:r>
                        </m:e>
                        <m:sub>
                          <m:r>
                            <a:rPr lang="en-US" sz="2400" i="1">
                              <a:latin typeface="Cambria Math"/>
                            </a:rPr>
                            <m:t>𝑓</m:t>
                          </m:r>
                        </m:sub>
                      </m:sSub>
                      <m:r>
                        <a:rPr lang="en-US" sz="2400" i="1">
                          <a:latin typeface="Cambria Math"/>
                        </a:rPr>
                        <m:t>=</m:t>
                      </m:r>
                      <m:nary>
                        <m:naryPr>
                          <m:limLoc m:val="subSup"/>
                          <m:ctrlPr>
                            <a:rPr lang="en-US" sz="2400" i="1">
                              <a:latin typeface="Cambria Math"/>
                            </a:rPr>
                          </m:ctrlPr>
                        </m:naryPr>
                        <m:sub>
                          <m:r>
                            <a:rPr lang="en-US" sz="2400" i="1">
                              <a:latin typeface="Cambria Math"/>
                            </a:rPr>
                            <m:t>0</m:t>
                          </m:r>
                        </m:sub>
                        <m:sup>
                          <m:sSub>
                            <m:sSubPr>
                              <m:ctrlPr>
                                <a:rPr lang="en-US" sz="2400" i="1">
                                  <a:latin typeface="Cambria Math"/>
                                </a:rPr>
                              </m:ctrlPr>
                            </m:sSubPr>
                            <m:e>
                              <m:r>
                                <a:rPr lang="en-US" sz="2400" i="1">
                                  <a:latin typeface="Cambria Math"/>
                                </a:rPr>
                                <m:t>𝐼</m:t>
                              </m:r>
                            </m:e>
                            <m:sub>
                              <m:r>
                                <a:rPr lang="en-US" sz="2400" i="1">
                                  <a:latin typeface="Cambria Math"/>
                                </a:rPr>
                                <m:t>𝑜</m:t>
                              </m:r>
                            </m:sub>
                          </m:sSub>
                        </m:sup>
                        <m:e>
                          <m:r>
                            <a:rPr lang="en-US" sz="2400" i="1">
                              <a:latin typeface="Cambria Math"/>
                            </a:rPr>
                            <m:t>𝑖𝐿𝑑𝑖</m:t>
                          </m:r>
                          <m:r>
                            <a:rPr lang="en-US" sz="2400" i="1">
                              <a:latin typeface="Cambria Math"/>
                            </a:rPr>
                            <m:t>=</m:t>
                          </m:r>
                          <m:f>
                            <m:fPr>
                              <m:ctrlPr>
                                <a:rPr lang="en-US" sz="2400" i="1">
                                  <a:latin typeface="Cambria Math"/>
                                </a:rPr>
                              </m:ctrlPr>
                            </m:fPr>
                            <m:num>
                              <m:r>
                                <a:rPr lang="en-US" sz="2400" i="1">
                                  <a:latin typeface="Cambria Math"/>
                                </a:rPr>
                                <m:t>1</m:t>
                              </m:r>
                            </m:num>
                            <m:den>
                              <m:r>
                                <a:rPr lang="en-US" sz="2400" i="1">
                                  <a:latin typeface="Cambria Math"/>
                                </a:rPr>
                                <m:t>2</m:t>
                              </m:r>
                            </m:den>
                          </m:f>
                        </m:e>
                      </m:nary>
                      <m:r>
                        <a:rPr lang="en-US" sz="2400" i="1">
                          <a:latin typeface="Cambria Math"/>
                        </a:rPr>
                        <m:t>𝐿</m:t>
                      </m:r>
                      <m:sSubSup>
                        <m:sSubSupPr>
                          <m:ctrlPr>
                            <a:rPr lang="en-US" sz="2400" i="1">
                              <a:latin typeface="Cambria Math"/>
                            </a:rPr>
                          </m:ctrlPr>
                        </m:sSubSupPr>
                        <m:e>
                          <m:r>
                            <a:rPr lang="en-US" sz="2400" i="1">
                              <a:latin typeface="Cambria Math"/>
                            </a:rPr>
                            <m:t>𝐼</m:t>
                          </m:r>
                        </m:e>
                        <m:sub>
                          <m:r>
                            <a:rPr lang="en-US" sz="2400" i="1">
                              <a:latin typeface="Cambria Math"/>
                            </a:rPr>
                            <m:t>𝑜</m:t>
                          </m:r>
                        </m:sub>
                        <m:sup>
                          <m:r>
                            <a:rPr lang="en-US" sz="2400" i="1">
                              <a:latin typeface="Cambria Math"/>
                            </a:rPr>
                            <m:t>2</m:t>
                          </m:r>
                        </m:sup>
                      </m:sSubSup>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886569" y="1772816"/>
                <a:ext cx="3154838" cy="930383"/>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1520" y="2924944"/>
                <a:ext cx="8568952" cy="1476943"/>
              </a:xfrm>
              <a:prstGeom prst="rect">
                <a:avLst/>
              </a:prstGeom>
              <a:noFill/>
            </p:spPr>
            <p:txBody>
              <a:bodyPr wrap="square" rtlCol="1">
                <a:spAutoFit/>
              </a:bodyPr>
              <a:lstStyle/>
              <a:p>
                <a:pPr algn="just" rtl="0"/>
                <a:r>
                  <a:rPr lang="en-US" dirty="0" smtClean="0"/>
                  <a:t>Hence, in a sinusoidal waveform current passing through a coil, the stored or returned energy at each quarter cycle is:</a:t>
                </a:r>
              </a:p>
              <a:p>
                <a:pPr algn="just" rtl="0"/>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a:rPr>
                          </m:ctrlPr>
                        </m:sSubPr>
                        <m:e>
                          <m:r>
                            <a:rPr lang="en-US" sz="2400" i="1">
                              <a:solidFill>
                                <a:prstClr val="black"/>
                              </a:solidFill>
                              <a:latin typeface="Cambria Math"/>
                            </a:rPr>
                            <m:t>𝑊</m:t>
                          </m:r>
                        </m:e>
                        <m:sub>
                          <m:r>
                            <a:rPr lang="en-US" sz="2400" i="1">
                              <a:solidFill>
                                <a:prstClr val="black"/>
                              </a:solidFill>
                              <a:latin typeface="Cambria Math"/>
                            </a:rPr>
                            <m:t>𝑓</m:t>
                          </m:r>
                        </m:sub>
                      </m:sSub>
                      <m:r>
                        <a:rPr lang="en-US" sz="2400" i="1">
                          <a:solidFill>
                            <a:prstClr val="black"/>
                          </a:solidFill>
                          <a:latin typeface="Cambria Math"/>
                        </a:rPr>
                        <m:t>=</m:t>
                      </m:r>
                      <m:nary>
                        <m:naryPr>
                          <m:limLoc m:val="subSup"/>
                          <m:ctrlPr>
                            <a:rPr lang="en-US" sz="2400" i="1">
                              <a:solidFill>
                                <a:prstClr val="black"/>
                              </a:solidFill>
                              <a:latin typeface="Cambria Math"/>
                            </a:rPr>
                          </m:ctrlPr>
                        </m:naryPr>
                        <m:sub>
                          <m:r>
                            <a:rPr lang="en-US" sz="2400" i="1">
                              <a:solidFill>
                                <a:prstClr val="black"/>
                              </a:solidFill>
                              <a:latin typeface="Cambria Math"/>
                            </a:rPr>
                            <m:t>0</m:t>
                          </m:r>
                        </m:sub>
                        <m:sup>
                          <m:sSub>
                            <m:sSubPr>
                              <m:ctrlPr>
                                <a:rPr lang="en-US" sz="2400" i="1">
                                  <a:solidFill>
                                    <a:prstClr val="black"/>
                                  </a:solidFill>
                                  <a:latin typeface="Cambria Math"/>
                                </a:rPr>
                              </m:ctrlPr>
                            </m:sSubPr>
                            <m:e>
                              <m:r>
                                <a:rPr lang="en-US" sz="2400" i="1">
                                  <a:solidFill>
                                    <a:prstClr val="black"/>
                                  </a:solidFill>
                                  <a:latin typeface="Cambria Math"/>
                                </a:rPr>
                                <m:t>𝐼</m:t>
                              </m:r>
                            </m:e>
                            <m:sub>
                              <m:r>
                                <a:rPr lang="en-US" sz="2400" b="0" i="1" smtClean="0">
                                  <a:solidFill>
                                    <a:prstClr val="black"/>
                                  </a:solidFill>
                                  <a:latin typeface="Cambria Math"/>
                                </a:rPr>
                                <m:t>𝑚𝑎𝑥</m:t>
                              </m:r>
                            </m:sub>
                          </m:sSub>
                        </m:sup>
                        <m:e>
                          <m:r>
                            <a:rPr lang="en-US" sz="2400" i="1">
                              <a:solidFill>
                                <a:prstClr val="black"/>
                              </a:solidFill>
                              <a:latin typeface="Cambria Math"/>
                            </a:rPr>
                            <m:t>𝑖𝐿𝑑𝑖</m:t>
                          </m:r>
                          <m:r>
                            <a:rPr lang="en-US" sz="2400" i="1">
                              <a:solidFill>
                                <a:prstClr val="black"/>
                              </a:solidFill>
                              <a:latin typeface="Cambria Math"/>
                            </a:rPr>
                            <m:t>=</m:t>
                          </m:r>
                          <m:f>
                            <m:fPr>
                              <m:ctrlPr>
                                <a:rPr lang="en-US" sz="2400" i="1">
                                  <a:solidFill>
                                    <a:prstClr val="black"/>
                                  </a:solidFill>
                                  <a:latin typeface="Cambria Math"/>
                                </a:rPr>
                              </m:ctrlPr>
                            </m:fPr>
                            <m:num>
                              <m:r>
                                <a:rPr lang="en-US" sz="2400" i="1">
                                  <a:solidFill>
                                    <a:prstClr val="black"/>
                                  </a:solidFill>
                                  <a:latin typeface="Cambria Math"/>
                                </a:rPr>
                                <m:t>1</m:t>
                              </m:r>
                            </m:num>
                            <m:den>
                              <m:r>
                                <a:rPr lang="en-US" sz="2400" i="1">
                                  <a:solidFill>
                                    <a:prstClr val="black"/>
                                  </a:solidFill>
                                  <a:latin typeface="Cambria Math"/>
                                </a:rPr>
                                <m:t>2</m:t>
                              </m:r>
                            </m:den>
                          </m:f>
                        </m:e>
                      </m:nary>
                      <m:r>
                        <a:rPr lang="en-US" sz="2400" i="1">
                          <a:solidFill>
                            <a:prstClr val="black"/>
                          </a:solidFill>
                          <a:latin typeface="Cambria Math"/>
                        </a:rPr>
                        <m:t>𝐿</m:t>
                      </m:r>
                      <m:sSubSup>
                        <m:sSubSupPr>
                          <m:ctrlPr>
                            <a:rPr lang="en-US" sz="2400" i="1">
                              <a:solidFill>
                                <a:prstClr val="black"/>
                              </a:solidFill>
                              <a:latin typeface="Cambria Math"/>
                            </a:rPr>
                          </m:ctrlPr>
                        </m:sSubSupPr>
                        <m:e>
                          <m:r>
                            <a:rPr lang="en-US" sz="2400" i="1">
                              <a:solidFill>
                                <a:prstClr val="black"/>
                              </a:solidFill>
                              <a:latin typeface="Cambria Math"/>
                            </a:rPr>
                            <m:t>𝐼</m:t>
                          </m:r>
                        </m:e>
                        <m:sub>
                          <m:r>
                            <a:rPr lang="en-US" sz="2400" b="0" i="1" smtClean="0">
                              <a:solidFill>
                                <a:prstClr val="black"/>
                              </a:solidFill>
                              <a:latin typeface="Cambria Math"/>
                            </a:rPr>
                            <m:t>𝑚𝑎𝑥</m:t>
                          </m:r>
                        </m:sub>
                        <m:sup>
                          <m:r>
                            <a:rPr lang="en-US" sz="2400" i="1">
                              <a:solidFill>
                                <a:prstClr val="black"/>
                              </a:solidFill>
                              <a:latin typeface="Cambria Math"/>
                            </a:rPr>
                            <m:t>2</m:t>
                          </m:r>
                        </m:sup>
                      </m:sSubSup>
                    </m:oMath>
                  </m:oMathPara>
                </a14:m>
                <a:endParaRPr lang="ar-IQ" dirty="0"/>
              </a:p>
            </p:txBody>
          </p:sp>
        </mc:Choice>
        <mc:Fallback xmlns="">
          <p:sp>
            <p:nvSpPr>
              <p:cNvPr id="4" name="TextBox 3"/>
              <p:cNvSpPr txBox="1">
                <a:spLocks noRot="1" noChangeAspect="1" noMove="1" noResize="1" noEditPoints="1" noAdjustHandles="1" noChangeArrowheads="1" noChangeShapeType="1" noTextEdit="1"/>
              </p:cNvSpPr>
              <p:nvPr/>
            </p:nvSpPr>
            <p:spPr>
              <a:xfrm>
                <a:off x="251520" y="2924944"/>
                <a:ext cx="8568952" cy="1476943"/>
              </a:xfrm>
              <a:prstGeom prst="rect">
                <a:avLst/>
              </a:prstGeom>
              <a:blipFill rotWithShape="1">
                <a:blip r:embed="rId4"/>
                <a:stretch>
                  <a:fillRect l="-569" t="-2066" r="-640"/>
                </a:stretch>
              </a:blipFill>
            </p:spPr>
            <p:txBody>
              <a:bodyPr/>
              <a:lstStyle/>
              <a:p>
                <a:r>
                  <a:rPr lang="ar-IQ">
                    <a:noFill/>
                  </a:rPr>
                  <a:t> </a:t>
                </a:r>
              </a:p>
            </p:txBody>
          </p:sp>
        </mc:Fallback>
      </mc:AlternateContent>
    </p:spTree>
    <p:extLst>
      <p:ext uri="{BB962C8B-B14F-4D97-AF65-F5344CB8AC3E}">
        <p14:creationId xmlns:p14="http://schemas.microsoft.com/office/powerpoint/2010/main" val="3183787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9" y="0"/>
            <a:ext cx="5337810" cy="564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361449" y="620688"/>
            <a:ext cx="3752850" cy="3286125"/>
            <a:chOff x="5361449" y="620688"/>
            <a:chExt cx="3752850" cy="3286125"/>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449" y="620688"/>
              <a:ext cx="37528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7128000" y="3456000"/>
                  <a:ext cx="318095" cy="338554"/>
                </a:xfrm>
                <a:prstGeom prst="rect">
                  <a:avLst/>
                </a:prstGeom>
                <a:solidFill>
                  <a:schemeClr val="bg1"/>
                </a:solidFill>
              </p:spPr>
              <p:txBody>
                <a:bodyPr wrap="square" rtlCol="1">
                  <a:spAutoFit/>
                </a:bodyPr>
                <a:lstStyle/>
                <a:p>
                  <a:pPr algn="l" rtl="0"/>
                  <a14:m>
                    <m:oMathPara xmlns:m="http://schemas.openxmlformats.org/officeDocument/2006/math">
                      <m:oMathParaPr>
                        <m:jc m:val="left"/>
                      </m:oMathParaPr>
                      <m:oMath xmlns:m="http://schemas.openxmlformats.org/officeDocument/2006/math">
                        <m:r>
                          <a:rPr lang="en-US" sz="1600" b="0" i="1" smtClean="0">
                            <a:latin typeface="Cambria Math"/>
                          </a:rPr>
                          <m:t>𝐴𝐶</m:t>
                        </m:r>
                      </m:oMath>
                    </m:oMathPara>
                  </a14:m>
                  <a:endParaRPr lang="ar-IQ"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7128000" y="3456000"/>
                  <a:ext cx="318095" cy="338554"/>
                </a:xfrm>
                <a:prstGeom prst="rect">
                  <a:avLst/>
                </a:prstGeom>
                <a:blipFill rotWithShape="1">
                  <a:blip r:embed="rId5"/>
                  <a:stretch>
                    <a:fillRect r="-30769"/>
                  </a:stretch>
                </a:blipFill>
              </p:spPr>
              <p:txBody>
                <a:bodyPr/>
                <a:lstStyle/>
                <a:p>
                  <a:r>
                    <a:rPr lang="ar-IQ">
                      <a:noFill/>
                    </a:rPr>
                    <a:t> </a:t>
                  </a:r>
                </a:p>
              </p:txBody>
            </p:sp>
          </mc:Fallback>
        </mc:AlternateContent>
      </p:grpSp>
    </p:spTree>
    <p:extLst>
      <p:ext uri="{BB962C8B-B14F-4D97-AF65-F5344CB8AC3E}">
        <p14:creationId xmlns:p14="http://schemas.microsoft.com/office/powerpoint/2010/main" val="1733498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95536" y="335846"/>
                <a:ext cx="8352928" cy="5324535"/>
              </a:xfrm>
              <a:prstGeom prst="rect">
                <a:avLst/>
              </a:prstGeom>
            </p:spPr>
            <p:txBody>
              <a:bodyPr wrap="square">
                <a:spAutoFit/>
              </a:bodyPr>
              <a:lstStyle/>
              <a:p>
                <a:pPr lvl="0" algn="just" rtl="0">
                  <a:spcAft>
                    <a:spcPts val="0"/>
                  </a:spcAft>
                  <a:tabLst>
                    <a:tab pos="457200" algn="l"/>
                  </a:tabLst>
                </a:pPr>
                <a:r>
                  <a:rPr lang="en-US" sz="2000" b="1" dirty="0" smtClean="0">
                    <a:solidFill>
                      <a:srgbClr val="000000"/>
                    </a:solidFill>
                    <a:latin typeface="Times New Roman"/>
                    <a:cs typeface="+mj-cs"/>
                  </a:rPr>
                  <a:t>B-</a:t>
                </a:r>
                <a:r>
                  <a:rPr lang="en-US" sz="2000" dirty="0" smtClean="0">
                    <a:solidFill>
                      <a:srgbClr val="000000"/>
                    </a:solidFill>
                    <a:latin typeface="Times New Roman"/>
                    <a:cs typeface="+mj-cs"/>
                  </a:rPr>
                  <a:t> </a:t>
                </a:r>
                <a:r>
                  <a:rPr lang="en-US" sz="2000" b="1" u="sng" dirty="0" smtClean="0">
                    <a:solidFill>
                      <a:srgbClr val="000000"/>
                    </a:solidFill>
                    <a:latin typeface="Times New Roman"/>
                    <a:cs typeface="+mj-cs"/>
                  </a:rPr>
                  <a:t>The negative half cycle:</a:t>
                </a:r>
                <a:r>
                  <a:rPr lang="en-US" sz="2000" dirty="0">
                    <a:solidFill>
                      <a:srgbClr val="000000"/>
                    </a:solidFill>
                    <a:latin typeface="Times New Roman"/>
                    <a:cs typeface="+mj-cs"/>
                  </a:rPr>
                  <a:t> which means that the drift velocity </a:t>
                </a:r>
                <a14:m>
                  <m:oMath xmlns:m="http://schemas.openxmlformats.org/officeDocument/2006/math">
                    <m:d>
                      <m:dPr>
                        <m:ctrlPr>
                          <a:rPr lang="en-US" sz="2000" i="1">
                            <a:solidFill>
                              <a:srgbClr val="000000"/>
                            </a:solidFill>
                            <a:latin typeface="Cambria Math"/>
                            <a:cs typeface="+mj-cs"/>
                          </a:rPr>
                        </m:ctrlPr>
                      </m:dPr>
                      <m:e>
                        <m:r>
                          <a:rPr lang="en-US" sz="2000" i="1">
                            <a:solidFill>
                              <a:srgbClr val="000000"/>
                            </a:solidFill>
                            <a:latin typeface="Cambria Math"/>
                            <a:ea typeface="Cambria Math"/>
                            <a:cs typeface="+mj-cs"/>
                          </a:rPr>
                          <m:t>𝜐</m:t>
                        </m:r>
                      </m:e>
                    </m:d>
                  </m:oMath>
                </a14:m>
                <a:r>
                  <a:rPr lang="en-US" sz="2000" dirty="0">
                    <a:solidFill>
                      <a:srgbClr val="000000"/>
                    </a:solidFill>
                    <a:latin typeface="Times New Roman"/>
                    <a:cs typeface="+mj-cs"/>
                  </a:rPr>
                  <a:t>of the electrons (the current carriers) is in a certain </a:t>
                </a:r>
                <a:r>
                  <a:rPr lang="en-US" sz="2000" dirty="0" smtClean="0">
                    <a:solidFill>
                      <a:srgbClr val="000000"/>
                    </a:solidFill>
                    <a:latin typeface="Times New Roman"/>
                    <a:cs typeface="+mj-cs"/>
                  </a:rPr>
                  <a:t>backward </a:t>
                </a:r>
                <a:r>
                  <a:rPr lang="en-US" sz="2000" dirty="0">
                    <a:solidFill>
                      <a:srgbClr val="000000"/>
                    </a:solidFill>
                    <a:latin typeface="Times New Roman"/>
                    <a:cs typeface="+mj-cs"/>
                  </a:rPr>
                  <a:t>direction inside the conductor </a:t>
                </a:r>
                <a:r>
                  <a:rPr lang="en-US" sz="2000" dirty="0" smtClean="0">
                    <a:solidFill>
                      <a:srgbClr val="000000"/>
                    </a:solidFill>
                    <a:latin typeface="Times New Roman"/>
                    <a:cs typeface="+mj-cs"/>
                  </a:rPr>
                  <a:t>as </a:t>
                </a:r>
                <a:r>
                  <a:rPr lang="en-US" sz="2000" dirty="0">
                    <a:solidFill>
                      <a:srgbClr val="000000"/>
                    </a:solidFill>
                    <a:latin typeface="Times New Roman"/>
                    <a:cs typeface="+mj-cs"/>
                  </a:rPr>
                  <a:t>follows</a:t>
                </a:r>
                <a:r>
                  <a:rPr lang="en-US" sz="2000" dirty="0" smtClean="0">
                    <a:solidFill>
                      <a:srgbClr val="000000"/>
                    </a:solidFill>
                    <a:latin typeface="Times New Roman"/>
                    <a:cs typeface="+mj-cs"/>
                  </a:rPr>
                  <a:t>:</a:t>
                </a:r>
              </a:p>
              <a:p>
                <a:pPr lvl="0" algn="just" rtl="0">
                  <a:spcAft>
                    <a:spcPts val="0"/>
                  </a:spcAft>
                  <a:tabLst>
                    <a:tab pos="457200" algn="l"/>
                  </a:tabLst>
                </a:pPr>
                <a:endParaRPr lang="en-US" sz="2000" dirty="0">
                  <a:effectLst/>
                  <a:latin typeface="Times New Roman"/>
                  <a:ea typeface="Times New Roman"/>
                  <a:cs typeface="+mj-cs"/>
                </a:endParaRPr>
              </a:p>
              <a:p>
                <a:pPr lvl="0" algn="just" rtl="0">
                  <a:spcAft>
                    <a:spcPts val="0"/>
                  </a:spcAft>
                </a:pPr>
                <a:r>
                  <a:rPr lang="en-US" sz="2000" b="1" dirty="0" smtClean="0">
                    <a:solidFill>
                      <a:srgbClr val="000000"/>
                    </a:solidFill>
                    <a:latin typeface="Times New Roman"/>
                    <a:cs typeface="+mj-cs"/>
                  </a:rPr>
                  <a:t>3- From </a:t>
                </a:r>
                <a14:m>
                  <m:oMath xmlns:m="http://schemas.openxmlformats.org/officeDocument/2006/math">
                    <m:d>
                      <m:dPr>
                        <m:begChr m:val="["/>
                        <m:endChr m:val="]"/>
                        <m:ctrlPr>
                          <a:rPr lang="en-US" sz="2000" b="1" i="1">
                            <a:solidFill>
                              <a:srgbClr val="000000"/>
                            </a:solidFill>
                            <a:latin typeface="Cambria Math"/>
                            <a:cs typeface="+mj-cs"/>
                          </a:rPr>
                        </m:ctrlPr>
                      </m:dPr>
                      <m:e>
                        <m:r>
                          <a:rPr lang="en-US" sz="2000" b="1" i="1">
                            <a:solidFill>
                              <a:srgbClr val="000000"/>
                            </a:solidFill>
                            <a:latin typeface="Cambria Math"/>
                            <a:cs typeface="+mj-cs"/>
                          </a:rPr>
                          <m:t>𝒕</m:t>
                        </m:r>
                        <m:r>
                          <a:rPr lang="en-US" sz="2000" b="1" i="1">
                            <a:solidFill>
                              <a:srgbClr val="000000"/>
                            </a:solidFill>
                            <a:latin typeface="Cambria Math"/>
                            <a:cs typeface="+mj-cs"/>
                          </a:rPr>
                          <m:t>=</m:t>
                        </m:r>
                        <m:d>
                          <m:dPr>
                            <m:ctrlPr>
                              <a:rPr lang="en-US" sz="2000" b="1" i="1">
                                <a:solidFill>
                                  <a:srgbClr val="000000"/>
                                </a:solidFill>
                                <a:latin typeface="Cambria Math"/>
                                <a:cs typeface="+mj-cs"/>
                              </a:rPr>
                            </m:ctrlPr>
                          </m:dPr>
                          <m:e>
                            <m:f>
                              <m:fPr>
                                <m:type m:val="lin"/>
                                <m:ctrlPr>
                                  <a:rPr lang="en-US" sz="2000" b="1" i="1">
                                    <a:solidFill>
                                      <a:srgbClr val="000000"/>
                                    </a:solidFill>
                                    <a:latin typeface="Cambria Math"/>
                                    <a:cs typeface="+mj-cs"/>
                                  </a:rPr>
                                </m:ctrlPr>
                              </m:fPr>
                              <m:num>
                                <m:r>
                                  <a:rPr lang="en-US" sz="2000" b="1" i="1">
                                    <a:solidFill>
                                      <a:srgbClr val="000000"/>
                                    </a:solidFill>
                                    <a:latin typeface="Cambria Math"/>
                                    <a:cs typeface="+mj-cs"/>
                                  </a:rPr>
                                  <m:t>𝑻</m:t>
                                </m:r>
                              </m:num>
                              <m:den>
                                <m:r>
                                  <a:rPr lang="en-US" sz="2000" b="1" i="1">
                                    <a:solidFill>
                                      <a:srgbClr val="000000"/>
                                    </a:solidFill>
                                    <a:latin typeface="Cambria Math"/>
                                    <a:cs typeface="+mj-cs"/>
                                  </a:rPr>
                                  <m:t>𝟐</m:t>
                                </m:r>
                              </m:den>
                            </m:f>
                          </m:e>
                        </m:d>
                        <m:r>
                          <a:rPr lang="en-US" sz="2000" b="1" i="0" smtClean="0">
                            <a:solidFill>
                              <a:srgbClr val="000000"/>
                            </a:solidFill>
                            <a:latin typeface="Cambria Math"/>
                            <a:cs typeface="+mj-cs"/>
                          </a:rPr>
                          <m:t>𝐬</m:t>
                        </m:r>
                      </m:e>
                    </m:d>
                    <m:r>
                      <a:rPr lang="en-US" sz="2000" b="1" i="1">
                        <a:solidFill>
                          <a:srgbClr val="000000"/>
                        </a:solidFill>
                        <a:latin typeface="Cambria Math"/>
                        <a:cs typeface="+mj-cs"/>
                      </a:rPr>
                      <m:t> </m:t>
                    </m:r>
                  </m:oMath>
                </a14:m>
                <a:r>
                  <a:rPr lang="en-US" sz="2000" b="1" dirty="0">
                    <a:solidFill>
                      <a:srgbClr val="000000"/>
                    </a:solidFill>
                    <a:latin typeface="Times New Roman"/>
                    <a:cs typeface="+mj-cs"/>
                  </a:rPr>
                  <a:t>,</a:t>
                </a:r>
                <a:r>
                  <a:rPr lang="en-US" sz="2000" b="1" dirty="0">
                    <a:effectLst/>
                    <a:latin typeface="Times New Roman"/>
                    <a:ea typeface="Times New Roman"/>
                    <a:cs typeface="+mj-cs"/>
                  </a:rPr>
                  <a:t> to </a:t>
                </a:r>
                <a14:m>
                  <m:oMath xmlns:m="http://schemas.openxmlformats.org/officeDocument/2006/math">
                    <m:d>
                      <m:dPr>
                        <m:begChr m:val="["/>
                        <m:endChr m:val="]"/>
                        <m:ctrlPr>
                          <a:rPr lang="en-US" sz="2000" b="1" i="1">
                            <a:effectLst/>
                            <a:latin typeface="Cambria Math"/>
                            <a:ea typeface="Times New Roman"/>
                            <a:cs typeface="+mj-cs"/>
                          </a:rPr>
                        </m:ctrlPr>
                      </m:dPr>
                      <m:e>
                        <m:r>
                          <a:rPr lang="en-US" sz="2000" b="1" i="1">
                            <a:effectLst/>
                            <a:latin typeface="Cambria Math"/>
                            <a:ea typeface="Times New Roman"/>
                            <a:cs typeface="+mj-cs"/>
                          </a:rPr>
                          <m:t>𝒕</m:t>
                        </m:r>
                        <m:r>
                          <a:rPr lang="en-US" sz="2000" b="1" i="1">
                            <a:effectLst/>
                            <a:latin typeface="Cambria Math"/>
                            <a:ea typeface="Times New Roman"/>
                            <a:cs typeface="+mj-cs"/>
                          </a:rPr>
                          <m:t>=</m:t>
                        </m:r>
                        <m:d>
                          <m:dPr>
                            <m:ctrlPr>
                              <a:rPr lang="en-US" sz="2000" b="1" i="1">
                                <a:effectLst/>
                                <a:latin typeface="Cambria Math"/>
                                <a:ea typeface="Times New Roman"/>
                                <a:cs typeface="+mj-cs"/>
                              </a:rPr>
                            </m:ctrlPr>
                          </m:dPr>
                          <m:e>
                            <m:r>
                              <a:rPr lang="en-US" sz="2000" b="1" i="1">
                                <a:effectLst/>
                                <a:latin typeface="Cambria Math"/>
                                <a:ea typeface="Times New Roman"/>
                                <a:cs typeface="+mj-cs"/>
                              </a:rPr>
                              <m:t>𝟑</m:t>
                            </m:r>
                            <m:f>
                              <m:fPr>
                                <m:type m:val="lin"/>
                                <m:ctrlPr>
                                  <a:rPr lang="en-US" sz="2000" b="1" i="1">
                                    <a:effectLst/>
                                    <a:latin typeface="Cambria Math"/>
                                    <a:ea typeface="Times New Roman"/>
                                    <a:cs typeface="+mj-cs"/>
                                  </a:rPr>
                                </m:ctrlPr>
                              </m:fPr>
                              <m:num>
                                <m:r>
                                  <a:rPr lang="en-US" sz="2000" b="1" i="1">
                                    <a:effectLst/>
                                    <a:latin typeface="Cambria Math"/>
                                    <a:ea typeface="Times New Roman"/>
                                    <a:cs typeface="+mj-cs"/>
                                  </a:rPr>
                                  <m:t>𝑻</m:t>
                                </m:r>
                              </m:num>
                              <m:den>
                                <m:r>
                                  <a:rPr lang="en-US" sz="2000" b="1" i="1">
                                    <a:effectLst/>
                                    <a:latin typeface="Cambria Math"/>
                                    <a:ea typeface="Times New Roman"/>
                                    <a:cs typeface="+mj-cs"/>
                                  </a:rPr>
                                  <m:t>𝟒</m:t>
                                </m:r>
                              </m:den>
                            </m:f>
                          </m:e>
                        </m:d>
                        <m:r>
                          <a:rPr lang="en-US" sz="2000" b="1" i="0" smtClean="0">
                            <a:effectLst/>
                            <a:latin typeface="Cambria Math"/>
                            <a:ea typeface="Times New Roman"/>
                            <a:cs typeface="+mj-cs"/>
                          </a:rPr>
                          <m:t>𝐬</m:t>
                        </m:r>
                      </m:e>
                    </m:d>
                  </m:oMath>
                </a14:m>
                <a:endParaRPr lang="en-US" sz="2000" dirty="0" smtClean="0">
                  <a:solidFill>
                    <a:srgbClr val="000000"/>
                  </a:solidFill>
                  <a:latin typeface="Times New Roman"/>
                  <a:cs typeface="+mj-cs"/>
                </a:endParaRPr>
              </a:p>
              <a:p>
                <a:pPr lvl="0" algn="just" rtl="0">
                  <a:spcAft>
                    <a:spcPts val="0"/>
                  </a:spcAft>
                </a:pPr>
                <a:r>
                  <a:rPr lang="en-US" sz="2000" dirty="0" smtClean="0">
                    <a:solidFill>
                      <a:srgbClr val="000000"/>
                    </a:solidFill>
                    <a:latin typeface="Times New Roman"/>
                    <a:cs typeface="+mj-cs"/>
                  </a:rPr>
                  <a:t> </a:t>
                </a:r>
              </a:p>
              <a:p>
                <a:pPr lvl="0" algn="just" rtl="0">
                  <a:spcAft>
                    <a:spcPts val="0"/>
                  </a:spcAft>
                </a:pPr>
                <a:r>
                  <a:rPr lang="en-US" sz="2000" dirty="0" smtClean="0">
                    <a:solidFill>
                      <a:srgbClr val="000000"/>
                    </a:solidFill>
                    <a:latin typeface="Times New Roman"/>
                    <a:cs typeface="+mj-cs"/>
                  </a:rPr>
                  <a:t>The </a:t>
                </a:r>
                <a:r>
                  <a:rPr lang="en-US" sz="2000" dirty="0">
                    <a:solidFill>
                      <a:srgbClr val="000000"/>
                    </a:solidFill>
                    <a:latin typeface="Times New Roman"/>
                    <a:cs typeface="+mj-cs"/>
                  </a:rPr>
                  <a:t>magnitude of the </a:t>
                </a:r>
                <a:r>
                  <a:rPr lang="en-US" sz="2000" dirty="0" smtClean="0">
                    <a:solidFill>
                      <a:srgbClr val="000000"/>
                    </a:solidFill>
                    <a:latin typeface="Times New Roman"/>
                    <a:cs typeface="+mj-cs"/>
                  </a:rPr>
                  <a:t>drift velocity equal </a:t>
                </a:r>
                <a:r>
                  <a:rPr lang="en-US" sz="2000" dirty="0">
                    <a:solidFill>
                      <a:srgbClr val="000000"/>
                    </a:solidFill>
                    <a:latin typeface="Times New Roman"/>
                    <a:cs typeface="+mj-cs"/>
                  </a:rPr>
                  <a:t>to zero at starting instant </a:t>
                </a:r>
                <a14:m>
                  <m:oMath xmlns:m="http://schemas.openxmlformats.org/officeDocument/2006/math">
                    <m:d>
                      <m:dPr>
                        <m:begChr m:val="["/>
                        <m:endChr m:val="]"/>
                        <m:ctrlPr>
                          <a:rPr lang="en-US" sz="2000" i="1">
                            <a:solidFill>
                              <a:srgbClr val="000000"/>
                            </a:solidFill>
                            <a:latin typeface="Cambria Math"/>
                            <a:cs typeface="+mj-cs"/>
                          </a:rPr>
                        </m:ctrlPr>
                      </m:dPr>
                      <m:e>
                        <m:r>
                          <a:rPr lang="en-US" sz="2000" i="1">
                            <a:solidFill>
                              <a:srgbClr val="000000"/>
                            </a:solidFill>
                            <a:latin typeface="Cambria Math"/>
                            <a:cs typeface="+mj-cs"/>
                          </a:rPr>
                          <m:t>𝑡</m:t>
                        </m:r>
                        <m:r>
                          <a:rPr lang="en-US" sz="2000" i="1">
                            <a:solidFill>
                              <a:srgbClr val="000000"/>
                            </a:solidFill>
                            <a:latin typeface="Cambria Math"/>
                            <a:cs typeface="+mj-cs"/>
                          </a:rPr>
                          <m:t>=</m:t>
                        </m:r>
                        <m:d>
                          <m:dPr>
                            <m:ctrlPr>
                              <a:rPr lang="en-US" sz="2000" i="1">
                                <a:solidFill>
                                  <a:srgbClr val="000000"/>
                                </a:solidFill>
                                <a:latin typeface="Cambria Math"/>
                                <a:cs typeface="+mj-cs"/>
                              </a:rPr>
                            </m:ctrlPr>
                          </m:dPr>
                          <m:e>
                            <m:f>
                              <m:fPr>
                                <m:type m:val="lin"/>
                                <m:ctrlPr>
                                  <a:rPr lang="en-US" sz="2000" i="1">
                                    <a:solidFill>
                                      <a:srgbClr val="000000"/>
                                    </a:solidFill>
                                    <a:latin typeface="Cambria Math"/>
                                    <a:cs typeface="+mj-cs"/>
                                  </a:rPr>
                                </m:ctrlPr>
                              </m:fPr>
                              <m:num>
                                <m:r>
                                  <a:rPr lang="en-US" sz="2000" i="1">
                                    <a:solidFill>
                                      <a:srgbClr val="000000"/>
                                    </a:solidFill>
                                    <a:latin typeface="Cambria Math"/>
                                    <a:cs typeface="+mj-cs"/>
                                  </a:rPr>
                                  <m:t>𝑇</m:t>
                                </m:r>
                              </m:num>
                              <m:den>
                                <m:r>
                                  <a:rPr lang="en-US" sz="2000" i="1">
                                    <a:solidFill>
                                      <a:srgbClr val="000000"/>
                                    </a:solidFill>
                                    <a:latin typeface="Cambria Math"/>
                                    <a:cs typeface="+mj-cs"/>
                                  </a:rPr>
                                  <m:t>2</m:t>
                                </m:r>
                              </m:den>
                            </m:f>
                          </m:e>
                        </m:d>
                      </m:e>
                    </m:d>
                    <m:r>
                      <a:rPr lang="en-US" sz="2000" i="1">
                        <a:solidFill>
                          <a:srgbClr val="000000"/>
                        </a:solidFill>
                        <a:latin typeface="Cambria Math"/>
                        <a:cs typeface="+mj-cs"/>
                      </a:rPr>
                      <m:t> </m:t>
                    </m:r>
                  </m:oMath>
                </a14:m>
                <a:r>
                  <a:rPr lang="en-US" sz="2000" dirty="0">
                    <a:solidFill>
                      <a:srgbClr val="000000"/>
                    </a:solidFill>
                    <a:latin typeface="Times New Roman"/>
                    <a:cs typeface="+mj-cs"/>
                  </a:rPr>
                  <a:t>then this </a:t>
                </a:r>
                <a:r>
                  <a:rPr lang="en-US" sz="2000" dirty="0" smtClean="0">
                    <a:solidFill>
                      <a:srgbClr val="000000"/>
                    </a:solidFill>
                    <a:latin typeface="Times New Roman"/>
                    <a:cs typeface="+mj-cs"/>
                  </a:rPr>
                  <a:t>value increases gradually </a:t>
                </a:r>
                <a:r>
                  <a:rPr lang="en-US" sz="2000" dirty="0">
                    <a:solidFill>
                      <a:srgbClr val="000000"/>
                    </a:solidFill>
                    <a:latin typeface="Times New Roman"/>
                    <a:cs typeface="+mj-cs"/>
                  </a:rPr>
                  <a:t>until it reaches its maximum value at</a:t>
                </a:r>
                <a14:m>
                  <m:oMath xmlns:m="http://schemas.openxmlformats.org/officeDocument/2006/math">
                    <m:r>
                      <a:rPr lang="en-US" sz="2000" i="1">
                        <a:solidFill>
                          <a:srgbClr val="000000"/>
                        </a:solidFill>
                        <a:latin typeface="Cambria Math"/>
                        <a:cs typeface="+mj-cs"/>
                      </a:rPr>
                      <m:t> </m:t>
                    </m:r>
                    <m:d>
                      <m:dPr>
                        <m:begChr m:val="["/>
                        <m:endChr m:val="]"/>
                        <m:ctrlPr>
                          <a:rPr lang="en-US" sz="2000" i="1">
                            <a:solidFill>
                              <a:srgbClr val="000000"/>
                            </a:solidFill>
                            <a:latin typeface="Cambria Math"/>
                            <a:cs typeface="+mj-cs"/>
                          </a:rPr>
                        </m:ctrlPr>
                      </m:dPr>
                      <m:e>
                        <m:r>
                          <a:rPr lang="en-US" sz="2000" i="1">
                            <a:solidFill>
                              <a:srgbClr val="000000"/>
                            </a:solidFill>
                            <a:latin typeface="Cambria Math"/>
                            <a:cs typeface="+mj-cs"/>
                          </a:rPr>
                          <m:t>𝑡</m:t>
                        </m:r>
                        <m:r>
                          <a:rPr lang="en-US" sz="2000" i="1">
                            <a:solidFill>
                              <a:srgbClr val="000000"/>
                            </a:solidFill>
                            <a:latin typeface="Cambria Math"/>
                            <a:cs typeface="+mj-cs"/>
                          </a:rPr>
                          <m:t>=</m:t>
                        </m:r>
                        <m:d>
                          <m:dPr>
                            <m:ctrlPr>
                              <a:rPr lang="en-US" sz="2000" i="1">
                                <a:solidFill>
                                  <a:srgbClr val="000000"/>
                                </a:solidFill>
                                <a:latin typeface="Cambria Math"/>
                                <a:cs typeface="+mj-cs"/>
                              </a:rPr>
                            </m:ctrlPr>
                          </m:dPr>
                          <m:e>
                            <m:f>
                              <m:fPr>
                                <m:type m:val="lin"/>
                                <m:ctrlPr>
                                  <a:rPr lang="en-US" sz="2000" i="1">
                                    <a:solidFill>
                                      <a:srgbClr val="000000"/>
                                    </a:solidFill>
                                    <a:latin typeface="Cambria Math"/>
                                    <a:cs typeface="+mj-cs"/>
                                  </a:rPr>
                                </m:ctrlPr>
                              </m:fPr>
                              <m:num>
                                <m:r>
                                  <a:rPr lang="en-US" sz="2000" i="1">
                                    <a:solidFill>
                                      <a:srgbClr val="000000"/>
                                    </a:solidFill>
                                    <a:latin typeface="Cambria Math"/>
                                    <a:cs typeface="+mj-cs"/>
                                  </a:rPr>
                                  <m:t>3</m:t>
                                </m:r>
                                <m:r>
                                  <a:rPr lang="en-US" sz="2000" i="1">
                                    <a:solidFill>
                                      <a:srgbClr val="000000"/>
                                    </a:solidFill>
                                    <a:latin typeface="Cambria Math"/>
                                    <a:cs typeface="+mj-cs"/>
                                  </a:rPr>
                                  <m:t>𝑇</m:t>
                                </m:r>
                              </m:num>
                              <m:den>
                                <m:r>
                                  <a:rPr lang="en-US" sz="2000" i="1">
                                    <a:solidFill>
                                      <a:srgbClr val="000000"/>
                                    </a:solidFill>
                                    <a:latin typeface="Cambria Math"/>
                                    <a:cs typeface="+mj-cs"/>
                                  </a:rPr>
                                  <m:t>4</m:t>
                                </m:r>
                              </m:den>
                            </m:f>
                          </m:e>
                        </m:d>
                      </m:e>
                    </m:d>
                  </m:oMath>
                </a14:m>
                <a:r>
                  <a:rPr lang="en-US" sz="2000" dirty="0" smtClean="0">
                    <a:solidFill>
                      <a:srgbClr val="000000"/>
                    </a:solidFill>
                    <a:latin typeface="Times New Roman"/>
                    <a:cs typeface="+mj-cs"/>
                  </a:rPr>
                  <a:t>.</a:t>
                </a:r>
                <a:r>
                  <a:rPr lang="en-US" sz="2000" dirty="0">
                    <a:solidFill>
                      <a:srgbClr val="000000"/>
                    </a:solidFill>
                    <a:latin typeface="Times New Roman"/>
                    <a:cs typeface="+mj-cs"/>
                  </a:rPr>
                  <a:t> </a:t>
                </a:r>
                <a:r>
                  <a:rPr lang="en-US" sz="2000" dirty="0" smtClean="0">
                    <a:effectLst/>
                    <a:latin typeface="Times New Roman"/>
                    <a:ea typeface="Times New Roman"/>
                    <a:cs typeface="+mj-cs"/>
                  </a:rPr>
                  <a:t>This </a:t>
                </a:r>
                <a:r>
                  <a:rPr lang="en-US" sz="2000" dirty="0">
                    <a:effectLst/>
                    <a:latin typeface="Times New Roman"/>
                    <a:ea typeface="Times New Roman"/>
                    <a:cs typeface="+mj-cs"/>
                  </a:rPr>
                  <a:t>leads </a:t>
                </a:r>
                <a:r>
                  <a:rPr lang="en-US" sz="2000" dirty="0" smtClean="0">
                    <a:effectLst/>
                    <a:latin typeface="Times New Roman"/>
                    <a:ea typeface="Times New Roman"/>
                    <a:cs typeface="+mj-cs"/>
                  </a:rPr>
                  <a:t>to an </a:t>
                </a:r>
                <a:r>
                  <a:rPr lang="en-US" sz="2000" dirty="0">
                    <a:effectLst/>
                    <a:latin typeface="Times New Roman"/>
                    <a:ea typeface="Times New Roman"/>
                    <a:cs typeface="+mj-cs"/>
                  </a:rPr>
                  <a:t>increase in the current magnitude from </a:t>
                </a:r>
                <a14:m>
                  <m:oMath xmlns:m="http://schemas.openxmlformats.org/officeDocument/2006/math">
                    <m:r>
                      <a:rPr lang="en-US" sz="2000" i="1">
                        <a:effectLst/>
                        <a:latin typeface="Cambria Math"/>
                        <a:ea typeface="Times New Roman"/>
                        <a:cs typeface="+mj-cs"/>
                      </a:rPr>
                      <m:t>(</m:t>
                    </m:r>
                    <m:r>
                      <a:rPr lang="en-US" sz="2000" i="1">
                        <a:effectLst/>
                        <a:latin typeface="Cambria Math"/>
                        <a:ea typeface="Times New Roman"/>
                        <a:cs typeface="+mj-cs"/>
                      </a:rPr>
                      <m:t>𝑖</m:t>
                    </m:r>
                    <m:r>
                      <a:rPr lang="en-US" sz="2000" i="1">
                        <a:effectLst/>
                        <a:latin typeface="Cambria Math"/>
                        <a:ea typeface="Times New Roman"/>
                        <a:cs typeface="+mj-cs"/>
                      </a:rPr>
                      <m:t>=</m:t>
                    </m:r>
                    <m:r>
                      <a:rPr lang="en-US" sz="2000" i="1">
                        <a:effectLst/>
                        <a:latin typeface="Cambria Math"/>
                        <a:ea typeface="Times New Roman"/>
                        <a:cs typeface="+mj-cs"/>
                      </a:rPr>
                      <m:t>0</m:t>
                    </m:r>
                    <m:r>
                      <a:rPr lang="en-US" sz="2000" i="1">
                        <a:effectLst/>
                        <a:latin typeface="Cambria Math"/>
                        <a:ea typeface="Times New Roman"/>
                        <a:cs typeface="+mj-cs"/>
                      </a:rPr>
                      <m:t>) </m:t>
                    </m:r>
                    <m:r>
                      <m:rPr>
                        <m:sty m:val="p"/>
                      </m:rPr>
                      <a:rPr lang="en-US" sz="2000">
                        <a:effectLst/>
                        <a:latin typeface="Cambria Math"/>
                        <a:ea typeface="Times New Roman"/>
                        <a:cs typeface="+mj-cs"/>
                      </a:rPr>
                      <m:t>A</m:t>
                    </m:r>
                  </m:oMath>
                </a14:m>
                <a:r>
                  <a:rPr lang="en-US" sz="2000" dirty="0" smtClean="0">
                    <a:effectLst/>
                    <a:latin typeface="Times New Roman"/>
                    <a:ea typeface="Times New Roman"/>
                    <a:cs typeface="+mj-cs"/>
                  </a:rPr>
                  <a:t> to </a:t>
                </a:r>
                <a14:m>
                  <m:oMath xmlns:m="http://schemas.openxmlformats.org/officeDocument/2006/math">
                    <m:d>
                      <m:dPr>
                        <m:ctrlPr>
                          <a:rPr lang="en-US" sz="2000" i="1">
                            <a:effectLst/>
                            <a:latin typeface="Cambria Math"/>
                            <a:ea typeface="Times New Roman"/>
                            <a:cs typeface="+mj-cs"/>
                          </a:rPr>
                        </m:ctrlPr>
                      </m:dPr>
                      <m:e>
                        <m:r>
                          <a:rPr lang="en-US" sz="2000" i="1">
                            <a:effectLst/>
                            <a:latin typeface="Cambria Math"/>
                            <a:ea typeface="Times New Roman"/>
                            <a:cs typeface="+mj-cs"/>
                          </a:rPr>
                          <m:t>𝑖</m:t>
                        </m:r>
                        <m:r>
                          <a:rPr lang="en-US" sz="2000" i="1">
                            <a:effectLst/>
                            <a:latin typeface="Cambria Math"/>
                            <a:ea typeface="Times New Roman"/>
                            <a:cs typeface="+mj-cs"/>
                          </a:rPr>
                          <m:t>=−</m:t>
                        </m:r>
                        <m:sSub>
                          <m:sSubPr>
                            <m:ctrlPr>
                              <a:rPr lang="en-US" sz="2000" i="1">
                                <a:effectLst/>
                                <a:latin typeface="Cambria Math"/>
                                <a:ea typeface="Times New Roman"/>
                                <a:cs typeface="+mj-cs"/>
                              </a:rPr>
                            </m:ctrlPr>
                          </m:sSubPr>
                          <m:e>
                            <m:r>
                              <a:rPr lang="en-US" sz="2000" i="1">
                                <a:effectLst/>
                                <a:latin typeface="Cambria Math"/>
                                <a:ea typeface="Times New Roman"/>
                                <a:cs typeface="+mj-cs"/>
                              </a:rPr>
                              <m:t>𝐼</m:t>
                            </m:r>
                          </m:e>
                          <m:sub>
                            <m:r>
                              <a:rPr lang="en-US" sz="2000" i="1">
                                <a:effectLst/>
                                <a:latin typeface="Cambria Math"/>
                                <a:ea typeface="Times New Roman"/>
                                <a:cs typeface="+mj-cs"/>
                              </a:rPr>
                              <m:t>𝑚𝑎𝑥</m:t>
                            </m:r>
                          </m:sub>
                        </m:sSub>
                      </m:e>
                    </m:d>
                    <m:r>
                      <m:rPr>
                        <m:sty m:val="p"/>
                      </m:rPr>
                      <a:rPr lang="en-US" sz="2000">
                        <a:effectLst/>
                        <a:latin typeface="Cambria Math"/>
                        <a:ea typeface="Times New Roman"/>
                        <a:cs typeface="+mj-cs"/>
                      </a:rPr>
                      <m:t>A</m:t>
                    </m:r>
                  </m:oMath>
                </a14:m>
                <a:r>
                  <a:rPr lang="en-US" sz="2000" dirty="0">
                    <a:effectLst/>
                    <a:latin typeface="Times New Roman"/>
                    <a:ea typeface="Times New Roman"/>
                    <a:cs typeface="+mj-cs"/>
                  </a:rPr>
                  <a:t> in </a:t>
                </a:r>
                <a:r>
                  <a:rPr lang="en-US" sz="2000" dirty="0" smtClean="0">
                    <a:effectLst/>
                    <a:latin typeface="Times New Roman"/>
                    <a:ea typeface="Times New Roman"/>
                    <a:cs typeface="+mj-cs"/>
                  </a:rPr>
                  <a:t>this period.</a:t>
                </a:r>
              </a:p>
              <a:p>
                <a:pPr lvl="0" algn="just" rtl="0">
                  <a:spcAft>
                    <a:spcPts val="0"/>
                  </a:spcAft>
                </a:pPr>
                <a:endParaRPr lang="en-US" sz="2000" dirty="0">
                  <a:effectLst/>
                  <a:latin typeface="Times New Roman"/>
                  <a:ea typeface="Times New Roman"/>
                  <a:cs typeface="+mj-cs"/>
                </a:endParaRPr>
              </a:p>
              <a:p>
                <a:pPr lvl="0" algn="just" rtl="0">
                  <a:spcAft>
                    <a:spcPts val="0"/>
                  </a:spcAft>
                </a:pPr>
                <a:r>
                  <a:rPr lang="en-US" sz="2000" b="1" dirty="0" smtClean="0">
                    <a:solidFill>
                      <a:srgbClr val="000000"/>
                    </a:solidFill>
                    <a:latin typeface="Times New Roman"/>
                    <a:cs typeface="+mj-cs"/>
                  </a:rPr>
                  <a:t>4- From </a:t>
                </a:r>
                <a14:m>
                  <m:oMath xmlns:m="http://schemas.openxmlformats.org/officeDocument/2006/math">
                    <m:d>
                      <m:dPr>
                        <m:begChr m:val="["/>
                        <m:endChr m:val="]"/>
                        <m:ctrlPr>
                          <a:rPr lang="en-US" sz="2000" b="1" i="1">
                            <a:solidFill>
                              <a:srgbClr val="000000"/>
                            </a:solidFill>
                            <a:latin typeface="Cambria Math"/>
                            <a:cs typeface="+mj-cs"/>
                          </a:rPr>
                        </m:ctrlPr>
                      </m:dPr>
                      <m:e>
                        <m:r>
                          <a:rPr lang="en-US" sz="2000" b="1" i="1">
                            <a:solidFill>
                              <a:srgbClr val="000000"/>
                            </a:solidFill>
                            <a:latin typeface="Cambria Math"/>
                            <a:cs typeface="+mj-cs"/>
                          </a:rPr>
                          <m:t>𝒕</m:t>
                        </m:r>
                        <m:r>
                          <a:rPr lang="en-US" sz="2000" b="1" i="1">
                            <a:solidFill>
                              <a:srgbClr val="000000"/>
                            </a:solidFill>
                            <a:latin typeface="Cambria Math"/>
                            <a:cs typeface="+mj-cs"/>
                          </a:rPr>
                          <m:t>=</m:t>
                        </m:r>
                        <m:d>
                          <m:dPr>
                            <m:ctrlPr>
                              <a:rPr lang="en-US" sz="2000" b="1" i="1">
                                <a:solidFill>
                                  <a:srgbClr val="000000"/>
                                </a:solidFill>
                                <a:latin typeface="Cambria Math"/>
                                <a:cs typeface="+mj-cs"/>
                              </a:rPr>
                            </m:ctrlPr>
                          </m:dPr>
                          <m:e>
                            <m:r>
                              <a:rPr lang="en-US" sz="2000" b="1" i="1">
                                <a:solidFill>
                                  <a:srgbClr val="000000"/>
                                </a:solidFill>
                                <a:latin typeface="Cambria Math"/>
                                <a:cs typeface="+mj-cs"/>
                              </a:rPr>
                              <m:t>𝟑</m:t>
                            </m:r>
                            <m:f>
                              <m:fPr>
                                <m:type m:val="lin"/>
                                <m:ctrlPr>
                                  <a:rPr lang="en-US" sz="2000" b="1" i="1">
                                    <a:solidFill>
                                      <a:srgbClr val="000000"/>
                                    </a:solidFill>
                                    <a:latin typeface="Cambria Math"/>
                                    <a:cs typeface="+mj-cs"/>
                                  </a:rPr>
                                </m:ctrlPr>
                              </m:fPr>
                              <m:num>
                                <m:r>
                                  <a:rPr lang="en-US" sz="2000" b="1" i="1">
                                    <a:solidFill>
                                      <a:srgbClr val="000000"/>
                                    </a:solidFill>
                                    <a:latin typeface="Cambria Math"/>
                                    <a:cs typeface="+mj-cs"/>
                                  </a:rPr>
                                  <m:t>𝑻</m:t>
                                </m:r>
                              </m:num>
                              <m:den>
                                <m:r>
                                  <a:rPr lang="en-US" sz="2000" b="1" i="1">
                                    <a:solidFill>
                                      <a:srgbClr val="000000"/>
                                    </a:solidFill>
                                    <a:latin typeface="Cambria Math"/>
                                    <a:cs typeface="+mj-cs"/>
                                  </a:rPr>
                                  <m:t>𝟒</m:t>
                                </m:r>
                              </m:den>
                            </m:f>
                          </m:e>
                        </m:d>
                        <m:r>
                          <a:rPr lang="en-US" sz="2000" b="1" i="0" smtClean="0">
                            <a:solidFill>
                              <a:srgbClr val="000000"/>
                            </a:solidFill>
                            <a:latin typeface="Cambria Math"/>
                            <a:cs typeface="+mj-cs"/>
                          </a:rPr>
                          <m:t>𝐬</m:t>
                        </m:r>
                      </m:e>
                    </m:d>
                    <m:r>
                      <a:rPr lang="en-US" sz="2000" b="1" i="1">
                        <a:solidFill>
                          <a:srgbClr val="000000"/>
                        </a:solidFill>
                        <a:latin typeface="Cambria Math"/>
                        <a:cs typeface="+mj-cs"/>
                      </a:rPr>
                      <m:t> </m:t>
                    </m:r>
                  </m:oMath>
                </a14:m>
                <a:r>
                  <a:rPr lang="en-US" sz="2000" b="1" dirty="0">
                    <a:solidFill>
                      <a:srgbClr val="000000"/>
                    </a:solidFill>
                    <a:latin typeface="Times New Roman"/>
                    <a:cs typeface="+mj-cs"/>
                  </a:rPr>
                  <a:t>,</a:t>
                </a:r>
                <a:r>
                  <a:rPr lang="en-US" sz="2000" b="1" dirty="0">
                    <a:effectLst/>
                    <a:latin typeface="Times New Roman"/>
                    <a:ea typeface="Times New Roman"/>
                    <a:cs typeface="+mj-cs"/>
                  </a:rPr>
                  <a:t> to </a:t>
                </a:r>
                <a14:m>
                  <m:oMath xmlns:m="http://schemas.openxmlformats.org/officeDocument/2006/math">
                    <m:d>
                      <m:dPr>
                        <m:begChr m:val="["/>
                        <m:endChr m:val="]"/>
                        <m:ctrlPr>
                          <a:rPr lang="en-US" sz="2000" b="1" i="1">
                            <a:effectLst/>
                            <a:latin typeface="Cambria Math"/>
                            <a:ea typeface="Times New Roman"/>
                            <a:cs typeface="+mj-cs"/>
                          </a:rPr>
                        </m:ctrlPr>
                      </m:dPr>
                      <m:e>
                        <m:r>
                          <a:rPr lang="en-US" sz="2000" b="1" i="1">
                            <a:effectLst/>
                            <a:latin typeface="Cambria Math"/>
                            <a:ea typeface="Times New Roman"/>
                            <a:cs typeface="+mj-cs"/>
                          </a:rPr>
                          <m:t>𝒕</m:t>
                        </m:r>
                        <m:r>
                          <a:rPr lang="en-US" sz="2000" b="1" i="1">
                            <a:effectLst/>
                            <a:latin typeface="Cambria Math"/>
                            <a:ea typeface="Times New Roman"/>
                            <a:cs typeface="+mj-cs"/>
                          </a:rPr>
                          <m:t>=</m:t>
                        </m:r>
                        <m:d>
                          <m:dPr>
                            <m:ctrlPr>
                              <a:rPr lang="en-US" sz="2000" b="1" i="1">
                                <a:effectLst/>
                                <a:latin typeface="Cambria Math"/>
                                <a:ea typeface="Times New Roman"/>
                                <a:cs typeface="+mj-cs"/>
                              </a:rPr>
                            </m:ctrlPr>
                          </m:dPr>
                          <m:e>
                            <m:r>
                              <a:rPr lang="en-US" sz="2000" b="1" i="1">
                                <a:effectLst/>
                                <a:latin typeface="Cambria Math"/>
                                <a:ea typeface="Times New Roman"/>
                                <a:cs typeface="+mj-cs"/>
                              </a:rPr>
                              <m:t>𝑻</m:t>
                            </m:r>
                          </m:e>
                        </m:d>
                        <m:r>
                          <a:rPr lang="en-US" sz="2000" b="1" i="0" smtClean="0">
                            <a:effectLst/>
                            <a:latin typeface="Cambria Math"/>
                            <a:ea typeface="Times New Roman"/>
                            <a:cs typeface="+mj-cs"/>
                          </a:rPr>
                          <m:t>𝐬</m:t>
                        </m:r>
                      </m:e>
                    </m:d>
                  </m:oMath>
                </a14:m>
                <a:endParaRPr lang="en-US" sz="2000" b="1" dirty="0" smtClean="0">
                  <a:effectLst/>
                  <a:latin typeface="Times New Roman"/>
                  <a:ea typeface="Times New Roman"/>
                  <a:cs typeface="+mj-cs"/>
                </a:endParaRPr>
              </a:p>
              <a:p>
                <a:pPr lvl="0" algn="just" rtl="0">
                  <a:spcAft>
                    <a:spcPts val="0"/>
                  </a:spcAft>
                </a:pPr>
                <a:endParaRPr lang="en-US" sz="2000" u="sng" dirty="0" smtClean="0">
                  <a:effectLst/>
                  <a:latin typeface="Times New Roman"/>
                  <a:ea typeface="Times New Roman"/>
                  <a:cs typeface="+mj-cs"/>
                </a:endParaRPr>
              </a:p>
              <a:p>
                <a:pPr lvl="0" algn="just" rtl="0">
                  <a:spcAft>
                    <a:spcPts val="0"/>
                  </a:spcAft>
                </a:pPr>
                <a:r>
                  <a:rPr lang="en-US" sz="2000" dirty="0" smtClean="0">
                    <a:solidFill>
                      <a:srgbClr val="000000"/>
                    </a:solidFill>
                    <a:latin typeface="Times New Roman"/>
                    <a:cs typeface="+mj-cs"/>
                  </a:rPr>
                  <a:t>The </a:t>
                </a:r>
                <a:r>
                  <a:rPr lang="en-US" sz="2000" dirty="0">
                    <a:solidFill>
                      <a:srgbClr val="000000"/>
                    </a:solidFill>
                    <a:latin typeface="Times New Roman"/>
                    <a:cs typeface="+mj-cs"/>
                  </a:rPr>
                  <a:t>magnitude of the drift velocity equal to its maximum value </a:t>
                </a:r>
                <a:r>
                  <a:rPr lang="en-US" sz="2000" dirty="0" smtClean="0">
                    <a:solidFill>
                      <a:srgbClr val="000000"/>
                    </a:solidFill>
                    <a:latin typeface="Times New Roman"/>
                    <a:cs typeface="+mj-cs"/>
                  </a:rPr>
                  <a:t>at </a:t>
                </a:r>
                <a14:m>
                  <m:oMath xmlns:m="http://schemas.openxmlformats.org/officeDocument/2006/math">
                    <m:d>
                      <m:dPr>
                        <m:ctrlPr>
                          <a:rPr lang="en-US" sz="2000" i="1">
                            <a:solidFill>
                              <a:srgbClr val="000000"/>
                            </a:solidFill>
                            <a:latin typeface="Cambria Math"/>
                            <a:cs typeface="+mj-cs"/>
                          </a:rPr>
                        </m:ctrlPr>
                      </m:dPr>
                      <m:e>
                        <m:r>
                          <a:rPr lang="en-US" sz="2000" i="1">
                            <a:solidFill>
                              <a:srgbClr val="000000"/>
                            </a:solidFill>
                            <a:latin typeface="Cambria Math"/>
                            <a:cs typeface="+mj-cs"/>
                          </a:rPr>
                          <m:t>𝑡</m:t>
                        </m:r>
                        <m:r>
                          <a:rPr lang="en-US" sz="2000" i="1">
                            <a:solidFill>
                              <a:srgbClr val="000000"/>
                            </a:solidFill>
                            <a:latin typeface="Cambria Math"/>
                            <a:cs typeface="+mj-cs"/>
                          </a:rPr>
                          <m:t>=</m:t>
                        </m:r>
                        <m:d>
                          <m:dPr>
                            <m:ctrlPr>
                              <a:rPr lang="en-US" sz="2000" i="1">
                                <a:effectLst/>
                                <a:latin typeface="Cambria Math"/>
                                <a:ea typeface="Times New Roman"/>
                                <a:cs typeface="+mj-cs"/>
                              </a:rPr>
                            </m:ctrlPr>
                          </m:dPr>
                          <m:e>
                            <m:f>
                              <m:fPr>
                                <m:type m:val="lin"/>
                                <m:ctrlPr>
                                  <a:rPr lang="en-US" sz="2000" i="1">
                                    <a:effectLst/>
                                    <a:latin typeface="Cambria Math"/>
                                    <a:ea typeface="Times New Roman"/>
                                    <a:cs typeface="+mj-cs"/>
                                  </a:rPr>
                                </m:ctrlPr>
                              </m:fPr>
                              <m:num>
                                <m:r>
                                  <a:rPr lang="en-US" sz="2000" i="1">
                                    <a:effectLst/>
                                    <a:latin typeface="Cambria Math"/>
                                    <a:ea typeface="Times New Roman"/>
                                    <a:cs typeface="+mj-cs"/>
                                  </a:rPr>
                                  <m:t>3</m:t>
                                </m:r>
                                <m:r>
                                  <a:rPr lang="en-US" sz="2000" i="1">
                                    <a:effectLst/>
                                    <a:latin typeface="Cambria Math"/>
                                    <a:ea typeface="Times New Roman"/>
                                    <a:cs typeface="+mj-cs"/>
                                  </a:rPr>
                                  <m:t>𝑇</m:t>
                                </m:r>
                              </m:num>
                              <m:den>
                                <m:r>
                                  <a:rPr lang="en-US" sz="2000" i="1">
                                    <a:effectLst/>
                                    <a:latin typeface="Cambria Math"/>
                                    <a:ea typeface="Times New Roman"/>
                                    <a:cs typeface="+mj-cs"/>
                                  </a:rPr>
                                  <m:t>4</m:t>
                                </m:r>
                              </m:den>
                            </m:f>
                          </m:e>
                        </m:d>
                        <m:r>
                          <m:rPr>
                            <m:sty m:val="p"/>
                          </m:rPr>
                          <a:rPr lang="en-US" sz="2000">
                            <a:solidFill>
                              <a:srgbClr val="000000"/>
                            </a:solidFill>
                            <a:latin typeface="Cambria Math"/>
                            <a:cs typeface="+mj-cs"/>
                          </a:rPr>
                          <m:t>s</m:t>
                        </m:r>
                      </m:e>
                    </m:d>
                  </m:oMath>
                </a14:m>
                <a:r>
                  <a:rPr lang="en-US" sz="2000" dirty="0">
                    <a:solidFill>
                      <a:srgbClr val="000000"/>
                    </a:solidFill>
                    <a:latin typeface="Times New Roman"/>
                    <a:cs typeface="+mj-cs"/>
                  </a:rPr>
                  <a:t> then this value decreases gradually until it reaches </a:t>
                </a:r>
                <a:r>
                  <a:rPr lang="en-US" sz="2000" dirty="0" smtClean="0">
                    <a:solidFill>
                      <a:srgbClr val="000000"/>
                    </a:solidFill>
                    <a:latin typeface="Times New Roman"/>
                    <a:cs typeface="+mj-cs"/>
                  </a:rPr>
                  <a:t>zero </a:t>
                </a:r>
                <a:r>
                  <a:rPr lang="en-US" sz="2000" dirty="0">
                    <a:solidFill>
                      <a:srgbClr val="000000"/>
                    </a:solidFill>
                    <a:latin typeface="Times New Roman"/>
                    <a:cs typeface="+mj-cs"/>
                  </a:rPr>
                  <a:t>at</a:t>
                </a:r>
                <a14:m>
                  <m:oMath xmlns:m="http://schemas.openxmlformats.org/officeDocument/2006/math">
                    <m:r>
                      <a:rPr lang="en-US" sz="2000" i="1">
                        <a:solidFill>
                          <a:srgbClr val="000000"/>
                        </a:solidFill>
                        <a:latin typeface="Cambria Math"/>
                        <a:cs typeface="+mj-cs"/>
                      </a:rPr>
                      <m:t> </m:t>
                    </m:r>
                    <m:d>
                      <m:dPr>
                        <m:begChr m:val="["/>
                        <m:endChr m:val="]"/>
                        <m:ctrlPr>
                          <a:rPr lang="en-US" sz="2000" i="1">
                            <a:solidFill>
                              <a:srgbClr val="000000"/>
                            </a:solidFill>
                            <a:latin typeface="Cambria Math"/>
                            <a:cs typeface="+mj-cs"/>
                          </a:rPr>
                        </m:ctrlPr>
                      </m:dPr>
                      <m:e>
                        <m:r>
                          <a:rPr lang="en-US" sz="2000" b="0" i="1" smtClean="0">
                            <a:solidFill>
                              <a:srgbClr val="000000"/>
                            </a:solidFill>
                            <a:latin typeface="Cambria Math"/>
                            <a:cs typeface="+mj-cs"/>
                          </a:rPr>
                          <m:t>𝑡</m:t>
                        </m:r>
                        <m:r>
                          <a:rPr lang="en-US" sz="2000" b="0" i="1" smtClean="0">
                            <a:solidFill>
                              <a:srgbClr val="000000"/>
                            </a:solidFill>
                            <a:latin typeface="Cambria Math"/>
                            <a:cs typeface="+mj-cs"/>
                          </a:rPr>
                          <m:t>=</m:t>
                        </m:r>
                        <m:r>
                          <a:rPr lang="en-US" sz="2000" b="0" i="1" smtClean="0">
                            <a:solidFill>
                              <a:srgbClr val="000000"/>
                            </a:solidFill>
                            <a:latin typeface="Cambria Math"/>
                            <a:cs typeface="+mj-cs"/>
                          </a:rPr>
                          <m:t>𝑇</m:t>
                        </m:r>
                      </m:e>
                    </m:d>
                    <m:r>
                      <a:rPr lang="en-US" sz="2000" i="1">
                        <a:solidFill>
                          <a:srgbClr val="000000"/>
                        </a:solidFill>
                        <a:latin typeface="Cambria Math"/>
                        <a:cs typeface="+mj-cs"/>
                      </a:rPr>
                      <m:t> </m:t>
                    </m:r>
                    <m:r>
                      <a:rPr lang="en-US" sz="2000">
                        <a:solidFill>
                          <a:srgbClr val="000000"/>
                        </a:solidFill>
                        <a:latin typeface="Cambria Math"/>
                        <a:cs typeface="+mj-cs"/>
                      </a:rPr>
                      <m:t>.</m:t>
                    </m:r>
                  </m:oMath>
                </a14:m>
                <a:r>
                  <a:rPr lang="en-US" sz="2000" dirty="0">
                    <a:solidFill>
                      <a:srgbClr val="000000"/>
                    </a:solidFill>
                    <a:latin typeface="Times New Roman"/>
                    <a:cs typeface="+mj-cs"/>
                  </a:rPr>
                  <a:t> </a:t>
                </a:r>
                <a:r>
                  <a:rPr lang="en-US" sz="2000" dirty="0">
                    <a:effectLst/>
                    <a:latin typeface="Times New Roman"/>
                    <a:ea typeface="Times New Roman"/>
                    <a:cs typeface="+mj-cs"/>
                  </a:rPr>
                  <a:t>This leads to a decrease in the current magnitude </a:t>
                </a:r>
                <a:r>
                  <a:rPr lang="en-US" sz="2000" dirty="0" smtClean="0">
                    <a:effectLst/>
                    <a:latin typeface="Times New Roman"/>
                    <a:ea typeface="Times New Roman"/>
                    <a:cs typeface="+mj-cs"/>
                  </a:rPr>
                  <a:t>from </a:t>
                </a:r>
                <a14:m>
                  <m:oMath xmlns:m="http://schemas.openxmlformats.org/officeDocument/2006/math">
                    <m:r>
                      <a:rPr lang="en-US" sz="2000" i="1">
                        <a:effectLst/>
                        <a:latin typeface="Cambria Math"/>
                        <a:ea typeface="Times New Roman"/>
                        <a:cs typeface="+mj-cs"/>
                      </a:rPr>
                      <m:t>(</m:t>
                    </m:r>
                    <m:r>
                      <a:rPr lang="en-US" sz="2000" i="1">
                        <a:effectLst/>
                        <a:latin typeface="Cambria Math"/>
                        <a:ea typeface="Times New Roman"/>
                        <a:cs typeface="+mj-cs"/>
                      </a:rPr>
                      <m:t>𝑖</m:t>
                    </m:r>
                    <m:r>
                      <a:rPr lang="en-US" sz="2000" i="1">
                        <a:effectLst/>
                        <a:latin typeface="Cambria Math"/>
                        <a:ea typeface="Times New Roman"/>
                        <a:cs typeface="+mj-cs"/>
                      </a:rPr>
                      <m:t>=−</m:t>
                    </m:r>
                    <m:sSub>
                      <m:sSubPr>
                        <m:ctrlPr>
                          <a:rPr lang="en-US" sz="2000" i="1">
                            <a:effectLst/>
                            <a:latin typeface="Cambria Math"/>
                            <a:ea typeface="Times New Roman"/>
                            <a:cs typeface="+mj-cs"/>
                          </a:rPr>
                        </m:ctrlPr>
                      </m:sSubPr>
                      <m:e>
                        <m:r>
                          <a:rPr lang="en-US" sz="2000" i="1">
                            <a:effectLst/>
                            <a:latin typeface="Cambria Math"/>
                            <a:ea typeface="Times New Roman"/>
                            <a:cs typeface="+mj-cs"/>
                          </a:rPr>
                          <m:t>𝐼</m:t>
                        </m:r>
                      </m:e>
                      <m:sub>
                        <m:r>
                          <a:rPr lang="en-US" sz="2000" i="1">
                            <a:effectLst/>
                            <a:latin typeface="Cambria Math"/>
                            <a:ea typeface="Times New Roman"/>
                            <a:cs typeface="+mj-cs"/>
                          </a:rPr>
                          <m:t>𝑚𝑎𝑥</m:t>
                        </m:r>
                      </m:sub>
                    </m:sSub>
                    <m:r>
                      <a:rPr lang="en-US" sz="2000" i="1">
                        <a:effectLst/>
                        <a:latin typeface="Cambria Math"/>
                        <a:ea typeface="Times New Roman"/>
                        <a:cs typeface="+mj-cs"/>
                      </a:rPr>
                      <m:t>) </m:t>
                    </m:r>
                    <m:r>
                      <m:rPr>
                        <m:sty m:val="p"/>
                      </m:rPr>
                      <a:rPr lang="en-US" sz="2000">
                        <a:effectLst/>
                        <a:latin typeface="Cambria Math"/>
                        <a:ea typeface="Times New Roman"/>
                        <a:cs typeface="+mj-cs"/>
                      </a:rPr>
                      <m:t>A</m:t>
                    </m:r>
                  </m:oMath>
                </a14:m>
                <a:r>
                  <a:rPr lang="en-US" sz="2000" dirty="0">
                    <a:effectLst/>
                    <a:latin typeface="Times New Roman"/>
                    <a:ea typeface="Times New Roman"/>
                    <a:cs typeface="+mj-cs"/>
                  </a:rPr>
                  <a:t> to </a:t>
                </a:r>
                <a14:m>
                  <m:oMath xmlns:m="http://schemas.openxmlformats.org/officeDocument/2006/math">
                    <m:d>
                      <m:dPr>
                        <m:ctrlPr>
                          <a:rPr lang="en-US" sz="2000" i="1">
                            <a:effectLst/>
                            <a:latin typeface="Cambria Math"/>
                            <a:ea typeface="Times New Roman"/>
                            <a:cs typeface="+mj-cs"/>
                          </a:rPr>
                        </m:ctrlPr>
                      </m:dPr>
                      <m:e>
                        <m:r>
                          <a:rPr lang="en-US" sz="2000" i="1">
                            <a:effectLst/>
                            <a:latin typeface="Cambria Math"/>
                            <a:ea typeface="Times New Roman"/>
                            <a:cs typeface="+mj-cs"/>
                          </a:rPr>
                          <m:t>𝑖</m:t>
                        </m:r>
                        <m:r>
                          <a:rPr lang="en-US" sz="2000" i="1">
                            <a:effectLst/>
                            <a:latin typeface="Cambria Math"/>
                            <a:ea typeface="Times New Roman"/>
                            <a:cs typeface="+mj-cs"/>
                          </a:rPr>
                          <m:t>=</m:t>
                        </m:r>
                        <m:r>
                          <a:rPr lang="en-US" sz="2000" i="1">
                            <a:effectLst/>
                            <a:latin typeface="Cambria Math"/>
                            <a:ea typeface="Times New Roman"/>
                            <a:cs typeface="+mj-cs"/>
                          </a:rPr>
                          <m:t>0</m:t>
                        </m:r>
                      </m:e>
                    </m:d>
                    <m:r>
                      <m:rPr>
                        <m:sty m:val="p"/>
                      </m:rPr>
                      <a:rPr lang="en-US" sz="2000">
                        <a:effectLst/>
                        <a:latin typeface="Cambria Math"/>
                        <a:ea typeface="Times New Roman"/>
                        <a:cs typeface="+mj-cs"/>
                      </a:rPr>
                      <m:t>A</m:t>
                    </m:r>
                  </m:oMath>
                </a14:m>
                <a:r>
                  <a:rPr lang="en-US" sz="2000" dirty="0">
                    <a:effectLst/>
                    <a:latin typeface="Times New Roman"/>
                    <a:ea typeface="Times New Roman"/>
                    <a:cs typeface="+mj-cs"/>
                  </a:rPr>
                  <a:t> in this period.</a:t>
                </a:r>
                <a:r>
                  <a:rPr lang="en-US" sz="2000" dirty="0">
                    <a:solidFill>
                      <a:prstClr val="black"/>
                    </a:solidFill>
                    <a:latin typeface="Times New Roman"/>
                    <a:ea typeface="Times New Roman"/>
                    <a:cs typeface="Times New Roman"/>
                  </a:rPr>
                  <a:t> </a:t>
                </a:r>
                <a:endParaRPr lang="en-US" sz="2000" dirty="0">
                  <a:effectLst/>
                  <a:latin typeface="Times New Roman"/>
                  <a:ea typeface="Times New Roman"/>
                  <a:cs typeface="+mj-cs"/>
                </a:endParaRPr>
              </a:p>
            </p:txBody>
          </p:sp>
        </mc:Choice>
        <mc:Fallback xmlns="">
          <p:sp>
            <p:nvSpPr>
              <p:cNvPr id="2" name="Rectangle 1"/>
              <p:cNvSpPr>
                <a:spLocks noRot="1" noChangeAspect="1" noMove="1" noResize="1" noEditPoints="1" noAdjustHandles="1" noChangeArrowheads="1" noChangeShapeType="1" noTextEdit="1"/>
              </p:cNvSpPr>
              <p:nvPr/>
            </p:nvSpPr>
            <p:spPr>
              <a:xfrm>
                <a:off x="395536" y="335846"/>
                <a:ext cx="8352928" cy="5324535"/>
              </a:xfrm>
              <a:prstGeom prst="rect">
                <a:avLst/>
              </a:prstGeom>
              <a:blipFill rotWithShape="1">
                <a:blip r:embed="rId2"/>
                <a:stretch>
                  <a:fillRect l="-803" t="-572" r="-730" b="-1144"/>
                </a:stretch>
              </a:blipFill>
            </p:spPr>
            <p:txBody>
              <a:bodyPr/>
              <a:lstStyle/>
              <a:p>
                <a:r>
                  <a:rPr lang="ar-IQ">
                    <a:noFill/>
                  </a:rPr>
                  <a:t> </a:t>
                </a:r>
              </a:p>
            </p:txBody>
          </p:sp>
        </mc:Fallback>
      </mc:AlternateContent>
    </p:spTree>
    <p:extLst>
      <p:ext uri="{BB962C8B-B14F-4D97-AF65-F5344CB8AC3E}">
        <p14:creationId xmlns:p14="http://schemas.microsoft.com/office/powerpoint/2010/main" val="18000433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4" y="14288"/>
            <a:ext cx="534352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04664"/>
            <a:ext cx="24193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4" y="3847902"/>
            <a:ext cx="53435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8843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53435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63699"/>
            <a:ext cx="22002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4395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0728"/>
            <a:ext cx="66198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5168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72786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7785" y="1042715"/>
            <a:ext cx="5472608" cy="2031325"/>
          </a:xfrm>
          <a:prstGeom prst="rect">
            <a:avLst/>
          </a:prstGeom>
          <a:noFill/>
        </p:spPr>
        <p:txBody>
          <a:bodyPr wrap="square" rtlCol="1">
            <a:spAutoFit/>
          </a:bodyPr>
          <a:lstStyle/>
          <a:p>
            <a:pPr algn="just" rtl="0"/>
            <a:r>
              <a:rPr lang="en-US" dirty="0" smtClean="0"/>
              <a:t>Consider the circuit shown in the figure beside, if the switch is closed (ON), then the current will flow in the capacitor in a random oscillatory behavior for a period known as a “transient state”, until it reaches a “steady state” in which its oscillation damped. The steady state operation of the capacitor in an AC circuit is of our interest in this course of steady.</a:t>
            </a:r>
          </a:p>
        </p:txBody>
      </p:sp>
      <p:grpSp>
        <p:nvGrpSpPr>
          <p:cNvPr id="14" name="Group 13"/>
          <p:cNvGrpSpPr/>
          <p:nvPr/>
        </p:nvGrpSpPr>
        <p:grpSpPr>
          <a:xfrm>
            <a:off x="6084168" y="1042715"/>
            <a:ext cx="2880320" cy="1800200"/>
            <a:chOff x="6084168" y="1042715"/>
            <a:chExt cx="2880320" cy="1800200"/>
          </a:xfrm>
        </p:grpSpPr>
        <p:cxnSp>
          <p:nvCxnSpPr>
            <p:cNvPr id="47" name="Straight Arrow Connector 46"/>
            <p:cNvCxnSpPr/>
            <p:nvPr/>
          </p:nvCxnSpPr>
          <p:spPr>
            <a:xfrm flipV="1">
              <a:off x="8331795" y="1752789"/>
              <a:ext cx="0" cy="3514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5" name="Group 4"/>
            <p:cNvGrpSpPr/>
            <p:nvPr/>
          </p:nvGrpSpPr>
          <p:grpSpPr>
            <a:xfrm>
              <a:off x="6084168" y="1042715"/>
              <a:ext cx="2880320" cy="1800200"/>
              <a:chOff x="4084254" y="3501008"/>
              <a:chExt cx="2880320" cy="1800200"/>
            </a:xfrm>
          </p:grpSpPr>
          <p:cxnSp>
            <p:nvCxnSpPr>
              <p:cNvPr id="1038" name="Straight Arrow Connector 1037"/>
              <p:cNvCxnSpPr/>
              <p:nvPr/>
            </p:nvCxnSpPr>
            <p:spPr>
              <a:xfrm flipV="1">
                <a:off x="4597270" y="4189378"/>
                <a:ext cx="0" cy="3514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 name="Group 2"/>
              <p:cNvGrpSpPr/>
              <p:nvPr/>
            </p:nvGrpSpPr>
            <p:grpSpPr>
              <a:xfrm>
                <a:off x="4084254" y="3501008"/>
                <a:ext cx="2880320" cy="1800200"/>
                <a:chOff x="6208490" y="1335227"/>
                <a:chExt cx="2880320" cy="1800200"/>
              </a:xfrm>
            </p:grpSpPr>
            <p:grpSp>
              <p:nvGrpSpPr>
                <p:cNvPr id="1036" name="Group 1035"/>
                <p:cNvGrpSpPr/>
                <p:nvPr/>
              </p:nvGrpSpPr>
              <p:grpSpPr>
                <a:xfrm>
                  <a:off x="6208490" y="1335227"/>
                  <a:ext cx="2880320" cy="1800200"/>
                  <a:chOff x="1170112" y="1628800"/>
                  <a:chExt cx="2880320" cy="1800200"/>
                </a:xfrm>
              </p:grpSpPr>
              <p:sp>
                <p:nvSpPr>
                  <p:cNvPr id="1032" name="TextBox 1031"/>
                  <p:cNvSpPr txBox="1"/>
                  <p:nvPr/>
                </p:nvSpPr>
                <p:spPr>
                  <a:xfrm>
                    <a:off x="2267744" y="1839114"/>
                    <a:ext cx="648072" cy="276999"/>
                  </a:xfrm>
                  <a:prstGeom prst="rect">
                    <a:avLst/>
                  </a:prstGeom>
                  <a:noFill/>
                </p:spPr>
                <p:txBody>
                  <a:bodyPr wrap="square" rtlCol="1">
                    <a:spAutoFit/>
                  </a:bodyPr>
                  <a:lstStyle/>
                  <a:p>
                    <a:pPr algn="ctr" rtl="0"/>
                    <a:r>
                      <a:rPr lang="en-US" sz="1200" dirty="0" smtClean="0"/>
                      <a:t>Switch</a:t>
                    </a:r>
                    <a:endParaRPr lang="ar-IQ" sz="1200" dirty="0"/>
                  </a:p>
                </p:txBody>
              </p:sp>
              <p:grpSp>
                <p:nvGrpSpPr>
                  <p:cNvPr id="1035" name="Group 1034"/>
                  <p:cNvGrpSpPr/>
                  <p:nvPr/>
                </p:nvGrpSpPr>
                <p:grpSpPr>
                  <a:xfrm>
                    <a:off x="1170112" y="1628800"/>
                    <a:ext cx="2880320" cy="1800200"/>
                    <a:chOff x="1170112" y="1628800"/>
                    <a:chExt cx="2880320" cy="1800200"/>
                  </a:xfrm>
                </p:grpSpPr>
                <p:grpSp>
                  <p:nvGrpSpPr>
                    <p:cNvPr id="1034" name="Group 1033"/>
                    <p:cNvGrpSpPr/>
                    <p:nvPr/>
                  </p:nvGrpSpPr>
                  <p:grpSpPr>
                    <a:xfrm>
                      <a:off x="1170112" y="1628800"/>
                      <a:ext cx="2880320" cy="1800200"/>
                      <a:chOff x="1170112" y="1628800"/>
                      <a:chExt cx="2880320" cy="1800200"/>
                    </a:xfrm>
                  </p:grpSpPr>
                  <p:grpSp>
                    <p:nvGrpSpPr>
                      <p:cNvPr id="1025" name="Group 1024"/>
                      <p:cNvGrpSpPr/>
                      <p:nvPr/>
                    </p:nvGrpSpPr>
                    <p:grpSpPr>
                      <a:xfrm>
                        <a:off x="1170112" y="1628800"/>
                        <a:ext cx="2880320" cy="1800200"/>
                        <a:chOff x="2483768" y="1556792"/>
                        <a:chExt cx="2880320" cy="1800200"/>
                      </a:xfrm>
                    </p:grpSpPr>
                    <p:cxnSp>
                      <p:nvCxnSpPr>
                        <p:cNvPr id="4" name="Straight Connector 3"/>
                        <p:cNvCxnSpPr>
                          <a:stCxn id="11" idx="0"/>
                        </p:cNvCxnSpPr>
                        <p:nvPr/>
                      </p:nvCxnSpPr>
                      <p:spPr>
                        <a:xfrm flipV="1">
                          <a:off x="2699792" y="170080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99792" y="170080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779912" y="1556792"/>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67944" y="1700808"/>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483768" y="2276872"/>
                          <a:ext cx="432048" cy="43204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rtl="0"/>
                          <a:endParaRPr lang="ar-IQ"/>
                        </a:p>
                      </p:txBody>
                    </p:sp>
                    <p:cxnSp>
                      <p:nvCxnSpPr>
                        <p:cNvPr id="13" name="Straight Connector 12"/>
                        <p:cNvCxnSpPr>
                          <a:stCxn id="11" idx="4"/>
                        </p:cNvCxnSpPr>
                        <p:nvPr/>
                      </p:nvCxnSpPr>
                      <p:spPr>
                        <a:xfrm>
                          <a:off x="2699792" y="2708920"/>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99792" y="335699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76056" y="17008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60032" y="24208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0032" y="25732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76056" y="2573288"/>
                          <a:ext cx="0" cy="7837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8" name="TextBox 1027"/>
                      <p:cNvSpPr txBox="1"/>
                      <p:nvPr/>
                    </p:nvSpPr>
                    <p:spPr>
                      <a:xfrm>
                        <a:off x="1494148" y="2760149"/>
                        <a:ext cx="864096" cy="276999"/>
                      </a:xfrm>
                      <a:prstGeom prst="rect">
                        <a:avLst/>
                      </a:prstGeom>
                      <a:noFill/>
                    </p:spPr>
                    <p:txBody>
                      <a:bodyPr wrap="square" rtlCol="1">
                        <a:spAutoFit/>
                      </a:bodyPr>
                      <a:lstStyle/>
                      <a:p>
                        <a:pPr algn="ctr" rtl="0"/>
                        <a:r>
                          <a:rPr lang="en-US" sz="1200" dirty="0" smtClean="0"/>
                          <a:t>AC source</a:t>
                        </a:r>
                        <a:endParaRPr lang="ar-IQ" sz="1200" dirty="0"/>
                      </a:p>
                    </p:txBody>
                  </p:sp>
                </p:grpSp>
                <p:sp>
                  <p:nvSpPr>
                    <p:cNvPr id="1033" name="TextBox 1032"/>
                    <p:cNvSpPr txBox="1"/>
                    <p:nvPr/>
                  </p:nvSpPr>
                  <p:spPr>
                    <a:xfrm>
                      <a:off x="2945321" y="2780928"/>
                      <a:ext cx="881608" cy="276999"/>
                    </a:xfrm>
                    <a:prstGeom prst="rect">
                      <a:avLst/>
                    </a:prstGeom>
                    <a:noFill/>
                  </p:spPr>
                  <p:txBody>
                    <a:bodyPr wrap="square" rtlCol="1">
                      <a:spAutoFit/>
                    </a:bodyPr>
                    <a:lstStyle/>
                    <a:p>
                      <a:pPr algn="l" rtl="0"/>
                      <a:r>
                        <a:rPr lang="en-US" sz="1200" dirty="0" smtClean="0"/>
                        <a:t>Capacitor</a:t>
                      </a:r>
                      <a:endParaRPr lang="ar-IQ" sz="1200" dirty="0"/>
                    </a:p>
                  </p:txBody>
                </p:sp>
              </p:grpSp>
            </p:grpSp>
            <mc:AlternateContent xmlns:mc="http://schemas.openxmlformats.org/markup-compatibility/2006" xmlns:a14="http://schemas.microsoft.com/office/drawing/2010/main">
              <mc:Choice Requires="a14">
                <p:sp>
                  <p:nvSpPr>
                    <p:cNvPr id="1039" name="TextBox 1038"/>
                    <p:cNvSpPr txBox="1"/>
                    <p:nvPr/>
                  </p:nvSpPr>
                  <p:spPr>
                    <a:xfrm>
                      <a:off x="6704391" y="2049437"/>
                      <a:ext cx="520366"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𝑉</m:t>
                                </m:r>
                              </m:e>
                              <m:sub>
                                <m:r>
                                  <a:rPr lang="en-US" b="0" i="1" smtClean="0">
                                    <a:latin typeface="Cambria Math"/>
                                  </a:rPr>
                                  <m:t>𝑠</m:t>
                                </m:r>
                              </m:sub>
                            </m:sSub>
                          </m:oMath>
                        </m:oMathPara>
                      </a14:m>
                      <a:endParaRPr lang="ar-IQ" dirty="0"/>
                    </a:p>
                  </p:txBody>
                </p:sp>
              </mc:Choice>
              <mc:Fallback xmlns="">
                <p:sp>
                  <p:nvSpPr>
                    <p:cNvPr id="1039" name="TextBox 1038"/>
                    <p:cNvSpPr txBox="1">
                      <a:spLocks noRot="1" noChangeAspect="1" noMove="1" noResize="1" noEditPoints="1" noAdjustHandles="1" noChangeArrowheads="1" noChangeShapeType="1" noTextEdit="1"/>
                    </p:cNvSpPr>
                    <p:nvPr/>
                  </p:nvSpPr>
                  <p:spPr>
                    <a:xfrm>
                      <a:off x="6704391" y="2049437"/>
                      <a:ext cx="520366" cy="369332"/>
                    </a:xfrm>
                    <a:prstGeom prst="rect">
                      <a:avLst/>
                    </a:prstGeom>
                    <a:blipFill rotWithShape="1">
                      <a:blip r:embed="rId3"/>
                      <a:stretch>
                        <a:fillRect/>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1040" name="Rectangle 1039"/>
                <p:cNvSpPr/>
                <p:nvPr/>
              </p:nvSpPr>
              <p:spPr>
                <a:xfrm>
                  <a:off x="7829872" y="1804732"/>
                  <a:ext cx="438773" cy="369332"/>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i="1">
                                <a:latin typeface="Cambria Math"/>
                              </a:rPr>
                              <m:t>𝑉</m:t>
                            </m:r>
                          </m:e>
                          <m:sub>
                            <m:r>
                              <a:rPr lang="en-US" b="0" i="1" smtClean="0">
                                <a:latin typeface="Cambria Math"/>
                              </a:rPr>
                              <m:t>𝑐</m:t>
                            </m:r>
                          </m:sub>
                        </m:sSub>
                      </m:oMath>
                    </m:oMathPara>
                  </a14:m>
                  <a:endParaRPr lang="ar-IQ" dirty="0"/>
                </a:p>
              </p:txBody>
            </p:sp>
          </mc:Choice>
          <mc:Fallback xmlns="">
            <p:sp>
              <p:nvSpPr>
                <p:cNvPr id="1040" name="Rectangle 1039"/>
                <p:cNvSpPr>
                  <a:spLocks noRot="1" noChangeAspect="1" noMove="1" noResize="1" noEditPoints="1" noAdjustHandles="1" noChangeArrowheads="1" noChangeShapeType="1" noTextEdit="1"/>
                </p:cNvSpPr>
                <p:nvPr/>
              </p:nvSpPr>
              <p:spPr>
                <a:xfrm>
                  <a:off x="7829872" y="1804732"/>
                  <a:ext cx="438773" cy="369332"/>
                </a:xfrm>
                <a:prstGeom prst="rect">
                  <a:avLst/>
                </a:prstGeom>
                <a:blipFill rotWithShape="1">
                  <a:blip r:embed="rId4"/>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7" name="TextBox 6"/>
              <p:cNvSpPr txBox="1"/>
              <p:nvPr/>
            </p:nvSpPr>
            <p:spPr>
              <a:xfrm>
                <a:off x="539552" y="3284984"/>
                <a:ext cx="8172908" cy="692241"/>
              </a:xfrm>
              <a:prstGeom prst="rect">
                <a:avLst/>
              </a:prstGeom>
              <a:noFill/>
            </p:spPr>
            <p:txBody>
              <a:bodyPr wrap="square" rtlCol="1">
                <a:spAutoFit/>
              </a:bodyPr>
              <a:lstStyle/>
              <a:p>
                <a:pPr algn="l" rtl="0"/>
                <a:r>
                  <a:rPr lang="en-US" dirty="0" smtClean="0"/>
                  <a:t>The steady state current of the lossless capacitive load is a sinusoidal current leads the voltage supplying it by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a:rPr>
                              <m:t>90</m:t>
                            </m:r>
                          </m:e>
                          <m:sup>
                            <m:r>
                              <a:rPr lang="en-US" i="1" smtClean="0">
                                <a:latin typeface="Cambria Math"/>
                                <a:ea typeface="Cambria Math"/>
                              </a:rPr>
                              <m:t>°</m:t>
                            </m:r>
                          </m:sup>
                        </m:sSup>
                      </m:e>
                    </m:d>
                  </m:oMath>
                </a14:m>
                <a:r>
                  <a:rPr lang="en-US" dirty="0" smtClean="0"/>
                  <a:t>.</a:t>
                </a:r>
                <a:endParaRPr lang="ar-IQ"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3284984"/>
                <a:ext cx="8172908" cy="692241"/>
              </a:xfrm>
              <a:prstGeom prst="rect">
                <a:avLst/>
              </a:prstGeom>
              <a:blipFill rotWithShape="1">
                <a:blip r:embed="rId5"/>
                <a:stretch>
                  <a:fillRect l="-672" t="-4425" b="-10619"/>
                </a:stretch>
              </a:blipFill>
            </p:spPr>
            <p:txBody>
              <a:bodyPr/>
              <a:lstStyle/>
              <a:p>
                <a:r>
                  <a:rPr lang="ar-IQ">
                    <a:noFill/>
                  </a:rPr>
                  <a:t> </a:t>
                </a:r>
              </a:p>
            </p:txBody>
          </p:sp>
        </mc:Fallback>
      </mc:AlternateContent>
    </p:spTree>
    <p:extLst>
      <p:ext uri="{BB962C8B-B14F-4D97-AF65-F5344CB8AC3E}">
        <p14:creationId xmlns:p14="http://schemas.microsoft.com/office/powerpoint/2010/main" val="16583790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41673" y="188640"/>
                <a:ext cx="8640960" cy="6185155"/>
              </a:xfrm>
              <a:prstGeom prst="rect">
                <a:avLst/>
              </a:prstGeom>
              <a:noFill/>
            </p:spPr>
            <p:txBody>
              <a:bodyPr wrap="square" rtlCol="1">
                <a:spAutoFit/>
              </a:bodyPr>
              <a:lstStyle/>
              <a:p>
                <a:pPr algn="l" rtl="0"/>
                <a:r>
                  <a:rPr lang="en-US" dirty="0" smtClean="0"/>
                  <a:t>To understand the capacitor behavior in AC circuit at steady state, let us start from the first principles:</a:t>
                </a:r>
              </a:p>
              <a:p>
                <a:pPr algn="l" rtl="0"/>
                <a:r>
                  <a:rPr lang="en-US" dirty="0" smtClean="0"/>
                  <a:t>It is already known that by definition:</a:t>
                </a:r>
              </a:p>
              <a:p>
                <a:pPr algn="l" rtl="0"/>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𝐶𝑉</m:t>
                      </m:r>
                    </m:oMath>
                  </m:oMathPara>
                </a14:m>
                <a:endParaRPr lang="en-US" b="0" dirty="0" smtClean="0"/>
              </a:p>
              <a:p>
                <a:pPr algn="just" rtl="0"/>
                <a:r>
                  <a:rPr lang="en-US" dirty="0" smtClean="0"/>
                  <a:t>Since, in AC circuit both </a:t>
                </a:r>
                <a14:m>
                  <m:oMath xmlns:m="http://schemas.openxmlformats.org/officeDocument/2006/math">
                    <m:d>
                      <m:dPr>
                        <m:ctrlPr>
                          <a:rPr lang="en-US" i="1" smtClean="0">
                            <a:latin typeface="Cambria Math"/>
                          </a:rPr>
                        </m:ctrlPr>
                      </m:dPr>
                      <m:e>
                        <m:r>
                          <a:rPr lang="en-US" b="0" i="1" smtClean="0">
                            <a:latin typeface="Cambria Math"/>
                          </a:rPr>
                          <m:t>𝑄</m:t>
                        </m:r>
                      </m:e>
                    </m:d>
                  </m:oMath>
                </a14:m>
                <a:r>
                  <a:rPr lang="en-US" dirty="0" smtClean="0"/>
                  <a:t> and </a:t>
                </a:r>
                <a14:m>
                  <m:oMath xmlns:m="http://schemas.openxmlformats.org/officeDocument/2006/math">
                    <m:d>
                      <m:dPr>
                        <m:ctrlPr>
                          <a:rPr lang="en-US" i="1" smtClean="0">
                            <a:latin typeface="Cambria Math"/>
                          </a:rPr>
                        </m:ctrlPr>
                      </m:dPr>
                      <m:e>
                        <m:r>
                          <a:rPr lang="en-US" b="0" i="1" smtClean="0">
                            <a:latin typeface="Cambria Math"/>
                          </a:rPr>
                          <m:t>𝑉</m:t>
                        </m:r>
                      </m:e>
                    </m:d>
                  </m:oMath>
                </a14:m>
                <a:r>
                  <a:rPr lang="en-US" dirty="0" smtClean="0"/>
                  <a:t> are function of time, then differentiating both sides of the above equation results in:</a:t>
                </a:r>
              </a:p>
              <a:p>
                <a:pPr algn="l" rtl="0"/>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𝑑𝑞</m:t>
                          </m:r>
                        </m:num>
                        <m:den>
                          <m:r>
                            <a:rPr lang="en-US" b="0" i="1" smtClean="0">
                              <a:latin typeface="Cambria Math"/>
                            </a:rPr>
                            <m:t>𝑑𝑡</m:t>
                          </m:r>
                        </m:den>
                      </m:f>
                      <m:r>
                        <a:rPr lang="en-US" b="0" i="1" smtClean="0">
                          <a:latin typeface="Cambria Math"/>
                        </a:rPr>
                        <m:t>=</m:t>
                      </m:r>
                      <m:r>
                        <a:rPr lang="en-US" b="0" i="1" smtClean="0">
                          <a:latin typeface="Cambria Math"/>
                        </a:rPr>
                        <m:t>𝐶</m:t>
                      </m:r>
                      <m:f>
                        <m:fPr>
                          <m:ctrlPr>
                            <a:rPr lang="en-US" b="0" i="1" smtClean="0">
                              <a:latin typeface="Cambria Math"/>
                            </a:rPr>
                          </m:ctrlPr>
                        </m:fPr>
                        <m:num>
                          <m:sSub>
                            <m:sSubPr>
                              <m:ctrlPr>
                                <a:rPr lang="en-US" b="0" i="1" smtClean="0">
                                  <a:latin typeface="Cambria Math"/>
                                </a:rPr>
                              </m:ctrlPr>
                            </m:sSubPr>
                            <m:e>
                              <m:r>
                                <a:rPr lang="en-US" b="0" i="1" smtClean="0">
                                  <a:latin typeface="Cambria Math"/>
                                </a:rPr>
                                <m:t>𝑑𝑣</m:t>
                              </m:r>
                            </m:e>
                            <m:sub>
                              <m:r>
                                <a:rPr lang="en-US" b="0" i="1" smtClean="0">
                                  <a:latin typeface="Cambria Math"/>
                                </a:rPr>
                                <m:t>𝑠</m:t>
                              </m:r>
                            </m:sub>
                          </m:sSub>
                          <m:d>
                            <m:dPr>
                              <m:ctrlPr>
                                <a:rPr lang="en-US" b="0" i="1" smtClean="0">
                                  <a:latin typeface="Cambria Math"/>
                                </a:rPr>
                              </m:ctrlPr>
                            </m:dPr>
                            <m:e>
                              <m:r>
                                <a:rPr lang="en-US" b="0" i="1" smtClean="0">
                                  <a:latin typeface="Cambria Math"/>
                                </a:rPr>
                                <m:t>𝑡</m:t>
                              </m:r>
                            </m:e>
                          </m:d>
                        </m:num>
                        <m:den>
                          <m:r>
                            <a:rPr lang="en-US" b="0" i="1" smtClean="0">
                              <a:latin typeface="Cambria Math"/>
                            </a:rPr>
                            <m:t>𝑑𝑡</m:t>
                          </m:r>
                        </m:den>
                      </m:f>
                    </m:oMath>
                  </m:oMathPara>
                </a14:m>
                <a:endParaRPr lang="en-US" dirty="0" smtClean="0"/>
              </a:p>
              <a:p>
                <a:pPr algn="l" rtl="0"/>
                <a:r>
                  <a:rPr lang="en-US" dirty="0" smtClean="0"/>
                  <a:t>Where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𝑠</m:t>
                        </m:r>
                      </m:sub>
                    </m:sSub>
                    <m:d>
                      <m:dPr>
                        <m:ctrlPr>
                          <a:rPr lang="en-US" i="1" smtClean="0">
                            <a:latin typeface="Cambria Math"/>
                          </a:rPr>
                        </m:ctrlPr>
                      </m:dPr>
                      <m:e>
                        <m:r>
                          <a:rPr lang="en-US" b="0" i="1" smtClean="0">
                            <a:latin typeface="Cambria Math"/>
                          </a:rPr>
                          <m:t>𝑡</m:t>
                        </m:r>
                      </m:e>
                    </m:d>
                  </m:oMath>
                </a14:m>
                <a:r>
                  <a:rPr lang="en-US" dirty="0" smtClean="0"/>
                  <a:t> is the source voltage supplying the current to the capacitor </a:t>
                </a:r>
                <a14:m>
                  <m:oMath xmlns:m="http://schemas.openxmlformats.org/officeDocument/2006/math">
                    <m:d>
                      <m:dPr>
                        <m:ctrlPr>
                          <a:rPr lang="en-US" i="1" smtClean="0">
                            <a:latin typeface="Cambria Math"/>
                          </a:rPr>
                        </m:ctrlPr>
                      </m:dPr>
                      <m:e>
                        <m:r>
                          <a:rPr lang="en-US" b="0" i="1" smtClean="0">
                            <a:latin typeface="Cambria Math"/>
                          </a:rPr>
                          <m:t>𝐶</m:t>
                        </m:r>
                      </m:e>
                    </m:d>
                  </m:oMath>
                </a14:m>
                <a:r>
                  <a:rPr lang="en-US" dirty="0" smtClean="0"/>
                  <a:t>, then:</a:t>
                </a:r>
              </a:p>
              <a:p>
                <a:pPr algn="l" rtl="0"/>
                <a14:m>
                  <m:oMathPara xmlns:m="http://schemas.openxmlformats.org/officeDocument/2006/math">
                    <m:oMathParaPr>
                      <m:jc m:val="centerGroup"/>
                    </m:oMathParaPr>
                    <m:oMath xmlns:m="http://schemas.openxmlformats.org/officeDocument/2006/math">
                      <m:r>
                        <a:rPr lang="en-US" b="0" i="1" smtClean="0">
                          <a:latin typeface="Cambria Math"/>
                        </a:rPr>
                        <m:t>𝑖</m:t>
                      </m:r>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𝐶</m:t>
                      </m:r>
                      <m:f>
                        <m:fPr>
                          <m:ctrlPr>
                            <a:rPr lang="en-US" b="0" i="1" smtClean="0">
                              <a:latin typeface="Cambria Math"/>
                            </a:rPr>
                          </m:ctrlPr>
                        </m:fPr>
                        <m:num>
                          <m:r>
                            <a:rPr lang="en-US" b="0" i="1" smtClean="0">
                              <a:latin typeface="Cambria Math"/>
                            </a:rPr>
                            <m:t>𝑑</m:t>
                          </m:r>
                          <m:sSub>
                            <m:sSubPr>
                              <m:ctrlPr>
                                <a:rPr lang="en-US" b="0" i="1" smtClean="0">
                                  <a:latin typeface="Cambria Math"/>
                                </a:rPr>
                              </m:ctrlPr>
                            </m:sSubPr>
                            <m:e>
                              <m:r>
                                <a:rPr lang="en-US" b="0" i="1" smtClean="0">
                                  <a:latin typeface="Cambria Math"/>
                                </a:rPr>
                                <m:t>𝑣</m:t>
                              </m:r>
                            </m:e>
                            <m:sub>
                              <m:r>
                                <a:rPr lang="en-US" b="0" i="1" smtClean="0">
                                  <a:latin typeface="Cambria Math"/>
                                </a:rPr>
                                <m:t>𝑠</m:t>
                              </m:r>
                            </m:sub>
                          </m:sSub>
                          <m:d>
                            <m:dPr>
                              <m:ctrlPr>
                                <a:rPr lang="en-US" b="0" i="1" smtClean="0">
                                  <a:latin typeface="Cambria Math"/>
                                </a:rPr>
                              </m:ctrlPr>
                            </m:dPr>
                            <m:e>
                              <m:r>
                                <a:rPr lang="en-US" b="0" i="1" smtClean="0">
                                  <a:latin typeface="Cambria Math"/>
                                </a:rPr>
                                <m:t>𝑡</m:t>
                              </m:r>
                            </m:e>
                          </m:d>
                        </m:num>
                        <m:den>
                          <m:r>
                            <a:rPr lang="en-US" b="0" i="1" smtClean="0">
                              <a:latin typeface="Cambria Math"/>
                            </a:rPr>
                            <m:t>𝑑𝑡</m:t>
                          </m:r>
                        </m:den>
                      </m:f>
                    </m:oMath>
                  </m:oMathPara>
                </a14:m>
                <a:endParaRPr lang="en-US" dirty="0" smtClean="0"/>
              </a:p>
              <a:p>
                <a:pPr algn="l" rtl="0"/>
                <a:r>
                  <a:rPr lang="en-US" dirty="0" smtClean="0"/>
                  <a:t>Then</a:t>
                </a:r>
              </a:p>
              <a:p>
                <a:pPr algn="l" rtl="0"/>
                <a14:m>
                  <m:oMathPara xmlns:m="http://schemas.openxmlformats.org/officeDocument/2006/math">
                    <m:oMathParaPr>
                      <m:jc m:val="centerGroup"/>
                    </m:oMathParaPr>
                    <m:oMath xmlns:m="http://schemas.openxmlformats.org/officeDocument/2006/math">
                      <m:r>
                        <a:rPr lang="en-US" b="0" i="1" smtClean="0">
                          <a:latin typeface="Cambria Math"/>
                        </a:rPr>
                        <m:t>𝐶𝑑</m:t>
                      </m:r>
                      <m:sSub>
                        <m:sSubPr>
                          <m:ctrlPr>
                            <a:rPr lang="en-US" b="0" i="1" smtClean="0">
                              <a:latin typeface="Cambria Math"/>
                            </a:rPr>
                          </m:ctrlPr>
                        </m:sSubPr>
                        <m:e>
                          <m:r>
                            <a:rPr lang="en-US" b="0" i="1" smtClean="0">
                              <a:latin typeface="Cambria Math"/>
                            </a:rPr>
                            <m:t>𝑣</m:t>
                          </m:r>
                        </m:e>
                        <m:sub>
                          <m:r>
                            <a:rPr lang="en-US" b="0" i="1" smtClean="0">
                              <a:latin typeface="Cambria Math"/>
                            </a:rPr>
                            <m:t>𝑠</m:t>
                          </m:r>
                        </m:sub>
                      </m:sSub>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𝑖</m:t>
                      </m:r>
                      <m:d>
                        <m:dPr>
                          <m:ctrlPr>
                            <a:rPr lang="en-US" b="0" i="1" smtClean="0">
                              <a:latin typeface="Cambria Math"/>
                            </a:rPr>
                          </m:ctrlPr>
                        </m:dPr>
                        <m:e>
                          <m:r>
                            <a:rPr lang="en-US" b="0" i="1" smtClean="0">
                              <a:latin typeface="Cambria Math"/>
                            </a:rPr>
                            <m:t>𝑡</m:t>
                          </m:r>
                        </m:e>
                      </m:d>
                      <m:r>
                        <a:rPr lang="en-US" b="0" i="1" smtClean="0">
                          <a:latin typeface="Cambria Math"/>
                        </a:rPr>
                        <m:t>𝑑𝑡</m:t>
                      </m:r>
                    </m:oMath>
                  </m:oMathPara>
                </a14:m>
                <a:endParaRPr lang="en-US" b="0" dirty="0" smtClean="0"/>
              </a:p>
              <a:p>
                <a:pPr algn="l" rtl="0"/>
                <a:r>
                  <a:rPr lang="en-US" dirty="0" smtClean="0"/>
                  <a:t>Or </a:t>
                </a:r>
                <a:endParaRPr lang="en-US" b="0" dirty="0" smtClean="0"/>
              </a:p>
              <a:p>
                <a:pPr algn="l" rtl="0"/>
                <a14:m>
                  <m:oMathPara xmlns:m="http://schemas.openxmlformats.org/officeDocument/2006/math">
                    <m:oMathParaPr>
                      <m:jc m:val="centerGroup"/>
                    </m:oMathParaPr>
                    <m:oMath xmlns:m="http://schemas.openxmlformats.org/officeDocument/2006/math">
                      <m:r>
                        <a:rPr lang="en-US" i="1">
                          <a:latin typeface="Cambria Math"/>
                        </a:rPr>
                        <m:t>𝑑</m:t>
                      </m:r>
                      <m:sSub>
                        <m:sSubPr>
                          <m:ctrlPr>
                            <a:rPr lang="en-US" i="1">
                              <a:latin typeface="Cambria Math"/>
                            </a:rPr>
                          </m:ctrlPr>
                        </m:sSubPr>
                        <m:e>
                          <m:r>
                            <a:rPr lang="en-US" i="1">
                              <a:latin typeface="Cambria Math"/>
                            </a:rPr>
                            <m:t>𝑣</m:t>
                          </m:r>
                        </m:e>
                        <m:sub>
                          <m:r>
                            <a:rPr lang="en-US" i="1">
                              <a:latin typeface="Cambria Math"/>
                            </a:rPr>
                            <m:t>𝑠</m:t>
                          </m:r>
                        </m:sub>
                      </m:sSub>
                      <m:d>
                        <m:dPr>
                          <m:ctrlPr>
                            <a:rPr lang="en-US" i="1">
                              <a:latin typeface="Cambria Math"/>
                            </a:rPr>
                          </m:ctrlPr>
                        </m:dPr>
                        <m:e>
                          <m:r>
                            <a:rPr lang="en-US" i="1">
                              <a:latin typeface="Cambria Math"/>
                            </a:rPr>
                            <m:t>𝑡</m:t>
                          </m:r>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𝐶</m:t>
                          </m:r>
                        </m:den>
                      </m:f>
                      <m:r>
                        <a:rPr lang="en-US" i="1">
                          <a:latin typeface="Cambria Math"/>
                        </a:rPr>
                        <m:t>𝑖</m:t>
                      </m:r>
                      <m:d>
                        <m:dPr>
                          <m:ctrlPr>
                            <a:rPr lang="en-US" i="1">
                              <a:latin typeface="Cambria Math"/>
                            </a:rPr>
                          </m:ctrlPr>
                        </m:dPr>
                        <m:e>
                          <m:r>
                            <a:rPr lang="en-US" i="1">
                              <a:latin typeface="Cambria Math"/>
                            </a:rPr>
                            <m:t>𝑡</m:t>
                          </m:r>
                        </m:e>
                      </m:d>
                      <m:r>
                        <a:rPr lang="en-US" i="1">
                          <a:latin typeface="Cambria Math"/>
                        </a:rPr>
                        <m:t>𝑑𝑡</m:t>
                      </m:r>
                    </m:oMath>
                  </m:oMathPara>
                </a14:m>
                <a:endParaRPr lang="en-US" dirty="0" smtClean="0"/>
              </a:p>
              <a:p>
                <a:pPr algn="l" rtl="0"/>
                <a:r>
                  <a:rPr lang="en-US" dirty="0" smtClean="0"/>
                  <a:t>Integrate both sides results in</a:t>
                </a:r>
              </a:p>
              <a:p>
                <a:pPr algn="l" rtl="0"/>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𝑠</m:t>
                          </m:r>
                        </m:sub>
                      </m:sSub>
                      <m:d>
                        <m:dPr>
                          <m:ctrlPr>
                            <a:rPr lang="en-US" b="0" i="1" smtClean="0">
                              <a:latin typeface="Cambria Math"/>
                            </a:rPr>
                          </m:ctrlPr>
                        </m:dPr>
                        <m:e>
                          <m:r>
                            <a:rPr lang="en-US" b="0" i="1" smtClean="0">
                              <a:latin typeface="Cambria Math"/>
                            </a:rPr>
                            <m:t>𝑡</m:t>
                          </m:r>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𝐶</m:t>
                          </m:r>
                        </m:den>
                      </m:f>
                      <m:nary>
                        <m:naryPr>
                          <m:ctrlPr>
                            <a:rPr lang="en-US" b="0" i="1" smtClean="0">
                              <a:latin typeface="Cambria Math"/>
                            </a:rPr>
                          </m:ctrlPr>
                        </m:naryPr>
                        <m:sub>
                          <m:r>
                            <m:rPr>
                              <m:brk m:alnAt="23"/>
                            </m:rPr>
                            <a:rPr lang="en-US" b="0" i="1" smtClean="0">
                              <a:latin typeface="Cambria Math"/>
                            </a:rPr>
                            <m:t>0</m:t>
                          </m:r>
                        </m:sub>
                        <m:sup>
                          <m:r>
                            <a:rPr lang="en-US" b="0" i="1" smtClean="0">
                              <a:latin typeface="Cambria Math"/>
                            </a:rPr>
                            <m:t>𝑡</m:t>
                          </m:r>
                        </m:sup>
                        <m:e>
                          <m:r>
                            <a:rPr lang="en-US" b="0" i="1" smtClean="0">
                              <a:latin typeface="Cambria Math"/>
                            </a:rPr>
                            <m:t>𝑖</m:t>
                          </m:r>
                          <m:d>
                            <m:dPr>
                              <m:ctrlPr>
                                <a:rPr lang="en-US" b="0" i="1" smtClean="0">
                                  <a:latin typeface="Cambria Math"/>
                                </a:rPr>
                              </m:ctrlPr>
                            </m:dPr>
                            <m:e>
                              <m:r>
                                <a:rPr lang="en-US" b="0" i="1" smtClean="0">
                                  <a:latin typeface="Cambria Math"/>
                                </a:rPr>
                                <m:t>𝑡</m:t>
                              </m:r>
                            </m:e>
                          </m:d>
                        </m:e>
                      </m:nary>
                      <m:r>
                        <a:rPr lang="en-US" b="0" i="1" smtClean="0">
                          <a:latin typeface="Cambria Math"/>
                        </a:rPr>
                        <m:t>𝑑𝑡</m:t>
                      </m:r>
                    </m:oMath>
                  </m:oMathPara>
                </a14:m>
                <a:endParaRPr lang="en-US" dirty="0" smtClean="0"/>
              </a:p>
              <a:p>
                <a:pPr algn="l" rtl="0"/>
                <a:r>
                  <a:rPr lang="en-US" dirty="0" smtClean="0"/>
                  <a:t>If</a:t>
                </a:r>
              </a:p>
              <a:p>
                <a:pPr algn="l"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𝑖</m:t>
                          </m:r>
                        </m:e>
                        <m:sub>
                          <m:r>
                            <a:rPr lang="en-US" i="1">
                              <a:latin typeface="Cambria Math"/>
                            </a:rPr>
                            <m:t>𝑐</m:t>
                          </m:r>
                        </m:sub>
                      </m:sSub>
                      <m:d>
                        <m:dPr>
                          <m:ctrlPr>
                            <a:rPr lang="en-US" i="1">
                              <a:latin typeface="Cambria Math"/>
                            </a:rPr>
                          </m:ctrlPr>
                        </m:dPr>
                        <m:e>
                          <m:r>
                            <a:rPr lang="en-US" i="1">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𝑚</m:t>
                          </m:r>
                        </m:sub>
                      </m:sSub>
                      <m:func>
                        <m:funcPr>
                          <m:ctrlPr>
                            <a:rPr lang="en-US" b="0" i="1" smtClean="0">
                              <a:latin typeface="Cambria Math"/>
                            </a:rPr>
                          </m:ctrlPr>
                        </m:funcPr>
                        <m:fName>
                          <m:r>
                            <m:rPr>
                              <m:sty m:val="p"/>
                            </m:rPr>
                            <a:rPr lang="en-US" b="0" i="0" smtClean="0">
                              <a:latin typeface="Cambria Math"/>
                            </a:rPr>
                            <m:t>sin</m:t>
                          </m:r>
                        </m:fName>
                        <m:e>
                          <m:r>
                            <a:rPr lang="en-US" b="0" i="1" smtClean="0">
                              <a:latin typeface="Cambria Math"/>
                              <a:ea typeface="Cambria Math"/>
                            </a:rPr>
                            <m:t>𝜔</m:t>
                          </m:r>
                          <m:r>
                            <a:rPr lang="en-US" b="0" i="1" smtClean="0">
                              <a:latin typeface="Cambria Math"/>
                              <a:ea typeface="Cambria Math"/>
                            </a:rPr>
                            <m:t>𝑡</m:t>
                          </m:r>
                        </m:e>
                      </m:func>
                    </m:oMath>
                  </m:oMathPara>
                </a14:m>
                <a:endParaRPr lang="en-US" b="0" dirty="0" smtClean="0"/>
              </a:p>
              <a:p>
                <a:pPr algn="l" rtl="0"/>
                <a:r>
                  <a:rPr lang="en-US" dirty="0" smtClean="0"/>
                  <a:t>Then</a:t>
                </a:r>
              </a:p>
            </p:txBody>
          </p:sp>
        </mc:Choice>
        <mc:Fallback xmlns="">
          <p:sp>
            <p:nvSpPr>
              <p:cNvPr id="2" name="TextBox 1"/>
              <p:cNvSpPr txBox="1">
                <a:spLocks noRot="1" noChangeAspect="1" noMove="1" noResize="1" noEditPoints="1" noAdjustHandles="1" noChangeArrowheads="1" noChangeShapeType="1" noTextEdit="1"/>
              </p:cNvSpPr>
              <p:nvPr/>
            </p:nvSpPr>
            <p:spPr>
              <a:xfrm>
                <a:off x="241673" y="188640"/>
                <a:ext cx="8640960" cy="6185155"/>
              </a:xfrm>
              <a:prstGeom prst="rect">
                <a:avLst/>
              </a:prstGeom>
              <a:blipFill rotWithShape="1">
                <a:blip r:embed="rId2"/>
                <a:stretch>
                  <a:fillRect l="-635" t="-493" r="-565" b="-591"/>
                </a:stretch>
              </a:blipFill>
            </p:spPr>
            <p:txBody>
              <a:bodyPr/>
              <a:lstStyle/>
              <a:p>
                <a:r>
                  <a:rPr lang="ar-IQ">
                    <a:noFill/>
                  </a:rPr>
                  <a:t> </a:t>
                </a:r>
              </a:p>
            </p:txBody>
          </p:sp>
        </mc:Fallback>
      </mc:AlternateContent>
    </p:spTree>
    <p:extLst>
      <p:ext uri="{BB962C8B-B14F-4D97-AF65-F5344CB8AC3E}">
        <p14:creationId xmlns:p14="http://schemas.microsoft.com/office/powerpoint/2010/main" val="3121069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43114" y="0"/>
                <a:ext cx="8640960" cy="6774355"/>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𝑣</m:t>
                          </m:r>
                        </m:e>
                        <m:sub>
                          <m:r>
                            <a:rPr lang="en-US" i="1">
                              <a:latin typeface="Cambria Math"/>
                            </a:rPr>
                            <m:t>𝑠</m:t>
                          </m:r>
                        </m:sub>
                      </m:sSub>
                      <m:d>
                        <m:dPr>
                          <m:ctrlPr>
                            <a:rPr lang="en-US" i="1">
                              <a:latin typeface="Cambria Math"/>
                            </a:rPr>
                          </m:ctrlPr>
                        </m:dPr>
                        <m:e>
                          <m:r>
                            <a:rPr lang="en-US" i="1">
                              <a:latin typeface="Cambria Math"/>
                            </a:rPr>
                            <m:t>𝑡</m:t>
                          </m:r>
                        </m:e>
                      </m:d>
                      <m:r>
                        <a:rPr lang="en-US" i="1">
                          <a:latin typeface="Cambria Math"/>
                        </a:rPr>
                        <m:t>=</m:t>
                      </m:r>
                      <m:f>
                        <m:fPr>
                          <m:ctrlPr>
                            <a:rPr lang="en-US" i="1">
                              <a:latin typeface="Cambria Math"/>
                            </a:rPr>
                          </m:ctrlPr>
                        </m:fPr>
                        <m:num>
                          <m:r>
                            <a:rPr lang="en-US" i="1">
                              <a:latin typeface="Cambria Math"/>
                            </a:rPr>
                            <m:t>1</m:t>
                          </m:r>
                        </m:num>
                        <m:den>
                          <m:r>
                            <a:rPr lang="en-US" i="1">
                              <a:latin typeface="Cambria Math"/>
                            </a:rPr>
                            <m:t>𝐶</m:t>
                          </m:r>
                        </m:den>
                      </m:f>
                      <m:nary>
                        <m:naryPr>
                          <m:ctrlPr>
                            <a:rPr lang="en-US" i="1">
                              <a:latin typeface="Cambria Math"/>
                            </a:rPr>
                          </m:ctrlPr>
                        </m:naryPr>
                        <m:sub>
                          <m:r>
                            <m:rPr>
                              <m:brk m:alnAt="23"/>
                            </m:rPr>
                            <a:rPr lang="en-US" i="1">
                              <a:latin typeface="Cambria Math"/>
                            </a:rPr>
                            <m:t>0</m:t>
                          </m:r>
                        </m:sub>
                        <m:sup>
                          <m:r>
                            <a:rPr lang="en-US" i="1">
                              <a:latin typeface="Cambria Math"/>
                            </a:rPr>
                            <m:t>𝑡</m:t>
                          </m:r>
                        </m:sup>
                        <m:e>
                          <m:sSub>
                            <m:sSubPr>
                              <m:ctrlPr>
                                <a:rPr lang="en-US" i="1" smtClean="0">
                                  <a:latin typeface="Cambria Math"/>
                                </a:rPr>
                              </m:ctrlPr>
                            </m:sSubPr>
                            <m:e>
                              <m:r>
                                <a:rPr lang="en-US" b="0" i="1" smtClean="0">
                                  <a:latin typeface="Cambria Math"/>
                                </a:rPr>
                                <m:t>𝐼</m:t>
                              </m:r>
                            </m:e>
                            <m:sub>
                              <m:r>
                                <a:rPr lang="en-US" b="0" i="1" smtClean="0">
                                  <a:latin typeface="Cambria Math"/>
                                </a:rPr>
                                <m:t>𝑚</m:t>
                              </m:r>
                            </m:sub>
                          </m:sSub>
                          <m:func>
                            <m:funcPr>
                              <m:ctrlPr>
                                <a:rPr lang="en-US" i="1" smtClean="0">
                                  <a:latin typeface="Cambria Math"/>
                                </a:rPr>
                              </m:ctrlPr>
                            </m:funcPr>
                            <m:fName>
                              <m:r>
                                <m:rPr>
                                  <m:sty m:val="p"/>
                                </m:rPr>
                                <a:rPr lang="en-US" i="0" smtClean="0">
                                  <a:latin typeface="Cambria Math"/>
                                </a:rPr>
                                <m:t>sin</m:t>
                              </m:r>
                            </m:fName>
                            <m:e>
                              <m:d>
                                <m:dPr>
                                  <m:ctrlPr>
                                    <a:rPr lang="en-US" i="1" smtClean="0">
                                      <a:latin typeface="Cambria Math"/>
                                    </a:rPr>
                                  </m:ctrlPr>
                                </m:dPr>
                                <m:e>
                                  <m:r>
                                    <a:rPr lang="en-US" i="1" smtClean="0">
                                      <a:latin typeface="Cambria Math"/>
                                      <a:ea typeface="Cambria Math"/>
                                    </a:rPr>
                                    <m:t>𝜔</m:t>
                                  </m:r>
                                  <m:r>
                                    <a:rPr lang="en-US" b="0" i="1" smtClean="0">
                                      <a:latin typeface="Cambria Math"/>
                                      <a:ea typeface="Cambria Math"/>
                                    </a:rPr>
                                    <m:t>𝑡</m:t>
                                  </m:r>
                                </m:e>
                              </m:d>
                            </m:e>
                          </m:func>
                        </m:e>
                      </m:nary>
                      <m:r>
                        <a:rPr lang="en-US" i="1">
                          <a:latin typeface="Cambria Math"/>
                        </a:rPr>
                        <m:t>𝑑𝑡</m:t>
                      </m:r>
                    </m:oMath>
                  </m:oMathPara>
                </a14:m>
                <a:endParaRPr lang="en-US" dirty="0"/>
              </a:p>
              <a:p>
                <a:pPr algn="ctr"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𝑠</m:t>
                          </m:r>
                        </m:sub>
                      </m:sSub>
                      <m:d>
                        <m:dPr>
                          <m:ctrlPr>
                            <a:rPr lang="en-US" i="1">
                              <a:latin typeface="Cambria Math"/>
                            </a:rPr>
                          </m:ctrlPr>
                        </m:dPr>
                        <m:e>
                          <m:r>
                            <a:rPr lang="en-US" i="1">
                              <a:latin typeface="Cambria Math"/>
                            </a:rPr>
                            <m:t>𝑡</m:t>
                          </m:r>
                        </m:e>
                      </m:d>
                      <m:r>
                        <a:rPr lang="en-US" i="1">
                          <a:latin typeface="Cambria Math"/>
                        </a:rPr>
                        <m:t>=</m:t>
                      </m:r>
                      <m:f>
                        <m:fPr>
                          <m:ctrlPr>
                            <a:rPr lang="en-US" i="1" smtClean="0">
                              <a:latin typeface="Cambria Math"/>
                            </a:rPr>
                          </m:ctrlPr>
                        </m:fPr>
                        <m:num>
                          <m:sSub>
                            <m:sSubPr>
                              <m:ctrlPr>
                                <a:rPr lang="en-US" i="1" smtClean="0">
                                  <a:latin typeface="Cambria Math"/>
                                </a:rPr>
                              </m:ctrlPr>
                            </m:sSubPr>
                            <m:e>
                              <m:r>
                                <a:rPr lang="en-US" b="0" i="1" smtClean="0">
                                  <a:latin typeface="Cambria Math"/>
                                </a:rPr>
                                <m:t>𝐼</m:t>
                              </m:r>
                            </m:e>
                            <m:sub>
                              <m:r>
                                <a:rPr lang="en-US" b="0" i="1" smtClean="0">
                                  <a:latin typeface="Cambria Math"/>
                                </a:rPr>
                                <m:t>𝑚</m:t>
                              </m:r>
                            </m:sub>
                          </m:sSub>
                        </m:num>
                        <m:den>
                          <m:r>
                            <a:rPr lang="en-US" i="1" smtClean="0">
                              <a:latin typeface="Cambria Math"/>
                              <a:ea typeface="Cambria Math"/>
                            </a:rPr>
                            <m:t>𝜔</m:t>
                          </m:r>
                          <m:r>
                            <a:rPr lang="en-US" i="1">
                              <a:latin typeface="Cambria Math"/>
                            </a:rPr>
                            <m:t>𝐶</m:t>
                          </m:r>
                        </m:den>
                      </m:f>
                      <m:d>
                        <m:dPr>
                          <m:begChr m:val="["/>
                          <m:endChr m:val="]"/>
                          <m:ctrlPr>
                            <a:rPr lang="en-US" i="1" smtClean="0">
                              <a:latin typeface="Cambria Math"/>
                            </a:rPr>
                          </m:ctrlPr>
                        </m:dPr>
                        <m:e>
                          <m:r>
                            <a:rPr lang="en-US" b="0" i="1" smtClean="0">
                              <a:latin typeface="Cambria Math"/>
                            </a:rPr>
                            <m:t>−</m:t>
                          </m:r>
                          <m:func>
                            <m:funcPr>
                              <m:ctrlPr>
                                <a:rPr lang="en-US" b="0" i="1" smtClean="0">
                                  <a:latin typeface="Cambria Math"/>
                                </a:rPr>
                              </m:ctrlPr>
                            </m:funcPr>
                            <m:fName>
                              <m:r>
                                <m:rPr>
                                  <m:sty m:val="p"/>
                                </m:rPr>
                                <a:rPr lang="en-US" b="0" i="0" smtClean="0">
                                  <a:latin typeface="Cambria Math"/>
                                </a:rPr>
                                <m:t>cos</m:t>
                              </m:r>
                            </m:fName>
                            <m:e>
                              <m:d>
                                <m:dPr>
                                  <m:ctrlPr>
                                    <a:rPr lang="en-US" b="0" i="1" smtClean="0">
                                      <a:latin typeface="Cambria Math"/>
                                    </a:rPr>
                                  </m:ctrlPr>
                                </m:dPr>
                                <m:e>
                                  <m:r>
                                    <a:rPr lang="en-US" b="0" i="1" smtClean="0">
                                      <a:latin typeface="Cambria Math"/>
                                      <a:ea typeface="Cambria Math"/>
                                    </a:rPr>
                                    <m:t>𝜔</m:t>
                                  </m:r>
                                  <m:r>
                                    <a:rPr lang="en-US" b="0" i="1" smtClean="0">
                                      <a:latin typeface="Cambria Math"/>
                                      <a:ea typeface="Cambria Math"/>
                                    </a:rPr>
                                    <m:t>𝑡</m:t>
                                  </m:r>
                                </m:e>
                              </m:d>
                            </m:e>
                          </m:func>
                        </m:e>
                      </m:d>
                    </m:oMath>
                  </m:oMathPara>
                </a14:m>
                <a:endParaRPr lang="en-US" i="1" dirty="0">
                  <a:latin typeface="Cambria Math"/>
                </a:endParaRPr>
              </a:p>
              <a:p>
                <a:pPr algn="ctr" rtl="0"/>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𝑠</m:t>
                          </m:r>
                        </m:sub>
                      </m:sSub>
                      <m:d>
                        <m:dPr>
                          <m:ctrlPr>
                            <a:rPr lang="en-US" b="0" i="1" smtClean="0">
                              <a:latin typeface="Cambria Math"/>
                            </a:rPr>
                          </m:ctrlPr>
                        </m:dPr>
                        <m:e>
                          <m:r>
                            <a:rPr lang="en-US" b="0" i="1" smtClean="0">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m:t>
                          </m:r>
                          <m:r>
                            <a:rPr lang="en-US" b="0" i="1" smtClean="0">
                              <a:latin typeface="Cambria Math"/>
                            </a:rPr>
                            <m:t>𝑉</m:t>
                          </m:r>
                        </m:e>
                        <m:sub>
                          <m:r>
                            <a:rPr lang="en-US" b="0" i="1" smtClean="0">
                              <a:latin typeface="Cambria Math"/>
                            </a:rPr>
                            <m:t>𝑚</m:t>
                          </m:r>
                        </m:sub>
                      </m:sSub>
                      <m:func>
                        <m:funcPr>
                          <m:ctrlPr>
                            <a:rPr lang="en-US" b="0" i="1" smtClean="0">
                              <a:latin typeface="Cambria Math"/>
                            </a:rPr>
                          </m:ctrlPr>
                        </m:funcPr>
                        <m:fName>
                          <m:r>
                            <m:rPr>
                              <m:sty m:val="p"/>
                            </m:rPr>
                            <a:rPr lang="en-US" b="0" i="0" smtClean="0">
                              <a:latin typeface="Cambria Math"/>
                            </a:rPr>
                            <m:t>cos</m:t>
                          </m:r>
                        </m:fName>
                        <m:e>
                          <m:r>
                            <a:rPr lang="en-US" b="0" i="1" smtClean="0">
                              <a:latin typeface="Cambria Math"/>
                              <a:ea typeface="Cambria Math"/>
                            </a:rPr>
                            <m:t>𝜔</m:t>
                          </m:r>
                          <m:r>
                            <a:rPr lang="en-US" b="0" i="1" smtClean="0">
                              <a:latin typeface="Cambria Math"/>
                              <a:ea typeface="Cambria Math"/>
                            </a:rPr>
                            <m:t>𝑡</m:t>
                          </m:r>
                        </m:e>
                      </m:func>
                    </m:oMath>
                  </m:oMathPara>
                </a14:m>
                <a:endParaRPr lang="en-US" dirty="0" smtClean="0"/>
              </a:p>
              <a:p>
                <a:pPr algn="ctr" rtl="0"/>
                <a:endParaRPr lang="en-US" dirty="0" smtClean="0"/>
              </a:p>
              <a:p>
                <a:pPr algn="l" rtl="0"/>
                <a:r>
                  <a:rPr lang="en-US" dirty="0" smtClean="0"/>
                  <a:t>Hence </a:t>
                </a:r>
              </a:p>
              <a:p>
                <a:pPr algn="l" rtl="0"/>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𝑉</m:t>
                          </m:r>
                        </m:e>
                        <m:sub>
                          <m:r>
                            <a:rPr lang="en-US" i="1">
                              <a:latin typeface="Cambria Math"/>
                              <a:ea typeface="Cambria Math"/>
                            </a:rPr>
                            <m:t>𝑚</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i="1">
                              <a:latin typeface="Cambria Math"/>
                              <a:ea typeface="Cambria Math"/>
                            </a:rPr>
                            <m:t>𝜔</m:t>
                          </m:r>
                          <m:r>
                            <a:rPr lang="en-US" i="1">
                              <a:latin typeface="Cambria Math"/>
                              <a:ea typeface="Cambria Math"/>
                            </a:rPr>
                            <m:t>𝐶</m:t>
                          </m:r>
                        </m:den>
                      </m:f>
                      <m:sSub>
                        <m:sSubPr>
                          <m:ctrlPr>
                            <a:rPr lang="en-US" b="0" i="1" smtClean="0">
                              <a:latin typeface="Cambria Math"/>
                              <a:ea typeface="Cambria Math"/>
                            </a:rPr>
                          </m:ctrlPr>
                        </m:sSubPr>
                        <m:e>
                          <m:r>
                            <a:rPr lang="en-US" b="0" i="1" smtClean="0">
                              <a:latin typeface="Cambria Math"/>
                              <a:ea typeface="Cambria Math"/>
                            </a:rPr>
                            <m:t>𝐼</m:t>
                          </m:r>
                        </m:e>
                        <m:sub>
                          <m:r>
                            <a:rPr lang="en-US" b="0" i="1" smtClean="0">
                              <a:latin typeface="Cambria Math"/>
                              <a:ea typeface="Cambria Math"/>
                            </a:rPr>
                            <m:t>𝑚</m:t>
                          </m:r>
                        </m:sub>
                      </m:sSub>
                    </m:oMath>
                  </m:oMathPara>
                </a14:m>
                <a:endParaRPr lang="en-US" b="0" dirty="0" smtClean="0">
                  <a:ea typeface="Cambria Math"/>
                </a:endParaRPr>
              </a:p>
              <a:p>
                <a:pPr algn="l" rtl="0"/>
                <a:r>
                  <a:rPr lang="en-US" dirty="0" smtClean="0"/>
                  <a:t>Which means that:</a:t>
                </a:r>
              </a:p>
              <a:p>
                <a:pPr algn="l" rtl="0"/>
                <a14:m>
                  <m:oMathPara xmlns:m="http://schemas.openxmlformats.org/officeDocument/2006/math">
                    <m:oMathParaPr>
                      <m:jc m:val="centerGroup"/>
                    </m:oMathParaPr>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𝑋</m:t>
                          </m:r>
                        </m:e>
                        <m:sub>
                          <m:r>
                            <a:rPr lang="en-US" b="0" i="1" smtClean="0">
                              <a:latin typeface="Cambria Math"/>
                              <a:ea typeface="Cambria Math"/>
                            </a:rPr>
                            <m:t>𝐶</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i="1">
                              <a:latin typeface="Cambria Math"/>
                              <a:ea typeface="Cambria Math"/>
                            </a:rPr>
                            <m:t>𝜔</m:t>
                          </m:r>
                          <m:r>
                            <a:rPr lang="en-US" i="1">
                              <a:latin typeface="Cambria Math"/>
                              <a:ea typeface="Cambria Math"/>
                            </a:rPr>
                            <m:t>𝐶</m:t>
                          </m:r>
                        </m:den>
                      </m:f>
                    </m:oMath>
                  </m:oMathPara>
                </a14:m>
                <a:endParaRPr lang="en-US" dirty="0" smtClean="0"/>
              </a:p>
              <a:p>
                <a:pPr algn="l" rtl="0"/>
                <a:endParaRPr lang="en-US" dirty="0"/>
              </a:p>
              <a:p>
                <a:pPr algn="just" rtl="0"/>
                <a:r>
                  <a:rPr lang="en-US" dirty="0" smtClean="0"/>
                  <a:t>In a steady state condition of the above circuit, the source voltage </a:t>
                </a:r>
                <a14:m>
                  <m:oMath xmlns:m="http://schemas.openxmlformats.org/officeDocument/2006/math">
                    <m:sSub>
                      <m:sSubPr>
                        <m:ctrlPr>
                          <a:rPr lang="en-US" i="1">
                            <a:latin typeface="Cambria Math"/>
                          </a:rPr>
                        </m:ctrlPr>
                      </m:sSubPr>
                      <m:e>
                        <m:r>
                          <a:rPr lang="en-US" b="0" i="1" smtClean="0">
                            <a:latin typeface="Cambria Math"/>
                          </a:rPr>
                          <m:t>[</m:t>
                        </m:r>
                        <m:r>
                          <a:rPr lang="en-US" i="1">
                            <a:latin typeface="Cambria Math"/>
                          </a:rPr>
                          <m:t>𝑣</m:t>
                        </m:r>
                      </m:e>
                      <m:sub>
                        <m:r>
                          <a:rPr lang="en-US" i="1">
                            <a:latin typeface="Cambria Math"/>
                          </a:rPr>
                          <m:t>𝑠</m:t>
                        </m:r>
                      </m:sub>
                    </m:sSub>
                    <m:d>
                      <m:dPr>
                        <m:ctrlPr>
                          <a:rPr lang="en-US" i="1" smtClean="0">
                            <a:latin typeface="Cambria Math"/>
                          </a:rPr>
                        </m:ctrlPr>
                      </m:dPr>
                      <m:e>
                        <m:r>
                          <a:rPr lang="en-US" b="0" i="1" smtClean="0">
                            <a:latin typeface="Cambria Math"/>
                          </a:rPr>
                          <m:t>𝑡</m:t>
                        </m:r>
                      </m:e>
                    </m:d>
                    <m:r>
                      <a:rPr lang="en-US" b="0" i="1" smtClean="0">
                        <a:latin typeface="Cambria Math"/>
                      </a:rPr>
                      <m:t> ]</m:t>
                    </m:r>
                  </m:oMath>
                </a14:m>
                <a:r>
                  <a:rPr lang="en-US" dirty="0" smtClean="0"/>
                  <a:t> and the capacitor voltage</a:t>
                </a:r>
                <a14:m>
                  <m:oMath xmlns:m="http://schemas.openxmlformats.org/officeDocument/2006/math">
                    <m:sSub>
                      <m:sSubPr>
                        <m:ctrlPr>
                          <a:rPr lang="en-US" i="1">
                            <a:latin typeface="Cambria Math"/>
                          </a:rPr>
                        </m:ctrlPr>
                      </m:sSubPr>
                      <m:e>
                        <m:r>
                          <a:rPr lang="en-US" i="1">
                            <a:latin typeface="Cambria Math"/>
                          </a:rPr>
                          <m:t>[</m:t>
                        </m:r>
                        <m:r>
                          <a:rPr lang="en-US" i="1">
                            <a:latin typeface="Cambria Math"/>
                          </a:rPr>
                          <m:t>𝑣</m:t>
                        </m:r>
                      </m:e>
                      <m:sub>
                        <m:r>
                          <a:rPr lang="en-US" b="0" i="1" smtClean="0">
                            <a:latin typeface="Cambria Math"/>
                          </a:rPr>
                          <m:t>𝑐</m:t>
                        </m:r>
                      </m:sub>
                    </m:sSub>
                    <m:d>
                      <m:dPr>
                        <m:ctrlPr>
                          <a:rPr lang="en-US" i="1">
                            <a:latin typeface="Cambria Math"/>
                          </a:rPr>
                        </m:ctrlPr>
                      </m:dPr>
                      <m:e>
                        <m:r>
                          <a:rPr lang="en-US" i="1">
                            <a:latin typeface="Cambria Math"/>
                          </a:rPr>
                          <m:t>𝑡</m:t>
                        </m:r>
                      </m:e>
                    </m:d>
                    <m:r>
                      <a:rPr lang="en-US" i="1">
                        <a:latin typeface="Cambria Math"/>
                      </a:rPr>
                      <m:t> ]</m:t>
                    </m:r>
                  </m:oMath>
                </a14:m>
                <a:r>
                  <a:rPr lang="en-US" dirty="0" smtClean="0"/>
                  <a:t>must be equal in magnitude and opposite in polarity always, then this means that the capacitor voltage in this case must be:</a:t>
                </a:r>
              </a:p>
              <a:p>
                <a:pPr algn="just" rtl="0"/>
                <a:endParaRPr lang="en-US" dirty="0" smtClean="0"/>
              </a:p>
              <a:p>
                <a:pPr algn="just" rtl="0"/>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𝑐</m:t>
                          </m:r>
                        </m:sub>
                      </m:sSub>
                      <m:d>
                        <m:dPr>
                          <m:ctrlPr>
                            <a:rPr lang="en-US" i="1" smtClean="0">
                              <a:latin typeface="Cambria Math"/>
                            </a:rPr>
                          </m:ctrlPr>
                        </m:dPr>
                        <m:e>
                          <m:r>
                            <a:rPr lang="en-US" b="0" i="1" smtClean="0">
                              <a:latin typeface="Cambria Math"/>
                            </a:rPr>
                            <m:t>𝑡</m:t>
                          </m:r>
                        </m:e>
                      </m:d>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𝑠</m:t>
                          </m:r>
                        </m:sub>
                      </m:sSub>
                      <m:d>
                        <m:dPr>
                          <m:ctrlPr>
                            <a:rPr lang="en-US" b="0" i="1" smtClean="0">
                              <a:latin typeface="Cambria Math"/>
                            </a:rPr>
                          </m:ctrlPr>
                        </m:dPr>
                        <m:e>
                          <m:r>
                            <a:rPr lang="en-US" b="0" i="1" smtClean="0">
                              <a:latin typeface="Cambria Math"/>
                            </a:rPr>
                            <m:t>𝑡</m:t>
                          </m:r>
                        </m:e>
                      </m:d>
                      <m:r>
                        <a:rPr lang="en-US" b="0" i="1" smtClean="0">
                          <a:latin typeface="Cambria Math"/>
                        </a:rPr>
                        <m:t>=</m:t>
                      </m:r>
                      <m:sSub>
                        <m:sSubPr>
                          <m:ctrlPr>
                            <a:rPr lang="en-US" i="1">
                              <a:latin typeface="Cambria Math"/>
                            </a:rPr>
                          </m:ctrlPr>
                        </m:sSubPr>
                        <m:e>
                          <m:r>
                            <a:rPr lang="en-US" i="1">
                              <a:latin typeface="Cambria Math"/>
                            </a:rPr>
                            <m:t>𝑉</m:t>
                          </m:r>
                        </m:e>
                        <m:sub>
                          <m:r>
                            <a:rPr lang="en-US" i="1">
                              <a:latin typeface="Cambria Math"/>
                            </a:rPr>
                            <m:t>𝑚</m:t>
                          </m:r>
                        </m:sub>
                      </m:sSub>
                      <m:func>
                        <m:funcPr>
                          <m:ctrlPr>
                            <a:rPr lang="en-US" i="1">
                              <a:latin typeface="Cambria Math"/>
                            </a:rPr>
                          </m:ctrlPr>
                        </m:funcPr>
                        <m:fName>
                          <m:r>
                            <m:rPr>
                              <m:sty m:val="p"/>
                            </m:rPr>
                            <a:rPr lang="en-US">
                              <a:latin typeface="Cambria Math"/>
                            </a:rPr>
                            <m:t>cos</m:t>
                          </m:r>
                        </m:fName>
                        <m:e>
                          <m:r>
                            <a:rPr lang="en-US" i="1">
                              <a:latin typeface="Cambria Math"/>
                              <a:ea typeface="Cambria Math"/>
                            </a:rPr>
                            <m:t>𝜔</m:t>
                          </m:r>
                          <m:r>
                            <a:rPr lang="en-US" i="1">
                              <a:latin typeface="Cambria Math"/>
                              <a:ea typeface="Cambria Math"/>
                            </a:rPr>
                            <m:t>𝑡</m:t>
                          </m:r>
                        </m:e>
                      </m:func>
                    </m:oMath>
                  </m:oMathPara>
                </a14:m>
                <a:endParaRPr lang="en-US" dirty="0" smtClean="0"/>
              </a:p>
              <a:p>
                <a:pPr algn="just" rtl="0"/>
                <a:endParaRPr lang="en-US" dirty="0"/>
              </a:p>
              <a:p>
                <a:pPr algn="just" rtl="0"/>
                <a:r>
                  <a:rPr lang="en-US" dirty="0" smtClean="0"/>
                  <a:t>The capacitive reactance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𝐶</m:t>
                        </m:r>
                      </m:sub>
                    </m:sSub>
                  </m:oMath>
                </a14:m>
                <a:r>
                  <a:rPr lang="en-US" dirty="0" smtClean="0"/>
                  <a:t> represented as a vector of magnitude </a:t>
                </a:r>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𝑋</m:t>
                            </m:r>
                          </m:e>
                          <m:sub>
                            <m:r>
                              <a:rPr lang="en-US" b="0" i="1" smtClean="0">
                                <a:latin typeface="Cambria Math"/>
                              </a:rPr>
                              <m:t>𝐶</m:t>
                            </m:r>
                          </m:sub>
                        </m:sSub>
                      </m:e>
                    </m:d>
                  </m:oMath>
                </a14:m>
                <a:r>
                  <a:rPr lang="en-US" dirty="0" smtClean="0"/>
                  <a:t> and angle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i="1" smtClean="0">
                                <a:latin typeface="Cambria Math"/>
                                <a:ea typeface="Cambria Math"/>
                              </a:rPr>
                              <m:t>∠</m:t>
                            </m:r>
                            <m:r>
                              <a:rPr lang="en-US" b="0" i="1" smtClean="0">
                                <a:latin typeface="Cambria Math"/>
                              </a:rPr>
                              <m:t>−</m:t>
                            </m:r>
                            <m:r>
                              <a:rPr lang="en-US" b="0" i="1" smtClean="0">
                                <a:latin typeface="Cambria Math"/>
                              </a:rPr>
                              <m:t>90</m:t>
                            </m:r>
                          </m:e>
                          <m:sup>
                            <m:r>
                              <a:rPr lang="en-US" i="1" smtClean="0">
                                <a:latin typeface="Cambria Math"/>
                                <a:ea typeface="Cambria Math"/>
                              </a:rPr>
                              <m:t>°</m:t>
                            </m:r>
                          </m:sup>
                        </m:sSup>
                      </m:e>
                    </m:d>
                  </m:oMath>
                </a14:m>
                <a:r>
                  <a:rPr lang="en-US" dirty="0" smtClean="0"/>
                  <a:t> in order to treat the sinusoidal quantities (voltage or current) using vector algebra. The physical meaning of this representation due to the truth “The current passing through a pure capacitance leads the voltage supplying it by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a:rPr>
                              <m:t>90</m:t>
                            </m:r>
                          </m:e>
                          <m:sup>
                            <m:r>
                              <a:rPr lang="en-US" i="1" smtClean="0">
                                <a:latin typeface="Cambria Math"/>
                                <a:ea typeface="Cambria Math"/>
                              </a:rPr>
                              <m:t>°</m:t>
                            </m:r>
                          </m:sup>
                        </m:sSup>
                      </m:e>
                    </m:d>
                  </m:oMath>
                </a14:m>
                <a:r>
                  <a:rPr lang="en-US" dirty="0" smtClean="0"/>
                  <a:t>”.</a:t>
                </a:r>
              </a:p>
              <a:p>
                <a:pPr algn="l" rtl="0"/>
                <a:r>
                  <a:rPr lang="en-US" dirty="0" smtClean="0"/>
                  <a:t>Then, the figure shown below describe the behavior of the capacitor in an AC circuit.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43114" y="0"/>
                <a:ext cx="8640960" cy="6774355"/>
              </a:xfrm>
              <a:prstGeom prst="rect">
                <a:avLst/>
              </a:prstGeom>
              <a:blipFill rotWithShape="1">
                <a:blip r:embed="rId2"/>
                <a:stretch>
                  <a:fillRect l="-635" r="-565" b="-540"/>
                </a:stretch>
              </a:blipFill>
            </p:spPr>
            <p:txBody>
              <a:bodyPr/>
              <a:lstStyle/>
              <a:p>
                <a:r>
                  <a:rPr lang="ar-IQ">
                    <a:noFill/>
                  </a:rPr>
                  <a:t> </a:t>
                </a:r>
              </a:p>
            </p:txBody>
          </p:sp>
        </mc:Fallback>
      </mc:AlternateContent>
    </p:spTree>
    <p:extLst>
      <p:ext uri="{BB962C8B-B14F-4D97-AF65-F5344CB8AC3E}">
        <p14:creationId xmlns:p14="http://schemas.microsoft.com/office/powerpoint/2010/main" val="3837811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 name="Straight Arrow Connector 161"/>
          <p:cNvCxnSpPr/>
          <p:nvPr/>
        </p:nvCxnSpPr>
        <p:spPr>
          <a:xfrm flipH="1">
            <a:off x="915965" y="5289955"/>
            <a:ext cx="5760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flipH="1" flipV="1">
            <a:off x="3039785" y="5258038"/>
            <a:ext cx="615467" cy="10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V="1">
            <a:off x="5544000" y="5256000"/>
            <a:ext cx="576000" cy="4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7652561" y="5198028"/>
            <a:ext cx="576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584000" y="3244334"/>
            <a:ext cx="1078500" cy="369332"/>
          </a:xfrm>
          <a:prstGeom prst="rect">
            <a:avLst/>
          </a:prstGeom>
        </p:spPr>
        <p:txBody>
          <a:bodyPr wrap="none">
            <a:spAutoFit/>
          </a:bodyPr>
          <a:lstStyle/>
          <a:p>
            <a:pPr algn="ctr" rtl="0"/>
            <a:r>
              <a:rPr lang="en-US" dirty="0"/>
              <a:t>Capacitor</a:t>
            </a:r>
            <a:endParaRPr lang="ar-IQ" dirty="0"/>
          </a:p>
        </p:txBody>
      </p:sp>
      <p:grpSp>
        <p:nvGrpSpPr>
          <p:cNvPr id="101" name="Group 100"/>
          <p:cNvGrpSpPr/>
          <p:nvPr/>
        </p:nvGrpSpPr>
        <p:grpSpPr>
          <a:xfrm>
            <a:off x="99018" y="257200"/>
            <a:ext cx="8911281" cy="5518352"/>
            <a:chOff x="99018" y="257200"/>
            <a:chExt cx="8911281" cy="5518352"/>
          </a:xfrm>
        </p:grpSpPr>
        <mc:AlternateContent xmlns:mc="http://schemas.openxmlformats.org/markup-compatibility/2006" xmlns:a14="http://schemas.microsoft.com/office/drawing/2010/main">
          <mc:Choice Requires="a14">
            <p:sp>
              <p:nvSpPr>
                <p:cNvPr id="168" name="Rectangle 167"/>
                <p:cNvSpPr/>
                <p:nvPr/>
              </p:nvSpPr>
              <p:spPr>
                <a:xfrm>
                  <a:off x="4792167" y="5400000"/>
                  <a:ext cx="1888979" cy="375552"/>
                </a:xfrm>
                <a:prstGeom prst="rect">
                  <a:avLst/>
                </a:prstGeom>
              </p:spPr>
              <p:txBody>
                <a:bodyPr wrap="none">
                  <a:spAutoFit/>
                </a:bodyPr>
                <a:lstStyle/>
                <a:p>
                  <a:pPr algn="l" rtl="0"/>
                  <a:r>
                    <a:rPr lang="en-US" dirty="0" smtClean="0"/>
                    <a:t>From </a:t>
                  </a:r>
                  <a14:m>
                    <m:oMath xmlns:m="http://schemas.openxmlformats.org/officeDocument/2006/math">
                      <m:sSup>
                        <m:sSupPr>
                          <m:ctrlPr>
                            <a:rPr lang="en-US" i="1">
                              <a:latin typeface="Cambria Math"/>
                            </a:rPr>
                          </m:ctrlPr>
                        </m:sSupPr>
                        <m:e>
                          <m:r>
                            <a:rPr lang="en-US" b="0" i="1" smtClean="0">
                              <a:latin typeface="Cambria Math"/>
                            </a:rPr>
                            <m:t>18</m:t>
                          </m:r>
                          <m:r>
                            <a:rPr lang="en-US" i="1">
                              <a:latin typeface="Cambria Math"/>
                            </a:rPr>
                            <m:t>0</m:t>
                          </m:r>
                        </m:e>
                        <m:sup>
                          <m:r>
                            <a:rPr lang="en-US" i="1">
                              <a:latin typeface="Cambria Math"/>
                              <a:ea typeface="Cambria Math"/>
                            </a:rPr>
                            <m:t>°</m:t>
                          </m:r>
                        </m:sup>
                      </m:sSup>
                    </m:oMath>
                  </a14:m>
                  <a:r>
                    <a:rPr lang="en-US" dirty="0"/>
                    <a:t>to </a:t>
                  </a:r>
                  <a14:m>
                    <m:oMath xmlns:m="http://schemas.openxmlformats.org/officeDocument/2006/math">
                      <m:sSup>
                        <m:sSupPr>
                          <m:ctrlPr>
                            <a:rPr lang="en-US" i="1">
                              <a:latin typeface="Cambria Math"/>
                            </a:rPr>
                          </m:ctrlPr>
                        </m:sSupPr>
                        <m:e>
                          <m:r>
                            <a:rPr lang="en-US" b="0" i="1" smtClean="0">
                              <a:latin typeface="Cambria Math"/>
                            </a:rPr>
                            <m:t>27</m:t>
                          </m:r>
                          <m:r>
                            <a:rPr lang="en-US" i="1">
                              <a:latin typeface="Cambria Math"/>
                            </a:rPr>
                            <m:t>0</m:t>
                          </m:r>
                        </m:e>
                        <m:sup>
                          <m:r>
                            <a:rPr lang="en-US" i="1">
                              <a:latin typeface="Cambria Math"/>
                              <a:ea typeface="Cambria Math"/>
                            </a:rPr>
                            <m:t>°</m:t>
                          </m:r>
                        </m:sup>
                      </m:sSup>
                    </m:oMath>
                  </a14:m>
                  <a:endParaRPr lang="ar-IQ" dirty="0"/>
                </a:p>
              </p:txBody>
            </p:sp>
          </mc:Choice>
          <mc:Fallback xmlns="">
            <p:sp>
              <p:nvSpPr>
                <p:cNvPr id="168" name="Rectangle 167"/>
                <p:cNvSpPr>
                  <a:spLocks noRot="1" noChangeAspect="1" noMove="1" noResize="1" noEditPoints="1" noAdjustHandles="1" noChangeArrowheads="1" noChangeShapeType="1" noTextEdit="1"/>
                </p:cNvSpPr>
                <p:nvPr/>
              </p:nvSpPr>
              <p:spPr>
                <a:xfrm>
                  <a:off x="4792167" y="5400000"/>
                  <a:ext cx="1888979" cy="375552"/>
                </a:xfrm>
                <a:prstGeom prst="rect">
                  <a:avLst/>
                </a:prstGeom>
                <a:blipFill rotWithShape="1">
                  <a:blip r:embed="rId3"/>
                  <a:stretch>
                    <a:fillRect l="-2581" t="-6557" b="-2623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69" name="Rectangle 168"/>
                <p:cNvSpPr/>
                <p:nvPr/>
              </p:nvSpPr>
              <p:spPr>
                <a:xfrm>
                  <a:off x="7082059" y="5400000"/>
                  <a:ext cx="1888979" cy="375552"/>
                </a:xfrm>
                <a:prstGeom prst="rect">
                  <a:avLst/>
                </a:prstGeom>
              </p:spPr>
              <p:txBody>
                <a:bodyPr wrap="none">
                  <a:spAutoFit/>
                </a:bodyPr>
                <a:lstStyle/>
                <a:p>
                  <a:pPr algn="l" rtl="0"/>
                  <a:r>
                    <a:rPr lang="en-US" dirty="0" smtClean="0"/>
                    <a:t>From </a:t>
                  </a:r>
                  <a14:m>
                    <m:oMath xmlns:m="http://schemas.openxmlformats.org/officeDocument/2006/math">
                      <m:sSup>
                        <m:sSupPr>
                          <m:ctrlPr>
                            <a:rPr lang="en-US" i="1">
                              <a:latin typeface="Cambria Math"/>
                            </a:rPr>
                          </m:ctrlPr>
                        </m:sSupPr>
                        <m:e>
                          <m:r>
                            <a:rPr lang="en-US" b="0" i="1" smtClean="0">
                              <a:latin typeface="Cambria Math"/>
                            </a:rPr>
                            <m:t>27</m:t>
                          </m:r>
                          <m:r>
                            <a:rPr lang="en-US" i="1">
                              <a:latin typeface="Cambria Math"/>
                            </a:rPr>
                            <m:t>0</m:t>
                          </m:r>
                        </m:e>
                        <m:sup>
                          <m:r>
                            <a:rPr lang="en-US" i="1">
                              <a:latin typeface="Cambria Math"/>
                              <a:ea typeface="Cambria Math"/>
                            </a:rPr>
                            <m:t>°</m:t>
                          </m:r>
                        </m:sup>
                      </m:sSup>
                    </m:oMath>
                  </a14:m>
                  <a:r>
                    <a:rPr lang="en-US" dirty="0"/>
                    <a:t>to </a:t>
                  </a:r>
                  <a14:m>
                    <m:oMath xmlns:m="http://schemas.openxmlformats.org/officeDocument/2006/math">
                      <m:sSup>
                        <m:sSupPr>
                          <m:ctrlPr>
                            <a:rPr lang="en-US" i="1">
                              <a:latin typeface="Cambria Math"/>
                            </a:rPr>
                          </m:ctrlPr>
                        </m:sSupPr>
                        <m:e>
                          <m:r>
                            <a:rPr lang="en-US" b="0" i="1" smtClean="0">
                              <a:latin typeface="Cambria Math"/>
                            </a:rPr>
                            <m:t>36</m:t>
                          </m:r>
                          <m:r>
                            <a:rPr lang="en-US" i="1">
                              <a:latin typeface="Cambria Math"/>
                            </a:rPr>
                            <m:t>0</m:t>
                          </m:r>
                        </m:e>
                        <m:sup>
                          <m:r>
                            <a:rPr lang="en-US" i="1">
                              <a:latin typeface="Cambria Math"/>
                              <a:ea typeface="Cambria Math"/>
                            </a:rPr>
                            <m:t>°</m:t>
                          </m:r>
                        </m:sup>
                      </m:sSup>
                    </m:oMath>
                  </a14:m>
                  <a:endParaRPr lang="ar-IQ" dirty="0"/>
                </a:p>
              </p:txBody>
            </p:sp>
          </mc:Choice>
          <mc:Fallback xmlns="">
            <p:sp>
              <p:nvSpPr>
                <p:cNvPr id="169" name="Rectangle 168"/>
                <p:cNvSpPr>
                  <a:spLocks noRot="1" noChangeAspect="1" noMove="1" noResize="1" noEditPoints="1" noAdjustHandles="1" noChangeArrowheads="1" noChangeShapeType="1" noTextEdit="1"/>
                </p:cNvSpPr>
                <p:nvPr/>
              </p:nvSpPr>
              <p:spPr>
                <a:xfrm>
                  <a:off x="7082059" y="5400000"/>
                  <a:ext cx="1888979" cy="375552"/>
                </a:xfrm>
                <a:prstGeom prst="rect">
                  <a:avLst/>
                </a:prstGeom>
                <a:blipFill rotWithShape="1">
                  <a:blip r:embed="rId4"/>
                  <a:stretch>
                    <a:fillRect l="-2903" t="-6557" b="-26230"/>
                  </a:stretch>
                </a:blipFill>
              </p:spPr>
              <p:txBody>
                <a:bodyPr/>
                <a:lstStyle/>
                <a:p>
                  <a:r>
                    <a:rPr lang="ar-IQ">
                      <a:noFill/>
                    </a:rPr>
                    <a:t> </a:t>
                  </a:r>
                </a:p>
              </p:txBody>
            </p:sp>
          </mc:Fallback>
        </mc:AlternateContent>
        <p:grpSp>
          <p:nvGrpSpPr>
            <p:cNvPr id="79" name="Group 78"/>
            <p:cNvGrpSpPr/>
            <p:nvPr/>
          </p:nvGrpSpPr>
          <p:grpSpPr>
            <a:xfrm>
              <a:off x="99018" y="257200"/>
              <a:ext cx="8911281" cy="5518352"/>
              <a:chOff x="99018" y="257200"/>
              <a:chExt cx="8911281" cy="5518352"/>
            </a:xfrm>
          </p:grpSpPr>
          <mc:AlternateContent xmlns:mc="http://schemas.openxmlformats.org/markup-compatibility/2006" xmlns:a14="http://schemas.microsoft.com/office/drawing/2010/main">
            <mc:Choice Requires="a14">
              <p:sp>
                <p:nvSpPr>
                  <p:cNvPr id="167" name="TextBox 166"/>
                  <p:cNvSpPr txBox="1"/>
                  <p:nvPr/>
                </p:nvSpPr>
                <p:spPr>
                  <a:xfrm>
                    <a:off x="2556000" y="5400000"/>
                    <a:ext cx="1823148" cy="375552"/>
                  </a:xfrm>
                  <a:prstGeom prst="rect">
                    <a:avLst/>
                  </a:prstGeom>
                  <a:noFill/>
                </p:spPr>
                <p:txBody>
                  <a:bodyPr wrap="square" rtlCol="1">
                    <a:spAutoFit/>
                  </a:bodyPr>
                  <a:lstStyle/>
                  <a:p>
                    <a:pPr algn="l" rtl="0"/>
                    <a:r>
                      <a:rPr lang="en-US" dirty="0"/>
                      <a:t>From </a:t>
                    </a:r>
                    <a14:m>
                      <m:oMath xmlns:m="http://schemas.openxmlformats.org/officeDocument/2006/math">
                        <m:sSup>
                          <m:sSupPr>
                            <m:ctrlPr>
                              <a:rPr lang="en-US" i="1">
                                <a:latin typeface="Cambria Math"/>
                              </a:rPr>
                            </m:ctrlPr>
                          </m:sSupPr>
                          <m:e>
                            <m:r>
                              <a:rPr lang="en-US" i="1">
                                <a:latin typeface="Cambria Math"/>
                              </a:rPr>
                              <m:t>90</m:t>
                            </m:r>
                          </m:e>
                          <m:sup>
                            <m:r>
                              <a:rPr lang="en-US" i="1">
                                <a:latin typeface="Cambria Math"/>
                                <a:ea typeface="Cambria Math"/>
                              </a:rPr>
                              <m:t>°</m:t>
                            </m:r>
                          </m:sup>
                        </m:sSup>
                      </m:oMath>
                    </a14:m>
                    <a:r>
                      <a:rPr lang="en-US" dirty="0"/>
                      <a:t>to </a:t>
                    </a:r>
                    <a14:m>
                      <m:oMath xmlns:m="http://schemas.openxmlformats.org/officeDocument/2006/math">
                        <m:sSup>
                          <m:sSupPr>
                            <m:ctrlPr>
                              <a:rPr lang="en-US" i="1">
                                <a:latin typeface="Cambria Math"/>
                              </a:rPr>
                            </m:ctrlPr>
                          </m:sSupPr>
                          <m:e>
                            <m:r>
                              <a:rPr lang="en-US" i="1">
                                <a:latin typeface="Cambria Math"/>
                              </a:rPr>
                              <m:t>180</m:t>
                            </m:r>
                          </m:e>
                          <m:sup>
                            <m:r>
                              <a:rPr lang="en-US" i="1">
                                <a:latin typeface="Cambria Math"/>
                                <a:ea typeface="Cambria Math"/>
                              </a:rPr>
                              <m:t>°</m:t>
                            </m:r>
                          </m:sup>
                        </m:sSup>
                      </m:oMath>
                    </a14:m>
                    <a:endParaRPr lang="ar-IQ" dirty="0"/>
                  </a:p>
                </p:txBody>
              </p:sp>
            </mc:Choice>
            <mc:Fallback xmlns="">
              <p:sp>
                <p:nvSpPr>
                  <p:cNvPr id="167" name="TextBox 166"/>
                  <p:cNvSpPr txBox="1">
                    <a:spLocks noRot="1" noChangeAspect="1" noMove="1" noResize="1" noEditPoints="1" noAdjustHandles="1" noChangeArrowheads="1" noChangeShapeType="1" noTextEdit="1"/>
                  </p:cNvSpPr>
                  <p:nvPr/>
                </p:nvSpPr>
                <p:spPr>
                  <a:xfrm>
                    <a:off x="2556000" y="5400000"/>
                    <a:ext cx="1823148" cy="375552"/>
                  </a:xfrm>
                  <a:prstGeom prst="rect">
                    <a:avLst/>
                  </a:prstGeom>
                  <a:blipFill rotWithShape="1">
                    <a:blip r:embed="rId5"/>
                    <a:stretch>
                      <a:fillRect l="-2676" t="-6557" b="-26230"/>
                    </a:stretch>
                  </a:blipFill>
                </p:spPr>
                <p:txBody>
                  <a:bodyPr/>
                  <a:lstStyle/>
                  <a:p>
                    <a:r>
                      <a:rPr lang="ar-IQ">
                        <a:noFill/>
                      </a:rPr>
                      <a:t> </a:t>
                    </a:r>
                  </a:p>
                </p:txBody>
              </p:sp>
            </mc:Fallback>
          </mc:AlternateContent>
          <p:grpSp>
            <p:nvGrpSpPr>
              <p:cNvPr id="77" name="Group 76"/>
              <p:cNvGrpSpPr/>
              <p:nvPr/>
            </p:nvGrpSpPr>
            <p:grpSpPr>
              <a:xfrm>
                <a:off x="99018" y="257200"/>
                <a:ext cx="8911281" cy="5518352"/>
                <a:chOff x="99018" y="257200"/>
                <a:chExt cx="8911281" cy="5518352"/>
              </a:xfrm>
            </p:grpSpPr>
            <mc:AlternateContent xmlns:mc="http://schemas.openxmlformats.org/markup-compatibility/2006" xmlns:a14="http://schemas.microsoft.com/office/drawing/2010/main">
              <mc:Choice Requires="a14">
                <p:sp>
                  <p:nvSpPr>
                    <p:cNvPr id="166" name="TextBox 165"/>
                    <p:cNvSpPr txBox="1"/>
                    <p:nvPr/>
                  </p:nvSpPr>
                  <p:spPr>
                    <a:xfrm>
                      <a:off x="288000" y="5400000"/>
                      <a:ext cx="1521275" cy="375552"/>
                    </a:xfrm>
                    <a:prstGeom prst="rect">
                      <a:avLst/>
                    </a:prstGeom>
                    <a:noFill/>
                  </p:spPr>
                  <p:txBody>
                    <a:bodyPr wrap="square" rtlCol="1">
                      <a:spAutoFit/>
                    </a:bodyPr>
                    <a:lstStyle/>
                    <a:p>
                      <a:pPr algn="l" rtl="0"/>
                      <a:r>
                        <a:rPr lang="en-US" dirty="0" smtClean="0"/>
                        <a:t>From </a:t>
                      </a:r>
                      <a14:m>
                        <m:oMath xmlns:m="http://schemas.openxmlformats.org/officeDocument/2006/math">
                          <m:sSup>
                            <m:sSupPr>
                              <m:ctrlPr>
                                <a:rPr lang="en-US" i="1" smtClean="0">
                                  <a:latin typeface="Cambria Math"/>
                                </a:rPr>
                              </m:ctrlPr>
                            </m:sSupPr>
                            <m:e>
                              <m:r>
                                <a:rPr lang="en-US" b="0" i="1" smtClean="0">
                                  <a:latin typeface="Cambria Math"/>
                                </a:rPr>
                                <m:t>0</m:t>
                              </m:r>
                            </m:e>
                            <m:sup>
                              <m:r>
                                <a:rPr lang="en-US" i="1" smtClean="0">
                                  <a:latin typeface="Cambria Math"/>
                                  <a:ea typeface="Cambria Math"/>
                                </a:rPr>
                                <m:t>°</m:t>
                              </m:r>
                            </m:sup>
                          </m:sSup>
                        </m:oMath>
                      </a14:m>
                      <a:r>
                        <a:rPr lang="en-US" dirty="0" smtClean="0"/>
                        <a:t>to </a:t>
                      </a:r>
                      <a14:m>
                        <m:oMath xmlns:m="http://schemas.openxmlformats.org/officeDocument/2006/math">
                          <m:sSup>
                            <m:sSupPr>
                              <m:ctrlPr>
                                <a:rPr lang="en-US" i="1" smtClean="0">
                                  <a:latin typeface="Cambria Math"/>
                                </a:rPr>
                              </m:ctrlPr>
                            </m:sSupPr>
                            <m:e>
                              <m:r>
                                <a:rPr lang="en-US" b="0" i="1" smtClean="0">
                                  <a:latin typeface="Cambria Math"/>
                                </a:rPr>
                                <m:t>90</m:t>
                              </m:r>
                            </m:e>
                            <m:sup>
                              <m:r>
                                <a:rPr lang="en-US" i="1" smtClean="0">
                                  <a:latin typeface="Cambria Math"/>
                                  <a:ea typeface="Cambria Math"/>
                                </a:rPr>
                                <m:t>°</m:t>
                              </m:r>
                            </m:sup>
                          </m:sSup>
                        </m:oMath>
                      </a14:m>
                      <a:endParaRPr lang="ar-IQ" dirty="0"/>
                    </a:p>
                  </p:txBody>
                </p:sp>
              </mc:Choice>
              <mc:Fallback xmlns="">
                <p:sp>
                  <p:nvSpPr>
                    <p:cNvPr id="166" name="TextBox 165"/>
                    <p:cNvSpPr txBox="1">
                      <a:spLocks noRot="1" noChangeAspect="1" noMove="1" noResize="1" noEditPoints="1" noAdjustHandles="1" noChangeArrowheads="1" noChangeShapeType="1" noTextEdit="1"/>
                    </p:cNvSpPr>
                    <p:nvPr/>
                  </p:nvSpPr>
                  <p:spPr>
                    <a:xfrm>
                      <a:off x="288000" y="5400000"/>
                      <a:ext cx="1521275" cy="375552"/>
                    </a:xfrm>
                    <a:prstGeom prst="rect">
                      <a:avLst/>
                    </a:prstGeom>
                    <a:blipFill rotWithShape="1">
                      <a:blip r:embed="rId6"/>
                      <a:stretch>
                        <a:fillRect l="-3200" t="-6557" b="-26230"/>
                      </a:stretch>
                    </a:blipFill>
                  </p:spPr>
                  <p:txBody>
                    <a:bodyPr/>
                    <a:lstStyle/>
                    <a:p>
                      <a:r>
                        <a:rPr lang="ar-IQ">
                          <a:noFill/>
                        </a:rPr>
                        <a:t> </a:t>
                      </a:r>
                    </a:p>
                  </p:txBody>
                </p:sp>
              </mc:Fallback>
            </mc:AlternateContent>
            <p:grpSp>
              <p:nvGrpSpPr>
                <p:cNvPr id="76" name="Group 75"/>
                <p:cNvGrpSpPr/>
                <p:nvPr/>
              </p:nvGrpSpPr>
              <p:grpSpPr>
                <a:xfrm>
                  <a:off x="99018" y="257200"/>
                  <a:ext cx="8911281" cy="5026203"/>
                  <a:chOff x="99018" y="257200"/>
                  <a:chExt cx="8911281" cy="5026203"/>
                </a:xfrm>
              </p:grpSpPr>
              <p:grpSp>
                <p:nvGrpSpPr>
                  <p:cNvPr id="118" name="Group 117"/>
                  <p:cNvGrpSpPr/>
                  <p:nvPr/>
                </p:nvGrpSpPr>
                <p:grpSpPr>
                  <a:xfrm>
                    <a:off x="6936469" y="3952235"/>
                    <a:ext cx="2073830" cy="1245791"/>
                    <a:chOff x="251520" y="3921142"/>
                    <a:chExt cx="2304256" cy="1384213"/>
                  </a:xfrm>
                </p:grpSpPr>
                <p:grpSp>
                  <p:nvGrpSpPr>
                    <p:cNvPr id="119" name="Group 118"/>
                    <p:cNvGrpSpPr/>
                    <p:nvPr/>
                  </p:nvGrpSpPr>
                  <p:grpSpPr>
                    <a:xfrm>
                      <a:off x="251520" y="3980408"/>
                      <a:ext cx="2304256" cy="1324947"/>
                      <a:chOff x="3538042" y="4005064"/>
                      <a:chExt cx="2880320" cy="1656184"/>
                    </a:xfrm>
                  </p:grpSpPr>
                  <p:grpSp>
                    <p:nvGrpSpPr>
                      <p:cNvPr id="121" name="Group 120"/>
                      <p:cNvGrpSpPr/>
                      <p:nvPr/>
                    </p:nvGrpSpPr>
                    <p:grpSpPr>
                      <a:xfrm>
                        <a:off x="3538042" y="4005064"/>
                        <a:ext cx="2880320" cy="1656184"/>
                        <a:chOff x="6084168" y="1186731"/>
                        <a:chExt cx="2880320" cy="1656184"/>
                      </a:xfrm>
                    </p:grpSpPr>
                    <p:cxnSp>
                      <p:nvCxnSpPr>
                        <p:cNvPr id="123" name="Straight Arrow Connector 122"/>
                        <p:cNvCxnSpPr/>
                        <p:nvPr/>
                      </p:nvCxnSpPr>
                      <p:spPr>
                        <a:xfrm>
                          <a:off x="8331795" y="1631703"/>
                          <a:ext cx="0" cy="750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124" name="Group 123"/>
                        <p:cNvGrpSpPr/>
                        <p:nvPr/>
                      </p:nvGrpSpPr>
                      <p:grpSpPr>
                        <a:xfrm>
                          <a:off x="6084168" y="1186731"/>
                          <a:ext cx="2880320" cy="1656184"/>
                          <a:chOff x="4084254" y="3645024"/>
                          <a:chExt cx="2880320" cy="1656184"/>
                        </a:xfrm>
                      </p:grpSpPr>
                      <p:cxnSp>
                        <p:nvCxnSpPr>
                          <p:cNvPr id="126" name="Straight Arrow Connector 125"/>
                          <p:cNvCxnSpPr/>
                          <p:nvPr/>
                        </p:nvCxnSpPr>
                        <p:spPr>
                          <a:xfrm>
                            <a:off x="4639924" y="4152633"/>
                            <a:ext cx="0" cy="750000"/>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p:nvGrpSpPr>
                          <p:cNvPr id="127" name="Group 126"/>
                          <p:cNvGrpSpPr/>
                          <p:nvPr/>
                        </p:nvGrpSpPr>
                        <p:grpSpPr>
                          <a:xfrm>
                            <a:off x="4084254" y="3645024"/>
                            <a:ext cx="2880320" cy="1656184"/>
                            <a:chOff x="6208490" y="1479243"/>
                            <a:chExt cx="2880320" cy="1656184"/>
                          </a:xfrm>
                        </p:grpSpPr>
                        <p:grpSp>
                          <p:nvGrpSpPr>
                            <p:cNvPr id="132" name="Group 131"/>
                            <p:cNvGrpSpPr/>
                            <p:nvPr/>
                          </p:nvGrpSpPr>
                          <p:grpSpPr>
                            <a:xfrm>
                              <a:off x="6208490" y="1479243"/>
                              <a:ext cx="2880320" cy="1656184"/>
                              <a:chOff x="2483768" y="1700808"/>
                              <a:chExt cx="2880320" cy="1656184"/>
                            </a:xfrm>
                          </p:grpSpPr>
                          <p:cxnSp>
                            <p:nvCxnSpPr>
                              <p:cNvPr id="134" name="Straight Connector 133"/>
                              <p:cNvCxnSpPr>
                                <a:stCxn id="138" idx="0"/>
                              </p:cNvCxnSpPr>
                              <p:nvPr/>
                            </p:nvCxnSpPr>
                            <p:spPr>
                              <a:xfrm flipV="1">
                                <a:off x="2699792" y="170080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699792" y="170080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779912" y="170080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067945" y="1700808"/>
                                <a:ext cx="1008113" cy="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2483768" y="2276872"/>
                                <a:ext cx="432048" cy="43204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rtl="0"/>
                                <a:endParaRPr lang="ar-IQ"/>
                              </a:p>
                            </p:txBody>
                          </p:sp>
                          <p:cxnSp>
                            <p:nvCxnSpPr>
                              <p:cNvPr id="139" name="Straight Connector 138"/>
                              <p:cNvCxnSpPr>
                                <a:stCxn id="138" idx="4"/>
                              </p:cNvCxnSpPr>
                              <p:nvPr/>
                            </p:nvCxnSpPr>
                            <p:spPr>
                              <a:xfrm>
                                <a:off x="2699792" y="2708920"/>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699792" y="335699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076056" y="17008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860032" y="24208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860032" y="25732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076056" y="2573288"/>
                                <a:ext cx="0" cy="783704"/>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9" name="TextBox 128"/>
                                <p:cNvSpPr txBox="1"/>
                                <p:nvPr/>
                              </p:nvSpPr>
                              <p:spPr>
                                <a:xfrm>
                                  <a:off x="6856793" y="2025689"/>
                                  <a:ext cx="520365" cy="512961"/>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29" name="TextBox 128"/>
                                <p:cNvSpPr txBox="1">
                                  <a:spLocks noRot="1" noChangeAspect="1" noMove="1" noResize="1" noEditPoints="1" noAdjustHandles="1" noChangeArrowheads="1" noChangeShapeType="1" noTextEdit="1"/>
                                </p:cNvSpPr>
                                <p:nvPr/>
                              </p:nvSpPr>
                              <p:spPr>
                                <a:xfrm>
                                  <a:off x="6856793" y="2025689"/>
                                  <a:ext cx="520365" cy="461665"/>
                                </a:xfrm>
                                <a:prstGeom prst="rect">
                                  <a:avLst/>
                                </a:prstGeom>
                                <a:blipFill rotWithShape="1">
                                  <a:blip r:embed="rId15"/>
                                  <a:stretch>
                                    <a:fillRect b="-9259"/>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125" name="Rectangle 124"/>
                            <p:cNvSpPr/>
                            <p:nvPr/>
                          </p:nvSpPr>
                          <p:spPr>
                            <a:xfrm>
                              <a:off x="7811907" y="1708245"/>
                              <a:ext cx="639064" cy="512961"/>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𝑐</m:t>
                                        </m:r>
                                      </m:sub>
                                    </m:sSub>
                                  </m:oMath>
                                </m:oMathPara>
                              </a14:m>
                              <a:endParaRPr lang="ar-IQ" dirty="0"/>
                            </a:p>
                          </p:txBody>
                        </p:sp>
                      </mc:Choice>
                      <mc:Fallback xmlns="">
                        <p:sp>
                          <p:nvSpPr>
                            <p:cNvPr id="125" name="Rectangle 124"/>
                            <p:cNvSpPr>
                              <a:spLocks noRot="1" noChangeAspect="1" noMove="1" noResize="1" noEditPoints="1" noAdjustHandles="1" noChangeArrowheads="1" noChangeShapeType="1" noTextEdit="1"/>
                            </p:cNvSpPr>
                            <p:nvPr/>
                          </p:nvSpPr>
                          <p:spPr>
                            <a:xfrm>
                              <a:off x="7811907" y="1708245"/>
                              <a:ext cx="575158" cy="461665"/>
                            </a:xfrm>
                            <a:prstGeom prst="rect">
                              <a:avLst/>
                            </a:prstGeom>
                            <a:blipFill rotWithShape="1">
                              <a:blip r:embed="rId16"/>
                              <a:stretch>
                                <a:fillRect b="-9259"/>
                              </a:stretch>
                            </a:blipFill>
                          </p:spPr>
                          <p:txBody>
                            <a:bodyPr/>
                            <a:lstStyle/>
                            <a:p>
                              <a:r>
                                <a:rPr lang="ar-IQ">
                                  <a:noFill/>
                                </a:rPr>
                                <a:t> </a:t>
                              </a:r>
                            </a:p>
                          </p:txBody>
                        </p:sp>
                      </mc:Fallback>
                    </mc:AlternateContent>
                  </p:grpSp>
                  <p:cxnSp>
                    <p:nvCxnSpPr>
                      <p:cNvPr id="122" name="Straight Arrow Connector 121"/>
                      <p:cNvCxnSpPr/>
                      <p:nvPr/>
                    </p:nvCxnSpPr>
                    <p:spPr>
                      <a:xfrm flipH="1">
                        <a:off x="4593192" y="4005064"/>
                        <a:ext cx="800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20" name="Rectangle 119"/>
                        <p:cNvSpPr/>
                        <p:nvPr/>
                      </p:nvSpPr>
                      <p:spPr>
                        <a:xfrm>
                          <a:off x="1118469" y="3921142"/>
                          <a:ext cx="469288" cy="410369"/>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i="1">
                                        <a:latin typeface="Cambria Math"/>
                                      </a:rPr>
                                      <m:t>𝑐</m:t>
                                    </m:r>
                                  </m:sub>
                                </m:sSub>
                              </m:oMath>
                            </m:oMathPara>
                          </a14:m>
                          <a:endParaRPr lang="ar-IQ" dirty="0"/>
                        </a:p>
                      </p:txBody>
                    </p:sp>
                  </mc:Choice>
                  <mc:Fallback xmlns="">
                    <p:sp>
                      <p:nvSpPr>
                        <p:cNvPr id="120" name="Rectangle 119"/>
                        <p:cNvSpPr>
                          <a:spLocks noRot="1" noChangeAspect="1" noMove="1" noResize="1" noEditPoints="1" noAdjustHandles="1" noChangeArrowheads="1" noChangeShapeType="1" noTextEdit="1"/>
                        </p:cNvSpPr>
                        <p:nvPr/>
                      </p:nvSpPr>
                      <p:spPr>
                        <a:xfrm>
                          <a:off x="1118469" y="3921142"/>
                          <a:ext cx="438775" cy="369332"/>
                        </a:xfrm>
                        <a:prstGeom prst="rect">
                          <a:avLst/>
                        </a:prstGeom>
                        <a:blipFill rotWithShape="1">
                          <a:blip r:embed="rId17"/>
                          <a:stretch>
                            <a:fillRect b="-7273"/>
                          </a:stretch>
                        </a:blipFill>
                      </p:spPr>
                      <p:txBody>
                        <a:bodyPr/>
                        <a:lstStyle/>
                        <a:p>
                          <a:r>
                            <a:rPr lang="ar-IQ">
                              <a:noFill/>
                            </a:rPr>
                            <a:t> </a:t>
                          </a:r>
                        </a:p>
                      </p:txBody>
                    </p:sp>
                  </mc:Fallback>
                </mc:AlternateContent>
              </p:grpSp>
              <p:grpSp>
                <p:nvGrpSpPr>
                  <p:cNvPr id="74" name="Group 73"/>
                  <p:cNvGrpSpPr/>
                  <p:nvPr/>
                </p:nvGrpSpPr>
                <p:grpSpPr>
                  <a:xfrm>
                    <a:off x="99018" y="257200"/>
                    <a:ext cx="7553768" cy="5026203"/>
                    <a:chOff x="99018" y="257200"/>
                    <a:chExt cx="7553768" cy="5026203"/>
                  </a:xfrm>
                </p:grpSpPr>
                <p:grpSp>
                  <p:nvGrpSpPr>
                    <p:cNvPr id="91" name="Group 90"/>
                    <p:cNvGrpSpPr/>
                    <p:nvPr/>
                  </p:nvGrpSpPr>
                  <p:grpSpPr>
                    <a:xfrm>
                      <a:off x="4675041" y="4014655"/>
                      <a:ext cx="2073830" cy="1242825"/>
                      <a:chOff x="251520" y="3924441"/>
                      <a:chExt cx="2304256" cy="1380917"/>
                    </a:xfrm>
                  </p:grpSpPr>
                  <p:grpSp>
                    <p:nvGrpSpPr>
                      <p:cNvPr id="92" name="Group 91"/>
                      <p:cNvGrpSpPr/>
                      <p:nvPr/>
                    </p:nvGrpSpPr>
                    <p:grpSpPr>
                      <a:xfrm>
                        <a:off x="251520" y="3980410"/>
                        <a:ext cx="2304256" cy="1324948"/>
                        <a:chOff x="3538042" y="4005064"/>
                        <a:chExt cx="2880320" cy="1656184"/>
                      </a:xfrm>
                    </p:grpSpPr>
                    <p:grpSp>
                      <p:nvGrpSpPr>
                        <p:cNvPr id="94" name="Group 93"/>
                        <p:cNvGrpSpPr/>
                        <p:nvPr/>
                      </p:nvGrpSpPr>
                      <p:grpSpPr>
                        <a:xfrm>
                          <a:off x="3538042" y="4005064"/>
                          <a:ext cx="2880320" cy="1656184"/>
                          <a:chOff x="6084168" y="1186731"/>
                          <a:chExt cx="2880320" cy="1656184"/>
                        </a:xfrm>
                      </p:grpSpPr>
                      <p:cxnSp>
                        <p:nvCxnSpPr>
                          <p:cNvPr id="96" name="Straight Arrow Connector 95"/>
                          <p:cNvCxnSpPr/>
                          <p:nvPr/>
                        </p:nvCxnSpPr>
                        <p:spPr>
                          <a:xfrm flipH="1" flipV="1">
                            <a:off x="8339142" y="1590860"/>
                            <a:ext cx="6011" cy="750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97" name="Group 96"/>
                          <p:cNvGrpSpPr/>
                          <p:nvPr/>
                        </p:nvGrpSpPr>
                        <p:grpSpPr>
                          <a:xfrm>
                            <a:off x="6084168" y="1186731"/>
                            <a:ext cx="2880320" cy="1656184"/>
                            <a:chOff x="4084254" y="3645024"/>
                            <a:chExt cx="2880320" cy="1656184"/>
                          </a:xfrm>
                        </p:grpSpPr>
                        <p:cxnSp>
                          <p:nvCxnSpPr>
                            <p:cNvPr id="99" name="Straight Arrow Connector 98"/>
                            <p:cNvCxnSpPr/>
                            <p:nvPr/>
                          </p:nvCxnSpPr>
                          <p:spPr>
                            <a:xfrm flipV="1">
                              <a:off x="4657101" y="4108896"/>
                              <a:ext cx="0" cy="750000"/>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p:nvGrpSpPr>
                            <p:cNvPr id="100" name="Group 99"/>
                            <p:cNvGrpSpPr/>
                            <p:nvPr/>
                          </p:nvGrpSpPr>
                          <p:grpSpPr>
                            <a:xfrm>
                              <a:off x="4084254" y="3645024"/>
                              <a:ext cx="2880320" cy="1656184"/>
                              <a:chOff x="6208490" y="1479243"/>
                              <a:chExt cx="2880320" cy="1656184"/>
                            </a:xfrm>
                          </p:grpSpPr>
                          <p:grpSp>
                            <p:nvGrpSpPr>
                              <p:cNvPr id="105" name="Group 104"/>
                              <p:cNvGrpSpPr/>
                              <p:nvPr/>
                            </p:nvGrpSpPr>
                            <p:grpSpPr>
                              <a:xfrm>
                                <a:off x="6208490" y="1479243"/>
                                <a:ext cx="2880320" cy="1656184"/>
                                <a:chOff x="2483768" y="1700808"/>
                                <a:chExt cx="2880320" cy="1656184"/>
                              </a:xfrm>
                            </p:grpSpPr>
                            <p:cxnSp>
                              <p:nvCxnSpPr>
                                <p:cNvPr id="107" name="Straight Connector 106"/>
                                <p:cNvCxnSpPr>
                                  <a:stCxn id="111" idx="0"/>
                                </p:cNvCxnSpPr>
                                <p:nvPr/>
                              </p:nvCxnSpPr>
                              <p:spPr>
                                <a:xfrm flipV="1">
                                  <a:off x="2699792" y="170080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699792" y="1700808"/>
                                  <a:ext cx="1477324" cy="16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044892" y="1717452"/>
                                  <a:ext cx="1031165"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2483768" y="2276872"/>
                                  <a:ext cx="432048" cy="43204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rtl="0"/>
                                  <a:endParaRPr lang="ar-IQ"/>
                                </a:p>
                              </p:txBody>
                            </p:sp>
                            <p:cxnSp>
                              <p:nvCxnSpPr>
                                <p:cNvPr id="112" name="Straight Connector 111"/>
                                <p:cNvCxnSpPr>
                                  <a:stCxn id="111" idx="4"/>
                                </p:cNvCxnSpPr>
                                <p:nvPr/>
                              </p:nvCxnSpPr>
                              <p:spPr>
                                <a:xfrm>
                                  <a:off x="2699792" y="2708920"/>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699792" y="335699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076056" y="17008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860032" y="24208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860032" y="25732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076056" y="2573288"/>
                                  <a:ext cx="0" cy="783704"/>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TextBox 101"/>
                                  <p:cNvSpPr txBox="1"/>
                                  <p:nvPr/>
                                </p:nvSpPr>
                                <p:spPr>
                                  <a:xfrm>
                                    <a:off x="6781337" y="1988134"/>
                                    <a:ext cx="520365" cy="512961"/>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781337" y="1988135"/>
                                    <a:ext cx="520365" cy="461665"/>
                                  </a:xfrm>
                                  <a:prstGeom prst="rect">
                                    <a:avLst/>
                                  </a:prstGeom>
                                  <a:blipFill rotWithShape="1">
                                    <a:blip r:embed="rId12"/>
                                    <a:stretch>
                                      <a:fillRect l="-1613" b="-7273"/>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98" name="Rectangle 97"/>
                              <p:cNvSpPr/>
                              <p:nvPr/>
                            </p:nvSpPr>
                            <p:spPr>
                              <a:xfrm>
                                <a:off x="7777516" y="1681743"/>
                                <a:ext cx="639064" cy="512961"/>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𝑐</m:t>
                                          </m:r>
                                        </m:sub>
                                      </m:sSub>
                                    </m:oMath>
                                  </m:oMathPara>
                                </a14:m>
                                <a:endParaRPr lang="ar-IQ" dirty="0"/>
                              </a:p>
                            </p:txBody>
                          </p:sp>
                        </mc:Choice>
                        <mc:Fallback xmlns="">
                          <p:sp>
                            <p:nvSpPr>
                              <p:cNvPr id="98" name="Rectangle 97"/>
                              <p:cNvSpPr>
                                <a:spLocks noRot="1" noChangeAspect="1" noMove="1" noResize="1" noEditPoints="1" noAdjustHandles="1" noChangeArrowheads="1" noChangeShapeType="1" noTextEdit="1"/>
                              </p:cNvSpPr>
                              <p:nvPr/>
                            </p:nvSpPr>
                            <p:spPr>
                              <a:xfrm>
                                <a:off x="7777516" y="1681743"/>
                                <a:ext cx="575158" cy="461665"/>
                              </a:xfrm>
                              <a:prstGeom prst="rect">
                                <a:avLst/>
                              </a:prstGeom>
                              <a:blipFill rotWithShape="1">
                                <a:blip r:embed="rId13"/>
                                <a:stretch>
                                  <a:fillRect b="-9259"/>
                                </a:stretch>
                              </a:blipFill>
                            </p:spPr>
                            <p:txBody>
                              <a:bodyPr/>
                              <a:lstStyle/>
                              <a:p>
                                <a:r>
                                  <a:rPr lang="ar-IQ">
                                    <a:noFill/>
                                  </a:rPr>
                                  <a:t> </a:t>
                                </a:r>
                              </a:p>
                            </p:txBody>
                          </p:sp>
                        </mc:Fallback>
                      </mc:AlternateContent>
                    </p:grpSp>
                    <p:cxnSp>
                      <p:nvCxnSpPr>
                        <p:cNvPr id="95" name="Straight Arrow Connector 94"/>
                        <p:cNvCxnSpPr/>
                        <p:nvPr/>
                      </p:nvCxnSpPr>
                      <p:spPr>
                        <a:xfrm flipH="1">
                          <a:off x="4371074" y="4005065"/>
                          <a:ext cx="800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93" name="Rectangle 92"/>
                          <p:cNvSpPr/>
                          <p:nvPr/>
                        </p:nvSpPr>
                        <p:spPr>
                          <a:xfrm>
                            <a:off x="1217030" y="3924441"/>
                            <a:ext cx="469288" cy="410369"/>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i="1">
                                          <a:latin typeface="Cambria Math"/>
                                        </a:rPr>
                                        <m:t>𝑐</m:t>
                                      </m:r>
                                    </m:sub>
                                  </m:sSub>
                                </m:oMath>
                              </m:oMathPara>
                            </a14:m>
                            <a:endParaRPr lang="ar-IQ" dirty="0"/>
                          </a:p>
                        </p:txBody>
                      </p:sp>
                    </mc:Choice>
                    <mc:Fallback xmlns="">
                      <p:sp>
                        <p:nvSpPr>
                          <p:cNvPr id="93" name="Rectangle 92"/>
                          <p:cNvSpPr>
                            <a:spLocks noRot="1" noChangeAspect="1" noMove="1" noResize="1" noEditPoints="1" noAdjustHandles="1" noChangeArrowheads="1" noChangeShapeType="1" noTextEdit="1"/>
                          </p:cNvSpPr>
                          <p:nvPr/>
                        </p:nvSpPr>
                        <p:spPr>
                          <a:xfrm>
                            <a:off x="1217030" y="3924441"/>
                            <a:ext cx="438775" cy="369332"/>
                          </a:xfrm>
                          <a:prstGeom prst="rect">
                            <a:avLst/>
                          </a:prstGeom>
                          <a:blipFill rotWithShape="1">
                            <a:blip r:embed="rId14"/>
                            <a:stretch>
                              <a:fillRect b="-9259"/>
                            </a:stretch>
                          </a:blipFill>
                        </p:spPr>
                        <p:txBody>
                          <a:bodyPr/>
                          <a:lstStyle/>
                          <a:p>
                            <a:r>
                              <a:rPr lang="ar-IQ">
                                <a:noFill/>
                              </a:rPr>
                              <a:t> </a:t>
                            </a:r>
                          </a:p>
                        </p:txBody>
                      </p:sp>
                    </mc:Fallback>
                  </mc:AlternateContent>
                </p:grpSp>
                <p:grpSp>
                  <p:nvGrpSpPr>
                    <p:cNvPr id="60" name="Group 59"/>
                    <p:cNvGrpSpPr/>
                    <p:nvPr/>
                  </p:nvGrpSpPr>
                  <p:grpSpPr>
                    <a:xfrm>
                      <a:off x="99018" y="257200"/>
                      <a:ext cx="7553768" cy="5026203"/>
                      <a:chOff x="99018" y="257200"/>
                      <a:chExt cx="7553768" cy="5026203"/>
                    </a:xfrm>
                  </p:grpSpPr>
                  <p:grpSp>
                    <p:nvGrpSpPr>
                      <p:cNvPr id="64" name="Group 63"/>
                      <p:cNvGrpSpPr/>
                      <p:nvPr/>
                    </p:nvGrpSpPr>
                    <p:grpSpPr>
                      <a:xfrm>
                        <a:off x="2418961" y="4041051"/>
                        <a:ext cx="2073830" cy="1227419"/>
                        <a:chOff x="251520" y="3941556"/>
                        <a:chExt cx="2304256" cy="1363799"/>
                      </a:xfrm>
                    </p:grpSpPr>
                    <p:grpSp>
                      <p:nvGrpSpPr>
                        <p:cNvPr id="65" name="Group 64"/>
                        <p:cNvGrpSpPr/>
                        <p:nvPr/>
                      </p:nvGrpSpPr>
                      <p:grpSpPr>
                        <a:xfrm>
                          <a:off x="251520" y="3980408"/>
                          <a:ext cx="2304256" cy="1324947"/>
                          <a:chOff x="3538042" y="4005064"/>
                          <a:chExt cx="2880320" cy="1656184"/>
                        </a:xfrm>
                      </p:grpSpPr>
                      <p:grpSp>
                        <p:nvGrpSpPr>
                          <p:cNvPr id="67" name="Group 66"/>
                          <p:cNvGrpSpPr/>
                          <p:nvPr/>
                        </p:nvGrpSpPr>
                        <p:grpSpPr>
                          <a:xfrm>
                            <a:off x="3538042" y="4005064"/>
                            <a:ext cx="2880320" cy="1656184"/>
                            <a:chOff x="6084168" y="1186731"/>
                            <a:chExt cx="2880320" cy="1656184"/>
                          </a:xfrm>
                        </p:grpSpPr>
                        <p:cxnSp>
                          <p:nvCxnSpPr>
                            <p:cNvPr id="69" name="Straight Arrow Connector 68"/>
                            <p:cNvCxnSpPr/>
                            <p:nvPr/>
                          </p:nvCxnSpPr>
                          <p:spPr>
                            <a:xfrm flipV="1">
                              <a:off x="8385328" y="1599831"/>
                              <a:ext cx="1" cy="750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70" name="Group 69"/>
                            <p:cNvGrpSpPr/>
                            <p:nvPr/>
                          </p:nvGrpSpPr>
                          <p:grpSpPr>
                            <a:xfrm>
                              <a:off x="6084168" y="1186731"/>
                              <a:ext cx="2880320" cy="1656184"/>
                              <a:chOff x="4084254" y="3645024"/>
                              <a:chExt cx="2880320" cy="1656184"/>
                            </a:xfrm>
                          </p:grpSpPr>
                          <p:cxnSp>
                            <p:nvCxnSpPr>
                              <p:cNvPr id="72" name="Straight Arrow Connector 71"/>
                              <p:cNvCxnSpPr/>
                              <p:nvPr/>
                            </p:nvCxnSpPr>
                            <p:spPr>
                              <a:xfrm flipV="1">
                                <a:off x="4653028" y="4033888"/>
                                <a:ext cx="0" cy="750000"/>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p:nvGrpSpPr>
                              <p:cNvPr id="73" name="Group 72"/>
                              <p:cNvGrpSpPr/>
                              <p:nvPr/>
                            </p:nvGrpSpPr>
                            <p:grpSpPr>
                              <a:xfrm>
                                <a:off x="4084254" y="3645024"/>
                                <a:ext cx="2880320" cy="1656184"/>
                                <a:chOff x="6208490" y="1479243"/>
                                <a:chExt cx="2880320" cy="1656184"/>
                              </a:xfrm>
                            </p:grpSpPr>
                            <p:grpSp>
                              <p:nvGrpSpPr>
                                <p:cNvPr id="78" name="Group 77"/>
                                <p:cNvGrpSpPr/>
                                <p:nvPr/>
                              </p:nvGrpSpPr>
                              <p:grpSpPr>
                                <a:xfrm>
                                  <a:off x="6208490" y="1479243"/>
                                  <a:ext cx="2880320" cy="1656184"/>
                                  <a:chOff x="2483768" y="1700808"/>
                                  <a:chExt cx="2880320" cy="1656184"/>
                                </a:xfrm>
                              </p:grpSpPr>
                              <p:cxnSp>
                                <p:nvCxnSpPr>
                                  <p:cNvPr id="80" name="Straight Connector 79"/>
                                  <p:cNvCxnSpPr>
                                    <a:stCxn id="84" idx="0"/>
                                  </p:cNvCxnSpPr>
                                  <p:nvPr/>
                                </p:nvCxnSpPr>
                                <p:spPr>
                                  <a:xfrm flipV="1">
                                    <a:off x="2699792" y="170080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699792" y="170080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779912" y="170080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067943" y="1712855"/>
                                    <a:ext cx="1008113"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483768" y="2276872"/>
                                    <a:ext cx="432048" cy="43204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rtl="0"/>
                                    <a:endParaRPr lang="ar-IQ"/>
                                  </a:p>
                                </p:txBody>
                              </p:sp>
                              <p:cxnSp>
                                <p:nvCxnSpPr>
                                  <p:cNvPr id="85" name="Straight Connector 84"/>
                                  <p:cNvCxnSpPr>
                                    <a:stCxn id="84" idx="4"/>
                                  </p:cNvCxnSpPr>
                                  <p:nvPr/>
                                </p:nvCxnSpPr>
                                <p:spPr>
                                  <a:xfrm>
                                    <a:off x="2699792" y="2708920"/>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699792" y="335699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076056" y="17008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60032" y="24208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860032" y="25732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076056" y="2573288"/>
                                    <a:ext cx="0" cy="783704"/>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TextBox 74"/>
                                    <p:cNvSpPr txBox="1"/>
                                    <p:nvPr/>
                                  </p:nvSpPr>
                                  <p:spPr>
                                    <a:xfrm>
                                      <a:off x="6810562" y="1985822"/>
                                      <a:ext cx="520365" cy="512961"/>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75" name="TextBox 74"/>
                                    <p:cNvSpPr txBox="1">
                                      <a:spLocks noRot="1" noChangeAspect="1" noMove="1" noResize="1" noEditPoints="1" noAdjustHandles="1" noChangeArrowheads="1" noChangeShapeType="1" noTextEdit="1"/>
                                    </p:cNvSpPr>
                                    <p:nvPr/>
                                  </p:nvSpPr>
                                  <p:spPr>
                                    <a:xfrm>
                                      <a:off x="6810562" y="1985822"/>
                                      <a:ext cx="520365" cy="461665"/>
                                    </a:xfrm>
                                    <a:prstGeom prst="rect">
                                      <a:avLst/>
                                    </a:prstGeom>
                                    <a:blipFill rotWithShape="1">
                                      <a:blip r:embed="rId9"/>
                                      <a:stretch>
                                        <a:fillRect l="-1639" b="-7273"/>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71" name="Rectangle 70"/>
                                <p:cNvSpPr/>
                                <p:nvPr/>
                              </p:nvSpPr>
                              <p:spPr>
                                <a:xfrm>
                                  <a:off x="7827771" y="1684110"/>
                                  <a:ext cx="639064" cy="512961"/>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𝑐</m:t>
                                            </m:r>
                                          </m:sub>
                                        </m:sSub>
                                      </m:oMath>
                                    </m:oMathPara>
                                  </a14:m>
                                  <a:endParaRPr lang="ar-IQ" dirty="0"/>
                                </a:p>
                              </p:txBody>
                            </p:sp>
                          </mc:Choice>
                          <mc:Fallback xmlns="">
                            <p:sp>
                              <p:nvSpPr>
                                <p:cNvPr id="71" name="Rectangle 70"/>
                                <p:cNvSpPr>
                                  <a:spLocks noRot="1" noChangeAspect="1" noMove="1" noResize="1" noEditPoints="1" noAdjustHandles="1" noChangeArrowheads="1" noChangeShapeType="1" noTextEdit="1"/>
                                </p:cNvSpPr>
                                <p:nvPr/>
                              </p:nvSpPr>
                              <p:spPr>
                                <a:xfrm>
                                  <a:off x="7827771" y="1684110"/>
                                  <a:ext cx="575158" cy="461665"/>
                                </a:xfrm>
                                <a:prstGeom prst="rect">
                                  <a:avLst/>
                                </a:prstGeom>
                                <a:blipFill rotWithShape="1">
                                  <a:blip r:embed="rId10"/>
                                  <a:stretch>
                                    <a:fillRect b="-7273"/>
                                  </a:stretch>
                                </a:blipFill>
                              </p:spPr>
                              <p:txBody>
                                <a:bodyPr/>
                                <a:lstStyle/>
                                <a:p>
                                  <a:r>
                                    <a:rPr lang="ar-IQ">
                                      <a:noFill/>
                                    </a:rPr>
                                    <a:t> </a:t>
                                  </a:r>
                                </a:p>
                              </p:txBody>
                            </p:sp>
                          </mc:Fallback>
                        </mc:AlternateContent>
                      </p:grpSp>
                      <p:cxnSp>
                        <p:nvCxnSpPr>
                          <p:cNvPr id="68" name="Straight Arrow Connector 67"/>
                          <p:cNvCxnSpPr/>
                          <p:nvPr/>
                        </p:nvCxnSpPr>
                        <p:spPr>
                          <a:xfrm>
                            <a:off x="4629280" y="4013265"/>
                            <a:ext cx="800000" cy="7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6" name="Rectangle 65"/>
                            <p:cNvSpPr/>
                            <p:nvPr/>
                          </p:nvSpPr>
                          <p:spPr>
                            <a:xfrm>
                              <a:off x="1080086" y="3941556"/>
                              <a:ext cx="469288" cy="410369"/>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i="1">
                                            <a:latin typeface="Cambria Math"/>
                                          </a:rPr>
                                          <m:t>𝑐</m:t>
                                        </m:r>
                                      </m:sub>
                                    </m:sSub>
                                  </m:oMath>
                                </m:oMathPara>
                              </a14:m>
                              <a:endParaRPr lang="ar-IQ" dirty="0"/>
                            </a:p>
                          </p:txBody>
                        </p:sp>
                      </mc:Choice>
                      <mc:Fallback xmlns="">
                        <p:sp>
                          <p:nvSpPr>
                            <p:cNvPr id="66" name="Rectangle 65"/>
                            <p:cNvSpPr>
                              <a:spLocks noRot="1" noChangeAspect="1" noMove="1" noResize="1" noEditPoints="1" noAdjustHandles="1" noChangeArrowheads="1" noChangeShapeType="1" noTextEdit="1"/>
                            </p:cNvSpPr>
                            <p:nvPr/>
                          </p:nvSpPr>
                          <p:spPr>
                            <a:xfrm>
                              <a:off x="1080086" y="3941556"/>
                              <a:ext cx="438775" cy="369332"/>
                            </a:xfrm>
                            <a:prstGeom prst="rect">
                              <a:avLst/>
                            </a:prstGeom>
                            <a:blipFill rotWithShape="1">
                              <a:blip r:embed="rId11"/>
                              <a:stretch>
                                <a:fillRect b="-9259"/>
                              </a:stretch>
                            </a:blipFill>
                          </p:spPr>
                          <p:txBody>
                            <a:bodyPr/>
                            <a:lstStyle/>
                            <a:p>
                              <a:r>
                                <a:rPr lang="ar-IQ">
                                  <a:noFill/>
                                </a:rPr>
                                <a:t> </a:t>
                              </a:r>
                            </a:p>
                          </p:txBody>
                        </p:sp>
                      </mc:Fallback>
                    </mc:AlternateContent>
                  </p:grpSp>
                  <p:grpSp>
                    <p:nvGrpSpPr>
                      <p:cNvPr id="58" name="Group 57"/>
                      <p:cNvGrpSpPr/>
                      <p:nvPr/>
                    </p:nvGrpSpPr>
                    <p:grpSpPr>
                      <a:xfrm>
                        <a:off x="99018" y="257200"/>
                        <a:ext cx="7553768" cy="5026203"/>
                        <a:chOff x="99018" y="257200"/>
                        <a:chExt cx="7553768" cy="5026203"/>
                      </a:xfrm>
                    </p:grpSpPr>
                    <p:grpSp>
                      <p:nvGrpSpPr>
                        <p:cNvPr id="63" name="Group 62"/>
                        <p:cNvGrpSpPr/>
                        <p:nvPr/>
                      </p:nvGrpSpPr>
                      <p:grpSpPr>
                        <a:xfrm>
                          <a:off x="99018" y="4038653"/>
                          <a:ext cx="2073830" cy="1244750"/>
                          <a:chOff x="251520" y="3922299"/>
                          <a:chExt cx="2304256" cy="1383056"/>
                        </a:xfrm>
                      </p:grpSpPr>
                      <p:grpSp>
                        <p:nvGrpSpPr>
                          <p:cNvPr id="61" name="Group 60"/>
                          <p:cNvGrpSpPr/>
                          <p:nvPr/>
                        </p:nvGrpSpPr>
                        <p:grpSpPr>
                          <a:xfrm>
                            <a:off x="251520" y="3980408"/>
                            <a:ext cx="2304256" cy="1324947"/>
                            <a:chOff x="3538042" y="4005064"/>
                            <a:chExt cx="2880320" cy="1656184"/>
                          </a:xfrm>
                        </p:grpSpPr>
                        <p:grpSp>
                          <p:nvGrpSpPr>
                            <p:cNvPr id="33" name="Group 32"/>
                            <p:cNvGrpSpPr/>
                            <p:nvPr/>
                          </p:nvGrpSpPr>
                          <p:grpSpPr>
                            <a:xfrm>
                              <a:off x="3538042" y="4005064"/>
                              <a:ext cx="2880320" cy="1656184"/>
                              <a:chOff x="6084168" y="1186731"/>
                              <a:chExt cx="2880320" cy="1656184"/>
                            </a:xfrm>
                          </p:grpSpPr>
                          <p:cxnSp>
                            <p:nvCxnSpPr>
                              <p:cNvPr id="34" name="Straight Arrow Connector 33"/>
                              <p:cNvCxnSpPr/>
                              <p:nvPr/>
                            </p:nvCxnSpPr>
                            <p:spPr>
                              <a:xfrm>
                                <a:off x="8359525" y="1681933"/>
                                <a:ext cx="0" cy="750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35" name="Group 34"/>
                              <p:cNvGrpSpPr/>
                              <p:nvPr/>
                            </p:nvGrpSpPr>
                            <p:grpSpPr>
                              <a:xfrm>
                                <a:off x="6084168" y="1186731"/>
                                <a:ext cx="2880320" cy="1656184"/>
                                <a:chOff x="4084254" y="3645024"/>
                                <a:chExt cx="2880320" cy="1656184"/>
                              </a:xfrm>
                            </p:grpSpPr>
                            <p:cxnSp>
                              <p:nvCxnSpPr>
                                <p:cNvPr id="37" name="Straight Arrow Connector 36"/>
                                <p:cNvCxnSpPr/>
                                <p:nvPr/>
                              </p:nvCxnSpPr>
                              <p:spPr>
                                <a:xfrm>
                                  <a:off x="4696729" y="4200351"/>
                                  <a:ext cx="0" cy="750000"/>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p:nvGrpSpPr>
                                <p:cNvPr id="38" name="Group 37"/>
                                <p:cNvGrpSpPr/>
                                <p:nvPr/>
                              </p:nvGrpSpPr>
                              <p:grpSpPr>
                                <a:xfrm>
                                  <a:off x="4084254" y="3645024"/>
                                  <a:ext cx="2880320" cy="1656184"/>
                                  <a:chOff x="6208490" y="1479243"/>
                                  <a:chExt cx="2880320" cy="1656184"/>
                                </a:xfrm>
                              </p:grpSpPr>
                              <p:grpSp>
                                <p:nvGrpSpPr>
                                  <p:cNvPr id="45" name="Group 44"/>
                                  <p:cNvGrpSpPr/>
                                  <p:nvPr/>
                                </p:nvGrpSpPr>
                                <p:grpSpPr>
                                  <a:xfrm>
                                    <a:off x="6208490" y="1479243"/>
                                    <a:ext cx="2880320" cy="1656184"/>
                                    <a:chOff x="2483768" y="1700808"/>
                                    <a:chExt cx="2880320" cy="1656184"/>
                                  </a:xfrm>
                                </p:grpSpPr>
                                <p:cxnSp>
                                  <p:nvCxnSpPr>
                                    <p:cNvPr id="47" name="Straight Connector 46"/>
                                    <p:cNvCxnSpPr>
                                      <a:stCxn id="51" idx="0"/>
                                    </p:cNvCxnSpPr>
                                    <p:nvPr/>
                                  </p:nvCxnSpPr>
                                  <p:spPr>
                                    <a:xfrm flipV="1">
                                      <a:off x="2699792" y="170080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699792" y="170080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79912" y="1700808"/>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67944" y="1700808"/>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483768" y="2276872"/>
                                      <a:ext cx="432048" cy="43204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rtl="0"/>
                                      <a:endParaRPr lang="ar-IQ"/>
                                    </a:p>
                                  </p:txBody>
                                </p:sp>
                                <p:cxnSp>
                                  <p:nvCxnSpPr>
                                    <p:cNvPr id="52" name="Straight Connector 51"/>
                                    <p:cNvCxnSpPr>
                                      <a:stCxn id="51" idx="4"/>
                                    </p:cNvCxnSpPr>
                                    <p:nvPr/>
                                  </p:nvCxnSpPr>
                                  <p:spPr>
                                    <a:xfrm>
                                      <a:off x="2699792" y="2708920"/>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99792" y="3356992"/>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76056" y="1700808"/>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860032" y="24208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60032" y="25732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76056" y="2573288"/>
                                      <a:ext cx="0" cy="783704"/>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6932140" y="2073565"/>
                                        <a:ext cx="520365" cy="512961"/>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𝑠</m:t>
                                                  </m:r>
                                                </m:sub>
                                              </m:sSub>
                                            </m:oMath>
                                          </m:oMathPara>
                                        </a14:m>
                                        <a:endParaRPr lang="ar-IQ" dirty="0"/>
                                      </a:p>
                                    </p:txBody>
                                  </p:sp>
                                </mc:Choice>
                                <mc:Fallback xmlns="">
                                  <p:sp>
                                    <p:nvSpPr>
                                      <p:cNvPr id="40" name="TextBox 39"/>
                                      <p:cNvSpPr txBox="1">
                                        <a:spLocks noRot="1" noChangeAspect="1" noMove="1" noResize="1" noEditPoints="1" noAdjustHandles="1" noChangeArrowheads="1" noChangeShapeType="1" noTextEdit="1"/>
                                      </p:cNvSpPr>
                                      <p:nvPr/>
                                    </p:nvSpPr>
                                    <p:spPr>
                                      <a:xfrm>
                                        <a:off x="6932140" y="2073565"/>
                                        <a:ext cx="520365" cy="461665"/>
                                      </a:xfrm>
                                      <a:prstGeom prst="rect">
                                        <a:avLst/>
                                      </a:prstGeom>
                                      <a:blipFill rotWithShape="1">
                                        <a:blip r:embed="rId18"/>
                                        <a:stretch>
                                          <a:fillRect l="-1639" b="-7273"/>
                                        </a:stretch>
                                      </a:blipFill>
                                    </p:spPr>
                                    <p:txBody>
                                      <a:bodyPr/>
                                      <a:lstStyle/>
                                      <a:p>
                                        <a:r>
                                          <a:rPr lang="ar-IQ">
                                            <a:noFill/>
                                          </a:rPr>
                                          <a:t> </a:t>
                                        </a:r>
                                      </a:p>
                                    </p:txBody>
                                  </p:sp>
                                </mc:Fallback>
                              </mc:AlternateContent>
                            </p:grpSp>
                          </p:grpSp>
                          <mc:AlternateContent xmlns:mc="http://schemas.openxmlformats.org/markup-compatibility/2006" xmlns:a14="http://schemas.microsoft.com/office/drawing/2010/main">
                            <mc:Choice Requires="a14">
                              <p:sp>
                                <p:nvSpPr>
                                  <p:cNvPr id="36" name="Rectangle 35"/>
                                  <p:cNvSpPr/>
                                  <p:nvPr/>
                                </p:nvSpPr>
                                <p:spPr>
                                  <a:xfrm>
                                    <a:off x="7694797" y="1779177"/>
                                    <a:ext cx="639064" cy="512961"/>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𝑣</m:t>
                                              </m:r>
                                            </m:e>
                                            <m:sub>
                                              <m:r>
                                                <a:rPr lang="en-US" b="0" i="1" smtClean="0">
                                                  <a:latin typeface="Cambria Math"/>
                                                </a:rPr>
                                                <m:t>𝑐</m:t>
                                              </m:r>
                                            </m:sub>
                                          </m:sSub>
                                        </m:oMath>
                                      </m:oMathPara>
                                    </a14:m>
                                    <a:endParaRPr lang="ar-IQ" dirty="0"/>
                                  </a:p>
                                </p:txBody>
                              </p:sp>
                            </mc:Choice>
                            <mc:Fallback xmlns="">
                              <p:sp>
                                <p:nvSpPr>
                                  <p:cNvPr id="36" name="Rectangle 35"/>
                                  <p:cNvSpPr>
                                    <a:spLocks noRot="1" noChangeAspect="1" noMove="1" noResize="1" noEditPoints="1" noAdjustHandles="1" noChangeArrowheads="1" noChangeShapeType="1" noTextEdit="1"/>
                                  </p:cNvSpPr>
                                  <p:nvPr/>
                                </p:nvSpPr>
                                <p:spPr>
                                  <a:xfrm>
                                    <a:off x="7694797" y="1779177"/>
                                    <a:ext cx="575158" cy="461665"/>
                                  </a:xfrm>
                                  <a:prstGeom prst="rect">
                                    <a:avLst/>
                                  </a:prstGeom>
                                  <a:blipFill rotWithShape="1">
                                    <a:blip r:embed="rId7"/>
                                    <a:stretch>
                                      <a:fillRect b="-7273"/>
                                    </a:stretch>
                                  </a:blipFill>
                                </p:spPr>
                                <p:txBody>
                                  <a:bodyPr/>
                                  <a:lstStyle/>
                                  <a:p>
                                    <a:r>
                                      <a:rPr lang="ar-IQ">
                                        <a:noFill/>
                                      </a:rPr>
                                      <a:t> </a:t>
                                    </a:r>
                                  </a:p>
                                </p:txBody>
                              </p:sp>
                            </mc:Fallback>
                          </mc:AlternateContent>
                        </p:grpSp>
                        <p:cxnSp>
                          <p:nvCxnSpPr>
                            <p:cNvPr id="59" name="Straight Arrow Connector 58"/>
                            <p:cNvCxnSpPr/>
                            <p:nvPr/>
                          </p:nvCxnSpPr>
                          <p:spPr>
                            <a:xfrm>
                              <a:off x="4619930" y="4005067"/>
                              <a:ext cx="800000" cy="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Rectangle 61"/>
                              <p:cNvSpPr/>
                              <p:nvPr/>
                            </p:nvSpPr>
                            <p:spPr>
                              <a:xfrm>
                                <a:off x="1080086" y="3922299"/>
                                <a:ext cx="469288" cy="410369"/>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𝑖</m:t>
                                          </m:r>
                                        </m:e>
                                        <m:sub>
                                          <m:r>
                                            <a:rPr lang="en-US" i="1">
                                              <a:latin typeface="Cambria Math"/>
                                            </a:rPr>
                                            <m:t>𝑐</m:t>
                                          </m:r>
                                        </m:sub>
                                      </m:sSub>
                                    </m:oMath>
                                  </m:oMathPara>
                                </a14:m>
                                <a:endParaRPr lang="ar-IQ" dirty="0"/>
                              </a:p>
                            </p:txBody>
                          </p:sp>
                        </mc:Choice>
                        <mc:Fallback xmlns="">
                          <p:sp>
                            <p:nvSpPr>
                              <p:cNvPr id="62" name="Rectangle 61"/>
                              <p:cNvSpPr>
                                <a:spLocks noRot="1" noChangeAspect="1" noMove="1" noResize="1" noEditPoints="1" noAdjustHandles="1" noChangeArrowheads="1" noChangeShapeType="1" noTextEdit="1"/>
                              </p:cNvSpPr>
                              <p:nvPr/>
                            </p:nvSpPr>
                            <p:spPr>
                              <a:xfrm>
                                <a:off x="1080086" y="3922299"/>
                                <a:ext cx="438775" cy="369332"/>
                              </a:xfrm>
                              <a:prstGeom prst="rect">
                                <a:avLst/>
                              </a:prstGeom>
                              <a:blipFill rotWithShape="1">
                                <a:blip r:embed="rId8"/>
                                <a:stretch>
                                  <a:fillRect b="-9259"/>
                                </a:stretch>
                              </a:blipFill>
                            </p:spPr>
                            <p:txBody>
                              <a:bodyPr/>
                              <a:lstStyle/>
                              <a:p>
                                <a:r>
                                  <a:rPr lang="ar-IQ">
                                    <a:noFill/>
                                  </a:rPr>
                                  <a:t> </a:t>
                                </a:r>
                              </a:p>
                            </p:txBody>
                          </p:sp>
                        </mc:Fallback>
                      </mc:AlternateContent>
                    </p:grpSp>
                    <p:grpSp>
                      <p:nvGrpSpPr>
                        <p:cNvPr id="46" name="Group 45"/>
                        <p:cNvGrpSpPr/>
                        <p:nvPr/>
                      </p:nvGrpSpPr>
                      <p:grpSpPr>
                        <a:xfrm>
                          <a:off x="829867" y="257200"/>
                          <a:ext cx="6822919" cy="3604132"/>
                          <a:chOff x="829867" y="257200"/>
                          <a:chExt cx="6822919" cy="3604132"/>
                        </a:xfrm>
                      </p:grpSpPr>
                      <mc:AlternateContent xmlns:mc="http://schemas.openxmlformats.org/markup-compatibility/2006" xmlns:a14="http://schemas.microsoft.com/office/drawing/2010/main">
                        <mc:Choice Requires="a14">
                          <p:graphicFrame>
                            <p:nvGraphicFramePr>
                              <p:cNvPr id="153" name="Chart 152"/>
                              <p:cNvGraphicFramePr>
                                <a:graphicFrameLocks/>
                              </p:cNvGraphicFramePr>
                              <p:nvPr>
                                <p:extLst>
                                  <p:ext uri="{D42A27DB-BD31-4B8C-83A1-F6EECF244321}">
                                    <p14:modId xmlns:p14="http://schemas.microsoft.com/office/powerpoint/2010/main" val="2628942308"/>
                                  </p:ext>
                                </p:extLst>
                              </p:nvPr>
                            </p:nvGraphicFramePr>
                            <p:xfrm>
                              <a:off x="2016000" y="257200"/>
                              <a:ext cx="4824000" cy="2743200"/>
                            </p:xfrm>
                            <a:graphic>
                              <a:graphicData uri="http://schemas.openxmlformats.org/drawingml/2006/chart">
                                <c:chart xmlns:c="http://schemas.openxmlformats.org/drawingml/2006/chart" xmlns:r="http://schemas.openxmlformats.org/officeDocument/2006/relationships" r:id="rId19"/>
                              </a:graphicData>
                            </a:graphic>
                          </p:graphicFrame>
                        </mc:Choice>
                        <mc:Fallback xmlns="">
                          <p:graphicFrame>
                            <p:nvGraphicFramePr>
                              <p:cNvPr id="153" name="Chart 152"/>
                              <p:cNvGraphicFramePr>
                                <a:graphicFrameLocks/>
                              </p:cNvGraphicFramePr>
                              <p:nvPr>
                                <p:extLst>
                                  <p:ext uri="{D42A27DB-BD31-4B8C-83A1-F6EECF244321}">
                                    <p14:modId xmlns:p14="http://schemas.microsoft.com/office/powerpoint/2010/main" val="2628942308"/>
                                  </p:ext>
                                </p:extLst>
                              </p:nvPr>
                            </p:nvGraphicFramePr>
                            <p:xfrm>
                              <a:off x="2016000" y="257200"/>
                              <a:ext cx="4824000" cy="2743200"/>
                            </p:xfrm>
                            <a:graphic>
                              <a:graphicData uri="http://schemas.openxmlformats.org/drawingml/2006/chart">
                                <c:chart xmlns:c="http://schemas.openxmlformats.org/drawingml/2006/chart" xmlns:r="http://schemas.openxmlformats.org/officeDocument/2006/relationships" r:id="rId20"/>
                              </a:graphicData>
                            </a:graphic>
                          </p:graphicFrame>
                        </mc:Fallback>
                      </mc:AlternateContent>
                      <p:grpSp>
                        <p:nvGrpSpPr>
                          <p:cNvPr id="156" name="Group 155"/>
                          <p:cNvGrpSpPr/>
                          <p:nvPr/>
                        </p:nvGrpSpPr>
                        <p:grpSpPr>
                          <a:xfrm>
                            <a:off x="829867" y="467033"/>
                            <a:ext cx="6822919" cy="3348967"/>
                            <a:chOff x="829867" y="467033"/>
                            <a:chExt cx="6822919" cy="3348967"/>
                          </a:xfrm>
                        </p:grpSpPr>
                        <mc:AlternateContent xmlns:mc="http://schemas.openxmlformats.org/markup-compatibility/2006" xmlns:a14="http://schemas.microsoft.com/office/drawing/2010/main">
                          <mc:Choice Requires="a14">
                            <p:sp>
                              <p:nvSpPr>
                                <p:cNvPr id="171" name="TextBox 170"/>
                                <p:cNvSpPr txBox="1"/>
                                <p:nvPr/>
                              </p:nvSpPr>
                              <p:spPr>
                                <a:xfrm>
                                  <a:off x="882984" y="840672"/>
                                  <a:ext cx="432048"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chemeClr val="accent2">
                                                    <a:lumMod val="75000"/>
                                                  </a:schemeClr>
                                                </a:solidFill>
                                                <a:latin typeface="Cambria Math"/>
                                              </a:rPr>
                                            </m:ctrlPr>
                                          </m:sSubPr>
                                          <m:e>
                                            <m:r>
                                              <a:rPr lang="en-US" b="0" i="1" smtClean="0">
                                                <a:solidFill>
                                                  <a:schemeClr val="accent2">
                                                    <a:lumMod val="75000"/>
                                                  </a:schemeClr>
                                                </a:solidFill>
                                                <a:latin typeface="Cambria Math"/>
                                              </a:rPr>
                                              <m:t>𝑣</m:t>
                                            </m:r>
                                          </m:e>
                                          <m:sub>
                                            <m:r>
                                              <a:rPr lang="en-US" b="0" i="1" smtClean="0">
                                                <a:solidFill>
                                                  <a:schemeClr val="accent2">
                                                    <a:lumMod val="75000"/>
                                                  </a:schemeClr>
                                                </a:solidFill>
                                                <a:latin typeface="Cambria Math"/>
                                              </a:rPr>
                                              <m:t>𝑐</m:t>
                                            </m:r>
                                          </m:sub>
                                        </m:sSub>
                                      </m:oMath>
                                    </m:oMathPara>
                                  </a14:m>
                                  <a:endParaRPr lang="ar-IQ" dirty="0"/>
                                </a:p>
                              </p:txBody>
                            </p:sp>
                          </mc:Choice>
                          <mc:Fallback xmlns="">
                            <p:sp>
                              <p:nvSpPr>
                                <p:cNvPr id="171" name="TextBox 170"/>
                                <p:cNvSpPr txBox="1">
                                  <a:spLocks noRot="1" noChangeAspect="1" noMove="1" noResize="1" noEditPoints="1" noAdjustHandles="1" noChangeArrowheads="1" noChangeShapeType="1" noTextEdit="1"/>
                                </p:cNvSpPr>
                                <p:nvPr/>
                              </p:nvSpPr>
                              <p:spPr>
                                <a:xfrm>
                                  <a:off x="882984" y="840672"/>
                                  <a:ext cx="432048" cy="369332"/>
                                </a:xfrm>
                                <a:prstGeom prst="rect">
                                  <a:avLst/>
                                </a:prstGeom>
                                <a:blipFill rotWithShape="1">
                                  <a:blip r:embed="rId22"/>
                                  <a:stretch>
                                    <a:fillRect/>
                                  </a:stretch>
                                </a:blipFill>
                              </p:spPr>
                              <p:txBody>
                                <a:bodyPr/>
                                <a:lstStyle/>
                                <a:p>
                                  <a:r>
                                    <a:rPr lang="ar-IQ">
                                      <a:noFill/>
                                    </a:rPr>
                                    <a:t> </a:t>
                                  </a:r>
                                </a:p>
                              </p:txBody>
                            </p:sp>
                          </mc:Fallback>
                        </mc:AlternateContent>
                        <p:grpSp>
                          <p:nvGrpSpPr>
                            <p:cNvPr id="155" name="Group 154"/>
                            <p:cNvGrpSpPr/>
                            <p:nvPr/>
                          </p:nvGrpSpPr>
                          <p:grpSpPr>
                            <a:xfrm>
                              <a:off x="829867" y="467033"/>
                              <a:ext cx="6822919" cy="3348967"/>
                              <a:chOff x="829867" y="467033"/>
                              <a:chExt cx="6822919" cy="3348967"/>
                            </a:xfrm>
                          </p:grpSpPr>
                          <mc:AlternateContent xmlns:mc="http://schemas.openxmlformats.org/markup-compatibility/2006" xmlns:a14="http://schemas.microsoft.com/office/drawing/2010/main">
                            <mc:Choice Requires="a14">
                              <p:sp>
                                <p:nvSpPr>
                                  <p:cNvPr id="170" name="TextBox 169"/>
                                  <p:cNvSpPr txBox="1"/>
                                  <p:nvPr/>
                                </p:nvSpPr>
                                <p:spPr>
                                  <a:xfrm>
                                    <a:off x="1212420" y="1310168"/>
                                    <a:ext cx="432048"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chemeClr val="tx2">
                                                      <a:lumMod val="60000"/>
                                                      <a:lumOff val="40000"/>
                                                    </a:schemeClr>
                                                  </a:solidFill>
                                                  <a:latin typeface="Cambria Math"/>
                                                </a:rPr>
                                              </m:ctrlPr>
                                            </m:sSubPr>
                                            <m:e>
                                              <m:r>
                                                <a:rPr lang="en-US" b="0" i="1" smtClean="0">
                                                  <a:solidFill>
                                                    <a:schemeClr val="tx2">
                                                      <a:lumMod val="60000"/>
                                                      <a:lumOff val="40000"/>
                                                    </a:schemeClr>
                                                  </a:solidFill>
                                                  <a:latin typeface="Cambria Math"/>
                                                </a:rPr>
                                                <m:t>𝑖</m:t>
                                              </m:r>
                                            </m:e>
                                            <m:sub>
                                              <m:r>
                                                <a:rPr lang="en-US" b="0" i="1" smtClean="0">
                                                  <a:solidFill>
                                                    <a:schemeClr val="tx2">
                                                      <a:lumMod val="60000"/>
                                                      <a:lumOff val="40000"/>
                                                    </a:schemeClr>
                                                  </a:solidFill>
                                                  <a:latin typeface="Cambria Math"/>
                                                </a:rPr>
                                                <m:t>𝑐</m:t>
                                              </m:r>
                                            </m:sub>
                                          </m:sSub>
                                        </m:oMath>
                                      </m:oMathPara>
                                    </a14:m>
                                    <a:endParaRPr lang="ar-IQ" dirty="0"/>
                                  </a:p>
                                </p:txBody>
                              </p:sp>
                            </mc:Choice>
                            <mc:Fallback xmlns="">
                              <p:sp>
                                <p:nvSpPr>
                                  <p:cNvPr id="170" name="TextBox 169"/>
                                  <p:cNvSpPr txBox="1">
                                    <a:spLocks noRot="1" noChangeAspect="1" noMove="1" noResize="1" noEditPoints="1" noAdjustHandles="1" noChangeArrowheads="1" noChangeShapeType="1" noTextEdit="1"/>
                                  </p:cNvSpPr>
                                  <p:nvPr/>
                                </p:nvSpPr>
                                <p:spPr>
                                  <a:xfrm>
                                    <a:off x="1212420" y="1310168"/>
                                    <a:ext cx="432048" cy="369332"/>
                                  </a:xfrm>
                                  <a:prstGeom prst="rect">
                                    <a:avLst/>
                                  </a:prstGeom>
                                  <a:blipFill rotWithShape="1">
                                    <a:blip r:embed="rId23"/>
                                    <a:stretch>
                                      <a:fillRect/>
                                    </a:stretch>
                                  </a:blipFill>
                                </p:spPr>
                                <p:txBody>
                                  <a:bodyPr/>
                                  <a:lstStyle/>
                                  <a:p>
                                    <a:r>
                                      <a:rPr lang="ar-IQ">
                                        <a:noFill/>
                                      </a:rPr>
                                      <a:t> </a:t>
                                    </a:r>
                                  </a:p>
                                </p:txBody>
                              </p:sp>
                            </mc:Fallback>
                          </mc:AlternateContent>
                          <p:grpSp>
                            <p:nvGrpSpPr>
                              <p:cNvPr id="154" name="Group 153"/>
                              <p:cNvGrpSpPr/>
                              <p:nvPr/>
                            </p:nvGrpSpPr>
                            <p:grpSpPr>
                              <a:xfrm>
                                <a:off x="829867" y="467033"/>
                                <a:ext cx="6822919" cy="3348967"/>
                                <a:chOff x="829867" y="467033"/>
                                <a:chExt cx="6822919" cy="3348967"/>
                              </a:xfrm>
                            </p:grpSpPr>
                            <p:grpSp>
                              <p:nvGrpSpPr>
                                <p:cNvPr id="152" name="Group 151"/>
                                <p:cNvGrpSpPr/>
                                <p:nvPr/>
                              </p:nvGrpSpPr>
                              <p:grpSpPr>
                                <a:xfrm>
                                  <a:off x="844727" y="467033"/>
                                  <a:ext cx="6808059" cy="3348967"/>
                                  <a:chOff x="844727" y="467033"/>
                                  <a:chExt cx="6808059" cy="3348967"/>
                                </a:xfrm>
                              </p:grpSpPr>
                              <p:grpSp>
                                <p:nvGrpSpPr>
                                  <p:cNvPr id="21" name="Group 20"/>
                                  <p:cNvGrpSpPr/>
                                  <p:nvPr/>
                                </p:nvGrpSpPr>
                                <p:grpSpPr>
                                  <a:xfrm>
                                    <a:off x="2628000" y="467033"/>
                                    <a:ext cx="5024786" cy="3348967"/>
                                    <a:chOff x="3636695" y="467033"/>
                                    <a:chExt cx="5024786" cy="3348967"/>
                                  </a:xfrm>
                                </p:grpSpPr>
                                <mc:AlternateContent xmlns:mc="http://schemas.openxmlformats.org/markup-compatibility/2006" xmlns:a14="http://schemas.microsoft.com/office/drawing/2010/main">
                                  <mc:Choice Requires="a14">
                                    <p:sp>
                                      <p:nvSpPr>
                                        <p:cNvPr id="14" name="TextBox 13"/>
                                        <p:cNvSpPr txBox="1"/>
                                        <p:nvPr/>
                                      </p:nvSpPr>
                                      <p:spPr>
                                        <a:xfrm>
                                          <a:off x="8229433" y="1916832"/>
                                          <a:ext cx="432048"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chemeClr val="accent3">
                                                            <a:lumMod val="75000"/>
                                                          </a:schemeClr>
                                                        </a:solidFill>
                                                        <a:latin typeface="Cambria Math"/>
                                                      </a:rPr>
                                                    </m:ctrlPr>
                                                  </m:sSubPr>
                                                  <m:e>
                                                    <m:r>
                                                      <a:rPr lang="en-US" b="0" i="1" smtClean="0">
                                                        <a:solidFill>
                                                          <a:schemeClr val="accent3">
                                                            <a:lumMod val="75000"/>
                                                          </a:schemeClr>
                                                        </a:solidFill>
                                                        <a:latin typeface="Cambria Math"/>
                                                      </a:rPr>
                                                      <m:t>𝑣</m:t>
                                                    </m:r>
                                                  </m:e>
                                                  <m:sub>
                                                    <m:r>
                                                      <a:rPr lang="en-US" b="0" i="1" smtClean="0">
                                                        <a:solidFill>
                                                          <a:schemeClr val="accent3">
                                                            <a:lumMod val="75000"/>
                                                          </a:schemeClr>
                                                        </a:solidFill>
                                                        <a:latin typeface="Cambria Math"/>
                                                      </a:rPr>
                                                      <m:t>𝑠</m:t>
                                                    </m:r>
                                                  </m:sub>
                                                </m:sSub>
                                              </m:oMath>
                                            </m:oMathPara>
                                          </a14:m>
                                          <a:endParaRPr lang="ar-IQ" dirty="0"/>
                                        </a:p>
                                      </p:txBody>
                                    </p:sp>
                                  </mc:Choice>
                                  <mc:Fallback xmlns="">
                                    <p:sp>
                                      <p:nvSpPr>
                                        <p:cNvPr id="14" name="TextBox 13"/>
                                        <p:cNvSpPr txBox="1">
                                          <a:spLocks noRot="1" noChangeAspect="1" noMove="1" noResize="1" noEditPoints="1" noAdjustHandles="1" noChangeArrowheads="1" noChangeShapeType="1" noTextEdit="1"/>
                                        </p:cNvSpPr>
                                        <p:nvPr/>
                                      </p:nvSpPr>
                                      <p:spPr>
                                        <a:xfrm>
                                          <a:off x="8229433" y="1916832"/>
                                          <a:ext cx="432048" cy="369332"/>
                                        </a:xfrm>
                                        <a:prstGeom prst="rect">
                                          <a:avLst/>
                                        </a:prstGeom>
                                        <a:blipFill rotWithShape="1">
                                          <a:blip r:embed="rId24"/>
                                          <a:stretch>
                                            <a:fillRect/>
                                          </a:stretch>
                                        </a:blipFill>
                                      </p:spPr>
                                      <p:txBody>
                                        <a:bodyPr/>
                                        <a:lstStyle/>
                                        <a:p>
                                          <a:r>
                                            <a:rPr lang="ar-IQ">
                                              <a:noFill/>
                                            </a:rPr>
                                            <a:t> </a:t>
                                          </a:r>
                                        </a:p>
                                      </p:txBody>
                                    </p:sp>
                                  </mc:Fallback>
                                </mc:AlternateContent>
                                <p:grpSp>
                                  <p:nvGrpSpPr>
                                    <p:cNvPr id="20" name="Group 19"/>
                                    <p:cNvGrpSpPr/>
                                    <p:nvPr/>
                                  </p:nvGrpSpPr>
                                  <p:grpSpPr>
                                    <a:xfrm>
                                      <a:off x="3636695" y="467033"/>
                                      <a:ext cx="5024786" cy="3348967"/>
                                      <a:chOff x="3636695" y="467033"/>
                                      <a:chExt cx="5024786" cy="3348967"/>
                                    </a:xfrm>
                                  </p:grpSpPr>
                                  <p:grpSp>
                                    <p:nvGrpSpPr>
                                      <p:cNvPr id="19" name="Group 18"/>
                                      <p:cNvGrpSpPr/>
                                      <p:nvPr/>
                                    </p:nvGrpSpPr>
                                    <p:grpSpPr>
                                      <a:xfrm>
                                        <a:off x="3636695" y="467033"/>
                                        <a:ext cx="5024786" cy="3348967"/>
                                        <a:chOff x="3636695" y="467033"/>
                                        <a:chExt cx="5024786" cy="3348967"/>
                                      </a:xfrm>
                                    </p:grpSpPr>
                                    <p:grpSp>
                                      <p:nvGrpSpPr>
                                        <p:cNvPr id="18" name="Group 17"/>
                                        <p:cNvGrpSpPr/>
                                        <p:nvPr/>
                                      </p:nvGrpSpPr>
                                      <p:grpSpPr>
                                        <a:xfrm>
                                          <a:off x="3636695" y="540000"/>
                                          <a:ext cx="5024786" cy="3276000"/>
                                          <a:chOff x="3636695" y="540000"/>
                                          <a:chExt cx="5024786" cy="3276000"/>
                                        </a:xfrm>
                                      </p:grpSpPr>
                                      <p:grpSp>
                                        <p:nvGrpSpPr>
                                          <p:cNvPr id="17" name="Group 16"/>
                                          <p:cNvGrpSpPr/>
                                          <p:nvPr/>
                                        </p:nvGrpSpPr>
                                        <p:grpSpPr>
                                          <a:xfrm>
                                            <a:off x="3636695" y="540000"/>
                                            <a:ext cx="3888000" cy="3276000"/>
                                            <a:chOff x="3636695" y="540000"/>
                                            <a:chExt cx="3888000" cy="3276000"/>
                                          </a:xfrm>
                                        </p:grpSpPr>
                                        <p:cxnSp>
                                          <p:nvCxnSpPr>
                                            <p:cNvPr id="4" name="Straight Connector 3"/>
                                            <p:cNvCxnSpPr/>
                                            <p:nvPr/>
                                          </p:nvCxnSpPr>
                                          <p:spPr>
                                            <a:xfrm flipV="1">
                                              <a:off x="3636695" y="540000"/>
                                              <a:ext cx="0" cy="32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608695" y="540000"/>
                                              <a:ext cx="0" cy="32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598695" y="540000"/>
                                              <a:ext cx="0" cy="32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552695" y="540000"/>
                                              <a:ext cx="0" cy="32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524695" y="540000"/>
                                              <a:ext cx="0" cy="3276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H="1">
                                            <a:off x="7581361" y="904650"/>
                                            <a:ext cx="10801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7560641" y="1679501"/>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581361" y="2402539"/>
                                            <a:ext cx="108012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15" name="TextBox 14"/>
                                            <p:cNvSpPr txBox="1"/>
                                            <p:nvPr/>
                                          </p:nvSpPr>
                                          <p:spPr>
                                            <a:xfrm>
                                              <a:off x="8229433" y="467033"/>
                                              <a:ext cx="432048"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chemeClr val="accent2">
                                                                <a:lumMod val="75000"/>
                                                              </a:schemeClr>
                                                            </a:solidFill>
                                                            <a:latin typeface="Cambria Math"/>
                                                          </a:rPr>
                                                        </m:ctrlPr>
                                                      </m:sSubPr>
                                                      <m:e>
                                                        <m:r>
                                                          <a:rPr lang="en-US" b="0" i="1" smtClean="0">
                                                            <a:solidFill>
                                                              <a:schemeClr val="accent2">
                                                                <a:lumMod val="75000"/>
                                                              </a:schemeClr>
                                                            </a:solidFill>
                                                            <a:latin typeface="Cambria Math"/>
                                                          </a:rPr>
                                                          <m:t>𝑣</m:t>
                                                        </m:r>
                                                      </m:e>
                                                      <m:sub>
                                                        <m:r>
                                                          <a:rPr lang="en-US" b="0" i="1" smtClean="0">
                                                            <a:solidFill>
                                                              <a:schemeClr val="accent2">
                                                                <a:lumMod val="75000"/>
                                                              </a:schemeClr>
                                                            </a:solidFill>
                                                            <a:latin typeface="Cambria Math"/>
                                                          </a:rPr>
                                                          <m:t>𝑐</m:t>
                                                        </m:r>
                                                      </m:sub>
                                                    </m:sSub>
                                                  </m:oMath>
                                                </m:oMathPara>
                                              </a14:m>
                                              <a:endParaRPr lang="ar-IQ" dirty="0"/>
                                            </a:p>
                                          </p:txBody>
                                        </p:sp>
                                      </mc:Choice>
                                      <mc:Fallback xmlns="">
                                        <p:sp>
                                          <p:nvSpPr>
                                            <p:cNvPr id="15" name="TextBox 14"/>
                                            <p:cNvSpPr txBox="1">
                                              <a:spLocks noRot="1" noChangeAspect="1" noMove="1" noResize="1" noEditPoints="1" noAdjustHandles="1" noChangeArrowheads="1" noChangeShapeType="1" noTextEdit="1"/>
                                            </p:cNvSpPr>
                                            <p:nvPr/>
                                          </p:nvSpPr>
                                          <p:spPr>
                                            <a:xfrm>
                                              <a:off x="8229433" y="467033"/>
                                              <a:ext cx="432048" cy="369332"/>
                                            </a:xfrm>
                                            <a:prstGeom prst="rect">
                                              <a:avLst/>
                                            </a:prstGeom>
                                            <a:blipFill rotWithShape="1">
                                              <a:blip r:embed="rId25"/>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8115593" y="1269976"/>
                                            <a:ext cx="432048"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chemeClr val="tx2">
                                                              <a:lumMod val="60000"/>
                                                              <a:lumOff val="40000"/>
                                                            </a:schemeClr>
                                                          </a:solidFill>
                                                          <a:latin typeface="Cambria Math"/>
                                                        </a:rPr>
                                                      </m:ctrlPr>
                                                    </m:sSubPr>
                                                    <m:e>
                                                      <m:r>
                                                        <a:rPr lang="en-US" b="0" i="1" smtClean="0">
                                                          <a:solidFill>
                                                            <a:schemeClr val="tx2">
                                                              <a:lumMod val="60000"/>
                                                              <a:lumOff val="40000"/>
                                                            </a:schemeClr>
                                                          </a:solidFill>
                                                          <a:latin typeface="Cambria Math"/>
                                                        </a:rPr>
                                                        <m:t>𝑖</m:t>
                                                      </m:r>
                                                    </m:e>
                                                    <m:sub>
                                                      <m:r>
                                                        <a:rPr lang="en-US" b="0" i="1" smtClean="0">
                                                          <a:solidFill>
                                                            <a:schemeClr val="tx2">
                                                              <a:lumMod val="60000"/>
                                                              <a:lumOff val="40000"/>
                                                            </a:schemeClr>
                                                          </a:solidFill>
                                                          <a:latin typeface="Cambria Math"/>
                                                        </a:rPr>
                                                        <m:t>𝑐</m:t>
                                                      </m:r>
                                                    </m:sub>
                                                  </m:sSub>
                                                </m:oMath>
                                              </m:oMathPara>
                                            </a14:m>
                                            <a:endParaRPr lang="ar-IQ" dirty="0"/>
                                          </a:p>
                                        </p:txBody>
                                      </p:sp>
                                    </mc:Choice>
                                    <mc:Fallback xmlns="">
                                      <p:sp>
                                        <p:nvSpPr>
                                          <p:cNvPr id="16" name="TextBox 15"/>
                                          <p:cNvSpPr txBox="1">
                                            <a:spLocks noRot="1" noChangeAspect="1" noMove="1" noResize="1" noEditPoints="1" noAdjustHandles="1" noChangeArrowheads="1" noChangeShapeType="1" noTextEdit="1"/>
                                          </p:cNvSpPr>
                                          <p:nvPr/>
                                        </p:nvSpPr>
                                        <p:spPr>
                                          <a:xfrm>
                                            <a:off x="8115593" y="1269976"/>
                                            <a:ext cx="432048" cy="369332"/>
                                          </a:xfrm>
                                          <a:prstGeom prst="rect">
                                            <a:avLst/>
                                          </a:prstGeom>
                                          <a:blipFill rotWithShape="1">
                                            <a:blip r:embed="rId26"/>
                                            <a:stretch>
                                              <a:fillRect/>
                                            </a:stretch>
                                          </a:blipFill>
                                        </p:spPr>
                                        <p:txBody>
                                          <a:bodyPr/>
                                          <a:lstStyle/>
                                          <a:p>
                                            <a:r>
                                              <a:rPr lang="ar-IQ">
                                                <a:noFill/>
                                              </a:rPr>
                                              <a:t> </a:t>
                                            </a:r>
                                          </a:p>
                                        </p:txBody>
                                      </p:sp>
                                    </mc:Fallback>
                                  </mc:AlternateContent>
                                </p:grpSp>
                              </p:grpSp>
                              <p:cxnSp>
                                <p:nvCxnSpPr>
                                  <p:cNvPr id="145" name="Straight Arrow Connector 144"/>
                                  <p:cNvCxnSpPr/>
                                  <p:nvPr/>
                                </p:nvCxnSpPr>
                                <p:spPr>
                                  <a:xfrm>
                                    <a:off x="844727" y="1656000"/>
                                    <a:ext cx="900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V="1">
                                    <a:off x="846000" y="760004"/>
                                    <a:ext cx="0" cy="900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1" name="Straight Arrow Connector 150"/>
                                  <p:cNvCxnSpPr/>
                                  <p:nvPr/>
                                </p:nvCxnSpPr>
                                <p:spPr>
                                  <a:xfrm>
                                    <a:off x="844727" y="1679500"/>
                                    <a:ext cx="0" cy="900000"/>
                                  </a:xfrm>
                                  <a:prstGeom prst="straightConnector1">
                                    <a:avLst/>
                                  </a:prstGeom>
                                  <a:ln>
                                    <a:solidFill>
                                      <a:schemeClr val="accent3">
                                        <a:lumMod val="75000"/>
                                      </a:schemeClr>
                                    </a:solidFill>
                                    <a:tailEnd type="arrow"/>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172" name="TextBox 171"/>
                                    <p:cNvSpPr txBox="1"/>
                                    <p:nvPr/>
                                  </p:nvSpPr>
                                  <p:spPr>
                                    <a:xfrm>
                                      <a:off x="829867" y="2050382"/>
                                      <a:ext cx="432048" cy="369332"/>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solidFill>
                                                      <a:schemeClr val="accent3">
                                                        <a:lumMod val="75000"/>
                                                      </a:schemeClr>
                                                    </a:solidFill>
                                                    <a:latin typeface="Cambria Math"/>
                                                  </a:rPr>
                                                </m:ctrlPr>
                                              </m:sSubPr>
                                              <m:e>
                                                <m:r>
                                                  <a:rPr lang="en-US" b="0" i="1" smtClean="0">
                                                    <a:solidFill>
                                                      <a:schemeClr val="accent3">
                                                        <a:lumMod val="75000"/>
                                                      </a:schemeClr>
                                                    </a:solidFill>
                                                    <a:latin typeface="Cambria Math"/>
                                                  </a:rPr>
                                                  <m:t>𝑣</m:t>
                                                </m:r>
                                              </m:e>
                                              <m:sub>
                                                <m:r>
                                                  <a:rPr lang="en-US" b="0" i="1" smtClean="0">
                                                    <a:solidFill>
                                                      <a:schemeClr val="accent3">
                                                        <a:lumMod val="75000"/>
                                                      </a:schemeClr>
                                                    </a:solidFill>
                                                    <a:latin typeface="Cambria Math"/>
                                                  </a:rPr>
                                                  <m:t>𝑠</m:t>
                                                </m:r>
                                              </m:sub>
                                            </m:sSub>
                                          </m:oMath>
                                        </m:oMathPara>
                                      </a14:m>
                                      <a:endParaRPr lang="ar-IQ" dirty="0"/>
                                    </a:p>
                                  </p:txBody>
                                </p:sp>
                              </mc:Choice>
                              <mc:Fallback xmlns="">
                                <p:sp>
                                  <p:nvSpPr>
                                    <p:cNvPr id="172" name="TextBox 171"/>
                                    <p:cNvSpPr txBox="1">
                                      <a:spLocks noRot="1" noChangeAspect="1" noMove="1" noResize="1" noEditPoints="1" noAdjustHandles="1" noChangeArrowheads="1" noChangeShapeType="1" noTextEdit="1"/>
                                    </p:cNvSpPr>
                                    <p:nvPr/>
                                  </p:nvSpPr>
                                  <p:spPr>
                                    <a:xfrm>
                                      <a:off x="829867" y="2050382"/>
                                      <a:ext cx="432048" cy="369332"/>
                                    </a:xfrm>
                                    <a:prstGeom prst="rect">
                                      <a:avLst/>
                                    </a:prstGeom>
                                    <a:blipFill rotWithShape="1">
                                      <a:blip r:embed="rId27"/>
                                      <a:stretch>
                                        <a:fillRect/>
                                      </a:stretch>
                                    </a:blipFill>
                                  </p:spPr>
                                  <p:txBody>
                                    <a:bodyPr/>
                                    <a:lstStyle/>
                                    <a:p>
                                      <a:r>
                                        <a:rPr lang="ar-IQ">
                                          <a:noFill/>
                                        </a:rPr>
                                        <a:t> </a:t>
                                      </a:r>
                                    </a:p>
                                  </p:txBody>
                                </p:sp>
                              </mc:Fallback>
                            </mc:AlternateContent>
                          </p:grpSp>
                        </p:grpSp>
                      </p:grpSp>
                      <p:grpSp>
                        <p:nvGrpSpPr>
                          <p:cNvPr id="44" name="Group 43"/>
                          <p:cNvGrpSpPr/>
                          <p:nvPr/>
                        </p:nvGrpSpPr>
                        <p:grpSpPr>
                          <a:xfrm>
                            <a:off x="1584000" y="2916000"/>
                            <a:ext cx="4940610" cy="945332"/>
                            <a:chOff x="1584000" y="2916000"/>
                            <a:chExt cx="4940610" cy="945332"/>
                          </a:xfrm>
                        </p:grpSpPr>
                        <p:cxnSp>
                          <p:nvCxnSpPr>
                            <p:cNvPr id="23" name="Straight Arrow Connector 22"/>
                            <p:cNvCxnSpPr/>
                            <p:nvPr/>
                          </p:nvCxnSpPr>
                          <p:spPr>
                            <a:xfrm flipH="1">
                              <a:off x="2808000" y="3682697"/>
                              <a:ext cx="54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4742864" y="3682797"/>
                              <a:ext cx="540000" cy="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816000" y="3682797"/>
                              <a:ext cx="54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5760000" y="3673172"/>
                              <a:ext cx="540000" cy="40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 name="Straight Connector 2"/>
                            <p:cNvCxnSpPr/>
                            <p:nvPr/>
                          </p:nvCxnSpPr>
                          <p:spPr>
                            <a:xfrm flipH="1">
                              <a:off x="1644468" y="2988000"/>
                              <a:ext cx="48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1664392" y="3285332"/>
                              <a:ext cx="48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1656000" y="3564000"/>
                              <a:ext cx="48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1664610" y="3816000"/>
                              <a:ext cx="48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56000" y="2988000"/>
                              <a:ext cx="16785" cy="828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84000" y="2916000"/>
                              <a:ext cx="1131785" cy="369332"/>
                            </a:xfrm>
                            <a:prstGeom prst="rect">
                              <a:avLst/>
                            </a:prstGeom>
                          </p:spPr>
                          <p:txBody>
                            <a:bodyPr wrap="none">
                              <a:spAutoFit/>
                            </a:bodyPr>
                            <a:lstStyle/>
                            <a:p>
                              <a:pPr algn="ctr" rtl="0"/>
                              <a:r>
                                <a:rPr lang="en-US" dirty="0"/>
                                <a:t>AC Source</a:t>
                              </a:r>
                              <a:endParaRPr lang="ar-IQ" dirty="0"/>
                            </a:p>
                          </p:txBody>
                        </p:sp>
                        <p:sp>
                          <p:nvSpPr>
                            <p:cNvPr id="27" name="TextBox 26"/>
                            <p:cNvSpPr txBox="1"/>
                            <p:nvPr/>
                          </p:nvSpPr>
                          <p:spPr>
                            <a:xfrm>
                              <a:off x="1729440" y="3492000"/>
                              <a:ext cx="787620" cy="369332"/>
                            </a:xfrm>
                            <a:prstGeom prst="rect">
                              <a:avLst/>
                            </a:prstGeom>
                            <a:noFill/>
                          </p:spPr>
                          <p:txBody>
                            <a:bodyPr wrap="square" rtlCol="1">
                              <a:spAutoFit/>
                            </a:bodyPr>
                            <a:lstStyle/>
                            <a:p>
                              <a:pPr algn="l" rtl="0"/>
                              <a:r>
                                <a:rPr lang="en-US" dirty="0" smtClean="0"/>
                                <a:t>Power</a:t>
                              </a:r>
                              <a:endParaRPr lang="ar-IQ" dirty="0"/>
                            </a:p>
                          </p:txBody>
                        </p:sp>
                        <p:sp>
                          <p:nvSpPr>
                            <p:cNvPr id="39" name="Rectangle 38"/>
                            <p:cNvSpPr/>
                            <p:nvPr/>
                          </p:nvSpPr>
                          <p:spPr>
                            <a:xfrm>
                              <a:off x="2760550" y="2952000"/>
                              <a:ext cx="636713" cy="369332"/>
                            </a:xfrm>
                            <a:prstGeom prst="rect">
                              <a:avLst/>
                            </a:prstGeom>
                          </p:spPr>
                          <p:txBody>
                            <a:bodyPr wrap="none">
                              <a:spAutoFit/>
                            </a:bodyPr>
                            <a:lstStyle/>
                            <a:p>
                              <a:pPr algn="ctr" rtl="0">
                                <a:defRPr/>
                              </a:pPr>
                              <a:r>
                                <a:rPr lang="en-US" dirty="0"/>
                                <a:t>Load</a:t>
                              </a:r>
                              <a:endParaRPr lang="ar-IQ" dirty="0"/>
                            </a:p>
                          </p:txBody>
                        </p:sp>
                        <p:sp>
                          <p:nvSpPr>
                            <p:cNvPr id="41" name="Rectangle 40"/>
                            <p:cNvSpPr/>
                            <p:nvPr/>
                          </p:nvSpPr>
                          <p:spPr>
                            <a:xfrm>
                              <a:off x="4711029" y="2952000"/>
                              <a:ext cx="636713" cy="369332"/>
                            </a:xfrm>
                            <a:prstGeom prst="rect">
                              <a:avLst/>
                            </a:prstGeom>
                          </p:spPr>
                          <p:txBody>
                            <a:bodyPr wrap="none">
                              <a:spAutoFit/>
                            </a:bodyPr>
                            <a:lstStyle/>
                            <a:p>
                              <a:pPr algn="ctr" rtl="0">
                                <a:defRPr/>
                              </a:pPr>
                              <a:r>
                                <a:rPr lang="en-US" dirty="0"/>
                                <a:t>Load</a:t>
                              </a:r>
                              <a:endParaRPr lang="ar-IQ" dirty="0"/>
                            </a:p>
                          </p:txBody>
                        </p:sp>
                        <p:sp>
                          <p:nvSpPr>
                            <p:cNvPr id="42" name="Rectangle 41"/>
                            <p:cNvSpPr/>
                            <p:nvPr/>
                          </p:nvSpPr>
                          <p:spPr>
                            <a:xfrm>
                              <a:off x="5712256" y="3240643"/>
                              <a:ext cx="636713" cy="369332"/>
                            </a:xfrm>
                            <a:prstGeom prst="rect">
                              <a:avLst/>
                            </a:prstGeom>
                          </p:spPr>
                          <p:txBody>
                            <a:bodyPr wrap="none">
                              <a:spAutoFit/>
                            </a:bodyPr>
                            <a:lstStyle/>
                            <a:p>
                              <a:pPr algn="ctr" rtl="0">
                                <a:defRPr/>
                              </a:pPr>
                              <a:r>
                                <a:rPr lang="en-US" dirty="0"/>
                                <a:t>Load</a:t>
                              </a:r>
                              <a:endParaRPr lang="ar-IQ" dirty="0"/>
                            </a:p>
                          </p:txBody>
                        </p:sp>
                        <p:sp>
                          <p:nvSpPr>
                            <p:cNvPr id="43" name="Rectangle 42"/>
                            <p:cNvSpPr/>
                            <p:nvPr/>
                          </p:nvSpPr>
                          <p:spPr>
                            <a:xfrm>
                              <a:off x="2701446" y="3217334"/>
                              <a:ext cx="824073" cy="369332"/>
                            </a:xfrm>
                            <a:prstGeom prst="rect">
                              <a:avLst/>
                            </a:prstGeom>
                          </p:spPr>
                          <p:txBody>
                            <a:bodyPr wrap="none">
                              <a:spAutoFit/>
                            </a:bodyPr>
                            <a:lstStyle/>
                            <a:p>
                              <a:pPr algn="ctr" rtl="0">
                                <a:defRPr/>
                              </a:pPr>
                              <a:r>
                                <a:rPr lang="en-US" dirty="0"/>
                                <a:t>Source</a:t>
                              </a:r>
                              <a:endParaRPr lang="ar-IQ" dirty="0"/>
                            </a:p>
                          </p:txBody>
                        </p:sp>
                        <p:sp>
                          <p:nvSpPr>
                            <p:cNvPr id="157" name="Rectangle 156"/>
                            <p:cNvSpPr/>
                            <p:nvPr/>
                          </p:nvSpPr>
                          <p:spPr>
                            <a:xfrm>
                              <a:off x="3770112" y="3228209"/>
                              <a:ext cx="636713" cy="369332"/>
                            </a:xfrm>
                            <a:prstGeom prst="rect">
                              <a:avLst/>
                            </a:prstGeom>
                          </p:spPr>
                          <p:txBody>
                            <a:bodyPr wrap="none">
                              <a:spAutoFit/>
                            </a:bodyPr>
                            <a:lstStyle/>
                            <a:p>
                              <a:pPr algn="ctr" rtl="0">
                                <a:defRPr/>
                              </a:pPr>
                              <a:r>
                                <a:rPr lang="en-US" dirty="0"/>
                                <a:t>Load</a:t>
                              </a:r>
                              <a:endParaRPr lang="ar-IQ" dirty="0"/>
                            </a:p>
                          </p:txBody>
                        </p:sp>
                        <p:sp>
                          <p:nvSpPr>
                            <p:cNvPr id="158" name="Rectangle 157"/>
                            <p:cNvSpPr/>
                            <p:nvPr/>
                          </p:nvSpPr>
                          <p:spPr>
                            <a:xfrm>
                              <a:off x="3655252" y="2952000"/>
                              <a:ext cx="824073" cy="369332"/>
                            </a:xfrm>
                            <a:prstGeom prst="rect">
                              <a:avLst/>
                            </a:prstGeom>
                          </p:spPr>
                          <p:txBody>
                            <a:bodyPr wrap="none">
                              <a:spAutoFit/>
                            </a:bodyPr>
                            <a:lstStyle/>
                            <a:p>
                              <a:pPr algn="ctr" rtl="0">
                                <a:defRPr/>
                              </a:pPr>
                              <a:r>
                                <a:rPr lang="en-US" dirty="0"/>
                                <a:t>Source</a:t>
                              </a:r>
                              <a:endParaRPr lang="ar-IQ" dirty="0"/>
                            </a:p>
                          </p:txBody>
                        </p:sp>
                        <p:sp>
                          <p:nvSpPr>
                            <p:cNvPr id="159" name="Rectangle 158"/>
                            <p:cNvSpPr/>
                            <p:nvPr/>
                          </p:nvSpPr>
                          <p:spPr>
                            <a:xfrm>
                              <a:off x="5625681" y="2952000"/>
                              <a:ext cx="824073" cy="369332"/>
                            </a:xfrm>
                            <a:prstGeom prst="rect">
                              <a:avLst/>
                            </a:prstGeom>
                          </p:spPr>
                          <p:txBody>
                            <a:bodyPr wrap="none">
                              <a:spAutoFit/>
                            </a:bodyPr>
                            <a:lstStyle/>
                            <a:p>
                              <a:pPr algn="ctr" rtl="0">
                                <a:defRPr/>
                              </a:pPr>
                              <a:r>
                                <a:rPr lang="en-US" dirty="0"/>
                                <a:t>Source</a:t>
                              </a:r>
                              <a:endParaRPr lang="ar-IQ" dirty="0"/>
                            </a:p>
                          </p:txBody>
                        </p:sp>
                        <p:sp>
                          <p:nvSpPr>
                            <p:cNvPr id="160" name="Rectangle 159"/>
                            <p:cNvSpPr/>
                            <p:nvPr/>
                          </p:nvSpPr>
                          <p:spPr>
                            <a:xfrm>
                              <a:off x="4617348" y="3251743"/>
                              <a:ext cx="824073" cy="369332"/>
                            </a:xfrm>
                            <a:prstGeom prst="rect">
                              <a:avLst/>
                            </a:prstGeom>
                          </p:spPr>
                          <p:txBody>
                            <a:bodyPr wrap="none">
                              <a:spAutoFit/>
                            </a:bodyPr>
                            <a:lstStyle/>
                            <a:p>
                              <a:pPr algn="ctr" rtl="0">
                                <a:defRPr/>
                              </a:pPr>
                              <a:r>
                                <a:rPr lang="en-US" dirty="0"/>
                                <a:t>Source</a:t>
                              </a:r>
                              <a:endParaRPr lang="ar-IQ" dirty="0"/>
                            </a:p>
                          </p:txBody>
                        </p:sp>
                      </p:grpSp>
                    </p:grpSp>
                  </p:grpSp>
                </p:grpSp>
              </p:grpSp>
            </p:grpSp>
          </p:grpSp>
        </p:grpSp>
      </p:grpSp>
    </p:spTree>
    <p:extLst>
      <p:ext uri="{BB962C8B-B14F-4D97-AF65-F5344CB8AC3E}">
        <p14:creationId xmlns:p14="http://schemas.microsoft.com/office/powerpoint/2010/main" val="3561923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392798" y="1789586"/>
            <a:ext cx="3659505" cy="3319463"/>
            <a:chOff x="770528" y="71075"/>
            <a:chExt cx="7319010" cy="6638925"/>
          </a:xfrm>
        </p:grpSpPr>
        <p:cxnSp>
          <p:nvCxnSpPr>
            <p:cNvPr id="34" name="Straight Connector 33"/>
            <p:cNvCxnSpPr/>
            <p:nvPr/>
          </p:nvCxnSpPr>
          <p:spPr>
            <a:xfrm flipH="1">
              <a:off x="1691680" y="4725144"/>
              <a:ext cx="4091553"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70528" y="71075"/>
              <a:ext cx="7319010" cy="6638925"/>
              <a:chOff x="770528" y="71075"/>
              <a:chExt cx="7319010" cy="6638925"/>
            </a:xfrm>
          </p:grpSpPr>
          <p:grpSp>
            <p:nvGrpSpPr>
              <p:cNvPr id="37" name="Group 36"/>
              <p:cNvGrpSpPr/>
              <p:nvPr/>
            </p:nvGrpSpPr>
            <p:grpSpPr>
              <a:xfrm>
                <a:off x="770528" y="71075"/>
                <a:ext cx="7319010" cy="6638925"/>
                <a:chOff x="770528" y="71075"/>
                <a:chExt cx="7319010" cy="6638925"/>
              </a:xfrm>
            </p:grpSpPr>
            <p:grpSp>
              <p:nvGrpSpPr>
                <p:cNvPr id="39" name="Group 38"/>
                <p:cNvGrpSpPr/>
                <p:nvPr/>
              </p:nvGrpSpPr>
              <p:grpSpPr>
                <a:xfrm>
                  <a:off x="770528" y="71075"/>
                  <a:ext cx="7319010" cy="6638925"/>
                  <a:chOff x="827584" y="49045"/>
                  <a:chExt cx="7319010" cy="6638925"/>
                </a:xfrm>
              </p:grpSpPr>
              <p:grpSp>
                <p:nvGrpSpPr>
                  <p:cNvPr id="41" name="Group 40"/>
                  <p:cNvGrpSpPr/>
                  <p:nvPr/>
                </p:nvGrpSpPr>
                <p:grpSpPr>
                  <a:xfrm>
                    <a:off x="827584" y="49045"/>
                    <a:ext cx="7319010" cy="6638925"/>
                    <a:chOff x="827584" y="49045"/>
                    <a:chExt cx="7319010" cy="6638925"/>
                  </a:xfrm>
                </p:grpSpPr>
                <p:grpSp>
                  <p:nvGrpSpPr>
                    <p:cNvPr id="43" name="Group 42"/>
                    <p:cNvGrpSpPr/>
                    <p:nvPr/>
                  </p:nvGrpSpPr>
                  <p:grpSpPr>
                    <a:xfrm>
                      <a:off x="827584" y="49045"/>
                      <a:ext cx="7319010" cy="6638925"/>
                      <a:chOff x="827584" y="49045"/>
                      <a:chExt cx="7319010" cy="6638925"/>
                    </a:xfrm>
                  </p:grpSpPr>
                  <p:grpSp>
                    <p:nvGrpSpPr>
                      <p:cNvPr id="45" name="Group 44"/>
                      <p:cNvGrpSpPr/>
                      <p:nvPr/>
                    </p:nvGrpSpPr>
                    <p:grpSpPr>
                      <a:xfrm>
                        <a:off x="827584" y="49045"/>
                        <a:ext cx="7319010" cy="6638925"/>
                        <a:chOff x="827584" y="34912"/>
                        <a:chExt cx="7319010" cy="6638925"/>
                      </a:xfrm>
                    </p:grpSpPr>
                    <p:grpSp>
                      <p:nvGrpSpPr>
                        <p:cNvPr id="47" name="Group 46"/>
                        <p:cNvGrpSpPr/>
                        <p:nvPr/>
                      </p:nvGrpSpPr>
                      <p:grpSpPr>
                        <a:xfrm>
                          <a:off x="827584" y="34912"/>
                          <a:ext cx="7319010" cy="6638925"/>
                          <a:chOff x="827584" y="34912"/>
                          <a:chExt cx="7319010" cy="6638925"/>
                        </a:xfrm>
                      </p:grpSpPr>
                      <p:grpSp>
                        <p:nvGrpSpPr>
                          <p:cNvPr id="49" name="Group 48"/>
                          <p:cNvGrpSpPr/>
                          <p:nvPr/>
                        </p:nvGrpSpPr>
                        <p:grpSpPr>
                          <a:xfrm>
                            <a:off x="827584" y="34912"/>
                            <a:ext cx="7319010" cy="6638925"/>
                            <a:chOff x="827584" y="34912"/>
                            <a:chExt cx="7319010" cy="6638925"/>
                          </a:xfrm>
                        </p:grpSpPr>
                        <p:grpSp>
                          <p:nvGrpSpPr>
                            <p:cNvPr id="51" name="Group 50"/>
                            <p:cNvGrpSpPr/>
                            <p:nvPr/>
                          </p:nvGrpSpPr>
                          <p:grpSpPr>
                            <a:xfrm>
                              <a:off x="827584" y="34912"/>
                              <a:ext cx="7319010" cy="6638925"/>
                              <a:chOff x="827584" y="-55406"/>
                              <a:chExt cx="7319010" cy="6638925"/>
                            </a:xfrm>
                          </p:grpSpPr>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5406"/>
                                <a:ext cx="731901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Connector 53"/>
                              <p:cNvCxnSpPr/>
                              <p:nvPr/>
                            </p:nvCxnSpPr>
                            <p:spPr>
                              <a:xfrm flipH="1">
                                <a:off x="1691680" y="1484784"/>
                                <a:ext cx="1296144"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95861" y="1508448"/>
                                <a:ext cx="0" cy="163252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1611635" y="3468059"/>
                                <a:ext cx="13681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355976" y="3254432"/>
                                <a:ext cx="12056" cy="875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23690" y="3807679"/>
                                <a:ext cx="274434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724128" y="3092624"/>
                                <a:ext cx="0" cy="163252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1611636" y="2549628"/>
                                <a:ext cx="410043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24128" y="2549628"/>
                                <a:ext cx="0" cy="46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20272" y="1988840"/>
                                <a:ext cx="0" cy="1032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691680" y="1988840"/>
                                <a:ext cx="53285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95861" y="3178867"/>
                                <a:ext cx="0" cy="46260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2" name="TextBox 51"/>
                                <p:cNvSpPr txBox="1"/>
                                <p:nvPr/>
                              </p:nvSpPr>
                              <p:spPr>
                                <a:xfrm>
                                  <a:off x="1979712" y="260648"/>
                                  <a:ext cx="720080" cy="707886"/>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a:rPr>
                                          <m:t>𝐼</m:t>
                                        </m:r>
                                      </m:oMath>
                                    </m:oMathPara>
                                  </a14:m>
                                  <a:endParaRPr lang="ar-IQ"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1979712" y="260648"/>
                                  <a:ext cx="720080" cy="707886"/>
                                </a:xfrm>
                                <a:prstGeom prst="rect">
                                  <a:avLst/>
                                </a:prstGeom>
                                <a:blipFill rotWithShape="1">
                                  <a:blip r:embed="rId4"/>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50" name="TextBox 49"/>
                              <p:cNvSpPr txBox="1"/>
                              <p:nvPr/>
                            </p:nvSpPr>
                            <p:spPr>
                              <a:xfrm>
                                <a:off x="2979788" y="614590"/>
                                <a:ext cx="1188132" cy="738664"/>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𝐼</m:t>
                                          </m:r>
                                        </m:e>
                                        <m:sub>
                                          <m:r>
                                            <a:rPr lang="en-US" b="0" i="1" smtClean="0">
                                              <a:latin typeface="Cambria Math"/>
                                            </a:rPr>
                                            <m:t>𝑚𝑎𝑥</m:t>
                                          </m:r>
                                        </m:sub>
                                      </m:sSub>
                                    </m:oMath>
                                  </m:oMathPara>
                                </a14:m>
                                <a:endParaRPr lang="ar-IQ" dirty="0"/>
                              </a:p>
                            </p:txBody>
                          </p:sp>
                        </mc:Choice>
                        <mc:Fallback xmlns="">
                          <p:sp>
                            <p:nvSpPr>
                              <p:cNvPr id="50" name="TextBox 49"/>
                              <p:cNvSpPr txBox="1">
                                <a:spLocks noRot="1" noChangeAspect="1" noMove="1" noResize="1" noEditPoints="1" noAdjustHandles="1" noChangeArrowheads="1" noChangeShapeType="1" noTextEdit="1"/>
                              </p:cNvSpPr>
                              <p:nvPr/>
                            </p:nvSpPr>
                            <p:spPr>
                              <a:xfrm>
                                <a:off x="2979788" y="614590"/>
                                <a:ext cx="1188132" cy="738664"/>
                              </a:xfrm>
                              <a:prstGeom prst="rect">
                                <a:avLst/>
                              </a:prstGeom>
                              <a:blipFill rotWithShape="1">
                                <a:blip r:embed="rId5"/>
                                <a:stretch>
                                  <a:fillRect l="-7143"/>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48" name="TextBox 47"/>
                            <p:cNvSpPr txBox="1"/>
                            <p:nvPr/>
                          </p:nvSpPr>
                          <p:spPr>
                            <a:xfrm>
                              <a:off x="5840292" y="1676362"/>
                              <a:ext cx="546496" cy="738664"/>
                            </a:xfrm>
                            <a:prstGeom prst="rect">
                              <a:avLst/>
                            </a:prstGeom>
                            <a:solidFill>
                              <a:schemeClr val="bg1"/>
                            </a:solid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r>
                                      <a:rPr lang="en-US" b="0" i="1" smtClean="0">
                                        <a:latin typeface="Cambria Math"/>
                                      </a:rPr>
                                      <m:t>𝑇</m:t>
                                    </m:r>
                                  </m:oMath>
                                </m:oMathPara>
                              </a14:m>
                              <a:endParaRPr lang="ar-IQ" dirty="0"/>
                            </a:p>
                          </p:txBody>
                        </p:sp>
                      </mc:Choice>
                      <mc:Fallback xmlns="">
                        <p:sp>
                          <p:nvSpPr>
                            <p:cNvPr id="48" name="TextBox 47"/>
                            <p:cNvSpPr txBox="1">
                              <a:spLocks noRot="1" noChangeAspect="1" noMove="1" noResize="1" noEditPoints="1" noAdjustHandles="1" noChangeArrowheads="1" noChangeShapeType="1" noTextEdit="1"/>
                            </p:cNvSpPr>
                            <p:nvPr/>
                          </p:nvSpPr>
                          <p:spPr>
                            <a:xfrm>
                              <a:off x="5840292" y="1676362"/>
                              <a:ext cx="546496" cy="738664"/>
                            </a:xfrm>
                            <a:prstGeom prst="rect">
                              <a:avLst/>
                            </a:prstGeom>
                            <a:blipFill rotWithShape="1">
                              <a:blip r:embed="rId6"/>
                              <a:stretch>
                                <a:fillRect l="-17778"/>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46" name="TextBox 45"/>
                          <p:cNvSpPr txBox="1"/>
                          <p:nvPr/>
                        </p:nvSpPr>
                        <p:spPr>
                          <a:xfrm>
                            <a:off x="2155714" y="3268235"/>
                            <a:ext cx="342642" cy="643896"/>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800" i="1" smtClean="0">
                                          <a:latin typeface="Cambria Math"/>
                                        </a:rPr>
                                      </m:ctrlPr>
                                    </m:fPr>
                                    <m:num>
                                      <m:r>
                                        <a:rPr lang="en-US" sz="800" b="0" i="1" smtClean="0">
                                          <a:latin typeface="Cambria Math"/>
                                        </a:rPr>
                                        <m:t>𝑇</m:t>
                                      </m:r>
                                    </m:num>
                                    <m:den>
                                      <m:r>
                                        <a:rPr lang="ar-IQ" sz="800" b="0" i="1" smtClean="0">
                                          <a:latin typeface="Cambria Math"/>
                                        </a:rPr>
                                        <m:t>4</m:t>
                                      </m:r>
                                    </m:den>
                                  </m:f>
                                </m:oMath>
                              </m:oMathPara>
                            </a14:m>
                            <a:endParaRPr lang="ar-IQ" sz="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155714" y="3268235"/>
                            <a:ext cx="342642" cy="643896"/>
                          </a:xfrm>
                          <a:prstGeom prst="rect">
                            <a:avLst/>
                          </a:prstGeom>
                          <a:blipFill rotWithShape="1">
                            <a:blip r:embed="rId7"/>
                            <a:stretch>
                              <a:fillRect r="-7143"/>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44" name="TextBox 43"/>
                        <p:cNvSpPr txBox="1"/>
                        <p:nvPr/>
                      </p:nvSpPr>
                      <p:spPr>
                        <a:xfrm>
                          <a:off x="3573854" y="3590980"/>
                          <a:ext cx="471142" cy="643896"/>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800" i="1" smtClean="0">
                                        <a:latin typeface="Cambria Math"/>
                                      </a:rPr>
                                    </m:ctrlPr>
                                  </m:fPr>
                                  <m:num>
                                    <m:r>
                                      <a:rPr lang="en-US" sz="800" b="0" i="1" smtClean="0">
                                        <a:latin typeface="Cambria Math"/>
                                      </a:rPr>
                                      <m:t>𝑇</m:t>
                                    </m:r>
                                  </m:num>
                                  <m:den>
                                    <m:r>
                                      <a:rPr lang="ar-IQ" sz="800" b="0" i="1" smtClean="0">
                                        <a:latin typeface="Cambria Math"/>
                                      </a:rPr>
                                      <m:t>2</m:t>
                                    </m:r>
                                  </m:den>
                                </m:f>
                              </m:oMath>
                            </m:oMathPara>
                          </a14:m>
                          <a:endParaRPr lang="ar-IQ"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573854" y="3590980"/>
                          <a:ext cx="471142" cy="643896"/>
                        </a:xfrm>
                        <a:prstGeom prst="rect">
                          <a:avLst/>
                        </a:prstGeom>
                        <a:blipFill rotWithShape="1">
                          <a:blip r:embed="rId8"/>
                          <a:stretch>
                            <a:fillRect/>
                          </a:stretch>
                        </a:blipFill>
                      </p:spPr>
                      <p:txBody>
                        <a:bodyPr/>
                        <a:lstStyle/>
                        <a:p>
                          <a:r>
                            <a:rPr lang="ar-IQ">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4544932" y="2266799"/>
                        <a:ext cx="653172" cy="760978"/>
                      </a:xfrm>
                      <a:prstGeom prst="rect">
                        <a:avLst/>
                      </a:prstGeom>
                      <a:solidFill>
                        <a:schemeClr val="bg1"/>
                      </a:solidFill>
                    </p:spPr>
                    <p:txBody>
                      <a:bodyPr wrap="square" rtlCol="1">
                        <a:spAutoFit/>
                      </a:bodyPr>
                      <a:lstStyle/>
                      <a:p>
                        <a:pPr algn="l" rtl="0"/>
                        <a14:m>
                          <m:oMathPara xmlns:m="http://schemas.openxmlformats.org/officeDocument/2006/math">
                            <m:oMathParaPr>
                              <m:jc m:val="centerGroup"/>
                            </m:oMathParaPr>
                            <m:oMath xmlns:m="http://schemas.openxmlformats.org/officeDocument/2006/math">
                              <m:f>
                                <m:fPr>
                                  <m:ctrlPr>
                                    <a:rPr lang="ar-IQ" sz="1000" i="1" smtClean="0">
                                      <a:latin typeface="Cambria Math"/>
                                    </a:rPr>
                                  </m:ctrlPr>
                                </m:fPr>
                                <m:num>
                                  <m:r>
                                    <a:rPr lang="en-US" sz="1000" b="0" i="1" smtClean="0">
                                      <a:latin typeface="Cambria Math"/>
                                    </a:rPr>
                                    <m:t>3</m:t>
                                  </m:r>
                                  <m:r>
                                    <a:rPr lang="en-US" sz="1000" b="0" i="1" smtClean="0">
                                      <a:latin typeface="Cambria Math"/>
                                    </a:rPr>
                                    <m:t>𝑇</m:t>
                                  </m:r>
                                </m:num>
                                <m:den>
                                  <m:r>
                                    <a:rPr lang="ar-IQ" sz="1000" b="0" i="1" smtClean="0">
                                      <a:latin typeface="Cambria Math"/>
                                    </a:rPr>
                                    <m:t>4</m:t>
                                  </m:r>
                                </m:den>
                              </m:f>
                            </m:oMath>
                          </m:oMathPara>
                        </a14:m>
                        <a:endParaRPr lang="ar-IQ" sz="1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544932" y="2266799"/>
                        <a:ext cx="653172" cy="760978"/>
                      </a:xfrm>
                      <a:prstGeom prst="rect">
                        <a:avLst/>
                      </a:prstGeom>
                      <a:blipFill rotWithShape="1">
                        <a:blip r:embed="rId9"/>
                        <a:stretch>
                          <a:fillRect/>
                        </a:stretch>
                      </a:blipFill>
                    </p:spPr>
                    <p:txBody>
                      <a:bodyPr/>
                      <a:lstStyle/>
                      <a:p>
                        <a:r>
                          <a:rPr lang="ar-IQ">
                            <a:noFill/>
                          </a:rPr>
                          <a:t> </a:t>
                        </a:r>
                      </a:p>
                    </p:txBody>
                  </p:sp>
                </mc:Fallback>
              </mc:AlternateContent>
            </p:grpSp>
            <p:cxnSp>
              <p:nvCxnSpPr>
                <p:cNvPr id="40" name="Straight Connector 39"/>
                <p:cNvCxnSpPr/>
                <p:nvPr/>
              </p:nvCxnSpPr>
              <p:spPr>
                <a:xfrm flipH="1">
                  <a:off x="1566634" y="4846084"/>
                  <a:ext cx="4100438" cy="5541"/>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TextBox 37"/>
                  <p:cNvSpPr txBox="1"/>
                  <p:nvPr/>
                </p:nvSpPr>
                <p:spPr>
                  <a:xfrm>
                    <a:off x="5828924" y="4851626"/>
                    <a:ext cx="1422904" cy="738664"/>
                  </a:xfrm>
                  <a:prstGeom prst="rect">
                    <a:avLst/>
                  </a:prstGeom>
                  <a:noFill/>
                </p:spPr>
                <p:txBody>
                  <a:bodyPr wrap="square" rtlCol="1">
                    <a:spAutoFit/>
                  </a:bodyPr>
                  <a:lstStyle/>
                  <a:p>
                    <a:pPr algn="ctr" rtl="0"/>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a:rPr>
                                <m:t>−</m:t>
                              </m:r>
                              <m:r>
                                <a:rPr lang="en-US" b="0" i="1" smtClean="0">
                                  <a:latin typeface="Cambria Math"/>
                                </a:rPr>
                                <m:t>𝐼</m:t>
                              </m:r>
                            </m:e>
                            <m:sub>
                              <m:r>
                                <a:rPr lang="en-US" b="0" i="1" smtClean="0">
                                  <a:latin typeface="Cambria Math"/>
                                </a:rPr>
                                <m:t>𝑚𝑎𝑥</m:t>
                              </m:r>
                            </m:sub>
                          </m:sSub>
                        </m:oMath>
                      </m:oMathPara>
                    </a14:m>
                    <a:endParaRPr lang="ar-IQ" dirty="0"/>
                  </a:p>
                </p:txBody>
              </p:sp>
            </mc:Choice>
            <mc:Fallback xmlns="">
              <p:sp>
                <p:nvSpPr>
                  <p:cNvPr id="38" name="TextBox 37"/>
                  <p:cNvSpPr txBox="1">
                    <a:spLocks noRot="1" noChangeAspect="1" noMove="1" noResize="1" noEditPoints="1" noAdjustHandles="1" noChangeArrowheads="1" noChangeShapeType="1" noTextEdit="1"/>
                  </p:cNvSpPr>
                  <p:nvPr/>
                </p:nvSpPr>
                <p:spPr>
                  <a:xfrm>
                    <a:off x="5828924" y="4851626"/>
                    <a:ext cx="1422904" cy="738664"/>
                  </a:xfrm>
                  <a:prstGeom prst="rect">
                    <a:avLst/>
                  </a:prstGeom>
                  <a:blipFill rotWithShape="1">
                    <a:blip r:embed="rId10"/>
                    <a:stretch>
                      <a:fillRect l="-4310"/>
                    </a:stretch>
                  </a:blipFill>
                </p:spPr>
                <p:txBody>
                  <a:bodyPr/>
                  <a:lstStyle/>
                  <a:p>
                    <a:r>
                      <a:rPr lang="ar-IQ">
                        <a:noFill/>
                      </a:rPr>
                      <a:t> </a:t>
                    </a:r>
                  </a:p>
                </p:txBody>
              </p:sp>
            </mc:Fallback>
          </mc:AlternateContent>
        </p:grpSp>
      </p:grpSp>
      <p:sp>
        <p:nvSpPr>
          <p:cNvPr id="2" name="TextBox 1"/>
          <p:cNvSpPr txBox="1"/>
          <p:nvPr/>
        </p:nvSpPr>
        <p:spPr>
          <a:xfrm>
            <a:off x="971600" y="152284"/>
            <a:ext cx="7344816" cy="584775"/>
          </a:xfrm>
          <a:prstGeom prst="rect">
            <a:avLst/>
          </a:prstGeom>
          <a:solidFill>
            <a:schemeClr val="accent6">
              <a:lumMod val="20000"/>
              <a:lumOff val="80000"/>
            </a:schemeClr>
          </a:solidFill>
        </p:spPr>
        <p:txBody>
          <a:bodyPr wrap="square" rtlCol="1">
            <a:spAutoFit/>
          </a:bodyPr>
          <a:lstStyle/>
          <a:p>
            <a:pPr algn="ctr" rtl="0"/>
            <a:r>
              <a:rPr lang="en-US" sz="3200" dirty="0" smtClean="0"/>
              <a:t>Behavior of the Capacitor in an AC Circuit</a:t>
            </a:r>
            <a:endParaRPr lang="ar-IQ" sz="3200" dirty="0"/>
          </a:p>
        </p:txBody>
      </p:sp>
      <p:sp>
        <p:nvSpPr>
          <p:cNvPr id="3" name="TextBox 2"/>
          <p:cNvSpPr txBox="1"/>
          <p:nvPr/>
        </p:nvSpPr>
        <p:spPr>
          <a:xfrm>
            <a:off x="323528" y="737059"/>
            <a:ext cx="8496944" cy="1015663"/>
          </a:xfrm>
          <a:prstGeom prst="rect">
            <a:avLst/>
          </a:prstGeom>
          <a:noFill/>
        </p:spPr>
        <p:txBody>
          <a:bodyPr wrap="square" rtlCol="1">
            <a:spAutoFit/>
          </a:bodyPr>
          <a:lstStyle/>
          <a:p>
            <a:pPr marL="285750" indent="-285750" algn="just" rtl="0">
              <a:buFont typeface="Arial" pitchFamily="34" charset="0"/>
              <a:buChar char="•"/>
            </a:pPr>
            <a:r>
              <a:rPr lang="en-US" sz="2000" dirty="0" smtClean="0"/>
              <a:t>In DC circuit the capacitor considered as an open circuit at steady-state condition. Hence, no current will circulate in such circuit, but when it supplied by an AC voltage its behavior will be as follows:</a:t>
            </a:r>
            <a:endParaRPr lang="ar-IQ" sz="2000" dirty="0"/>
          </a:p>
        </p:txBody>
      </p:sp>
      <mc:AlternateContent xmlns:mc="http://schemas.openxmlformats.org/markup-compatibility/2006" xmlns:a14="http://schemas.microsoft.com/office/drawing/2010/main">
        <mc:Choice Requires="a14">
          <p:sp>
            <p:nvSpPr>
              <p:cNvPr id="66" name="TextBox 65"/>
              <p:cNvSpPr txBox="1"/>
              <p:nvPr/>
            </p:nvSpPr>
            <p:spPr>
              <a:xfrm>
                <a:off x="179512" y="1943529"/>
                <a:ext cx="5112568" cy="2858475"/>
              </a:xfrm>
              <a:prstGeom prst="rect">
                <a:avLst/>
              </a:prstGeom>
              <a:noFill/>
            </p:spPr>
            <p:txBody>
              <a:bodyPr wrap="square" rtlCol="1">
                <a:spAutoFit/>
              </a:bodyPr>
              <a:lstStyle/>
              <a:p>
                <a:pPr marL="285750" indent="-285750" algn="just" rtl="0">
                  <a:buFont typeface="Arial" pitchFamily="34" charset="0"/>
                  <a:buChar char="•"/>
                </a:pPr>
                <a:r>
                  <a:rPr lang="en-US" b="1" dirty="0" smtClean="0"/>
                  <a:t>From </a:t>
                </a:r>
                <a14:m>
                  <m:oMath xmlns:m="http://schemas.openxmlformats.org/officeDocument/2006/math">
                    <m:d>
                      <m:dPr>
                        <m:ctrlPr>
                          <a:rPr lang="en-US" b="1" i="1" smtClean="0">
                            <a:latin typeface="Cambria Math"/>
                          </a:rPr>
                        </m:ctrlPr>
                      </m:dPr>
                      <m:e>
                        <m:r>
                          <a:rPr lang="en-US" b="1" i="1" smtClean="0">
                            <a:latin typeface="Cambria Math"/>
                          </a:rPr>
                          <m:t>𝒕</m:t>
                        </m:r>
                        <m:r>
                          <a:rPr lang="en-US" b="1" i="1" smtClean="0">
                            <a:latin typeface="Cambria Math"/>
                          </a:rPr>
                          <m:t>=</m:t>
                        </m:r>
                        <m:r>
                          <a:rPr lang="en-US" b="1" i="1" smtClean="0">
                            <a:latin typeface="Cambria Math"/>
                          </a:rPr>
                          <m:t>𝟎</m:t>
                        </m:r>
                      </m:e>
                    </m:d>
                  </m:oMath>
                </a14:m>
                <a:r>
                  <a:rPr lang="en-US" b="1" dirty="0" smtClean="0"/>
                  <a:t> to </a:t>
                </a:r>
                <a14:m>
                  <m:oMath xmlns:m="http://schemas.openxmlformats.org/officeDocument/2006/math">
                    <m:d>
                      <m:dPr>
                        <m:ctrlPr>
                          <a:rPr lang="en-US" b="1" i="1" smtClean="0">
                            <a:latin typeface="Cambria Math"/>
                          </a:rPr>
                        </m:ctrlPr>
                      </m:dPr>
                      <m:e>
                        <m:r>
                          <a:rPr lang="en-US" b="1" i="1" smtClean="0">
                            <a:latin typeface="Cambria Math"/>
                          </a:rPr>
                          <m:t>𝒕</m:t>
                        </m:r>
                        <m:r>
                          <a:rPr lang="en-US" b="1" i="1" smtClean="0">
                            <a:latin typeface="Cambria Math"/>
                          </a:rPr>
                          <m:t>=</m:t>
                        </m:r>
                        <m:f>
                          <m:fPr>
                            <m:ctrlPr>
                              <a:rPr lang="en-US" b="1" i="1" smtClean="0">
                                <a:latin typeface="Cambria Math"/>
                              </a:rPr>
                            </m:ctrlPr>
                          </m:fPr>
                          <m:num>
                            <m:r>
                              <a:rPr lang="en-US" b="1" i="1" smtClean="0">
                                <a:latin typeface="Cambria Math"/>
                              </a:rPr>
                              <m:t>𝑻</m:t>
                            </m:r>
                          </m:num>
                          <m:den>
                            <m:r>
                              <a:rPr lang="en-US" b="1" i="1" smtClean="0">
                                <a:latin typeface="Cambria Math"/>
                              </a:rPr>
                              <m:t>𝟒</m:t>
                            </m:r>
                          </m:den>
                        </m:f>
                      </m:e>
                    </m:d>
                  </m:oMath>
                </a14:m>
                <a:r>
                  <a:rPr lang="en-US" b="1" dirty="0" smtClean="0"/>
                  <a:t>:</a:t>
                </a:r>
                <a:r>
                  <a:rPr lang="en-US" dirty="0" smtClean="0"/>
                  <a:t> the power transferred from </a:t>
                </a:r>
                <a:r>
                  <a:rPr lang="en-US" dirty="0"/>
                  <a:t>source </a:t>
                </a:r>
                <a:r>
                  <a:rPr lang="en-US" dirty="0" smtClean="0"/>
                  <a:t>to load.</a:t>
                </a:r>
              </a:p>
              <a:p>
                <a:pPr marL="285750" indent="-285750" algn="just" rtl="0">
                  <a:buFont typeface="Arial" pitchFamily="34" charset="0"/>
                  <a:buChar char="•"/>
                </a:pPr>
                <a:r>
                  <a:rPr lang="en-US" b="1" dirty="0" smtClean="0"/>
                  <a:t>From </a:t>
                </a:r>
                <a14:m>
                  <m:oMath xmlns:m="http://schemas.openxmlformats.org/officeDocument/2006/math">
                    <m:d>
                      <m:dPr>
                        <m:ctrlPr>
                          <a:rPr lang="en-US" b="1" i="1" smtClean="0">
                            <a:latin typeface="Cambria Math"/>
                          </a:rPr>
                        </m:ctrlPr>
                      </m:dPr>
                      <m:e>
                        <m:r>
                          <a:rPr lang="en-US" b="1" i="1">
                            <a:latin typeface="Cambria Math"/>
                          </a:rPr>
                          <m:t>𝒕</m:t>
                        </m:r>
                        <m:r>
                          <a:rPr lang="en-US" b="1">
                            <a:latin typeface="Cambria Math"/>
                          </a:rPr>
                          <m:t>=</m:t>
                        </m:r>
                        <m:f>
                          <m:fPr>
                            <m:ctrlPr>
                              <a:rPr lang="en-US" b="1" i="1">
                                <a:latin typeface="Cambria Math"/>
                              </a:rPr>
                            </m:ctrlPr>
                          </m:fPr>
                          <m:num>
                            <m:r>
                              <a:rPr lang="en-US" b="1" i="1">
                                <a:latin typeface="Cambria Math"/>
                              </a:rPr>
                              <m:t>𝑻</m:t>
                            </m:r>
                          </m:num>
                          <m:den>
                            <m:r>
                              <a:rPr lang="en-US" b="1" i="1">
                                <a:latin typeface="Cambria Math"/>
                              </a:rPr>
                              <m:t>𝟒</m:t>
                            </m:r>
                          </m:den>
                        </m:f>
                      </m:e>
                    </m:d>
                  </m:oMath>
                </a14:m>
                <a:r>
                  <a:rPr lang="en-US" b="1" dirty="0" smtClean="0"/>
                  <a:t> to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f>
                          <m:fPr>
                            <m:ctrlPr>
                              <a:rPr lang="en-US" b="1" i="1">
                                <a:latin typeface="Cambria Math"/>
                              </a:rPr>
                            </m:ctrlPr>
                          </m:fPr>
                          <m:num>
                            <m:r>
                              <a:rPr lang="en-US" b="1" i="1">
                                <a:latin typeface="Cambria Math"/>
                              </a:rPr>
                              <m:t>𝑻</m:t>
                            </m:r>
                          </m:num>
                          <m:den>
                            <m:r>
                              <a:rPr lang="en-US" b="1" i="1" smtClean="0">
                                <a:latin typeface="Cambria Math"/>
                              </a:rPr>
                              <m:t>𝟐</m:t>
                            </m:r>
                          </m:den>
                        </m:f>
                      </m:e>
                    </m:d>
                  </m:oMath>
                </a14:m>
                <a:r>
                  <a:rPr lang="en-US" b="1" dirty="0"/>
                  <a:t>:</a:t>
                </a:r>
                <a:r>
                  <a:rPr lang="en-US" b="1" dirty="0" smtClean="0"/>
                  <a:t> </a:t>
                </a:r>
                <a:r>
                  <a:rPr lang="en-US" dirty="0" smtClean="0"/>
                  <a:t>the </a:t>
                </a:r>
                <a:r>
                  <a:rPr lang="en-US" dirty="0"/>
                  <a:t>power transferred from load </a:t>
                </a:r>
                <a:r>
                  <a:rPr lang="en-US" dirty="0" smtClean="0"/>
                  <a:t>to source.</a:t>
                </a:r>
                <a:endParaRPr lang="en-US" dirty="0"/>
              </a:p>
              <a:p>
                <a:pPr marL="285750" indent="-285750" algn="just" rtl="0">
                  <a:buFont typeface="Arial" pitchFamily="34" charset="0"/>
                  <a:buChar char="•"/>
                </a:pPr>
                <a:r>
                  <a:rPr lang="en-US" b="1" dirty="0" smtClean="0"/>
                  <a:t>From </a:t>
                </a:r>
                <a14:m>
                  <m:oMath xmlns:m="http://schemas.openxmlformats.org/officeDocument/2006/math">
                    <m:d>
                      <m:dPr>
                        <m:ctrlPr>
                          <a:rPr lang="en-US" b="1" i="1">
                            <a:latin typeface="Cambria Math"/>
                          </a:rPr>
                        </m:ctrlPr>
                      </m:dPr>
                      <m:e>
                        <m:r>
                          <a:rPr lang="en-US" b="1" i="1">
                            <a:latin typeface="Cambria Math"/>
                          </a:rPr>
                          <m:t>𝒕</m:t>
                        </m:r>
                        <m:r>
                          <a:rPr lang="en-US" b="1">
                            <a:latin typeface="Cambria Math"/>
                          </a:rPr>
                          <m:t>=</m:t>
                        </m:r>
                        <m:f>
                          <m:fPr>
                            <m:ctrlPr>
                              <a:rPr lang="en-US" b="1" i="1">
                                <a:latin typeface="Cambria Math"/>
                              </a:rPr>
                            </m:ctrlPr>
                          </m:fPr>
                          <m:num>
                            <m:r>
                              <a:rPr lang="en-US" b="1" i="1">
                                <a:latin typeface="Cambria Math"/>
                              </a:rPr>
                              <m:t>𝑻</m:t>
                            </m:r>
                          </m:num>
                          <m:den>
                            <m:r>
                              <a:rPr lang="en-US" b="1" i="1" smtClean="0">
                                <a:latin typeface="Cambria Math"/>
                              </a:rPr>
                              <m:t>𝟐</m:t>
                            </m:r>
                          </m:den>
                        </m:f>
                      </m:e>
                    </m:d>
                  </m:oMath>
                </a14:m>
                <a:r>
                  <a:rPr lang="en-US" b="1" dirty="0"/>
                  <a:t> to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f>
                          <m:fPr>
                            <m:ctrlPr>
                              <a:rPr lang="en-US" b="1" i="1">
                                <a:latin typeface="Cambria Math"/>
                              </a:rPr>
                            </m:ctrlPr>
                          </m:fPr>
                          <m:num>
                            <m:r>
                              <a:rPr lang="en-US" b="1" i="1" smtClean="0">
                                <a:latin typeface="Cambria Math"/>
                              </a:rPr>
                              <m:t>𝟑</m:t>
                            </m:r>
                            <m:r>
                              <a:rPr lang="en-US" b="1" i="1">
                                <a:latin typeface="Cambria Math"/>
                              </a:rPr>
                              <m:t>𝑻</m:t>
                            </m:r>
                          </m:num>
                          <m:den>
                            <m:r>
                              <a:rPr lang="en-US" b="1" i="1" smtClean="0">
                                <a:latin typeface="Cambria Math"/>
                              </a:rPr>
                              <m:t>𝟒</m:t>
                            </m:r>
                          </m:den>
                        </m:f>
                      </m:e>
                    </m:d>
                  </m:oMath>
                </a14:m>
                <a:r>
                  <a:rPr lang="en-US" b="1" dirty="0"/>
                  <a:t>:</a:t>
                </a:r>
                <a:r>
                  <a:rPr lang="en-US" dirty="0" smtClean="0"/>
                  <a:t> the </a:t>
                </a:r>
                <a:r>
                  <a:rPr lang="en-US" dirty="0"/>
                  <a:t>power transferred from source to load.</a:t>
                </a:r>
              </a:p>
              <a:p>
                <a:pPr marL="285750" indent="-285750" algn="just" rtl="0">
                  <a:buFont typeface="Arial" pitchFamily="34" charset="0"/>
                  <a:buChar char="•"/>
                </a:pPr>
                <a:r>
                  <a:rPr lang="en-US" b="1" dirty="0" smtClean="0"/>
                  <a:t>From </a:t>
                </a:r>
                <a14:m>
                  <m:oMath xmlns:m="http://schemas.openxmlformats.org/officeDocument/2006/math">
                    <m:d>
                      <m:dPr>
                        <m:ctrlPr>
                          <a:rPr lang="en-US" b="1" i="1">
                            <a:latin typeface="Cambria Math"/>
                          </a:rPr>
                        </m:ctrlPr>
                      </m:dPr>
                      <m:e>
                        <m:r>
                          <a:rPr lang="en-US" b="1" i="1">
                            <a:latin typeface="Cambria Math"/>
                          </a:rPr>
                          <m:t>𝒕</m:t>
                        </m:r>
                        <m:r>
                          <a:rPr lang="en-US" b="1">
                            <a:latin typeface="Cambria Math"/>
                          </a:rPr>
                          <m:t>=</m:t>
                        </m:r>
                        <m:f>
                          <m:fPr>
                            <m:ctrlPr>
                              <a:rPr lang="en-US" b="1" i="1">
                                <a:latin typeface="Cambria Math"/>
                              </a:rPr>
                            </m:ctrlPr>
                          </m:fPr>
                          <m:num>
                            <m:r>
                              <a:rPr lang="en-US" b="1" i="1" smtClean="0">
                                <a:latin typeface="Cambria Math"/>
                              </a:rPr>
                              <m:t>𝟑</m:t>
                            </m:r>
                            <m:r>
                              <a:rPr lang="en-US" b="1" i="1">
                                <a:latin typeface="Cambria Math"/>
                              </a:rPr>
                              <m:t>𝑻</m:t>
                            </m:r>
                          </m:num>
                          <m:den>
                            <m:r>
                              <a:rPr lang="en-US" b="1" i="1">
                                <a:latin typeface="Cambria Math"/>
                              </a:rPr>
                              <m:t>𝟒</m:t>
                            </m:r>
                          </m:den>
                        </m:f>
                      </m:e>
                    </m:d>
                  </m:oMath>
                </a14:m>
                <a:r>
                  <a:rPr lang="en-US" b="1" dirty="0"/>
                  <a:t> to </a:t>
                </a:r>
                <a14:m>
                  <m:oMath xmlns:m="http://schemas.openxmlformats.org/officeDocument/2006/math">
                    <m:d>
                      <m:dPr>
                        <m:ctrlPr>
                          <a:rPr lang="en-US" b="1" i="1">
                            <a:latin typeface="Cambria Math"/>
                          </a:rPr>
                        </m:ctrlPr>
                      </m:dPr>
                      <m:e>
                        <m:r>
                          <a:rPr lang="en-US" b="1" i="1">
                            <a:latin typeface="Cambria Math"/>
                          </a:rPr>
                          <m:t>𝒕</m:t>
                        </m:r>
                        <m:r>
                          <a:rPr lang="en-US" b="1" i="1">
                            <a:latin typeface="Cambria Math"/>
                          </a:rPr>
                          <m:t>=</m:t>
                        </m:r>
                        <m:r>
                          <a:rPr lang="en-US" b="1" i="1" smtClean="0">
                            <a:latin typeface="Cambria Math"/>
                          </a:rPr>
                          <m:t>𝑻</m:t>
                        </m:r>
                      </m:e>
                    </m:d>
                  </m:oMath>
                </a14:m>
                <a:r>
                  <a:rPr lang="en-US" b="1" dirty="0"/>
                  <a:t>:</a:t>
                </a:r>
                <a:r>
                  <a:rPr lang="en-US" b="1" dirty="0" smtClean="0"/>
                  <a:t> </a:t>
                </a:r>
                <a:r>
                  <a:rPr lang="en-US" dirty="0"/>
                  <a:t>the power transferred from load to </a:t>
                </a:r>
                <a:r>
                  <a:rPr lang="en-US" dirty="0" smtClean="0"/>
                  <a:t>source, and so on.</a:t>
                </a:r>
              </a:p>
            </p:txBody>
          </p:sp>
        </mc:Choice>
        <mc:Fallback xmlns="">
          <p:sp>
            <p:nvSpPr>
              <p:cNvPr id="66" name="TextBox 65"/>
              <p:cNvSpPr txBox="1">
                <a:spLocks noRot="1" noChangeAspect="1" noMove="1" noResize="1" noEditPoints="1" noAdjustHandles="1" noChangeArrowheads="1" noChangeShapeType="1" noTextEdit="1"/>
              </p:cNvSpPr>
              <p:nvPr/>
            </p:nvSpPr>
            <p:spPr>
              <a:xfrm>
                <a:off x="179512" y="1943529"/>
                <a:ext cx="5112568" cy="2858475"/>
              </a:xfrm>
              <a:prstGeom prst="rect">
                <a:avLst/>
              </a:prstGeom>
              <a:blipFill rotWithShape="1">
                <a:blip r:embed="rId11"/>
                <a:stretch>
                  <a:fillRect l="-715" r="-1073" b="-2345"/>
                </a:stretch>
              </a:blipFill>
            </p:spPr>
            <p:txBody>
              <a:bodyPr/>
              <a:lstStyle/>
              <a:p>
                <a:r>
                  <a:rPr lang="ar-IQ">
                    <a:noFill/>
                  </a:rPr>
                  <a:t> </a:t>
                </a:r>
              </a:p>
            </p:txBody>
          </p:sp>
        </mc:Fallback>
      </mc:AlternateContent>
    </p:spTree>
    <p:extLst>
      <p:ext uri="{BB962C8B-B14F-4D97-AF65-F5344CB8AC3E}">
        <p14:creationId xmlns:p14="http://schemas.microsoft.com/office/powerpoint/2010/main" val="21854345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352928" cy="5632311"/>
          </a:xfrm>
          <a:prstGeom prst="rect">
            <a:avLst/>
          </a:prstGeom>
          <a:noFill/>
        </p:spPr>
        <p:txBody>
          <a:bodyPr wrap="square" rtlCol="1">
            <a:spAutoFit/>
          </a:bodyPr>
          <a:lstStyle/>
          <a:p>
            <a:pPr algn="just" rtl="0"/>
            <a:r>
              <a:rPr lang="en-US" sz="2400" b="1" u="sng" dirty="0" smtClean="0">
                <a:solidFill>
                  <a:schemeClr val="accent2"/>
                </a:solidFill>
              </a:rPr>
              <a:t>Discussion:</a:t>
            </a:r>
          </a:p>
          <a:p>
            <a:pPr marL="342900" indent="-342900" algn="just" rtl="0">
              <a:buFont typeface="Arial" pitchFamily="34" charset="0"/>
              <a:buChar char="•"/>
            </a:pPr>
            <a:r>
              <a:rPr lang="en-US" sz="2400" dirty="0"/>
              <a:t>This behavior of the </a:t>
            </a:r>
            <a:r>
              <a:rPr lang="en-US" sz="2400" dirty="0" smtClean="0"/>
              <a:t>capacitance </a:t>
            </a:r>
            <a:r>
              <a:rPr lang="en-US" sz="2400" dirty="0"/>
              <a:t>means that it will resist the flow of the current during halftime of the cycle (when it considered as a load) and it will assist him to flow during the rest of the time of the cycle (when it considered as a source). Hence, its behavior is not like that of the </a:t>
            </a:r>
            <a:r>
              <a:rPr lang="en-US" sz="2400" dirty="0" smtClean="0"/>
              <a:t>resistor, and it's not like that of the inductance too, in that its action as a source or as a load occurs at the inverse time periods during the cycle w.r.t. that of the inductance. </a:t>
            </a:r>
          </a:p>
          <a:p>
            <a:pPr marL="342900" indent="-342900" algn="just" rtl="0">
              <a:buFont typeface="Arial" pitchFamily="34" charset="0"/>
              <a:buChar char="•"/>
            </a:pPr>
            <a:r>
              <a:rPr lang="en-US" sz="2400" dirty="0"/>
              <a:t>This means that the steady state current in the capacitor is flowing continuously during the AC cycle and it will never stop as the case in the DC circuit in which the capacitor is considered as an open circuit. </a:t>
            </a:r>
            <a:endParaRPr lang="en-US" sz="2400" dirty="0" smtClean="0"/>
          </a:p>
          <a:p>
            <a:pPr marL="342900" indent="-342900" algn="just" rtl="0">
              <a:buFont typeface="Arial" pitchFamily="34" charset="0"/>
              <a:buChar char="•"/>
            </a:pPr>
            <a:r>
              <a:rPr lang="en-US" sz="2400"/>
              <a:t>T</a:t>
            </a:r>
            <a:r>
              <a:rPr lang="en-US" sz="2400" smtClean="0"/>
              <a:t>he </a:t>
            </a:r>
            <a:r>
              <a:rPr lang="en-US" sz="2400" dirty="0"/>
              <a:t>net transferred power equal to zero in a pure capacitive load</a:t>
            </a:r>
            <a:r>
              <a:rPr lang="en-US" sz="2400" dirty="0" smtClean="0"/>
              <a:t>.</a:t>
            </a:r>
            <a:endParaRPr lang="en-US" sz="2400" dirty="0"/>
          </a:p>
        </p:txBody>
      </p:sp>
    </p:spTree>
    <p:extLst>
      <p:ext uri="{BB962C8B-B14F-4D97-AF65-F5344CB8AC3E}">
        <p14:creationId xmlns:p14="http://schemas.microsoft.com/office/powerpoint/2010/main" val="38003917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100"/>
            <a:ext cx="65913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997" y="836712"/>
            <a:ext cx="23241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307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494" y="116632"/>
            <a:ext cx="54387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3088432"/>
            <a:ext cx="7426399" cy="369332"/>
          </a:xfrm>
          <a:prstGeom prst="rect">
            <a:avLst/>
          </a:prstGeom>
          <a:noFill/>
        </p:spPr>
        <p:txBody>
          <a:bodyPr wrap="square" rtlCol="1">
            <a:spAutoFit/>
          </a:bodyPr>
          <a:lstStyle/>
          <a:p>
            <a:pPr algn="l" rtl="0"/>
            <a:r>
              <a:rPr lang="en-US" dirty="0" smtClean="0"/>
              <a:t>Definition of the Instantaneous, Maximum, Peak to Peak and the Frequency.</a:t>
            </a:r>
            <a:endParaRPr lang="ar-IQ"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00" y="3573016"/>
            <a:ext cx="63817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2483768" y="5733256"/>
                <a:ext cx="3672408" cy="634789"/>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𝑇</m:t>
                          </m:r>
                        </m:den>
                      </m:f>
                    </m:oMath>
                  </m:oMathPara>
                </a14:m>
                <a:endParaRPr lang="ar-IQ" dirty="0"/>
              </a:p>
            </p:txBody>
          </p:sp>
        </mc:Choice>
        <mc:Fallback xmlns="">
          <p:sp>
            <p:nvSpPr>
              <p:cNvPr id="3" name="TextBox 2"/>
              <p:cNvSpPr txBox="1">
                <a:spLocks noRot="1" noChangeAspect="1" noMove="1" noResize="1" noEditPoints="1" noAdjustHandles="1" noChangeArrowheads="1" noChangeShapeType="1" noTextEdit="1"/>
              </p:cNvSpPr>
              <p:nvPr/>
            </p:nvSpPr>
            <p:spPr>
              <a:xfrm>
                <a:off x="2483768" y="5733256"/>
                <a:ext cx="3672408" cy="634789"/>
              </a:xfrm>
              <a:prstGeom prst="rect">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4985322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5305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44" y="764696"/>
            <a:ext cx="3028950" cy="26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19575"/>
            <a:ext cx="53530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307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721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1" y="836709"/>
            <a:ext cx="2503170" cy="289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5692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4963"/>
            <a:ext cx="5334000" cy="3648075"/>
          </a:xfrm>
          <a:prstGeom prst="rect">
            <a:avLst/>
          </a:prstGeom>
          <a:solidFill>
            <a:schemeClr val="bg1">
              <a:lumMod val="85000"/>
            </a:schemeClr>
          </a:solidFill>
          <a:ln>
            <a:noFill/>
          </a:ln>
          <a:effectLst/>
        </p:spPr>
      </p:pic>
    </p:spTree>
    <p:extLst>
      <p:ext uri="{BB962C8B-B14F-4D97-AF65-F5344CB8AC3E}">
        <p14:creationId xmlns:p14="http://schemas.microsoft.com/office/powerpoint/2010/main" val="1520450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9769"/>
            <a:ext cx="5040560" cy="646331"/>
          </a:xfrm>
          <a:prstGeom prst="rect">
            <a:avLst/>
          </a:prstGeom>
          <a:solidFill>
            <a:srgbClr val="FFFF99"/>
          </a:solidFill>
        </p:spPr>
        <p:txBody>
          <a:bodyPr wrap="square" rtlCol="1">
            <a:spAutoFit/>
          </a:bodyPr>
          <a:lstStyle/>
          <a:p>
            <a:pPr algn="ctr"/>
            <a:r>
              <a:rPr lang="en-US" sz="3600" dirty="0" smtClean="0"/>
              <a:t>Impedance Diagram</a:t>
            </a:r>
            <a:endParaRPr lang="ar-IQ" sz="36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704"/>
            <a:ext cx="54483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8104"/>
            <a:ext cx="5448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5753" y="764704"/>
            <a:ext cx="2705101" cy="202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65304"/>
            <a:ext cx="544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5754" y="5603329"/>
            <a:ext cx="27051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5754" y="2688679"/>
            <a:ext cx="27051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7371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 y="9525"/>
            <a:ext cx="53244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9525"/>
            <a:ext cx="34194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204864"/>
            <a:ext cx="30670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0885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9" y="0"/>
            <a:ext cx="380047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12887"/>
            <a:ext cx="41433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331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616200"/>
            <a:ext cx="82121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125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23622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861048"/>
            <a:ext cx="70104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65373"/>
            <a:ext cx="50768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7392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62965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99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4499</TotalTime>
  <Words>6622</Words>
  <Application>Microsoft Office PowerPoint</Application>
  <PresentationFormat>On-screen Show (4:3)</PresentationFormat>
  <Paragraphs>537</Paragraphs>
  <Slides>98</Slides>
  <Notes>34</Notes>
  <HiddenSlides>0</HiddenSlides>
  <MMClips>0</MMClips>
  <ScaleCrop>false</ScaleCrop>
  <HeadingPairs>
    <vt:vector size="4" baseType="variant">
      <vt:variant>
        <vt:lpstr>Theme</vt:lpstr>
      </vt:variant>
      <vt:variant>
        <vt:i4>13</vt:i4>
      </vt:variant>
      <vt:variant>
        <vt:lpstr>Slide Titles</vt:lpstr>
      </vt:variant>
      <vt:variant>
        <vt:i4>98</vt:i4>
      </vt:variant>
    </vt:vector>
  </HeadingPairs>
  <TitlesOfParts>
    <vt:vector size="111"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11_Office Theme</vt:lpstr>
      <vt:lpstr>1_Edge</vt:lpstr>
      <vt:lpstr>Expedition</vt:lpstr>
      <vt:lpstr>PowerPoint Presentation</vt:lpstr>
      <vt:lpstr>PowerPoint Presentation</vt:lpstr>
      <vt:lpstr>There are 2 types of Current</vt:lpstr>
      <vt:lpstr>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operation of an Iron-Cored AC Fed Coil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318</cp:revision>
  <dcterms:created xsi:type="dcterms:W3CDTF">2015-09-12T18:07:03Z</dcterms:created>
  <dcterms:modified xsi:type="dcterms:W3CDTF">2017-09-23T08:09:09Z</dcterms:modified>
</cp:coreProperties>
</file>