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3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3" r:id="rId14"/>
    <p:sldId id="274" r:id="rId15"/>
    <p:sldId id="275" r:id="rId16"/>
    <p:sldId id="268" r:id="rId17"/>
    <p:sldId id="269" r:id="rId18"/>
    <p:sldId id="270" r:id="rId19"/>
    <p:sldId id="271"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36" y="5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A5CB5FA-A03C-46E6-B2F8-E15B8B43B946}" type="datetimeFigureOut">
              <a:rPr lang="ar-IQ" smtClean="0"/>
              <a:t>11/06/1439</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3912CEE-B994-48D1-BF53-0EC7A11C464D}"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5CB5FA-A03C-46E6-B2F8-E15B8B43B946}" type="datetimeFigureOut">
              <a:rPr lang="ar-IQ" smtClean="0"/>
              <a:t>11/06/1439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3912CEE-B994-48D1-BF53-0EC7A11C464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5CB5FA-A03C-46E6-B2F8-E15B8B43B946}" type="datetimeFigureOut">
              <a:rPr lang="ar-IQ" smtClean="0"/>
              <a:t>11/06/1439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3912CEE-B994-48D1-BF53-0EC7A11C464D}" type="slidenum">
              <a:rPr lang="ar-IQ" smtClean="0"/>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A5CB5FA-A03C-46E6-B2F8-E15B8B43B946}" type="datetimeFigureOut">
              <a:rPr lang="ar-IQ" smtClean="0"/>
              <a:t>11/06/1439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3912CEE-B994-48D1-BF53-0EC7A11C464D}" type="slidenum">
              <a:rPr lang="ar-IQ" smtClean="0"/>
              <a:t>‹#›</a:t>
            </a:fld>
            <a:endParaRPr lang="ar-IQ"/>
          </a:p>
        </p:txBody>
      </p:sp>
    </p:spTree>
    <p:extLst>
      <p:ext uri="{BB962C8B-B14F-4D97-AF65-F5344CB8AC3E}">
        <p14:creationId xmlns:p14="http://schemas.microsoft.com/office/powerpoint/2010/main" val="3773045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A5CB5FA-A03C-46E6-B2F8-E15B8B43B946}" type="datetimeFigureOut">
              <a:rPr lang="ar-IQ" smtClean="0"/>
              <a:t>11/06/1439</a:t>
            </a:fld>
            <a:endParaRPr lang="ar-IQ"/>
          </a:p>
        </p:txBody>
      </p:sp>
      <p:sp>
        <p:nvSpPr>
          <p:cNvPr id="9" name="Slide Number Placeholder 8"/>
          <p:cNvSpPr>
            <a:spLocks noGrp="1"/>
          </p:cNvSpPr>
          <p:nvPr>
            <p:ph type="sldNum" sz="quarter" idx="15"/>
          </p:nvPr>
        </p:nvSpPr>
        <p:spPr/>
        <p:txBody>
          <a:bodyPr rtlCol="0"/>
          <a:lstStyle/>
          <a:p>
            <a:fld id="{93912CEE-B994-48D1-BF53-0EC7A11C464D}"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A5CB5FA-A03C-46E6-B2F8-E15B8B43B946}" type="datetimeFigureOut">
              <a:rPr lang="ar-IQ" smtClean="0"/>
              <a:t>11/06/1439</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3912CEE-B994-48D1-BF53-0EC7A11C464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A5CB5FA-A03C-46E6-B2F8-E15B8B43B946}" type="datetimeFigureOut">
              <a:rPr lang="ar-IQ" smtClean="0"/>
              <a:t>11/06/1439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3912CEE-B994-48D1-BF53-0EC7A11C464D}"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A5CB5FA-A03C-46E6-B2F8-E15B8B43B946}" type="datetimeFigureOut">
              <a:rPr lang="ar-IQ" smtClean="0"/>
              <a:t>11/06/1439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3912CEE-B994-48D1-BF53-0EC7A11C464D}"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A5CB5FA-A03C-46E6-B2F8-E15B8B43B946}" type="datetimeFigureOut">
              <a:rPr lang="ar-IQ" smtClean="0"/>
              <a:t>11/06/1439</a:t>
            </a:fld>
            <a:endParaRPr lang="ar-IQ"/>
          </a:p>
        </p:txBody>
      </p:sp>
      <p:sp>
        <p:nvSpPr>
          <p:cNvPr id="7" name="Slide Number Placeholder 6"/>
          <p:cNvSpPr>
            <a:spLocks noGrp="1"/>
          </p:cNvSpPr>
          <p:nvPr>
            <p:ph type="sldNum" sz="quarter" idx="11"/>
          </p:nvPr>
        </p:nvSpPr>
        <p:spPr/>
        <p:txBody>
          <a:bodyPr rtlCol="0"/>
          <a:lstStyle/>
          <a:p>
            <a:fld id="{93912CEE-B994-48D1-BF53-0EC7A11C464D}"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5CB5FA-A03C-46E6-B2F8-E15B8B43B946}" type="datetimeFigureOut">
              <a:rPr lang="ar-IQ" smtClean="0"/>
              <a:t>11/06/1439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3912CEE-B994-48D1-BF53-0EC7A11C464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A5CB5FA-A03C-46E6-B2F8-E15B8B43B946}" type="datetimeFigureOut">
              <a:rPr lang="ar-IQ" smtClean="0"/>
              <a:t>11/06/1439</a:t>
            </a:fld>
            <a:endParaRPr lang="ar-IQ"/>
          </a:p>
        </p:txBody>
      </p:sp>
      <p:sp>
        <p:nvSpPr>
          <p:cNvPr id="22" name="Slide Number Placeholder 21"/>
          <p:cNvSpPr>
            <a:spLocks noGrp="1"/>
          </p:cNvSpPr>
          <p:nvPr>
            <p:ph type="sldNum" sz="quarter" idx="15"/>
          </p:nvPr>
        </p:nvSpPr>
        <p:spPr/>
        <p:txBody>
          <a:bodyPr rtlCol="0"/>
          <a:lstStyle/>
          <a:p>
            <a:fld id="{93912CEE-B994-48D1-BF53-0EC7A11C464D}"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A5CB5FA-A03C-46E6-B2F8-E15B8B43B946}" type="datetimeFigureOut">
              <a:rPr lang="ar-IQ" smtClean="0"/>
              <a:t>11/06/1439</a:t>
            </a:fld>
            <a:endParaRPr lang="ar-IQ"/>
          </a:p>
        </p:txBody>
      </p:sp>
      <p:sp>
        <p:nvSpPr>
          <p:cNvPr id="18" name="Slide Number Placeholder 17"/>
          <p:cNvSpPr>
            <a:spLocks noGrp="1"/>
          </p:cNvSpPr>
          <p:nvPr>
            <p:ph type="sldNum" sz="quarter" idx="11"/>
          </p:nvPr>
        </p:nvSpPr>
        <p:spPr/>
        <p:txBody>
          <a:bodyPr rtlCol="0"/>
          <a:lstStyle/>
          <a:p>
            <a:fld id="{93912CEE-B994-48D1-BF53-0EC7A11C464D}"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A5CB5FA-A03C-46E6-B2F8-E15B8B43B946}" type="datetimeFigureOut">
              <a:rPr lang="ar-IQ" smtClean="0"/>
              <a:t>11/06/1439</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3912CEE-B994-48D1-BF53-0EC7A11C464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1.png"/><Relationship Id="rId7" Type="http://schemas.openxmlformats.org/officeDocument/2006/relationships/image" Target="../media/image140.png"/><Relationship Id="rId2" Type="http://schemas.openxmlformats.org/officeDocument/2006/relationships/image" Target="../media/image10.png"/><Relationship Id="rId1" Type="http://schemas.openxmlformats.org/officeDocument/2006/relationships/slideLayout" Target="../slideLayouts/slideLayout1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wmf"/></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6.xml"/><Relationship Id="rId4" Type="http://schemas.openxmlformats.org/officeDocument/2006/relationships/image" Target="../media/image25.png"/></Relationships>
</file>

<file path=ppt/slides/_rels/slide1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8" Type="http://schemas.openxmlformats.org/officeDocument/2006/relationships/image" Target="../media/image230.png"/><Relationship Id="rId3" Type="http://schemas.openxmlformats.org/officeDocument/2006/relationships/image" Target="../media/image180.png"/><Relationship Id="rId7" Type="http://schemas.openxmlformats.org/officeDocument/2006/relationships/image" Target="../media/image220.png"/><Relationship Id="rId2" Type="http://schemas.openxmlformats.org/officeDocument/2006/relationships/image" Target="../media/image170.png"/><Relationship Id="rId1" Type="http://schemas.openxmlformats.org/officeDocument/2006/relationships/slideLayout" Target="../slideLayouts/slideLayout6.xml"/><Relationship Id="rId6" Type="http://schemas.openxmlformats.org/officeDocument/2006/relationships/image" Target="../media/image210.png"/><Relationship Id="rId11" Type="http://schemas.openxmlformats.org/officeDocument/2006/relationships/image" Target="../media/image260.png"/><Relationship Id="rId5" Type="http://schemas.openxmlformats.org/officeDocument/2006/relationships/image" Target="../media/image200.png"/><Relationship Id="rId10" Type="http://schemas.openxmlformats.org/officeDocument/2006/relationships/image" Target="../media/image250.png"/><Relationship Id="rId4" Type="http://schemas.openxmlformats.org/officeDocument/2006/relationships/image" Target="../media/image190.png"/><Relationship Id="rId9" Type="http://schemas.openxmlformats.org/officeDocument/2006/relationships/image" Target="../media/image240.png"/></Relationships>
</file>

<file path=ppt/slides/_rels/slide2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0.png"/><Relationship Id="rId1" Type="http://schemas.openxmlformats.org/officeDocument/2006/relationships/slideLayout" Target="../slideLayouts/slideLayout6.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 Id="rId9" Type="http://schemas.openxmlformats.org/officeDocument/2006/relationships/image" Target="../media/image36.png"/></Relationships>
</file>

<file path=ppt/slides/_rels/slide25.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48.png"/><Relationship Id="rId7" Type="http://schemas.openxmlformats.org/officeDocument/2006/relationships/image" Target="../media/image52.png"/><Relationship Id="rId2" Type="http://schemas.openxmlformats.org/officeDocument/2006/relationships/image" Target="../media/image47.png"/><Relationship Id="rId1" Type="http://schemas.openxmlformats.org/officeDocument/2006/relationships/slideLayout" Target="../slideLayouts/slideLayout6.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png"/></Relationships>
</file>

<file path=ppt/slides/_rels/slide34.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6.xml"/><Relationship Id="rId4" Type="http://schemas.openxmlformats.org/officeDocument/2006/relationships/image" Target="../media/image57.png"/></Relationships>
</file>

<file path=ppt/slides/_rels/slide36.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image" Target="../media/image58.png"/><Relationship Id="rId1" Type="http://schemas.openxmlformats.org/officeDocument/2006/relationships/slideLayout" Target="../slideLayouts/slideLayout6.xml"/><Relationship Id="rId4" Type="http://schemas.openxmlformats.org/officeDocument/2006/relationships/image" Target="../media/image60.png"/></Relationships>
</file>

<file path=ppt/slides/_rels/slide37.xml.rels><?xml version="1.0" encoding="UTF-8" standalone="yes"?>
<Relationships xmlns="http://schemas.openxmlformats.org/package/2006/relationships"><Relationship Id="rId2" Type="http://schemas.openxmlformats.org/officeDocument/2006/relationships/image" Target="../media/image61.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63.png"/><Relationship Id="rId2" Type="http://schemas.openxmlformats.org/officeDocument/2006/relationships/image" Target="../media/image62.png"/><Relationship Id="rId1" Type="http://schemas.openxmlformats.org/officeDocument/2006/relationships/slideLayout" Target="../slideLayouts/slideLayout6.xml"/><Relationship Id="rId4" Type="http://schemas.openxmlformats.org/officeDocument/2006/relationships/image" Target="../media/image64.png"/></Relationships>
</file>

<file path=ppt/slides/_rels/slide39.xml.rels><?xml version="1.0" encoding="UTF-8" standalone="yes"?>
<Relationships xmlns="http://schemas.openxmlformats.org/package/2006/relationships"><Relationship Id="rId2" Type="http://schemas.openxmlformats.org/officeDocument/2006/relationships/image" Target="../media/image6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183880" cy="1051560"/>
          </a:xfrm>
        </p:spPr>
        <p:txBody>
          <a:bodyPr/>
          <a:lstStyle/>
          <a:p>
            <a:pPr marR="0" rtl="0"/>
            <a:r>
              <a:rPr lang="en-US" b="1" i="0" u="sng" strike="noStrike" baseline="0" dirty="0" smtClean="0">
                <a:solidFill>
                  <a:srgbClr val="FF0000"/>
                </a:solidFill>
                <a:latin typeface="Traditional Arabic"/>
                <a:cs typeface="Traditional Arabic"/>
              </a:rPr>
              <a:t>CHANNEL CODING</a:t>
            </a:r>
          </a:p>
        </p:txBody>
      </p:sp>
      <p:sp>
        <p:nvSpPr>
          <p:cNvPr id="6" name="TextBox 5"/>
          <p:cNvSpPr txBox="1"/>
          <p:nvPr/>
        </p:nvSpPr>
        <p:spPr>
          <a:xfrm>
            <a:off x="323528" y="1844824"/>
            <a:ext cx="8208912" cy="3785652"/>
          </a:xfrm>
          <a:prstGeom prst="rect">
            <a:avLst/>
          </a:prstGeom>
          <a:noFill/>
        </p:spPr>
        <p:txBody>
          <a:bodyPr wrap="square" rtlCol="1">
            <a:spAutoFit/>
          </a:bodyPr>
          <a:lstStyle/>
          <a:p>
            <a:pPr algn="just" rtl="0"/>
            <a:r>
              <a:rPr lang="en-US" sz="2400" b="1" u="sng" dirty="0">
                <a:solidFill>
                  <a:srgbClr val="92D050"/>
                </a:solidFill>
              </a:rPr>
              <a:t>Introduction:  </a:t>
            </a:r>
            <a:endParaRPr lang="en-US" sz="2400" dirty="0">
              <a:solidFill>
                <a:srgbClr val="92D050"/>
              </a:solidFill>
            </a:endParaRPr>
          </a:p>
          <a:p>
            <a:pPr algn="just" rtl="0"/>
            <a:r>
              <a:rPr lang="en-US" sz="2400" dirty="0"/>
              <a:t>The purpose of channel coding is- </a:t>
            </a:r>
          </a:p>
          <a:p>
            <a:pPr algn="just" rtl="0"/>
            <a:r>
              <a:rPr lang="en-US" sz="2400" dirty="0"/>
              <a:t>1-either to protect information from channel noise, distortion and jamming, which is the subject of error detecting and correcting codes. Or,</a:t>
            </a:r>
          </a:p>
          <a:p>
            <a:pPr algn="just" rtl="0"/>
            <a:r>
              <a:rPr lang="en-US" sz="2400" dirty="0"/>
              <a:t>2-to protect information from the 3</a:t>
            </a:r>
            <a:r>
              <a:rPr lang="en-US" sz="2400" baseline="30000" dirty="0"/>
              <a:t>rd</a:t>
            </a:r>
            <a:r>
              <a:rPr lang="en-US" sz="2400" dirty="0"/>
              <a:t> party (enemy) which is the subject of encryption, scrambling.</a:t>
            </a:r>
          </a:p>
          <a:p>
            <a:pPr algn="just" rtl="0"/>
            <a:r>
              <a:rPr lang="en-US" sz="2400" dirty="0"/>
              <a:t>In this course, only error detecting and correcting codes are discussed.</a:t>
            </a:r>
          </a:p>
          <a:p>
            <a:pPr algn="just" rtl="0"/>
            <a:endParaRPr lang="ar-IQ" sz="2400" dirty="0"/>
          </a:p>
        </p:txBody>
      </p:sp>
    </p:spTree>
    <p:extLst>
      <p:ext uri="{BB962C8B-B14F-4D97-AF65-F5344CB8AC3E}">
        <p14:creationId xmlns:p14="http://schemas.microsoft.com/office/powerpoint/2010/main" val="987025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0675" y="1147763"/>
            <a:ext cx="59626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6824" y="1100138"/>
            <a:ext cx="7481639" cy="465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5508104" y="4800948"/>
            <a:ext cx="3744416" cy="923330"/>
          </a:xfrm>
          <a:prstGeom prst="rect">
            <a:avLst/>
          </a:prstGeom>
        </p:spPr>
        <p:txBody>
          <a:bodyPr wrap="square">
            <a:spAutoFit/>
          </a:bodyPr>
          <a:lstStyle/>
          <a:p>
            <a:pPr algn="l" rtl="0"/>
            <a:r>
              <a:rPr lang="en-US" dirty="0" smtClean="0">
                <a:sym typeface="Symbol"/>
              </a:rPr>
              <a:t></a:t>
            </a:r>
            <a:r>
              <a:rPr lang="en-US" dirty="0"/>
              <a:t>i(min)=3=HD, i.e. t= </a:t>
            </a:r>
            <a:r>
              <a:rPr lang="en-US" dirty="0" err="1" smtClean="0"/>
              <a:t>int</a:t>
            </a:r>
            <a:r>
              <a:rPr lang="en-US" dirty="0" smtClean="0"/>
              <a:t>(3-1</a:t>
            </a:r>
            <a:r>
              <a:rPr lang="en-US" dirty="0"/>
              <a:t>)/</a:t>
            </a:r>
            <a:r>
              <a:rPr lang="en-US" dirty="0" smtClean="0"/>
              <a:t>2=1 bit. </a:t>
            </a:r>
            <a:r>
              <a:rPr lang="en-US" dirty="0"/>
              <a:t>Hence, this is a single error correcting code( Hamming code).</a:t>
            </a:r>
          </a:p>
        </p:txBody>
      </p:sp>
    </p:spTree>
    <p:extLst>
      <p:ext uri="{BB962C8B-B14F-4D97-AF65-F5344CB8AC3E}">
        <p14:creationId xmlns:p14="http://schemas.microsoft.com/office/powerpoint/2010/main" val="2899387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95" y="2363959"/>
            <a:ext cx="3509901"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79512" y="116632"/>
            <a:ext cx="6912768" cy="923330"/>
          </a:xfrm>
          <a:prstGeom prst="rect">
            <a:avLst/>
          </a:prstGeom>
        </p:spPr>
        <p:txBody>
          <a:bodyPr wrap="square">
            <a:spAutoFit/>
          </a:bodyPr>
          <a:lstStyle/>
          <a:p>
            <a:pPr algn="l" rtl="0"/>
            <a:r>
              <a:rPr lang="en-US" b="1" u="sng" dirty="0"/>
              <a:t>Example:</a:t>
            </a:r>
            <a:r>
              <a:rPr lang="en-US" dirty="0"/>
              <a:t> Find the generator matrix for the previous LBC</a:t>
            </a:r>
            <a:r>
              <a:rPr lang="en-US" dirty="0" smtClean="0"/>
              <a:t>.</a:t>
            </a:r>
          </a:p>
          <a:p>
            <a:pPr algn="l" rtl="0"/>
            <a:endParaRPr lang="en-US" dirty="0"/>
          </a:p>
          <a:p>
            <a:pPr algn="l" rtl="0"/>
            <a:r>
              <a:rPr lang="en-US" u="sng" dirty="0"/>
              <a:t>Solution</a:t>
            </a:r>
            <a:r>
              <a:rPr lang="en-US" dirty="0" smtClean="0"/>
              <a:t>:  r=3 , k=4 ,n=7</a:t>
            </a:r>
            <a:endParaRPr lang="en-US" dirty="0"/>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762963"/>
            <a:ext cx="3329930" cy="1297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Arrow Connector 3"/>
          <p:cNvCxnSpPr/>
          <p:nvPr/>
        </p:nvCxnSpPr>
        <p:spPr>
          <a:xfrm>
            <a:off x="1543894" y="4424123"/>
            <a:ext cx="93610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 name="TextBox 4"/>
              <p:cNvSpPr txBox="1"/>
              <p:nvPr/>
            </p:nvSpPr>
            <p:spPr>
              <a:xfrm>
                <a:off x="1698836" y="4397741"/>
                <a:ext cx="972108"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b>
                        <m:sSubPr>
                          <m:ctrlPr>
                            <a:rPr lang="ar-IQ" i="1" smtClean="0">
                              <a:solidFill>
                                <a:srgbClr val="C00000"/>
                              </a:solidFill>
                              <a:latin typeface="Cambria Math"/>
                            </a:rPr>
                          </m:ctrlPr>
                        </m:sSubPr>
                        <m:e>
                          <m:r>
                            <a:rPr lang="en-US" b="0" i="1" smtClean="0">
                              <a:solidFill>
                                <a:srgbClr val="C00000"/>
                              </a:solidFill>
                              <a:latin typeface="Cambria Math"/>
                            </a:rPr>
                            <m:t>𝐼</m:t>
                          </m:r>
                        </m:e>
                        <m:sub>
                          <m:r>
                            <a:rPr lang="en-US" b="0" i="1" smtClean="0">
                              <a:solidFill>
                                <a:srgbClr val="C00000"/>
                              </a:solidFill>
                              <a:latin typeface="Cambria Math"/>
                            </a:rPr>
                            <m:t>𝑘𝑥𝑘</m:t>
                          </m:r>
                        </m:sub>
                      </m:sSub>
                    </m:oMath>
                  </m:oMathPara>
                </a14:m>
                <a:endParaRPr lang="ar-IQ" dirty="0"/>
              </a:p>
            </p:txBody>
          </p:sp>
        </mc:Choice>
        <mc:Fallback>
          <p:sp>
            <p:nvSpPr>
              <p:cNvPr id="5" name="TextBox 4"/>
              <p:cNvSpPr txBox="1">
                <a:spLocks noRot="1" noChangeAspect="1" noMove="1" noResize="1" noEditPoints="1" noAdjustHandles="1" noChangeArrowheads="1" noChangeShapeType="1" noTextEdit="1"/>
              </p:cNvSpPr>
              <p:nvPr/>
            </p:nvSpPr>
            <p:spPr>
              <a:xfrm>
                <a:off x="1698836" y="4397741"/>
                <a:ext cx="972108" cy="369332"/>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mc:Choice xmlns:a14="http://schemas.microsoft.com/office/drawing/2010/main" Requires="a14">
          <p:sp>
            <p:nvSpPr>
              <p:cNvPr id="9" name="TextBox 8"/>
              <p:cNvSpPr txBox="1"/>
              <p:nvPr/>
            </p:nvSpPr>
            <p:spPr>
              <a:xfrm>
                <a:off x="2599792" y="4452191"/>
                <a:ext cx="972108"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b>
                        <m:sSubPr>
                          <m:ctrlPr>
                            <a:rPr lang="ar-IQ" i="1" smtClean="0">
                              <a:solidFill>
                                <a:srgbClr val="C00000"/>
                              </a:solidFill>
                              <a:latin typeface="Cambria Math"/>
                            </a:rPr>
                          </m:ctrlPr>
                        </m:sSubPr>
                        <m:e>
                          <m:r>
                            <a:rPr lang="en-US" b="0" i="1" smtClean="0">
                              <a:solidFill>
                                <a:srgbClr val="C00000"/>
                              </a:solidFill>
                              <a:latin typeface="Cambria Math"/>
                            </a:rPr>
                            <m:t>𝑃</m:t>
                          </m:r>
                        </m:e>
                        <m:sub>
                          <m:r>
                            <a:rPr lang="en-US" b="0" i="1" smtClean="0">
                              <a:solidFill>
                                <a:srgbClr val="C00000"/>
                              </a:solidFill>
                              <a:latin typeface="Cambria Math"/>
                            </a:rPr>
                            <m:t>𝑘𝑥𝑟</m:t>
                          </m:r>
                        </m:sub>
                      </m:sSub>
                    </m:oMath>
                  </m:oMathPara>
                </a14:m>
                <a:endParaRPr lang="ar-IQ" dirty="0"/>
              </a:p>
            </p:txBody>
          </p:sp>
        </mc:Choice>
        <mc:Fallback>
          <p:sp>
            <p:nvSpPr>
              <p:cNvPr id="9" name="TextBox 8"/>
              <p:cNvSpPr txBox="1">
                <a:spLocks noRot="1" noChangeAspect="1" noMove="1" noResize="1" noEditPoints="1" noAdjustHandles="1" noChangeArrowheads="1" noChangeShapeType="1" noTextEdit="1"/>
              </p:cNvSpPr>
              <p:nvPr/>
            </p:nvSpPr>
            <p:spPr>
              <a:xfrm>
                <a:off x="2599792" y="4452191"/>
                <a:ext cx="972108" cy="369332"/>
              </a:xfrm>
              <a:prstGeom prst="rect">
                <a:avLst/>
              </a:prstGeom>
              <a:blipFill rotWithShape="1">
                <a:blip r:embed="rId5"/>
                <a:stretch>
                  <a:fillRect/>
                </a:stretch>
              </a:blipFill>
            </p:spPr>
            <p:txBody>
              <a:bodyPr/>
              <a:lstStyle/>
              <a:p>
                <a:r>
                  <a:rPr lang="ar-IQ">
                    <a:noFill/>
                  </a:rPr>
                  <a:t> </a:t>
                </a:r>
              </a:p>
            </p:txBody>
          </p:sp>
        </mc:Fallback>
      </mc:AlternateContent>
      <p:cxnSp>
        <p:nvCxnSpPr>
          <p:cNvPr id="7" name="Straight Arrow Connector 6"/>
          <p:cNvCxnSpPr/>
          <p:nvPr/>
        </p:nvCxnSpPr>
        <p:spPr>
          <a:xfrm>
            <a:off x="2670944" y="4407574"/>
            <a:ext cx="67692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3" name="TextBox 12"/>
              <p:cNvSpPr txBox="1"/>
              <p:nvPr/>
            </p:nvSpPr>
            <p:spPr>
              <a:xfrm>
                <a:off x="5217858" y="1876182"/>
                <a:ext cx="972108" cy="369332"/>
              </a:xfrm>
              <a:prstGeom prst="rect">
                <a:avLst/>
              </a:prstGeom>
              <a:noFill/>
            </p:spPr>
            <p:txBody>
              <a:bodyPr wrap="square" rtlCol="1">
                <a:spAutoFit/>
              </a:bodyPr>
              <a:lstStyle/>
              <a:p>
                <a:pPr/>
                <a14:m>
                  <m:oMathPara xmlns:m="http://schemas.openxmlformats.org/officeDocument/2006/math">
                    <m:oMathParaPr>
                      <m:jc m:val="left"/>
                    </m:oMathParaPr>
                    <m:oMath xmlns:m="http://schemas.openxmlformats.org/officeDocument/2006/math">
                      <m:sSub>
                        <m:sSubPr>
                          <m:ctrlPr>
                            <a:rPr lang="ar-IQ" i="1" smtClean="0">
                              <a:solidFill>
                                <a:srgbClr val="C00000"/>
                              </a:solidFill>
                              <a:latin typeface="Cambria Math"/>
                            </a:rPr>
                          </m:ctrlPr>
                        </m:sSubPr>
                        <m:e>
                          <m:r>
                            <a:rPr lang="en-US" b="0" i="1" smtClean="0">
                              <a:solidFill>
                                <a:srgbClr val="C00000"/>
                              </a:solidFill>
                              <a:latin typeface="Cambria Math"/>
                            </a:rPr>
                            <m:t>𝐼</m:t>
                          </m:r>
                        </m:e>
                        <m:sub>
                          <m:r>
                            <a:rPr lang="en-US" b="0" i="1" smtClean="0">
                              <a:solidFill>
                                <a:srgbClr val="C00000"/>
                              </a:solidFill>
                              <a:latin typeface="Cambria Math"/>
                            </a:rPr>
                            <m:t>𝑟𝑥𝑟</m:t>
                          </m:r>
                        </m:sub>
                      </m:sSub>
                    </m:oMath>
                  </m:oMathPara>
                </a14:m>
                <a:endParaRPr lang="ar-IQ" dirty="0"/>
              </a:p>
            </p:txBody>
          </p:sp>
        </mc:Choice>
        <mc:Fallback>
          <p:sp>
            <p:nvSpPr>
              <p:cNvPr id="13" name="TextBox 12"/>
              <p:cNvSpPr txBox="1">
                <a:spLocks noRot="1" noChangeAspect="1" noMove="1" noResize="1" noEditPoints="1" noAdjustHandles="1" noChangeArrowheads="1" noChangeShapeType="1" noTextEdit="1"/>
              </p:cNvSpPr>
              <p:nvPr/>
            </p:nvSpPr>
            <p:spPr>
              <a:xfrm>
                <a:off x="5217858" y="1876182"/>
                <a:ext cx="972108" cy="369332"/>
              </a:xfrm>
              <a:prstGeom prst="rect">
                <a:avLst/>
              </a:prstGeom>
              <a:blipFill rotWithShape="1">
                <a:blip r:embed="rId6"/>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4029850" y="1887012"/>
                <a:ext cx="972108"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b>
                        <m:sSubPr>
                          <m:ctrlPr>
                            <a:rPr lang="ar-IQ" i="1" smtClean="0">
                              <a:solidFill>
                                <a:srgbClr val="C00000"/>
                              </a:solidFill>
                              <a:latin typeface="Cambria Math"/>
                            </a:rPr>
                          </m:ctrlPr>
                        </m:sSubPr>
                        <m:e>
                          <m:r>
                            <a:rPr lang="en-US" b="0" i="1" smtClean="0">
                              <a:solidFill>
                                <a:srgbClr val="C00000"/>
                              </a:solidFill>
                              <a:latin typeface="Cambria Math"/>
                            </a:rPr>
                            <m:t>𝑃</m:t>
                          </m:r>
                        </m:e>
                        <m:sub>
                          <m:r>
                            <a:rPr lang="en-US" b="0" i="1" smtClean="0">
                              <a:solidFill>
                                <a:srgbClr val="C00000"/>
                              </a:solidFill>
                              <a:latin typeface="Cambria Math"/>
                            </a:rPr>
                            <m:t>𝑟𝑥𝑘</m:t>
                          </m:r>
                        </m:sub>
                      </m:sSub>
                    </m:oMath>
                  </m:oMathPara>
                </a14:m>
                <a:endParaRPr lang="ar-IQ" dirty="0"/>
              </a:p>
            </p:txBody>
          </p:sp>
        </mc:Choice>
        <mc:Fallback xmlns="">
          <p:sp>
            <p:nvSpPr>
              <p:cNvPr id="14" name="TextBox 13"/>
              <p:cNvSpPr txBox="1">
                <a:spLocks noRot="1" noChangeAspect="1" noMove="1" noResize="1" noEditPoints="1" noAdjustHandles="1" noChangeArrowheads="1" noChangeShapeType="1" noTextEdit="1"/>
              </p:cNvSpPr>
              <p:nvPr/>
            </p:nvSpPr>
            <p:spPr>
              <a:xfrm>
                <a:off x="4029850" y="1887012"/>
                <a:ext cx="972108" cy="369332"/>
              </a:xfrm>
              <a:prstGeom prst="rect">
                <a:avLst/>
              </a:prstGeom>
              <a:blipFill rotWithShape="1">
                <a:blip r:embed="rId7"/>
                <a:stretch>
                  <a:fillRect b="-1667"/>
                </a:stretch>
              </a:blipFill>
            </p:spPr>
            <p:txBody>
              <a:bodyPr/>
              <a:lstStyle/>
              <a:p>
                <a:r>
                  <a:rPr lang="ar-IQ">
                    <a:noFill/>
                  </a:rPr>
                  <a:t> </a:t>
                </a:r>
              </a:p>
            </p:txBody>
          </p:sp>
        </mc:Fallback>
      </mc:AlternateContent>
      <p:cxnSp>
        <p:nvCxnSpPr>
          <p:cNvPr id="11" name="Straight Arrow Connector 10"/>
          <p:cNvCxnSpPr/>
          <p:nvPr/>
        </p:nvCxnSpPr>
        <p:spPr>
          <a:xfrm>
            <a:off x="4139952" y="1988840"/>
            <a:ext cx="1133543"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364088" y="1988840"/>
            <a:ext cx="818846"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24830" y="4881934"/>
            <a:ext cx="8451626" cy="923330"/>
          </a:xfrm>
          <a:prstGeom prst="rect">
            <a:avLst/>
          </a:prstGeom>
        </p:spPr>
        <p:txBody>
          <a:bodyPr wrap="square">
            <a:spAutoFit/>
          </a:bodyPr>
          <a:lstStyle/>
          <a:p>
            <a:pPr algn="l" rtl="0"/>
            <a:r>
              <a:rPr lang="en-US" dirty="0"/>
              <a:t>Note that the equation [C]=[D][G] gives:</a:t>
            </a:r>
          </a:p>
          <a:p>
            <a:pPr algn="l" rtl="0"/>
            <a:r>
              <a:rPr lang="en-US" dirty="0"/>
              <a:t>[C]=[a</a:t>
            </a:r>
            <a:r>
              <a:rPr lang="en-US" baseline="-25000" dirty="0"/>
              <a:t>1</a:t>
            </a:r>
            <a:r>
              <a:rPr lang="en-US" dirty="0"/>
              <a:t>  a</a:t>
            </a:r>
            <a:r>
              <a:rPr lang="en-US" baseline="-25000" dirty="0"/>
              <a:t>2 </a:t>
            </a:r>
            <a:r>
              <a:rPr lang="en-US" dirty="0"/>
              <a:t> a</a:t>
            </a:r>
            <a:r>
              <a:rPr lang="en-US" baseline="-25000" dirty="0"/>
              <a:t>3 </a:t>
            </a:r>
            <a:r>
              <a:rPr lang="en-US" dirty="0"/>
              <a:t> a</a:t>
            </a:r>
            <a:r>
              <a:rPr lang="en-US" baseline="-25000" dirty="0"/>
              <a:t>4</a:t>
            </a:r>
            <a:r>
              <a:rPr lang="en-US" dirty="0"/>
              <a:t>  (a</a:t>
            </a:r>
            <a:r>
              <a:rPr lang="en-US" baseline="-25000" dirty="0"/>
              <a:t>1</a:t>
            </a:r>
            <a:r>
              <a:rPr lang="en-US" dirty="0"/>
              <a:t>+a</a:t>
            </a:r>
            <a:r>
              <a:rPr lang="en-US" baseline="-25000" dirty="0"/>
              <a:t>3</a:t>
            </a:r>
            <a:r>
              <a:rPr lang="en-US" dirty="0"/>
              <a:t>+a</a:t>
            </a:r>
            <a:r>
              <a:rPr lang="en-US" baseline="-25000" dirty="0"/>
              <a:t>4</a:t>
            </a:r>
            <a:r>
              <a:rPr lang="en-US" dirty="0"/>
              <a:t>)  (a</a:t>
            </a:r>
            <a:r>
              <a:rPr lang="en-US" baseline="-25000" dirty="0"/>
              <a:t>1</a:t>
            </a:r>
            <a:r>
              <a:rPr lang="en-US" dirty="0"/>
              <a:t>+a</a:t>
            </a:r>
            <a:r>
              <a:rPr lang="en-US" baseline="-25000" dirty="0"/>
              <a:t>2</a:t>
            </a:r>
            <a:r>
              <a:rPr lang="en-US" dirty="0"/>
              <a:t>+a</a:t>
            </a:r>
            <a:r>
              <a:rPr lang="en-US" baseline="-25000" dirty="0"/>
              <a:t>4</a:t>
            </a:r>
            <a:r>
              <a:rPr lang="en-US" dirty="0"/>
              <a:t>)   (a</a:t>
            </a:r>
            <a:r>
              <a:rPr lang="en-US" baseline="-25000" dirty="0"/>
              <a:t>1</a:t>
            </a:r>
            <a:r>
              <a:rPr lang="en-US" dirty="0"/>
              <a:t>+a</a:t>
            </a:r>
            <a:r>
              <a:rPr lang="en-US" baseline="-25000" dirty="0"/>
              <a:t>2</a:t>
            </a:r>
            <a:r>
              <a:rPr lang="en-US" dirty="0"/>
              <a:t>+a</a:t>
            </a:r>
            <a:r>
              <a:rPr lang="en-US" baseline="-25000" dirty="0"/>
              <a:t>3</a:t>
            </a:r>
            <a:r>
              <a:rPr lang="en-US" dirty="0"/>
              <a:t>)]=[ a</a:t>
            </a:r>
            <a:r>
              <a:rPr lang="en-US" baseline="-25000" dirty="0"/>
              <a:t>1</a:t>
            </a:r>
            <a:r>
              <a:rPr lang="en-US" dirty="0"/>
              <a:t>  a</a:t>
            </a:r>
            <a:r>
              <a:rPr lang="en-US" baseline="-25000" dirty="0"/>
              <a:t>2 </a:t>
            </a:r>
            <a:r>
              <a:rPr lang="en-US" dirty="0"/>
              <a:t> a</a:t>
            </a:r>
            <a:r>
              <a:rPr lang="en-US" baseline="-25000" dirty="0"/>
              <a:t>3 </a:t>
            </a:r>
            <a:r>
              <a:rPr lang="en-US" dirty="0"/>
              <a:t> a</a:t>
            </a:r>
            <a:r>
              <a:rPr lang="en-US" baseline="-25000" dirty="0"/>
              <a:t>4</a:t>
            </a:r>
            <a:r>
              <a:rPr lang="en-US" dirty="0"/>
              <a:t> c</a:t>
            </a:r>
            <a:r>
              <a:rPr lang="en-US" baseline="-25000" dirty="0"/>
              <a:t>1</a:t>
            </a:r>
            <a:r>
              <a:rPr lang="en-US" dirty="0"/>
              <a:t> c</a:t>
            </a:r>
            <a:r>
              <a:rPr lang="en-US" baseline="-25000" dirty="0"/>
              <a:t>2</a:t>
            </a:r>
            <a:r>
              <a:rPr lang="en-US" dirty="0"/>
              <a:t> c</a:t>
            </a:r>
            <a:r>
              <a:rPr lang="en-US" baseline="-25000" dirty="0"/>
              <a:t>3</a:t>
            </a:r>
            <a:r>
              <a:rPr lang="en-US" dirty="0"/>
              <a:t>] as obtained before.</a:t>
            </a:r>
          </a:p>
        </p:txBody>
      </p:sp>
      <p:sp>
        <p:nvSpPr>
          <p:cNvPr id="3" name="TextBox 2"/>
          <p:cNvSpPr txBox="1"/>
          <p:nvPr/>
        </p:nvSpPr>
        <p:spPr>
          <a:xfrm>
            <a:off x="3437434" y="3300104"/>
            <a:ext cx="3024336" cy="369332"/>
          </a:xfrm>
          <a:prstGeom prst="rect">
            <a:avLst/>
          </a:prstGeom>
          <a:noFill/>
        </p:spPr>
        <p:txBody>
          <a:bodyPr wrap="square" rtlCol="1">
            <a:spAutoFit/>
          </a:bodyPr>
          <a:lstStyle/>
          <a:p>
            <a:pPr algn="l" rtl="0"/>
            <a:r>
              <a:rPr lang="en-US" dirty="0" smtClean="0"/>
              <a:t>; [C]=[D][G]=[</a:t>
            </a:r>
            <a:r>
              <a:rPr lang="en-US" dirty="0"/>
              <a:t>a</a:t>
            </a:r>
            <a:r>
              <a:rPr lang="en-US" baseline="-25000" dirty="0"/>
              <a:t>1</a:t>
            </a:r>
            <a:r>
              <a:rPr lang="en-US" dirty="0"/>
              <a:t>  a</a:t>
            </a:r>
            <a:r>
              <a:rPr lang="en-US" baseline="-25000" dirty="0"/>
              <a:t>2 </a:t>
            </a:r>
            <a:r>
              <a:rPr lang="en-US" dirty="0"/>
              <a:t> a</a:t>
            </a:r>
            <a:r>
              <a:rPr lang="en-US" baseline="-25000" dirty="0"/>
              <a:t>3 </a:t>
            </a:r>
            <a:r>
              <a:rPr lang="en-US" dirty="0"/>
              <a:t> </a:t>
            </a:r>
            <a:r>
              <a:rPr lang="en-US" dirty="0" smtClean="0"/>
              <a:t>a</a:t>
            </a:r>
            <a:r>
              <a:rPr lang="en-US" baseline="-25000" dirty="0" smtClean="0"/>
              <a:t>4</a:t>
            </a:r>
            <a:r>
              <a:rPr lang="en-US" dirty="0" smtClean="0"/>
              <a:t> ]</a:t>
            </a:r>
            <a:endParaRPr lang="ar-IQ" dirty="0"/>
          </a:p>
        </p:txBody>
      </p:sp>
      <p:pic>
        <p:nvPicPr>
          <p:cNvPr id="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19936" y="2416152"/>
            <a:ext cx="2305050"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537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4664"/>
            <a:ext cx="8568952"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20416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1582341"/>
            <a:ext cx="8352928" cy="3970318"/>
          </a:xfrm>
          <a:prstGeom prst="rect">
            <a:avLst/>
          </a:prstGeom>
        </p:spPr>
        <p:txBody>
          <a:bodyPr wrap="square">
            <a:spAutoFit/>
          </a:bodyPr>
          <a:lstStyle/>
          <a:p>
            <a:pPr algn="l" rtl="0"/>
            <a:r>
              <a:rPr lang="en-US" dirty="0"/>
              <a:t>Depending on t not all of these errors can be corrected. If [R] is multiplied by [H] ( the receiver must know [H] ) then:</a:t>
            </a:r>
          </a:p>
          <a:p>
            <a:pPr algn="l" rtl="0"/>
            <a:r>
              <a:rPr lang="en-US" dirty="0"/>
              <a:t> </a:t>
            </a:r>
          </a:p>
          <a:p>
            <a:pPr algn="l" rtl="0"/>
            <a:r>
              <a:rPr lang="en-US" dirty="0"/>
              <a:t>  [H] [R]</a:t>
            </a:r>
            <a:r>
              <a:rPr lang="en-US" baseline="30000" dirty="0"/>
              <a:t>T</a:t>
            </a:r>
            <a:r>
              <a:rPr lang="en-US" dirty="0"/>
              <a:t>=[H][C]</a:t>
            </a:r>
            <a:r>
              <a:rPr lang="en-US" baseline="30000" dirty="0"/>
              <a:t>T</a:t>
            </a:r>
            <a:r>
              <a:rPr lang="en-US" dirty="0"/>
              <a:t>+ [H] [E]</a:t>
            </a:r>
            <a:r>
              <a:rPr lang="en-US" baseline="30000" dirty="0"/>
              <a:t>T</a:t>
            </a:r>
            <a:r>
              <a:rPr lang="en-US" dirty="0"/>
              <a:t>= [H][E]</a:t>
            </a:r>
            <a:r>
              <a:rPr lang="en-US" baseline="30000" dirty="0"/>
              <a:t>T</a:t>
            </a:r>
            <a:r>
              <a:rPr lang="en-US" dirty="0"/>
              <a:t> since [H][C]</a:t>
            </a:r>
            <a:r>
              <a:rPr lang="en-US" baseline="30000" dirty="0"/>
              <a:t>T</a:t>
            </a:r>
            <a:r>
              <a:rPr lang="en-US" dirty="0"/>
              <a:t> is set to [0] at the TX. Then define [S]  vector </a:t>
            </a:r>
            <a:r>
              <a:rPr lang="en-US" dirty="0" smtClean="0"/>
              <a:t>:</a:t>
            </a:r>
          </a:p>
          <a:p>
            <a:pPr algn="l" rtl="0"/>
            <a:r>
              <a:rPr lang="en-US" b="1" dirty="0" smtClean="0"/>
              <a:t> </a:t>
            </a:r>
            <a:r>
              <a:rPr lang="en-US" b="1" dirty="0"/>
              <a:t>[S]=[H] [R]</a:t>
            </a:r>
            <a:r>
              <a:rPr lang="en-US" b="1" baseline="30000" dirty="0"/>
              <a:t>T</a:t>
            </a:r>
            <a:r>
              <a:rPr lang="en-US" b="1" dirty="0"/>
              <a:t>= [H][E]</a:t>
            </a:r>
            <a:r>
              <a:rPr lang="en-US" b="1" baseline="30000" dirty="0"/>
              <a:t>T</a:t>
            </a:r>
            <a:r>
              <a:rPr lang="en-US" baseline="30000" dirty="0"/>
              <a:t>   </a:t>
            </a:r>
            <a:r>
              <a:rPr lang="en-US" dirty="0"/>
              <a:t>……………..(3</a:t>
            </a:r>
            <a:r>
              <a:rPr lang="en-US" dirty="0" smtClean="0"/>
              <a:t>)  </a:t>
            </a:r>
            <a:endParaRPr lang="en-US" dirty="0"/>
          </a:p>
          <a:p>
            <a:pPr algn="l" rtl="0"/>
            <a:r>
              <a:rPr lang="en-US" dirty="0"/>
              <a:t>   This [S] r-vector is called the </a:t>
            </a:r>
            <a:r>
              <a:rPr lang="en-US" dirty="0">
                <a:solidFill>
                  <a:srgbClr val="C00000"/>
                </a:solidFill>
              </a:rPr>
              <a:t>syndrome</a:t>
            </a:r>
            <a:r>
              <a:rPr lang="en-US" dirty="0"/>
              <a:t>. If [S]=[0], the RX decides on no error but if [S]</a:t>
            </a:r>
            <a:r>
              <a:rPr lang="en-US" dirty="0">
                <a:sym typeface="Symbol"/>
              </a:rPr>
              <a:t></a:t>
            </a:r>
            <a:r>
              <a:rPr lang="en-US" dirty="0"/>
              <a:t>[0], then the receiver must use [S] to find [E] and hence the corrected [C]=[R]+[E</a:t>
            </a:r>
            <a:r>
              <a:rPr lang="en-US" dirty="0" smtClean="0"/>
              <a:t>]</a:t>
            </a:r>
            <a:endParaRPr lang="en-US" dirty="0" smtClean="0"/>
          </a:p>
          <a:p>
            <a:pPr algn="l" rtl="0"/>
            <a:r>
              <a:rPr lang="en-US" b="1" u="sng" dirty="0">
                <a:solidFill>
                  <a:srgbClr val="C00000"/>
                </a:solidFill>
              </a:rPr>
              <a:t>Simple decoding procedure for single error</a:t>
            </a:r>
            <a:r>
              <a:rPr lang="en-US" u="sng" dirty="0"/>
              <a:t>: </a:t>
            </a:r>
            <a:r>
              <a:rPr lang="en-US" dirty="0"/>
              <a:t>For single error Hamming codes, above mathematical solution is reduced into comparing the [S] r-vector with all columns of the [H] matrix (2</a:t>
            </a:r>
            <a:r>
              <a:rPr lang="en-US" baseline="30000" dirty="0"/>
              <a:t>r</a:t>
            </a:r>
            <a:r>
              <a:rPr lang="en-US" dirty="0"/>
              <a:t>-1 non zero and non repeated columns). That column similar to [S] is the position of error</a:t>
            </a:r>
            <a:r>
              <a:rPr lang="en-US" dirty="0" smtClean="0"/>
              <a:t>                                                                                         . </a:t>
            </a:r>
            <a:endParaRPr lang="ar-IQ" dirty="0"/>
          </a:p>
        </p:txBody>
      </p:sp>
    </p:spTree>
    <p:extLst>
      <p:ext uri="{BB962C8B-B14F-4D97-AF65-F5344CB8AC3E}">
        <p14:creationId xmlns:p14="http://schemas.microsoft.com/office/powerpoint/2010/main" val="269991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arn(inVertical)">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randombar(horizontal)">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barn(inVertical)">
                                      <p:cBhvr>
                                        <p:cTn id="2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764704"/>
            <a:ext cx="8229600" cy="5361459"/>
          </a:xfrm>
        </p:spPr>
        <p:txBody>
          <a:bodyPr>
            <a:normAutofit/>
          </a:bodyPr>
          <a:lstStyle/>
          <a:p>
            <a:pPr marL="1371600" lvl="3" indent="0" algn="l" rtl="0">
              <a:buNone/>
            </a:pPr>
            <a:r>
              <a:rPr lang="en-US" sz="1800" b="1" u="sng" dirty="0">
                <a:solidFill>
                  <a:srgbClr val="FF0000"/>
                </a:solidFill>
              </a:rPr>
              <a:t>T</a:t>
            </a:r>
            <a:r>
              <a:rPr lang="en-US" sz="1800" b="1" u="sng" dirty="0" smtClean="0">
                <a:solidFill>
                  <a:srgbClr val="FF0000"/>
                </a:solidFill>
              </a:rPr>
              <a:t>he </a:t>
            </a:r>
            <a:r>
              <a:rPr lang="en-US" sz="1800" b="1" u="sng" dirty="0">
                <a:solidFill>
                  <a:srgbClr val="FF0000"/>
                </a:solidFill>
              </a:rPr>
              <a:t>parity check matrix [H] must satisfy the following</a:t>
            </a:r>
            <a:r>
              <a:rPr lang="en-US" sz="1800" b="1" dirty="0" smtClean="0">
                <a:solidFill>
                  <a:srgbClr val="FF0000"/>
                </a:solidFill>
              </a:rPr>
              <a:t>:    </a:t>
            </a:r>
            <a:endParaRPr lang="en-US" sz="1800" dirty="0">
              <a:solidFill>
                <a:srgbClr val="FF0000"/>
              </a:solidFill>
            </a:endParaRPr>
          </a:p>
          <a:p>
            <a:pPr lvl="0" algn="l" rtl="0"/>
            <a:r>
              <a:rPr lang="en-US" sz="1800" b="1" dirty="0"/>
              <a:t>No all zero columns so as not to mix with the no error case.</a:t>
            </a:r>
            <a:endParaRPr lang="en-US" sz="1800" dirty="0"/>
          </a:p>
          <a:p>
            <a:pPr algn="l" rtl="0"/>
            <a:r>
              <a:rPr lang="en-US" sz="1800" b="1" dirty="0"/>
              <a:t>No repeated columns so that the decoder can decode any received word correctly with single error </a:t>
            </a:r>
            <a:r>
              <a:rPr lang="en-US" sz="1800" b="1" dirty="0" smtClean="0"/>
              <a:t>assumption</a:t>
            </a:r>
          </a:p>
          <a:p>
            <a:pPr algn="l" rtl="0"/>
            <a:endParaRPr lang="en-US" sz="1800" b="1" dirty="0" smtClean="0"/>
          </a:p>
          <a:p>
            <a:pPr marL="0" indent="0" algn="l" rtl="0">
              <a:buNone/>
            </a:pPr>
            <a:r>
              <a:rPr lang="en-US" sz="1800" b="1" u="sng" dirty="0">
                <a:solidFill>
                  <a:srgbClr val="FF0000"/>
                </a:solidFill>
              </a:rPr>
              <a:t>Example:</a:t>
            </a:r>
            <a:r>
              <a:rPr lang="en-US" sz="1800" b="1" dirty="0">
                <a:solidFill>
                  <a:srgbClr val="FF0000"/>
                </a:solidFill>
              </a:rPr>
              <a:t> </a:t>
            </a:r>
            <a:r>
              <a:rPr lang="en-US" sz="1800" dirty="0"/>
              <a:t>For previous example,[1]-Find the corrected word at the receiver, for the previous example, if the received word  [R]=[1001111]. [2]-Find the syndrome vector if double errors occur at 1</a:t>
            </a:r>
            <a:r>
              <a:rPr lang="en-US" sz="1800" baseline="30000" dirty="0"/>
              <a:t>st</a:t>
            </a:r>
            <a:r>
              <a:rPr lang="en-US" sz="1800" dirty="0"/>
              <a:t> and last positions, comment. [3]- Draw the decoder </a:t>
            </a:r>
            <a:r>
              <a:rPr lang="en-US" sz="1800" dirty="0" err="1"/>
              <a:t>cct</a:t>
            </a:r>
            <a:r>
              <a:rPr lang="en-US" sz="1800" dirty="0"/>
              <a:t> used to find the syndrome vector[S</a:t>
            </a:r>
            <a:r>
              <a:rPr lang="en-US" sz="1800" dirty="0" smtClean="0"/>
              <a:t>].</a:t>
            </a:r>
          </a:p>
          <a:p>
            <a:pPr marL="0" indent="0" algn="l" rtl="0">
              <a:buNone/>
            </a:pPr>
            <a:r>
              <a:rPr lang="en-US" sz="1800" dirty="0" smtClean="0"/>
              <a:t>Solution: the parity check matrix is:</a:t>
            </a:r>
          </a:p>
          <a:p>
            <a:pPr marL="0" indent="0" algn="l" rtl="0">
              <a:buNone/>
            </a:pPr>
            <a:endParaRPr lang="en-US" sz="1800" dirty="0"/>
          </a:p>
          <a:p>
            <a:pPr algn="l" rtl="0"/>
            <a:endParaRPr lang="ar-IQ" sz="18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4370064"/>
            <a:ext cx="4032448" cy="1579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375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8" dur="500"/>
                                        <p:tgtEl>
                                          <p:spTgt spid="3">
                                            <p:txEl>
                                              <p:pRg st="4" end="4"/>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5122"/>
                                        </p:tgtEl>
                                        <p:attrNameLst>
                                          <p:attrName>style.visibility</p:attrName>
                                        </p:attrNameLst>
                                      </p:cBhvr>
                                      <p:to>
                                        <p:strVal val="visible"/>
                                      </p:to>
                                    </p:set>
                                    <p:animEffect transition="in" filter="randombar(horizontal)">
                                      <p:cBhvr>
                                        <p:cTn id="26"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504989977"/>
              </p:ext>
            </p:extLst>
          </p:nvPr>
        </p:nvGraphicFramePr>
        <p:xfrm>
          <a:off x="0" y="457200"/>
          <a:ext cx="5796136" cy="2179712"/>
        </p:xfrm>
        <a:graphic>
          <a:graphicData uri="http://schemas.openxmlformats.org/presentationml/2006/ole">
            <mc:AlternateContent xmlns:mc="http://schemas.openxmlformats.org/markup-compatibility/2006">
              <mc:Choice xmlns:v="urn:schemas-microsoft-com:vml" Requires="v">
                <p:oleObj spid="_x0000_s6218" name="Equation" r:id="rId3" imgW="3098800" imgH="1600200" progId="Equation.3">
                  <p:embed/>
                </p:oleObj>
              </mc:Choice>
              <mc:Fallback>
                <p:oleObj name="Equation" r:id="rId3" imgW="3098800" imgH="1600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5796136" cy="2179712"/>
                      </a:xfrm>
                      <a:prstGeom prst="rect">
                        <a:avLst/>
                      </a:prstGeom>
                      <a:noFill/>
                    </p:spPr>
                  </p:pic>
                </p:oleObj>
              </mc:Fallback>
            </mc:AlternateContent>
          </a:graphicData>
        </a:graphic>
      </p:graphicFrame>
      <p:sp>
        <p:nvSpPr>
          <p:cNvPr id="5" name="Line 1"/>
          <p:cNvSpPr>
            <a:spLocks noChangeShapeType="1"/>
          </p:cNvSpPr>
          <p:nvPr/>
        </p:nvSpPr>
        <p:spPr bwMode="auto">
          <a:xfrm flipH="1" flipV="1">
            <a:off x="2645718" y="2686050"/>
            <a:ext cx="228632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IQ"/>
          </a:p>
        </p:txBody>
      </p:sp>
      <p:sp>
        <p:nvSpPr>
          <p:cNvPr id="6" name="Rectangle 3"/>
          <p:cNvSpPr>
            <a:spLocks noChangeArrowheads="1"/>
          </p:cNvSpPr>
          <p:nvPr/>
        </p:nvSpPr>
        <p:spPr bwMode="auto">
          <a:xfrm>
            <a:off x="0" y="59323"/>
            <a:ext cx="524124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sng" strike="noStrike" cap="none" normalizeH="0" baseline="0" dirty="0" smtClean="0">
                <a:ln>
                  <a:noFill/>
                </a:ln>
                <a:solidFill>
                  <a:schemeClr val="tx1"/>
                </a:solidFill>
                <a:effectLst/>
                <a:latin typeface="Arial" pitchFamily="34" charset="0"/>
                <a:ea typeface="Times New Roman" pitchFamily="18" charset="0"/>
                <a:cs typeface="Traditional Arabic" pitchFamily="18" charset="-78"/>
              </a:rPr>
              <a:t>I</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raditional Arabic" pitchFamily="18" charset="-78"/>
              </a:rPr>
              <a:t>f the received word is [R]=[1001111] then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raditional Arabic" pitchFamily="18" charset="-78"/>
              </a:rPr>
              <a:t>,               [S]=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4"/>
          <p:cNvSpPr>
            <a:spLocks noChangeArrowheads="1"/>
          </p:cNvSpPr>
          <p:nvPr/>
        </p:nvSpPr>
        <p:spPr bwMode="auto">
          <a:xfrm>
            <a:off x="0" y="2228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cxnSp>
        <p:nvCxnSpPr>
          <p:cNvPr id="10" name="Straight Connector 9"/>
          <p:cNvCxnSpPr/>
          <p:nvPr/>
        </p:nvCxnSpPr>
        <p:spPr>
          <a:xfrm flipV="1">
            <a:off x="2645718" y="2060848"/>
            <a:ext cx="0" cy="615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932040" y="2073398"/>
            <a:ext cx="0" cy="612652"/>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107504" y="2780928"/>
            <a:ext cx="8568952" cy="646331"/>
          </a:xfrm>
          <a:prstGeom prst="rect">
            <a:avLst/>
          </a:prstGeom>
        </p:spPr>
        <p:txBody>
          <a:bodyPr wrap="square">
            <a:spAutoFit/>
          </a:bodyPr>
          <a:lstStyle/>
          <a:p>
            <a:pPr algn="l" rtl="0"/>
            <a:r>
              <a:rPr lang="en-US" dirty="0"/>
              <a:t>which is similar to the 4</a:t>
            </a:r>
            <a:r>
              <a:rPr lang="en-US" baseline="30000" dirty="0"/>
              <a:t>th</a:t>
            </a:r>
            <a:r>
              <a:rPr lang="en-US" dirty="0"/>
              <a:t> column in [</a:t>
            </a:r>
            <a:r>
              <a:rPr lang="en-US" dirty="0" smtClean="0"/>
              <a:t>H]</a:t>
            </a:r>
          </a:p>
          <a:p>
            <a:pPr algn="l" rtl="0"/>
            <a:r>
              <a:rPr lang="en-US" dirty="0" smtClean="0"/>
              <a:t>Hence </a:t>
            </a:r>
            <a:r>
              <a:rPr lang="en-US" dirty="0"/>
              <a:t>the corrected </a:t>
            </a:r>
            <a:r>
              <a:rPr lang="en-US" dirty="0" smtClean="0"/>
              <a:t>word [C]=[R]+ [E]=[1001111]+[</a:t>
            </a:r>
            <a:r>
              <a:rPr lang="en-US" dirty="0"/>
              <a:t>0001000]=  [1 0 0 0 1 1 1]</a:t>
            </a:r>
          </a:p>
        </p:txBody>
      </p:sp>
      <p:sp>
        <p:nvSpPr>
          <p:cNvPr id="18" name="Rectangle 17"/>
          <p:cNvSpPr/>
          <p:nvPr/>
        </p:nvSpPr>
        <p:spPr>
          <a:xfrm>
            <a:off x="251520" y="3332381"/>
            <a:ext cx="8136904" cy="1754326"/>
          </a:xfrm>
          <a:prstGeom prst="rect">
            <a:avLst/>
          </a:prstGeom>
        </p:spPr>
        <p:txBody>
          <a:bodyPr wrap="square">
            <a:spAutoFit/>
          </a:bodyPr>
          <a:lstStyle/>
          <a:p>
            <a:pPr algn="l" rtl="0"/>
            <a:r>
              <a:rPr lang="en-US" dirty="0"/>
              <a:t>[2]-To find the syndrome vector[S] for double errors, then [S]=[H][E]</a:t>
            </a:r>
            <a:r>
              <a:rPr lang="en-US" baseline="30000" dirty="0"/>
              <a:t>T</a:t>
            </a:r>
            <a:r>
              <a:rPr lang="en-US" dirty="0"/>
              <a:t>. Where [E]=[1000001] corresponding to double errors at 1</a:t>
            </a:r>
            <a:r>
              <a:rPr lang="en-US" baseline="30000" dirty="0"/>
              <a:t>st</a:t>
            </a:r>
            <a:r>
              <a:rPr lang="en-US" dirty="0"/>
              <a:t> and last positions. Then</a:t>
            </a:r>
            <a:r>
              <a:rPr lang="en-US" dirty="0" smtClean="0"/>
              <a:t>:</a:t>
            </a:r>
          </a:p>
          <a:p>
            <a:pPr rtl="0"/>
            <a:endParaRPr lang="en-US" dirty="0" smtClean="0"/>
          </a:p>
          <a:p>
            <a:pPr rtl="0"/>
            <a:endParaRPr lang="en-US" dirty="0"/>
          </a:p>
          <a:p>
            <a:pPr rtl="0"/>
            <a:endParaRPr lang="en-US" dirty="0"/>
          </a:p>
        </p:txBody>
      </p:sp>
      <p:pic>
        <p:nvPicPr>
          <p:cNvPr id="6154"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640" y="3933056"/>
            <a:ext cx="5904656"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15" name="Picture 7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8064" y="-23242"/>
            <a:ext cx="1028700"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Straight Connector 7"/>
          <p:cNvCxnSpPr/>
          <p:nvPr/>
        </p:nvCxnSpPr>
        <p:spPr>
          <a:xfrm>
            <a:off x="6948264" y="5949280"/>
            <a:ext cx="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644008" y="6669360"/>
            <a:ext cx="23042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4644008" y="5949280"/>
            <a:ext cx="0" cy="72008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1871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down)">
                                      <p:cBhvr>
                                        <p:cTn id="14" dur="5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down)">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down)">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down)">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6154"/>
                                        </p:tgtEl>
                                        <p:attrNameLst>
                                          <p:attrName>style.visibility</p:attrName>
                                        </p:attrNameLst>
                                      </p:cBhvr>
                                      <p:to>
                                        <p:strVal val="visible"/>
                                      </p:to>
                                    </p:set>
                                    <p:animEffect transition="in" filter="wipe(down)">
                                      <p:cBhvr>
                                        <p:cTn id="39" dur="500"/>
                                        <p:tgtEl>
                                          <p:spTgt spid="615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down)">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down)">
                                      <p:cBhvr>
                                        <p:cTn id="49" dur="500"/>
                                        <p:tgtEl>
                                          <p:spTgt spid="1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ipe(down)">
                                      <p:cBhvr>
                                        <p:cTn id="5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7" grpId="0"/>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7920880"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9489" y="3513931"/>
            <a:ext cx="5560863"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32402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692696"/>
            <a:ext cx="7992888" cy="6463308"/>
          </a:xfrm>
          <a:prstGeom prst="rect">
            <a:avLst/>
          </a:prstGeom>
          <a:noFill/>
        </p:spPr>
        <p:txBody>
          <a:bodyPr wrap="square" rtlCol="1">
            <a:spAutoFit/>
          </a:bodyPr>
          <a:lstStyle/>
          <a:p>
            <a:pPr algn="just" rtl="0"/>
            <a:r>
              <a:rPr lang="en-US" u="sng" dirty="0" smtClean="0">
                <a:solidFill>
                  <a:srgbClr val="FF0000"/>
                </a:solidFill>
              </a:rPr>
              <a:t>Example</a:t>
            </a:r>
            <a:r>
              <a:rPr lang="en-US" u="sng" dirty="0">
                <a:solidFill>
                  <a:srgbClr val="FF0000"/>
                </a:solidFill>
              </a:rPr>
              <a:t>:</a:t>
            </a:r>
            <a:r>
              <a:rPr lang="en-US" dirty="0">
                <a:solidFill>
                  <a:srgbClr val="FF0000"/>
                </a:solidFill>
              </a:rPr>
              <a:t> </a:t>
            </a:r>
          </a:p>
          <a:p>
            <a:pPr algn="just" rtl="0"/>
            <a:r>
              <a:rPr lang="en-US" dirty="0"/>
              <a:t>The generator matrix of a LBC is given by:</a:t>
            </a:r>
          </a:p>
          <a:p>
            <a:pPr algn="just" rtl="0"/>
            <a:r>
              <a:rPr lang="en-US" dirty="0"/>
              <a:t>         </a:t>
            </a:r>
          </a:p>
          <a:p>
            <a:pPr algn="just" rtl="0"/>
            <a:r>
              <a:rPr lang="en-US" dirty="0"/>
              <a:t> </a:t>
            </a:r>
          </a:p>
          <a:p>
            <a:pPr algn="just" rtl="0"/>
            <a:endParaRPr lang="en-US" dirty="0" smtClean="0"/>
          </a:p>
          <a:p>
            <a:pPr algn="just" rtl="0"/>
            <a:endParaRPr lang="en-US" dirty="0"/>
          </a:p>
          <a:p>
            <a:pPr algn="just" rtl="0"/>
            <a:endParaRPr lang="en-US" dirty="0" smtClean="0"/>
          </a:p>
          <a:p>
            <a:pPr algn="just" rtl="0"/>
            <a:r>
              <a:rPr lang="en-US" dirty="0" smtClean="0"/>
              <a:t>a-Use </a:t>
            </a:r>
            <a:r>
              <a:rPr lang="en-US" dirty="0"/>
              <a:t>Hamming bound to find error correction capability. b-Find the parity check matrix. c-find the code table, Hamming weight and the error correction capability then compare with part(a). d-If the received word is [R]=[1011110011], find the corrected word at the Rx. </a:t>
            </a:r>
          </a:p>
          <a:p>
            <a:pPr algn="just" rtl="0"/>
            <a:r>
              <a:rPr lang="en-US" dirty="0"/>
              <a:t> </a:t>
            </a:r>
          </a:p>
          <a:p>
            <a:pPr algn="just" rtl="0"/>
            <a:r>
              <a:rPr lang="en-US" u="sng" dirty="0"/>
              <a:t>Solution</a:t>
            </a:r>
            <a:r>
              <a:rPr lang="en-US" dirty="0"/>
              <a:t>: (a) n=10, k=3, r=7 , (10,3) code. Using Hamming bound, then</a:t>
            </a:r>
            <a:r>
              <a:rPr lang="en-US" dirty="0" smtClean="0"/>
              <a:t>:</a:t>
            </a:r>
          </a:p>
          <a:p>
            <a:pPr algn="just" rtl="0"/>
            <a:endParaRPr lang="en-US" dirty="0"/>
          </a:p>
          <a:p>
            <a:pPr algn="just" rtl="0"/>
            <a:endParaRPr lang="en-US" dirty="0"/>
          </a:p>
          <a:p>
            <a:pPr algn="just" rtl="0"/>
            <a:r>
              <a:rPr lang="en-US" dirty="0"/>
              <a:t> </a:t>
            </a:r>
          </a:p>
          <a:p>
            <a:pPr algn="just" rtl="0"/>
            <a:r>
              <a:rPr lang="en-US" dirty="0"/>
              <a:t> </a:t>
            </a:r>
            <a:endParaRPr lang="en-US" dirty="0" smtClean="0"/>
          </a:p>
          <a:p>
            <a:pPr algn="just" rtl="0"/>
            <a:endParaRPr lang="en-US" dirty="0"/>
          </a:p>
          <a:p>
            <a:pPr algn="just" rtl="0"/>
            <a:r>
              <a:rPr lang="en-US" dirty="0" smtClean="0"/>
              <a:t>that </a:t>
            </a:r>
            <a:r>
              <a:rPr lang="en-US" dirty="0"/>
              <a:t>gives 128&gt;1+10+(10*9/2), </a:t>
            </a:r>
            <a:r>
              <a:rPr lang="en-US" dirty="0" err="1"/>
              <a:t>i.e</a:t>
            </a:r>
            <a:r>
              <a:rPr lang="en-US" dirty="0"/>
              <a:t> t=2 double error correction.</a:t>
            </a:r>
          </a:p>
          <a:p>
            <a:pPr algn="just" rtl="0"/>
            <a:r>
              <a:rPr lang="en-US" dirty="0"/>
              <a:t> </a:t>
            </a:r>
          </a:p>
          <a:p>
            <a:pPr algn="just" rtl="0"/>
            <a:r>
              <a:rPr lang="en-US" dirty="0"/>
              <a:t> </a:t>
            </a:r>
          </a:p>
          <a:p>
            <a:pPr algn="just" rtl="0"/>
            <a:r>
              <a:rPr lang="en-US" dirty="0"/>
              <a:t> </a:t>
            </a:r>
          </a:p>
          <a:p>
            <a:pPr algn="just"/>
            <a:endParaRPr lang="ar-IQ" dirty="0"/>
          </a:p>
        </p:txBody>
      </p:sp>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484784"/>
            <a:ext cx="3609975" cy="103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0563" y="4426049"/>
            <a:ext cx="2016224"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1597" y="5047059"/>
            <a:ext cx="28956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944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0243"/>
                                        </p:tgtEl>
                                        <p:attrNameLst>
                                          <p:attrName>style.visibility</p:attrName>
                                        </p:attrNameLst>
                                      </p:cBhvr>
                                      <p:to>
                                        <p:strVal val="visible"/>
                                      </p:to>
                                    </p:set>
                                    <p:animEffect transition="in" filter="barn(inVertical)">
                                      <p:cBhvr>
                                        <p:cTn id="21" dur="500"/>
                                        <p:tgtEl>
                                          <p:spTgt spid="10243"/>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barn(inVertical)">
                                      <p:cBhvr>
                                        <p:cTn id="24" dur="500"/>
                                        <p:tgtEl>
                                          <p:spTgt spid="3">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barn(inVertical)">
                                      <p:cBhvr>
                                        <p:cTn id="29" dur="500"/>
                                        <p:tgtEl>
                                          <p:spTgt spid="3">
                                            <p:txEl>
                                              <p:pRg st="9" end="9"/>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3">
                                            <p:txEl>
                                              <p:pRg st="12" end="12"/>
                                            </p:txEl>
                                          </p:spTgt>
                                        </p:tgtEl>
                                        <p:attrNameLst>
                                          <p:attrName>style.visibility</p:attrName>
                                        </p:attrNameLst>
                                      </p:cBhvr>
                                      <p:to>
                                        <p:strVal val="visible"/>
                                      </p:to>
                                    </p:set>
                                    <p:animEffect transition="in" filter="barn(inVertical)">
                                      <p:cBhvr>
                                        <p:cTn id="32" dur="500"/>
                                        <p:tgtEl>
                                          <p:spTgt spid="3">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9218"/>
                                        </p:tgtEl>
                                        <p:attrNameLst>
                                          <p:attrName>style.visibility</p:attrName>
                                        </p:attrNameLst>
                                      </p:cBhvr>
                                      <p:to>
                                        <p:strVal val="visible"/>
                                      </p:to>
                                    </p:set>
                                    <p:animEffect transition="in" filter="wipe(down)">
                                      <p:cBhvr>
                                        <p:cTn id="37" dur="500"/>
                                        <p:tgtEl>
                                          <p:spTgt spid="921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9222"/>
                                        </p:tgtEl>
                                        <p:attrNameLst>
                                          <p:attrName>style.visibility</p:attrName>
                                        </p:attrNameLst>
                                      </p:cBhvr>
                                      <p:to>
                                        <p:strVal val="visible"/>
                                      </p:to>
                                    </p:set>
                                    <p:animEffect transition="in" filter="wipe(down)">
                                      <p:cBhvr>
                                        <p:cTn id="42" dur="500"/>
                                        <p:tgtEl>
                                          <p:spTgt spid="922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animEffect transition="in" filter="wipe(down)">
                                      <p:cBhvr>
                                        <p:cTn id="47"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3794" y="692696"/>
            <a:ext cx="7248525"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27861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908720"/>
            <a:ext cx="7865584" cy="4444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5419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260648"/>
            <a:ext cx="8640960" cy="1143000"/>
          </a:xfrm>
        </p:spPr>
        <p:txBody>
          <a:bodyPr>
            <a:noAutofit/>
          </a:bodyPr>
          <a:lstStyle/>
          <a:p>
            <a:r>
              <a:rPr lang="en-US" sz="2400" b="1" u="sng" dirty="0">
                <a:solidFill>
                  <a:srgbClr val="FF0000"/>
                </a:solidFill>
              </a:rPr>
              <a:t>ERROR DETECTING AND CORRECTING CODES</a:t>
            </a:r>
            <a:br>
              <a:rPr lang="en-US" sz="2400" b="1" u="sng" dirty="0">
                <a:solidFill>
                  <a:srgbClr val="FF0000"/>
                </a:solidFill>
              </a:rPr>
            </a:br>
            <a:endParaRPr lang="ar-IQ" sz="2400" u="sng" dirty="0">
              <a:solidFill>
                <a:srgbClr val="FF0000"/>
              </a:solidFill>
            </a:endParaRPr>
          </a:p>
        </p:txBody>
      </p:sp>
      <p:sp>
        <p:nvSpPr>
          <p:cNvPr id="5" name="TextBox 4"/>
          <p:cNvSpPr txBox="1"/>
          <p:nvPr/>
        </p:nvSpPr>
        <p:spPr>
          <a:xfrm>
            <a:off x="395536" y="1340768"/>
            <a:ext cx="8280920" cy="3508653"/>
          </a:xfrm>
          <a:prstGeom prst="rect">
            <a:avLst/>
          </a:prstGeom>
          <a:noFill/>
        </p:spPr>
        <p:txBody>
          <a:bodyPr wrap="square" rtlCol="1">
            <a:spAutoFit/>
          </a:bodyPr>
          <a:lstStyle/>
          <a:p>
            <a:pPr algn="just" rtl="0"/>
            <a:r>
              <a:rPr lang="en-US" sz="2400" b="1" u="sng" dirty="0">
                <a:solidFill>
                  <a:srgbClr val="92D050"/>
                </a:solidFill>
              </a:rPr>
              <a:t>Concept:</a:t>
            </a:r>
            <a:endParaRPr lang="en-US" sz="2400" b="1" dirty="0">
              <a:solidFill>
                <a:srgbClr val="92D050"/>
              </a:solidFill>
            </a:endParaRPr>
          </a:p>
          <a:p>
            <a:pPr algn="just" rtl="0"/>
            <a:r>
              <a:rPr lang="en-US" b="1" dirty="0">
                <a:cs typeface="+mj-cs"/>
              </a:rPr>
              <a:t>The basic idea behind error detecting or correcting codes is to add extra bits (or digits) to the information such that the receiver can use it to detect or correct errors with limited capabilities. These extra redundant bits are called parity or check or correction bits. So, if for each k digits, r parity digits are added then, the transmitted </a:t>
            </a:r>
            <a:r>
              <a:rPr lang="en-US" b="1" dirty="0" err="1">
                <a:cs typeface="+mj-cs"/>
              </a:rPr>
              <a:t>k+r</a:t>
            </a:r>
            <a:r>
              <a:rPr lang="en-US" b="1" dirty="0">
                <a:cs typeface="+mj-cs"/>
              </a:rPr>
              <a:t>=n digits will have r redundant digits and the code is called (</a:t>
            </a:r>
            <a:r>
              <a:rPr lang="en-US" b="1" dirty="0" err="1">
                <a:cs typeface="+mj-cs"/>
              </a:rPr>
              <a:t>n,k</a:t>
            </a:r>
            <a:r>
              <a:rPr lang="en-US" b="1" dirty="0">
                <a:cs typeface="+mj-cs"/>
              </a:rPr>
              <a:t>) code with code efficiency or rate of (k/n). In general, the ability of detection or correction depends on the techniques used and the n, k parameters</a:t>
            </a:r>
            <a:r>
              <a:rPr lang="en-US" b="1" dirty="0" smtClean="0">
                <a:cs typeface="+mj-cs"/>
              </a:rPr>
              <a:t>.</a:t>
            </a:r>
          </a:p>
          <a:p>
            <a:pPr algn="just" rtl="0"/>
            <a:endParaRPr lang="en-US" b="1" dirty="0">
              <a:cs typeface="+mj-cs"/>
            </a:endParaRPr>
          </a:p>
          <a:p>
            <a:pPr algn="just" rtl="0"/>
            <a:endParaRPr lang="ar-IQ" dirty="0">
              <a:cs typeface="+mj-cs"/>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7327" y="4365104"/>
            <a:ext cx="4800600"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06491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332656"/>
            <a:ext cx="5801072" cy="562074"/>
          </a:xfrm>
        </p:spPr>
        <p:txBody>
          <a:bodyPr/>
          <a:lstStyle/>
          <a:p>
            <a:pPr algn="ctr" rtl="0"/>
            <a:r>
              <a:rPr lang="en-US" b="1" dirty="0">
                <a:solidFill>
                  <a:srgbClr val="FF0000"/>
                </a:solidFill>
              </a:rPr>
              <a:t>Cyclic codes</a:t>
            </a:r>
          </a:p>
        </p:txBody>
      </p:sp>
      <p:sp>
        <p:nvSpPr>
          <p:cNvPr id="3" name="Rectangle 2"/>
          <p:cNvSpPr/>
          <p:nvPr/>
        </p:nvSpPr>
        <p:spPr>
          <a:xfrm>
            <a:off x="251520" y="1052736"/>
            <a:ext cx="8352928" cy="5078313"/>
          </a:xfrm>
          <a:prstGeom prst="rect">
            <a:avLst/>
          </a:prstGeom>
        </p:spPr>
        <p:txBody>
          <a:bodyPr wrap="square">
            <a:spAutoFit/>
          </a:bodyPr>
          <a:lstStyle/>
          <a:p>
            <a:pPr algn="just" rtl="0"/>
            <a:r>
              <a:rPr lang="en-US" dirty="0"/>
              <a:t>These are subclass from the linear block codes. The name cyclic comes from the fact that any cyclic shift of a </a:t>
            </a:r>
            <a:r>
              <a:rPr lang="en-US" dirty="0" err="1"/>
              <a:t>codeword</a:t>
            </a:r>
            <a:r>
              <a:rPr lang="en-US" dirty="0"/>
              <a:t> is another </a:t>
            </a:r>
            <a:r>
              <a:rPr lang="en-US" dirty="0" err="1"/>
              <a:t>codeword</a:t>
            </a:r>
            <a:r>
              <a:rPr lang="en-US" dirty="0"/>
              <a:t>. </a:t>
            </a:r>
            <a:r>
              <a:rPr lang="en-US" dirty="0" err="1"/>
              <a:t>i.e</a:t>
            </a:r>
            <a:r>
              <a:rPr lang="en-US" dirty="0"/>
              <a:t>, if [C</a:t>
            </a:r>
            <a:r>
              <a:rPr lang="en-US" baseline="-25000" dirty="0"/>
              <a:t>1</a:t>
            </a:r>
            <a:r>
              <a:rPr lang="en-US" dirty="0"/>
              <a:t>]=[0011010] is a </a:t>
            </a:r>
            <a:r>
              <a:rPr lang="en-US" dirty="0" err="1"/>
              <a:t>codeword</a:t>
            </a:r>
            <a:r>
              <a:rPr lang="en-US" dirty="0"/>
              <a:t> then [C</a:t>
            </a:r>
            <a:r>
              <a:rPr lang="en-US" baseline="-25000" dirty="0"/>
              <a:t>2</a:t>
            </a:r>
            <a:r>
              <a:rPr lang="en-US" dirty="0"/>
              <a:t>]=[0001101] is another </a:t>
            </a:r>
            <a:r>
              <a:rPr lang="en-US" dirty="0" err="1"/>
              <a:t>codeword</a:t>
            </a:r>
            <a:r>
              <a:rPr lang="en-US" dirty="0"/>
              <a:t> obtained from [C</a:t>
            </a:r>
            <a:r>
              <a:rPr lang="en-US" baseline="-25000" dirty="0"/>
              <a:t>1</a:t>
            </a:r>
            <a:r>
              <a:rPr lang="en-US" dirty="0"/>
              <a:t>] by a right circular shift</a:t>
            </a:r>
            <a:r>
              <a:rPr lang="en-US" dirty="0" smtClean="0"/>
              <a:t>.</a:t>
            </a:r>
          </a:p>
          <a:p>
            <a:pPr algn="just" rtl="0"/>
            <a:endParaRPr lang="en-US" dirty="0" smtClean="0"/>
          </a:p>
          <a:p>
            <a:pPr algn="just" rtl="0"/>
            <a:r>
              <a:rPr lang="en-US" dirty="0" smtClean="0"/>
              <a:t>Cyclic codes can be classified into two types:</a:t>
            </a:r>
          </a:p>
          <a:p>
            <a:pPr algn="just" rtl="0"/>
            <a:endParaRPr lang="en-US" dirty="0"/>
          </a:p>
          <a:p>
            <a:pPr algn="just" rtl="0"/>
            <a:endParaRPr lang="en-US" dirty="0" smtClean="0"/>
          </a:p>
          <a:p>
            <a:pPr algn="just" rtl="0"/>
            <a:endParaRPr lang="en-US" dirty="0"/>
          </a:p>
          <a:p>
            <a:pPr algn="just" rtl="0"/>
            <a:endParaRPr lang="en-US" dirty="0" smtClean="0"/>
          </a:p>
          <a:p>
            <a:pPr algn="just" rtl="0"/>
            <a:endParaRPr lang="en-US" dirty="0"/>
          </a:p>
          <a:p>
            <a:pPr algn="just" rtl="0"/>
            <a:endParaRPr lang="en-US" dirty="0" smtClean="0"/>
          </a:p>
          <a:p>
            <a:pPr algn="just" rtl="0"/>
            <a:endParaRPr lang="en-US" dirty="0"/>
          </a:p>
          <a:p>
            <a:pPr algn="just" rtl="0"/>
            <a:endParaRPr lang="en-US" dirty="0" smtClean="0"/>
          </a:p>
          <a:p>
            <a:pPr algn="just" rtl="0"/>
            <a:endParaRPr lang="en-US" dirty="0"/>
          </a:p>
          <a:p>
            <a:pPr algn="just" rtl="0"/>
            <a:endParaRPr lang="en-US" dirty="0" smtClean="0"/>
          </a:p>
          <a:p>
            <a:pPr algn="just" rtl="0"/>
            <a:endParaRPr lang="en-US" dirty="0"/>
          </a:p>
          <a:p>
            <a:pPr algn="just" rtl="0"/>
            <a:endParaRPr lang="en-US" dirty="0"/>
          </a:p>
        </p:txBody>
      </p:sp>
      <p:cxnSp>
        <p:nvCxnSpPr>
          <p:cNvPr id="5" name="Straight Arrow Connector 4"/>
          <p:cNvCxnSpPr/>
          <p:nvPr/>
        </p:nvCxnSpPr>
        <p:spPr>
          <a:xfrm flipH="1">
            <a:off x="2837359" y="3140968"/>
            <a:ext cx="864096"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701455" y="3140968"/>
            <a:ext cx="1152128"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259632" y="4173835"/>
            <a:ext cx="2160240" cy="646331"/>
          </a:xfrm>
          <a:prstGeom prst="rect">
            <a:avLst/>
          </a:prstGeom>
          <a:noFill/>
        </p:spPr>
        <p:txBody>
          <a:bodyPr wrap="square" rtlCol="1">
            <a:spAutoFit/>
          </a:bodyPr>
          <a:lstStyle/>
          <a:p>
            <a:pPr algn="ctr"/>
            <a:r>
              <a:rPr lang="en-US" dirty="0" smtClean="0"/>
              <a:t>Nonsystematic cyclic codes</a:t>
            </a:r>
            <a:endParaRPr lang="ar-IQ" dirty="0"/>
          </a:p>
        </p:txBody>
      </p:sp>
      <p:sp>
        <p:nvSpPr>
          <p:cNvPr id="11" name="TextBox 10"/>
          <p:cNvSpPr txBox="1"/>
          <p:nvPr/>
        </p:nvSpPr>
        <p:spPr>
          <a:xfrm>
            <a:off x="4304556" y="4173835"/>
            <a:ext cx="2160240" cy="646331"/>
          </a:xfrm>
          <a:prstGeom prst="rect">
            <a:avLst/>
          </a:prstGeom>
          <a:noFill/>
        </p:spPr>
        <p:txBody>
          <a:bodyPr wrap="square" rtlCol="1">
            <a:spAutoFit/>
          </a:bodyPr>
          <a:lstStyle/>
          <a:p>
            <a:pPr algn="ctr"/>
            <a:r>
              <a:rPr lang="en-US" dirty="0"/>
              <a:t>S</a:t>
            </a:r>
            <a:r>
              <a:rPr lang="en-US" dirty="0" smtClean="0"/>
              <a:t>ystematic cyclic codes</a:t>
            </a:r>
            <a:endParaRPr lang="ar-IQ" dirty="0"/>
          </a:p>
        </p:txBody>
      </p:sp>
    </p:spTree>
    <p:extLst>
      <p:ext uri="{BB962C8B-B14F-4D97-AF65-F5344CB8AC3E}">
        <p14:creationId xmlns:p14="http://schemas.microsoft.com/office/powerpoint/2010/main" val="6520586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66130"/>
          </a:xfrm>
        </p:spPr>
        <p:txBody>
          <a:bodyPr>
            <a:normAutofit fontScale="90000"/>
          </a:bodyPr>
          <a:lstStyle/>
          <a:p>
            <a:r>
              <a:rPr lang="en-US" b="1" u="sng" dirty="0">
                <a:solidFill>
                  <a:srgbClr val="FF0000"/>
                </a:solidFill>
              </a:rPr>
              <a:t>Generation of cyclic codes: </a:t>
            </a:r>
            <a:r>
              <a:rPr lang="en-US" dirty="0">
                <a:solidFill>
                  <a:srgbClr val="FF0000"/>
                </a:solidFill>
              </a:rPr>
              <a:t/>
            </a:r>
            <a:br>
              <a:rPr lang="en-US" dirty="0">
                <a:solidFill>
                  <a:srgbClr val="FF0000"/>
                </a:solidFill>
              </a:rPr>
            </a:br>
            <a:r>
              <a:rPr lang="en-US" sz="2000" b="1" dirty="0" smtClean="0">
                <a:solidFill>
                  <a:srgbClr val="002060"/>
                </a:solidFill>
              </a:rPr>
              <a:t>A)nonsystematic Cyclic Codes: (Multiplicative </a:t>
            </a:r>
            <a:r>
              <a:rPr lang="en-US" sz="2000" b="1" dirty="0">
                <a:solidFill>
                  <a:srgbClr val="002060"/>
                </a:solidFill>
              </a:rPr>
              <a:t>): </a:t>
            </a:r>
            <a:r>
              <a:rPr lang="en-US" dirty="0"/>
              <a:t/>
            </a:r>
            <a:br>
              <a:rPr lang="en-US" dirty="0"/>
            </a:br>
            <a:endParaRPr lang="ar-IQ" dirty="0">
              <a:solidFill>
                <a:srgbClr val="FF0000"/>
              </a:solidFill>
            </a:endParaRPr>
          </a:p>
        </p:txBody>
      </p:sp>
      <p:sp>
        <p:nvSpPr>
          <p:cNvPr id="4" name="Rectangle 3"/>
          <p:cNvSpPr/>
          <p:nvPr/>
        </p:nvSpPr>
        <p:spPr>
          <a:xfrm>
            <a:off x="251520" y="1124744"/>
            <a:ext cx="8352928" cy="4154984"/>
          </a:xfrm>
          <a:prstGeom prst="rect">
            <a:avLst/>
          </a:prstGeom>
        </p:spPr>
        <p:txBody>
          <a:bodyPr wrap="square">
            <a:spAutoFit/>
          </a:bodyPr>
          <a:lstStyle/>
          <a:p>
            <a:pPr algn="just" rtl="0"/>
            <a:r>
              <a:rPr lang="en-US" u="sng" dirty="0" smtClean="0"/>
              <a:t>Procedure:  </a:t>
            </a:r>
            <a:endParaRPr lang="en-US" dirty="0"/>
          </a:p>
          <a:p>
            <a:pPr marL="342900" indent="-342900" algn="just" rtl="0">
              <a:buAutoNum type="arabicParenBoth"/>
            </a:pPr>
            <a:r>
              <a:rPr lang="en-US" dirty="0" smtClean="0"/>
              <a:t>For </a:t>
            </a:r>
            <a:r>
              <a:rPr lang="en-US" dirty="0"/>
              <a:t>[D]=[a</a:t>
            </a:r>
            <a:r>
              <a:rPr lang="en-US" baseline="-25000" dirty="0"/>
              <a:t>1</a:t>
            </a:r>
            <a:r>
              <a:rPr lang="en-US" dirty="0"/>
              <a:t> a</a:t>
            </a:r>
            <a:r>
              <a:rPr lang="en-US" baseline="-25000" dirty="0"/>
              <a:t>2</a:t>
            </a:r>
            <a:r>
              <a:rPr lang="en-US" dirty="0"/>
              <a:t> ….. </a:t>
            </a:r>
            <a:r>
              <a:rPr lang="en-US" dirty="0" err="1"/>
              <a:t>a</a:t>
            </a:r>
            <a:r>
              <a:rPr lang="en-US" baseline="-25000" dirty="0" err="1"/>
              <a:t>k</a:t>
            </a:r>
            <a:r>
              <a:rPr lang="en-US" dirty="0"/>
              <a:t>] data word, write the data word in terms of a power of a dummy variable x with a</a:t>
            </a:r>
            <a:r>
              <a:rPr lang="en-US" baseline="-25000" dirty="0"/>
              <a:t>1</a:t>
            </a:r>
            <a:r>
              <a:rPr lang="en-US" dirty="0"/>
              <a:t> weighted as MSB (Most Significant Bit) and </a:t>
            </a:r>
            <a:r>
              <a:rPr lang="en-US" dirty="0" err="1"/>
              <a:t>a</a:t>
            </a:r>
            <a:r>
              <a:rPr lang="en-US" baseline="-25000" dirty="0" err="1"/>
              <a:t>k</a:t>
            </a:r>
            <a:r>
              <a:rPr lang="en-US" dirty="0"/>
              <a:t> as LSB(Least Significant Bit</a:t>
            </a:r>
            <a:r>
              <a:rPr lang="en-US" dirty="0" smtClean="0"/>
              <a:t>).</a:t>
            </a:r>
          </a:p>
          <a:p>
            <a:pPr algn="just" rtl="0"/>
            <a:endParaRPr lang="en-US" dirty="0" smtClean="0"/>
          </a:p>
          <a:p>
            <a:pPr algn="just" rtl="0"/>
            <a:endParaRPr lang="en-US" dirty="0" smtClean="0"/>
          </a:p>
          <a:p>
            <a:pPr algn="just" rtl="0"/>
            <a:r>
              <a:rPr lang="en-US" dirty="0" smtClean="0"/>
              <a:t>                      a</a:t>
            </a:r>
            <a:r>
              <a:rPr lang="en-US" baseline="-25000" dirty="0" smtClean="0"/>
              <a:t>1      </a:t>
            </a:r>
            <a:r>
              <a:rPr lang="en-US" dirty="0" smtClean="0"/>
              <a:t> a</a:t>
            </a:r>
            <a:r>
              <a:rPr lang="en-US" baseline="-25000" dirty="0" smtClean="0"/>
              <a:t>2 ……. </a:t>
            </a:r>
            <a:r>
              <a:rPr lang="en-US" dirty="0" smtClean="0"/>
              <a:t>a</a:t>
            </a:r>
            <a:r>
              <a:rPr lang="en-US" baseline="-25000" dirty="0" smtClean="0"/>
              <a:t>k-2   </a:t>
            </a:r>
            <a:r>
              <a:rPr lang="en-US" dirty="0" smtClean="0"/>
              <a:t>a</a:t>
            </a:r>
            <a:r>
              <a:rPr lang="en-US" baseline="-25000" dirty="0" smtClean="0"/>
              <a:t>k-1   </a:t>
            </a:r>
            <a:r>
              <a:rPr lang="en-US" dirty="0" err="1"/>
              <a:t>a</a:t>
            </a:r>
            <a:r>
              <a:rPr lang="en-US" baseline="-25000" dirty="0" err="1"/>
              <a:t>k</a:t>
            </a:r>
            <a:endParaRPr lang="en-US" baseline="-25000" dirty="0"/>
          </a:p>
          <a:p>
            <a:pPr algn="just" rtl="0"/>
            <a:endParaRPr lang="en-US" baseline="-25000" dirty="0"/>
          </a:p>
          <a:p>
            <a:pPr algn="just" rtl="0"/>
            <a:r>
              <a:rPr lang="en-US" dirty="0" smtClean="0"/>
              <a:t> </a:t>
            </a:r>
            <a:endParaRPr lang="en-US" baseline="-25000" dirty="0"/>
          </a:p>
          <a:p>
            <a:pPr algn="just" rtl="0"/>
            <a:r>
              <a:rPr lang="en-US" dirty="0" smtClean="0"/>
              <a:t> </a:t>
            </a:r>
            <a:endParaRPr lang="en-US" baseline="-25000" dirty="0"/>
          </a:p>
          <a:p>
            <a:pPr algn="just" rtl="0"/>
            <a:r>
              <a:rPr lang="en-US" dirty="0"/>
              <a:t>D(x)=a</a:t>
            </a:r>
            <a:r>
              <a:rPr lang="en-US" baseline="-25000" dirty="0"/>
              <a:t>k</a:t>
            </a:r>
            <a:r>
              <a:rPr lang="en-US" dirty="0"/>
              <a:t>+a</a:t>
            </a:r>
            <a:r>
              <a:rPr lang="en-US" baseline="-25000" dirty="0"/>
              <a:t>k-1</a:t>
            </a:r>
            <a:r>
              <a:rPr lang="en-US" dirty="0"/>
              <a:t> x+a</a:t>
            </a:r>
            <a:r>
              <a:rPr lang="en-US" baseline="-25000" dirty="0"/>
              <a:t>k-2 </a:t>
            </a:r>
            <a:r>
              <a:rPr lang="en-US" dirty="0"/>
              <a:t>x</a:t>
            </a:r>
            <a:r>
              <a:rPr lang="en-US" baseline="30000" dirty="0"/>
              <a:t>2</a:t>
            </a:r>
            <a:r>
              <a:rPr lang="en-US" dirty="0"/>
              <a:t>+…….+a</a:t>
            </a:r>
            <a:r>
              <a:rPr lang="en-US" baseline="-25000" dirty="0"/>
              <a:t>2</a:t>
            </a:r>
            <a:r>
              <a:rPr lang="en-US" dirty="0"/>
              <a:t> x</a:t>
            </a:r>
            <a:r>
              <a:rPr lang="en-US" baseline="30000" dirty="0"/>
              <a:t>k-2</a:t>
            </a:r>
            <a:r>
              <a:rPr lang="en-US" dirty="0"/>
              <a:t>+ a</a:t>
            </a:r>
            <a:r>
              <a:rPr lang="en-US" baseline="-25000" dirty="0"/>
              <a:t>1 </a:t>
            </a:r>
            <a:r>
              <a:rPr lang="en-US" dirty="0"/>
              <a:t>x</a:t>
            </a:r>
            <a:r>
              <a:rPr lang="en-US" baseline="30000" dirty="0"/>
              <a:t>k-1</a:t>
            </a:r>
            <a:r>
              <a:rPr lang="en-US" dirty="0"/>
              <a:t> where ''+'' sign is mod-2 addition(Ex-OR</a:t>
            </a:r>
            <a:r>
              <a:rPr lang="en-US" dirty="0" smtClean="0"/>
              <a:t>)</a:t>
            </a:r>
          </a:p>
          <a:p>
            <a:pPr algn="just" rtl="0"/>
            <a:r>
              <a:rPr lang="en-US" dirty="0"/>
              <a:t>For example if [D]=[</a:t>
            </a:r>
            <a:r>
              <a:rPr lang="en-US" dirty="0" smtClean="0"/>
              <a:t>1  1  1  0  1],</a:t>
            </a:r>
          </a:p>
          <a:p>
            <a:pPr algn="just" rtl="0"/>
            <a:r>
              <a:rPr lang="en-US" dirty="0"/>
              <a:t>then D(x)=1+x</a:t>
            </a:r>
            <a:r>
              <a:rPr lang="en-US" baseline="30000" dirty="0"/>
              <a:t>2</a:t>
            </a:r>
            <a:r>
              <a:rPr lang="en-US" dirty="0"/>
              <a:t>+x</a:t>
            </a:r>
            <a:r>
              <a:rPr lang="en-US" baseline="30000" dirty="0"/>
              <a:t>3</a:t>
            </a:r>
            <a:r>
              <a:rPr lang="en-US" dirty="0"/>
              <a:t>+x</a:t>
            </a:r>
            <a:r>
              <a:rPr lang="en-US" baseline="30000" dirty="0"/>
              <a:t>4</a:t>
            </a:r>
            <a:r>
              <a:rPr lang="en-US" dirty="0"/>
              <a:t> </a:t>
            </a:r>
            <a:endParaRPr lang="en-US" dirty="0" smtClean="0"/>
          </a:p>
          <a:p>
            <a:pPr algn="just" rtl="0"/>
            <a:r>
              <a:rPr lang="en-US" dirty="0"/>
              <a:t>and if  D(x)= x</a:t>
            </a:r>
            <a:r>
              <a:rPr lang="en-US" baseline="30000" dirty="0"/>
              <a:t>6</a:t>
            </a:r>
            <a:r>
              <a:rPr lang="en-US" dirty="0"/>
              <a:t>+x</a:t>
            </a:r>
            <a:r>
              <a:rPr lang="en-US" baseline="30000" dirty="0"/>
              <a:t>2</a:t>
            </a:r>
            <a:r>
              <a:rPr lang="en-US" dirty="0"/>
              <a:t>+1 then [D]=[1000101]</a:t>
            </a:r>
            <a:endParaRPr lang="en-US" dirty="0" smtClean="0"/>
          </a:p>
        </p:txBody>
      </p:sp>
      <p:sp>
        <p:nvSpPr>
          <p:cNvPr id="8" name="TextBox 7"/>
          <p:cNvSpPr txBox="1"/>
          <p:nvPr/>
        </p:nvSpPr>
        <p:spPr>
          <a:xfrm>
            <a:off x="3531419" y="3241556"/>
            <a:ext cx="864096" cy="369332"/>
          </a:xfrm>
          <a:prstGeom prst="rect">
            <a:avLst/>
          </a:prstGeom>
          <a:noFill/>
        </p:spPr>
        <p:txBody>
          <a:bodyPr wrap="square" rtlCol="1">
            <a:spAutoFit/>
          </a:bodyPr>
          <a:lstStyle/>
          <a:p>
            <a:r>
              <a:rPr lang="en-US" dirty="0" smtClean="0"/>
              <a:t>LSB</a:t>
            </a:r>
            <a:endParaRPr lang="ar-IQ" dirty="0"/>
          </a:p>
        </p:txBody>
      </p:sp>
      <p:sp>
        <p:nvSpPr>
          <p:cNvPr id="9" name="TextBox 8"/>
          <p:cNvSpPr txBox="1"/>
          <p:nvPr/>
        </p:nvSpPr>
        <p:spPr>
          <a:xfrm>
            <a:off x="1331640" y="3241556"/>
            <a:ext cx="864096" cy="369332"/>
          </a:xfrm>
          <a:prstGeom prst="rect">
            <a:avLst/>
          </a:prstGeom>
          <a:noFill/>
        </p:spPr>
        <p:txBody>
          <a:bodyPr wrap="square" rtlCol="1">
            <a:spAutoFit/>
          </a:bodyPr>
          <a:lstStyle/>
          <a:p>
            <a:r>
              <a:rPr lang="en-US" dirty="0" smtClean="0"/>
              <a:t>MSB</a:t>
            </a:r>
            <a:endParaRPr lang="ar-IQ" dirty="0"/>
          </a:p>
        </p:txBody>
      </p:sp>
      <mc:AlternateContent xmlns:mc="http://schemas.openxmlformats.org/markup-compatibility/2006" xmlns:a14="http://schemas.microsoft.com/office/drawing/2010/main">
        <mc:Choice Requires="a14">
          <p:sp>
            <p:nvSpPr>
              <p:cNvPr id="10" name="TextBox 9"/>
              <p:cNvSpPr txBox="1"/>
              <p:nvPr/>
            </p:nvSpPr>
            <p:spPr>
              <a:xfrm>
                <a:off x="3243387" y="2479507"/>
                <a:ext cx="576064"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en-US" i="1" dirty="0" smtClean="0">
                              <a:latin typeface="Cambria Math"/>
                            </a:rPr>
                          </m:ctrlPr>
                        </m:sSupPr>
                        <m:e>
                          <m:r>
                            <a:rPr lang="en-US" b="0" i="1" dirty="0" smtClean="0">
                              <a:latin typeface="Cambria Math"/>
                            </a:rPr>
                            <m:t>𝑥</m:t>
                          </m:r>
                        </m:e>
                        <m:sup>
                          <m:r>
                            <a:rPr lang="en-US" b="0" i="1" dirty="0" smtClean="0">
                              <a:latin typeface="Cambria Math"/>
                            </a:rPr>
                            <m:t>1</m:t>
                          </m:r>
                        </m:sup>
                      </m:sSup>
                    </m:oMath>
                  </m:oMathPara>
                </a14:m>
                <a:endParaRPr lang="ar-IQ" dirty="0"/>
              </a:p>
            </p:txBody>
          </p:sp>
        </mc:Choice>
        <mc:Fallback xmlns="">
          <p:sp>
            <p:nvSpPr>
              <p:cNvPr id="10" name="TextBox 9"/>
              <p:cNvSpPr txBox="1">
                <a:spLocks noRot="1" noChangeAspect="1" noMove="1" noResize="1" noEditPoints="1" noAdjustHandles="1" noChangeArrowheads="1" noChangeShapeType="1" noTextEdit="1"/>
              </p:cNvSpPr>
              <p:nvPr/>
            </p:nvSpPr>
            <p:spPr>
              <a:xfrm>
                <a:off x="3243387" y="2479507"/>
                <a:ext cx="576064" cy="369332"/>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3675013" y="2536036"/>
                <a:ext cx="576064"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en-US" i="1" dirty="0" smtClean="0">
                              <a:latin typeface="Cambria Math"/>
                            </a:rPr>
                          </m:ctrlPr>
                        </m:sSupPr>
                        <m:e>
                          <m:r>
                            <a:rPr lang="en-US" b="0" i="1" dirty="0" smtClean="0">
                              <a:latin typeface="Cambria Math"/>
                            </a:rPr>
                            <m:t>𝑥</m:t>
                          </m:r>
                        </m:e>
                        <m:sup>
                          <m:r>
                            <a:rPr lang="en-US" b="0" i="1" dirty="0" smtClean="0">
                              <a:latin typeface="Cambria Math"/>
                            </a:rPr>
                            <m:t>0</m:t>
                          </m:r>
                        </m:sup>
                      </m:sSup>
                    </m:oMath>
                  </m:oMathPara>
                </a14:m>
                <a:endParaRPr lang="ar-IQ" dirty="0"/>
              </a:p>
            </p:txBody>
          </p:sp>
        </mc:Choice>
        <mc:Fallback xmlns="">
          <p:sp>
            <p:nvSpPr>
              <p:cNvPr id="11" name="TextBox 10"/>
              <p:cNvSpPr txBox="1">
                <a:spLocks noRot="1" noChangeAspect="1" noMove="1" noResize="1" noEditPoints="1" noAdjustHandles="1" noChangeArrowheads="1" noChangeShapeType="1" noTextEdit="1"/>
              </p:cNvSpPr>
              <p:nvPr/>
            </p:nvSpPr>
            <p:spPr>
              <a:xfrm>
                <a:off x="3675013" y="2536036"/>
                <a:ext cx="576064" cy="369332"/>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2123728" y="2562500"/>
                <a:ext cx="576064" cy="374270"/>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en-US" i="1" dirty="0" smtClean="0">
                              <a:latin typeface="Cambria Math"/>
                            </a:rPr>
                          </m:ctrlPr>
                        </m:sSupPr>
                        <m:e>
                          <m:r>
                            <a:rPr lang="en-US" b="0" i="1" dirty="0" smtClean="0">
                              <a:latin typeface="Cambria Math"/>
                            </a:rPr>
                            <m:t>𝑥</m:t>
                          </m:r>
                        </m:e>
                        <m:sup>
                          <m:r>
                            <a:rPr lang="en-US" b="0" i="1" dirty="0" smtClean="0">
                              <a:latin typeface="Cambria Math"/>
                            </a:rPr>
                            <m:t>𝑘</m:t>
                          </m:r>
                          <m:r>
                            <a:rPr lang="en-US" b="0" i="1" dirty="0" smtClean="0">
                              <a:latin typeface="Cambria Math"/>
                            </a:rPr>
                            <m:t>−</m:t>
                          </m:r>
                          <m:r>
                            <a:rPr lang="en-US" b="0" i="1" dirty="0" smtClean="0">
                              <a:latin typeface="Cambria Math"/>
                            </a:rPr>
                            <m:t>2</m:t>
                          </m:r>
                        </m:sup>
                      </m:sSup>
                    </m:oMath>
                  </m:oMathPara>
                </a14:m>
                <a:endParaRPr lang="ar-IQ" dirty="0"/>
              </a:p>
            </p:txBody>
          </p:sp>
        </mc:Choice>
        <mc:Fallback xmlns="">
          <p:sp>
            <p:nvSpPr>
              <p:cNvPr id="12" name="TextBox 11"/>
              <p:cNvSpPr txBox="1">
                <a:spLocks noRot="1" noChangeAspect="1" noMove="1" noResize="1" noEditPoints="1" noAdjustHandles="1" noChangeArrowheads="1" noChangeShapeType="1" noTextEdit="1"/>
              </p:cNvSpPr>
              <p:nvPr/>
            </p:nvSpPr>
            <p:spPr>
              <a:xfrm>
                <a:off x="2123728" y="2562500"/>
                <a:ext cx="576064" cy="374270"/>
              </a:xfrm>
              <a:prstGeom prst="rect">
                <a:avLst/>
              </a:prstGeom>
              <a:blipFill rotWithShape="1">
                <a:blip r:embed="rId4"/>
                <a:stretch>
                  <a:fillRect r="-6316"/>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1619672" y="2557562"/>
                <a:ext cx="576064" cy="374270"/>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en-US" i="1" dirty="0" smtClean="0">
                              <a:latin typeface="Cambria Math"/>
                            </a:rPr>
                          </m:ctrlPr>
                        </m:sSupPr>
                        <m:e>
                          <m:r>
                            <a:rPr lang="en-US" b="0" i="1" dirty="0" smtClean="0">
                              <a:latin typeface="Cambria Math"/>
                            </a:rPr>
                            <m:t>𝑥</m:t>
                          </m:r>
                        </m:e>
                        <m:sup>
                          <m:r>
                            <a:rPr lang="en-US" b="0" i="1" dirty="0" smtClean="0">
                              <a:latin typeface="Cambria Math"/>
                            </a:rPr>
                            <m:t>𝑘</m:t>
                          </m:r>
                          <m:r>
                            <a:rPr lang="en-US" b="0" i="1" dirty="0" smtClean="0">
                              <a:latin typeface="Cambria Math"/>
                            </a:rPr>
                            <m:t>−</m:t>
                          </m:r>
                          <m:r>
                            <a:rPr lang="en-US" b="0" i="1" dirty="0" smtClean="0">
                              <a:latin typeface="Cambria Math"/>
                            </a:rPr>
                            <m:t>1</m:t>
                          </m:r>
                        </m:sup>
                      </m:sSup>
                    </m:oMath>
                  </m:oMathPara>
                </a14:m>
                <a:endParaRPr lang="ar-IQ" dirty="0"/>
              </a:p>
            </p:txBody>
          </p:sp>
        </mc:Choice>
        <mc:Fallback xmlns="">
          <p:sp>
            <p:nvSpPr>
              <p:cNvPr id="13" name="TextBox 12"/>
              <p:cNvSpPr txBox="1">
                <a:spLocks noRot="1" noChangeAspect="1" noMove="1" noResize="1" noEditPoints="1" noAdjustHandles="1" noChangeArrowheads="1" noChangeShapeType="1" noTextEdit="1"/>
              </p:cNvSpPr>
              <p:nvPr/>
            </p:nvSpPr>
            <p:spPr>
              <a:xfrm>
                <a:off x="1619672" y="2557562"/>
                <a:ext cx="576064" cy="374270"/>
              </a:xfrm>
              <a:prstGeom prst="rect">
                <a:avLst/>
              </a:prstGeom>
              <a:blipFill rotWithShape="1">
                <a:blip r:embed="rId5"/>
                <a:stretch>
                  <a:fillRect r="-6383"/>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3479701" y="4130081"/>
                <a:ext cx="432048"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en-US" i="1" dirty="0" smtClean="0">
                              <a:latin typeface="Cambria Math"/>
                            </a:rPr>
                          </m:ctrlPr>
                        </m:sSupPr>
                        <m:e>
                          <m:r>
                            <a:rPr lang="en-US" b="0" i="1" dirty="0" smtClean="0">
                              <a:latin typeface="Cambria Math"/>
                            </a:rPr>
                            <m:t>𝑥</m:t>
                          </m:r>
                        </m:e>
                        <m:sup>
                          <m:r>
                            <a:rPr lang="en-US" b="0" i="1" dirty="0" smtClean="0">
                              <a:latin typeface="Cambria Math"/>
                            </a:rPr>
                            <m:t>0</m:t>
                          </m:r>
                        </m:sup>
                      </m:sSup>
                    </m:oMath>
                  </m:oMathPara>
                </a14:m>
                <a:endParaRPr lang="ar-IQ" dirty="0"/>
              </a:p>
            </p:txBody>
          </p:sp>
        </mc:Choice>
        <mc:Fallback xmlns="">
          <p:sp>
            <p:nvSpPr>
              <p:cNvPr id="14" name="TextBox 13"/>
              <p:cNvSpPr txBox="1">
                <a:spLocks noRot="1" noChangeAspect="1" noMove="1" noResize="1" noEditPoints="1" noAdjustHandles="1" noChangeArrowheads="1" noChangeShapeType="1" noTextEdit="1"/>
              </p:cNvSpPr>
              <p:nvPr/>
            </p:nvSpPr>
            <p:spPr>
              <a:xfrm>
                <a:off x="3479701" y="4130081"/>
                <a:ext cx="432048" cy="369332"/>
              </a:xfrm>
              <a:prstGeom prst="rect">
                <a:avLst/>
              </a:prstGeom>
              <a:blipFill rotWithShape="1">
                <a:blip r:embed="rId6"/>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3178374" y="4145260"/>
                <a:ext cx="307429"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en-US" i="1" dirty="0" smtClean="0">
                              <a:latin typeface="Cambria Math"/>
                            </a:rPr>
                          </m:ctrlPr>
                        </m:sSupPr>
                        <m:e>
                          <m:r>
                            <a:rPr lang="en-US" b="0" i="1" dirty="0" smtClean="0">
                              <a:latin typeface="Cambria Math"/>
                            </a:rPr>
                            <m:t>𝑥</m:t>
                          </m:r>
                        </m:e>
                        <m:sup>
                          <m:r>
                            <a:rPr lang="en-US" b="0" i="1" dirty="0" smtClean="0">
                              <a:latin typeface="Cambria Math"/>
                            </a:rPr>
                            <m:t>1</m:t>
                          </m:r>
                        </m:sup>
                      </m:sSup>
                    </m:oMath>
                  </m:oMathPara>
                </a14:m>
                <a:endParaRPr lang="ar-IQ" dirty="0"/>
              </a:p>
            </p:txBody>
          </p:sp>
        </mc:Choice>
        <mc:Fallback xmlns="">
          <p:sp>
            <p:nvSpPr>
              <p:cNvPr id="15" name="TextBox 14"/>
              <p:cNvSpPr txBox="1">
                <a:spLocks noRot="1" noChangeAspect="1" noMove="1" noResize="1" noEditPoints="1" noAdjustHandles="1" noChangeArrowheads="1" noChangeShapeType="1" noTextEdit="1"/>
              </p:cNvSpPr>
              <p:nvPr/>
            </p:nvSpPr>
            <p:spPr>
              <a:xfrm>
                <a:off x="3178374" y="4145260"/>
                <a:ext cx="307429" cy="369332"/>
              </a:xfrm>
              <a:prstGeom prst="rect">
                <a:avLst/>
              </a:prstGeom>
              <a:blipFill rotWithShape="1">
                <a:blip r:embed="rId7"/>
                <a:stretch>
                  <a:fillRect r="-21569"/>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2970535" y="4121628"/>
                <a:ext cx="361553"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en-US" i="1" dirty="0" smtClean="0">
                              <a:latin typeface="Cambria Math"/>
                            </a:rPr>
                          </m:ctrlPr>
                        </m:sSupPr>
                        <m:e>
                          <m:r>
                            <a:rPr lang="en-US" b="0" i="1" dirty="0" smtClean="0">
                              <a:latin typeface="Cambria Math"/>
                            </a:rPr>
                            <m:t>𝑥</m:t>
                          </m:r>
                        </m:e>
                        <m:sup>
                          <m:r>
                            <a:rPr lang="en-US" b="0" i="1" dirty="0" smtClean="0">
                              <a:latin typeface="Cambria Math"/>
                            </a:rPr>
                            <m:t>2</m:t>
                          </m:r>
                        </m:sup>
                      </m:sSup>
                    </m:oMath>
                  </m:oMathPara>
                </a14:m>
                <a:endParaRPr lang="ar-IQ" dirty="0"/>
              </a:p>
            </p:txBody>
          </p:sp>
        </mc:Choice>
        <mc:Fallback xmlns="">
          <p:sp>
            <p:nvSpPr>
              <p:cNvPr id="16" name="TextBox 15"/>
              <p:cNvSpPr txBox="1">
                <a:spLocks noRot="1" noChangeAspect="1" noMove="1" noResize="1" noEditPoints="1" noAdjustHandles="1" noChangeArrowheads="1" noChangeShapeType="1" noTextEdit="1"/>
              </p:cNvSpPr>
              <p:nvPr/>
            </p:nvSpPr>
            <p:spPr>
              <a:xfrm>
                <a:off x="2970535" y="4121628"/>
                <a:ext cx="361553" cy="369332"/>
              </a:xfrm>
              <a:prstGeom prst="rect">
                <a:avLst/>
              </a:prstGeom>
              <a:blipFill rotWithShape="1">
                <a:blip r:embed="rId8"/>
                <a:stretch>
                  <a:fillRect r="-5000"/>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2663031" y="4145260"/>
                <a:ext cx="361553"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en-US" i="1" dirty="0" smtClean="0">
                              <a:latin typeface="Cambria Math"/>
                            </a:rPr>
                          </m:ctrlPr>
                        </m:sSupPr>
                        <m:e>
                          <m:r>
                            <a:rPr lang="en-US" b="0" i="1" dirty="0" smtClean="0">
                              <a:latin typeface="Cambria Math"/>
                            </a:rPr>
                            <m:t>𝑥</m:t>
                          </m:r>
                        </m:e>
                        <m:sup>
                          <m:r>
                            <a:rPr lang="en-US" b="0" i="1" dirty="0" smtClean="0">
                              <a:latin typeface="Cambria Math"/>
                            </a:rPr>
                            <m:t>3</m:t>
                          </m:r>
                        </m:sup>
                      </m:sSup>
                    </m:oMath>
                  </m:oMathPara>
                </a14:m>
                <a:endParaRPr lang="ar-IQ" dirty="0"/>
              </a:p>
            </p:txBody>
          </p:sp>
        </mc:Choice>
        <mc:Fallback xmlns="">
          <p:sp>
            <p:nvSpPr>
              <p:cNvPr id="17" name="TextBox 16"/>
              <p:cNvSpPr txBox="1">
                <a:spLocks noRot="1" noChangeAspect="1" noMove="1" noResize="1" noEditPoints="1" noAdjustHandles="1" noChangeArrowheads="1" noChangeShapeType="1" noTextEdit="1"/>
              </p:cNvSpPr>
              <p:nvPr/>
            </p:nvSpPr>
            <p:spPr>
              <a:xfrm>
                <a:off x="2663031" y="4145260"/>
                <a:ext cx="361553" cy="369332"/>
              </a:xfrm>
              <a:prstGeom prst="rect">
                <a:avLst/>
              </a:prstGeom>
              <a:blipFill rotWithShape="1">
                <a:blip r:embed="rId9"/>
                <a:stretch>
                  <a:fillRect r="-5085"/>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2428156" y="4167317"/>
                <a:ext cx="339477"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en-US" i="1" dirty="0" smtClean="0">
                              <a:latin typeface="Cambria Math"/>
                            </a:rPr>
                          </m:ctrlPr>
                        </m:sSupPr>
                        <m:e>
                          <m:r>
                            <a:rPr lang="en-US" b="0" i="1" dirty="0" smtClean="0">
                              <a:latin typeface="Cambria Math"/>
                            </a:rPr>
                            <m:t>𝑥</m:t>
                          </m:r>
                        </m:e>
                        <m:sup>
                          <m:r>
                            <a:rPr lang="en-US" b="0" i="1" dirty="0" smtClean="0">
                              <a:latin typeface="Cambria Math"/>
                            </a:rPr>
                            <m:t>4</m:t>
                          </m:r>
                        </m:sup>
                      </m:sSup>
                    </m:oMath>
                  </m:oMathPara>
                </a14:m>
                <a:endParaRPr lang="ar-IQ" dirty="0"/>
              </a:p>
            </p:txBody>
          </p:sp>
        </mc:Choice>
        <mc:Fallback xmlns="">
          <p:sp>
            <p:nvSpPr>
              <p:cNvPr id="18" name="TextBox 17"/>
              <p:cNvSpPr txBox="1">
                <a:spLocks noRot="1" noChangeAspect="1" noMove="1" noResize="1" noEditPoints="1" noAdjustHandles="1" noChangeArrowheads="1" noChangeShapeType="1" noTextEdit="1"/>
              </p:cNvSpPr>
              <p:nvPr/>
            </p:nvSpPr>
            <p:spPr>
              <a:xfrm>
                <a:off x="2428156" y="4167317"/>
                <a:ext cx="339477" cy="369332"/>
              </a:xfrm>
              <a:prstGeom prst="rect">
                <a:avLst/>
              </a:prstGeom>
              <a:blipFill rotWithShape="1">
                <a:blip r:embed="rId10"/>
                <a:stretch>
                  <a:fillRect r="-12500"/>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2777084" y="2567438"/>
                <a:ext cx="576064" cy="369332"/>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en-US" i="1" dirty="0" smtClean="0">
                              <a:latin typeface="Cambria Math"/>
                            </a:rPr>
                          </m:ctrlPr>
                        </m:sSupPr>
                        <m:e>
                          <m:r>
                            <a:rPr lang="en-US" b="0" i="1" dirty="0" smtClean="0">
                              <a:latin typeface="Cambria Math"/>
                            </a:rPr>
                            <m:t>𝑥</m:t>
                          </m:r>
                        </m:e>
                        <m:sup>
                          <m:r>
                            <a:rPr lang="en-US" b="0" i="1" dirty="0" smtClean="0">
                              <a:latin typeface="Cambria Math"/>
                            </a:rPr>
                            <m:t>2</m:t>
                          </m:r>
                        </m:sup>
                      </m:sSup>
                    </m:oMath>
                  </m:oMathPara>
                </a14:m>
                <a:endParaRPr lang="ar-IQ" dirty="0"/>
              </a:p>
            </p:txBody>
          </p:sp>
        </mc:Choice>
        <mc:Fallback xmlns="">
          <p:sp>
            <p:nvSpPr>
              <p:cNvPr id="19" name="TextBox 18"/>
              <p:cNvSpPr txBox="1">
                <a:spLocks noRot="1" noChangeAspect="1" noMove="1" noResize="1" noEditPoints="1" noAdjustHandles="1" noChangeArrowheads="1" noChangeShapeType="1" noTextEdit="1"/>
              </p:cNvSpPr>
              <p:nvPr/>
            </p:nvSpPr>
            <p:spPr>
              <a:xfrm>
                <a:off x="2777084" y="2567438"/>
                <a:ext cx="576064" cy="369332"/>
              </a:xfrm>
              <a:prstGeom prst="rect">
                <a:avLst/>
              </a:prstGeom>
              <a:blipFill rotWithShape="1">
                <a:blip r:embed="rId11"/>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260258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wipe(down)">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barn(inVertical)">
                                      <p:cBhvr>
                                        <p:cTn id="20" dur="500"/>
                                        <p:tgtEl>
                                          <p:spTgt spid="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p:cTn id="39" dur="500" fill="hold"/>
                                        <p:tgtEl>
                                          <p:spTgt spid="11"/>
                                        </p:tgtEl>
                                        <p:attrNameLst>
                                          <p:attrName>ppt_w</p:attrName>
                                        </p:attrNameLst>
                                      </p:cBhvr>
                                      <p:tavLst>
                                        <p:tav tm="0">
                                          <p:val>
                                            <p:fltVal val="0"/>
                                          </p:val>
                                        </p:tav>
                                        <p:tav tm="100000">
                                          <p:val>
                                            <p:strVal val="#ppt_w"/>
                                          </p:val>
                                        </p:tav>
                                      </p:tavLst>
                                    </p:anim>
                                    <p:anim calcmode="lin" valueType="num">
                                      <p:cBhvr>
                                        <p:cTn id="40" dur="500" fill="hold"/>
                                        <p:tgtEl>
                                          <p:spTgt spid="11"/>
                                        </p:tgtEl>
                                        <p:attrNameLst>
                                          <p:attrName>ppt_h</p:attrName>
                                        </p:attrNameLst>
                                      </p:cBhvr>
                                      <p:tavLst>
                                        <p:tav tm="0">
                                          <p:val>
                                            <p:fltVal val="0"/>
                                          </p:val>
                                        </p:tav>
                                        <p:tav tm="100000">
                                          <p:val>
                                            <p:strVal val="#ppt_h"/>
                                          </p:val>
                                        </p:tav>
                                      </p:tavLst>
                                    </p:anim>
                                    <p:animEffect transition="in" filter="fade">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animEffect transition="in" filter="fade">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500" fill="hold"/>
                                        <p:tgtEl>
                                          <p:spTgt spid="13"/>
                                        </p:tgtEl>
                                        <p:attrNameLst>
                                          <p:attrName>ppt_w</p:attrName>
                                        </p:attrNameLst>
                                      </p:cBhvr>
                                      <p:tavLst>
                                        <p:tav tm="0">
                                          <p:val>
                                            <p:fltVal val="0"/>
                                          </p:val>
                                        </p:tav>
                                        <p:tav tm="100000">
                                          <p:val>
                                            <p:strVal val="#ppt_w"/>
                                          </p:val>
                                        </p:tav>
                                      </p:tavLst>
                                    </p:anim>
                                    <p:anim calcmode="lin" valueType="num">
                                      <p:cBhvr>
                                        <p:cTn id="68" dur="500" fill="hold"/>
                                        <p:tgtEl>
                                          <p:spTgt spid="13"/>
                                        </p:tgtEl>
                                        <p:attrNameLst>
                                          <p:attrName>ppt_h</p:attrName>
                                        </p:attrNameLst>
                                      </p:cBhvr>
                                      <p:tavLst>
                                        <p:tav tm="0">
                                          <p:val>
                                            <p:fltVal val="0"/>
                                          </p:val>
                                        </p:tav>
                                        <p:tav tm="100000">
                                          <p:val>
                                            <p:strVal val="#ppt_h"/>
                                          </p:val>
                                        </p:tav>
                                      </p:tavLst>
                                    </p:anim>
                                    <p:animEffect transition="in" filter="fade">
                                      <p:cBhvr>
                                        <p:cTn id="69" dur="500"/>
                                        <p:tgtEl>
                                          <p:spTgt spid="13"/>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nodeType="clickEffect">
                                  <p:stCondLst>
                                    <p:cond delay="0"/>
                                  </p:stCondLst>
                                  <p:childTnLst>
                                    <p:set>
                                      <p:cBhvr>
                                        <p:cTn id="73" dur="1" fill="hold">
                                          <p:stCondLst>
                                            <p:cond delay="0"/>
                                          </p:stCondLst>
                                        </p:cTn>
                                        <p:tgtEl>
                                          <p:spTgt spid="4">
                                            <p:txEl>
                                              <p:pRg st="8" end="8"/>
                                            </p:txEl>
                                          </p:spTgt>
                                        </p:tgtEl>
                                        <p:attrNameLst>
                                          <p:attrName>style.visibility</p:attrName>
                                        </p:attrNameLst>
                                      </p:cBhvr>
                                      <p:to>
                                        <p:strVal val="visible"/>
                                      </p:to>
                                    </p:set>
                                    <p:anim calcmode="lin" valueType="num">
                                      <p:cBhvr>
                                        <p:cTn id="74"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75"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76" dur="500"/>
                                        <p:tgtEl>
                                          <p:spTgt spid="4">
                                            <p:txEl>
                                              <p:pRg st="8" end="8"/>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4">
                                            <p:txEl>
                                              <p:pRg st="9" end="9"/>
                                            </p:txEl>
                                          </p:spTgt>
                                        </p:tgtEl>
                                        <p:attrNameLst>
                                          <p:attrName>style.visibility</p:attrName>
                                        </p:attrNameLst>
                                      </p:cBhvr>
                                      <p:to>
                                        <p:strVal val="visible"/>
                                      </p:to>
                                    </p:set>
                                    <p:anim calcmode="lin" valueType="num">
                                      <p:cBhvr>
                                        <p:cTn id="81" dur="500" fill="hold"/>
                                        <p:tgtEl>
                                          <p:spTgt spid="4">
                                            <p:txEl>
                                              <p:pRg st="9" end="9"/>
                                            </p:txEl>
                                          </p:spTgt>
                                        </p:tgtEl>
                                        <p:attrNameLst>
                                          <p:attrName>ppt_w</p:attrName>
                                        </p:attrNameLst>
                                      </p:cBhvr>
                                      <p:tavLst>
                                        <p:tav tm="0">
                                          <p:val>
                                            <p:fltVal val="0"/>
                                          </p:val>
                                        </p:tav>
                                        <p:tav tm="100000">
                                          <p:val>
                                            <p:strVal val="#ppt_w"/>
                                          </p:val>
                                        </p:tav>
                                      </p:tavLst>
                                    </p:anim>
                                    <p:anim calcmode="lin" valueType="num">
                                      <p:cBhvr>
                                        <p:cTn id="82" dur="500" fill="hold"/>
                                        <p:tgtEl>
                                          <p:spTgt spid="4">
                                            <p:txEl>
                                              <p:pRg st="9" end="9"/>
                                            </p:txEl>
                                          </p:spTgt>
                                        </p:tgtEl>
                                        <p:attrNameLst>
                                          <p:attrName>ppt_h</p:attrName>
                                        </p:attrNameLst>
                                      </p:cBhvr>
                                      <p:tavLst>
                                        <p:tav tm="0">
                                          <p:val>
                                            <p:fltVal val="0"/>
                                          </p:val>
                                        </p:tav>
                                        <p:tav tm="100000">
                                          <p:val>
                                            <p:strVal val="#ppt_h"/>
                                          </p:val>
                                        </p:tav>
                                      </p:tavLst>
                                    </p:anim>
                                    <p:animEffect transition="in" filter="fade">
                                      <p:cBhvr>
                                        <p:cTn id="83" dur="500"/>
                                        <p:tgtEl>
                                          <p:spTgt spid="4">
                                            <p:txEl>
                                              <p:pRg st="9" end="9"/>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53" presetClass="entr" presetSubtype="16" fill="hold" grpId="0" nodeType="clickEffect">
                                  <p:stCondLst>
                                    <p:cond delay="0"/>
                                  </p:stCondLst>
                                  <p:childTnLst>
                                    <p:set>
                                      <p:cBhvr>
                                        <p:cTn id="87" dur="1" fill="hold">
                                          <p:stCondLst>
                                            <p:cond delay="0"/>
                                          </p:stCondLst>
                                        </p:cTn>
                                        <p:tgtEl>
                                          <p:spTgt spid="14"/>
                                        </p:tgtEl>
                                        <p:attrNameLst>
                                          <p:attrName>style.visibility</p:attrName>
                                        </p:attrNameLst>
                                      </p:cBhvr>
                                      <p:to>
                                        <p:strVal val="visible"/>
                                      </p:to>
                                    </p:set>
                                    <p:anim calcmode="lin" valueType="num">
                                      <p:cBhvr>
                                        <p:cTn id="88" dur="500" fill="hold"/>
                                        <p:tgtEl>
                                          <p:spTgt spid="14"/>
                                        </p:tgtEl>
                                        <p:attrNameLst>
                                          <p:attrName>ppt_w</p:attrName>
                                        </p:attrNameLst>
                                      </p:cBhvr>
                                      <p:tavLst>
                                        <p:tav tm="0">
                                          <p:val>
                                            <p:fltVal val="0"/>
                                          </p:val>
                                        </p:tav>
                                        <p:tav tm="100000">
                                          <p:val>
                                            <p:strVal val="#ppt_w"/>
                                          </p:val>
                                        </p:tav>
                                      </p:tavLst>
                                    </p:anim>
                                    <p:anim calcmode="lin" valueType="num">
                                      <p:cBhvr>
                                        <p:cTn id="89" dur="500" fill="hold"/>
                                        <p:tgtEl>
                                          <p:spTgt spid="14"/>
                                        </p:tgtEl>
                                        <p:attrNameLst>
                                          <p:attrName>ppt_h</p:attrName>
                                        </p:attrNameLst>
                                      </p:cBhvr>
                                      <p:tavLst>
                                        <p:tav tm="0">
                                          <p:val>
                                            <p:fltVal val="0"/>
                                          </p:val>
                                        </p:tav>
                                        <p:tav tm="100000">
                                          <p:val>
                                            <p:strVal val="#ppt_h"/>
                                          </p:val>
                                        </p:tav>
                                      </p:tavLst>
                                    </p:anim>
                                    <p:animEffect transition="in" filter="fade">
                                      <p:cBhvr>
                                        <p:cTn id="90" dur="500"/>
                                        <p:tgtEl>
                                          <p:spTgt spid="14"/>
                                        </p:tgtEl>
                                      </p:cBhvr>
                                    </p:animEffect>
                                  </p:childTnLst>
                                </p:cTn>
                              </p:par>
                            </p:childTnLst>
                          </p:cTn>
                        </p:par>
                      </p:childTnLst>
                    </p:cTn>
                  </p:par>
                  <p:par>
                    <p:cTn id="91" fill="hold">
                      <p:stCondLst>
                        <p:cond delay="indefinite"/>
                      </p:stCondLst>
                      <p:childTnLst>
                        <p:par>
                          <p:cTn id="92" fill="hold">
                            <p:stCondLst>
                              <p:cond delay="0"/>
                            </p:stCondLst>
                            <p:childTnLst>
                              <p:par>
                                <p:cTn id="93" presetID="53" presetClass="entr" presetSubtype="16" fill="hold" grpId="0" nodeType="click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p:cTn id="95" dur="500" fill="hold"/>
                                        <p:tgtEl>
                                          <p:spTgt spid="15"/>
                                        </p:tgtEl>
                                        <p:attrNameLst>
                                          <p:attrName>ppt_w</p:attrName>
                                        </p:attrNameLst>
                                      </p:cBhvr>
                                      <p:tavLst>
                                        <p:tav tm="0">
                                          <p:val>
                                            <p:fltVal val="0"/>
                                          </p:val>
                                        </p:tav>
                                        <p:tav tm="100000">
                                          <p:val>
                                            <p:strVal val="#ppt_w"/>
                                          </p:val>
                                        </p:tav>
                                      </p:tavLst>
                                    </p:anim>
                                    <p:anim calcmode="lin" valueType="num">
                                      <p:cBhvr>
                                        <p:cTn id="96" dur="500" fill="hold"/>
                                        <p:tgtEl>
                                          <p:spTgt spid="15"/>
                                        </p:tgtEl>
                                        <p:attrNameLst>
                                          <p:attrName>ppt_h</p:attrName>
                                        </p:attrNameLst>
                                      </p:cBhvr>
                                      <p:tavLst>
                                        <p:tav tm="0">
                                          <p:val>
                                            <p:fltVal val="0"/>
                                          </p:val>
                                        </p:tav>
                                        <p:tav tm="100000">
                                          <p:val>
                                            <p:strVal val="#ppt_h"/>
                                          </p:val>
                                        </p:tav>
                                      </p:tavLst>
                                    </p:anim>
                                    <p:animEffect transition="in" filter="fade">
                                      <p:cBhvr>
                                        <p:cTn id="97" dur="500"/>
                                        <p:tgtEl>
                                          <p:spTgt spid="15"/>
                                        </p:tgtEl>
                                      </p:cBhvr>
                                    </p:animEffect>
                                  </p:childTnLst>
                                </p:cTn>
                              </p:par>
                            </p:childTnLst>
                          </p:cTn>
                        </p:par>
                      </p:childTnLst>
                    </p:cTn>
                  </p:par>
                  <p:par>
                    <p:cTn id="98" fill="hold">
                      <p:stCondLst>
                        <p:cond delay="indefinite"/>
                      </p:stCondLst>
                      <p:childTnLst>
                        <p:par>
                          <p:cTn id="99" fill="hold">
                            <p:stCondLst>
                              <p:cond delay="0"/>
                            </p:stCondLst>
                            <p:childTnLst>
                              <p:par>
                                <p:cTn id="100" presetID="53" presetClass="entr" presetSubtype="16" fill="hold" grpId="0" nodeType="clickEffect">
                                  <p:stCondLst>
                                    <p:cond delay="0"/>
                                  </p:stCondLst>
                                  <p:childTnLst>
                                    <p:set>
                                      <p:cBhvr>
                                        <p:cTn id="101" dur="1" fill="hold">
                                          <p:stCondLst>
                                            <p:cond delay="0"/>
                                          </p:stCondLst>
                                        </p:cTn>
                                        <p:tgtEl>
                                          <p:spTgt spid="16"/>
                                        </p:tgtEl>
                                        <p:attrNameLst>
                                          <p:attrName>style.visibility</p:attrName>
                                        </p:attrNameLst>
                                      </p:cBhvr>
                                      <p:to>
                                        <p:strVal val="visible"/>
                                      </p:to>
                                    </p:set>
                                    <p:anim calcmode="lin" valueType="num">
                                      <p:cBhvr>
                                        <p:cTn id="102" dur="500" fill="hold"/>
                                        <p:tgtEl>
                                          <p:spTgt spid="16"/>
                                        </p:tgtEl>
                                        <p:attrNameLst>
                                          <p:attrName>ppt_w</p:attrName>
                                        </p:attrNameLst>
                                      </p:cBhvr>
                                      <p:tavLst>
                                        <p:tav tm="0">
                                          <p:val>
                                            <p:fltVal val="0"/>
                                          </p:val>
                                        </p:tav>
                                        <p:tav tm="100000">
                                          <p:val>
                                            <p:strVal val="#ppt_w"/>
                                          </p:val>
                                        </p:tav>
                                      </p:tavLst>
                                    </p:anim>
                                    <p:anim calcmode="lin" valueType="num">
                                      <p:cBhvr>
                                        <p:cTn id="103" dur="500" fill="hold"/>
                                        <p:tgtEl>
                                          <p:spTgt spid="16"/>
                                        </p:tgtEl>
                                        <p:attrNameLst>
                                          <p:attrName>ppt_h</p:attrName>
                                        </p:attrNameLst>
                                      </p:cBhvr>
                                      <p:tavLst>
                                        <p:tav tm="0">
                                          <p:val>
                                            <p:fltVal val="0"/>
                                          </p:val>
                                        </p:tav>
                                        <p:tav tm="100000">
                                          <p:val>
                                            <p:strVal val="#ppt_h"/>
                                          </p:val>
                                        </p:tav>
                                      </p:tavLst>
                                    </p:anim>
                                    <p:animEffect transition="in" filter="fade">
                                      <p:cBhvr>
                                        <p:cTn id="104" dur="500"/>
                                        <p:tgtEl>
                                          <p:spTgt spid="16"/>
                                        </p:tgtEl>
                                      </p:cBhvr>
                                    </p:animEffect>
                                  </p:childTnLst>
                                </p:cTn>
                              </p:par>
                            </p:childTnLst>
                          </p:cTn>
                        </p:par>
                      </p:childTnLst>
                    </p:cTn>
                  </p:par>
                  <p:par>
                    <p:cTn id="105" fill="hold">
                      <p:stCondLst>
                        <p:cond delay="indefinite"/>
                      </p:stCondLst>
                      <p:childTnLst>
                        <p:par>
                          <p:cTn id="106" fill="hold">
                            <p:stCondLst>
                              <p:cond delay="0"/>
                            </p:stCondLst>
                            <p:childTnLst>
                              <p:par>
                                <p:cTn id="107" presetID="53" presetClass="entr" presetSubtype="16" fill="hold" grpId="0" nodeType="clickEffect">
                                  <p:stCondLst>
                                    <p:cond delay="0"/>
                                  </p:stCondLst>
                                  <p:childTnLst>
                                    <p:set>
                                      <p:cBhvr>
                                        <p:cTn id="108" dur="1" fill="hold">
                                          <p:stCondLst>
                                            <p:cond delay="0"/>
                                          </p:stCondLst>
                                        </p:cTn>
                                        <p:tgtEl>
                                          <p:spTgt spid="17"/>
                                        </p:tgtEl>
                                        <p:attrNameLst>
                                          <p:attrName>style.visibility</p:attrName>
                                        </p:attrNameLst>
                                      </p:cBhvr>
                                      <p:to>
                                        <p:strVal val="visible"/>
                                      </p:to>
                                    </p:set>
                                    <p:anim calcmode="lin" valueType="num">
                                      <p:cBhvr>
                                        <p:cTn id="109" dur="500" fill="hold"/>
                                        <p:tgtEl>
                                          <p:spTgt spid="17"/>
                                        </p:tgtEl>
                                        <p:attrNameLst>
                                          <p:attrName>ppt_w</p:attrName>
                                        </p:attrNameLst>
                                      </p:cBhvr>
                                      <p:tavLst>
                                        <p:tav tm="0">
                                          <p:val>
                                            <p:fltVal val="0"/>
                                          </p:val>
                                        </p:tav>
                                        <p:tav tm="100000">
                                          <p:val>
                                            <p:strVal val="#ppt_w"/>
                                          </p:val>
                                        </p:tav>
                                      </p:tavLst>
                                    </p:anim>
                                    <p:anim calcmode="lin" valueType="num">
                                      <p:cBhvr>
                                        <p:cTn id="110" dur="500" fill="hold"/>
                                        <p:tgtEl>
                                          <p:spTgt spid="17"/>
                                        </p:tgtEl>
                                        <p:attrNameLst>
                                          <p:attrName>ppt_h</p:attrName>
                                        </p:attrNameLst>
                                      </p:cBhvr>
                                      <p:tavLst>
                                        <p:tav tm="0">
                                          <p:val>
                                            <p:fltVal val="0"/>
                                          </p:val>
                                        </p:tav>
                                        <p:tav tm="100000">
                                          <p:val>
                                            <p:strVal val="#ppt_h"/>
                                          </p:val>
                                        </p:tav>
                                      </p:tavLst>
                                    </p:anim>
                                    <p:animEffect transition="in" filter="fade">
                                      <p:cBhvr>
                                        <p:cTn id="111" dur="500"/>
                                        <p:tgtEl>
                                          <p:spTgt spid="17"/>
                                        </p:tgtEl>
                                      </p:cBhvr>
                                    </p:animEffect>
                                  </p:childTnLst>
                                </p:cTn>
                              </p:par>
                            </p:childTnLst>
                          </p:cTn>
                        </p:par>
                      </p:childTnLst>
                    </p:cTn>
                  </p:par>
                  <p:par>
                    <p:cTn id="112" fill="hold">
                      <p:stCondLst>
                        <p:cond delay="indefinite"/>
                      </p:stCondLst>
                      <p:childTnLst>
                        <p:par>
                          <p:cTn id="113" fill="hold">
                            <p:stCondLst>
                              <p:cond delay="0"/>
                            </p:stCondLst>
                            <p:childTnLst>
                              <p:par>
                                <p:cTn id="114" presetID="53" presetClass="entr" presetSubtype="16" fill="hold" grpId="0" nodeType="clickEffect">
                                  <p:stCondLst>
                                    <p:cond delay="0"/>
                                  </p:stCondLst>
                                  <p:childTnLst>
                                    <p:set>
                                      <p:cBhvr>
                                        <p:cTn id="115" dur="1" fill="hold">
                                          <p:stCondLst>
                                            <p:cond delay="0"/>
                                          </p:stCondLst>
                                        </p:cTn>
                                        <p:tgtEl>
                                          <p:spTgt spid="18"/>
                                        </p:tgtEl>
                                        <p:attrNameLst>
                                          <p:attrName>style.visibility</p:attrName>
                                        </p:attrNameLst>
                                      </p:cBhvr>
                                      <p:to>
                                        <p:strVal val="visible"/>
                                      </p:to>
                                    </p:set>
                                    <p:anim calcmode="lin" valueType="num">
                                      <p:cBhvr>
                                        <p:cTn id="116" dur="500" fill="hold"/>
                                        <p:tgtEl>
                                          <p:spTgt spid="18"/>
                                        </p:tgtEl>
                                        <p:attrNameLst>
                                          <p:attrName>ppt_w</p:attrName>
                                        </p:attrNameLst>
                                      </p:cBhvr>
                                      <p:tavLst>
                                        <p:tav tm="0">
                                          <p:val>
                                            <p:fltVal val="0"/>
                                          </p:val>
                                        </p:tav>
                                        <p:tav tm="100000">
                                          <p:val>
                                            <p:strVal val="#ppt_w"/>
                                          </p:val>
                                        </p:tav>
                                      </p:tavLst>
                                    </p:anim>
                                    <p:anim calcmode="lin" valueType="num">
                                      <p:cBhvr>
                                        <p:cTn id="117" dur="500" fill="hold"/>
                                        <p:tgtEl>
                                          <p:spTgt spid="18"/>
                                        </p:tgtEl>
                                        <p:attrNameLst>
                                          <p:attrName>ppt_h</p:attrName>
                                        </p:attrNameLst>
                                      </p:cBhvr>
                                      <p:tavLst>
                                        <p:tav tm="0">
                                          <p:val>
                                            <p:fltVal val="0"/>
                                          </p:val>
                                        </p:tav>
                                        <p:tav tm="100000">
                                          <p:val>
                                            <p:strVal val="#ppt_h"/>
                                          </p:val>
                                        </p:tav>
                                      </p:tavLst>
                                    </p:anim>
                                    <p:animEffect transition="in" filter="fade">
                                      <p:cBhvr>
                                        <p:cTn id="118" dur="500"/>
                                        <p:tgtEl>
                                          <p:spTgt spid="18"/>
                                        </p:tgtEl>
                                      </p:cBhvr>
                                    </p:animEffect>
                                  </p:childTnLst>
                                </p:cTn>
                              </p:par>
                            </p:childTnLst>
                          </p:cTn>
                        </p:par>
                      </p:childTnLst>
                    </p:cTn>
                  </p:par>
                  <p:par>
                    <p:cTn id="119" fill="hold">
                      <p:stCondLst>
                        <p:cond delay="indefinite"/>
                      </p:stCondLst>
                      <p:childTnLst>
                        <p:par>
                          <p:cTn id="120" fill="hold">
                            <p:stCondLst>
                              <p:cond delay="0"/>
                            </p:stCondLst>
                            <p:childTnLst>
                              <p:par>
                                <p:cTn id="121" presetID="14" presetClass="entr" presetSubtype="10" fill="hold" nodeType="clickEffect">
                                  <p:stCondLst>
                                    <p:cond delay="0"/>
                                  </p:stCondLst>
                                  <p:childTnLst>
                                    <p:set>
                                      <p:cBhvr>
                                        <p:cTn id="122" dur="1" fill="hold">
                                          <p:stCondLst>
                                            <p:cond delay="0"/>
                                          </p:stCondLst>
                                        </p:cTn>
                                        <p:tgtEl>
                                          <p:spTgt spid="4">
                                            <p:txEl>
                                              <p:pRg st="10" end="10"/>
                                            </p:txEl>
                                          </p:spTgt>
                                        </p:tgtEl>
                                        <p:attrNameLst>
                                          <p:attrName>style.visibility</p:attrName>
                                        </p:attrNameLst>
                                      </p:cBhvr>
                                      <p:to>
                                        <p:strVal val="visible"/>
                                      </p:to>
                                    </p:set>
                                    <p:animEffect transition="in" filter="randombar(horizontal)">
                                      <p:cBhvr>
                                        <p:cTn id="123" dur="500"/>
                                        <p:tgtEl>
                                          <p:spTgt spid="4">
                                            <p:txEl>
                                              <p:pRg st="10" end="10"/>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14" presetClass="entr" presetSubtype="10" fill="hold" nodeType="clickEffect">
                                  <p:stCondLst>
                                    <p:cond delay="0"/>
                                  </p:stCondLst>
                                  <p:childTnLst>
                                    <p:set>
                                      <p:cBhvr>
                                        <p:cTn id="127" dur="1" fill="hold">
                                          <p:stCondLst>
                                            <p:cond delay="0"/>
                                          </p:stCondLst>
                                        </p:cTn>
                                        <p:tgtEl>
                                          <p:spTgt spid="4">
                                            <p:txEl>
                                              <p:pRg st="11" end="11"/>
                                            </p:txEl>
                                          </p:spTgt>
                                        </p:tgtEl>
                                        <p:attrNameLst>
                                          <p:attrName>style.visibility</p:attrName>
                                        </p:attrNameLst>
                                      </p:cBhvr>
                                      <p:to>
                                        <p:strVal val="visible"/>
                                      </p:to>
                                    </p:set>
                                    <p:animEffect transition="in" filter="randombar(horizontal)">
                                      <p:cBhvr>
                                        <p:cTn id="128"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P spid="11" grpId="0"/>
      <p:bldP spid="12" grpId="0"/>
      <p:bldP spid="13" grpId="0"/>
      <p:bldP spid="14" grpId="0"/>
      <p:bldP spid="15" grpId="0"/>
      <p:bldP spid="16" grpId="0"/>
      <p:bldP spid="17" grpId="0"/>
      <p:bldP spid="18" grpId="0"/>
      <p:bldP spid="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116632"/>
            <a:ext cx="8424936" cy="923330"/>
          </a:xfrm>
          <a:prstGeom prst="rect">
            <a:avLst/>
          </a:prstGeom>
        </p:spPr>
        <p:txBody>
          <a:bodyPr wrap="square">
            <a:spAutoFit/>
          </a:bodyPr>
          <a:lstStyle/>
          <a:p>
            <a:pPr algn="just"/>
            <a:r>
              <a:rPr lang="en-US" dirty="0" smtClean="0"/>
              <a:t>2) Multiply </a:t>
            </a:r>
            <a:r>
              <a:rPr lang="en-US" dirty="0"/>
              <a:t>D(x) by what is called generator polynomial g(x) of order r=n-k. This g(x) is one or the multiplication of some factors of </a:t>
            </a:r>
            <a:r>
              <a:rPr lang="en-US" dirty="0" smtClean="0"/>
              <a:t>x</a:t>
            </a:r>
            <a:r>
              <a:rPr lang="en-US" baseline="30000" dirty="0" smtClean="0"/>
              <a:t>n</a:t>
            </a:r>
            <a:r>
              <a:rPr lang="en-US" dirty="0" smtClean="0"/>
              <a:t>+1.                             </a:t>
            </a:r>
          </a:p>
          <a:p>
            <a:pPr algn="just"/>
            <a:endParaRPr lang="ar-IQ"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764704"/>
            <a:ext cx="8208912" cy="5688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496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7171"/>
                                        </p:tgtEl>
                                        <p:attrNameLst>
                                          <p:attrName>style.visibility</p:attrName>
                                        </p:attrNameLst>
                                      </p:cBhvr>
                                      <p:to>
                                        <p:strVal val="visible"/>
                                      </p:to>
                                    </p:set>
                                    <p:anim calcmode="lin" valueType="num">
                                      <p:cBhvr>
                                        <p:cTn id="12" dur="500" fill="hold"/>
                                        <p:tgtEl>
                                          <p:spTgt spid="7171"/>
                                        </p:tgtEl>
                                        <p:attrNameLst>
                                          <p:attrName>ppt_w</p:attrName>
                                        </p:attrNameLst>
                                      </p:cBhvr>
                                      <p:tavLst>
                                        <p:tav tm="0">
                                          <p:val>
                                            <p:fltVal val="0"/>
                                          </p:val>
                                        </p:tav>
                                        <p:tav tm="100000">
                                          <p:val>
                                            <p:strVal val="#ppt_w"/>
                                          </p:val>
                                        </p:tav>
                                      </p:tavLst>
                                    </p:anim>
                                    <p:anim calcmode="lin" valueType="num">
                                      <p:cBhvr>
                                        <p:cTn id="13" dur="500" fill="hold"/>
                                        <p:tgtEl>
                                          <p:spTgt spid="7171"/>
                                        </p:tgtEl>
                                        <p:attrNameLst>
                                          <p:attrName>ppt_h</p:attrName>
                                        </p:attrNameLst>
                                      </p:cBhvr>
                                      <p:tavLst>
                                        <p:tav tm="0">
                                          <p:val>
                                            <p:fltVal val="0"/>
                                          </p:val>
                                        </p:tav>
                                        <p:tav tm="100000">
                                          <p:val>
                                            <p:strVal val="#ppt_h"/>
                                          </p:val>
                                        </p:tav>
                                      </p:tavLst>
                                    </p:anim>
                                    <p:animEffect transition="in" filter="fade">
                                      <p:cBhvr>
                                        <p:cTn id="14"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 name="Rectangle 5"/>
          <p:cNvSpPr/>
          <p:nvPr/>
        </p:nvSpPr>
        <p:spPr>
          <a:xfrm>
            <a:off x="683567" y="3437384"/>
            <a:ext cx="1543323" cy="6396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3374678" cy="2753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914230" y="548680"/>
            <a:ext cx="4572000" cy="646331"/>
          </a:xfrm>
          <a:prstGeom prst="rect">
            <a:avLst/>
          </a:prstGeom>
        </p:spPr>
        <p:txBody>
          <a:bodyPr>
            <a:spAutoFit/>
          </a:bodyPr>
          <a:lstStyle/>
          <a:p>
            <a:r>
              <a:rPr lang="en-US" dirty="0"/>
              <a:t>for n=7, r=3, we can choose either </a:t>
            </a:r>
            <a:endParaRPr lang="en-US" dirty="0" smtClean="0"/>
          </a:p>
          <a:p>
            <a:r>
              <a:rPr lang="en-US" dirty="0" smtClean="0"/>
              <a:t>g</a:t>
            </a:r>
            <a:r>
              <a:rPr lang="en-US" baseline="-25000" dirty="0" smtClean="0"/>
              <a:t>1</a:t>
            </a:r>
            <a:r>
              <a:rPr lang="en-US" dirty="0" smtClean="0"/>
              <a:t>(x</a:t>
            </a:r>
            <a:r>
              <a:rPr lang="en-US" dirty="0"/>
              <a:t>)= x</a:t>
            </a:r>
            <a:r>
              <a:rPr lang="en-US" baseline="30000" dirty="0"/>
              <a:t>3</a:t>
            </a:r>
            <a:r>
              <a:rPr lang="en-US" dirty="0"/>
              <a:t>+x</a:t>
            </a:r>
            <a:r>
              <a:rPr lang="en-US" baseline="30000" dirty="0"/>
              <a:t>2</a:t>
            </a:r>
            <a:r>
              <a:rPr lang="en-US" dirty="0"/>
              <a:t>+1 </a:t>
            </a:r>
            <a:r>
              <a:rPr lang="en-US" dirty="0" smtClean="0"/>
              <a:t>  or   g</a:t>
            </a:r>
            <a:r>
              <a:rPr lang="en-US" baseline="-25000" dirty="0" smtClean="0"/>
              <a:t>2</a:t>
            </a:r>
            <a:r>
              <a:rPr lang="en-US" dirty="0" smtClean="0"/>
              <a:t>(x</a:t>
            </a:r>
            <a:r>
              <a:rPr lang="en-US" dirty="0"/>
              <a:t>)= x</a:t>
            </a:r>
            <a:r>
              <a:rPr lang="en-US" baseline="30000" dirty="0"/>
              <a:t>3</a:t>
            </a:r>
            <a:r>
              <a:rPr lang="en-US" dirty="0"/>
              <a:t>+x+1</a:t>
            </a:r>
            <a:endParaRPr lang="ar-IQ" dirty="0"/>
          </a:p>
        </p:txBody>
      </p:sp>
      <p:sp>
        <p:nvSpPr>
          <p:cNvPr id="4" name="Rectangle 3"/>
          <p:cNvSpPr/>
          <p:nvPr/>
        </p:nvSpPr>
        <p:spPr>
          <a:xfrm>
            <a:off x="4067944" y="1340768"/>
            <a:ext cx="4572000" cy="923330"/>
          </a:xfrm>
          <a:prstGeom prst="rect">
            <a:avLst/>
          </a:prstGeom>
        </p:spPr>
        <p:txBody>
          <a:bodyPr>
            <a:spAutoFit/>
          </a:bodyPr>
          <a:lstStyle/>
          <a:p>
            <a:r>
              <a:rPr lang="en-US" dirty="0"/>
              <a:t>for n=7, r=4, we can choose either g</a:t>
            </a:r>
            <a:r>
              <a:rPr lang="en-US" baseline="-25000" dirty="0"/>
              <a:t>1</a:t>
            </a:r>
            <a:r>
              <a:rPr lang="en-US" dirty="0"/>
              <a:t>(x)=(x+1)(x</a:t>
            </a:r>
            <a:r>
              <a:rPr lang="en-US" baseline="30000" dirty="0"/>
              <a:t>3</a:t>
            </a:r>
            <a:r>
              <a:rPr lang="en-US" dirty="0"/>
              <a:t>+x</a:t>
            </a:r>
            <a:r>
              <a:rPr lang="en-US" baseline="30000" dirty="0"/>
              <a:t>2</a:t>
            </a:r>
            <a:r>
              <a:rPr lang="en-US" dirty="0"/>
              <a:t>+1) or g</a:t>
            </a:r>
            <a:r>
              <a:rPr lang="en-US" baseline="-25000" dirty="0"/>
              <a:t>2</a:t>
            </a:r>
            <a:r>
              <a:rPr lang="en-US" dirty="0"/>
              <a:t>(x) =(x+1)(x</a:t>
            </a:r>
            <a:r>
              <a:rPr lang="en-US" baseline="30000" dirty="0"/>
              <a:t>3</a:t>
            </a:r>
            <a:r>
              <a:rPr lang="en-US" dirty="0"/>
              <a:t>+x+1)</a:t>
            </a:r>
            <a:endParaRPr lang="ar-IQ" dirty="0"/>
          </a:p>
        </p:txBody>
      </p:sp>
      <p:sp>
        <p:nvSpPr>
          <p:cNvPr id="5" name="Rectangle 4"/>
          <p:cNvSpPr/>
          <p:nvPr/>
        </p:nvSpPr>
        <p:spPr>
          <a:xfrm>
            <a:off x="539552" y="2975719"/>
            <a:ext cx="7632848" cy="923330"/>
          </a:xfrm>
          <a:prstGeom prst="rect">
            <a:avLst/>
          </a:prstGeom>
        </p:spPr>
        <p:txBody>
          <a:bodyPr wrap="square">
            <a:spAutoFit/>
          </a:bodyPr>
          <a:lstStyle/>
          <a:p>
            <a:pPr algn="l" rtl="0"/>
            <a:r>
              <a:rPr lang="en-US" dirty="0"/>
              <a:t>(3) The output </a:t>
            </a:r>
            <a:r>
              <a:rPr lang="en-US" dirty="0" err="1"/>
              <a:t>codeword</a:t>
            </a:r>
            <a:r>
              <a:rPr lang="en-US" dirty="0"/>
              <a:t> polynomial will </a:t>
            </a:r>
            <a:r>
              <a:rPr lang="en-US" dirty="0" smtClean="0"/>
              <a:t>be: </a:t>
            </a:r>
          </a:p>
          <a:p>
            <a:pPr algn="l" rtl="0"/>
            <a:endParaRPr lang="en-US" dirty="0" smtClean="0"/>
          </a:p>
          <a:p>
            <a:pPr algn="l" rtl="0"/>
            <a:r>
              <a:rPr lang="en-US" dirty="0" smtClean="0"/>
              <a:t> </a:t>
            </a:r>
            <a:r>
              <a:rPr lang="en-US" dirty="0">
                <a:solidFill>
                  <a:srgbClr val="C00000"/>
                </a:solidFill>
              </a:rPr>
              <a:t>C(x)=D(x) g(x) </a:t>
            </a:r>
            <a:r>
              <a:rPr lang="en-US" dirty="0" smtClean="0">
                <a:solidFill>
                  <a:srgbClr val="C00000"/>
                </a:solidFill>
              </a:rPr>
              <a:t>  </a:t>
            </a:r>
            <a:r>
              <a:rPr lang="en-US" dirty="0" smtClean="0"/>
              <a:t>from </a:t>
            </a:r>
            <a:r>
              <a:rPr lang="en-US" dirty="0"/>
              <a:t>which we can find the output </a:t>
            </a:r>
            <a:r>
              <a:rPr lang="en-US" dirty="0" err="1"/>
              <a:t>codeword</a:t>
            </a:r>
            <a:r>
              <a:rPr lang="en-US" dirty="0"/>
              <a:t> [C] </a:t>
            </a:r>
            <a:endParaRPr lang="ar-IQ" dirty="0"/>
          </a:p>
        </p:txBody>
      </p:sp>
    </p:spTree>
    <p:extLst>
      <p:ext uri="{BB962C8B-B14F-4D97-AF65-F5344CB8AC3E}">
        <p14:creationId xmlns:p14="http://schemas.microsoft.com/office/powerpoint/2010/main" val="3510329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fltVal val="0"/>
                                          </p:val>
                                        </p:tav>
                                        <p:tav tm="100000">
                                          <p:val>
                                            <p:strVal val="#ppt_w"/>
                                          </p:val>
                                        </p:tav>
                                      </p:tavLst>
                                    </p:anim>
                                    <p:anim calcmode="lin" valueType="num">
                                      <p:cBhvr>
                                        <p:cTn id="8" dur="500" fill="hold"/>
                                        <p:tgtEl>
                                          <p:spTgt spid="8194"/>
                                        </p:tgtEl>
                                        <p:attrNameLst>
                                          <p:attrName>ppt_h</p:attrName>
                                        </p:attrNameLst>
                                      </p:cBhvr>
                                      <p:tavLst>
                                        <p:tav tm="0">
                                          <p:val>
                                            <p:fltVal val="0"/>
                                          </p:val>
                                        </p:tav>
                                        <p:tav tm="100000">
                                          <p:val>
                                            <p:strVal val="#ppt_h"/>
                                          </p:val>
                                        </p:tav>
                                      </p:tavLst>
                                    </p:anim>
                                    <p:animEffect transition="in" filter="fade">
                                      <p:cBhvr>
                                        <p:cTn id="9" dur="500"/>
                                        <p:tgtEl>
                                          <p:spTgt spid="819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Effect transition="in" filter="wipe(down)">
                                      <p:cBhvr>
                                        <p:cTn id="26" dur="500"/>
                                        <p:tgtEl>
                                          <p:spTgt spid="5">
                                            <p:txEl>
                                              <p:pRg st="0" end="0"/>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Effect transition="in" filter="wipe(down)">
                                      <p:cBhvr>
                                        <p:cTn id="29" dur="500"/>
                                        <p:tgtEl>
                                          <p:spTgt spid="5">
                                            <p:txEl>
                                              <p:pRg st="2" end="2"/>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8280920" cy="5078313"/>
          </a:xfrm>
          <a:prstGeom prst="rect">
            <a:avLst/>
          </a:prstGeom>
        </p:spPr>
        <p:txBody>
          <a:bodyPr wrap="square">
            <a:spAutoFit/>
          </a:bodyPr>
          <a:lstStyle/>
          <a:p>
            <a:pPr algn="l" rtl="0"/>
            <a:r>
              <a:rPr lang="en-US" u="sng" dirty="0"/>
              <a:t>Ex: </a:t>
            </a:r>
            <a:r>
              <a:rPr lang="en-US" dirty="0"/>
              <a:t>Write down the code table for the (7,4) nonsystematic cyclic code with generator polynomial g(x)=x</a:t>
            </a:r>
            <a:r>
              <a:rPr lang="en-US" baseline="30000" dirty="0"/>
              <a:t>3</a:t>
            </a:r>
            <a:r>
              <a:rPr lang="en-US" dirty="0"/>
              <a:t>+x+1</a:t>
            </a:r>
            <a:r>
              <a:rPr lang="en-US" dirty="0" smtClean="0"/>
              <a:t>.</a:t>
            </a:r>
          </a:p>
          <a:p>
            <a:pPr algn="l" rtl="0"/>
            <a:r>
              <a:rPr lang="en-US" dirty="0" smtClean="0"/>
              <a:t>Solution: </a:t>
            </a:r>
            <a:r>
              <a:rPr lang="en-US" dirty="0"/>
              <a:t>Here n=7, k=4, r=3, [D]=[a</a:t>
            </a:r>
            <a:r>
              <a:rPr lang="en-US" baseline="-25000" dirty="0"/>
              <a:t>1</a:t>
            </a:r>
            <a:r>
              <a:rPr lang="en-US" dirty="0"/>
              <a:t> a</a:t>
            </a:r>
            <a:r>
              <a:rPr lang="en-US" baseline="-25000" dirty="0"/>
              <a:t>2</a:t>
            </a:r>
            <a:r>
              <a:rPr lang="en-US" dirty="0"/>
              <a:t> a</a:t>
            </a:r>
            <a:r>
              <a:rPr lang="en-US" baseline="-25000" dirty="0"/>
              <a:t>3</a:t>
            </a:r>
            <a:r>
              <a:rPr lang="en-US" dirty="0"/>
              <a:t> a</a:t>
            </a:r>
            <a:r>
              <a:rPr lang="en-US" baseline="-25000" dirty="0"/>
              <a:t>4</a:t>
            </a:r>
            <a:r>
              <a:rPr lang="en-US" dirty="0"/>
              <a:t>], so the table has 16 </a:t>
            </a:r>
            <a:r>
              <a:rPr lang="en-US" dirty="0" smtClean="0"/>
              <a:t>rows starts from 0000 up to 1111</a:t>
            </a:r>
          </a:p>
          <a:p>
            <a:pPr algn="l" rtl="0"/>
            <a:endParaRPr lang="en-US" dirty="0" smtClean="0"/>
          </a:p>
          <a:p>
            <a:pPr algn="l" rtl="0"/>
            <a:r>
              <a:rPr lang="en-US" dirty="0" smtClean="0"/>
              <a:t>--</a:t>
            </a:r>
            <a:r>
              <a:rPr lang="en-US" dirty="0"/>
              <a:t>if [D]=[</a:t>
            </a:r>
            <a:r>
              <a:rPr lang="en-US" dirty="0" smtClean="0"/>
              <a:t>0   0  0  1],</a:t>
            </a:r>
          </a:p>
          <a:p>
            <a:pPr algn="l" rtl="0"/>
            <a:r>
              <a:rPr lang="en-US" dirty="0" smtClean="0"/>
              <a:t> </a:t>
            </a:r>
            <a:r>
              <a:rPr lang="en-US" dirty="0"/>
              <a:t>then D(x)=1 and C(x)=D(x)g(x</a:t>
            </a:r>
            <a:r>
              <a:rPr lang="en-US" dirty="0" smtClean="0"/>
              <a:t>)=1*(x</a:t>
            </a:r>
            <a:r>
              <a:rPr lang="en-US" baseline="30000" dirty="0" smtClean="0"/>
              <a:t>3</a:t>
            </a:r>
            <a:r>
              <a:rPr lang="en-US" dirty="0" smtClean="0"/>
              <a:t>+x+1 )</a:t>
            </a:r>
          </a:p>
          <a:p>
            <a:pPr algn="l" rtl="0"/>
            <a:r>
              <a:rPr lang="en-US" dirty="0" smtClean="0"/>
              <a:t>                                        then [C</a:t>
            </a:r>
            <a:r>
              <a:rPr lang="en-US" dirty="0"/>
              <a:t>]=[0001011</a:t>
            </a:r>
            <a:r>
              <a:rPr lang="en-US" dirty="0" smtClean="0"/>
              <a:t>]</a:t>
            </a:r>
          </a:p>
          <a:p>
            <a:pPr algn="l" rtl="0"/>
            <a:r>
              <a:rPr lang="en-US" dirty="0" smtClean="0"/>
              <a:t>  </a:t>
            </a:r>
            <a:endParaRPr lang="en-US" dirty="0"/>
          </a:p>
          <a:p>
            <a:pPr algn="l" rtl="0"/>
            <a:r>
              <a:rPr lang="en-US" dirty="0"/>
              <a:t>--if [D]=[</a:t>
            </a:r>
            <a:r>
              <a:rPr lang="en-US" dirty="0" smtClean="0"/>
              <a:t>0   0   1   0</a:t>
            </a:r>
            <a:r>
              <a:rPr lang="en-US" dirty="0"/>
              <a:t>], </a:t>
            </a:r>
            <a:endParaRPr lang="en-US" dirty="0" smtClean="0"/>
          </a:p>
          <a:p>
            <a:pPr algn="l" rtl="0"/>
            <a:r>
              <a:rPr lang="en-US" dirty="0" smtClean="0"/>
              <a:t>then </a:t>
            </a:r>
            <a:r>
              <a:rPr lang="en-US" dirty="0"/>
              <a:t>D(x)=x and C(x)=D(x)g(x)=x(x</a:t>
            </a:r>
            <a:r>
              <a:rPr lang="en-US" baseline="30000" dirty="0"/>
              <a:t>3</a:t>
            </a:r>
            <a:r>
              <a:rPr lang="en-US" dirty="0"/>
              <a:t>+x+1)=x</a:t>
            </a:r>
            <a:r>
              <a:rPr lang="en-US" baseline="30000" dirty="0"/>
              <a:t>4</a:t>
            </a:r>
            <a:r>
              <a:rPr lang="en-US" dirty="0"/>
              <a:t>+x</a:t>
            </a:r>
            <a:r>
              <a:rPr lang="en-US" baseline="30000" dirty="0"/>
              <a:t>2</a:t>
            </a:r>
            <a:r>
              <a:rPr lang="en-US" dirty="0"/>
              <a:t>+x  or                    [C]=[0010110</a:t>
            </a:r>
            <a:r>
              <a:rPr lang="en-US" dirty="0" smtClean="0"/>
              <a:t>].</a:t>
            </a:r>
          </a:p>
          <a:p>
            <a:pPr algn="l" rtl="0"/>
            <a:endParaRPr lang="en-US" dirty="0"/>
          </a:p>
          <a:p>
            <a:pPr algn="l" rtl="0"/>
            <a:r>
              <a:rPr lang="en-US" dirty="0"/>
              <a:t>--if [D]=[0011], then D(x)=1+x and C(x)=D(x)g(x)=(1+x)(x</a:t>
            </a:r>
            <a:r>
              <a:rPr lang="en-US" baseline="30000" dirty="0"/>
              <a:t>3</a:t>
            </a:r>
            <a:r>
              <a:rPr lang="en-US" dirty="0"/>
              <a:t>+x+1)=x</a:t>
            </a:r>
            <a:r>
              <a:rPr lang="en-US" baseline="30000" dirty="0"/>
              <a:t>3</a:t>
            </a:r>
            <a:r>
              <a:rPr lang="en-US" dirty="0"/>
              <a:t>+x+1+x</a:t>
            </a:r>
            <a:r>
              <a:rPr lang="en-US" baseline="30000" dirty="0"/>
              <a:t>4</a:t>
            </a:r>
            <a:r>
              <a:rPr lang="en-US" dirty="0"/>
              <a:t>+x</a:t>
            </a:r>
            <a:r>
              <a:rPr lang="en-US" baseline="30000" dirty="0"/>
              <a:t>2</a:t>
            </a:r>
            <a:r>
              <a:rPr lang="en-US" dirty="0"/>
              <a:t>+x=x</a:t>
            </a:r>
            <a:r>
              <a:rPr lang="en-US" baseline="30000" dirty="0"/>
              <a:t>4</a:t>
            </a:r>
            <a:r>
              <a:rPr lang="en-US" dirty="0"/>
              <a:t>+x</a:t>
            </a:r>
            <a:r>
              <a:rPr lang="en-US" baseline="30000" dirty="0"/>
              <a:t>3</a:t>
            </a:r>
            <a:r>
              <a:rPr lang="en-US" dirty="0"/>
              <a:t>+x</a:t>
            </a:r>
            <a:r>
              <a:rPr lang="en-US" baseline="30000" dirty="0"/>
              <a:t>2</a:t>
            </a:r>
            <a:r>
              <a:rPr lang="en-US" dirty="0"/>
              <a:t>+1 or [C]=[0011101]</a:t>
            </a:r>
          </a:p>
          <a:p>
            <a:pPr algn="l" rtl="0"/>
            <a:r>
              <a:rPr lang="en-US" dirty="0"/>
              <a:t>--if [D]=[0100], then D(x)=x</a:t>
            </a:r>
            <a:r>
              <a:rPr lang="en-US" baseline="30000" dirty="0"/>
              <a:t>2</a:t>
            </a:r>
            <a:r>
              <a:rPr lang="en-US" dirty="0"/>
              <a:t> and C(x)=D(x)g(x)=x</a:t>
            </a:r>
            <a:r>
              <a:rPr lang="en-US" baseline="30000" dirty="0"/>
              <a:t>2</a:t>
            </a:r>
            <a:r>
              <a:rPr lang="en-US" dirty="0"/>
              <a:t> (x</a:t>
            </a:r>
            <a:r>
              <a:rPr lang="en-US" baseline="30000" dirty="0"/>
              <a:t>3</a:t>
            </a:r>
            <a:r>
              <a:rPr lang="en-US" dirty="0"/>
              <a:t>+x+1)=x</a:t>
            </a:r>
            <a:r>
              <a:rPr lang="en-US" baseline="30000" dirty="0"/>
              <a:t>5</a:t>
            </a:r>
            <a:r>
              <a:rPr lang="en-US" dirty="0"/>
              <a:t>+x</a:t>
            </a:r>
            <a:r>
              <a:rPr lang="en-US" baseline="30000" dirty="0"/>
              <a:t>3</a:t>
            </a:r>
            <a:r>
              <a:rPr lang="en-US" dirty="0"/>
              <a:t>+x</a:t>
            </a:r>
            <a:r>
              <a:rPr lang="en-US" baseline="30000" dirty="0"/>
              <a:t>2</a:t>
            </a:r>
            <a:r>
              <a:rPr lang="en-US" dirty="0"/>
              <a:t> or [C]=[0101100].</a:t>
            </a:r>
          </a:p>
          <a:p>
            <a:pPr algn="l" rtl="0"/>
            <a:endParaRPr lang="en-US" dirty="0"/>
          </a:p>
        </p:txBody>
      </p:sp>
      <mc:AlternateContent xmlns:mc="http://schemas.openxmlformats.org/markup-compatibility/2006" xmlns:a14="http://schemas.microsoft.com/office/drawing/2010/main">
        <mc:Choice Requires="a14">
          <p:sp>
            <p:nvSpPr>
              <p:cNvPr id="4" name="TextBox 3"/>
              <p:cNvSpPr txBox="1"/>
              <p:nvPr/>
            </p:nvSpPr>
            <p:spPr>
              <a:xfrm>
                <a:off x="1259632" y="1371625"/>
                <a:ext cx="360040" cy="338554"/>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ar-IQ" sz="1600" i="1" smtClean="0">
                              <a:latin typeface="Cambria Math"/>
                            </a:rPr>
                          </m:ctrlPr>
                        </m:sSupPr>
                        <m:e>
                          <m:r>
                            <a:rPr lang="en-US" sz="1600" b="0" i="1" smtClean="0">
                              <a:latin typeface="Cambria Math"/>
                            </a:rPr>
                            <m:t>𝑥</m:t>
                          </m:r>
                        </m:e>
                        <m:sup>
                          <m:r>
                            <a:rPr lang="ar-IQ" sz="1600" b="0" i="1" smtClean="0">
                              <a:latin typeface="Cambria Math"/>
                            </a:rPr>
                            <m:t>3</m:t>
                          </m:r>
                        </m:sup>
                      </m:sSup>
                    </m:oMath>
                  </m:oMathPara>
                </a14:m>
                <a:endParaRPr lang="ar-IQ" sz="1600" dirty="0"/>
              </a:p>
            </p:txBody>
          </p:sp>
        </mc:Choice>
        <mc:Fallback xmlns="">
          <p:sp>
            <p:nvSpPr>
              <p:cNvPr id="4" name="TextBox 3"/>
              <p:cNvSpPr txBox="1">
                <a:spLocks noRot="1" noChangeAspect="1" noMove="1" noResize="1" noEditPoints="1" noAdjustHandles="1" noChangeArrowheads="1" noChangeShapeType="1" noTextEdit="1"/>
              </p:cNvSpPr>
              <p:nvPr/>
            </p:nvSpPr>
            <p:spPr>
              <a:xfrm>
                <a:off x="1259632" y="1371625"/>
                <a:ext cx="360040" cy="338554"/>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1611710" y="1340768"/>
                <a:ext cx="360040" cy="338554"/>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ar-IQ" sz="1600" i="1" smtClean="0">
                              <a:latin typeface="Cambria Math"/>
                            </a:rPr>
                          </m:ctrlPr>
                        </m:sSupPr>
                        <m:e>
                          <m:r>
                            <a:rPr lang="en-US" sz="1600" b="0" i="1" smtClean="0">
                              <a:latin typeface="Cambria Math"/>
                            </a:rPr>
                            <m:t>𝑥</m:t>
                          </m:r>
                        </m:e>
                        <m:sup>
                          <m:r>
                            <a:rPr lang="ar-IQ" sz="1600" b="0" i="1" smtClean="0">
                              <a:latin typeface="Cambria Math"/>
                            </a:rPr>
                            <m:t>2</m:t>
                          </m:r>
                        </m:sup>
                      </m:sSup>
                    </m:oMath>
                  </m:oMathPara>
                </a14:m>
                <a:endParaRPr lang="ar-IQ" sz="1600" dirty="0"/>
              </a:p>
            </p:txBody>
          </p:sp>
        </mc:Choice>
        <mc:Fallback xmlns="">
          <p:sp>
            <p:nvSpPr>
              <p:cNvPr id="5" name="TextBox 4"/>
              <p:cNvSpPr txBox="1">
                <a:spLocks noRot="1" noChangeAspect="1" noMove="1" noResize="1" noEditPoints="1" noAdjustHandles="1" noChangeArrowheads="1" noChangeShapeType="1" noTextEdit="1"/>
              </p:cNvSpPr>
              <p:nvPr/>
            </p:nvSpPr>
            <p:spPr>
              <a:xfrm>
                <a:off x="1611710" y="1340768"/>
                <a:ext cx="360040" cy="338554"/>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1849910" y="1374701"/>
                <a:ext cx="360040" cy="338554"/>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ar-IQ" sz="1600" i="1" smtClean="0">
                              <a:latin typeface="Cambria Math"/>
                            </a:rPr>
                          </m:ctrlPr>
                        </m:sSupPr>
                        <m:e>
                          <m:r>
                            <a:rPr lang="en-US" sz="1600" b="0" i="1" smtClean="0">
                              <a:latin typeface="Cambria Math"/>
                            </a:rPr>
                            <m:t>𝑥</m:t>
                          </m:r>
                        </m:e>
                        <m:sup>
                          <m:r>
                            <a:rPr lang="ar-IQ" sz="1600" b="0" i="1" smtClean="0">
                              <a:latin typeface="Cambria Math"/>
                            </a:rPr>
                            <m:t>1</m:t>
                          </m:r>
                        </m:sup>
                      </m:sSup>
                    </m:oMath>
                  </m:oMathPara>
                </a14:m>
                <a:endParaRPr lang="ar-IQ" sz="1600" dirty="0"/>
              </a:p>
            </p:txBody>
          </p:sp>
        </mc:Choice>
        <mc:Fallback xmlns="">
          <p:sp>
            <p:nvSpPr>
              <p:cNvPr id="6" name="TextBox 5"/>
              <p:cNvSpPr txBox="1">
                <a:spLocks noRot="1" noChangeAspect="1" noMove="1" noResize="1" noEditPoints="1" noAdjustHandles="1" noChangeArrowheads="1" noChangeShapeType="1" noTextEdit="1"/>
              </p:cNvSpPr>
              <p:nvPr/>
            </p:nvSpPr>
            <p:spPr>
              <a:xfrm>
                <a:off x="1849910" y="1374701"/>
                <a:ext cx="360040" cy="338554"/>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2123728" y="1340768"/>
                <a:ext cx="360040" cy="338554"/>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ar-IQ" sz="1600" i="1" smtClean="0">
                              <a:latin typeface="Cambria Math"/>
                            </a:rPr>
                          </m:ctrlPr>
                        </m:sSupPr>
                        <m:e>
                          <m:r>
                            <a:rPr lang="en-US" sz="1600" b="0" i="1" smtClean="0">
                              <a:latin typeface="Cambria Math"/>
                            </a:rPr>
                            <m:t>𝑥</m:t>
                          </m:r>
                        </m:e>
                        <m:sup>
                          <m:r>
                            <a:rPr lang="ar-IQ" sz="1600" b="0" i="1" smtClean="0">
                              <a:latin typeface="Cambria Math"/>
                            </a:rPr>
                            <m:t>0</m:t>
                          </m:r>
                        </m:sup>
                      </m:sSup>
                    </m:oMath>
                  </m:oMathPara>
                </a14:m>
                <a:endParaRPr lang="ar-IQ" sz="1600" dirty="0"/>
              </a:p>
            </p:txBody>
          </p:sp>
        </mc:Choice>
        <mc:Fallback xmlns="">
          <p:sp>
            <p:nvSpPr>
              <p:cNvPr id="7" name="TextBox 6"/>
              <p:cNvSpPr txBox="1">
                <a:spLocks noRot="1" noChangeAspect="1" noMove="1" noResize="1" noEditPoints="1" noAdjustHandles="1" noChangeArrowheads="1" noChangeShapeType="1" noTextEdit="1"/>
              </p:cNvSpPr>
              <p:nvPr/>
            </p:nvSpPr>
            <p:spPr>
              <a:xfrm>
                <a:off x="2123728" y="1340768"/>
                <a:ext cx="360040" cy="338554"/>
              </a:xfrm>
              <a:prstGeom prst="rect">
                <a:avLst/>
              </a:prstGeom>
              <a:blipFill rotWithShape="1">
                <a:blip r:embed="rId5"/>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2195736" y="2435408"/>
                <a:ext cx="288032" cy="307777"/>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ar-IQ" sz="1400" i="1" smtClean="0">
                              <a:latin typeface="Cambria Math"/>
                            </a:rPr>
                          </m:ctrlPr>
                        </m:sSupPr>
                        <m:e>
                          <m:r>
                            <a:rPr lang="en-US" sz="1400" b="0" i="1" smtClean="0">
                              <a:latin typeface="Cambria Math"/>
                            </a:rPr>
                            <m:t>𝑥</m:t>
                          </m:r>
                        </m:e>
                        <m:sup>
                          <m:r>
                            <a:rPr lang="ar-IQ" sz="1400" b="0" i="1" smtClean="0">
                              <a:latin typeface="Cambria Math"/>
                            </a:rPr>
                            <m:t>0</m:t>
                          </m:r>
                        </m:sup>
                      </m:sSup>
                    </m:oMath>
                  </m:oMathPara>
                </a14:m>
                <a:endParaRPr lang="ar-IQ" sz="1400" dirty="0"/>
              </a:p>
            </p:txBody>
          </p:sp>
        </mc:Choice>
        <mc:Fallback xmlns="">
          <p:sp>
            <p:nvSpPr>
              <p:cNvPr id="8" name="TextBox 7"/>
              <p:cNvSpPr txBox="1">
                <a:spLocks noRot="1" noChangeAspect="1" noMove="1" noResize="1" noEditPoints="1" noAdjustHandles="1" noChangeArrowheads="1" noChangeShapeType="1" noTextEdit="1"/>
              </p:cNvSpPr>
              <p:nvPr/>
            </p:nvSpPr>
            <p:spPr>
              <a:xfrm>
                <a:off x="2195736" y="2435408"/>
                <a:ext cx="288032" cy="307777"/>
              </a:xfrm>
              <a:prstGeom prst="rect">
                <a:avLst/>
              </a:prstGeom>
              <a:blipFill rotWithShape="1">
                <a:blip r:embed="rId6"/>
                <a:stretch>
                  <a:fillRect r="-10638"/>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1209700" y="2492896"/>
                <a:ext cx="288032" cy="307777"/>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ar-IQ" sz="1400" i="1" smtClean="0">
                              <a:latin typeface="Cambria Math"/>
                            </a:rPr>
                          </m:ctrlPr>
                        </m:sSupPr>
                        <m:e>
                          <m:r>
                            <a:rPr lang="en-US" sz="1400" b="0" i="1" smtClean="0">
                              <a:latin typeface="Cambria Math"/>
                            </a:rPr>
                            <m:t>𝑥</m:t>
                          </m:r>
                        </m:e>
                        <m:sup>
                          <m:r>
                            <a:rPr lang="ar-IQ" sz="1400" b="0" i="1" smtClean="0">
                              <a:latin typeface="Cambria Math"/>
                            </a:rPr>
                            <m:t>3</m:t>
                          </m:r>
                        </m:sup>
                      </m:sSup>
                    </m:oMath>
                  </m:oMathPara>
                </a14:m>
                <a:endParaRPr lang="ar-IQ" sz="1400" dirty="0"/>
              </a:p>
            </p:txBody>
          </p:sp>
        </mc:Choice>
        <mc:Fallback xmlns="">
          <p:sp>
            <p:nvSpPr>
              <p:cNvPr id="9" name="TextBox 8"/>
              <p:cNvSpPr txBox="1">
                <a:spLocks noRot="1" noChangeAspect="1" noMove="1" noResize="1" noEditPoints="1" noAdjustHandles="1" noChangeArrowheads="1" noChangeShapeType="1" noTextEdit="1"/>
              </p:cNvSpPr>
              <p:nvPr/>
            </p:nvSpPr>
            <p:spPr>
              <a:xfrm>
                <a:off x="1209700" y="2492896"/>
                <a:ext cx="288032" cy="307777"/>
              </a:xfrm>
              <a:prstGeom prst="rect">
                <a:avLst/>
              </a:prstGeom>
              <a:blipFill rotWithShape="1">
                <a:blip r:embed="rId7"/>
                <a:stretch>
                  <a:fillRect r="-8333"/>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1561878" y="2492896"/>
                <a:ext cx="288032" cy="307777"/>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ar-IQ" sz="1400" i="1" smtClean="0">
                              <a:latin typeface="Cambria Math"/>
                            </a:rPr>
                          </m:ctrlPr>
                        </m:sSupPr>
                        <m:e>
                          <m:r>
                            <a:rPr lang="en-US" sz="1400" b="0" i="1" smtClean="0">
                              <a:latin typeface="Cambria Math"/>
                            </a:rPr>
                            <m:t>𝑥</m:t>
                          </m:r>
                        </m:e>
                        <m:sup>
                          <m:r>
                            <a:rPr lang="ar-IQ" sz="1400" b="0" i="1" smtClean="0">
                              <a:latin typeface="Cambria Math"/>
                            </a:rPr>
                            <m:t>2</m:t>
                          </m:r>
                        </m:sup>
                      </m:sSup>
                    </m:oMath>
                  </m:oMathPara>
                </a14:m>
                <a:endParaRPr lang="ar-IQ" sz="1400" dirty="0"/>
              </a:p>
            </p:txBody>
          </p:sp>
        </mc:Choice>
        <mc:Fallback xmlns="">
          <p:sp>
            <p:nvSpPr>
              <p:cNvPr id="10" name="TextBox 9"/>
              <p:cNvSpPr txBox="1">
                <a:spLocks noRot="1" noChangeAspect="1" noMove="1" noResize="1" noEditPoints="1" noAdjustHandles="1" noChangeArrowheads="1" noChangeShapeType="1" noTextEdit="1"/>
              </p:cNvSpPr>
              <p:nvPr/>
            </p:nvSpPr>
            <p:spPr>
              <a:xfrm>
                <a:off x="1561878" y="2492896"/>
                <a:ext cx="288032" cy="307777"/>
              </a:xfrm>
              <a:prstGeom prst="rect">
                <a:avLst/>
              </a:prstGeom>
              <a:blipFill rotWithShape="1">
                <a:blip r:embed="rId8"/>
                <a:stretch>
                  <a:fillRect r="-10638"/>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1907704" y="2492896"/>
                <a:ext cx="288032" cy="307777"/>
              </a:xfrm>
              <a:prstGeom prst="rect">
                <a:avLst/>
              </a:prstGeom>
              <a:noFill/>
            </p:spPr>
            <p:txBody>
              <a:bodyPr wrap="square" rtlCol="1">
                <a:spAutoFit/>
              </a:bodyPr>
              <a:lstStyle/>
              <a:p>
                <a:pPr/>
                <a14:m>
                  <m:oMathPara xmlns:m="http://schemas.openxmlformats.org/officeDocument/2006/math">
                    <m:oMathParaPr>
                      <m:jc m:val="centerGroup"/>
                    </m:oMathParaPr>
                    <m:oMath xmlns:m="http://schemas.openxmlformats.org/officeDocument/2006/math">
                      <m:sSup>
                        <m:sSupPr>
                          <m:ctrlPr>
                            <a:rPr lang="ar-IQ" sz="1400" i="1" smtClean="0">
                              <a:latin typeface="Cambria Math"/>
                            </a:rPr>
                          </m:ctrlPr>
                        </m:sSupPr>
                        <m:e>
                          <m:r>
                            <a:rPr lang="en-US" sz="1400" b="0" i="1" smtClean="0">
                              <a:latin typeface="Cambria Math"/>
                            </a:rPr>
                            <m:t>𝑥</m:t>
                          </m:r>
                        </m:e>
                        <m:sup>
                          <m:r>
                            <a:rPr lang="ar-IQ" sz="1400" b="0" i="1" smtClean="0">
                              <a:latin typeface="Cambria Math"/>
                            </a:rPr>
                            <m:t>1</m:t>
                          </m:r>
                        </m:sup>
                      </m:sSup>
                    </m:oMath>
                  </m:oMathPara>
                </a14:m>
                <a:endParaRPr lang="ar-IQ" sz="1400" dirty="0"/>
              </a:p>
            </p:txBody>
          </p:sp>
        </mc:Choice>
        <mc:Fallback xmlns="">
          <p:sp>
            <p:nvSpPr>
              <p:cNvPr id="11" name="TextBox 10"/>
              <p:cNvSpPr txBox="1">
                <a:spLocks noRot="1" noChangeAspect="1" noMove="1" noResize="1" noEditPoints="1" noAdjustHandles="1" noChangeArrowheads="1" noChangeShapeType="1" noTextEdit="1"/>
              </p:cNvSpPr>
              <p:nvPr/>
            </p:nvSpPr>
            <p:spPr>
              <a:xfrm>
                <a:off x="1907704" y="2492896"/>
                <a:ext cx="288032" cy="307777"/>
              </a:xfrm>
              <a:prstGeom prst="rect">
                <a:avLst/>
              </a:prstGeom>
              <a:blipFill rotWithShape="1">
                <a:blip r:embed="rId9"/>
                <a:stretch>
                  <a:fillRect r="-6383"/>
                </a:stretch>
              </a:blipFill>
            </p:spPr>
            <p:txBody>
              <a:bodyPr/>
              <a:lstStyle/>
              <a:p>
                <a:r>
                  <a:rPr lang="ar-IQ">
                    <a:noFill/>
                  </a:rPr>
                  <a:t> </a:t>
                </a:r>
              </a:p>
            </p:txBody>
          </p:sp>
        </mc:Fallback>
      </mc:AlternateContent>
    </p:spTree>
    <p:extLst>
      <p:ext uri="{BB962C8B-B14F-4D97-AF65-F5344CB8AC3E}">
        <p14:creationId xmlns:p14="http://schemas.microsoft.com/office/powerpoint/2010/main" val="237474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p:cTn id="38" dur="500" fill="hold"/>
                                        <p:tgtEl>
                                          <p:spTgt spid="5"/>
                                        </p:tgtEl>
                                        <p:attrNameLst>
                                          <p:attrName>ppt_w</p:attrName>
                                        </p:attrNameLst>
                                      </p:cBhvr>
                                      <p:tavLst>
                                        <p:tav tm="0">
                                          <p:val>
                                            <p:fltVal val="0"/>
                                          </p:val>
                                        </p:tav>
                                        <p:tav tm="100000">
                                          <p:val>
                                            <p:strVal val="#ppt_w"/>
                                          </p:val>
                                        </p:tav>
                                      </p:tavLst>
                                    </p:anim>
                                    <p:anim calcmode="lin" valueType="num">
                                      <p:cBhvr>
                                        <p:cTn id="39" dur="500" fill="hold"/>
                                        <p:tgtEl>
                                          <p:spTgt spid="5"/>
                                        </p:tgtEl>
                                        <p:attrNameLst>
                                          <p:attrName>ppt_h</p:attrName>
                                        </p:attrNameLst>
                                      </p:cBhvr>
                                      <p:tavLst>
                                        <p:tav tm="0">
                                          <p:val>
                                            <p:fltVal val="0"/>
                                          </p:val>
                                        </p:tav>
                                        <p:tav tm="100000">
                                          <p:val>
                                            <p:strVal val="#ppt_h"/>
                                          </p:val>
                                        </p:tav>
                                      </p:tavLst>
                                    </p:anim>
                                    <p:animEffect transition="in" filter="fade">
                                      <p:cBhvr>
                                        <p:cTn id="40" dur="5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p:cTn id="45" dur="500" fill="hold"/>
                                        <p:tgtEl>
                                          <p:spTgt spid="4"/>
                                        </p:tgtEl>
                                        <p:attrNameLst>
                                          <p:attrName>ppt_w</p:attrName>
                                        </p:attrNameLst>
                                      </p:cBhvr>
                                      <p:tavLst>
                                        <p:tav tm="0">
                                          <p:val>
                                            <p:fltVal val="0"/>
                                          </p:val>
                                        </p:tav>
                                        <p:tav tm="100000">
                                          <p:val>
                                            <p:strVal val="#ppt_w"/>
                                          </p:val>
                                        </p:tav>
                                      </p:tavLst>
                                    </p:anim>
                                    <p:anim calcmode="lin" valueType="num">
                                      <p:cBhvr>
                                        <p:cTn id="46" dur="500" fill="hold"/>
                                        <p:tgtEl>
                                          <p:spTgt spid="4"/>
                                        </p:tgtEl>
                                        <p:attrNameLst>
                                          <p:attrName>ppt_h</p:attrName>
                                        </p:attrNameLst>
                                      </p:cBhvr>
                                      <p:tavLst>
                                        <p:tav tm="0">
                                          <p:val>
                                            <p:fltVal val="0"/>
                                          </p:val>
                                        </p:tav>
                                        <p:tav tm="100000">
                                          <p:val>
                                            <p:strVal val="#ppt_h"/>
                                          </p:val>
                                        </p:tav>
                                      </p:tavLst>
                                    </p:anim>
                                    <p:animEffect transition="in" filter="fade">
                                      <p:cBhvr>
                                        <p:cTn id="47" dur="5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 calcmode="lin" valueType="num">
                                      <p:cBhvr>
                                        <p:cTn id="5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54" dur="500"/>
                                        <p:tgtEl>
                                          <p:spTgt spid="3">
                                            <p:txEl>
                                              <p:pRg st="4" end="4"/>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Effect transition="in" filter="wipe(down)">
                                      <p:cBhvr>
                                        <p:cTn id="59" dur="500"/>
                                        <p:tgtEl>
                                          <p:spTgt spid="3">
                                            <p:txEl>
                                              <p:pRg st="5" end="5"/>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nodeType="clickEffect">
                                  <p:stCondLst>
                                    <p:cond delay="0"/>
                                  </p:stCondLst>
                                  <p:childTnLst>
                                    <p:set>
                                      <p:cBhvr>
                                        <p:cTn id="63" dur="1" fill="hold">
                                          <p:stCondLst>
                                            <p:cond delay="0"/>
                                          </p:stCondLst>
                                        </p:cTn>
                                        <p:tgtEl>
                                          <p:spTgt spid="3">
                                            <p:txEl>
                                              <p:pRg st="6" end="6"/>
                                            </p:txEl>
                                          </p:spTgt>
                                        </p:tgtEl>
                                        <p:attrNameLst>
                                          <p:attrName>style.visibility</p:attrName>
                                        </p:attrNameLst>
                                      </p:cBhvr>
                                      <p:to>
                                        <p:strVal val="visible"/>
                                      </p:to>
                                    </p:set>
                                    <p:animEffect transition="in" filter="wipe(down)">
                                      <p:cBhvr>
                                        <p:cTn id="64" dur="500"/>
                                        <p:tgtEl>
                                          <p:spTgt spid="3">
                                            <p:txEl>
                                              <p:pRg st="6" end="6"/>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nodeType="clickEffect">
                                  <p:stCondLst>
                                    <p:cond delay="0"/>
                                  </p:stCondLst>
                                  <p:childTnLst>
                                    <p:set>
                                      <p:cBhvr>
                                        <p:cTn id="68" dur="1" fill="hold">
                                          <p:stCondLst>
                                            <p:cond delay="0"/>
                                          </p:stCondLst>
                                        </p:cTn>
                                        <p:tgtEl>
                                          <p:spTgt spid="3">
                                            <p:txEl>
                                              <p:pRg st="7" end="7"/>
                                            </p:txEl>
                                          </p:spTgt>
                                        </p:tgtEl>
                                        <p:attrNameLst>
                                          <p:attrName>style.visibility</p:attrName>
                                        </p:attrNameLst>
                                      </p:cBhvr>
                                      <p:to>
                                        <p:strVal val="visible"/>
                                      </p:to>
                                    </p:set>
                                    <p:anim calcmode="lin" valueType="num">
                                      <p:cBhvr>
                                        <p:cTn id="6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71" dur="500"/>
                                        <p:tgtEl>
                                          <p:spTgt spid="3">
                                            <p:txEl>
                                              <p:pRg st="7" end="7"/>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16" fill="hold" grpId="0" nodeType="clickEffect">
                                  <p:stCondLst>
                                    <p:cond delay="0"/>
                                  </p:stCondLst>
                                  <p:childTnLst>
                                    <p:set>
                                      <p:cBhvr>
                                        <p:cTn id="75" dur="1" fill="hold">
                                          <p:stCondLst>
                                            <p:cond delay="0"/>
                                          </p:stCondLst>
                                        </p:cTn>
                                        <p:tgtEl>
                                          <p:spTgt spid="8"/>
                                        </p:tgtEl>
                                        <p:attrNameLst>
                                          <p:attrName>style.visibility</p:attrName>
                                        </p:attrNameLst>
                                      </p:cBhvr>
                                      <p:to>
                                        <p:strVal val="visible"/>
                                      </p:to>
                                    </p:set>
                                    <p:anim calcmode="lin" valueType="num">
                                      <p:cBhvr>
                                        <p:cTn id="76" dur="500" fill="hold"/>
                                        <p:tgtEl>
                                          <p:spTgt spid="8"/>
                                        </p:tgtEl>
                                        <p:attrNameLst>
                                          <p:attrName>ppt_w</p:attrName>
                                        </p:attrNameLst>
                                      </p:cBhvr>
                                      <p:tavLst>
                                        <p:tav tm="0">
                                          <p:val>
                                            <p:fltVal val="0"/>
                                          </p:val>
                                        </p:tav>
                                        <p:tav tm="100000">
                                          <p:val>
                                            <p:strVal val="#ppt_w"/>
                                          </p:val>
                                        </p:tav>
                                      </p:tavLst>
                                    </p:anim>
                                    <p:anim calcmode="lin" valueType="num">
                                      <p:cBhvr>
                                        <p:cTn id="77" dur="500" fill="hold"/>
                                        <p:tgtEl>
                                          <p:spTgt spid="8"/>
                                        </p:tgtEl>
                                        <p:attrNameLst>
                                          <p:attrName>ppt_h</p:attrName>
                                        </p:attrNameLst>
                                      </p:cBhvr>
                                      <p:tavLst>
                                        <p:tav tm="0">
                                          <p:val>
                                            <p:fltVal val="0"/>
                                          </p:val>
                                        </p:tav>
                                        <p:tav tm="100000">
                                          <p:val>
                                            <p:strVal val="#ppt_h"/>
                                          </p:val>
                                        </p:tav>
                                      </p:tavLst>
                                    </p:anim>
                                    <p:animEffect transition="in" filter="fade">
                                      <p:cBhvr>
                                        <p:cTn id="78" dur="500"/>
                                        <p:tgtEl>
                                          <p:spTgt spid="8"/>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11"/>
                                        </p:tgtEl>
                                        <p:attrNameLst>
                                          <p:attrName>style.visibility</p:attrName>
                                        </p:attrNameLst>
                                      </p:cBhvr>
                                      <p:to>
                                        <p:strVal val="visible"/>
                                      </p:to>
                                    </p:set>
                                    <p:anim calcmode="lin" valueType="num">
                                      <p:cBhvr>
                                        <p:cTn id="83" dur="500" fill="hold"/>
                                        <p:tgtEl>
                                          <p:spTgt spid="11"/>
                                        </p:tgtEl>
                                        <p:attrNameLst>
                                          <p:attrName>ppt_w</p:attrName>
                                        </p:attrNameLst>
                                      </p:cBhvr>
                                      <p:tavLst>
                                        <p:tav tm="0">
                                          <p:val>
                                            <p:fltVal val="0"/>
                                          </p:val>
                                        </p:tav>
                                        <p:tav tm="100000">
                                          <p:val>
                                            <p:strVal val="#ppt_w"/>
                                          </p:val>
                                        </p:tav>
                                      </p:tavLst>
                                    </p:anim>
                                    <p:anim calcmode="lin" valueType="num">
                                      <p:cBhvr>
                                        <p:cTn id="84" dur="500" fill="hold"/>
                                        <p:tgtEl>
                                          <p:spTgt spid="11"/>
                                        </p:tgtEl>
                                        <p:attrNameLst>
                                          <p:attrName>ppt_h</p:attrName>
                                        </p:attrNameLst>
                                      </p:cBhvr>
                                      <p:tavLst>
                                        <p:tav tm="0">
                                          <p:val>
                                            <p:fltVal val="0"/>
                                          </p:val>
                                        </p:tav>
                                        <p:tav tm="100000">
                                          <p:val>
                                            <p:strVal val="#ppt_h"/>
                                          </p:val>
                                        </p:tav>
                                      </p:tavLst>
                                    </p:anim>
                                    <p:animEffect transition="in" filter="fade">
                                      <p:cBhvr>
                                        <p:cTn id="85" dur="500"/>
                                        <p:tgtEl>
                                          <p:spTgt spid="11"/>
                                        </p:tgtEl>
                                      </p:cBhvr>
                                    </p:animEffect>
                                  </p:childTnLst>
                                </p:cTn>
                              </p:par>
                            </p:childTnLst>
                          </p:cTn>
                        </p:par>
                      </p:childTnLst>
                    </p:cTn>
                  </p:par>
                  <p:par>
                    <p:cTn id="86" fill="hold">
                      <p:stCondLst>
                        <p:cond delay="indefinite"/>
                      </p:stCondLst>
                      <p:childTnLst>
                        <p:par>
                          <p:cTn id="87" fill="hold">
                            <p:stCondLst>
                              <p:cond delay="0"/>
                            </p:stCondLst>
                            <p:childTnLst>
                              <p:par>
                                <p:cTn id="88" presetID="53" presetClass="entr" presetSubtype="16" fill="hold" grpId="0" nodeType="clickEffect">
                                  <p:stCondLst>
                                    <p:cond delay="0"/>
                                  </p:stCondLst>
                                  <p:childTnLst>
                                    <p:set>
                                      <p:cBhvr>
                                        <p:cTn id="89" dur="1" fill="hold">
                                          <p:stCondLst>
                                            <p:cond delay="0"/>
                                          </p:stCondLst>
                                        </p:cTn>
                                        <p:tgtEl>
                                          <p:spTgt spid="10"/>
                                        </p:tgtEl>
                                        <p:attrNameLst>
                                          <p:attrName>style.visibility</p:attrName>
                                        </p:attrNameLst>
                                      </p:cBhvr>
                                      <p:to>
                                        <p:strVal val="visible"/>
                                      </p:to>
                                    </p:set>
                                    <p:anim calcmode="lin" valueType="num">
                                      <p:cBhvr>
                                        <p:cTn id="90" dur="500" fill="hold"/>
                                        <p:tgtEl>
                                          <p:spTgt spid="10"/>
                                        </p:tgtEl>
                                        <p:attrNameLst>
                                          <p:attrName>ppt_w</p:attrName>
                                        </p:attrNameLst>
                                      </p:cBhvr>
                                      <p:tavLst>
                                        <p:tav tm="0">
                                          <p:val>
                                            <p:fltVal val="0"/>
                                          </p:val>
                                        </p:tav>
                                        <p:tav tm="100000">
                                          <p:val>
                                            <p:strVal val="#ppt_w"/>
                                          </p:val>
                                        </p:tav>
                                      </p:tavLst>
                                    </p:anim>
                                    <p:anim calcmode="lin" valueType="num">
                                      <p:cBhvr>
                                        <p:cTn id="91" dur="500" fill="hold"/>
                                        <p:tgtEl>
                                          <p:spTgt spid="10"/>
                                        </p:tgtEl>
                                        <p:attrNameLst>
                                          <p:attrName>ppt_h</p:attrName>
                                        </p:attrNameLst>
                                      </p:cBhvr>
                                      <p:tavLst>
                                        <p:tav tm="0">
                                          <p:val>
                                            <p:fltVal val="0"/>
                                          </p:val>
                                        </p:tav>
                                        <p:tav tm="100000">
                                          <p:val>
                                            <p:strVal val="#ppt_h"/>
                                          </p:val>
                                        </p:tav>
                                      </p:tavLst>
                                    </p:anim>
                                    <p:animEffect transition="in" filter="fade">
                                      <p:cBhvr>
                                        <p:cTn id="92" dur="500"/>
                                        <p:tgtEl>
                                          <p:spTgt spid="10"/>
                                        </p:tgtEl>
                                      </p:cBhvr>
                                    </p:animEffect>
                                  </p:childTnLst>
                                </p:cTn>
                              </p:par>
                            </p:childTnLst>
                          </p:cTn>
                        </p:par>
                      </p:childTnLst>
                    </p:cTn>
                  </p:par>
                  <p:par>
                    <p:cTn id="93" fill="hold">
                      <p:stCondLst>
                        <p:cond delay="indefinite"/>
                      </p:stCondLst>
                      <p:childTnLst>
                        <p:par>
                          <p:cTn id="94" fill="hold">
                            <p:stCondLst>
                              <p:cond delay="0"/>
                            </p:stCondLst>
                            <p:childTnLst>
                              <p:par>
                                <p:cTn id="95" presetID="53" presetClass="entr" presetSubtype="16" fill="hold" grpId="0" nodeType="clickEffect">
                                  <p:stCondLst>
                                    <p:cond delay="0"/>
                                  </p:stCondLst>
                                  <p:childTnLst>
                                    <p:set>
                                      <p:cBhvr>
                                        <p:cTn id="96" dur="1" fill="hold">
                                          <p:stCondLst>
                                            <p:cond delay="0"/>
                                          </p:stCondLst>
                                        </p:cTn>
                                        <p:tgtEl>
                                          <p:spTgt spid="9"/>
                                        </p:tgtEl>
                                        <p:attrNameLst>
                                          <p:attrName>style.visibility</p:attrName>
                                        </p:attrNameLst>
                                      </p:cBhvr>
                                      <p:to>
                                        <p:strVal val="visible"/>
                                      </p:to>
                                    </p:set>
                                    <p:anim calcmode="lin" valueType="num">
                                      <p:cBhvr>
                                        <p:cTn id="97" dur="500" fill="hold"/>
                                        <p:tgtEl>
                                          <p:spTgt spid="9"/>
                                        </p:tgtEl>
                                        <p:attrNameLst>
                                          <p:attrName>ppt_w</p:attrName>
                                        </p:attrNameLst>
                                      </p:cBhvr>
                                      <p:tavLst>
                                        <p:tav tm="0">
                                          <p:val>
                                            <p:fltVal val="0"/>
                                          </p:val>
                                        </p:tav>
                                        <p:tav tm="100000">
                                          <p:val>
                                            <p:strVal val="#ppt_w"/>
                                          </p:val>
                                        </p:tav>
                                      </p:tavLst>
                                    </p:anim>
                                    <p:anim calcmode="lin" valueType="num">
                                      <p:cBhvr>
                                        <p:cTn id="98" dur="500" fill="hold"/>
                                        <p:tgtEl>
                                          <p:spTgt spid="9"/>
                                        </p:tgtEl>
                                        <p:attrNameLst>
                                          <p:attrName>ppt_h</p:attrName>
                                        </p:attrNameLst>
                                      </p:cBhvr>
                                      <p:tavLst>
                                        <p:tav tm="0">
                                          <p:val>
                                            <p:fltVal val="0"/>
                                          </p:val>
                                        </p:tav>
                                        <p:tav tm="100000">
                                          <p:val>
                                            <p:strVal val="#ppt_h"/>
                                          </p:val>
                                        </p:tav>
                                      </p:tavLst>
                                    </p:anim>
                                    <p:animEffect transition="in" filter="fade">
                                      <p:cBhvr>
                                        <p:cTn id="99" dur="500"/>
                                        <p:tgtEl>
                                          <p:spTgt spid="9"/>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4" fill="hold" nodeType="clickEffect">
                                  <p:stCondLst>
                                    <p:cond delay="0"/>
                                  </p:stCondLst>
                                  <p:childTnLst>
                                    <p:set>
                                      <p:cBhvr>
                                        <p:cTn id="103" dur="1" fill="hold">
                                          <p:stCondLst>
                                            <p:cond delay="0"/>
                                          </p:stCondLst>
                                        </p:cTn>
                                        <p:tgtEl>
                                          <p:spTgt spid="3">
                                            <p:txEl>
                                              <p:pRg st="8" end="8"/>
                                            </p:txEl>
                                          </p:spTgt>
                                        </p:tgtEl>
                                        <p:attrNameLst>
                                          <p:attrName>style.visibility</p:attrName>
                                        </p:attrNameLst>
                                      </p:cBhvr>
                                      <p:to>
                                        <p:strVal val="visible"/>
                                      </p:to>
                                    </p:set>
                                    <p:animEffect transition="in" filter="wipe(down)">
                                      <p:cBhvr>
                                        <p:cTn id="104" dur="500"/>
                                        <p:tgtEl>
                                          <p:spTgt spid="3">
                                            <p:txEl>
                                              <p:pRg st="8" end="8"/>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nodeType="clickEffect">
                                  <p:stCondLst>
                                    <p:cond delay="0"/>
                                  </p:stCondLst>
                                  <p:childTnLst>
                                    <p:set>
                                      <p:cBhvr>
                                        <p:cTn id="108" dur="1" fill="hold">
                                          <p:stCondLst>
                                            <p:cond delay="0"/>
                                          </p:stCondLst>
                                        </p:cTn>
                                        <p:tgtEl>
                                          <p:spTgt spid="3">
                                            <p:txEl>
                                              <p:pRg st="10" end="10"/>
                                            </p:txEl>
                                          </p:spTgt>
                                        </p:tgtEl>
                                        <p:attrNameLst>
                                          <p:attrName>style.visibility</p:attrName>
                                        </p:attrNameLst>
                                      </p:cBhvr>
                                      <p:to>
                                        <p:strVal val="visible"/>
                                      </p:to>
                                    </p:set>
                                    <p:animEffect transition="in" filter="wipe(down)">
                                      <p:cBhvr>
                                        <p:cTn id="109" dur="500"/>
                                        <p:tgtEl>
                                          <p:spTgt spid="3">
                                            <p:txEl>
                                              <p:pRg st="10" end="10"/>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53" presetClass="entr" presetSubtype="16" fill="hold" nodeType="clickEffect">
                                  <p:stCondLst>
                                    <p:cond delay="0"/>
                                  </p:stCondLst>
                                  <p:childTnLst>
                                    <p:set>
                                      <p:cBhvr>
                                        <p:cTn id="113" dur="1" fill="hold">
                                          <p:stCondLst>
                                            <p:cond delay="0"/>
                                          </p:stCondLst>
                                        </p:cTn>
                                        <p:tgtEl>
                                          <p:spTgt spid="3">
                                            <p:txEl>
                                              <p:pRg st="11" end="11"/>
                                            </p:txEl>
                                          </p:spTgt>
                                        </p:tgtEl>
                                        <p:attrNameLst>
                                          <p:attrName>style.visibility</p:attrName>
                                        </p:attrNameLst>
                                      </p:cBhvr>
                                      <p:to>
                                        <p:strVal val="visible"/>
                                      </p:to>
                                    </p:set>
                                    <p:anim calcmode="lin" valueType="num">
                                      <p:cBhvr>
                                        <p:cTn id="114"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115"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116"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088" y="1042988"/>
            <a:ext cx="6981825" cy="477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717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p:nvPr/>
        </p:nvSpPr>
        <p:spPr>
          <a:xfrm>
            <a:off x="3995936" y="1690082"/>
            <a:ext cx="2705100" cy="7308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 name="Title 1"/>
          <p:cNvSpPr>
            <a:spLocks noGrp="1"/>
          </p:cNvSpPr>
          <p:nvPr>
            <p:ph type="title"/>
          </p:nvPr>
        </p:nvSpPr>
        <p:spPr>
          <a:xfrm>
            <a:off x="467544" y="116632"/>
            <a:ext cx="7467600" cy="490066"/>
          </a:xfrm>
        </p:spPr>
        <p:txBody>
          <a:bodyPr>
            <a:normAutofit/>
          </a:bodyPr>
          <a:lstStyle/>
          <a:p>
            <a:pPr rtl="0"/>
            <a:r>
              <a:rPr lang="en-US" sz="2000" b="1" u="sng" dirty="0" smtClean="0">
                <a:solidFill>
                  <a:srgbClr val="C00000"/>
                </a:solidFill>
              </a:rPr>
              <a:t>B) Systematic Cyclic Codes (Division):</a:t>
            </a:r>
            <a:endParaRPr lang="en-US" sz="2000" dirty="0">
              <a:solidFill>
                <a:srgbClr val="C00000"/>
              </a:solidFill>
            </a:endParaRPr>
          </a:p>
        </p:txBody>
      </p:sp>
      <p:sp>
        <p:nvSpPr>
          <p:cNvPr id="9" name="Rectangle 8"/>
          <p:cNvSpPr/>
          <p:nvPr/>
        </p:nvSpPr>
        <p:spPr>
          <a:xfrm>
            <a:off x="251520" y="692696"/>
            <a:ext cx="8496944" cy="4247317"/>
          </a:xfrm>
          <a:prstGeom prst="rect">
            <a:avLst/>
          </a:prstGeom>
        </p:spPr>
        <p:txBody>
          <a:bodyPr wrap="square">
            <a:spAutoFit/>
          </a:bodyPr>
          <a:lstStyle/>
          <a:p>
            <a:pPr rtl="0"/>
            <a:r>
              <a:rPr lang="en-US" dirty="0"/>
              <a:t>The procedure for the generation of (</a:t>
            </a:r>
            <a:r>
              <a:rPr lang="en-US" dirty="0" err="1"/>
              <a:t>n,k</a:t>
            </a:r>
            <a:r>
              <a:rPr lang="en-US" dirty="0"/>
              <a:t>) systematic cyclic code is as follows:</a:t>
            </a:r>
          </a:p>
          <a:p>
            <a:pPr algn="just" rtl="0"/>
            <a:r>
              <a:rPr lang="en-US" dirty="0"/>
              <a:t>(1) Find D(x) from [D] as before.</a:t>
            </a:r>
          </a:p>
          <a:p>
            <a:pPr algn="just" rtl="0"/>
            <a:r>
              <a:rPr lang="en-US" dirty="0"/>
              <a:t>(2) As before, select a generator polynomial g(x) of order r from the factorization table of x</a:t>
            </a:r>
            <a:r>
              <a:rPr lang="en-US" baseline="30000" dirty="0"/>
              <a:t>n</a:t>
            </a:r>
            <a:r>
              <a:rPr lang="en-US" dirty="0"/>
              <a:t>+1</a:t>
            </a:r>
            <a:r>
              <a:rPr lang="en-US" dirty="0" smtClean="0"/>
              <a:t>.</a:t>
            </a:r>
          </a:p>
          <a:p>
            <a:pPr algn="l" rtl="0"/>
            <a:r>
              <a:rPr lang="en-US" dirty="0"/>
              <a:t>(3)The output </a:t>
            </a:r>
            <a:r>
              <a:rPr lang="en-US" dirty="0" err="1"/>
              <a:t>codeword</a:t>
            </a:r>
            <a:r>
              <a:rPr lang="en-US" dirty="0"/>
              <a:t> will be</a:t>
            </a:r>
            <a:r>
              <a:rPr lang="en-US" dirty="0" smtClean="0"/>
              <a:t>:           </a:t>
            </a:r>
          </a:p>
          <a:p>
            <a:pPr rtl="0"/>
            <a:endParaRPr lang="en-US" dirty="0" smtClean="0"/>
          </a:p>
          <a:p>
            <a:pPr rtl="0"/>
            <a:endParaRPr lang="en-US" dirty="0" smtClean="0"/>
          </a:p>
          <a:p>
            <a:pPr algn="l" rtl="0"/>
            <a:r>
              <a:rPr lang="en-US" dirty="0" smtClean="0"/>
              <a:t>where </a:t>
            </a:r>
            <a:r>
              <a:rPr lang="en-US" dirty="0"/>
              <a:t>Rem is the remainder of the long division of </a:t>
            </a:r>
            <a:r>
              <a:rPr lang="en-US" dirty="0" err="1"/>
              <a:t>x</a:t>
            </a:r>
            <a:r>
              <a:rPr lang="en-US" baseline="30000" dirty="0" err="1"/>
              <a:t>r</a:t>
            </a:r>
            <a:r>
              <a:rPr lang="en-US" dirty="0"/>
              <a:t> D(x) by g(x).</a:t>
            </a:r>
          </a:p>
          <a:p>
            <a:pPr algn="l" rtl="0"/>
            <a:r>
              <a:rPr lang="en-US" dirty="0"/>
              <a:t>(4) Use C(x) to find [C</a:t>
            </a:r>
            <a:r>
              <a:rPr lang="en-US" dirty="0" smtClean="0"/>
              <a:t>].</a:t>
            </a:r>
          </a:p>
          <a:p>
            <a:pPr algn="l" rtl="0"/>
            <a:endParaRPr lang="en-US" dirty="0" smtClean="0"/>
          </a:p>
          <a:p>
            <a:pPr algn="l" rtl="0"/>
            <a:r>
              <a:rPr lang="en-US" u="sng" dirty="0"/>
              <a:t>Ex</a:t>
            </a:r>
            <a:r>
              <a:rPr lang="en-US" dirty="0"/>
              <a:t>: Write down the code table for the (7,4) systematic cyclic code generated by the generator polynomial g(x)=x</a:t>
            </a:r>
            <a:r>
              <a:rPr lang="en-US" baseline="30000" dirty="0"/>
              <a:t>3</a:t>
            </a:r>
            <a:r>
              <a:rPr lang="en-US" dirty="0"/>
              <a:t>+x</a:t>
            </a:r>
            <a:r>
              <a:rPr lang="en-US" baseline="30000" dirty="0"/>
              <a:t>2</a:t>
            </a:r>
            <a:r>
              <a:rPr lang="en-US" dirty="0"/>
              <a:t>+1.</a:t>
            </a:r>
          </a:p>
          <a:p>
            <a:pPr algn="l" rtl="0"/>
            <a:r>
              <a:rPr lang="en-US" u="sng" dirty="0"/>
              <a:t>Solution:</a:t>
            </a:r>
            <a:endParaRPr lang="en-US" dirty="0"/>
          </a:p>
          <a:p>
            <a:pPr algn="l"/>
            <a:r>
              <a:rPr lang="en-US" dirty="0"/>
              <a:t>Here n=7, k=4, r=3:</a:t>
            </a:r>
          </a:p>
          <a:p>
            <a:pPr algn="just" rtl="0"/>
            <a:endParaRPr lang="en-US" dirty="0"/>
          </a:p>
        </p:txBody>
      </p:sp>
      <p:pic>
        <p:nvPicPr>
          <p:cNvPr id="1024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1690082"/>
            <a:ext cx="2705100" cy="730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17190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8713" y="923925"/>
            <a:ext cx="7403727" cy="501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32934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081088"/>
            <a:ext cx="4876800" cy="469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85446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9512" y="116632"/>
            <a:ext cx="8424936" cy="4247317"/>
          </a:xfrm>
          <a:prstGeom prst="rect">
            <a:avLst/>
          </a:prstGeom>
        </p:spPr>
        <p:txBody>
          <a:bodyPr wrap="square">
            <a:spAutoFit/>
          </a:bodyPr>
          <a:lstStyle/>
          <a:p>
            <a:pPr algn="l"/>
            <a:endParaRPr lang="en-US" u="sng" dirty="0" smtClean="0"/>
          </a:p>
          <a:p>
            <a:pPr algn="l"/>
            <a:r>
              <a:rPr lang="en-US" u="sng" dirty="0" smtClean="0"/>
              <a:t>Note</a:t>
            </a:r>
            <a:r>
              <a:rPr lang="en-US" u="sng" dirty="0"/>
              <a:t>: </a:t>
            </a:r>
            <a:r>
              <a:rPr lang="en-US" dirty="0"/>
              <a:t> Previous encoding procedure can also be done faster without polynomial representation if g(x) is converted to binary form called the divisor </a:t>
            </a:r>
            <a:endParaRPr lang="ar-IQ" dirty="0" smtClean="0"/>
          </a:p>
          <a:p>
            <a:pPr algn="l"/>
            <a:r>
              <a:rPr lang="en-US" dirty="0" smtClean="0"/>
              <a:t>of </a:t>
            </a:r>
            <a:r>
              <a:rPr lang="en-US" dirty="0"/>
              <a:t>the cyclic code. </a:t>
            </a:r>
            <a:endParaRPr lang="en-US" dirty="0" smtClean="0"/>
          </a:p>
          <a:p>
            <a:pPr algn="just" rtl="0"/>
            <a:r>
              <a:rPr lang="en-US" dirty="0"/>
              <a:t>For example if g(x)=x</a:t>
            </a:r>
            <a:r>
              <a:rPr lang="en-US" baseline="30000" dirty="0"/>
              <a:t>3</a:t>
            </a:r>
            <a:r>
              <a:rPr lang="en-US" dirty="0"/>
              <a:t>+x</a:t>
            </a:r>
            <a:r>
              <a:rPr lang="en-US" baseline="30000" dirty="0"/>
              <a:t>2</a:t>
            </a:r>
            <a:r>
              <a:rPr lang="en-US" dirty="0"/>
              <a:t>+1, then the divisor [G]=[1101] consisting of (r+1) bits. Next to find [C] for [D]=[a</a:t>
            </a:r>
            <a:r>
              <a:rPr lang="en-US" baseline="-25000" dirty="0"/>
              <a:t>1</a:t>
            </a:r>
            <a:r>
              <a:rPr lang="en-US" dirty="0"/>
              <a:t> a</a:t>
            </a:r>
            <a:r>
              <a:rPr lang="en-US" baseline="-25000" dirty="0"/>
              <a:t>2</a:t>
            </a:r>
            <a:r>
              <a:rPr lang="en-US" dirty="0"/>
              <a:t> …….</a:t>
            </a:r>
            <a:r>
              <a:rPr lang="en-US" dirty="0" err="1"/>
              <a:t>a</a:t>
            </a:r>
            <a:r>
              <a:rPr lang="en-US" baseline="-25000" dirty="0" err="1"/>
              <a:t>k</a:t>
            </a:r>
            <a:r>
              <a:rPr lang="en-US" dirty="0"/>
              <a:t>], then put r   0's as LSB to </a:t>
            </a:r>
            <a:r>
              <a:rPr lang="en-US" dirty="0" smtClean="0"/>
              <a:t>get</a:t>
            </a:r>
          </a:p>
          <a:p>
            <a:pPr algn="just" rtl="0"/>
            <a:r>
              <a:rPr lang="en-US" dirty="0" smtClean="0"/>
              <a:t> </a:t>
            </a:r>
            <a:r>
              <a:rPr lang="en-US" dirty="0"/>
              <a:t>[a</a:t>
            </a:r>
            <a:r>
              <a:rPr lang="en-US" baseline="-25000" dirty="0"/>
              <a:t>1</a:t>
            </a:r>
            <a:r>
              <a:rPr lang="en-US" dirty="0"/>
              <a:t> a</a:t>
            </a:r>
            <a:r>
              <a:rPr lang="en-US" baseline="-25000" dirty="0"/>
              <a:t>2</a:t>
            </a:r>
            <a:r>
              <a:rPr lang="en-US" dirty="0"/>
              <a:t> …….</a:t>
            </a:r>
            <a:r>
              <a:rPr lang="en-US" dirty="0" err="1"/>
              <a:t>a</a:t>
            </a:r>
            <a:r>
              <a:rPr lang="en-US" baseline="-25000" dirty="0" err="1"/>
              <a:t>k</a:t>
            </a:r>
            <a:r>
              <a:rPr lang="en-US" baseline="-25000" dirty="0"/>
              <a:t> </a:t>
            </a:r>
            <a:r>
              <a:rPr lang="en-US" dirty="0"/>
              <a:t>0 0 0 …0], then divide this by [G</a:t>
            </a:r>
            <a:r>
              <a:rPr lang="en-US" dirty="0" smtClean="0"/>
              <a:t>].    </a:t>
            </a:r>
            <a:endParaRPr lang="en-US" dirty="0"/>
          </a:p>
          <a:p>
            <a:pPr rtl="0"/>
            <a:r>
              <a:rPr lang="en-US" dirty="0"/>
              <a:t>                                                </a:t>
            </a:r>
          </a:p>
          <a:p>
            <a:pPr rtl="0"/>
            <a:r>
              <a:rPr lang="en-US" dirty="0"/>
              <a:t>                                              </a:t>
            </a:r>
          </a:p>
          <a:p>
            <a:pPr algn="l" rtl="0"/>
            <a:r>
              <a:rPr lang="en-US" u="sng" dirty="0"/>
              <a:t>Ex:  </a:t>
            </a:r>
            <a:r>
              <a:rPr lang="en-US" dirty="0"/>
              <a:t>Using the generator polynomial of previous example, then g(x)=x</a:t>
            </a:r>
            <a:r>
              <a:rPr lang="en-US" baseline="30000" dirty="0"/>
              <a:t>3</a:t>
            </a:r>
            <a:r>
              <a:rPr lang="en-US" dirty="0"/>
              <a:t>+x</a:t>
            </a:r>
            <a:r>
              <a:rPr lang="en-US" baseline="30000" dirty="0"/>
              <a:t>2</a:t>
            </a:r>
            <a:r>
              <a:rPr lang="en-US" dirty="0"/>
              <a:t>+1 and [G]=[1101]. For [D]=[0011], then divide [0011000] by [1101</a:t>
            </a:r>
            <a:r>
              <a:rPr lang="en-US" dirty="0" smtClean="0"/>
              <a:t>]:</a:t>
            </a:r>
          </a:p>
          <a:p>
            <a:pPr algn="l" rtl="0"/>
            <a:endParaRPr lang="en-US" dirty="0"/>
          </a:p>
          <a:p>
            <a:pPr rtl="0"/>
            <a:r>
              <a:rPr lang="en-US" dirty="0"/>
              <a:t> </a:t>
            </a:r>
          </a:p>
          <a:p>
            <a:pPr rtl="0"/>
            <a:r>
              <a:rPr lang="en-US" dirty="0"/>
              <a:t> </a:t>
            </a:r>
          </a:p>
          <a:p>
            <a:pPr algn="l"/>
            <a:endParaRPr lang="ar-IQ" dirty="0"/>
          </a:p>
        </p:txBody>
      </p:sp>
      <p:cxnSp>
        <p:nvCxnSpPr>
          <p:cNvPr id="9" name="Straight Arrow Connector 8"/>
          <p:cNvCxnSpPr/>
          <p:nvPr/>
        </p:nvCxnSpPr>
        <p:spPr>
          <a:xfrm flipH="1">
            <a:off x="1763688" y="2132856"/>
            <a:ext cx="864096"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475656" y="2132856"/>
            <a:ext cx="1224136" cy="369332"/>
          </a:xfrm>
          <a:prstGeom prst="rect">
            <a:avLst/>
          </a:prstGeom>
          <a:noFill/>
        </p:spPr>
        <p:txBody>
          <a:bodyPr wrap="square" rtlCol="1">
            <a:spAutoFit/>
          </a:bodyPr>
          <a:lstStyle/>
          <a:p>
            <a:r>
              <a:rPr lang="en-US" dirty="0" smtClean="0"/>
              <a:t>r   0's</a:t>
            </a:r>
            <a:endParaRPr lang="ar-IQ" dirty="0"/>
          </a:p>
        </p:txBody>
      </p:sp>
      <p:pic>
        <p:nvPicPr>
          <p:cNvPr id="1331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5724"/>
            <a:ext cx="7920880" cy="247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3069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7584" y="620688"/>
            <a:ext cx="7704856" cy="461665"/>
          </a:xfrm>
          <a:prstGeom prst="rect">
            <a:avLst/>
          </a:prstGeom>
          <a:noFill/>
        </p:spPr>
        <p:txBody>
          <a:bodyPr wrap="square" rtlCol="1">
            <a:spAutoFit/>
          </a:bodyPr>
          <a:lstStyle/>
          <a:p>
            <a:pPr algn="ctr"/>
            <a:r>
              <a:rPr lang="en-US" sz="2400" b="1" u="sng" dirty="0">
                <a:solidFill>
                  <a:srgbClr val="FF0000"/>
                </a:solidFill>
                <a:effectLst>
                  <a:outerShdw blurRad="38100" dist="38100" dir="2700000" algn="tl">
                    <a:srgbClr val="000000">
                      <a:alpha val="43137"/>
                    </a:srgbClr>
                  </a:outerShdw>
                </a:effectLst>
              </a:rPr>
              <a:t>ERROR DETECTING CODES</a:t>
            </a:r>
            <a:endParaRPr lang="ar-IQ" sz="2400"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678069" y="1127969"/>
            <a:ext cx="7848872" cy="3970318"/>
          </a:xfrm>
          <a:prstGeom prst="rect">
            <a:avLst/>
          </a:prstGeom>
          <a:noFill/>
        </p:spPr>
        <p:txBody>
          <a:bodyPr wrap="square" rtlCol="1">
            <a:spAutoFit/>
          </a:bodyPr>
          <a:lstStyle/>
          <a:p>
            <a:pPr algn="just" rtl="0"/>
            <a:r>
              <a:rPr lang="en-US" b="1" dirty="0"/>
              <a:t> </a:t>
            </a:r>
            <a:endParaRPr lang="en-US" dirty="0"/>
          </a:p>
          <a:p>
            <a:pPr algn="just" rtl="0"/>
            <a:r>
              <a:rPr lang="en-US" b="1" u="sng" dirty="0"/>
              <a:t>Simple error detecting codes</a:t>
            </a:r>
            <a:r>
              <a:rPr lang="en-US" dirty="0"/>
              <a:t>:</a:t>
            </a:r>
          </a:p>
          <a:p>
            <a:pPr algn="just" rtl="0"/>
            <a:r>
              <a:rPr lang="en-US" dirty="0"/>
              <a:t>The simplest error detection schemes are the well- known even and odd parity generators. For even parity, an extra bit is added for each k information bits such that the total number of 1’s is even. At the receiver, an error is detected if the number of 1’s is odd.  However, if the number of 1’s is even, then either no error occurs or  even number of errors occur. Hence:</a:t>
            </a:r>
          </a:p>
          <a:p>
            <a:pPr algn="just" rtl="0"/>
            <a:r>
              <a:rPr lang="en-US" dirty="0"/>
              <a:t>       probability(detecting errors)=probability(odd number of errors) and :</a:t>
            </a:r>
          </a:p>
          <a:p>
            <a:pPr algn="just" rtl="0"/>
            <a:r>
              <a:rPr lang="en-US" dirty="0"/>
              <a:t>       probability.(undetected errors)=probability(even number of errors).</a:t>
            </a:r>
          </a:p>
          <a:p>
            <a:pPr algn="just" rtl="0"/>
            <a:r>
              <a:rPr lang="en-US" dirty="0"/>
              <a:t>The same idea can be applied when number of 1’s is adjusted to be odd. The code rate (efficiency) is k/(k+1).</a:t>
            </a:r>
          </a:p>
          <a:p>
            <a:pPr algn="just" rtl="0"/>
            <a:r>
              <a:rPr lang="en-US" dirty="0"/>
              <a:t>To implement these parity generators, simple Ex-OR gates are used at TX and RX as shown below:</a:t>
            </a:r>
          </a:p>
          <a:p>
            <a:pPr algn="just" rtl="0"/>
            <a:endParaRPr lang="ar-IQ"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435" y="5013176"/>
            <a:ext cx="7200949"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2359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6632"/>
            <a:ext cx="8424936" cy="319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3307507"/>
            <a:ext cx="2209800"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41149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33486"/>
            <a:ext cx="8712968" cy="1477328"/>
          </a:xfrm>
          <a:prstGeom prst="rect">
            <a:avLst/>
          </a:prstGeom>
        </p:spPr>
        <p:txBody>
          <a:bodyPr wrap="square">
            <a:spAutoFit/>
          </a:bodyPr>
          <a:lstStyle/>
          <a:p>
            <a:pPr algn="just" rtl="0"/>
            <a:r>
              <a:rPr lang="en-US" b="1" u="sng" dirty="0">
                <a:solidFill>
                  <a:srgbClr val="C00000"/>
                </a:solidFill>
              </a:rPr>
              <a:t>Implementation of systematic cyclic encoder</a:t>
            </a:r>
            <a:r>
              <a:rPr lang="en-US" b="1" u="sng" dirty="0"/>
              <a:t>:                                                                                    </a:t>
            </a:r>
            <a:endParaRPr lang="en-US" dirty="0"/>
          </a:p>
          <a:p>
            <a:pPr algn="just" rtl="0"/>
            <a:r>
              <a:rPr lang="en-US" dirty="0"/>
              <a:t>Practically, the previous long division required in long division is done using logic circuit that implements the division by g(x). In general, if:</a:t>
            </a:r>
          </a:p>
          <a:p>
            <a:pPr algn="just"/>
            <a:r>
              <a:rPr lang="en-US" dirty="0"/>
              <a:t>  g(x)=g</a:t>
            </a:r>
            <a:r>
              <a:rPr lang="en-US" baseline="-25000" dirty="0"/>
              <a:t>o</a:t>
            </a:r>
            <a:r>
              <a:rPr lang="en-US" dirty="0"/>
              <a:t>+g</a:t>
            </a:r>
            <a:r>
              <a:rPr lang="en-US" baseline="-25000" dirty="0"/>
              <a:t>1</a:t>
            </a:r>
            <a:r>
              <a:rPr lang="en-US" dirty="0"/>
              <a:t> x +g</a:t>
            </a:r>
            <a:r>
              <a:rPr lang="en-US" baseline="-25000" dirty="0"/>
              <a:t>2</a:t>
            </a:r>
            <a:r>
              <a:rPr lang="en-US" dirty="0"/>
              <a:t> x</a:t>
            </a:r>
            <a:r>
              <a:rPr lang="en-US" baseline="30000" dirty="0"/>
              <a:t>2</a:t>
            </a:r>
            <a:r>
              <a:rPr lang="en-US" dirty="0"/>
              <a:t>+………+g</a:t>
            </a:r>
            <a:r>
              <a:rPr lang="en-US" baseline="-25000" dirty="0"/>
              <a:t>r</a:t>
            </a:r>
            <a:r>
              <a:rPr lang="en-US" dirty="0"/>
              <a:t> </a:t>
            </a:r>
            <a:r>
              <a:rPr lang="en-US" dirty="0" err="1"/>
              <a:t>x</a:t>
            </a:r>
            <a:r>
              <a:rPr lang="en-US" baseline="30000" dirty="0" err="1"/>
              <a:t>r</a:t>
            </a:r>
            <a:r>
              <a:rPr lang="en-US" dirty="0"/>
              <a:t>, then we must note that for any factorization of x</a:t>
            </a:r>
            <a:r>
              <a:rPr lang="en-US" baseline="30000" dirty="0"/>
              <a:t>n</a:t>
            </a:r>
            <a:r>
              <a:rPr lang="en-US" dirty="0"/>
              <a:t>+1, g</a:t>
            </a:r>
            <a:r>
              <a:rPr lang="en-US" baseline="-25000" dirty="0"/>
              <a:t>o</a:t>
            </a:r>
            <a:r>
              <a:rPr lang="en-US" dirty="0"/>
              <a:t>=g</a:t>
            </a:r>
            <a:r>
              <a:rPr lang="en-US" baseline="-25000" dirty="0"/>
              <a:t>r</a:t>
            </a:r>
            <a:r>
              <a:rPr lang="en-US" dirty="0"/>
              <a:t>=1 always, hence only g</a:t>
            </a:r>
            <a:r>
              <a:rPr lang="en-US" baseline="-25000" dirty="0"/>
              <a:t>1</a:t>
            </a:r>
            <a:r>
              <a:rPr lang="en-US" dirty="0"/>
              <a:t>, g</a:t>
            </a:r>
            <a:r>
              <a:rPr lang="en-US" baseline="-25000" dirty="0"/>
              <a:t>2</a:t>
            </a:r>
            <a:r>
              <a:rPr lang="en-US" dirty="0"/>
              <a:t>, ….g</a:t>
            </a:r>
            <a:r>
              <a:rPr lang="en-US" baseline="-25000" dirty="0"/>
              <a:t>r-1 </a:t>
            </a:r>
            <a:r>
              <a:rPr lang="en-US" dirty="0"/>
              <a:t>is shown in the implementation</a:t>
            </a:r>
            <a:endParaRPr lang="ar-IQ" dirty="0"/>
          </a:p>
        </p:txBody>
      </p:sp>
      <p:sp>
        <p:nvSpPr>
          <p:cNvPr id="5" name="Rectangle 4"/>
          <p:cNvSpPr/>
          <p:nvPr/>
        </p:nvSpPr>
        <p:spPr>
          <a:xfrm>
            <a:off x="215516" y="4303762"/>
            <a:ext cx="8388932" cy="1200329"/>
          </a:xfrm>
          <a:prstGeom prst="rect">
            <a:avLst/>
          </a:prstGeom>
        </p:spPr>
        <p:txBody>
          <a:bodyPr wrap="square">
            <a:spAutoFit/>
          </a:bodyPr>
          <a:lstStyle/>
          <a:p>
            <a:pPr algn="l"/>
            <a:r>
              <a:rPr lang="en-US" dirty="0" smtClean="0"/>
              <a:t>Switch </a:t>
            </a:r>
            <a:r>
              <a:rPr lang="en-US" dirty="0"/>
              <a:t>S at position (1) and at the same time </a:t>
            </a:r>
            <a:r>
              <a:rPr lang="en-US" dirty="0" smtClean="0"/>
              <a:t>the </a:t>
            </a:r>
            <a:r>
              <a:rPr lang="en-US" dirty="0"/>
              <a:t>control Z </a:t>
            </a:r>
            <a:r>
              <a:rPr lang="en-US" dirty="0" smtClean="0"/>
              <a:t> </a:t>
            </a:r>
            <a:r>
              <a:rPr lang="en-US" dirty="0"/>
              <a:t>is enabled (Z=1</a:t>
            </a:r>
            <a:r>
              <a:rPr lang="en-US" dirty="0" smtClean="0"/>
              <a:t>)</a:t>
            </a:r>
          </a:p>
          <a:p>
            <a:pPr algn="l" rtl="0"/>
            <a:r>
              <a:rPr lang="en-US" dirty="0" smtClean="0"/>
              <a:t> for k clock pulses. </a:t>
            </a:r>
            <a:r>
              <a:rPr lang="en-US" dirty="0"/>
              <a:t>Then Z is disabled (Z=0) and switch S is changed </a:t>
            </a:r>
            <a:r>
              <a:rPr lang="en-US" dirty="0" smtClean="0"/>
              <a:t>to</a:t>
            </a:r>
          </a:p>
          <a:p>
            <a:pPr algn="l" rtl="0"/>
            <a:r>
              <a:rPr lang="en-US" dirty="0" smtClean="0"/>
              <a:t> </a:t>
            </a:r>
            <a:r>
              <a:rPr lang="en-US" dirty="0"/>
              <a:t>position (2) </a:t>
            </a:r>
            <a:r>
              <a:rPr lang="en-US" dirty="0" smtClean="0"/>
              <a:t>for r clock pulses  .</a:t>
            </a:r>
            <a:endParaRPr lang="ar-IQ" dirty="0" smtClean="0"/>
          </a:p>
          <a:p>
            <a:r>
              <a:rPr lang="en-US" dirty="0" smtClean="0"/>
              <a:t>                                 </a:t>
            </a:r>
          </a:p>
        </p:txBody>
      </p:sp>
      <p:pic>
        <p:nvPicPr>
          <p:cNvPr id="15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2999"/>
            <a:ext cx="8208912" cy="2221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182841" y="3217244"/>
            <a:ext cx="288032" cy="523220"/>
          </a:xfrm>
          <a:prstGeom prst="rect">
            <a:avLst/>
          </a:prstGeom>
          <a:noFill/>
        </p:spPr>
        <p:txBody>
          <a:bodyPr wrap="square" rtlCol="1">
            <a:spAutoFit/>
          </a:bodyPr>
          <a:lstStyle/>
          <a:p>
            <a:r>
              <a:rPr lang="en-US" sz="1400" dirty="0" smtClean="0"/>
              <a:t>2</a:t>
            </a:r>
          </a:p>
          <a:p>
            <a:endParaRPr lang="ar-IQ" sz="1400" dirty="0"/>
          </a:p>
        </p:txBody>
      </p:sp>
      <p:sp>
        <p:nvSpPr>
          <p:cNvPr id="4" name="TextBox 3"/>
          <p:cNvSpPr txBox="1"/>
          <p:nvPr/>
        </p:nvSpPr>
        <p:spPr>
          <a:xfrm>
            <a:off x="7118298" y="3740464"/>
            <a:ext cx="288032" cy="307777"/>
          </a:xfrm>
          <a:prstGeom prst="rect">
            <a:avLst/>
          </a:prstGeom>
          <a:noFill/>
        </p:spPr>
        <p:txBody>
          <a:bodyPr wrap="square" rtlCol="1">
            <a:spAutoFit/>
          </a:bodyPr>
          <a:lstStyle/>
          <a:p>
            <a:r>
              <a:rPr lang="en-US" sz="1400" dirty="0" smtClean="0"/>
              <a:t>1</a:t>
            </a:r>
            <a:endParaRPr lang="ar-IQ" sz="1400" dirty="0"/>
          </a:p>
        </p:txBody>
      </p:sp>
      <p:sp>
        <p:nvSpPr>
          <p:cNvPr id="2" name="Rectangle 1"/>
          <p:cNvSpPr/>
          <p:nvPr/>
        </p:nvSpPr>
        <p:spPr>
          <a:xfrm>
            <a:off x="107504" y="1340768"/>
            <a:ext cx="8496944" cy="646331"/>
          </a:xfrm>
          <a:prstGeom prst="rect">
            <a:avLst/>
          </a:prstGeom>
        </p:spPr>
        <p:txBody>
          <a:bodyPr wrap="square">
            <a:spAutoFit/>
          </a:bodyPr>
          <a:lstStyle/>
          <a:p>
            <a:pPr algn="just" rtl="0"/>
            <a:r>
              <a:rPr lang="en-US" dirty="0"/>
              <a:t>The circuit in Figure </a:t>
            </a:r>
            <a:r>
              <a:rPr lang="en-US" dirty="0" smtClean="0"/>
              <a:t>below </a:t>
            </a:r>
            <a:r>
              <a:rPr lang="en-US" dirty="0"/>
              <a:t>is build by connecting together three types of components: </a:t>
            </a:r>
            <a:r>
              <a:rPr lang="en-US" dirty="0" smtClean="0"/>
              <a:t>D-ﬂip-ﬂops</a:t>
            </a:r>
            <a:r>
              <a:rPr lang="en-US" dirty="0"/>
              <a:t>, adders, and constant </a:t>
            </a:r>
            <a:r>
              <a:rPr lang="en-US" dirty="0" smtClean="0"/>
              <a:t>multipliers.</a:t>
            </a:r>
            <a:endParaRPr lang="ar-IQ" dirty="0"/>
          </a:p>
        </p:txBody>
      </p:sp>
    </p:spTree>
    <p:extLst>
      <p:ext uri="{BB962C8B-B14F-4D97-AF65-F5344CB8AC3E}">
        <p14:creationId xmlns:p14="http://schemas.microsoft.com/office/powerpoint/2010/main" val="13697448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16632"/>
            <a:ext cx="8352928" cy="1754326"/>
          </a:xfrm>
          <a:prstGeom prst="rect">
            <a:avLst/>
          </a:prstGeom>
        </p:spPr>
        <p:txBody>
          <a:bodyPr wrap="square">
            <a:spAutoFit/>
          </a:bodyPr>
          <a:lstStyle/>
          <a:p>
            <a:pPr algn="l" rtl="0"/>
            <a:r>
              <a:rPr lang="en-US" u="sng" dirty="0"/>
              <a:t>Ex</a:t>
            </a:r>
            <a:r>
              <a:rPr lang="en-US" dirty="0"/>
              <a:t>: Using the encoder circuit, find the output </a:t>
            </a:r>
            <a:r>
              <a:rPr lang="en-US" dirty="0" err="1"/>
              <a:t>codeword</a:t>
            </a:r>
            <a:r>
              <a:rPr lang="en-US" dirty="0"/>
              <a:t> for systematic cyclic code with g(x)=x</a:t>
            </a:r>
            <a:r>
              <a:rPr lang="en-US" baseline="30000" dirty="0"/>
              <a:t>3</a:t>
            </a:r>
            <a:r>
              <a:rPr lang="en-US" dirty="0"/>
              <a:t>+x</a:t>
            </a:r>
            <a:r>
              <a:rPr lang="en-US" baseline="30000" dirty="0"/>
              <a:t>2</a:t>
            </a:r>
            <a:r>
              <a:rPr lang="en-US" dirty="0"/>
              <a:t>+1 for data words [D]=[0101] and [0010</a:t>
            </a:r>
            <a:r>
              <a:rPr lang="en-US" dirty="0" smtClean="0"/>
              <a:t>].</a:t>
            </a:r>
          </a:p>
          <a:p>
            <a:pPr algn="l" rtl="0"/>
            <a:endParaRPr lang="en-US" dirty="0" smtClean="0"/>
          </a:p>
          <a:p>
            <a:pPr algn="l" rtl="0"/>
            <a:r>
              <a:rPr lang="en-US" u="sng" dirty="0"/>
              <a:t>Solution:</a:t>
            </a:r>
            <a:r>
              <a:rPr lang="en-US" dirty="0"/>
              <a:t> </a:t>
            </a:r>
            <a:r>
              <a:rPr lang="en-US" dirty="0" smtClean="0"/>
              <a:t>1)  </a:t>
            </a:r>
            <a:r>
              <a:rPr lang="en-US" dirty="0"/>
              <a:t>r=3, we need 3 flip </a:t>
            </a:r>
            <a:r>
              <a:rPr lang="en-US" dirty="0" smtClean="0"/>
              <a:t>flops</a:t>
            </a:r>
          </a:p>
          <a:p>
            <a:pPr algn="l" rtl="0"/>
            <a:endParaRPr lang="en-US" dirty="0"/>
          </a:p>
          <a:p>
            <a:pPr algn="l" rtl="0"/>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412776"/>
            <a:ext cx="67437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95536" y="3209811"/>
            <a:ext cx="1329210" cy="369332"/>
          </a:xfrm>
          <a:prstGeom prst="rect">
            <a:avLst/>
          </a:prstGeom>
        </p:spPr>
        <p:txBody>
          <a:bodyPr wrap="none">
            <a:spAutoFit/>
          </a:bodyPr>
          <a:lstStyle/>
          <a:p>
            <a:r>
              <a:rPr lang="en-US" dirty="0"/>
              <a:t>g</a:t>
            </a:r>
            <a:r>
              <a:rPr lang="en-US" baseline="-25000" dirty="0"/>
              <a:t>1</a:t>
            </a:r>
            <a:r>
              <a:rPr lang="en-US" dirty="0"/>
              <a:t>=0, g</a:t>
            </a:r>
            <a:r>
              <a:rPr lang="en-US" baseline="-25000" dirty="0"/>
              <a:t>2</a:t>
            </a:r>
            <a:r>
              <a:rPr lang="en-US" dirty="0"/>
              <a:t>=1 </a:t>
            </a:r>
            <a:endParaRPr lang="ar-IQ" dirty="0"/>
          </a:p>
        </p:txBody>
      </p:sp>
      <p:sp>
        <p:nvSpPr>
          <p:cNvPr id="5" name="Rectangle 4"/>
          <p:cNvSpPr/>
          <p:nvPr/>
        </p:nvSpPr>
        <p:spPr>
          <a:xfrm>
            <a:off x="383754" y="3546376"/>
            <a:ext cx="7716638" cy="646331"/>
          </a:xfrm>
          <a:prstGeom prst="rect">
            <a:avLst/>
          </a:prstGeom>
        </p:spPr>
        <p:txBody>
          <a:bodyPr wrap="square">
            <a:spAutoFit/>
          </a:bodyPr>
          <a:lstStyle/>
          <a:p>
            <a:pPr algn="l"/>
            <a:r>
              <a:rPr lang="en-US" dirty="0" smtClean="0"/>
              <a:t>2) we </a:t>
            </a:r>
            <a:r>
              <a:rPr lang="en-US" dirty="0"/>
              <a:t>write the transition </a:t>
            </a:r>
            <a:r>
              <a:rPr lang="en-US" dirty="0" err="1"/>
              <a:t>eqs</a:t>
            </a:r>
            <a:r>
              <a:rPr lang="en-US" dirty="0"/>
              <a:t> for c</a:t>
            </a:r>
            <a:r>
              <a:rPr lang="en-US" baseline="-25000" dirty="0"/>
              <a:t>3</a:t>
            </a:r>
            <a:r>
              <a:rPr lang="en-US" dirty="0"/>
              <a:t>, c</a:t>
            </a:r>
            <a:r>
              <a:rPr lang="en-US" baseline="-25000" dirty="0"/>
              <a:t>2</a:t>
            </a:r>
            <a:r>
              <a:rPr lang="en-US" dirty="0"/>
              <a:t>, and </a:t>
            </a:r>
            <a:r>
              <a:rPr lang="en-US" dirty="0" smtClean="0"/>
              <a:t>c</a:t>
            </a:r>
            <a:r>
              <a:rPr lang="en-US" baseline="-25000" dirty="0" smtClean="0"/>
              <a:t>1:</a:t>
            </a:r>
          </a:p>
          <a:p>
            <a:pPr algn="l"/>
            <a:endParaRPr lang="ar-IQ" dirty="0"/>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753" y="4005064"/>
            <a:ext cx="7500615"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38200" y="5013176"/>
            <a:ext cx="5845968" cy="369332"/>
          </a:xfrm>
          <a:prstGeom prst="rect">
            <a:avLst/>
          </a:prstGeom>
        </p:spPr>
        <p:txBody>
          <a:bodyPr wrap="square">
            <a:spAutoFit/>
          </a:bodyPr>
          <a:lstStyle/>
          <a:p>
            <a:pPr algn="l"/>
            <a:r>
              <a:rPr lang="en-US" dirty="0"/>
              <a:t>For [D]=[0101] with always zero initial states, then</a:t>
            </a:r>
            <a:endParaRPr lang="ar-IQ" dirty="0"/>
          </a:p>
        </p:txBody>
      </p:sp>
    </p:spTree>
    <p:extLst>
      <p:ext uri="{BB962C8B-B14F-4D97-AF65-F5344CB8AC3E}">
        <p14:creationId xmlns:p14="http://schemas.microsoft.com/office/powerpoint/2010/main" val="8637911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1152525"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531540"/>
            <a:ext cx="8001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194" y="931590"/>
            <a:ext cx="266700"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894" y="931590"/>
            <a:ext cx="866775"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211960" y="29260"/>
            <a:ext cx="4572000" cy="646331"/>
          </a:xfrm>
          <a:prstGeom prst="rect">
            <a:avLst/>
          </a:prstGeom>
        </p:spPr>
        <p:txBody>
          <a:bodyPr>
            <a:spAutoFit/>
          </a:bodyPr>
          <a:lstStyle/>
          <a:p>
            <a:pPr algn="l"/>
            <a:r>
              <a:rPr lang="en-US" dirty="0"/>
              <a:t>For [D]=[0101] with always zero initial states, then</a:t>
            </a:r>
            <a:endParaRPr lang="ar-IQ" dirty="0"/>
          </a:p>
        </p:txBody>
      </p:sp>
      <p:pic>
        <p:nvPicPr>
          <p:cNvPr id="819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912" y="712515"/>
            <a:ext cx="4600575" cy="253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95380" y="3039041"/>
            <a:ext cx="3993401" cy="369332"/>
          </a:xfrm>
          <a:prstGeom prst="rect">
            <a:avLst/>
          </a:prstGeom>
        </p:spPr>
        <p:txBody>
          <a:bodyPr wrap="none">
            <a:spAutoFit/>
          </a:bodyPr>
          <a:lstStyle/>
          <a:p>
            <a:r>
              <a:rPr lang="en-US" dirty="0"/>
              <a:t>Then c</a:t>
            </a:r>
            <a:r>
              <a:rPr lang="en-US" baseline="-25000" dirty="0"/>
              <a:t>1</a:t>
            </a:r>
            <a:r>
              <a:rPr lang="en-US" dirty="0"/>
              <a:t>c</a:t>
            </a:r>
            <a:r>
              <a:rPr lang="en-US" baseline="-25000" dirty="0"/>
              <a:t>2</a:t>
            </a:r>
            <a:r>
              <a:rPr lang="en-US" dirty="0"/>
              <a:t>c</a:t>
            </a:r>
            <a:r>
              <a:rPr lang="en-US" baseline="-25000" dirty="0"/>
              <a:t>3</a:t>
            </a:r>
            <a:r>
              <a:rPr lang="en-US" dirty="0"/>
              <a:t>=110 and [C]=[0101110] </a:t>
            </a:r>
            <a:endParaRPr lang="ar-IQ" dirty="0"/>
          </a:p>
        </p:txBody>
      </p:sp>
      <p:sp>
        <p:nvSpPr>
          <p:cNvPr id="5" name="Rectangle 4"/>
          <p:cNvSpPr/>
          <p:nvPr/>
        </p:nvSpPr>
        <p:spPr>
          <a:xfrm>
            <a:off x="467544" y="3573016"/>
            <a:ext cx="1824537" cy="369332"/>
          </a:xfrm>
          <a:prstGeom prst="rect">
            <a:avLst/>
          </a:prstGeom>
        </p:spPr>
        <p:txBody>
          <a:bodyPr wrap="none">
            <a:spAutoFit/>
          </a:bodyPr>
          <a:lstStyle/>
          <a:p>
            <a:r>
              <a:rPr lang="en-US" dirty="0"/>
              <a:t>For [D]=[0010] </a:t>
            </a:r>
            <a:endParaRPr lang="ar-IQ" dirty="0"/>
          </a:p>
        </p:txBody>
      </p:sp>
      <p:pic>
        <p:nvPicPr>
          <p:cNvPr id="8199"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78610" y="3744536"/>
            <a:ext cx="4705350" cy="258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34194" y="6093296"/>
            <a:ext cx="4057521" cy="369332"/>
          </a:xfrm>
          <a:prstGeom prst="rect">
            <a:avLst/>
          </a:prstGeom>
        </p:spPr>
        <p:txBody>
          <a:bodyPr wrap="none">
            <a:spAutoFit/>
          </a:bodyPr>
          <a:lstStyle/>
          <a:p>
            <a:r>
              <a:rPr lang="en-US" dirty="0"/>
              <a:t> Then c</a:t>
            </a:r>
            <a:r>
              <a:rPr lang="en-US" baseline="-25000" dirty="0"/>
              <a:t>1</a:t>
            </a:r>
            <a:r>
              <a:rPr lang="en-US" dirty="0"/>
              <a:t>c</a:t>
            </a:r>
            <a:r>
              <a:rPr lang="en-US" baseline="-25000" dirty="0"/>
              <a:t>2</a:t>
            </a:r>
            <a:r>
              <a:rPr lang="en-US" dirty="0"/>
              <a:t>c</a:t>
            </a:r>
            <a:r>
              <a:rPr lang="en-US" baseline="-25000" dirty="0"/>
              <a:t>3</a:t>
            </a:r>
            <a:r>
              <a:rPr lang="en-US" dirty="0"/>
              <a:t>=111 and [C]=[0010111] </a:t>
            </a:r>
            <a:endParaRPr lang="ar-IQ" dirty="0"/>
          </a:p>
        </p:txBody>
      </p:sp>
      <p:grpSp>
        <p:nvGrpSpPr>
          <p:cNvPr id="13" name="Group 12"/>
          <p:cNvGrpSpPr/>
          <p:nvPr/>
        </p:nvGrpSpPr>
        <p:grpSpPr>
          <a:xfrm>
            <a:off x="3076126" y="3408373"/>
            <a:ext cx="1135834" cy="303142"/>
            <a:chOff x="3059831" y="3408373"/>
            <a:chExt cx="1135834" cy="303142"/>
          </a:xfrm>
        </p:grpSpPr>
        <p:cxnSp>
          <p:nvCxnSpPr>
            <p:cNvPr id="8" name="Straight Arrow Connector 7"/>
            <p:cNvCxnSpPr/>
            <p:nvPr/>
          </p:nvCxnSpPr>
          <p:spPr>
            <a:xfrm>
              <a:off x="3203848" y="3408373"/>
              <a:ext cx="43204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059831" y="3408373"/>
              <a:ext cx="656593" cy="276999"/>
            </a:xfrm>
            <a:prstGeom prst="rect">
              <a:avLst/>
            </a:prstGeom>
            <a:noFill/>
          </p:spPr>
          <p:txBody>
            <a:bodyPr wrap="square" rtlCol="1">
              <a:spAutoFit/>
            </a:bodyPr>
            <a:lstStyle/>
            <a:p>
              <a:r>
                <a:rPr lang="en-US" sz="1200" dirty="0" smtClean="0">
                  <a:solidFill>
                    <a:srgbClr val="FF0000"/>
                  </a:solidFill>
                </a:rPr>
                <a:t>K bits</a:t>
              </a:r>
              <a:endParaRPr lang="ar-IQ" sz="1200" dirty="0">
                <a:solidFill>
                  <a:srgbClr val="FF0000"/>
                </a:solidFill>
              </a:endParaRPr>
            </a:p>
          </p:txBody>
        </p:sp>
        <p:sp>
          <p:nvSpPr>
            <p:cNvPr id="10" name="Rectangle 9"/>
            <p:cNvSpPr/>
            <p:nvPr/>
          </p:nvSpPr>
          <p:spPr>
            <a:xfrm>
              <a:off x="3635896" y="3434516"/>
              <a:ext cx="559769" cy="276999"/>
            </a:xfrm>
            <a:prstGeom prst="rect">
              <a:avLst/>
            </a:prstGeom>
          </p:spPr>
          <p:txBody>
            <a:bodyPr wrap="none">
              <a:spAutoFit/>
            </a:bodyPr>
            <a:lstStyle/>
            <a:p>
              <a:r>
                <a:rPr lang="en-US" sz="1200" dirty="0" smtClean="0">
                  <a:solidFill>
                    <a:srgbClr val="FF0000"/>
                  </a:solidFill>
                </a:rPr>
                <a:t>r bits</a:t>
              </a:r>
              <a:endParaRPr lang="ar-IQ" sz="1200" dirty="0">
                <a:solidFill>
                  <a:srgbClr val="FF0000"/>
                </a:solidFill>
              </a:endParaRPr>
            </a:p>
          </p:txBody>
        </p:sp>
        <p:cxnSp>
          <p:nvCxnSpPr>
            <p:cNvPr id="12" name="Straight Arrow Connector 11"/>
            <p:cNvCxnSpPr/>
            <p:nvPr/>
          </p:nvCxnSpPr>
          <p:spPr>
            <a:xfrm>
              <a:off x="3716425" y="3408373"/>
              <a:ext cx="362185"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3164803" y="6406908"/>
            <a:ext cx="1135834" cy="303142"/>
            <a:chOff x="3059831" y="3408373"/>
            <a:chExt cx="1135834" cy="303142"/>
          </a:xfrm>
        </p:grpSpPr>
        <p:cxnSp>
          <p:nvCxnSpPr>
            <p:cNvPr id="22" name="Straight Arrow Connector 21"/>
            <p:cNvCxnSpPr/>
            <p:nvPr/>
          </p:nvCxnSpPr>
          <p:spPr>
            <a:xfrm>
              <a:off x="3203848" y="3408373"/>
              <a:ext cx="43204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059831" y="3408373"/>
              <a:ext cx="656593" cy="276999"/>
            </a:xfrm>
            <a:prstGeom prst="rect">
              <a:avLst/>
            </a:prstGeom>
            <a:noFill/>
          </p:spPr>
          <p:txBody>
            <a:bodyPr wrap="square" rtlCol="1">
              <a:spAutoFit/>
            </a:bodyPr>
            <a:lstStyle/>
            <a:p>
              <a:r>
                <a:rPr lang="en-US" sz="1200" dirty="0" smtClean="0">
                  <a:solidFill>
                    <a:srgbClr val="FF0000"/>
                  </a:solidFill>
                </a:rPr>
                <a:t>K bits</a:t>
              </a:r>
              <a:endParaRPr lang="ar-IQ" sz="1200" dirty="0">
                <a:solidFill>
                  <a:srgbClr val="FF0000"/>
                </a:solidFill>
              </a:endParaRPr>
            </a:p>
          </p:txBody>
        </p:sp>
        <p:sp>
          <p:nvSpPr>
            <p:cNvPr id="24" name="Rectangle 23"/>
            <p:cNvSpPr/>
            <p:nvPr/>
          </p:nvSpPr>
          <p:spPr>
            <a:xfrm>
              <a:off x="3635896" y="3434516"/>
              <a:ext cx="559769" cy="276999"/>
            </a:xfrm>
            <a:prstGeom prst="rect">
              <a:avLst/>
            </a:prstGeom>
          </p:spPr>
          <p:txBody>
            <a:bodyPr wrap="none">
              <a:spAutoFit/>
            </a:bodyPr>
            <a:lstStyle/>
            <a:p>
              <a:r>
                <a:rPr lang="en-US" sz="1200" dirty="0" smtClean="0">
                  <a:solidFill>
                    <a:srgbClr val="FF0000"/>
                  </a:solidFill>
                </a:rPr>
                <a:t>r bits</a:t>
              </a:r>
              <a:endParaRPr lang="ar-IQ" sz="1200" dirty="0">
                <a:solidFill>
                  <a:srgbClr val="FF0000"/>
                </a:solidFill>
              </a:endParaRPr>
            </a:p>
          </p:txBody>
        </p:sp>
        <p:cxnSp>
          <p:nvCxnSpPr>
            <p:cNvPr id="25" name="Straight Arrow Connector 24"/>
            <p:cNvCxnSpPr/>
            <p:nvPr/>
          </p:nvCxnSpPr>
          <p:spPr>
            <a:xfrm>
              <a:off x="3716425" y="3408373"/>
              <a:ext cx="362185"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717346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16632"/>
            <a:ext cx="6264696" cy="3693319"/>
          </a:xfrm>
          <a:prstGeom prst="rect">
            <a:avLst/>
          </a:prstGeom>
        </p:spPr>
        <p:txBody>
          <a:bodyPr wrap="square">
            <a:spAutoFit/>
          </a:bodyPr>
          <a:lstStyle/>
          <a:p>
            <a:pPr algn="l" rtl="0"/>
            <a:r>
              <a:rPr lang="en-US" b="1" u="sng" dirty="0">
                <a:solidFill>
                  <a:srgbClr val="C00000"/>
                </a:solidFill>
              </a:rPr>
              <a:t>Decoding of systematic cyclic code</a:t>
            </a:r>
            <a:r>
              <a:rPr lang="en-US" b="1" u="sng" dirty="0" smtClean="0">
                <a:solidFill>
                  <a:srgbClr val="C00000"/>
                </a:solidFill>
              </a:rPr>
              <a:t>:</a:t>
            </a:r>
          </a:p>
          <a:p>
            <a:pPr algn="l" rtl="0"/>
            <a:r>
              <a:rPr lang="en-US" dirty="0"/>
              <a:t>At the receiver [R]=[C]+[E] </a:t>
            </a:r>
            <a:r>
              <a:rPr lang="en-US" dirty="0" smtClean="0"/>
              <a:t>where:</a:t>
            </a:r>
          </a:p>
          <a:p>
            <a:pPr algn="l" rtl="0"/>
            <a:r>
              <a:rPr lang="en-US" dirty="0" smtClean="0"/>
              <a:t>[R] is the received </a:t>
            </a:r>
            <a:r>
              <a:rPr lang="en-US" dirty="0" err="1" smtClean="0"/>
              <a:t>codeword</a:t>
            </a:r>
            <a:r>
              <a:rPr lang="en-US" dirty="0" smtClean="0"/>
              <a:t> </a:t>
            </a:r>
          </a:p>
          <a:p>
            <a:pPr algn="l" rtl="0"/>
            <a:r>
              <a:rPr lang="en-US" dirty="0" smtClean="0"/>
              <a:t>[</a:t>
            </a:r>
            <a:r>
              <a:rPr lang="en-US" dirty="0"/>
              <a:t>C] is the transmitted </a:t>
            </a:r>
            <a:r>
              <a:rPr lang="en-US" dirty="0" err="1" smtClean="0"/>
              <a:t>codeword</a:t>
            </a:r>
            <a:r>
              <a:rPr lang="en-US" dirty="0" smtClean="0"/>
              <a:t>; </a:t>
            </a:r>
          </a:p>
          <a:p>
            <a:pPr algn="l" rtl="0"/>
            <a:r>
              <a:rPr lang="en-US" dirty="0" smtClean="0"/>
              <a:t>[</a:t>
            </a:r>
            <a:r>
              <a:rPr lang="en-US" dirty="0"/>
              <a:t>E] is the error </a:t>
            </a:r>
            <a:r>
              <a:rPr lang="en-US" dirty="0" smtClean="0"/>
              <a:t>word</a:t>
            </a:r>
          </a:p>
          <a:p>
            <a:pPr algn="l" rtl="0"/>
            <a:r>
              <a:rPr lang="en-US" dirty="0"/>
              <a:t>writing above in polynomial </a:t>
            </a:r>
            <a:r>
              <a:rPr lang="en-US" dirty="0" smtClean="0"/>
              <a:t>form:</a:t>
            </a:r>
          </a:p>
          <a:p>
            <a:pPr algn="l" rtl="0"/>
            <a:endParaRPr lang="en-US" dirty="0" smtClean="0"/>
          </a:p>
          <a:p>
            <a:pPr algn="l" rtl="0"/>
            <a:endParaRPr lang="en-US" dirty="0" smtClean="0"/>
          </a:p>
          <a:p>
            <a:pPr algn="l" rtl="0"/>
            <a:r>
              <a:rPr lang="en-US" dirty="0"/>
              <a:t>Dividing both sides by g(x) taking the remainder, then</a:t>
            </a:r>
            <a:r>
              <a:rPr lang="en-US" dirty="0" smtClean="0"/>
              <a:t>:</a:t>
            </a:r>
          </a:p>
          <a:p>
            <a:pPr algn="l" rtl="0"/>
            <a:endParaRPr lang="en-US" dirty="0"/>
          </a:p>
          <a:p>
            <a:pPr rtl="0"/>
            <a:r>
              <a:rPr lang="en-US" dirty="0"/>
              <a:t> </a:t>
            </a:r>
          </a:p>
          <a:p>
            <a:pPr algn="l"/>
            <a:r>
              <a:rPr lang="en-US" dirty="0"/>
              <a:t> </a:t>
            </a:r>
            <a:endParaRPr lang="en-US" b="1" dirty="0">
              <a:solidFill>
                <a:srgbClr val="C00000"/>
              </a:solidFill>
            </a:endParaRPr>
          </a:p>
          <a:p>
            <a:pPr rtl="0"/>
            <a:r>
              <a:rPr lang="en-US" dirty="0"/>
              <a:t> </a:t>
            </a:r>
          </a:p>
        </p:txBody>
      </p:sp>
      <p:pic>
        <p:nvPicPr>
          <p:cNvPr id="92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939866"/>
            <a:ext cx="1409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00844" y="4365104"/>
            <a:ext cx="8160940" cy="1477328"/>
          </a:xfrm>
          <a:prstGeom prst="rect">
            <a:avLst/>
          </a:prstGeom>
        </p:spPr>
        <p:txBody>
          <a:bodyPr wrap="square">
            <a:spAutoFit/>
          </a:bodyPr>
          <a:lstStyle/>
          <a:p>
            <a:pPr algn="l" rtl="0"/>
            <a:r>
              <a:rPr lang="en-US" dirty="0"/>
              <a:t>1- if s(x)=0, then the receiver decides on no error.</a:t>
            </a:r>
          </a:p>
          <a:p>
            <a:pPr algn="l" rtl="0"/>
            <a:r>
              <a:rPr lang="en-US" dirty="0"/>
              <a:t>2-if s(x)≠0, then errors occur. To find the location(s) of errors, the receiver may prepare a syndrome table and store it in its memory as a look up table, use it to find [E] from [s]. This look up syndrome table starts with most probable errors(less no of errors).</a:t>
            </a:r>
          </a:p>
        </p:txBody>
      </p:sp>
      <p:pic>
        <p:nvPicPr>
          <p:cNvPr id="9226"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844" y="2996952"/>
            <a:ext cx="6886575" cy="124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32553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188640"/>
            <a:ext cx="8424936" cy="1200329"/>
          </a:xfrm>
          <a:prstGeom prst="rect">
            <a:avLst/>
          </a:prstGeom>
        </p:spPr>
        <p:txBody>
          <a:bodyPr wrap="square">
            <a:spAutoFit/>
          </a:bodyPr>
          <a:lstStyle/>
          <a:p>
            <a:pPr algn="l" rtl="0"/>
            <a:r>
              <a:rPr lang="en-US" u="sng" dirty="0" smtClean="0"/>
              <a:t>Ex: </a:t>
            </a:r>
            <a:r>
              <a:rPr lang="en-US" dirty="0" smtClean="0"/>
              <a:t>Prepare the syndrome table for the (7,4) systematic cyclic code with g(x)=x</a:t>
            </a:r>
            <a:r>
              <a:rPr lang="en-US" baseline="30000" dirty="0" smtClean="0"/>
              <a:t>3</a:t>
            </a:r>
            <a:r>
              <a:rPr lang="en-US" dirty="0" smtClean="0"/>
              <a:t>+x</a:t>
            </a:r>
            <a:r>
              <a:rPr lang="en-US" baseline="30000" dirty="0" smtClean="0"/>
              <a:t>2</a:t>
            </a:r>
            <a:r>
              <a:rPr lang="en-US" dirty="0" smtClean="0"/>
              <a:t>+1 for single error. </a:t>
            </a:r>
          </a:p>
          <a:p>
            <a:pPr algn="l" rtl="0"/>
            <a:endParaRPr lang="en-US" dirty="0" smtClean="0"/>
          </a:p>
          <a:p>
            <a:pPr algn="l" rtl="0"/>
            <a:r>
              <a:rPr lang="en-US" u="sng" dirty="0"/>
              <a:t>Solution:  </a:t>
            </a:r>
            <a:r>
              <a:rPr lang="en-US" dirty="0"/>
              <a:t>[G]=[1101</a:t>
            </a:r>
            <a:r>
              <a:rPr lang="en-US" dirty="0" smtClean="0"/>
              <a:t>]. </a:t>
            </a:r>
            <a:r>
              <a:rPr lang="en-US" dirty="0"/>
              <a:t>Each [s] is found from [E] </a:t>
            </a:r>
            <a:r>
              <a:rPr lang="en-US" dirty="0" smtClean="0"/>
              <a:t>by using the equation </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25" y="1772816"/>
            <a:ext cx="5476875"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556792"/>
            <a:ext cx="2016224"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79512" y="2147342"/>
            <a:ext cx="3672408" cy="1200329"/>
          </a:xfrm>
          <a:prstGeom prst="rect">
            <a:avLst/>
          </a:prstGeom>
        </p:spPr>
        <p:txBody>
          <a:bodyPr wrap="square">
            <a:spAutoFit/>
          </a:bodyPr>
          <a:lstStyle/>
          <a:p>
            <a:pPr algn="l" rtl="0"/>
            <a:r>
              <a:rPr lang="en-US" dirty="0"/>
              <a:t>For example if [E]=[0100000] which corresponds to  a single error at the 2</a:t>
            </a:r>
            <a:r>
              <a:rPr lang="en-US" baseline="30000" dirty="0"/>
              <a:t>nd</a:t>
            </a:r>
            <a:r>
              <a:rPr lang="en-US" dirty="0"/>
              <a:t> position from the left, then:                 </a:t>
            </a:r>
          </a:p>
        </p:txBody>
      </p:sp>
      <p:pic>
        <p:nvPicPr>
          <p:cNvPr id="102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4764" y="3087266"/>
            <a:ext cx="2419350" cy="180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19152" y="5013176"/>
            <a:ext cx="3304962" cy="369332"/>
          </a:xfrm>
          <a:prstGeom prst="rect">
            <a:avLst/>
          </a:prstGeom>
        </p:spPr>
        <p:txBody>
          <a:bodyPr wrap="square">
            <a:spAutoFit/>
          </a:bodyPr>
          <a:lstStyle/>
          <a:p>
            <a:pPr algn="l"/>
            <a:r>
              <a:rPr lang="en-US" dirty="0"/>
              <a:t>Hence [s]=[011], and so </a:t>
            </a:r>
            <a:r>
              <a:rPr lang="en-US" dirty="0" smtClean="0"/>
              <a:t>on.</a:t>
            </a:r>
            <a:endParaRPr lang="ar-IQ" dirty="0"/>
          </a:p>
        </p:txBody>
      </p:sp>
      <p:sp>
        <p:nvSpPr>
          <p:cNvPr id="7" name="Rectangle 6"/>
          <p:cNvSpPr/>
          <p:nvPr/>
        </p:nvSpPr>
        <p:spPr>
          <a:xfrm>
            <a:off x="294555" y="5589240"/>
            <a:ext cx="8059986" cy="923330"/>
          </a:xfrm>
          <a:prstGeom prst="rect">
            <a:avLst/>
          </a:prstGeom>
        </p:spPr>
        <p:txBody>
          <a:bodyPr wrap="square">
            <a:spAutoFit/>
          </a:bodyPr>
          <a:lstStyle/>
          <a:p>
            <a:pPr algn="l" rtl="0"/>
            <a:r>
              <a:rPr lang="en-US" b="1" u="sng" dirty="0"/>
              <a:t>Note</a:t>
            </a:r>
            <a:r>
              <a:rPr lang="en-US" dirty="0"/>
              <a:t> </a:t>
            </a:r>
            <a:r>
              <a:rPr lang="en-US" dirty="0" smtClean="0"/>
              <a:t>1)no </a:t>
            </a:r>
            <a:r>
              <a:rPr lang="en-US" dirty="0"/>
              <a:t>repeated syndromes are </a:t>
            </a:r>
            <a:r>
              <a:rPr lang="en-US" dirty="0" smtClean="0"/>
              <a:t>observed </a:t>
            </a:r>
            <a:r>
              <a:rPr lang="en-US" dirty="0"/>
              <a:t>for single </a:t>
            </a:r>
            <a:r>
              <a:rPr lang="en-US" dirty="0" smtClean="0"/>
              <a:t>error.</a:t>
            </a:r>
            <a:r>
              <a:rPr lang="en-US" dirty="0"/>
              <a:t> </a:t>
            </a:r>
            <a:endParaRPr lang="en-US" dirty="0" smtClean="0"/>
          </a:p>
          <a:p>
            <a:pPr algn="l" rtl="0"/>
            <a:r>
              <a:rPr lang="en-US" dirty="0" smtClean="0"/>
              <a:t>2)when </a:t>
            </a:r>
            <a:r>
              <a:rPr lang="en-US" dirty="0"/>
              <a:t>you start to find the syndromes for double error </a:t>
            </a:r>
            <a:r>
              <a:rPr lang="en-US" dirty="0" smtClean="0"/>
              <a:t>the syndrome will be similar to the syndrome for single error case(because t=1)</a:t>
            </a:r>
            <a:endParaRPr lang="ar-IQ" dirty="0"/>
          </a:p>
        </p:txBody>
      </p:sp>
    </p:spTree>
    <p:extLst>
      <p:ext uri="{BB962C8B-B14F-4D97-AF65-F5344CB8AC3E}">
        <p14:creationId xmlns:p14="http://schemas.microsoft.com/office/powerpoint/2010/main" val="250641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0243"/>
                                        </p:tgtEl>
                                        <p:attrNameLst>
                                          <p:attrName>style.visibility</p:attrName>
                                        </p:attrNameLst>
                                      </p:cBhvr>
                                      <p:to>
                                        <p:strVal val="visible"/>
                                      </p:to>
                                    </p:set>
                                    <p:anim calcmode="lin" valueType="num">
                                      <p:cBhvr>
                                        <p:cTn id="12" dur="500" fill="hold"/>
                                        <p:tgtEl>
                                          <p:spTgt spid="10243"/>
                                        </p:tgtEl>
                                        <p:attrNameLst>
                                          <p:attrName>ppt_w</p:attrName>
                                        </p:attrNameLst>
                                      </p:cBhvr>
                                      <p:tavLst>
                                        <p:tav tm="0">
                                          <p:val>
                                            <p:fltVal val="0"/>
                                          </p:val>
                                        </p:tav>
                                        <p:tav tm="100000">
                                          <p:val>
                                            <p:strVal val="#ppt_w"/>
                                          </p:val>
                                        </p:tav>
                                      </p:tavLst>
                                    </p:anim>
                                    <p:anim calcmode="lin" valueType="num">
                                      <p:cBhvr>
                                        <p:cTn id="13" dur="500" fill="hold"/>
                                        <p:tgtEl>
                                          <p:spTgt spid="10243"/>
                                        </p:tgtEl>
                                        <p:attrNameLst>
                                          <p:attrName>ppt_h</p:attrName>
                                        </p:attrNameLst>
                                      </p:cBhvr>
                                      <p:tavLst>
                                        <p:tav tm="0">
                                          <p:val>
                                            <p:fltVal val="0"/>
                                          </p:val>
                                        </p:tav>
                                        <p:tav tm="100000">
                                          <p:val>
                                            <p:strVal val="#ppt_h"/>
                                          </p:val>
                                        </p:tav>
                                      </p:tavLst>
                                    </p:anim>
                                    <p:animEffect transition="in" filter="fade">
                                      <p:cBhvr>
                                        <p:cTn id="14" dur="500"/>
                                        <p:tgtEl>
                                          <p:spTgt spid="10243"/>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10242"/>
                                        </p:tgtEl>
                                        <p:attrNameLst>
                                          <p:attrName>style.visibility</p:attrName>
                                        </p:attrNameLst>
                                      </p:cBhvr>
                                      <p:to>
                                        <p:strVal val="visible"/>
                                      </p:to>
                                    </p:set>
                                    <p:animEffect transition="in" filter="circle(in)">
                                      <p:cBhvr>
                                        <p:cTn id="19" dur="2000"/>
                                        <p:tgtEl>
                                          <p:spTgt spid="10242"/>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024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024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116632"/>
            <a:ext cx="8496944" cy="1477328"/>
          </a:xfrm>
          <a:prstGeom prst="rect">
            <a:avLst/>
          </a:prstGeom>
        </p:spPr>
        <p:txBody>
          <a:bodyPr wrap="square">
            <a:spAutoFit/>
          </a:bodyPr>
          <a:lstStyle/>
          <a:p>
            <a:pPr algn="l" rtl="0"/>
            <a:r>
              <a:rPr lang="en-US" u="sng" dirty="0"/>
              <a:t>Ex</a:t>
            </a:r>
            <a:r>
              <a:rPr lang="en-US" dirty="0"/>
              <a:t>:  Using previous syndrome table, find the corrected word for the received word [R]=[1011001</a:t>
            </a:r>
            <a:r>
              <a:rPr lang="en-US" dirty="0" smtClean="0"/>
              <a:t>].</a:t>
            </a:r>
          </a:p>
          <a:p>
            <a:pPr algn="l" rtl="0"/>
            <a:endParaRPr lang="en-US" dirty="0" smtClean="0"/>
          </a:p>
          <a:p>
            <a:pPr algn="l" rtl="0"/>
            <a:r>
              <a:rPr lang="en-US" u="sng" dirty="0" smtClean="0"/>
              <a:t>Solution: </a:t>
            </a:r>
            <a:r>
              <a:rPr lang="en-US" dirty="0" smtClean="0"/>
              <a:t>we find the syndrome from the equation below</a:t>
            </a:r>
          </a:p>
          <a:p>
            <a:pPr algn="l" rtl="0"/>
            <a:endParaRPr lang="en-US" dirty="0"/>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84784"/>
            <a:ext cx="745232" cy="598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6101" y="1432396"/>
            <a:ext cx="857250" cy="8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806" y="1383655"/>
            <a:ext cx="1971675" cy="140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214534" y="2852936"/>
            <a:ext cx="8389913" cy="923330"/>
          </a:xfrm>
          <a:prstGeom prst="rect">
            <a:avLst/>
          </a:prstGeom>
        </p:spPr>
        <p:txBody>
          <a:bodyPr wrap="square">
            <a:spAutoFit/>
          </a:bodyPr>
          <a:lstStyle/>
          <a:p>
            <a:pPr algn="l" rtl="0"/>
            <a:r>
              <a:rPr lang="en-US" dirty="0"/>
              <a:t>hence, [s]=[101], using previous syndrome </a:t>
            </a:r>
            <a:r>
              <a:rPr lang="en-US" dirty="0" smtClean="0"/>
              <a:t>table </a:t>
            </a:r>
            <a:r>
              <a:rPr lang="en-US" dirty="0"/>
              <a:t>and for [s]=[101], </a:t>
            </a:r>
            <a:r>
              <a:rPr lang="en-US" dirty="0" smtClean="0"/>
              <a:t>then for </a:t>
            </a:r>
            <a:r>
              <a:rPr lang="en-US" dirty="0"/>
              <a:t>single </a:t>
            </a:r>
            <a:r>
              <a:rPr lang="en-US" dirty="0" smtClean="0"/>
              <a:t>error [</a:t>
            </a:r>
            <a:r>
              <a:rPr lang="en-US" dirty="0"/>
              <a:t>E]=[0001000], i.e. a single error at the 4</a:t>
            </a:r>
            <a:r>
              <a:rPr lang="en-US" baseline="30000" dirty="0"/>
              <a:t>th</a:t>
            </a:r>
            <a:r>
              <a:rPr lang="en-US" dirty="0"/>
              <a:t> position from the left. Hence </a:t>
            </a:r>
            <a:r>
              <a:rPr lang="en-US" dirty="0" smtClean="0"/>
              <a:t>corrected word=[R]+[E] =[1011001]+[0001000]= [</a:t>
            </a:r>
            <a:r>
              <a:rPr lang="en-US" dirty="0"/>
              <a:t>1010001].</a:t>
            </a:r>
          </a:p>
        </p:txBody>
      </p:sp>
    </p:spTree>
    <p:extLst>
      <p:ext uri="{BB962C8B-B14F-4D97-AF65-F5344CB8AC3E}">
        <p14:creationId xmlns:p14="http://schemas.microsoft.com/office/powerpoint/2010/main" val="22398531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88640"/>
            <a:ext cx="8352928" cy="1477328"/>
          </a:xfrm>
          <a:prstGeom prst="rect">
            <a:avLst/>
          </a:prstGeom>
        </p:spPr>
        <p:txBody>
          <a:bodyPr wrap="square">
            <a:spAutoFit/>
          </a:bodyPr>
          <a:lstStyle/>
          <a:p>
            <a:pPr algn="l" rtl="0"/>
            <a:endParaRPr lang="en-US" b="1" u="sng" dirty="0" smtClean="0">
              <a:solidFill>
                <a:srgbClr val="C00000"/>
              </a:solidFill>
            </a:endParaRPr>
          </a:p>
          <a:p>
            <a:pPr algn="l" rtl="0"/>
            <a:r>
              <a:rPr lang="en-US" b="1" u="sng" dirty="0" smtClean="0">
                <a:solidFill>
                  <a:srgbClr val="C00000"/>
                </a:solidFill>
              </a:rPr>
              <a:t>Implementation </a:t>
            </a:r>
            <a:r>
              <a:rPr lang="en-US" b="1" u="sng" dirty="0">
                <a:solidFill>
                  <a:srgbClr val="C00000"/>
                </a:solidFill>
              </a:rPr>
              <a:t>of systematic cyclic decoder</a:t>
            </a:r>
            <a:r>
              <a:rPr lang="en-US" b="1" u="sng" dirty="0" smtClean="0">
                <a:solidFill>
                  <a:srgbClr val="C00000"/>
                </a:solidFill>
              </a:rPr>
              <a:t>:</a:t>
            </a:r>
            <a:endParaRPr lang="en-US" dirty="0">
              <a:solidFill>
                <a:srgbClr val="C00000"/>
              </a:solidFill>
            </a:endParaRPr>
          </a:p>
          <a:p>
            <a:pPr algn="l" rtl="0"/>
            <a:r>
              <a:rPr lang="en-US" dirty="0"/>
              <a:t>The long division of R(x) by g(x) to obtain the remainder is implemented using a modular feedback shift register as shown. The control Z is set (Z=1) for n clock pulses and reset (Z=0) for r clock pulses.</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1436" y="1988840"/>
            <a:ext cx="6553200" cy="216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1520" y="4797152"/>
            <a:ext cx="8352928" cy="1200329"/>
          </a:xfrm>
          <a:prstGeom prst="rect">
            <a:avLst/>
          </a:prstGeom>
        </p:spPr>
        <p:txBody>
          <a:bodyPr wrap="square">
            <a:spAutoFit/>
          </a:bodyPr>
          <a:lstStyle/>
          <a:p>
            <a:pPr algn="l" rtl="0"/>
            <a:r>
              <a:rPr lang="en-US" u="sng" dirty="0"/>
              <a:t>Ex:</a:t>
            </a:r>
            <a:endParaRPr lang="en-US" dirty="0"/>
          </a:p>
          <a:p>
            <a:pPr algn="l" rtl="0"/>
            <a:r>
              <a:rPr lang="en-US" dirty="0"/>
              <a:t>Use the decoder circuit to find the syndrome and hence correct the received word [R]=[1011010] for generator polynomial g(x)=x</a:t>
            </a:r>
            <a:r>
              <a:rPr lang="en-US" baseline="30000" dirty="0"/>
              <a:t>3</a:t>
            </a:r>
            <a:r>
              <a:rPr lang="en-US" dirty="0"/>
              <a:t>+x</a:t>
            </a:r>
            <a:r>
              <a:rPr lang="en-US" baseline="30000" dirty="0"/>
              <a:t>2</a:t>
            </a:r>
            <a:r>
              <a:rPr lang="en-US" dirty="0"/>
              <a:t>+1.</a:t>
            </a:r>
          </a:p>
          <a:p>
            <a:pPr algn="l" rtl="0"/>
            <a:r>
              <a:rPr lang="en-US" dirty="0"/>
              <a:t> </a:t>
            </a:r>
          </a:p>
        </p:txBody>
      </p:sp>
    </p:spTree>
    <p:extLst>
      <p:ext uri="{BB962C8B-B14F-4D97-AF65-F5344CB8AC3E}">
        <p14:creationId xmlns:p14="http://schemas.microsoft.com/office/powerpoint/2010/main" val="12532102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116632"/>
            <a:ext cx="8424936" cy="646331"/>
          </a:xfrm>
          <a:prstGeom prst="rect">
            <a:avLst/>
          </a:prstGeom>
        </p:spPr>
        <p:txBody>
          <a:bodyPr wrap="square">
            <a:spAutoFit/>
          </a:bodyPr>
          <a:lstStyle/>
          <a:p>
            <a:pPr algn="l" rtl="0"/>
            <a:r>
              <a:rPr lang="en-US" u="sng" dirty="0"/>
              <a:t>Solution:</a:t>
            </a:r>
            <a:endParaRPr lang="en-US" dirty="0"/>
          </a:p>
          <a:p>
            <a:pPr algn="l" rtl="0"/>
            <a:r>
              <a:rPr lang="en-US" dirty="0"/>
              <a:t>Above circuit will be as shown for g(x)=x</a:t>
            </a:r>
            <a:r>
              <a:rPr lang="en-US" baseline="30000" dirty="0"/>
              <a:t>3</a:t>
            </a:r>
            <a:r>
              <a:rPr lang="en-US" dirty="0"/>
              <a:t>+x</a:t>
            </a:r>
            <a:r>
              <a:rPr lang="en-US" baseline="30000" dirty="0"/>
              <a:t>2</a:t>
            </a:r>
            <a:r>
              <a:rPr lang="en-US" dirty="0"/>
              <a:t>+1.</a:t>
            </a:r>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636912"/>
            <a:ext cx="419100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2130921"/>
            <a:ext cx="48768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95536" y="4869160"/>
            <a:ext cx="7848872" cy="1754326"/>
          </a:xfrm>
          <a:prstGeom prst="rect">
            <a:avLst/>
          </a:prstGeom>
        </p:spPr>
        <p:txBody>
          <a:bodyPr wrap="square">
            <a:spAutoFit/>
          </a:bodyPr>
          <a:lstStyle/>
          <a:p>
            <a:pPr algn="l" rtl="0"/>
            <a:r>
              <a:rPr lang="en-US" dirty="0"/>
              <a:t>Then [s]=[s</a:t>
            </a:r>
            <a:r>
              <a:rPr lang="en-US" baseline="-25000" dirty="0"/>
              <a:t>1</a:t>
            </a:r>
            <a:r>
              <a:rPr lang="en-US" dirty="0"/>
              <a:t> s</a:t>
            </a:r>
            <a:r>
              <a:rPr lang="en-US" baseline="-25000" dirty="0"/>
              <a:t>2</a:t>
            </a:r>
            <a:r>
              <a:rPr lang="en-US" dirty="0"/>
              <a:t> s</a:t>
            </a:r>
            <a:r>
              <a:rPr lang="en-US" baseline="-25000" dirty="0"/>
              <a:t>3</a:t>
            </a:r>
            <a:r>
              <a:rPr lang="en-US" dirty="0"/>
              <a:t>]=[110] and using previous syndrome table then:</a:t>
            </a:r>
          </a:p>
          <a:p>
            <a:pPr algn="l" rtl="0"/>
            <a:r>
              <a:rPr lang="en-US" dirty="0"/>
              <a:t>[E]=[1000000] single error at the 1</a:t>
            </a:r>
            <a:r>
              <a:rPr lang="en-US" baseline="30000" dirty="0"/>
              <a:t>st</a:t>
            </a:r>
            <a:r>
              <a:rPr lang="en-US" dirty="0"/>
              <a:t> position from the left, i.e. corrected word will </a:t>
            </a:r>
            <a:r>
              <a:rPr lang="en-US" dirty="0" smtClean="0"/>
              <a:t>be [C]=[R]+[E]=[1011010]+[1000000]= </a:t>
            </a:r>
            <a:r>
              <a:rPr lang="en-US" dirty="0"/>
              <a:t>[0011010</a:t>
            </a:r>
            <a:r>
              <a:rPr lang="en-US" dirty="0" smtClean="0"/>
              <a:t>].</a:t>
            </a:r>
          </a:p>
          <a:p>
            <a:pPr algn="l" rtl="0"/>
            <a:endParaRPr lang="en-US" dirty="0"/>
          </a:p>
          <a:p>
            <a:pPr algn="l" rtl="0"/>
            <a:r>
              <a:rPr lang="en-US" u="sng" dirty="0"/>
              <a:t>Homework:</a:t>
            </a:r>
            <a:r>
              <a:rPr lang="en-US" dirty="0"/>
              <a:t> repeat previous example for [R]=[1110110].</a:t>
            </a:r>
          </a:p>
          <a:p>
            <a:pPr algn="l" rtl="0"/>
            <a:endParaRPr lang="en-US" dirty="0"/>
          </a:p>
        </p:txBody>
      </p:sp>
      <p:pic>
        <p:nvPicPr>
          <p:cNvPr id="1024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0803" y="762963"/>
            <a:ext cx="6267450" cy="1513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4063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260648"/>
            <a:ext cx="8352928" cy="1200329"/>
          </a:xfrm>
          <a:prstGeom prst="rect">
            <a:avLst/>
          </a:prstGeom>
        </p:spPr>
        <p:txBody>
          <a:bodyPr wrap="square">
            <a:spAutoFit/>
          </a:bodyPr>
          <a:lstStyle/>
          <a:p>
            <a:pPr algn="just" rtl="0"/>
            <a:r>
              <a:rPr lang="en-US" b="1" dirty="0"/>
              <a:t>The complete circuit diagram</a:t>
            </a:r>
            <a:r>
              <a:rPr lang="en-US" dirty="0"/>
              <a:t> of the systematic cyclic decoder that includes the syndrome generator logic circuit and the look up table that stores the syndrome table will be as shown</a:t>
            </a:r>
            <a:r>
              <a:rPr lang="en-US" dirty="0" smtClean="0"/>
              <a:t>:</a:t>
            </a:r>
          </a:p>
          <a:p>
            <a:pPr algn="just" rtl="0"/>
            <a:endParaRPr lang="en-U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7313" y="1628800"/>
            <a:ext cx="6429375"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9364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762133"/>
            <a:ext cx="8568952" cy="5909310"/>
          </a:xfrm>
          <a:prstGeom prst="rect">
            <a:avLst/>
          </a:prstGeom>
          <a:noFill/>
        </p:spPr>
        <p:txBody>
          <a:bodyPr wrap="square" rtlCol="1">
            <a:spAutoFit/>
          </a:bodyPr>
          <a:lstStyle/>
          <a:p>
            <a:pPr algn="just" rtl="0"/>
            <a:endParaRPr lang="en-US" sz="1400" dirty="0"/>
          </a:p>
          <a:p>
            <a:pPr algn="just" rtl="0"/>
            <a:r>
              <a:rPr lang="en-US" sz="1400" b="1" dirty="0" smtClean="0"/>
              <a:t>                                                             k+1</a:t>
            </a:r>
            <a:endParaRPr lang="en-US" sz="1400" dirty="0"/>
          </a:p>
          <a:p>
            <a:pPr algn="just" rtl="0"/>
            <a:r>
              <a:rPr lang="en-US" sz="1400" dirty="0"/>
              <a:t>                                          </a:t>
            </a:r>
            <a:r>
              <a:rPr lang="en-US" sz="1400" dirty="0" err="1"/>
              <a:t>rece</a:t>
            </a:r>
            <a:r>
              <a:rPr lang="en-US" sz="1400" dirty="0"/>
              <a:t>. Bits                             i         if ‘0’ no error is detected  </a:t>
            </a:r>
          </a:p>
          <a:p>
            <a:pPr algn="just" rtl="0"/>
            <a:r>
              <a:rPr lang="en-US" sz="1400" dirty="0"/>
              <a:t>                                                                                          if‘1’ error is detected</a:t>
            </a:r>
          </a:p>
          <a:p>
            <a:pPr algn="just" rtl="0"/>
            <a:r>
              <a:rPr lang="en-US" sz="1400" dirty="0"/>
              <a:t>         Hence, we can conclude that error detection is not ideal. It does not detect errors with 100% probability , since even number of errors behaves exactly the same as no error. </a:t>
            </a:r>
          </a:p>
          <a:p>
            <a:pPr algn="just" rtl="0"/>
            <a:r>
              <a:rPr lang="en-US" sz="1400" b="1" u="sng" dirty="0"/>
              <a:t>Example:</a:t>
            </a:r>
            <a:r>
              <a:rPr lang="en-US" sz="1400" dirty="0"/>
              <a:t> for even parity check code, if K=7 and bit error probability (bit </a:t>
            </a:r>
            <a:r>
              <a:rPr lang="en-US" sz="1400" dirty="0" smtClean="0"/>
              <a:t>error</a:t>
            </a:r>
          </a:p>
          <a:p>
            <a:pPr algn="just" rtl="0"/>
            <a:r>
              <a:rPr lang="en-US" sz="1400" dirty="0" smtClean="0"/>
              <a:t> </a:t>
            </a:r>
            <a:r>
              <a:rPr lang="en-US" sz="1400" dirty="0"/>
              <a:t>rate BER) is 10</a:t>
            </a:r>
            <a:r>
              <a:rPr lang="en-US" sz="1400" baseline="30000" dirty="0"/>
              <a:t>-3  </a:t>
            </a:r>
            <a:r>
              <a:rPr lang="en-US" sz="1400" dirty="0"/>
              <a:t> , find the </a:t>
            </a:r>
            <a:r>
              <a:rPr lang="en-US" sz="1400" dirty="0" err="1"/>
              <a:t>prob.of</a:t>
            </a:r>
            <a:r>
              <a:rPr lang="en-US" sz="1400" dirty="0"/>
              <a:t> detected and undetected errors</a:t>
            </a:r>
            <a:r>
              <a:rPr lang="en-US" sz="1400" dirty="0" smtClean="0"/>
              <a:t>.</a:t>
            </a:r>
          </a:p>
          <a:p>
            <a:pPr algn="just" rtl="0"/>
            <a:endParaRPr lang="en-US" sz="1400" dirty="0"/>
          </a:p>
          <a:p>
            <a:pPr algn="just" rtl="0"/>
            <a:endParaRPr lang="en-US" sz="1400" dirty="0" smtClean="0"/>
          </a:p>
          <a:p>
            <a:pPr algn="just" rtl="0"/>
            <a:endParaRPr lang="en-US" sz="1400" dirty="0"/>
          </a:p>
          <a:p>
            <a:pPr algn="just" rtl="0"/>
            <a:endParaRPr lang="en-US" sz="1400" dirty="0" smtClean="0"/>
          </a:p>
          <a:p>
            <a:pPr algn="just" rtl="0"/>
            <a:endParaRPr lang="en-US" sz="1400" dirty="0"/>
          </a:p>
          <a:p>
            <a:pPr algn="just" rtl="0"/>
            <a:endParaRPr lang="en-US" sz="1400" dirty="0"/>
          </a:p>
          <a:p>
            <a:pPr algn="just" rtl="0"/>
            <a:r>
              <a:rPr lang="en-US" sz="1400" dirty="0"/>
              <a:t> </a:t>
            </a:r>
          </a:p>
          <a:p>
            <a:pPr algn="just" rtl="0"/>
            <a:r>
              <a:rPr lang="en-US" sz="1400" dirty="0"/>
              <a:t> </a:t>
            </a:r>
            <a:endParaRPr lang="en-US" sz="1400" dirty="0" smtClean="0"/>
          </a:p>
          <a:p>
            <a:pPr algn="just" rtl="0"/>
            <a:endParaRPr lang="en-US" sz="1400" dirty="0"/>
          </a:p>
          <a:p>
            <a:pPr algn="just" rtl="0"/>
            <a:endParaRPr lang="en-US" sz="1400" dirty="0"/>
          </a:p>
          <a:p>
            <a:pPr algn="just" rtl="0"/>
            <a:r>
              <a:rPr lang="en-US" sz="1400" dirty="0"/>
              <a:t>Note that, although the code used for detection is so simple (few EX-OR gates) but still we have big advantage since probability of detecting errors is much higher than probability of undetected errors. The advantage of error detection is clear when used together with ARQ (Automatic Repeat Query) systems. In these systems, two channels are used, the usual forward channel with error detection and a backward channel. Data are transmitted through the forward channel. These data are protected against errors with parity error detection. If the receiver detects errors then a backward channel will be used to inform the transmitter to retransmit(repeat) the same data so that in the next  transmission, data is received correctly since errors occur randomly (may occur or may not occur).</a:t>
            </a:r>
          </a:p>
          <a:p>
            <a:pPr algn="just"/>
            <a:endParaRPr lang="ar-IQ" sz="1400" dirty="0"/>
          </a:p>
        </p:txBody>
      </p:sp>
      <p:grpSp>
        <p:nvGrpSpPr>
          <p:cNvPr id="5" name="Group 2"/>
          <p:cNvGrpSpPr>
            <a:grpSpLocks/>
          </p:cNvGrpSpPr>
          <p:nvPr/>
        </p:nvGrpSpPr>
        <p:grpSpPr bwMode="auto">
          <a:xfrm>
            <a:off x="3966184" y="545216"/>
            <a:ext cx="1828800" cy="608013"/>
            <a:chOff x="5472" y="811"/>
            <a:chExt cx="2880" cy="957"/>
          </a:xfrm>
        </p:grpSpPr>
        <p:sp>
          <p:nvSpPr>
            <p:cNvPr id="6" name="Line 3"/>
            <p:cNvSpPr>
              <a:spLocks noChangeShapeType="1"/>
            </p:cNvSpPr>
            <p:nvPr/>
          </p:nvSpPr>
          <p:spPr bwMode="auto">
            <a:xfrm>
              <a:off x="7776" y="1307"/>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IQ"/>
            </a:p>
          </p:txBody>
        </p:sp>
        <p:sp>
          <p:nvSpPr>
            <p:cNvPr id="7" name="Text Box 4"/>
            <p:cNvSpPr txBox="1">
              <a:spLocks noChangeArrowheads="1"/>
            </p:cNvSpPr>
            <p:nvPr/>
          </p:nvSpPr>
          <p:spPr bwMode="auto">
            <a:xfrm>
              <a:off x="6192" y="811"/>
              <a:ext cx="1584" cy="95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1" i="0" u="none" strike="noStrike" cap="none" normalizeH="0" baseline="0" smtClean="0">
                  <a:ln>
                    <a:noFill/>
                  </a:ln>
                  <a:solidFill>
                    <a:schemeClr val="tx1"/>
                  </a:solidFill>
                  <a:effectLst/>
                  <a:latin typeface="Calibri" pitchFamily="34" charset="0"/>
                  <a:ea typeface="Arial" pitchFamily="34" charset="0"/>
                  <a:cs typeface="Arial" pitchFamily="34" charset="0"/>
                </a:rPr>
                <a:t>EX-OR gate</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Line 5"/>
            <p:cNvSpPr>
              <a:spLocks noChangeShapeType="1"/>
            </p:cNvSpPr>
            <p:nvPr/>
          </p:nvSpPr>
          <p:spPr bwMode="auto">
            <a:xfrm>
              <a:off x="5472" y="955"/>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IQ"/>
            </a:p>
          </p:txBody>
        </p:sp>
        <p:sp>
          <p:nvSpPr>
            <p:cNvPr id="9" name="Line 6"/>
            <p:cNvSpPr>
              <a:spLocks noChangeShapeType="1"/>
            </p:cNvSpPr>
            <p:nvPr/>
          </p:nvSpPr>
          <p:spPr bwMode="auto">
            <a:xfrm>
              <a:off x="5472" y="1099"/>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IQ"/>
            </a:p>
          </p:txBody>
        </p:sp>
        <p:sp>
          <p:nvSpPr>
            <p:cNvPr id="10" name="Line 7"/>
            <p:cNvSpPr>
              <a:spLocks noChangeShapeType="1"/>
            </p:cNvSpPr>
            <p:nvPr/>
          </p:nvSpPr>
          <p:spPr bwMode="auto">
            <a:xfrm>
              <a:off x="5472" y="1243"/>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IQ"/>
            </a:p>
          </p:txBody>
        </p:sp>
        <p:sp>
          <p:nvSpPr>
            <p:cNvPr id="11" name="Line 8"/>
            <p:cNvSpPr>
              <a:spLocks noChangeShapeType="1"/>
            </p:cNvSpPr>
            <p:nvPr/>
          </p:nvSpPr>
          <p:spPr bwMode="auto">
            <a:xfrm>
              <a:off x="5472" y="1387"/>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IQ"/>
            </a:p>
          </p:txBody>
        </p:sp>
        <p:sp>
          <p:nvSpPr>
            <p:cNvPr id="12" name="Line 9"/>
            <p:cNvSpPr>
              <a:spLocks noChangeShapeType="1"/>
            </p:cNvSpPr>
            <p:nvPr/>
          </p:nvSpPr>
          <p:spPr bwMode="auto">
            <a:xfrm>
              <a:off x="5472" y="1531"/>
              <a:ext cx="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ar-IQ"/>
            </a:p>
          </p:txBody>
        </p:sp>
        <p:sp>
          <p:nvSpPr>
            <p:cNvPr id="13" name="AutoShape 10"/>
            <p:cNvSpPr>
              <a:spLocks noChangeArrowheads="1"/>
            </p:cNvSpPr>
            <p:nvPr/>
          </p:nvSpPr>
          <p:spPr bwMode="auto">
            <a:xfrm>
              <a:off x="6912" y="1243"/>
              <a:ext cx="288" cy="300"/>
            </a:xfrm>
            <a:prstGeom prst="flowChartOr">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ar-IQ"/>
            </a:p>
          </p:txBody>
        </p:sp>
      </p:grpSp>
      <p:pic>
        <p:nvPicPr>
          <p:cNvPr id="103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5" y="2564904"/>
            <a:ext cx="6536753"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1312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3568" y="980728"/>
            <a:ext cx="7920880" cy="2031325"/>
          </a:xfrm>
          <a:prstGeom prst="rect">
            <a:avLst/>
          </a:prstGeom>
          <a:noFill/>
        </p:spPr>
        <p:txBody>
          <a:bodyPr wrap="square" rtlCol="1">
            <a:spAutoFit/>
          </a:bodyPr>
          <a:lstStyle/>
          <a:p>
            <a:pPr algn="just" rtl="0"/>
            <a:r>
              <a:rPr lang="en-US" dirty="0"/>
              <a:t> </a:t>
            </a:r>
          </a:p>
          <a:p>
            <a:pPr algn="just" rtl="0"/>
            <a:r>
              <a:rPr lang="en-US" b="1" u="sng" dirty="0" smtClean="0"/>
              <a:t> </a:t>
            </a:r>
            <a:r>
              <a:rPr lang="en-US" b="1" u="sng" dirty="0" smtClean="0">
                <a:solidFill>
                  <a:srgbClr val="FF0000"/>
                </a:solidFill>
              </a:rPr>
              <a:t>Error Correcting Codes </a:t>
            </a:r>
            <a:endParaRPr lang="en-US" b="1" dirty="0" smtClean="0">
              <a:solidFill>
                <a:srgbClr val="FF0000"/>
              </a:solidFill>
            </a:endParaRPr>
          </a:p>
          <a:p>
            <a:pPr algn="just" rtl="0"/>
            <a:r>
              <a:rPr lang="en-US" dirty="0"/>
              <a:t> </a:t>
            </a:r>
          </a:p>
          <a:p>
            <a:pPr algn="just" rtl="0"/>
            <a:r>
              <a:rPr lang="en-US" dirty="0"/>
              <a:t>In order to make the receiver have the ability to detect and correct errors, then not only a single parity bit is used, but in stead r bits are used giving what is called the (</a:t>
            </a:r>
            <a:r>
              <a:rPr lang="en-US" dirty="0" err="1"/>
              <a:t>n,k</a:t>
            </a:r>
            <a:r>
              <a:rPr lang="en-US" dirty="0"/>
              <a:t>) code.</a:t>
            </a:r>
          </a:p>
          <a:p>
            <a:pPr algn="just" rtl="0"/>
            <a:endParaRPr lang="ar-IQ" dirty="0"/>
          </a:p>
        </p:txBody>
      </p:sp>
      <p:sp>
        <p:nvSpPr>
          <p:cNvPr id="3" name="TextBox 2"/>
          <p:cNvSpPr txBox="1"/>
          <p:nvPr/>
        </p:nvSpPr>
        <p:spPr>
          <a:xfrm>
            <a:off x="3095836" y="3121402"/>
            <a:ext cx="3096344" cy="646331"/>
          </a:xfrm>
          <a:prstGeom prst="rect">
            <a:avLst/>
          </a:prstGeom>
          <a:noFill/>
        </p:spPr>
        <p:txBody>
          <a:bodyPr wrap="square" rtlCol="1">
            <a:spAutoFit/>
          </a:bodyPr>
          <a:lstStyle/>
          <a:p>
            <a:r>
              <a:rPr lang="en-US" dirty="0"/>
              <a:t> </a:t>
            </a:r>
            <a:r>
              <a:rPr lang="en-US" sz="1400" dirty="0">
                <a:solidFill>
                  <a:srgbClr val="FF0000"/>
                </a:solidFill>
              </a:rPr>
              <a:t>Error Correcting Codes </a:t>
            </a:r>
          </a:p>
          <a:p>
            <a:endParaRPr lang="ar-IQ" dirty="0"/>
          </a:p>
        </p:txBody>
      </p:sp>
      <p:sp>
        <p:nvSpPr>
          <p:cNvPr id="6" name="TextBox 5"/>
          <p:cNvSpPr txBox="1"/>
          <p:nvPr/>
        </p:nvSpPr>
        <p:spPr>
          <a:xfrm>
            <a:off x="4791447" y="3915966"/>
            <a:ext cx="3096344" cy="646331"/>
          </a:xfrm>
          <a:prstGeom prst="rect">
            <a:avLst/>
          </a:prstGeom>
          <a:noFill/>
        </p:spPr>
        <p:txBody>
          <a:bodyPr wrap="square" rtlCol="1">
            <a:spAutoFit/>
          </a:bodyPr>
          <a:lstStyle/>
          <a:p>
            <a:r>
              <a:rPr lang="en-US" dirty="0"/>
              <a:t> </a:t>
            </a:r>
            <a:r>
              <a:rPr lang="en-US" sz="1400" dirty="0" smtClean="0">
                <a:solidFill>
                  <a:srgbClr val="FF0000"/>
                </a:solidFill>
              </a:rPr>
              <a:t>Convolutional Codes </a:t>
            </a:r>
            <a:endParaRPr lang="en-US" sz="1400" dirty="0">
              <a:solidFill>
                <a:srgbClr val="FF0000"/>
              </a:solidFill>
            </a:endParaRPr>
          </a:p>
          <a:p>
            <a:endParaRPr lang="ar-IQ" dirty="0"/>
          </a:p>
        </p:txBody>
      </p:sp>
      <p:sp>
        <p:nvSpPr>
          <p:cNvPr id="7" name="TextBox 6"/>
          <p:cNvSpPr txBox="1"/>
          <p:nvPr/>
        </p:nvSpPr>
        <p:spPr>
          <a:xfrm>
            <a:off x="2843808" y="4030266"/>
            <a:ext cx="1440160" cy="646331"/>
          </a:xfrm>
          <a:prstGeom prst="rect">
            <a:avLst/>
          </a:prstGeom>
          <a:noFill/>
        </p:spPr>
        <p:txBody>
          <a:bodyPr wrap="square" rtlCol="1">
            <a:spAutoFit/>
          </a:bodyPr>
          <a:lstStyle/>
          <a:p>
            <a:r>
              <a:rPr lang="en-US" dirty="0"/>
              <a:t> </a:t>
            </a:r>
            <a:r>
              <a:rPr lang="en-US" sz="1400" dirty="0" smtClean="0">
                <a:solidFill>
                  <a:srgbClr val="FF0000"/>
                </a:solidFill>
              </a:rPr>
              <a:t>Block Codes </a:t>
            </a:r>
            <a:endParaRPr lang="en-US" sz="1400" dirty="0">
              <a:solidFill>
                <a:srgbClr val="FF0000"/>
              </a:solidFill>
            </a:endParaRPr>
          </a:p>
          <a:p>
            <a:endParaRPr lang="ar-IQ" dirty="0"/>
          </a:p>
        </p:txBody>
      </p:sp>
      <p:cxnSp>
        <p:nvCxnSpPr>
          <p:cNvPr id="8" name="Straight Arrow Connector 7"/>
          <p:cNvCxnSpPr/>
          <p:nvPr/>
        </p:nvCxnSpPr>
        <p:spPr>
          <a:xfrm flipH="1">
            <a:off x="3707904" y="3573016"/>
            <a:ext cx="1083543"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791447" y="3573016"/>
            <a:ext cx="1724769" cy="4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5326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52" y="671691"/>
            <a:ext cx="8136904" cy="6186309"/>
          </a:xfrm>
          <a:prstGeom prst="rect">
            <a:avLst/>
          </a:prstGeom>
          <a:noFill/>
        </p:spPr>
        <p:txBody>
          <a:bodyPr wrap="square" rtlCol="1">
            <a:spAutoFit/>
          </a:bodyPr>
          <a:lstStyle/>
          <a:p>
            <a:pPr algn="just" rtl="0"/>
            <a:endParaRPr lang="en-US" sz="1100" b="1" dirty="0"/>
          </a:p>
          <a:p>
            <a:pPr algn="just" rtl="0"/>
            <a:r>
              <a:rPr lang="en-US" sz="1100" b="1" u="sng" dirty="0"/>
              <a:t>Basic definitions: </a:t>
            </a:r>
            <a:endParaRPr lang="en-US" sz="1100" b="1" dirty="0"/>
          </a:p>
          <a:p>
            <a:pPr algn="just" rtl="0"/>
            <a:r>
              <a:rPr lang="en-US" sz="1100" b="1" dirty="0">
                <a:solidFill>
                  <a:srgbClr val="C00000"/>
                </a:solidFill>
              </a:rPr>
              <a:t>1-</a:t>
            </a:r>
            <a:r>
              <a:rPr lang="en-US" sz="1100" b="1" u="sng" dirty="0">
                <a:solidFill>
                  <a:srgbClr val="C00000"/>
                </a:solidFill>
              </a:rPr>
              <a:t>systematic and nonsystematic codes</a:t>
            </a:r>
            <a:r>
              <a:rPr lang="en-US" sz="1100" b="1" dirty="0"/>
              <a:t>: If information bits ( a’s) are unchanged in their values and positions at the transmitted </a:t>
            </a:r>
            <a:r>
              <a:rPr lang="en-US" sz="1100" b="1" dirty="0" err="1"/>
              <a:t>codeword</a:t>
            </a:r>
            <a:r>
              <a:rPr lang="en-US" sz="1100" b="1" dirty="0"/>
              <a:t>, then this code is said to be systematic.</a:t>
            </a:r>
          </a:p>
          <a:p>
            <a:pPr algn="just" rtl="0"/>
            <a:r>
              <a:rPr lang="en-US" sz="1100" b="1" dirty="0"/>
              <a:t>   Input data [D]=[a</a:t>
            </a:r>
            <a:r>
              <a:rPr lang="en-US" sz="1100" b="1" baseline="-25000" dirty="0"/>
              <a:t>1</a:t>
            </a:r>
            <a:r>
              <a:rPr lang="en-US" sz="1100" b="1" dirty="0"/>
              <a:t> a</a:t>
            </a:r>
            <a:r>
              <a:rPr lang="en-US" sz="1100" b="1" baseline="-25000" dirty="0"/>
              <a:t>2 </a:t>
            </a:r>
            <a:r>
              <a:rPr lang="en-US" sz="1100" b="1" dirty="0"/>
              <a:t> a</a:t>
            </a:r>
            <a:r>
              <a:rPr lang="en-US" sz="1100" b="1" baseline="-25000" dirty="0"/>
              <a:t>3</a:t>
            </a:r>
            <a:r>
              <a:rPr lang="en-US" sz="1100" b="1" dirty="0"/>
              <a:t> …….</a:t>
            </a:r>
            <a:r>
              <a:rPr lang="en-US" sz="1100" b="1" dirty="0" err="1"/>
              <a:t>a</a:t>
            </a:r>
            <a:r>
              <a:rPr lang="en-US" sz="1100" b="1" baseline="-25000" dirty="0" err="1"/>
              <a:t>k</a:t>
            </a:r>
            <a:r>
              <a:rPr lang="en-US" sz="1100" b="1" dirty="0"/>
              <a:t>], </a:t>
            </a:r>
          </a:p>
          <a:p>
            <a:pPr algn="just" rtl="0"/>
            <a:r>
              <a:rPr lang="en-US" sz="1100" b="1" dirty="0"/>
              <a:t>   Output systematic (</a:t>
            </a:r>
            <a:r>
              <a:rPr lang="en-US" sz="1100" b="1" dirty="0" err="1"/>
              <a:t>n,k</a:t>
            </a:r>
            <a:r>
              <a:rPr lang="en-US" sz="1100" b="1" dirty="0"/>
              <a:t>) </a:t>
            </a:r>
            <a:r>
              <a:rPr lang="en-US" sz="1100" b="1" dirty="0" err="1"/>
              <a:t>codeword</a:t>
            </a:r>
            <a:r>
              <a:rPr lang="en-US" sz="1100" b="1" dirty="0"/>
              <a:t> is [C]=[ a</a:t>
            </a:r>
            <a:r>
              <a:rPr lang="en-US" sz="1100" b="1" baseline="-25000" dirty="0"/>
              <a:t>1</a:t>
            </a:r>
            <a:r>
              <a:rPr lang="en-US" sz="1100" b="1" dirty="0"/>
              <a:t> a</a:t>
            </a:r>
            <a:r>
              <a:rPr lang="en-US" sz="1100" b="1" baseline="-25000" dirty="0"/>
              <a:t>2 </a:t>
            </a:r>
            <a:r>
              <a:rPr lang="en-US" sz="1100" b="1" dirty="0"/>
              <a:t> a</a:t>
            </a:r>
            <a:r>
              <a:rPr lang="en-US" sz="1100" b="1" baseline="-25000" dirty="0"/>
              <a:t>3</a:t>
            </a:r>
            <a:r>
              <a:rPr lang="en-US" sz="1100" b="1" dirty="0"/>
              <a:t> …….</a:t>
            </a:r>
            <a:r>
              <a:rPr lang="en-US" sz="1100" b="1" dirty="0" err="1"/>
              <a:t>a</a:t>
            </a:r>
            <a:r>
              <a:rPr lang="en-US" sz="1100" b="1" baseline="-25000" dirty="0" err="1"/>
              <a:t>k</a:t>
            </a:r>
            <a:r>
              <a:rPr lang="en-US" sz="1100" b="1" baseline="-25000" dirty="0"/>
              <a:t> </a:t>
            </a:r>
            <a:r>
              <a:rPr lang="en-US" sz="1100" b="1" dirty="0"/>
              <a:t>c</a:t>
            </a:r>
            <a:r>
              <a:rPr lang="en-US" sz="1100" b="1" baseline="-25000" dirty="0"/>
              <a:t>1</a:t>
            </a:r>
            <a:r>
              <a:rPr lang="en-US" sz="1100" b="1" dirty="0"/>
              <a:t> c</a:t>
            </a:r>
            <a:r>
              <a:rPr lang="en-US" sz="1100" b="1" baseline="-25000" dirty="0"/>
              <a:t>2</a:t>
            </a:r>
            <a:r>
              <a:rPr lang="en-US" sz="1100" b="1" dirty="0"/>
              <a:t> c</a:t>
            </a:r>
            <a:r>
              <a:rPr lang="en-US" sz="1100" b="1" baseline="-25000" dirty="0"/>
              <a:t>3</a:t>
            </a:r>
            <a:r>
              <a:rPr lang="en-US" sz="1100" b="1" dirty="0"/>
              <a:t> …….</a:t>
            </a:r>
            <a:r>
              <a:rPr lang="en-US" sz="1100" b="1" dirty="0" err="1"/>
              <a:t>c</a:t>
            </a:r>
            <a:r>
              <a:rPr lang="en-US" sz="1100" b="1" baseline="-25000" dirty="0" err="1"/>
              <a:t>r</a:t>
            </a:r>
            <a:r>
              <a:rPr lang="en-US" sz="1100" b="1" dirty="0"/>
              <a:t>] </a:t>
            </a:r>
          </a:p>
          <a:p>
            <a:pPr algn="just" rtl="0"/>
            <a:r>
              <a:rPr lang="en-US" sz="1100" b="1" dirty="0"/>
              <a:t> However if data bits are spread or changed at the output </a:t>
            </a:r>
            <a:r>
              <a:rPr lang="en-US" sz="1100" b="1" dirty="0" err="1"/>
              <a:t>codeword</a:t>
            </a:r>
            <a:r>
              <a:rPr lang="en-US" sz="1100" b="1" dirty="0"/>
              <a:t> then, the code is said to be nonsystematic:</a:t>
            </a:r>
          </a:p>
          <a:p>
            <a:pPr algn="just" rtl="0"/>
            <a:r>
              <a:rPr lang="en-US" sz="1100" b="1" dirty="0"/>
              <a:t>  Output nonsystematic(7,4) </a:t>
            </a:r>
            <a:r>
              <a:rPr lang="en-US" sz="1100" b="1" dirty="0" err="1"/>
              <a:t>codeword</a:t>
            </a:r>
            <a:r>
              <a:rPr lang="en-US" sz="1100" b="1" dirty="0"/>
              <a:t> is [C]=[c</a:t>
            </a:r>
            <a:r>
              <a:rPr lang="en-US" sz="1100" b="1" baseline="-25000" dirty="0"/>
              <a:t>2 </a:t>
            </a:r>
            <a:r>
              <a:rPr lang="en-US" sz="1100" b="1" dirty="0"/>
              <a:t>a</a:t>
            </a:r>
            <a:r>
              <a:rPr lang="en-US" sz="1100" b="1" baseline="-25000" dirty="0"/>
              <a:t>1 </a:t>
            </a:r>
            <a:r>
              <a:rPr lang="en-US" sz="1100" b="1" dirty="0"/>
              <a:t>c</a:t>
            </a:r>
            <a:r>
              <a:rPr lang="en-US" sz="1100" b="1" baseline="-25000" dirty="0"/>
              <a:t>3</a:t>
            </a:r>
            <a:r>
              <a:rPr lang="en-US" sz="1100" b="1" dirty="0"/>
              <a:t> a</a:t>
            </a:r>
            <a:r>
              <a:rPr lang="en-US" sz="1100" b="1" baseline="-25000" dirty="0"/>
              <a:t>2 </a:t>
            </a:r>
            <a:r>
              <a:rPr lang="en-US" sz="1100" b="1" dirty="0"/>
              <a:t>c</a:t>
            </a:r>
            <a:r>
              <a:rPr lang="en-US" sz="1100" b="1" baseline="-25000" dirty="0"/>
              <a:t>1 </a:t>
            </a:r>
            <a:r>
              <a:rPr lang="en-US" sz="1100" b="1" dirty="0"/>
              <a:t>a</a:t>
            </a:r>
            <a:r>
              <a:rPr lang="en-US" sz="1100" b="1" baseline="-25000" dirty="0"/>
              <a:t>4</a:t>
            </a:r>
            <a:r>
              <a:rPr lang="en-US" sz="1100" b="1" dirty="0"/>
              <a:t> a</a:t>
            </a:r>
            <a:r>
              <a:rPr lang="en-US" sz="1100" b="1" baseline="-25000" dirty="0"/>
              <a:t>3</a:t>
            </a:r>
            <a:r>
              <a:rPr lang="en-US" sz="1100" b="1" dirty="0"/>
              <a:t>] </a:t>
            </a:r>
          </a:p>
          <a:p>
            <a:pPr algn="just" rtl="0"/>
            <a:r>
              <a:rPr lang="en-US" sz="1100" b="1" dirty="0"/>
              <a:t> </a:t>
            </a:r>
          </a:p>
          <a:p>
            <a:pPr algn="just" rtl="0"/>
            <a:r>
              <a:rPr lang="en-US" sz="1100" b="1" dirty="0">
                <a:solidFill>
                  <a:srgbClr val="C00000"/>
                </a:solidFill>
              </a:rPr>
              <a:t>2- </a:t>
            </a:r>
            <a:r>
              <a:rPr lang="en-US" sz="1100" b="1" u="sng" dirty="0">
                <a:solidFill>
                  <a:srgbClr val="C00000"/>
                </a:solidFill>
              </a:rPr>
              <a:t>Hamming distance</a:t>
            </a:r>
            <a:r>
              <a:rPr lang="en-US" sz="1100" b="1" dirty="0"/>
              <a:t>: it is the number of differences between corresponding bits and the ability of error detection and correction codes depends on this parameter. The Hamming distance between two </a:t>
            </a:r>
            <a:r>
              <a:rPr lang="en-US" sz="1100" b="1" dirty="0" err="1"/>
              <a:t>codewords</a:t>
            </a:r>
            <a:r>
              <a:rPr lang="en-US" sz="1100" b="1" dirty="0"/>
              <a:t> </a:t>
            </a:r>
            <a:r>
              <a:rPr lang="en-US" sz="1100" b="1" dirty="0" err="1"/>
              <a:t>C</a:t>
            </a:r>
            <a:r>
              <a:rPr lang="en-US" sz="1100" b="1" baseline="-25000" dirty="0" err="1"/>
              <a:t>i</a:t>
            </a:r>
            <a:r>
              <a:rPr lang="en-US" sz="1100" b="1" baseline="-25000" dirty="0"/>
              <a:t> </a:t>
            </a:r>
            <a:r>
              <a:rPr lang="en-US" sz="1100" b="1" dirty="0"/>
              <a:t>and </a:t>
            </a:r>
            <a:r>
              <a:rPr lang="en-US" sz="1100" b="1" dirty="0" err="1"/>
              <a:t>C</a:t>
            </a:r>
            <a:r>
              <a:rPr lang="en-US" sz="1100" b="1" baseline="-25000" dirty="0" err="1"/>
              <a:t>j</a:t>
            </a:r>
            <a:r>
              <a:rPr lang="en-US" sz="1100" b="1" dirty="0"/>
              <a:t> is denoted by </a:t>
            </a:r>
            <a:r>
              <a:rPr lang="en-US" sz="1100" b="1" dirty="0" err="1"/>
              <a:t>d</a:t>
            </a:r>
            <a:r>
              <a:rPr lang="en-US" sz="1100" b="1" baseline="-25000" dirty="0" err="1"/>
              <a:t>ij</a:t>
            </a:r>
            <a:r>
              <a:rPr lang="en-US" sz="1100" b="1" dirty="0"/>
              <a:t> which is the number of bits that differ. For a binary (</a:t>
            </a:r>
            <a:r>
              <a:rPr lang="en-US" sz="1100" b="1" dirty="0" err="1"/>
              <a:t>n,k</a:t>
            </a:r>
            <a:r>
              <a:rPr lang="en-US" sz="1100" b="1" dirty="0"/>
              <a:t>) code with 2</a:t>
            </a:r>
            <a:r>
              <a:rPr lang="en-US" sz="1100" b="1" baseline="30000" dirty="0"/>
              <a:t>k</a:t>
            </a:r>
            <a:r>
              <a:rPr lang="en-US" sz="1100" b="1" dirty="0"/>
              <a:t> possible </a:t>
            </a:r>
            <a:r>
              <a:rPr lang="en-US" sz="1100" b="1" dirty="0" err="1"/>
              <a:t>codewords</a:t>
            </a:r>
            <a:r>
              <a:rPr lang="en-US" sz="1100" b="1" dirty="0"/>
              <a:t> then the minimum Hamming distance (HD) is the min(</a:t>
            </a:r>
            <a:r>
              <a:rPr lang="en-US" sz="1100" b="1" dirty="0" err="1"/>
              <a:t>d</a:t>
            </a:r>
            <a:r>
              <a:rPr lang="en-US" sz="1100" b="1" baseline="-25000" dirty="0" err="1"/>
              <a:t>ij</a:t>
            </a:r>
            <a:r>
              <a:rPr lang="en-US" sz="1100" b="1" dirty="0"/>
              <a:t>). Of course </a:t>
            </a:r>
          </a:p>
          <a:p>
            <a:pPr algn="just" rtl="0"/>
            <a:r>
              <a:rPr lang="en-US" sz="1100" b="1" dirty="0"/>
              <a:t> n </a:t>
            </a:r>
            <a:r>
              <a:rPr lang="en-US" sz="1100" b="1" dirty="0">
                <a:sym typeface="Symbol"/>
              </a:rPr>
              <a:t></a:t>
            </a:r>
            <a:r>
              <a:rPr lang="en-US" sz="1100" b="1" dirty="0"/>
              <a:t> </a:t>
            </a:r>
            <a:r>
              <a:rPr lang="en-US" sz="1100" b="1" dirty="0" err="1"/>
              <a:t>d</a:t>
            </a:r>
            <a:r>
              <a:rPr lang="en-US" sz="1100" b="1" baseline="-25000" dirty="0" err="1"/>
              <a:t>ij</a:t>
            </a:r>
            <a:r>
              <a:rPr lang="en-US" sz="1100" b="1" baseline="-25000" dirty="0"/>
              <a:t> </a:t>
            </a:r>
            <a:r>
              <a:rPr lang="en-US" sz="1100" b="1" dirty="0">
                <a:sym typeface="Symbol"/>
              </a:rPr>
              <a:t></a:t>
            </a:r>
            <a:r>
              <a:rPr lang="en-US" sz="1100" b="1" dirty="0"/>
              <a:t>0.</a:t>
            </a:r>
          </a:p>
          <a:p>
            <a:pPr algn="just" rtl="0"/>
            <a:r>
              <a:rPr lang="en-US" sz="1100" b="1" dirty="0"/>
              <a:t> </a:t>
            </a:r>
          </a:p>
          <a:p>
            <a:pPr algn="just" rtl="0"/>
            <a:r>
              <a:rPr lang="en-US" sz="1100" b="1" dirty="0"/>
              <a:t>  </a:t>
            </a:r>
            <a:r>
              <a:rPr lang="en-US" sz="1100" b="1" u="sng" dirty="0"/>
              <a:t>Example:</a:t>
            </a:r>
            <a:r>
              <a:rPr lang="en-US" sz="1100" b="1" dirty="0"/>
              <a:t> Find the Hamming distance between the two </a:t>
            </a:r>
            <a:r>
              <a:rPr lang="en-US" sz="1100" b="1" dirty="0" err="1"/>
              <a:t>codewords</a:t>
            </a:r>
            <a:r>
              <a:rPr lang="en-US" sz="1100" b="1" dirty="0"/>
              <a:t>:               [C1]=[1011100] and</a:t>
            </a:r>
          </a:p>
          <a:p>
            <a:pPr algn="just" rtl="0"/>
            <a:r>
              <a:rPr lang="en-US" sz="1100" b="1" dirty="0"/>
              <a:t> [C2]=[1011001].</a:t>
            </a:r>
          </a:p>
          <a:p>
            <a:pPr algn="just" rtl="0"/>
            <a:r>
              <a:rPr lang="en-US" sz="1100" b="1" dirty="0"/>
              <a:t>  </a:t>
            </a:r>
            <a:r>
              <a:rPr lang="en-US" sz="1100" b="1" u="sng" dirty="0"/>
              <a:t>Solution:</a:t>
            </a:r>
            <a:r>
              <a:rPr lang="en-US" sz="1100" b="1" dirty="0"/>
              <a:t> Here, the no. of bits that differ is 2, hence d</a:t>
            </a:r>
            <a:r>
              <a:rPr lang="en-US" sz="1100" b="1" baseline="-25000" dirty="0"/>
              <a:t>12</a:t>
            </a:r>
            <a:r>
              <a:rPr lang="en-US" sz="1100" b="1" dirty="0"/>
              <a:t>=2.</a:t>
            </a:r>
          </a:p>
          <a:p>
            <a:pPr algn="just" rtl="0"/>
            <a:r>
              <a:rPr lang="en-US" sz="1100" b="1" dirty="0"/>
              <a:t> </a:t>
            </a:r>
          </a:p>
          <a:p>
            <a:pPr algn="just" rtl="0"/>
            <a:r>
              <a:rPr lang="en-US" sz="1100" b="1" u="sng" dirty="0"/>
              <a:t>Example:</a:t>
            </a:r>
            <a:r>
              <a:rPr lang="en-US" sz="1100" b="1" dirty="0"/>
              <a:t> Find the minimum Hamming distance for the 3 </a:t>
            </a:r>
            <a:r>
              <a:rPr lang="en-US" sz="1100" b="1" dirty="0" err="1"/>
              <a:t>codewords</a:t>
            </a:r>
            <a:r>
              <a:rPr lang="en-US" sz="1100" b="1" dirty="0"/>
              <a:t>:</a:t>
            </a:r>
          </a:p>
          <a:p>
            <a:pPr algn="just" rtl="0"/>
            <a:r>
              <a:rPr lang="en-US" sz="1100" b="1" dirty="0"/>
              <a:t>  [C1]=[1011100],</a:t>
            </a:r>
          </a:p>
          <a:p>
            <a:pPr algn="just" rtl="0"/>
            <a:r>
              <a:rPr lang="en-US" sz="1100" b="1" dirty="0"/>
              <a:t>  [C2]=[1011001] </a:t>
            </a:r>
          </a:p>
          <a:p>
            <a:pPr algn="just" rtl="0"/>
            <a:r>
              <a:rPr lang="en-US" sz="1100" b="1" dirty="0"/>
              <a:t>  [C3]=[1011000]. </a:t>
            </a:r>
          </a:p>
          <a:p>
            <a:pPr algn="just" rtl="0"/>
            <a:r>
              <a:rPr lang="en-US" sz="1100" b="1" u="sng" dirty="0"/>
              <a:t>Solution</a:t>
            </a:r>
            <a:r>
              <a:rPr lang="en-US" sz="1100" b="1" dirty="0"/>
              <a:t>: Here d</a:t>
            </a:r>
            <a:r>
              <a:rPr lang="en-US" sz="1100" b="1" baseline="-25000" dirty="0"/>
              <a:t>12</a:t>
            </a:r>
            <a:r>
              <a:rPr lang="en-US" sz="1100" b="1" dirty="0"/>
              <a:t>=2, d</a:t>
            </a:r>
            <a:r>
              <a:rPr lang="en-US" sz="1100" b="1" baseline="-25000" dirty="0"/>
              <a:t>13</a:t>
            </a:r>
            <a:r>
              <a:rPr lang="en-US" sz="1100" b="1" dirty="0"/>
              <a:t>=1 and d</a:t>
            </a:r>
            <a:r>
              <a:rPr lang="en-US" sz="1100" b="1" baseline="-25000" dirty="0"/>
              <a:t>23</a:t>
            </a:r>
            <a:r>
              <a:rPr lang="en-US" sz="1100" b="1" dirty="0"/>
              <a:t>=1. Hence min(</a:t>
            </a:r>
            <a:r>
              <a:rPr lang="en-US" sz="1100" b="1" dirty="0" err="1"/>
              <a:t>d</a:t>
            </a:r>
            <a:r>
              <a:rPr lang="en-US" sz="1100" b="1" baseline="-25000" dirty="0" err="1"/>
              <a:t>ij</a:t>
            </a:r>
            <a:r>
              <a:rPr lang="en-US" sz="1100" b="1" dirty="0"/>
              <a:t>)=1=(HD). Note that the calculation of HD becomes more difficult if no of </a:t>
            </a:r>
            <a:r>
              <a:rPr lang="en-US" sz="1100" b="1" dirty="0" err="1"/>
              <a:t>codewords</a:t>
            </a:r>
            <a:r>
              <a:rPr lang="en-US" sz="1100" b="1" dirty="0"/>
              <a:t> increases.</a:t>
            </a:r>
          </a:p>
          <a:p>
            <a:pPr algn="just" rtl="0"/>
            <a:r>
              <a:rPr lang="en-US" sz="1100" b="1" dirty="0"/>
              <a:t> </a:t>
            </a:r>
          </a:p>
          <a:p>
            <a:pPr algn="just" rtl="0"/>
            <a:r>
              <a:rPr lang="en-US" sz="1100" b="1" dirty="0">
                <a:solidFill>
                  <a:srgbClr val="C00000"/>
                </a:solidFill>
              </a:rPr>
              <a:t>3-</a:t>
            </a:r>
            <a:r>
              <a:rPr lang="en-US" sz="1100" b="1" u="sng" dirty="0">
                <a:solidFill>
                  <a:srgbClr val="C00000"/>
                </a:solidFill>
              </a:rPr>
              <a:t>Hamming weight</a:t>
            </a:r>
            <a:r>
              <a:rPr lang="en-US" sz="1100" b="1" dirty="0"/>
              <a:t>: This is the number of 1’s in the non zero </a:t>
            </a:r>
            <a:r>
              <a:rPr lang="en-US" sz="1100" b="1" dirty="0" err="1"/>
              <a:t>codeward</a:t>
            </a:r>
            <a:r>
              <a:rPr lang="en-US" sz="1100" b="1" dirty="0"/>
              <a:t> </a:t>
            </a:r>
            <a:r>
              <a:rPr lang="en-US" sz="1100" b="1" dirty="0" err="1"/>
              <a:t>C</a:t>
            </a:r>
            <a:r>
              <a:rPr lang="en-US" sz="1100" b="1" baseline="-25000" dirty="0" err="1"/>
              <a:t>i</a:t>
            </a:r>
            <a:r>
              <a:rPr lang="en-US" sz="1100" b="1" dirty="0"/>
              <a:t>. It is denoted by </a:t>
            </a:r>
            <a:r>
              <a:rPr lang="en-US" sz="1100" b="1" dirty="0">
                <a:sym typeface="Symbol"/>
              </a:rPr>
              <a:t></a:t>
            </a:r>
            <a:r>
              <a:rPr lang="en-US" sz="1100" b="1" baseline="-25000" dirty="0"/>
              <a:t>i</a:t>
            </a:r>
            <a:r>
              <a:rPr lang="en-US" sz="1100" b="1" dirty="0"/>
              <a:t> . As will be shown later, and for linear codes, </a:t>
            </a:r>
            <a:r>
              <a:rPr lang="en-US" sz="1100" b="1" dirty="0">
                <a:sym typeface="Symbol"/>
              </a:rPr>
              <a:t></a:t>
            </a:r>
            <a:r>
              <a:rPr lang="en-US" sz="1100" b="1" baseline="-25000" dirty="0"/>
              <a:t>min</a:t>
            </a:r>
            <a:r>
              <a:rPr lang="en-US" sz="1100" b="1" dirty="0"/>
              <a:t>=HD=min(</a:t>
            </a:r>
            <a:r>
              <a:rPr lang="en-US" sz="1100" b="1" dirty="0" err="1"/>
              <a:t>d</a:t>
            </a:r>
            <a:r>
              <a:rPr lang="en-US" sz="1100" b="1" baseline="-25000" dirty="0" err="1"/>
              <a:t>ij</a:t>
            </a:r>
            <a:r>
              <a:rPr lang="en-US" sz="1100" b="1" dirty="0"/>
              <a:t>). This simplifies the calculation of HD. As an example, if [C1]=[1011000], then </a:t>
            </a:r>
            <a:r>
              <a:rPr lang="en-US" sz="1100" b="1" dirty="0">
                <a:sym typeface="Symbol"/>
              </a:rPr>
              <a:t></a:t>
            </a:r>
            <a:r>
              <a:rPr lang="en-US" sz="1100" b="1" baseline="-25000" dirty="0"/>
              <a:t>1</a:t>
            </a:r>
            <a:r>
              <a:rPr lang="en-US" sz="1100" b="1" dirty="0"/>
              <a:t>=3, and for [C2]=[0001010], then </a:t>
            </a:r>
            <a:r>
              <a:rPr lang="en-US" sz="1100" b="1" dirty="0">
                <a:sym typeface="Symbol"/>
              </a:rPr>
              <a:t></a:t>
            </a:r>
            <a:r>
              <a:rPr lang="en-US" sz="1100" b="1" baseline="-25000" dirty="0"/>
              <a:t>2</a:t>
            </a:r>
            <a:r>
              <a:rPr lang="en-US" sz="1100" b="1" dirty="0"/>
              <a:t>=2, and so on.  </a:t>
            </a:r>
          </a:p>
          <a:p>
            <a:pPr algn="just" rtl="0"/>
            <a:r>
              <a:rPr lang="en-US" sz="1100" b="1" dirty="0"/>
              <a:t> </a:t>
            </a:r>
          </a:p>
          <a:p>
            <a:pPr algn="just" rtl="0"/>
            <a:r>
              <a:rPr lang="en-US" sz="1100" b="1" dirty="0">
                <a:solidFill>
                  <a:srgbClr val="C00000"/>
                </a:solidFill>
              </a:rPr>
              <a:t>4-</a:t>
            </a:r>
            <a:r>
              <a:rPr lang="en-US" sz="1100" b="1" u="sng" dirty="0">
                <a:solidFill>
                  <a:srgbClr val="C00000"/>
                </a:solidFill>
              </a:rPr>
              <a:t>Linear and nonlinear codes</a:t>
            </a:r>
            <a:r>
              <a:rPr lang="en-US" sz="1100" b="1" dirty="0"/>
              <a:t>: when the r parity bits are obtained from a linear function of the k information bits then the code is said to be linear, otherwise it is a nonlinear code.</a:t>
            </a:r>
          </a:p>
          <a:p>
            <a:pPr algn="just" rtl="0"/>
            <a:r>
              <a:rPr lang="en-US" sz="1100" b="1" dirty="0"/>
              <a:t> </a:t>
            </a:r>
          </a:p>
          <a:p>
            <a:pPr algn="just" rtl="0"/>
            <a:endParaRPr lang="ar-IQ" sz="1100" b="1" dirty="0"/>
          </a:p>
        </p:txBody>
      </p:sp>
    </p:spTree>
    <p:extLst>
      <p:ext uri="{BB962C8B-B14F-4D97-AF65-F5344CB8AC3E}">
        <p14:creationId xmlns:p14="http://schemas.microsoft.com/office/powerpoint/2010/main" val="2109486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52" y="548680"/>
            <a:ext cx="8208912" cy="5262979"/>
          </a:xfrm>
          <a:prstGeom prst="rect">
            <a:avLst/>
          </a:prstGeom>
          <a:noFill/>
          <a:ln>
            <a:solidFill>
              <a:schemeClr val="bg1"/>
            </a:solidFill>
          </a:ln>
        </p:spPr>
        <p:txBody>
          <a:bodyPr wrap="square" rtlCol="1">
            <a:spAutoFit/>
          </a:bodyPr>
          <a:lstStyle/>
          <a:p>
            <a:pPr algn="just" rtl="0"/>
            <a:r>
              <a:rPr lang="en-US" sz="1200" b="1" u="sng" dirty="0" smtClean="0">
                <a:solidFill>
                  <a:srgbClr val="C00000"/>
                </a:solidFill>
              </a:rPr>
              <a:t>Hamming </a:t>
            </a:r>
            <a:r>
              <a:rPr lang="en-US" sz="1200" b="1" u="sng" dirty="0">
                <a:solidFill>
                  <a:srgbClr val="C00000"/>
                </a:solidFill>
              </a:rPr>
              <a:t>Bound</a:t>
            </a:r>
            <a:r>
              <a:rPr lang="en-US" sz="1200" b="1" u="sng" dirty="0"/>
              <a:t>: </a:t>
            </a:r>
            <a:r>
              <a:rPr lang="en-US" sz="1200" b="1" dirty="0"/>
              <a:t>The purpose of Hamming bound is either</a:t>
            </a:r>
          </a:p>
          <a:p>
            <a:pPr algn="just" rtl="0"/>
            <a:r>
              <a:rPr lang="en-US" sz="1200" b="1" dirty="0"/>
              <a:t>1) to choose the number of parity bits ( r) so that a certain error correction capability is obtained. Or </a:t>
            </a:r>
          </a:p>
          <a:p>
            <a:pPr algn="just" rtl="0"/>
            <a:r>
              <a:rPr lang="en-US" sz="1200" b="1" dirty="0"/>
              <a:t>2) to find the error correction capability (t) if the number of parity bits (r ) is known </a:t>
            </a:r>
          </a:p>
          <a:p>
            <a:pPr algn="just" rtl="0"/>
            <a:r>
              <a:rPr lang="en-US" sz="1200" b="1" dirty="0"/>
              <a:t> For binary codes, this is given by:</a:t>
            </a:r>
          </a:p>
          <a:p>
            <a:pPr algn="just" rtl="0"/>
            <a:r>
              <a:rPr lang="en-US" sz="1200" b="1" dirty="0"/>
              <a:t>                                            2</a:t>
            </a:r>
            <a:r>
              <a:rPr lang="en-US" sz="1200" b="1" baseline="30000" dirty="0"/>
              <a:t>n-k </a:t>
            </a:r>
            <a:r>
              <a:rPr lang="en-US" sz="1200" b="1" dirty="0"/>
              <a:t>= 2</a:t>
            </a:r>
            <a:r>
              <a:rPr lang="en-US" sz="1200" b="1" baseline="30000" dirty="0"/>
              <a:t>r</a:t>
            </a:r>
            <a:r>
              <a:rPr lang="en-US" sz="1200" b="1" dirty="0"/>
              <a:t> </a:t>
            </a:r>
            <a:r>
              <a:rPr lang="en-US" sz="1200" b="1" dirty="0">
                <a:sym typeface="Symbol"/>
              </a:rPr>
              <a:t></a:t>
            </a:r>
            <a:r>
              <a:rPr lang="en-US" sz="1200" b="1" dirty="0"/>
              <a:t>       </a:t>
            </a:r>
          </a:p>
          <a:p>
            <a:pPr algn="just" rtl="0"/>
            <a:r>
              <a:rPr lang="en-US" sz="1200" b="1" dirty="0"/>
              <a:t>where t is the number of bits to be corrected.</a:t>
            </a:r>
          </a:p>
          <a:p>
            <a:pPr algn="just" rtl="0"/>
            <a:r>
              <a:rPr lang="en-US" sz="1200" b="1" u="sng" dirty="0">
                <a:solidFill>
                  <a:srgbClr val="FF0000"/>
                </a:solidFill>
              </a:rPr>
              <a:t>Example:</a:t>
            </a:r>
            <a:r>
              <a:rPr lang="en-US" sz="1200" b="1" dirty="0">
                <a:solidFill>
                  <a:srgbClr val="FF0000"/>
                </a:solidFill>
              </a:rPr>
              <a:t> </a:t>
            </a:r>
            <a:r>
              <a:rPr lang="en-US" sz="1200" b="1" dirty="0"/>
              <a:t>for a single correction code with k=4 find the no. of parity bits that should be added. </a:t>
            </a:r>
          </a:p>
          <a:p>
            <a:pPr algn="just" rtl="0"/>
            <a:r>
              <a:rPr lang="en-US" sz="1200" b="1" dirty="0"/>
              <a:t>. This gives 2</a:t>
            </a:r>
            <a:r>
              <a:rPr lang="en-US" sz="1200" b="1" baseline="30000" dirty="0"/>
              <a:t>r</a:t>
            </a:r>
            <a:r>
              <a:rPr lang="en-US" sz="1200" b="1" dirty="0">
                <a:sym typeface="Symbol"/>
              </a:rPr>
              <a:t></a:t>
            </a:r>
            <a:r>
              <a:rPr lang="en-US" sz="1200" b="1" dirty="0"/>
              <a:t>1+(4+r) and the minimum r is r=3 ( take minimum r to have max code efficiency). This is the (7,4) code. the code is said to be perfect code.</a:t>
            </a:r>
          </a:p>
          <a:p>
            <a:pPr algn="just" rtl="0"/>
            <a:r>
              <a:rPr lang="en-US" sz="1200" b="1" u="sng" dirty="0"/>
              <a:t>Perfect </a:t>
            </a:r>
            <a:r>
              <a:rPr lang="en-US" sz="1200" b="1" u="sng" dirty="0" err="1"/>
              <a:t>code</a:t>
            </a:r>
            <a:r>
              <a:rPr lang="en-US" sz="1200" b="1" dirty="0" err="1"/>
              <a:t>:in</a:t>
            </a:r>
            <a:r>
              <a:rPr lang="en-US" sz="1200" b="1" dirty="0"/>
              <a:t> Hamming bound ,if the equality is satisfied then this code is said to be a perfect code.</a:t>
            </a:r>
          </a:p>
          <a:p>
            <a:pPr algn="just" rtl="0"/>
            <a:r>
              <a:rPr lang="en-US" sz="1200" b="1" dirty="0"/>
              <a:t> </a:t>
            </a:r>
            <a:r>
              <a:rPr lang="en-US" sz="1200" b="1" u="sng" dirty="0"/>
              <a:t>Example</a:t>
            </a:r>
            <a:r>
              <a:rPr lang="en-US" sz="1200" b="1" dirty="0"/>
              <a:t> if k=5 and up to 3 errors are to be corrected, find the no. of check bits that should be added. </a:t>
            </a:r>
          </a:p>
          <a:p>
            <a:pPr algn="just" rtl="0"/>
            <a:r>
              <a:rPr lang="en-US" sz="1200" b="1" dirty="0"/>
              <a:t>:</a:t>
            </a:r>
          </a:p>
          <a:p>
            <a:pPr algn="just" rtl="0"/>
            <a:r>
              <a:rPr lang="en-US" sz="1200" b="1" dirty="0"/>
              <a:t>that gives:</a:t>
            </a:r>
          </a:p>
          <a:p>
            <a:pPr algn="just" rtl="0"/>
            <a:r>
              <a:rPr lang="en-US" sz="1200" b="1" dirty="0"/>
              <a:t>2</a:t>
            </a:r>
            <a:r>
              <a:rPr lang="en-US" sz="1200" b="1" baseline="30000" dirty="0"/>
              <a:t>r</a:t>
            </a:r>
            <a:r>
              <a:rPr lang="en-US" sz="1200" b="1" dirty="0">
                <a:sym typeface="Symbol"/>
              </a:rPr>
              <a:t></a:t>
            </a:r>
            <a:r>
              <a:rPr lang="en-US" sz="1200" b="1" dirty="0"/>
              <a:t> 1+(5+r)+(5+r)(4+r)/2+(5+r)(4+r)(3+r)/6, then min r here is r=9, and the code is the (14,5) non perfect code(equal sign is not satisfied ).</a:t>
            </a:r>
          </a:p>
          <a:p>
            <a:pPr algn="just" rtl="0"/>
            <a:r>
              <a:rPr lang="en-US" sz="1200" b="1" dirty="0"/>
              <a:t> </a:t>
            </a:r>
          </a:p>
          <a:p>
            <a:pPr algn="just" rtl="0"/>
            <a:r>
              <a:rPr lang="en-US" sz="1200" b="1" u="sng" dirty="0"/>
              <a:t>Note:</a:t>
            </a:r>
            <a:r>
              <a:rPr lang="en-US" sz="1200" b="1" dirty="0"/>
              <a:t> If the (</a:t>
            </a:r>
            <a:r>
              <a:rPr lang="en-US" sz="1200" b="1" dirty="0" err="1"/>
              <a:t>n,k</a:t>
            </a:r>
            <a:r>
              <a:rPr lang="en-US" sz="1200" b="1" dirty="0"/>
              <a:t>) </a:t>
            </a:r>
            <a:r>
              <a:rPr lang="en-US" sz="1200" b="1" dirty="0" err="1"/>
              <a:t>codewords</a:t>
            </a:r>
            <a:r>
              <a:rPr lang="en-US" sz="1200" b="1" dirty="0"/>
              <a:t> are trans. through a channel having error </a:t>
            </a:r>
            <a:r>
              <a:rPr lang="en-US" sz="1200" b="1" dirty="0" err="1"/>
              <a:t>prob</a:t>
            </a:r>
            <a:r>
              <a:rPr lang="en-US" sz="1200" b="1" dirty="0"/>
              <a:t>=</a:t>
            </a:r>
            <a:r>
              <a:rPr lang="en-US" sz="1200" b="1" dirty="0" err="1"/>
              <a:t>p</a:t>
            </a:r>
            <a:r>
              <a:rPr lang="en-US" sz="1200" b="1" baseline="-25000" dirty="0" err="1"/>
              <a:t>e</a:t>
            </a:r>
            <a:r>
              <a:rPr lang="en-US" sz="1200" b="1" dirty="0"/>
              <a:t>, then prob. of decoding a correct word at the Rx for t-error correcting code will be:</a:t>
            </a:r>
          </a:p>
          <a:p>
            <a:pPr algn="just" rtl="0"/>
            <a:r>
              <a:rPr lang="en-US" sz="1200" b="1" dirty="0"/>
              <a:t>P(correct words)=p(no error)+p(1 error)+……..p(t errors) </a:t>
            </a:r>
          </a:p>
          <a:p>
            <a:pPr algn="just" rtl="0"/>
            <a:r>
              <a:rPr lang="en-US" sz="1200" b="1" dirty="0"/>
              <a:t>  </a:t>
            </a:r>
          </a:p>
          <a:p>
            <a:pPr algn="just" rtl="0"/>
            <a:r>
              <a:rPr lang="en-US" sz="1200" b="1" dirty="0"/>
              <a:t>and </a:t>
            </a:r>
            <a:r>
              <a:rPr lang="en-US" sz="1200" b="1" dirty="0" err="1"/>
              <a:t>prob</a:t>
            </a:r>
            <a:r>
              <a:rPr lang="en-US" sz="1200" b="1" dirty="0"/>
              <a:t>(erroneous word)=1-P(correct word). </a:t>
            </a:r>
          </a:p>
          <a:p>
            <a:pPr algn="just" rtl="0"/>
            <a:r>
              <a:rPr lang="en-US" sz="1200" b="1" dirty="0"/>
              <a:t> </a:t>
            </a:r>
          </a:p>
          <a:p>
            <a:pPr algn="just" rtl="0"/>
            <a:r>
              <a:rPr lang="en-US" sz="1200" b="1" u="sng" dirty="0">
                <a:solidFill>
                  <a:srgbClr val="C00000"/>
                </a:solidFill>
              </a:rPr>
              <a:t>Hamming code</a:t>
            </a:r>
            <a:r>
              <a:rPr lang="en-US" sz="1200" b="1" u="sng" dirty="0"/>
              <a:t>:</a:t>
            </a:r>
            <a:endParaRPr lang="en-US" sz="1200" b="1" dirty="0"/>
          </a:p>
          <a:p>
            <a:pPr algn="just" rtl="0"/>
            <a:r>
              <a:rPr lang="en-US" sz="1200" b="1" dirty="0"/>
              <a:t>The first example given above is the Hamming code. It is a single error correcting perfect code with the following parameters: n=2</a:t>
            </a:r>
            <a:r>
              <a:rPr lang="en-US" sz="1200" b="1" baseline="30000" dirty="0"/>
              <a:t>r</a:t>
            </a:r>
            <a:r>
              <a:rPr lang="en-US" sz="1200" b="1" dirty="0"/>
              <a:t>-1, HD=3, t=1. The (7,4), (15,11), (31,26) …..are examples of Hamming codes. Hamming codes are encoded and decoded as a linear block codes.</a:t>
            </a:r>
          </a:p>
          <a:p>
            <a:pPr algn="just" rtl="0"/>
            <a:endParaRPr lang="ar-IQ" sz="1200" b="1" dirty="0"/>
          </a:p>
        </p:txBody>
      </p:sp>
    </p:spTree>
    <p:extLst>
      <p:ext uri="{BB962C8B-B14F-4D97-AF65-F5344CB8AC3E}">
        <p14:creationId xmlns:p14="http://schemas.microsoft.com/office/powerpoint/2010/main" val="117364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11560" y="620688"/>
            <a:ext cx="7992888" cy="6370975"/>
          </a:xfrm>
          <a:prstGeom prst="rect">
            <a:avLst/>
          </a:prstGeom>
          <a:noFill/>
        </p:spPr>
        <p:txBody>
          <a:bodyPr wrap="square" rtlCol="1">
            <a:spAutoFit/>
          </a:bodyPr>
          <a:lstStyle/>
          <a:p>
            <a:pPr algn="just" rtl="0"/>
            <a:r>
              <a:rPr lang="en-US" sz="1200" dirty="0"/>
              <a:t> </a:t>
            </a:r>
            <a:r>
              <a:rPr lang="en-US" sz="1200" b="1" u="sng" dirty="0" smtClean="0"/>
              <a:t>Notes</a:t>
            </a:r>
            <a:r>
              <a:rPr lang="en-US" sz="1200" b="1" u="sng" dirty="0"/>
              <a:t>: </a:t>
            </a:r>
            <a:endParaRPr lang="en-US" sz="1200" dirty="0"/>
          </a:p>
          <a:p>
            <a:pPr algn="just" rtl="0"/>
            <a:r>
              <a:rPr lang="en-US" sz="1200" dirty="0"/>
              <a:t>1-A linear code can correct t=</a:t>
            </a:r>
            <a:r>
              <a:rPr lang="en-US" sz="1200" dirty="0" err="1"/>
              <a:t>Int</a:t>
            </a:r>
            <a:r>
              <a:rPr lang="en-US" sz="1200" dirty="0"/>
              <a:t>[(HD-1)/2] of random (isolated) errors and detect (HD-1) random(isolated errors).</a:t>
            </a:r>
          </a:p>
          <a:p>
            <a:pPr algn="just" rtl="0"/>
            <a:r>
              <a:rPr lang="en-US" sz="1200" dirty="0"/>
              <a:t>2- HD is the min Hamming distance= </a:t>
            </a:r>
            <a:r>
              <a:rPr lang="en-US" sz="1200" dirty="0">
                <a:sym typeface="Symbol"/>
              </a:rPr>
              <a:t></a:t>
            </a:r>
            <a:r>
              <a:rPr lang="en-US" sz="1200" baseline="-25000" dirty="0"/>
              <a:t>min</a:t>
            </a:r>
            <a:endParaRPr lang="en-US" sz="1200" dirty="0"/>
          </a:p>
          <a:p>
            <a:pPr algn="just" rtl="0"/>
            <a:r>
              <a:rPr lang="en-US" sz="1200" dirty="0"/>
              <a:t> </a:t>
            </a:r>
          </a:p>
          <a:p>
            <a:pPr algn="just" rtl="0"/>
            <a:r>
              <a:rPr lang="en-US" sz="1200" b="1" u="sng" dirty="0"/>
              <a:t>Linear Block Codes</a:t>
            </a:r>
            <a:r>
              <a:rPr lang="en-US" sz="1200" u="sng" dirty="0"/>
              <a:t>:</a:t>
            </a:r>
            <a:r>
              <a:rPr lang="en-US" sz="1200" u="sng" baseline="-25000" dirty="0"/>
              <a:t> </a:t>
            </a:r>
            <a:r>
              <a:rPr lang="en-US" sz="1200" u="sng" dirty="0"/>
              <a:t>  </a:t>
            </a:r>
            <a:r>
              <a:rPr lang="en-US" sz="1200" u="sng" baseline="-25000" dirty="0"/>
              <a:t> </a:t>
            </a:r>
            <a:r>
              <a:rPr lang="en-US" sz="1200" u="sng" dirty="0"/>
              <a:t> </a:t>
            </a:r>
            <a:endParaRPr lang="en-US" sz="1200" dirty="0"/>
          </a:p>
          <a:p>
            <a:pPr algn="just" rtl="0"/>
            <a:r>
              <a:rPr lang="en-US" sz="1200" dirty="0"/>
              <a:t>Only systematic binary codes will be described. The r parity bits are obtained using a linear function of the a’s data. Mathematically, this can be described by the set of equations:</a:t>
            </a:r>
          </a:p>
          <a:p>
            <a:pPr algn="just" rtl="0"/>
            <a:r>
              <a:rPr lang="en-US" sz="1200" dirty="0"/>
              <a:t> </a:t>
            </a:r>
          </a:p>
          <a:p>
            <a:pPr algn="just" rtl="0"/>
            <a:r>
              <a:rPr lang="en-US" sz="1200" dirty="0"/>
              <a:t>   C</a:t>
            </a:r>
            <a:r>
              <a:rPr lang="en-US" sz="1200" baseline="-25000" dirty="0"/>
              <a:t>1</a:t>
            </a:r>
            <a:r>
              <a:rPr lang="en-US" sz="1200" dirty="0"/>
              <a:t>=h</a:t>
            </a:r>
            <a:r>
              <a:rPr lang="en-US" sz="1200" baseline="-25000" dirty="0"/>
              <a:t>11</a:t>
            </a:r>
            <a:r>
              <a:rPr lang="en-US" sz="1200" dirty="0"/>
              <a:t>a</a:t>
            </a:r>
            <a:r>
              <a:rPr lang="en-US" sz="1200" baseline="-25000" dirty="0"/>
              <a:t>1</a:t>
            </a:r>
            <a:r>
              <a:rPr lang="en-US" sz="1200" dirty="0"/>
              <a:t>+h</a:t>
            </a:r>
            <a:r>
              <a:rPr lang="en-US" sz="1200" baseline="-25000" dirty="0"/>
              <a:t>12</a:t>
            </a:r>
            <a:r>
              <a:rPr lang="en-US" sz="1200" dirty="0"/>
              <a:t>a</a:t>
            </a:r>
            <a:r>
              <a:rPr lang="en-US" sz="1200" baseline="-25000" dirty="0"/>
              <a:t>2</a:t>
            </a:r>
            <a:r>
              <a:rPr lang="en-US" sz="1200" dirty="0"/>
              <a:t>+h</a:t>
            </a:r>
            <a:r>
              <a:rPr lang="en-US" sz="1200" baseline="-25000" dirty="0"/>
              <a:t>13</a:t>
            </a:r>
            <a:r>
              <a:rPr lang="en-US" sz="1200" dirty="0"/>
              <a:t>a</a:t>
            </a:r>
            <a:r>
              <a:rPr lang="en-US" sz="1200" baseline="-25000" dirty="0"/>
              <a:t>3</a:t>
            </a:r>
            <a:r>
              <a:rPr lang="en-US" sz="1200" dirty="0"/>
              <a:t>+……..+h</a:t>
            </a:r>
            <a:r>
              <a:rPr lang="en-US" sz="1200" baseline="-25000" dirty="0"/>
              <a:t>1k</a:t>
            </a:r>
            <a:r>
              <a:rPr lang="en-US" sz="1200" dirty="0"/>
              <a:t>a</a:t>
            </a:r>
            <a:r>
              <a:rPr lang="en-US" sz="1200" baseline="-25000" dirty="0"/>
              <a:t>k</a:t>
            </a:r>
            <a:endParaRPr lang="en-US" sz="1200" dirty="0"/>
          </a:p>
          <a:p>
            <a:pPr algn="just" rtl="0"/>
            <a:r>
              <a:rPr lang="en-US" sz="1200" dirty="0"/>
              <a:t>   C</a:t>
            </a:r>
            <a:r>
              <a:rPr lang="en-US" sz="1200" baseline="-25000" dirty="0"/>
              <a:t>2</a:t>
            </a:r>
            <a:r>
              <a:rPr lang="en-US" sz="1200" dirty="0"/>
              <a:t>=h</a:t>
            </a:r>
            <a:r>
              <a:rPr lang="en-US" sz="1200" baseline="-25000" dirty="0"/>
              <a:t>21</a:t>
            </a:r>
            <a:r>
              <a:rPr lang="en-US" sz="1200" dirty="0"/>
              <a:t>a</a:t>
            </a:r>
            <a:r>
              <a:rPr lang="en-US" sz="1200" baseline="-25000" dirty="0"/>
              <a:t>1</a:t>
            </a:r>
            <a:r>
              <a:rPr lang="en-US" sz="1200" dirty="0"/>
              <a:t>+h</a:t>
            </a:r>
            <a:r>
              <a:rPr lang="en-US" sz="1200" baseline="-25000" dirty="0"/>
              <a:t>22</a:t>
            </a:r>
            <a:r>
              <a:rPr lang="en-US" sz="1200" dirty="0"/>
              <a:t>a</a:t>
            </a:r>
            <a:r>
              <a:rPr lang="en-US" sz="1200" baseline="-25000" dirty="0"/>
              <a:t>2</a:t>
            </a:r>
            <a:r>
              <a:rPr lang="en-US" sz="1200" dirty="0"/>
              <a:t>+h</a:t>
            </a:r>
            <a:r>
              <a:rPr lang="en-US" sz="1200" baseline="-25000" dirty="0"/>
              <a:t>23</a:t>
            </a:r>
            <a:r>
              <a:rPr lang="en-US" sz="1200" dirty="0"/>
              <a:t>a</a:t>
            </a:r>
            <a:r>
              <a:rPr lang="en-US" sz="1200" baseline="-25000" dirty="0"/>
              <a:t>3</a:t>
            </a:r>
            <a:r>
              <a:rPr lang="en-US" sz="1200" dirty="0"/>
              <a:t>+……..+h</a:t>
            </a:r>
            <a:r>
              <a:rPr lang="en-US" sz="1200" baseline="-25000" dirty="0"/>
              <a:t>2k</a:t>
            </a:r>
            <a:r>
              <a:rPr lang="en-US" sz="1200" dirty="0"/>
              <a:t>a</a:t>
            </a:r>
            <a:r>
              <a:rPr lang="en-US" sz="1200" baseline="-25000" dirty="0"/>
              <a:t>k</a:t>
            </a:r>
            <a:endParaRPr lang="en-US" sz="1200" dirty="0"/>
          </a:p>
          <a:p>
            <a:pPr algn="just" rtl="0"/>
            <a:r>
              <a:rPr lang="en-US" sz="1200" dirty="0"/>
              <a:t>    …………………………………..          ……………..(1)</a:t>
            </a:r>
          </a:p>
          <a:p>
            <a:pPr algn="just" rtl="0"/>
            <a:r>
              <a:rPr lang="en-US" sz="1200" dirty="0"/>
              <a:t>   C</a:t>
            </a:r>
            <a:r>
              <a:rPr lang="en-US" sz="1200" baseline="-25000" dirty="0"/>
              <a:t>r</a:t>
            </a:r>
            <a:r>
              <a:rPr lang="en-US" sz="1200" dirty="0"/>
              <a:t>=h</a:t>
            </a:r>
            <a:r>
              <a:rPr lang="en-US" sz="1200" baseline="-25000" dirty="0"/>
              <a:t>r1</a:t>
            </a:r>
            <a:r>
              <a:rPr lang="en-US" sz="1200" dirty="0"/>
              <a:t>a</a:t>
            </a:r>
            <a:r>
              <a:rPr lang="en-US" sz="1200" baseline="-25000" dirty="0"/>
              <a:t>1</a:t>
            </a:r>
            <a:r>
              <a:rPr lang="en-US" sz="1200" dirty="0"/>
              <a:t>+h</a:t>
            </a:r>
            <a:r>
              <a:rPr lang="en-US" sz="1200" baseline="-25000" dirty="0"/>
              <a:t>r2</a:t>
            </a:r>
            <a:r>
              <a:rPr lang="en-US" sz="1200" dirty="0"/>
              <a:t>a</a:t>
            </a:r>
            <a:r>
              <a:rPr lang="en-US" sz="1200" baseline="-25000" dirty="0"/>
              <a:t>2</a:t>
            </a:r>
            <a:r>
              <a:rPr lang="en-US" sz="1200" dirty="0"/>
              <a:t>+h</a:t>
            </a:r>
            <a:r>
              <a:rPr lang="en-US" sz="1200" baseline="-25000" dirty="0"/>
              <a:t>r3</a:t>
            </a:r>
            <a:r>
              <a:rPr lang="en-US" sz="1200" dirty="0"/>
              <a:t>a</a:t>
            </a:r>
            <a:r>
              <a:rPr lang="en-US" sz="1200" baseline="-25000" dirty="0"/>
              <a:t>3</a:t>
            </a:r>
            <a:r>
              <a:rPr lang="en-US" sz="1200" dirty="0"/>
              <a:t> +…… .+</a:t>
            </a:r>
            <a:r>
              <a:rPr lang="en-US" sz="1200" dirty="0" err="1"/>
              <a:t>h</a:t>
            </a:r>
            <a:r>
              <a:rPr lang="en-US" sz="1200" baseline="-25000" dirty="0" err="1"/>
              <a:t>rk</a:t>
            </a:r>
            <a:r>
              <a:rPr lang="en-US" sz="1200" dirty="0" err="1"/>
              <a:t>a</a:t>
            </a:r>
            <a:r>
              <a:rPr lang="en-US" sz="1200" baseline="-25000" dirty="0" err="1"/>
              <a:t>k</a:t>
            </a:r>
            <a:endParaRPr lang="en-US" sz="1200" dirty="0"/>
          </a:p>
          <a:p>
            <a:pPr algn="just" rtl="0"/>
            <a:r>
              <a:rPr lang="en-US" sz="1200" dirty="0"/>
              <a:t> </a:t>
            </a:r>
          </a:p>
          <a:p>
            <a:pPr algn="just" rtl="0"/>
            <a:r>
              <a:rPr lang="en-US" sz="1200" dirty="0"/>
              <a:t>Where + is mod-2 addition (EX-OR), product is the AND multiplication and </a:t>
            </a:r>
            <a:r>
              <a:rPr lang="en-US" sz="1200" dirty="0" err="1"/>
              <a:t>h</a:t>
            </a:r>
            <a:r>
              <a:rPr lang="en-US" sz="1200" baseline="-25000" dirty="0" err="1"/>
              <a:t>ij</a:t>
            </a:r>
            <a:r>
              <a:rPr lang="en-US" sz="1200" dirty="0"/>
              <a:t> coefficients are binary variables for a binary coding. The complete output </a:t>
            </a:r>
            <a:r>
              <a:rPr lang="en-US" sz="1200" dirty="0" err="1"/>
              <a:t>codeword</a:t>
            </a:r>
            <a:r>
              <a:rPr lang="en-US" sz="1200" dirty="0"/>
              <a:t> can be written in matrix form as:</a:t>
            </a:r>
          </a:p>
          <a:p>
            <a:pPr algn="just" rtl="0"/>
            <a:r>
              <a:rPr lang="en-US" sz="1200" dirty="0"/>
              <a:t> </a:t>
            </a:r>
          </a:p>
          <a:p>
            <a:pPr algn="just" rtl="0"/>
            <a:r>
              <a:rPr lang="en-US" sz="1200" dirty="0"/>
              <a:t>              [C]= [D][G] ………(1)          , where:</a:t>
            </a:r>
          </a:p>
          <a:p>
            <a:pPr algn="just" rtl="0"/>
            <a:r>
              <a:rPr lang="en-US" sz="1200" dirty="0"/>
              <a:t> </a:t>
            </a:r>
          </a:p>
          <a:p>
            <a:pPr algn="just" rtl="0"/>
            <a:r>
              <a:rPr lang="en-US" sz="1200" dirty="0"/>
              <a:t>      </a:t>
            </a:r>
          </a:p>
          <a:p>
            <a:pPr algn="just" rtl="0"/>
            <a:endParaRPr lang="en-US" sz="1200" dirty="0" smtClean="0"/>
          </a:p>
          <a:p>
            <a:pPr algn="just" rtl="0"/>
            <a:endParaRPr lang="en-US" sz="1200" dirty="0"/>
          </a:p>
          <a:p>
            <a:pPr algn="just" rtl="0"/>
            <a:endParaRPr lang="en-US" sz="1200" dirty="0" smtClean="0"/>
          </a:p>
          <a:p>
            <a:pPr algn="just" rtl="0"/>
            <a:r>
              <a:rPr lang="en-US" sz="1200" dirty="0" smtClean="0"/>
              <a:t> </a:t>
            </a:r>
            <a:r>
              <a:rPr lang="en-US" sz="1200" dirty="0"/>
              <a:t>= [ </a:t>
            </a:r>
            <a:r>
              <a:rPr lang="en-US" sz="1200" dirty="0" err="1"/>
              <a:t>I</a:t>
            </a:r>
            <a:r>
              <a:rPr lang="en-US" sz="1200" baseline="-25000" dirty="0" err="1"/>
              <a:t>k</a:t>
            </a:r>
            <a:r>
              <a:rPr lang="en-US" sz="1200" dirty="0"/>
              <a:t> : </a:t>
            </a:r>
            <a:r>
              <a:rPr lang="en-US" sz="1200" dirty="0" err="1"/>
              <a:t>P</a:t>
            </a:r>
            <a:r>
              <a:rPr lang="en-US" sz="1200" baseline="-25000" dirty="0" err="1"/>
              <a:t>kxr</a:t>
            </a:r>
            <a:r>
              <a:rPr lang="en-US" sz="1200" dirty="0"/>
              <a:t> ] which is  </a:t>
            </a:r>
            <a:r>
              <a:rPr lang="en-US" sz="1200" dirty="0" err="1"/>
              <a:t>kxn</a:t>
            </a:r>
            <a:r>
              <a:rPr lang="en-US" sz="1200" dirty="0"/>
              <a:t> matrix.</a:t>
            </a:r>
          </a:p>
          <a:p>
            <a:pPr algn="l" rtl="0"/>
            <a:r>
              <a:rPr lang="en-US" sz="1200" dirty="0"/>
              <a:t>This matrix is called the generator matrix of the linear block code (LBC). Equation(1) can also be written in matrix form as</a:t>
            </a:r>
            <a:r>
              <a:rPr lang="en-US" sz="1200" dirty="0" smtClean="0"/>
              <a:t>:</a:t>
            </a:r>
            <a:endParaRPr lang="en-US" sz="1200" dirty="0"/>
          </a:p>
          <a:p>
            <a:pPr algn="just" rtl="0"/>
            <a:r>
              <a:rPr lang="en-US" sz="1200" dirty="0"/>
              <a:t>                                [ H ] [C]</a:t>
            </a:r>
            <a:r>
              <a:rPr lang="en-US" sz="1200" baseline="30000" dirty="0"/>
              <a:t>T</a:t>
            </a:r>
            <a:r>
              <a:rPr lang="en-US" sz="1200" dirty="0"/>
              <a:t>=[0] ………………………(2)</a:t>
            </a:r>
          </a:p>
          <a:p>
            <a:pPr algn="just" rtl="0"/>
            <a:r>
              <a:rPr lang="en-US" sz="1200" dirty="0"/>
              <a:t> </a:t>
            </a:r>
          </a:p>
          <a:p>
            <a:pPr algn="just" rtl="0"/>
            <a:r>
              <a:rPr lang="en-US" sz="1200" dirty="0"/>
              <a:t> where:   [C]=[ a</a:t>
            </a:r>
            <a:r>
              <a:rPr lang="en-US" sz="1200" baseline="-25000" dirty="0"/>
              <a:t>1</a:t>
            </a:r>
            <a:r>
              <a:rPr lang="en-US" sz="1200" dirty="0"/>
              <a:t> a</a:t>
            </a:r>
            <a:r>
              <a:rPr lang="en-US" sz="1200" baseline="-25000" dirty="0"/>
              <a:t>2 </a:t>
            </a:r>
            <a:r>
              <a:rPr lang="en-US" sz="1200" dirty="0"/>
              <a:t> a</a:t>
            </a:r>
            <a:r>
              <a:rPr lang="en-US" sz="1200" baseline="-25000" dirty="0"/>
              <a:t>3</a:t>
            </a:r>
            <a:r>
              <a:rPr lang="en-US" sz="1200" dirty="0"/>
              <a:t> …….</a:t>
            </a:r>
            <a:r>
              <a:rPr lang="en-US" sz="1200" dirty="0" err="1"/>
              <a:t>a</a:t>
            </a:r>
            <a:r>
              <a:rPr lang="en-US" sz="1200" baseline="-25000" dirty="0" err="1"/>
              <a:t>k</a:t>
            </a:r>
            <a:r>
              <a:rPr lang="en-US" sz="1200" baseline="-25000" dirty="0"/>
              <a:t> </a:t>
            </a:r>
            <a:r>
              <a:rPr lang="en-US" sz="1200" dirty="0"/>
              <a:t>c</a:t>
            </a:r>
            <a:r>
              <a:rPr lang="en-US" sz="1200" baseline="-25000" dirty="0"/>
              <a:t>1</a:t>
            </a:r>
            <a:r>
              <a:rPr lang="en-US" sz="1200" dirty="0"/>
              <a:t> c</a:t>
            </a:r>
            <a:r>
              <a:rPr lang="en-US" sz="1200" baseline="-25000" dirty="0"/>
              <a:t>2</a:t>
            </a:r>
            <a:r>
              <a:rPr lang="en-US" sz="1200" dirty="0"/>
              <a:t> c</a:t>
            </a:r>
            <a:r>
              <a:rPr lang="en-US" sz="1200" baseline="-25000" dirty="0"/>
              <a:t>3</a:t>
            </a:r>
            <a:r>
              <a:rPr lang="en-US" sz="1200" dirty="0"/>
              <a:t> …….</a:t>
            </a:r>
            <a:r>
              <a:rPr lang="en-US" sz="1200" dirty="0" err="1"/>
              <a:t>c</a:t>
            </a:r>
            <a:r>
              <a:rPr lang="en-US" sz="1200" baseline="-25000" dirty="0" err="1"/>
              <a:t>r</a:t>
            </a:r>
            <a:r>
              <a:rPr lang="en-US" sz="1200" dirty="0"/>
              <a:t>] and [ H ] matrix is in fact related with [G] matrix by:</a:t>
            </a:r>
          </a:p>
          <a:p>
            <a:pPr algn="just" rtl="0"/>
            <a:r>
              <a:rPr lang="en-US" sz="1200" dirty="0"/>
              <a:t> </a:t>
            </a:r>
          </a:p>
          <a:p>
            <a:pPr algn="just" rtl="0"/>
            <a:r>
              <a:rPr lang="en-US" sz="1200" dirty="0"/>
              <a:t>      [ H ]=[-P</a:t>
            </a:r>
            <a:r>
              <a:rPr lang="en-US" sz="1200" baseline="30000" dirty="0"/>
              <a:t>T</a:t>
            </a:r>
            <a:r>
              <a:rPr lang="en-US" sz="1200" dirty="0"/>
              <a:t> : </a:t>
            </a:r>
            <a:r>
              <a:rPr lang="en-US" sz="1200" dirty="0" err="1"/>
              <a:t>I</a:t>
            </a:r>
            <a:r>
              <a:rPr lang="en-US" sz="1200" baseline="-25000" dirty="0" err="1"/>
              <a:t>r</a:t>
            </a:r>
            <a:r>
              <a:rPr lang="en-US" sz="1200" dirty="0"/>
              <a:t>], and for binary coding this – sign drops out. This </a:t>
            </a:r>
            <a:r>
              <a:rPr lang="en-US" sz="1200" dirty="0" err="1"/>
              <a:t>rxn</a:t>
            </a:r>
            <a:r>
              <a:rPr lang="en-US" sz="1200" dirty="0"/>
              <a:t> [H] matrix is called the parity check matrix. As will be shown, encoding can be done either using </a:t>
            </a:r>
            <a:r>
              <a:rPr lang="en-US" sz="1200" dirty="0" err="1"/>
              <a:t>eq</a:t>
            </a:r>
            <a:r>
              <a:rPr lang="en-US" sz="1200" dirty="0"/>
              <a:t>(1) ( [G] matrix ) or </a:t>
            </a:r>
            <a:r>
              <a:rPr lang="en-US" sz="1200" dirty="0" err="1"/>
              <a:t>eq</a:t>
            </a:r>
            <a:r>
              <a:rPr lang="en-US" sz="1200" dirty="0"/>
              <a:t>(2) ([H] matrix), but decoding is done using [H] matrix only.</a:t>
            </a:r>
          </a:p>
          <a:p>
            <a:pPr algn="just"/>
            <a:endParaRPr lang="ar-IQ" sz="1200" dirty="0"/>
          </a:p>
        </p:txBody>
      </p:sp>
      <p:sp>
        <p:nvSpPr>
          <p:cNvPr id="2" name="Rectangle 1"/>
          <p:cNvSpPr/>
          <p:nvPr/>
        </p:nvSpPr>
        <p:spPr>
          <a:xfrm>
            <a:off x="1259632" y="3742928"/>
            <a:ext cx="1584176" cy="3341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3742928"/>
            <a:ext cx="3629025"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051720" y="5301208"/>
            <a:ext cx="2736304"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17913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544" y="620688"/>
            <a:ext cx="8064896" cy="3539430"/>
          </a:xfrm>
          <a:prstGeom prst="rect">
            <a:avLst/>
          </a:prstGeom>
          <a:noFill/>
        </p:spPr>
        <p:txBody>
          <a:bodyPr wrap="square" rtlCol="1">
            <a:spAutoFit/>
          </a:bodyPr>
          <a:lstStyle/>
          <a:p>
            <a:pPr algn="just" rtl="0"/>
            <a:r>
              <a:rPr lang="en-US" sz="1400" b="1" u="sng" dirty="0"/>
              <a:t>Encoding of Linear Block codes:</a:t>
            </a:r>
            <a:endParaRPr lang="en-US" sz="1400" dirty="0"/>
          </a:p>
          <a:p>
            <a:pPr algn="just" rtl="0"/>
            <a:r>
              <a:rPr lang="en-US" sz="1400" b="1" u="sng" dirty="0"/>
              <a:t>Example:</a:t>
            </a:r>
            <a:r>
              <a:rPr lang="en-US" sz="1400" dirty="0"/>
              <a:t> a given binary (7,4) Hamming code with a parity check matrix</a:t>
            </a:r>
            <a:r>
              <a:rPr lang="en-US" sz="1400" dirty="0" smtClean="0"/>
              <a:t>:</a:t>
            </a:r>
          </a:p>
          <a:p>
            <a:pPr algn="just" rtl="0"/>
            <a:endParaRPr lang="en-US" sz="1400" dirty="0"/>
          </a:p>
          <a:p>
            <a:pPr algn="just" rtl="0"/>
            <a:r>
              <a:rPr lang="en-US" sz="1400" dirty="0"/>
              <a:t> </a:t>
            </a:r>
            <a:endParaRPr lang="en-US" sz="1400" dirty="0" smtClean="0"/>
          </a:p>
          <a:p>
            <a:pPr algn="just" rtl="0"/>
            <a:endParaRPr lang="en-US" sz="1400" dirty="0"/>
          </a:p>
          <a:p>
            <a:pPr algn="just" rtl="0"/>
            <a:endParaRPr lang="en-US" sz="1400" dirty="0" smtClean="0"/>
          </a:p>
          <a:p>
            <a:pPr algn="just" rtl="0"/>
            <a:endParaRPr lang="en-US" sz="1400" dirty="0"/>
          </a:p>
          <a:p>
            <a:pPr algn="just" rtl="0"/>
            <a:r>
              <a:rPr lang="en-US" sz="1400" dirty="0"/>
              <a:t>     , find: 1) </a:t>
            </a:r>
            <a:r>
              <a:rPr lang="en-US" sz="1400" dirty="0" smtClean="0"/>
              <a:t>encoder circuit </a:t>
            </a:r>
            <a:r>
              <a:rPr lang="en-US" sz="1400" dirty="0"/>
              <a:t>2) all possible </a:t>
            </a:r>
            <a:r>
              <a:rPr lang="en-US" sz="1400" dirty="0" err="1"/>
              <a:t>codewords</a:t>
            </a:r>
            <a:r>
              <a:rPr lang="en-US" sz="1400" dirty="0"/>
              <a:t> 3) error correction capability.</a:t>
            </a:r>
          </a:p>
          <a:p>
            <a:pPr algn="just" rtl="0"/>
            <a:endParaRPr lang="en-US" sz="1400" u="sng" dirty="0" smtClean="0"/>
          </a:p>
          <a:p>
            <a:pPr algn="just" rtl="0"/>
            <a:r>
              <a:rPr lang="en-US" sz="1400" u="sng" dirty="0" smtClean="0"/>
              <a:t>Solution</a:t>
            </a:r>
            <a:r>
              <a:rPr lang="en-US" sz="1400" dirty="0" smtClean="0"/>
              <a:t> </a:t>
            </a:r>
            <a:r>
              <a:rPr lang="en-US" sz="1400" dirty="0"/>
              <a:t>: using </a:t>
            </a:r>
            <a:r>
              <a:rPr lang="en-US" sz="1400" dirty="0" err="1"/>
              <a:t>eq</a:t>
            </a:r>
            <a:r>
              <a:rPr lang="en-US" sz="1400" dirty="0"/>
              <a:t>(2), [H][C]</a:t>
            </a:r>
            <a:r>
              <a:rPr lang="en-US" sz="1400" baseline="30000" dirty="0"/>
              <a:t>T</a:t>
            </a:r>
            <a:r>
              <a:rPr lang="en-US" sz="1400" dirty="0"/>
              <a:t>=[0] will give:</a:t>
            </a:r>
          </a:p>
          <a:p>
            <a:pPr algn="just" rtl="0"/>
            <a:r>
              <a:rPr lang="en-US" sz="1400" dirty="0"/>
              <a:t> C</a:t>
            </a:r>
            <a:r>
              <a:rPr lang="en-US" sz="1400" baseline="-25000" dirty="0"/>
              <a:t>1</a:t>
            </a:r>
            <a:r>
              <a:rPr lang="en-US" sz="1400" dirty="0"/>
              <a:t>=a</a:t>
            </a:r>
            <a:r>
              <a:rPr lang="en-US" sz="1400" baseline="-25000" dirty="0"/>
              <a:t>1</a:t>
            </a:r>
            <a:r>
              <a:rPr lang="en-US" sz="1400" dirty="0"/>
              <a:t>+a</a:t>
            </a:r>
            <a:r>
              <a:rPr lang="en-US" sz="1400" baseline="-25000" dirty="0"/>
              <a:t>3</a:t>
            </a:r>
            <a:r>
              <a:rPr lang="en-US" sz="1400" dirty="0"/>
              <a:t>+a</a:t>
            </a:r>
            <a:r>
              <a:rPr lang="en-US" sz="1400" baseline="-25000" dirty="0"/>
              <a:t>4</a:t>
            </a:r>
            <a:r>
              <a:rPr lang="en-US" sz="1400" dirty="0"/>
              <a:t>, C</a:t>
            </a:r>
            <a:r>
              <a:rPr lang="en-US" sz="1400" baseline="-25000" dirty="0"/>
              <a:t>2</a:t>
            </a:r>
            <a:r>
              <a:rPr lang="en-US" sz="1400" dirty="0"/>
              <a:t>=a</a:t>
            </a:r>
            <a:r>
              <a:rPr lang="en-US" sz="1400" baseline="-25000" dirty="0"/>
              <a:t>1</a:t>
            </a:r>
            <a:r>
              <a:rPr lang="en-US" sz="1400" dirty="0"/>
              <a:t>+a</a:t>
            </a:r>
            <a:r>
              <a:rPr lang="en-US" sz="1400" baseline="-25000" dirty="0"/>
              <a:t>2</a:t>
            </a:r>
            <a:r>
              <a:rPr lang="en-US" sz="1400" dirty="0"/>
              <a:t>+a</a:t>
            </a:r>
            <a:r>
              <a:rPr lang="en-US" sz="1400" baseline="-25000" dirty="0"/>
              <a:t>4</a:t>
            </a:r>
            <a:r>
              <a:rPr lang="en-US" sz="1400" dirty="0"/>
              <a:t>, C</a:t>
            </a:r>
            <a:r>
              <a:rPr lang="en-US" sz="1400" baseline="-25000" dirty="0"/>
              <a:t>3</a:t>
            </a:r>
            <a:r>
              <a:rPr lang="en-US" sz="1400" dirty="0"/>
              <a:t>=a</a:t>
            </a:r>
            <a:r>
              <a:rPr lang="en-US" sz="1400" baseline="-25000" dirty="0"/>
              <a:t>1</a:t>
            </a:r>
            <a:r>
              <a:rPr lang="en-US" sz="1400" dirty="0"/>
              <a:t>+a</a:t>
            </a:r>
            <a:r>
              <a:rPr lang="en-US" sz="1400" baseline="-25000" dirty="0"/>
              <a:t>2</a:t>
            </a:r>
            <a:r>
              <a:rPr lang="en-US" sz="1400" dirty="0"/>
              <a:t>+</a:t>
            </a:r>
            <a:r>
              <a:rPr lang="en-US" sz="1400" baseline="-25000" dirty="0"/>
              <a:t> </a:t>
            </a:r>
            <a:r>
              <a:rPr lang="en-US" sz="1400" dirty="0"/>
              <a:t>a</a:t>
            </a:r>
            <a:r>
              <a:rPr lang="en-US" sz="1400" baseline="-25000" dirty="0"/>
              <a:t>3</a:t>
            </a:r>
            <a:r>
              <a:rPr lang="en-US" sz="1400" dirty="0"/>
              <a:t>.</a:t>
            </a:r>
          </a:p>
          <a:p>
            <a:pPr algn="just" rtl="0"/>
            <a:r>
              <a:rPr lang="en-US" sz="1400" dirty="0"/>
              <a:t> </a:t>
            </a:r>
          </a:p>
          <a:p>
            <a:pPr algn="just" rtl="0"/>
            <a:r>
              <a:rPr lang="en-US" sz="1400" dirty="0"/>
              <a:t> </a:t>
            </a:r>
          </a:p>
          <a:p>
            <a:pPr algn="just" rtl="0"/>
            <a:r>
              <a:rPr lang="en-US" sz="1400" dirty="0"/>
              <a:t>       </a:t>
            </a:r>
          </a:p>
          <a:p>
            <a:pPr algn="just" rtl="0"/>
            <a:r>
              <a:rPr lang="en-US" sz="1400" dirty="0"/>
              <a:t> </a:t>
            </a:r>
          </a:p>
          <a:p>
            <a:pPr algn="just" rtl="0"/>
            <a:r>
              <a:rPr lang="en-US" sz="1400" baseline="-25000" dirty="0"/>
              <a:t>           </a:t>
            </a:r>
            <a:endParaRPr lang="en-US" sz="1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140968"/>
            <a:ext cx="7797122"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1120750"/>
            <a:ext cx="285750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71764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641</TotalTime>
  <Words>2608</Words>
  <Application>Microsoft Office PowerPoint</Application>
  <PresentationFormat>On-screen Show (4:3)</PresentationFormat>
  <Paragraphs>335</Paragraphs>
  <Slides>39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Oriel</vt:lpstr>
      <vt:lpstr>Equation</vt:lpstr>
      <vt:lpstr>CHANNEL CODING</vt:lpstr>
      <vt:lpstr>ERROR DETECTING AND CORRECTING CODES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Cyclic codes</vt:lpstr>
      <vt:lpstr>Generation of cyclic codes:  A)nonsystematic Cyclic Codes: (Multiplicative ):  </vt:lpstr>
      <vt:lpstr>PowerPoint Presentation</vt:lpstr>
      <vt:lpstr>PowerPoint Presentation</vt:lpstr>
      <vt:lpstr>PowerPoint Presentation</vt:lpstr>
      <vt:lpstr>PowerPoint Presentation</vt:lpstr>
      <vt:lpstr>B) Systematic Cyclic Codes (Division):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CODING</dc:title>
  <dc:creator>DR.Ahmed Saker</dc:creator>
  <cp:lastModifiedBy>DR.Ahmed Saker</cp:lastModifiedBy>
  <cp:revision>94</cp:revision>
  <dcterms:created xsi:type="dcterms:W3CDTF">2018-02-22T18:04:17Z</dcterms:created>
  <dcterms:modified xsi:type="dcterms:W3CDTF">2018-02-26T19:20:00Z</dcterms:modified>
</cp:coreProperties>
</file>