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</p:sldIdLst>
  <p:sldSz cx="9144000" cy="6858000" type="screen4x3"/>
  <p:notesSz cx="6742113" cy="987425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6A142-61F8-4430-BC25-532CC6BA341C}" type="datetimeFigureOut">
              <a:rPr lang="fi-FI" smtClean="0"/>
              <a:t>28.10.2017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9525" y="937895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BD2B0-88C4-4FED-9B0B-E7D09A8AD8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8453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D8969-5EB3-4419-AA4F-71B2172492B1}" type="datetimeFigureOut">
              <a:rPr lang="fi-FI" smtClean="0"/>
              <a:t>28.10.2017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90269"/>
            <a:ext cx="539369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8824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80799-EC84-4995-8376-978E8240895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1413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80799-EC84-4995-8376-978E82408954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2060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BF65-841D-4D9E-A1E1-808788F84E2B}" type="datetimeFigureOut">
              <a:rPr lang="fi-FI" smtClean="0"/>
              <a:t>28.10.2017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C110-645D-475E-A465-9EC7E37487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434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BF65-841D-4D9E-A1E1-808788F84E2B}" type="datetimeFigureOut">
              <a:rPr lang="fi-FI" smtClean="0"/>
              <a:t>28.10.2017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C110-645D-475E-A465-9EC7E37487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0831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BF65-841D-4D9E-A1E1-808788F84E2B}" type="datetimeFigureOut">
              <a:rPr lang="fi-FI" smtClean="0"/>
              <a:t>28.10.2017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C110-645D-475E-A465-9EC7E37487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6015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BF65-841D-4D9E-A1E1-808788F84E2B}" type="datetimeFigureOut">
              <a:rPr lang="fi-FI" smtClean="0"/>
              <a:t>28.10.2017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C110-645D-475E-A465-9EC7E37487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4260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BF65-841D-4D9E-A1E1-808788F84E2B}" type="datetimeFigureOut">
              <a:rPr lang="fi-FI" smtClean="0"/>
              <a:t>28.10.2017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C110-645D-475E-A465-9EC7E37487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2296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BF65-841D-4D9E-A1E1-808788F84E2B}" type="datetimeFigureOut">
              <a:rPr lang="fi-FI" smtClean="0"/>
              <a:t>28.10.2017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C110-645D-475E-A465-9EC7E37487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676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BF65-841D-4D9E-A1E1-808788F84E2B}" type="datetimeFigureOut">
              <a:rPr lang="fi-FI" smtClean="0"/>
              <a:t>28.10.2017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C110-645D-475E-A465-9EC7E37487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094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BF65-841D-4D9E-A1E1-808788F84E2B}" type="datetimeFigureOut">
              <a:rPr lang="fi-FI" smtClean="0"/>
              <a:t>28.10.2017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C110-645D-475E-A465-9EC7E37487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7735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BF65-841D-4D9E-A1E1-808788F84E2B}" type="datetimeFigureOut">
              <a:rPr lang="fi-FI" smtClean="0"/>
              <a:t>28.10.2017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C110-645D-475E-A465-9EC7E37487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5811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BF65-841D-4D9E-A1E1-808788F84E2B}" type="datetimeFigureOut">
              <a:rPr lang="fi-FI" smtClean="0"/>
              <a:t>28.10.2017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C110-645D-475E-A465-9EC7E37487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4612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BF65-841D-4D9E-A1E1-808788F84E2B}" type="datetimeFigureOut">
              <a:rPr lang="fi-FI" smtClean="0"/>
              <a:t>28.10.2017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C110-645D-475E-A465-9EC7E37487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8323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6BF65-841D-4D9E-A1E1-808788F84E2B}" type="datetimeFigureOut">
              <a:rPr lang="fi-FI" smtClean="0"/>
              <a:t>28.10.2017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BC110-645D-475E-A465-9EC7E37487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0348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Polymer </a:t>
            </a:r>
            <a:r>
              <a:rPr lang="fi-FI" dirty="0" smtClean="0"/>
              <a:t>Molecular Weight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 smtClean="0"/>
              <a:t>Exercise</a:t>
            </a:r>
            <a:r>
              <a:rPr lang="fi-FI" dirty="0" smtClean="0"/>
              <a:t> 1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0134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979" y="514365"/>
            <a:ext cx="8229600" cy="1143000"/>
          </a:xfrm>
        </p:spPr>
        <p:txBody>
          <a:bodyPr/>
          <a:lstStyle/>
          <a:p>
            <a:r>
              <a:rPr lang="fi-FI" dirty="0" smtClean="0"/>
              <a:t>Avarege </a:t>
            </a:r>
            <a:r>
              <a:rPr lang="fi-FI" dirty="0" smtClean="0"/>
              <a:t>molecular weights</a:t>
            </a:r>
            <a:endParaRPr lang="fi-FI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7441778"/>
              </p:ext>
            </p:extLst>
          </p:nvPr>
        </p:nvGraphicFramePr>
        <p:xfrm>
          <a:off x="1475656" y="2204864"/>
          <a:ext cx="2684564" cy="912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r:id="rId3" imgW="1459866" imgH="495085" progId="Equation.3">
                  <p:embed/>
                </p:oleObj>
              </mc:Choice>
              <mc:Fallback>
                <p:oleObj r:id="rId3" imgW="1459866" imgH="495085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204864"/>
                        <a:ext cx="2684564" cy="9124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0329937"/>
              </p:ext>
            </p:extLst>
          </p:nvPr>
        </p:nvGraphicFramePr>
        <p:xfrm>
          <a:off x="1403648" y="3284984"/>
          <a:ext cx="3148678" cy="912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r:id="rId5" imgW="1676400" imgH="482600" progId="Equation.3">
                  <p:embed/>
                </p:oleObj>
              </mc:Choice>
              <mc:Fallback>
                <p:oleObj r:id="rId5" imgW="1676400" imgH="482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3284984"/>
                        <a:ext cx="3148678" cy="9124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348870"/>
              </p:ext>
            </p:extLst>
          </p:nvPr>
        </p:nvGraphicFramePr>
        <p:xfrm>
          <a:off x="5148064" y="2564904"/>
          <a:ext cx="1793933" cy="1154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1" r:id="rId7" imgW="698197" imgH="444307" progId="Equation.3">
                  <p:embed/>
                </p:oleObj>
              </mc:Choice>
              <mc:Fallback>
                <p:oleObj r:id="rId7" imgW="698197" imgH="444307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2564904"/>
                        <a:ext cx="1793933" cy="11549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" y="1452354"/>
            <a:ext cx="882047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Equations for number average and weight average molecular </a:t>
            </a:r>
            <a:r>
              <a:rPr kumimoji="0" lang="en-US" altLang="fi-F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weights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fi-F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as well </a:t>
            </a:r>
            <a:r>
              <a:rPr kumimoji="0" lang="en-US" altLang="fi-F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as </a:t>
            </a:r>
            <a:r>
              <a:rPr kumimoji="0" lang="en-US" altLang="fi-F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polydispersity index are defined as follows: </a:t>
            </a:r>
            <a:endParaRPr kumimoji="0" lang="fi-FI" altLang="fi-FI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altLang="fi-FI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7544" y="4169358"/>
            <a:ext cx="7440390" cy="147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where		</a:t>
            </a:r>
            <a:r>
              <a:rPr kumimoji="0" lang="en-US" altLang="fi-FI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en-US" altLang="fi-FI" sz="16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altLang="fi-FI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molecular weight of molecules </a:t>
            </a:r>
            <a:r>
              <a:rPr kumimoji="0" lang="en-US" altLang="fi-FI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endParaRPr kumimoji="0" lang="fi-FI" altLang="fi-FI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kumimoji="0" lang="en-US" altLang="fi-FI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en-US" altLang="fi-FI" sz="16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altLang="fi-FI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number of molecules with molecular weight </a:t>
            </a:r>
            <a:r>
              <a:rPr kumimoji="0" lang="en-US" altLang="fi-FI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endParaRPr kumimoji="0" lang="fi-FI" altLang="fi-FI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kumimoji="0" lang="en-US" altLang="fi-FI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</a:t>
            </a:r>
            <a:r>
              <a:rPr kumimoji="0" lang="en-US" altLang="fi-FI" sz="16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altLang="fi-FI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mass of the molecules with molecular weight </a:t>
            </a:r>
            <a:r>
              <a:rPr kumimoji="0" lang="en-US" altLang="fi-FI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endParaRPr kumimoji="0" lang="en-US" altLang="fi-FI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73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2</a:t>
            </a:r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fi-FI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ms Rmn"/>
                <a:ea typeface="Times New Roman" pitchFamily="18" charset="0"/>
                <a:cs typeface="Arial" pitchFamily="34" charset="0"/>
              </a:rPr>
              <a:t>A sample of polystyrene is composed of a series of fractions of different sized molecules.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kumimoji="0" lang="fi-FI" altLang="fi-FI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kumimoji="0" lang="en-US" altLang="fi-FI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ms Rmn"/>
                <a:ea typeface="Times New Roman" pitchFamily="18" charset="0"/>
                <a:cs typeface="Arial" pitchFamily="34" charset="0"/>
              </a:rPr>
              <a:t>Calculate the number average and weight average molecular weights of this sample as well as the PDI.</a:t>
            </a:r>
            <a:endParaRPr kumimoji="0" lang="fi-FI" altLang="fi-FI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kumimoji="0" lang="en-US" altLang="fi-FI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How would adding styrene oligomer change the average molecular weights? Added amount is  5wt.% of polymer mass and M=1000g/mol.</a:t>
            </a:r>
            <a:endParaRPr kumimoji="0" lang="fi-FI" altLang="fi-FI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fi-FI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16832"/>
            <a:ext cx="4038600" cy="4209331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kumimoji="0" lang="en-US" altLang="fi-F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Table 1. PS fractions.</a:t>
            </a:r>
            <a:endParaRPr kumimoji="0" lang="fi-FI" altLang="fi-FI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675901"/>
              </p:ext>
            </p:extLst>
          </p:nvPr>
        </p:nvGraphicFramePr>
        <p:xfrm>
          <a:off x="4427984" y="2276872"/>
          <a:ext cx="4563516" cy="21409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4382"/>
                <a:gridCol w="1582759"/>
                <a:gridCol w="1806375"/>
              </a:tblGrid>
              <a:tr h="7295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Fraction</a:t>
                      </a:r>
                      <a:endParaRPr lang="fi-FI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weight fraction</a:t>
                      </a:r>
                      <a:endParaRPr lang="fi-FI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fi-FI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Molecular weight</a:t>
                      </a:r>
                      <a:endParaRPr lang="fi-FI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[g/mol]</a:t>
                      </a:r>
                      <a:endParaRPr lang="fi-FI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528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A</a:t>
                      </a:r>
                      <a:endParaRPr lang="fi-FI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0.130</a:t>
                      </a: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11000</a:t>
                      </a:r>
                      <a:endParaRPr lang="fi-FI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528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B</a:t>
                      </a: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0.300</a:t>
                      </a: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14000</a:t>
                      </a:r>
                      <a:endParaRPr lang="fi-FI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528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C</a:t>
                      </a:r>
                      <a:endParaRPr lang="fi-FI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0.400</a:t>
                      </a:r>
                      <a:endParaRPr lang="fi-FI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17000</a:t>
                      </a: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528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</a:t>
                      </a:r>
                      <a:endParaRPr lang="fi-FI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0.170</a:t>
                      </a: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21000</a:t>
                      </a: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9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2a)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Determine the number of moles in each fraction. Assume that the sample is </a:t>
            </a:r>
            <a:r>
              <a:rPr lang="en-US" sz="2400" dirty="0" smtClean="0"/>
              <a:t>10 g </a:t>
            </a:r>
            <a:r>
              <a:rPr lang="en-US" sz="2400" dirty="0"/>
              <a:t>in the beginning. Number of moles of the fraction is </a:t>
            </a:r>
            <a:r>
              <a:rPr lang="en-US" sz="2400" i="1" dirty="0" err="1"/>
              <a:t>n</a:t>
            </a:r>
            <a:r>
              <a:rPr lang="en-US" sz="2400" i="1" baseline="-25000" dirty="0" err="1"/>
              <a:t>i</a:t>
            </a:r>
            <a:r>
              <a:rPr lang="en-US" sz="2400" i="1" dirty="0"/>
              <a:t> =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i</a:t>
            </a:r>
            <a:r>
              <a:rPr lang="en-US" sz="2400" i="1" dirty="0"/>
              <a:t> / M</a:t>
            </a:r>
            <a:r>
              <a:rPr lang="en-US" sz="2400" i="1" baseline="-25000" dirty="0"/>
              <a:t>i</a:t>
            </a:r>
            <a:r>
              <a:rPr lang="en-US" sz="2400" dirty="0"/>
              <a:t>.</a:t>
            </a:r>
            <a:endParaRPr lang="fi-FI" sz="2400" dirty="0"/>
          </a:p>
          <a:p>
            <a:endParaRPr lang="fi-FI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770726"/>
              </p:ext>
            </p:extLst>
          </p:nvPr>
        </p:nvGraphicFramePr>
        <p:xfrm>
          <a:off x="2020252" y="2912205"/>
          <a:ext cx="5103495" cy="28529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8670"/>
                <a:gridCol w="1438275"/>
                <a:gridCol w="1076325"/>
                <a:gridCol w="180022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fraction</a:t>
                      </a:r>
                      <a:endParaRPr lang="fi-FI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w</a:t>
                      </a:r>
                      <a:r>
                        <a:rPr lang="en-US" sz="1800" baseline="-25000" dirty="0" err="1">
                          <a:effectLst/>
                        </a:rPr>
                        <a:t>i</a:t>
                      </a:r>
                      <a:endParaRPr lang="fi-FI" sz="1800" dirty="0">
                        <a:effectLst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[g]</a:t>
                      </a:r>
                      <a:endParaRPr lang="fi-FI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</a:t>
                      </a:r>
                      <a:r>
                        <a:rPr lang="en-US" sz="1800" baseline="-25000">
                          <a:effectLst/>
                        </a:rPr>
                        <a:t>i</a:t>
                      </a:r>
                      <a:endParaRPr lang="fi-FI" sz="1800">
                        <a:effectLst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[g/mol]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</a:t>
                      </a:r>
                      <a:r>
                        <a:rPr lang="en-US" sz="1800" baseline="-25000">
                          <a:effectLst/>
                        </a:rPr>
                        <a:t>i</a:t>
                      </a:r>
                      <a:endParaRPr lang="fi-FI" sz="1800">
                        <a:effectLst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[mmol]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1.30</a:t>
                      </a:r>
                      <a:endParaRPr lang="fi-FI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11000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0.118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3.00</a:t>
                      </a:r>
                      <a:endParaRPr lang="fi-FI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14000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0.214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4.00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17000</a:t>
                      </a:r>
                      <a:endParaRPr lang="fi-FI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0.235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1.70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21000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0.0810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fi-FI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fi-FI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sym typeface="Symbol"/>
                        </a:rPr>
                        <a:t></a:t>
                      </a:r>
                      <a:r>
                        <a:rPr lang="en-US" sz="1800">
                          <a:effectLst/>
                        </a:rPr>
                        <a:t>w</a:t>
                      </a:r>
                      <a:r>
                        <a:rPr lang="en-US" sz="1800" baseline="-25000">
                          <a:effectLst/>
                        </a:rPr>
                        <a:t>i</a:t>
                      </a:r>
                      <a:r>
                        <a:rPr lang="en-US" sz="1800">
                          <a:effectLst/>
                        </a:rPr>
                        <a:t> = 10.0 g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sym typeface="Symbol"/>
                        </a:rPr>
                        <a:t></a:t>
                      </a:r>
                      <a:r>
                        <a:rPr lang="en-US" sz="1800" dirty="0" err="1">
                          <a:effectLst/>
                        </a:rPr>
                        <a:t>n</a:t>
                      </a:r>
                      <a:r>
                        <a:rPr lang="en-US" sz="1800" baseline="-25000" dirty="0" err="1">
                          <a:effectLst/>
                        </a:rPr>
                        <a:t>i</a:t>
                      </a:r>
                      <a:r>
                        <a:rPr lang="en-US" sz="1800" dirty="0">
                          <a:effectLst/>
                        </a:rPr>
                        <a:t> = 0.648 </a:t>
                      </a:r>
                      <a:r>
                        <a:rPr lang="en-US" sz="1800" dirty="0" err="1">
                          <a:effectLst/>
                        </a:rPr>
                        <a:t>mmol</a:t>
                      </a:r>
                      <a:endParaRPr lang="fi-FI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01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2a)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Number average molecular </a:t>
            </a:r>
            <a:r>
              <a:rPr lang="en-US" sz="2400" dirty="0" smtClean="0"/>
              <a:t>weight:</a:t>
            </a:r>
            <a:endParaRPr lang="fi-FI" sz="2400" dirty="0"/>
          </a:p>
          <a:p>
            <a:endParaRPr lang="fi-FI" sz="2400" dirty="0" smtClean="0"/>
          </a:p>
          <a:p>
            <a:endParaRPr lang="fi-FI" sz="2400" dirty="0" smtClean="0"/>
          </a:p>
          <a:p>
            <a:endParaRPr lang="fi-FI" sz="2400" dirty="0" smtClean="0"/>
          </a:p>
          <a:p>
            <a:r>
              <a:rPr lang="en-US" sz="2400" dirty="0" smtClean="0"/>
              <a:t>Weight </a:t>
            </a:r>
            <a:r>
              <a:rPr lang="en-US" sz="2400" dirty="0"/>
              <a:t>average molecular </a:t>
            </a:r>
            <a:r>
              <a:rPr lang="en-US" sz="2400" dirty="0" smtClean="0"/>
              <a:t>weight:</a:t>
            </a:r>
            <a:endParaRPr lang="fi-FI" sz="2400" dirty="0"/>
          </a:p>
          <a:p>
            <a:endParaRPr lang="fi-FI" sz="2400" dirty="0" smtClean="0"/>
          </a:p>
          <a:p>
            <a:endParaRPr lang="fi-FI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Polydispersity index:</a:t>
            </a:r>
            <a:endParaRPr lang="fi-FI" sz="2400" dirty="0"/>
          </a:p>
          <a:p>
            <a:endParaRPr lang="fi-FI" sz="24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6744439"/>
              </p:ext>
            </p:extLst>
          </p:nvPr>
        </p:nvGraphicFramePr>
        <p:xfrm>
          <a:off x="1187624" y="2204864"/>
          <a:ext cx="5303178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2" r:id="rId4" imgW="2984500" imgH="482600" progId="Equation.3">
                  <p:embed/>
                </p:oleObj>
              </mc:Choice>
              <mc:Fallback>
                <p:oleObj r:id="rId4" imgW="2984500" imgH="482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2204864"/>
                        <a:ext cx="5303178" cy="8640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3658769"/>
              </p:ext>
            </p:extLst>
          </p:nvPr>
        </p:nvGraphicFramePr>
        <p:xfrm>
          <a:off x="179512" y="3933056"/>
          <a:ext cx="8602913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3" r:id="rId6" imgW="5397500" imgH="482600" progId="Equation.3">
                  <p:embed/>
                </p:oleObj>
              </mc:Choice>
              <mc:Fallback>
                <p:oleObj r:id="rId6" imgW="5397500" imgH="482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933056"/>
                        <a:ext cx="8602913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917060"/>
              </p:ext>
            </p:extLst>
          </p:nvPr>
        </p:nvGraphicFramePr>
        <p:xfrm>
          <a:off x="1259632" y="5589240"/>
          <a:ext cx="3102345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4" r:id="rId8" imgW="1790700" imgH="457200" progId="Equation.3">
                  <p:embed/>
                </p:oleObj>
              </mc:Choice>
              <mc:Fallback>
                <p:oleObj r:id="rId8" imgW="179070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5589240"/>
                        <a:ext cx="3102345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299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2b)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When 5.0 </a:t>
            </a:r>
            <a:r>
              <a:rPr lang="en-US" sz="2400" dirty="0" err="1"/>
              <a:t>wt</a:t>
            </a:r>
            <a:r>
              <a:rPr lang="en-US" sz="2400" dirty="0"/>
              <a:t>-% of styrene oligomer (fraction E) is added, the total mass and number of moles increase as follow:</a:t>
            </a:r>
            <a:endParaRPr lang="fi-FI" sz="2400" dirty="0"/>
          </a:p>
          <a:p>
            <a:endParaRPr lang="fi-FI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59134"/>
              </p:ext>
            </p:extLst>
          </p:nvPr>
        </p:nvGraphicFramePr>
        <p:xfrm>
          <a:off x="1835696" y="2636912"/>
          <a:ext cx="5103495" cy="25359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8670"/>
                <a:gridCol w="1438275"/>
                <a:gridCol w="1076325"/>
                <a:gridCol w="180022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fraction</a:t>
                      </a:r>
                      <a:endParaRPr lang="fi-FI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</a:t>
                      </a:r>
                      <a:r>
                        <a:rPr lang="en-US" sz="1600" baseline="-25000">
                          <a:effectLst/>
                        </a:rPr>
                        <a:t>i</a:t>
                      </a:r>
                      <a:endParaRPr lang="fi-FI" sz="1600">
                        <a:effectLst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[g]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</a:t>
                      </a:r>
                      <a:r>
                        <a:rPr lang="en-US" sz="1600" baseline="-25000">
                          <a:effectLst/>
                        </a:rPr>
                        <a:t>i</a:t>
                      </a:r>
                      <a:endParaRPr lang="fi-FI" sz="1600">
                        <a:effectLst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[g/mol]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</a:t>
                      </a:r>
                      <a:r>
                        <a:rPr lang="en-US" sz="1600" baseline="-25000">
                          <a:effectLst/>
                        </a:rPr>
                        <a:t>i</a:t>
                      </a:r>
                      <a:endParaRPr lang="fi-FI" sz="1600">
                        <a:effectLst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[mmol]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1.30</a:t>
                      </a:r>
                      <a:endParaRPr lang="fi-FI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11000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0.118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3.00</a:t>
                      </a:r>
                      <a:endParaRPr lang="fi-FI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14000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0.214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4.00</a:t>
                      </a:r>
                      <a:endParaRPr lang="fi-FI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17000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0.235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1.70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21000</a:t>
                      </a:r>
                      <a:endParaRPr lang="fi-FI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0.0810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0.50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1000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0.50</a:t>
                      </a:r>
                      <a:endParaRPr lang="fi-FI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sym typeface="Symbol"/>
                        </a:rPr>
                        <a:t></a:t>
                      </a:r>
                      <a:r>
                        <a:rPr lang="en-US" sz="1600">
                          <a:effectLst/>
                        </a:rPr>
                        <a:t>w</a:t>
                      </a:r>
                      <a:r>
                        <a:rPr lang="en-US" sz="1600" baseline="-25000">
                          <a:effectLst/>
                        </a:rPr>
                        <a:t>i</a:t>
                      </a:r>
                      <a:r>
                        <a:rPr lang="en-US" sz="1600">
                          <a:effectLst/>
                        </a:rPr>
                        <a:t> = 10.5 g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sym typeface="Symbol"/>
                        </a:rPr>
                        <a:t></a:t>
                      </a:r>
                      <a:r>
                        <a:rPr lang="en-US" sz="1600" dirty="0" err="1">
                          <a:effectLst/>
                        </a:rPr>
                        <a:t>n</a:t>
                      </a:r>
                      <a:r>
                        <a:rPr lang="en-US" sz="1600" baseline="-25000" dirty="0" err="1">
                          <a:effectLst/>
                        </a:rPr>
                        <a:t>i</a:t>
                      </a:r>
                      <a:r>
                        <a:rPr lang="en-US" sz="1600" dirty="0">
                          <a:effectLst/>
                        </a:rPr>
                        <a:t> = 1.10 </a:t>
                      </a:r>
                      <a:r>
                        <a:rPr lang="en-US" sz="1600" dirty="0" err="1">
                          <a:effectLst/>
                        </a:rPr>
                        <a:t>mmol</a:t>
                      </a:r>
                      <a:endParaRPr lang="fi-FI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95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2b)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number </a:t>
            </a:r>
            <a:r>
              <a:rPr lang="en-US" sz="2400" dirty="0"/>
              <a:t>average molecular weight</a:t>
            </a:r>
            <a:endParaRPr lang="fi-FI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fi-FI" sz="2400" dirty="0"/>
          </a:p>
          <a:p>
            <a:r>
              <a:rPr lang="en-US" sz="2400" dirty="0"/>
              <a:t>weight average molecular weight</a:t>
            </a:r>
            <a:endParaRPr lang="fi-FI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 </a:t>
            </a:r>
            <a:endParaRPr lang="fi-FI" sz="2400" dirty="0"/>
          </a:p>
          <a:p>
            <a:r>
              <a:rPr lang="en-US" sz="2400" dirty="0"/>
              <a:t>Polydispersity index</a:t>
            </a:r>
            <a:endParaRPr lang="fi-FI" sz="2400" dirty="0"/>
          </a:p>
          <a:p>
            <a:pPr marL="0" indent="0">
              <a:buNone/>
            </a:pPr>
            <a:r>
              <a:rPr lang="en-US" sz="2400" dirty="0"/>
              <a:t> </a:t>
            </a:r>
            <a:endParaRPr lang="fi-FI" sz="2400" dirty="0"/>
          </a:p>
          <a:p>
            <a:endParaRPr lang="fi-FI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3773513"/>
              </p:ext>
            </p:extLst>
          </p:nvPr>
        </p:nvGraphicFramePr>
        <p:xfrm>
          <a:off x="1547664" y="2261542"/>
          <a:ext cx="4464496" cy="933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8" r:id="rId3" imgW="2324100" imgH="482600" progId="Equation.3">
                  <p:embed/>
                </p:oleObj>
              </mc:Choice>
              <mc:Fallback>
                <p:oleObj r:id="rId3" imgW="2324100" imgH="482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261542"/>
                        <a:ext cx="4464496" cy="9331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823677"/>
              </p:ext>
            </p:extLst>
          </p:nvPr>
        </p:nvGraphicFramePr>
        <p:xfrm>
          <a:off x="323528" y="3933056"/>
          <a:ext cx="8347829" cy="654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9" r:id="rId5" imgW="6121400" imgH="482600" progId="Equation.3">
                  <p:embed/>
                </p:oleObj>
              </mc:Choice>
              <mc:Fallback>
                <p:oleObj r:id="rId5" imgW="6121400" imgH="482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933056"/>
                        <a:ext cx="8347829" cy="6541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160565"/>
              </p:ext>
            </p:extLst>
          </p:nvPr>
        </p:nvGraphicFramePr>
        <p:xfrm>
          <a:off x="1691680" y="5373216"/>
          <a:ext cx="3240360" cy="827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0" r:id="rId7" imgW="1790700" imgH="457200" progId="Equation.3">
                  <p:embed/>
                </p:oleObj>
              </mc:Choice>
              <mc:Fallback>
                <p:oleObj r:id="rId7" imgW="17907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5373216"/>
                        <a:ext cx="3240360" cy="8273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983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282</Words>
  <Application>Microsoft Office PowerPoint</Application>
  <PresentationFormat>On-screen Show (4:3)</PresentationFormat>
  <Paragraphs>119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Microsoft Equation 3.0</vt:lpstr>
      <vt:lpstr>Polymer Molecular Weight</vt:lpstr>
      <vt:lpstr>Avarege molecular weights</vt:lpstr>
      <vt:lpstr>2</vt:lpstr>
      <vt:lpstr>2a)</vt:lpstr>
      <vt:lpstr>2a)</vt:lpstr>
      <vt:lpstr>2b)</vt:lpstr>
      <vt:lpstr>2b)</vt:lpstr>
    </vt:vector>
  </TitlesOfParts>
  <Company>Aalto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Polymer Properties</dc:title>
  <dc:creator>Annala Minna</dc:creator>
  <cp:lastModifiedBy>Raouf</cp:lastModifiedBy>
  <cp:revision>17</cp:revision>
  <cp:lastPrinted>2013-10-31T14:01:23Z</cp:lastPrinted>
  <dcterms:created xsi:type="dcterms:W3CDTF">2013-10-29T15:23:16Z</dcterms:created>
  <dcterms:modified xsi:type="dcterms:W3CDTF">2017-10-28T19:39:30Z</dcterms:modified>
</cp:coreProperties>
</file>