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ABDE4E6-9007-45FD-9DB6-119F46619C76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96BC197-E91E-4E55-A0CF-913C07BCE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B6CF6-771C-42B5-8AB9-248BB23AE8EA}" type="slidenum">
              <a:rPr lang="en-US">
                <a:solidFill>
                  <a:prstClr val="black"/>
                </a:solidFill>
              </a:rPr>
              <a:pPr eaLnBrk="1" hangingPunct="1"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AEE312-34F9-43AD-8772-FBC11641DEF5}" type="slidenum">
              <a:rPr lang="en-US">
                <a:solidFill>
                  <a:prstClr val="black"/>
                </a:solidFill>
              </a:rPr>
              <a:pPr eaLnBrk="1" hangingPunct="1"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83AE7B-9ACA-4800-974E-78418552EEA4}" type="slidenum">
              <a:rPr lang="en-US">
                <a:solidFill>
                  <a:prstClr val="black"/>
                </a:solidFill>
              </a:rPr>
              <a:pPr eaLnBrk="1" hangingPunct="1"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43B23C-FF7E-4C61-9F7D-89445B30D309}" type="slidenum">
              <a:rPr lang="en-US">
                <a:solidFill>
                  <a:prstClr val="black"/>
                </a:solidFill>
              </a:rPr>
              <a:pPr eaLnBrk="1" hangingPunct="1"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E10727-8A4B-47D5-9167-E657DE93FFD3}" type="slidenum">
              <a:rPr lang="en-US">
                <a:solidFill>
                  <a:prstClr val="black"/>
                </a:solidFill>
              </a:rPr>
              <a:pPr eaLnBrk="1" hangingPunct="1"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E35AA1-D465-4275-B6AE-8C370FCE8AC6}" type="slidenum">
              <a:rPr lang="en-US">
                <a:solidFill>
                  <a:prstClr val="black"/>
                </a:solidFill>
              </a:rPr>
              <a:pPr eaLnBrk="1" hangingPunct="1"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A05B37-654B-4A70-8163-3FFF3DC341B7}" type="slidenum">
              <a:rPr lang="en-US">
                <a:solidFill>
                  <a:prstClr val="black"/>
                </a:solidFill>
              </a:rPr>
              <a:pPr eaLnBrk="1" hangingPunct="1"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8C1E8F-6F50-462D-9345-FE90CBDEF2B1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CB3DD0-AAE8-4847-AAE5-5ABDE08676EE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US" smtClean="0"/>
              <a:t>Polymer- can have various lengths depending on number of repeat units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BCC2A7-6A9C-4659-8E25-72873271E381}" type="slidenum">
              <a:rPr 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Relatively few polymers responsible for virtually all polymers sold – these are the bulk or commodity polymers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0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9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4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4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5601-69EC-4BEB-9A81-37573F1371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6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n.wikipedia.org/wiki/Benze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lecular_structure" TargetMode="External"/><Relationship Id="rId2" Type="http://schemas.openxmlformats.org/officeDocument/2006/relationships/hyperlink" Target="http://en.wikipedia.org/wiki/Hydrocarb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valent_bond" TargetMode="External"/><Relationship Id="rId5" Type="http://schemas.openxmlformats.org/officeDocument/2006/relationships/hyperlink" Target="http://en.wikipedia.org/wiki/Delocalised_electron" TargetMode="External"/><Relationship Id="rId4" Type="http://schemas.openxmlformats.org/officeDocument/2006/relationships/hyperlink" Target="http://en.wikipedia.org/wiki/Carb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9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8307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2" tooltip="Benzene"/>
              </a:rPr>
              <a:t>Benzene</a:t>
            </a:r>
            <a:r>
              <a:rPr lang="en-US"/>
              <a:t>, C6H6, is the simplest and first  recognized aromatic hydrocarbon</a:t>
            </a:r>
          </a:p>
        </p:txBody>
      </p:sp>
      <p:sp>
        <p:nvSpPr>
          <p:cNvPr id="22532" name="AutoShape 6" descr="http://www.angelo.edu/faculty/kboudrea/molecule_gallery/04_aromatics/benzene_04.gif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22533" name="AutoShape 8" descr="http://www.angelo.edu/faculty/kboudrea/molecule_gallery/04_aromatics/benzene_04.gif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25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28321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51816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71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What is actually found is that all of the bond lengths in the benzene rings are 1.397 angstroms</a:t>
            </a:r>
          </a:p>
          <a:p>
            <a:pPr eaLnBrk="1" hangingPunct="1">
              <a:defRPr/>
            </a:pPr>
            <a:r>
              <a:rPr lang="en-US"/>
              <a:t>This is roughly intermediate between the typical lengths of single bonds (~1.5 angstroms) and double bonds (~1.3 angstroms) </a:t>
            </a:r>
          </a:p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Isomerism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solidFill>
                  <a:srgbClr val="FF3300"/>
                </a:solidFill>
              </a:rPr>
              <a:t>Isomerism</a:t>
            </a:r>
            <a:endParaRPr lang="en-US" sz="2800" b="1" u="sng">
              <a:solidFill>
                <a:srgbClr val="FF3300"/>
              </a:solidFill>
            </a:endParaRPr>
          </a:p>
          <a:p>
            <a:pPr lvl="1" eaLnBrk="1" hangingPunct="1">
              <a:defRPr/>
            </a:pPr>
            <a:r>
              <a:rPr lang="en-US" sz="2400"/>
              <a:t>two compounds with same chemical formula can have quite different structures/atomic arrangement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 b="1"/>
              <a:t>		    Ex: C</a:t>
            </a:r>
            <a:r>
              <a:rPr lang="en-US" sz="2400" b="1" baseline="-25000"/>
              <a:t>8</a:t>
            </a:r>
            <a:r>
              <a:rPr lang="en-US" sz="2400" b="1"/>
              <a:t>H</a:t>
            </a:r>
            <a:r>
              <a:rPr lang="en-US" sz="2400" b="1" baseline="-25000"/>
              <a:t>18</a:t>
            </a:r>
            <a:endParaRPr lang="en-US" sz="2400" b="1"/>
          </a:p>
          <a:p>
            <a:pPr lvl="2" eaLnBrk="1" hangingPunct="1">
              <a:defRPr/>
            </a:pPr>
            <a:r>
              <a:rPr lang="en-US" sz="2000" b="1"/>
              <a:t>n-octane</a:t>
            </a:r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r>
              <a:rPr lang="en-US" sz="2000" b="1"/>
              <a:t>2-methyl-4-ethyl pentane (isooctane)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57600"/>
            <a:ext cx="7239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10213"/>
            <a:ext cx="240982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00600"/>
            <a:ext cx="1600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9436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EAEAEA"/>
                </a:solidFill>
                <a:sym typeface="Symbol" pitchFamily="18" charset="2"/>
              </a:rPr>
              <a:t></a:t>
            </a:r>
            <a:endParaRPr lang="en-US" b="1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Chemistry of Polymers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2400">
                <a:solidFill>
                  <a:srgbClr val="0000FF"/>
                </a:solidFill>
              </a:rPr>
              <a:t>Free radical polymerization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sz="40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r>
              <a:rPr lang="en-US" sz="2400">
                <a:solidFill>
                  <a:srgbClr val="0000FF"/>
                </a:solidFill>
              </a:rPr>
              <a:t>Initiator</a:t>
            </a:r>
            <a:r>
              <a:rPr lang="en-US" sz="2400"/>
              <a:t>: example - benzoyl  peroxide</a:t>
            </a:r>
          </a:p>
          <a:p>
            <a:pPr lvl="1" eaLnBrk="1" hangingPunct="1">
              <a:defRPr/>
            </a:pPr>
            <a:endParaRPr lang="en-US" sz="2400"/>
          </a:p>
          <a:p>
            <a:pPr lvl="1" eaLnBrk="1" hangingPunct="1">
              <a:defRPr/>
            </a:pPr>
            <a:endParaRPr lang="en-US" sz="2400" b="1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86400"/>
            <a:ext cx="533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69342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91200"/>
            <a:ext cx="6048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8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ig 14_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1233488"/>
            <a:ext cx="69151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Chemistry of Polymers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86575" y="1458913"/>
            <a:ext cx="14144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Adapted from Fig. 14.1, </a:t>
            </a:r>
            <a:r>
              <a:rPr lang="en-US" sz="1200" i="1">
                <a:solidFill>
                  <a:srgbClr val="000000"/>
                </a:solidFill>
              </a:rPr>
              <a:t>Callister 7e.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704975" y="5302250"/>
            <a:ext cx="5400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EAEAEA"/>
                </a:solidFill>
              </a:rPr>
              <a:t>Note:  polyethylene is just a long HC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EAEAEA"/>
                </a:solidFill>
              </a:rPr>
              <a:t>       -  paraffin is short polyethylene</a:t>
            </a:r>
          </a:p>
        </p:txBody>
      </p:sp>
    </p:spTree>
    <p:extLst>
      <p:ext uri="{BB962C8B-B14F-4D97-AF65-F5344CB8AC3E}">
        <p14:creationId xmlns:p14="http://schemas.microsoft.com/office/powerpoint/2010/main" val="33549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Bulk or Commodity Polymers</a:t>
            </a:r>
          </a:p>
        </p:txBody>
      </p:sp>
      <p:sp>
        <p:nvSpPr>
          <p:cNvPr id="27651" name="Line 4"/>
          <p:cNvSpPr>
            <a:spLocks noChangeShapeType="1"/>
          </p:cNvSpPr>
          <p:nvPr/>
        </p:nvSpPr>
        <p:spPr bwMode="auto">
          <a:xfrm>
            <a:off x="1162050" y="6372225"/>
            <a:ext cx="6996113" cy="0"/>
          </a:xfrm>
          <a:prstGeom prst="line">
            <a:avLst/>
          </a:prstGeom>
          <a:noFill/>
          <a:ln w="9525">
            <a:solidFill>
              <a:srgbClr val="2F9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09612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4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57023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0400"/>
            <a:ext cx="7021513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1190625" y="6313488"/>
            <a:ext cx="6996113" cy="0"/>
          </a:xfrm>
          <a:prstGeom prst="line">
            <a:avLst/>
          </a:prstGeom>
          <a:noFill/>
          <a:ln w="9525">
            <a:solidFill>
              <a:srgbClr val="2F9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7010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9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405688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391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00"/>
          <a:stretch/>
        </p:blipFill>
        <p:spPr bwMode="auto">
          <a:xfrm>
            <a:off x="234950" y="192089"/>
            <a:ext cx="8674100" cy="569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9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Traditionally, the industry has produced two main types of synthetic polymer – plastics and rubbers. </a:t>
            </a:r>
          </a:p>
          <a:p>
            <a:pPr eaLnBrk="1" hangingPunct="1">
              <a:defRPr/>
            </a:pPr>
            <a:r>
              <a:rPr lang="en-US" dirty="0"/>
              <a:t>P</a:t>
            </a:r>
            <a:r>
              <a:rPr lang="en-US" dirty="0" smtClean="0"/>
              <a:t>lastics are (generally) rigid materials at service temperatures </a:t>
            </a:r>
          </a:p>
          <a:p>
            <a:pPr eaLnBrk="1" hangingPunct="1">
              <a:defRPr/>
            </a:pPr>
            <a:r>
              <a:rPr lang="en-US" dirty="0" smtClean="0"/>
              <a:t>Rubbers are flexible, low modulus materials which exhibit long-range elasticity.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119010"/>
            <a:ext cx="77724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Polymer</a:t>
            </a:r>
            <a:br>
              <a:rPr lang="en-US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en-US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Structure</a:t>
            </a:r>
            <a:endParaRPr lang="en-US" sz="9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(1)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Dr. Raouf Mahmood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97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Plastics are further subdivided into thermoplastics and </a:t>
            </a:r>
            <a:r>
              <a:rPr lang="en-US" dirty="0" err="1" smtClean="0"/>
              <a:t>thermosets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524000"/>
            <a:ext cx="6019800" cy="4524375"/>
          </a:xfrm>
        </p:spPr>
      </p:pic>
    </p:spTree>
    <p:extLst>
      <p:ext uri="{BB962C8B-B14F-4D97-AF65-F5344CB8AC3E}">
        <p14:creationId xmlns:p14="http://schemas.microsoft.com/office/powerpoint/2010/main" val="26727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5857875"/>
            <a:ext cx="16668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0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Polymers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226425" cy="2362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/>
              <a:t>What is a polymer?  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/>
              <a:t>Very Large molecules structures chain-like in nature.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/>
              <a:t>				</a:t>
            </a:r>
            <a:r>
              <a:rPr lang="en-US" b="1">
                <a:solidFill>
                  <a:schemeClr val="accent2"/>
                </a:solidFill>
              </a:rPr>
              <a:t>Poly</a:t>
            </a:r>
            <a:r>
              <a:rPr lang="en-US" b="1"/>
              <a:t>      </a:t>
            </a:r>
            <a:r>
              <a:rPr lang="en-US" b="1">
                <a:solidFill>
                  <a:srgbClr val="FF3300"/>
                </a:solidFill>
              </a:rPr>
              <a:t>mer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/>
              <a:t>              </a:t>
            </a:r>
            <a:r>
              <a:rPr lang="en-US" sz="1800" b="1">
                <a:solidFill>
                  <a:schemeClr val="accent2"/>
                </a:solidFill>
              </a:rPr>
              <a:t>many</a:t>
            </a:r>
            <a:r>
              <a:rPr lang="en-US" sz="1800" b="1"/>
              <a:t>        </a:t>
            </a:r>
            <a:r>
              <a:rPr lang="en-US" sz="1800" b="1">
                <a:solidFill>
                  <a:srgbClr val="FF3300"/>
                </a:solidFill>
              </a:rPr>
              <a:t>repeat unit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b="1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5791200"/>
            <a:ext cx="2895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Adapted from Fig. 14.2, </a:t>
            </a:r>
            <a:r>
              <a:rPr lang="en-US" sz="1200" i="1">
                <a:solidFill>
                  <a:srgbClr val="000000"/>
                </a:solidFill>
              </a:rPr>
              <a:t>Callister 7e.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879475" y="4379913"/>
            <a:ext cx="1801813" cy="1309687"/>
            <a:chOff x="554" y="2759"/>
            <a:chExt cx="1135" cy="825"/>
          </a:xfrm>
        </p:grpSpPr>
        <p:sp>
          <p:nvSpPr>
            <p:cNvPr id="15450" name="Rectangle 6"/>
            <p:cNvSpPr>
              <a:spLocks noChangeArrowheads="1"/>
            </p:cNvSpPr>
            <p:nvPr/>
          </p:nvSpPr>
          <p:spPr bwMode="auto">
            <a:xfrm>
              <a:off x="953" y="2759"/>
              <a:ext cx="362" cy="627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1" name="Line 7"/>
            <p:cNvSpPr>
              <a:spLocks noChangeShapeType="1"/>
            </p:cNvSpPr>
            <p:nvPr/>
          </p:nvSpPr>
          <p:spPr bwMode="auto">
            <a:xfrm>
              <a:off x="554" y="3082"/>
              <a:ext cx="113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2" name="Line 8"/>
            <p:cNvSpPr>
              <a:spLocks noChangeShapeType="1"/>
            </p:cNvSpPr>
            <p:nvPr/>
          </p:nvSpPr>
          <p:spPr bwMode="auto">
            <a:xfrm flipV="1">
              <a:off x="631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3" name="Line 9"/>
            <p:cNvSpPr>
              <a:spLocks noChangeShapeType="1"/>
            </p:cNvSpPr>
            <p:nvPr/>
          </p:nvSpPr>
          <p:spPr bwMode="auto">
            <a:xfrm flipV="1">
              <a:off x="82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4" name="Line 10"/>
            <p:cNvSpPr>
              <a:spLocks noChangeShapeType="1"/>
            </p:cNvSpPr>
            <p:nvPr/>
          </p:nvSpPr>
          <p:spPr bwMode="auto">
            <a:xfrm flipV="1">
              <a:off x="101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5" name="Line 11"/>
            <p:cNvSpPr>
              <a:spLocks noChangeShapeType="1"/>
            </p:cNvSpPr>
            <p:nvPr/>
          </p:nvSpPr>
          <p:spPr bwMode="auto">
            <a:xfrm flipV="1">
              <a:off x="121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6" name="Line 12"/>
            <p:cNvSpPr>
              <a:spLocks noChangeShapeType="1"/>
            </p:cNvSpPr>
            <p:nvPr/>
          </p:nvSpPr>
          <p:spPr bwMode="auto">
            <a:xfrm flipV="1">
              <a:off x="141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7" name="Line 13"/>
            <p:cNvSpPr>
              <a:spLocks noChangeShapeType="1"/>
            </p:cNvSpPr>
            <p:nvPr/>
          </p:nvSpPr>
          <p:spPr bwMode="auto">
            <a:xfrm flipV="1">
              <a:off x="160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8" name="Rectangle 14"/>
            <p:cNvSpPr>
              <a:spLocks noChangeArrowheads="1"/>
            </p:cNvSpPr>
            <p:nvPr/>
          </p:nvSpPr>
          <p:spPr bwMode="auto">
            <a:xfrm>
              <a:off x="57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9" name="Rectangle 15"/>
            <p:cNvSpPr>
              <a:spLocks noChangeArrowheads="1"/>
            </p:cNvSpPr>
            <p:nvPr/>
          </p:nvSpPr>
          <p:spPr bwMode="auto">
            <a:xfrm>
              <a:off x="57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0" name="Rectangle 16"/>
            <p:cNvSpPr>
              <a:spLocks noChangeArrowheads="1"/>
            </p:cNvSpPr>
            <p:nvPr/>
          </p:nvSpPr>
          <p:spPr bwMode="auto">
            <a:xfrm>
              <a:off x="77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1" name="Rectangle 17"/>
            <p:cNvSpPr>
              <a:spLocks noChangeArrowheads="1"/>
            </p:cNvSpPr>
            <p:nvPr/>
          </p:nvSpPr>
          <p:spPr bwMode="auto">
            <a:xfrm>
              <a:off x="77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2" name="Rectangle 18"/>
            <p:cNvSpPr>
              <a:spLocks noChangeArrowheads="1"/>
            </p:cNvSpPr>
            <p:nvPr/>
          </p:nvSpPr>
          <p:spPr bwMode="auto">
            <a:xfrm>
              <a:off x="967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3" name="Rectangle 19"/>
            <p:cNvSpPr>
              <a:spLocks noChangeArrowheads="1"/>
            </p:cNvSpPr>
            <p:nvPr/>
          </p:nvSpPr>
          <p:spPr bwMode="auto">
            <a:xfrm>
              <a:off x="96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4" name="Rectangle 20"/>
            <p:cNvSpPr>
              <a:spLocks noChangeArrowheads="1"/>
            </p:cNvSpPr>
            <p:nvPr/>
          </p:nvSpPr>
          <p:spPr bwMode="auto">
            <a:xfrm>
              <a:off x="1160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5" name="Rectangle 21"/>
            <p:cNvSpPr>
              <a:spLocks noChangeArrowheads="1"/>
            </p:cNvSpPr>
            <p:nvPr/>
          </p:nvSpPr>
          <p:spPr bwMode="auto">
            <a:xfrm>
              <a:off x="116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6" name="Rectangle 22"/>
            <p:cNvSpPr>
              <a:spLocks noChangeArrowheads="1"/>
            </p:cNvSpPr>
            <p:nvPr/>
          </p:nvSpPr>
          <p:spPr bwMode="auto">
            <a:xfrm>
              <a:off x="1360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7" name="Rectangle 23"/>
            <p:cNvSpPr>
              <a:spLocks noChangeArrowheads="1"/>
            </p:cNvSpPr>
            <p:nvPr/>
          </p:nvSpPr>
          <p:spPr bwMode="auto">
            <a:xfrm>
              <a:off x="136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8" name="Rectangle 24"/>
            <p:cNvSpPr>
              <a:spLocks noChangeArrowheads="1"/>
            </p:cNvSpPr>
            <p:nvPr/>
          </p:nvSpPr>
          <p:spPr bwMode="auto">
            <a:xfrm>
              <a:off x="1554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9" name="Rectangle 25"/>
            <p:cNvSpPr>
              <a:spLocks noChangeArrowheads="1"/>
            </p:cNvSpPr>
            <p:nvPr/>
          </p:nvSpPr>
          <p:spPr bwMode="auto">
            <a:xfrm>
              <a:off x="1554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70" name="Rectangle 26"/>
            <p:cNvSpPr>
              <a:spLocks noChangeArrowheads="1"/>
            </p:cNvSpPr>
            <p:nvPr/>
          </p:nvSpPr>
          <p:spPr bwMode="auto">
            <a:xfrm>
              <a:off x="1554" y="3205"/>
              <a:ext cx="122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1" name="Rectangle 27"/>
            <p:cNvSpPr>
              <a:spLocks noChangeArrowheads="1"/>
            </p:cNvSpPr>
            <p:nvPr/>
          </p:nvSpPr>
          <p:spPr bwMode="auto">
            <a:xfrm>
              <a:off x="1554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2" name="Rectangle 28"/>
            <p:cNvSpPr>
              <a:spLocks noChangeArrowheads="1"/>
            </p:cNvSpPr>
            <p:nvPr/>
          </p:nvSpPr>
          <p:spPr bwMode="auto">
            <a:xfrm>
              <a:off x="1360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3" name="Rectangle 29"/>
            <p:cNvSpPr>
              <a:spLocks noChangeArrowheads="1"/>
            </p:cNvSpPr>
            <p:nvPr/>
          </p:nvSpPr>
          <p:spPr bwMode="auto">
            <a:xfrm>
              <a:off x="1360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4" name="Rectangle 30"/>
            <p:cNvSpPr>
              <a:spLocks noChangeArrowheads="1"/>
            </p:cNvSpPr>
            <p:nvPr/>
          </p:nvSpPr>
          <p:spPr bwMode="auto">
            <a:xfrm>
              <a:off x="1167" y="3205"/>
              <a:ext cx="122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5" name="Rectangle 31"/>
            <p:cNvSpPr>
              <a:spLocks noChangeArrowheads="1"/>
            </p:cNvSpPr>
            <p:nvPr/>
          </p:nvSpPr>
          <p:spPr bwMode="auto">
            <a:xfrm>
              <a:off x="1167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6" name="Rectangle 32"/>
            <p:cNvSpPr>
              <a:spLocks noChangeArrowheads="1"/>
            </p:cNvSpPr>
            <p:nvPr/>
          </p:nvSpPr>
          <p:spPr bwMode="auto">
            <a:xfrm>
              <a:off x="973" y="3205"/>
              <a:ext cx="123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7" name="Rectangle 33"/>
            <p:cNvSpPr>
              <a:spLocks noChangeArrowheads="1"/>
            </p:cNvSpPr>
            <p:nvPr/>
          </p:nvSpPr>
          <p:spPr bwMode="auto">
            <a:xfrm>
              <a:off x="973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8" name="Rectangle 34"/>
            <p:cNvSpPr>
              <a:spLocks noChangeArrowheads="1"/>
            </p:cNvSpPr>
            <p:nvPr/>
          </p:nvSpPr>
          <p:spPr bwMode="auto">
            <a:xfrm>
              <a:off x="780" y="3205"/>
              <a:ext cx="122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9" name="Rectangle 35"/>
            <p:cNvSpPr>
              <a:spLocks noChangeArrowheads="1"/>
            </p:cNvSpPr>
            <p:nvPr/>
          </p:nvSpPr>
          <p:spPr bwMode="auto">
            <a:xfrm>
              <a:off x="780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0" name="Rectangle 36"/>
            <p:cNvSpPr>
              <a:spLocks noChangeArrowheads="1"/>
            </p:cNvSpPr>
            <p:nvPr/>
          </p:nvSpPr>
          <p:spPr bwMode="auto">
            <a:xfrm>
              <a:off x="586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1" name="Rectangle 37"/>
            <p:cNvSpPr>
              <a:spLocks noChangeArrowheads="1"/>
            </p:cNvSpPr>
            <p:nvPr/>
          </p:nvSpPr>
          <p:spPr bwMode="auto">
            <a:xfrm>
              <a:off x="586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2" name="Rectangle 38"/>
            <p:cNvSpPr>
              <a:spLocks noChangeArrowheads="1"/>
            </p:cNvSpPr>
            <p:nvPr/>
          </p:nvSpPr>
          <p:spPr bwMode="auto">
            <a:xfrm>
              <a:off x="1547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3" name="Rectangle 39"/>
            <p:cNvSpPr>
              <a:spLocks noChangeArrowheads="1"/>
            </p:cNvSpPr>
            <p:nvPr/>
          </p:nvSpPr>
          <p:spPr bwMode="auto">
            <a:xfrm>
              <a:off x="154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4" name="Rectangle 40"/>
            <p:cNvSpPr>
              <a:spLocks noChangeArrowheads="1"/>
            </p:cNvSpPr>
            <p:nvPr/>
          </p:nvSpPr>
          <p:spPr bwMode="auto">
            <a:xfrm>
              <a:off x="1354" y="2760"/>
              <a:ext cx="122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5" name="Rectangle 41"/>
            <p:cNvSpPr>
              <a:spLocks noChangeArrowheads="1"/>
            </p:cNvSpPr>
            <p:nvPr/>
          </p:nvSpPr>
          <p:spPr bwMode="auto">
            <a:xfrm>
              <a:off x="1354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6" name="Rectangle 42"/>
            <p:cNvSpPr>
              <a:spLocks noChangeArrowheads="1"/>
            </p:cNvSpPr>
            <p:nvPr/>
          </p:nvSpPr>
          <p:spPr bwMode="auto">
            <a:xfrm>
              <a:off x="1160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7" name="Rectangle 43"/>
            <p:cNvSpPr>
              <a:spLocks noChangeArrowheads="1"/>
            </p:cNvSpPr>
            <p:nvPr/>
          </p:nvSpPr>
          <p:spPr bwMode="auto">
            <a:xfrm>
              <a:off x="116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8" name="Rectangle 44"/>
            <p:cNvSpPr>
              <a:spLocks noChangeArrowheads="1"/>
            </p:cNvSpPr>
            <p:nvPr/>
          </p:nvSpPr>
          <p:spPr bwMode="auto">
            <a:xfrm>
              <a:off x="967" y="2760"/>
              <a:ext cx="122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9" name="Rectangle 45"/>
            <p:cNvSpPr>
              <a:spLocks noChangeArrowheads="1"/>
            </p:cNvSpPr>
            <p:nvPr/>
          </p:nvSpPr>
          <p:spPr bwMode="auto">
            <a:xfrm>
              <a:off x="96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0" name="Rectangle 46"/>
            <p:cNvSpPr>
              <a:spLocks noChangeArrowheads="1"/>
            </p:cNvSpPr>
            <p:nvPr/>
          </p:nvSpPr>
          <p:spPr bwMode="auto">
            <a:xfrm>
              <a:off x="77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91" name="Rectangle 47"/>
            <p:cNvSpPr>
              <a:spLocks noChangeArrowheads="1"/>
            </p:cNvSpPr>
            <p:nvPr/>
          </p:nvSpPr>
          <p:spPr bwMode="auto">
            <a:xfrm>
              <a:off x="77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2" name="Rectangle 48"/>
            <p:cNvSpPr>
              <a:spLocks noChangeArrowheads="1"/>
            </p:cNvSpPr>
            <p:nvPr/>
          </p:nvSpPr>
          <p:spPr bwMode="auto">
            <a:xfrm>
              <a:off x="580" y="2760"/>
              <a:ext cx="122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93" name="Rectangle 49"/>
            <p:cNvSpPr>
              <a:spLocks noChangeArrowheads="1"/>
            </p:cNvSpPr>
            <p:nvPr/>
          </p:nvSpPr>
          <p:spPr bwMode="auto">
            <a:xfrm>
              <a:off x="58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4" name="Rectangle 50"/>
            <p:cNvSpPr>
              <a:spLocks noChangeArrowheads="1"/>
            </p:cNvSpPr>
            <p:nvPr/>
          </p:nvSpPr>
          <p:spPr bwMode="auto">
            <a:xfrm>
              <a:off x="612" y="3430"/>
              <a:ext cx="102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Polyethylene (PE)</a:t>
              </a:r>
              <a:endParaRPr lang="en-US" sz="2400">
                <a:solidFill>
                  <a:srgbClr val="EAEAEA"/>
                </a:solidFill>
              </a:endParaRPr>
            </a:p>
          </p:txBody>
        </p:sp>
      </p:grpSp>
      <p:grpSp>
        <p:nvGrpSpPr>
          <p:cNvPr id="15366" name="Group 51"/>
          <p:cNvGrpSpPr>
            <a:grpSpLocks/>
          </p:cNvGrpSpPr>
          <p:nvPr/>
        </p:nvGrpSpPr>
        <p:grpSpPr bwMode="auto">
          <a:xfrm>
            <a:off x="3040063" y="4379913"/>
            <a:ext cx="2179637" cy="1309687"/>
            <a:chOff x="1915" y="2759"/>
            <a:chExt cx="1373" cy="825"/>
          </a:xfrm>
        </p:grpSpPr>
        <p:sp>
          <p:nvSpPr>
            <p:cNvPr id="15405" name="Rectangle 52"/>
            <p:cNvSpPr>
              <a:spLocks noChangeArrowheads="1"/>
            </p:cNvSpPr>
            <p:nvPr/>
          </p:nvSpPr>
          <p:spPr bwMode="auto">
            <a:xfrm>
              <a:off x="2437" y="2759"/>
              <a:ext cx="355" cy="633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6" name="Rectangle 53"/>
            <p:cNvSpPr>
              <a:spLocks noChangeArrowheads="1"/>
            </p:cNvSpPr>
            <p:nvPr/>
          </p:nvSpPr>
          <p:spPr bwMode="auto">
            <a:xfrm>
              <a:off x="2624" y="3211"/>
              <a:ext cx="161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7" name="Rectangle 54"/>
            <p:cNvSpPr>
              <a:spLocks noChangeArrowheads="1"/>
            </p:cNvSpPr>
            <p:nvPr/>
          </p:nvSpPr>
          <p:spPr bwMode="auto">
            <a:xfrm>
              <a:off x="2624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08" name="Rectangle 55"/>
            <p:cNvSpPr>
              <a:spLocks noChangeArrowheads="1"/>
            </p:cNvSpPr>
            <p:nvPr/>
          </p:nvSpPr>
          <p:spPr bwMode="auto">
            <a:xfrm>
              <a:off x="2231" y="3211"/>
              <a:ext cx="161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9" name="Rectangle 56"/>
            <p:cNvSpPr>
              <a:spLocks noChangeArrowheads="1"/>
            </p:cNvSpPr>
            <p:nvPr/>
          </p:nvSpPr>
          <p:spPr bwMode="auto">
            <a:xfrm>
              <a:off x="2231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10" name="Rectangle 57"/>
            <p:cNvSpPr>
              <a:spLocks noChangeArrowheads="1"/>
            </p:cNvSpPr>
            <p:nvPr/>
          </p:nvSpPr>
          <p:spPr bwMode="auto">
            <a:xfrm>
              <a:off x="3018" y="3211"/>
              <a:ext cx="161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1" name="Rectangle 58"/>
            <p:cNvSpPr>
              <a:spLocks noChangeArrowheads="1"/>
            </p:cNvSpPr>
            <p:nvPr/>
          </p:nvSpPr>
          <p:spPr bwMode="auto">
            <a:xfrm>
              <a:off x="3018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12" name="Line 59"/>
            <p:cNvSpPr>
              <a:spLocks noChangeShapeType="1"/>
            </p:cNvSpPr>
            <p:nvPr/>
          </p:nvSpPr>
          <p:spPr bwMode="auto">
            <a:xfrm>
              <a:off x="2044" y="3082"/>
              <a:ext cx="113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3" name="Line 60"/>
            <p:cNvSpPr>
              <a:spLocks noChangeShapeType="1"/>
            </p:cNvSpPr>
            <p:nvPr/>
          </p:nvSpPr>
          <p:spPr bwMode="auto">
            <a:xfrm flipV="1">
              <a:off x="2115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4" name="Line 61"/>
            <p:cNvSpPr>
              <a:spLocks noChangeShapeType="1"/>
            </p:cNvSpPr>
            <p:nvPr/>
          </p:nvSpPr>
          <p:spPr bwMode="auto">
            <a:xfrm flipV="1">
              <a:off x="231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5" name="Line 62"/>
            <p:cNvSpPr>
              <a:spLocks noChangeShapeType="1"/>
            </p:cNvSpPr>
            <p:nvPr/>
          </p:nvSpPr>
          <p:spPr bwMode="auto">
            <a:xfrm flipV="1">
              <a:off x="250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6" name="Line 63"/>
            <p:cNvSpPr>
              <a:spLocks noChangeShapeType="1"/>
            </p:cNvSpPr>
            <p:nvPr/>
          </p:nvSpPr>
          <p:spPr bwMode="auto">
            <a:xfrm flipV="1">
              <a:off x="270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7" name="Line 64"/>
            <p:cNvSpPr>
              <a:spLocks noChangeShapeType="1"/>
            </p:cNvSpPr>
            <p:nvPr/>
          </p:nvSpPr>
          <p:spPr bwMode="auto">
            <a:xfrm flipV="1">
              <a:off x="290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8" name="Line 65"/>
            <p:cNvSpPr>
              <a:spLocks noChangeShapeType="1"/>
            </p:cNvSpPr>
            <p:nvPr/>
          </p:nvSpPr>
          <p:spPr bwMode="auto">
            <a:xfrm flipV="1">
              <a:off x="309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9" name="Rectangle 66"/>
            <p:cNvSpPr>
              <a:spLocks noChangeArrowheads="1"/>
            </p:cNvSpPr>
            <p:nvPr/>
          </p:nvSpPr>
          <p:spPr bwMode="auto">
            <a:xfrm>
              <a:off x="206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0" name="Rectangle 67"/>
            <p:cNvSpPr>
              <a:spLocks noChangeArrowheads="1"/>
            </p:cNvSpPr>
            <p:nvPr/>
          </p:nvSpPr>
          <p:spPr bwMode="auto">
            <a:xfrm>
              <a:off x="206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1" name="Rectangle 68"/>
            <p:cNvSpPr>
              <a:spLocks noChangeArrowheads="1"/>
            </p:cNvSpPr>
            <p:nvPr/>
          </p:nvSpPr>
          <p:spPr bwMode="auto">
            <a:xfrm>
              <a:off x="2257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2" name="Rectangle 69"/>
            <p:cNvSpPr>
              <a:spLocks noChangeArrowheads="1"/>
            </p:cNvSpPr>
            <p:nvPr/>
          </p:nvSpPr>
          <p:spPr bwMode="auto">
            <a:xfrm>
              <a:off x="225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3" name="Rectangle 70"/>
            <p:cNvSpPr>
              <a:spLocks noChangeArrowheads="1"/>
            </p:cNvSpPr>
            <p:nvPr/>
          </p:nvSpPr>
          <p:spPr bwMode="auto">
            <a:xfrm>
              <a:off x="2456" y="2986"/>
              <a:ext cx="117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4" name="Rectangle 71"/>
            <p:cNvSpPr>
              <a:spLocks noChangeArrowheads="1"/>
            </p:cNvSpPr>
            <p:nvPr/>
          </p:nvSpPr>
          <p:spPr bwMode="auto">
            <a:xfrm>
              <a:off x="2456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5" name="Rectangle 72"/>
            <p:cNvSpPr>
              <a:spLocks noChangeArrowheads="1"/>
            </p:cNvSpPr>
            <p:nvPr/>
          </p:nvSpPr>
          <p:spPr bwMode="auto">
            <a:xfrm>
              <a:off x="2650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6" name="Rectangle 73"/>
            <p:cNvSpPr>
              <a:spLocks noChangeArrowheads="1"/>
            </p:cNvSpPr>
            <p:nvPr/>
          </p:nvSpPr>
          <p:spPr bwMode="auto">
            <a:xfrm>
              <a:off x="265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7" name="Rectangle 74"/>
            <p:cNvSpPr>
              <a:spLocks noChangeArrowheads="1"/>
            </p:cNvSpPr>
            <p:nvPr/>
          </p:nvSpPr>
          <p:spPr bwMode="auto">
            <a:xfrm>
              <a:off x="2843" y="2986"/>
              <a:ext cx="117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8" name="Rectangle 75"/>
            <p:cNvSpPr>
              <a:spLocks noChangeArrowheads="1"/>
            </p:cNvSpPr>
            <p:nvPr/>
          </p:nvSpPr>
          <p:spPr bwMode="auto">
            <a:xfrm>
              <a:off x="284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9" name="Rectangle 76"/>
            <p:cNvSpPr>
              <a:spLocks noChangeArrowheads="1"/>
            </p:cNvSpPr>
            <p:nvPr/>
          </p:nvSpPr>
          <p:spPr bwMode="auto">
            <a:xfrm>
              <a:off x="3043" y="2986"/>
              <a:ext cx="117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0" name="Rectangle 77"/>
            <p:cNvSpPr>
              <a:spLocks noChangeArrowheads="1"/>
            </p:cNvSpPr>
            <p:nvPr/>
          </p:nvSpPr>
          <p:spPr bwMode="auto">
            <a:xfrm>
              <a:off x="304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31" name="Rectangle 78"/>
            <p:cNvSpPr>
              <a:spLocks noChangeArrowheads="1"/>
            </p:cNvSpPr>
            <p:nvPr/>
          </p:nvSpPr>
          <p:spPr bwMode="auto">
            <a:xfrm>
              <a:off x="2843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2" name="Rectangle 79"/>
            <p:cNvSpPr>
              <a:spLocks noChangeArrowheads="1"/>
            </p:cNvSpPr>
            <p:nvPr/>
          </p:nvSpPr>
          <p:spPr bwMode="auto">
            <a:xfrm>
              <a:off x="2843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3" name="Rectangle 80"/>
            <p:cNvSpPr>
              <a:spLocks noChangeArrowheads="1"/>
            </p:cNvSpPr>
            <p:nvPr/>
          </p:nvSpPr>
          <p:spPr bwMode="auto">
            <a:xfrm>
              <a:off x="2456" y="3205"/>
              <a:ext cx="123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4" name="Rectangle 81"/>
            <p:cNvSpPr>
              <a:spLocks noChangeArrowheads="1"/>
            </p:cNvSpPr>
            <p:nvPr/>
          </p:nvSpPr>
          <p:spPr bwMode="auto">
            <a:xfrm>
              <a:off x="2456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5" name="Rectangle 82"/>
            <p:cNvSpPr>
              <a:spLocks noChangeArrowheads="1"/>
            </p:cNvSpPr>
            <p:nvPr/>
          </p:nvSpPr>
          <p:spPr bwMode="auto">
            <a:xfrm>
              <a:off x="2069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6" name="Rectangle 83"/>
            <p:cNvSpPr>
              <a:spLocks noChangeArrowheads="1"/>
            </p:cNvSpPr>
            <p:nvPr/>
          </p:nvSpPr>
          <p:spPr bwMode="auto">
            <a:xfrm>
              <a:off x="2069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7" name="Rectangle 84"/>
            <p:cNvSpPr>
              <a:spLocks noChangeArrowheads="1"/>
            </p:cNvSpPr>
            <p:nvPr/>
          </p:nvSpPr>
          <p:spPr bwMode="auto">
            <a:xfrm>
              <a:off x="3037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8" name="Rectangle 85"/>
            <p:cNvSpPr>
              <a:spLocks noChangeArrowheads="1"/>
            </p:cNvSpPr>
            <p:nvPr/>
          </p:nvSpPr>
          <p:spPr bwMode="auto">
            <a:xfrm>
              <a:off x="303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9" name="Rectangle 86"/>
            <p:cNvSpPr>
              <a:spLocks noChangeArrowheads="1"/>
            </p:cNvSpPr>
            <p:nvPr/>
          </p:nvSpPr>
          <p:spPr bwMode="auto">
            <a:xfrm>
              <a:off x="284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0" name="Rectangle 87"/>
            <p:cNvSpPr>
              <a:spLocks noChangeArrowheads="1"/>
            </p:cNvSpPr>
            <p:nvPr/>
          </p:nvSpPr>
          <p:spPr bwMode="auto">
            <a:xfrm>
              <a:off x="284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1" name="Rectangle 88"/>
            <p:cNvSpPr>
              <a:spLocks noChangeArrowheads="1"/>
            </p:cNvSpPr>
            <p:nvPr/>
          </p:nvSpPr>
          <p:spPr bwMode="auto">
            <a:xfrm>
              <a:off x="2650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2" name="Rectangle 89"/>
            <p:cNvSpPr>
              <a:spLocks noChangeArrowheads="1"/>
            </p:cNvSpPr>
            <p:nvPr/>
          </p:nvSpPr>
          <p:spPr bwMode="auto">
            <a:xfrm>
              <a:off x="265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3" name="Rectangle 90"/>
            <p:cNvSpPr>
              <a:spLocks noChangeArrowheads="1"/>
            </p:cNvSpPr>
            <p:nvPr/>
          </p:nvSpPr>
          <p:spPr bwMode="auto">
            <a:xfrm>
              <a:off x="2456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4" name="Rectangle 91"/>
            <p:cNvSpPr>
              <a:spLocks noChangeArrowheads="1"/>
            </p:cNvSpPr>
            <p:nvPr/>
          </p:nvSpPr>
          <p:spPr bwMode="auto">
            <a:xfrm>
              <a:off x="2456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5" name="Rectangle 92"/>
            <p:cNvSpPr>
              <a:spLocks noChangeArrowheads="1"/>
            </p:cNvSpPr>
            <p:nvPr/>
          </p:nvSpPr>
          <p:spPr bwMode="auto">
            <a:xfrm>
              <a:off x="226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6" name="Rectangle 93"/>
            <p:cNvSpPr>
              <a:spLocks noChangeArrowheads="1"/>
            </p:cNvSpPr>
            <p:nvPr/>
          </p:nvSpPr>
          <p:spPr bwMode="auto">
            <a:xfrm>
              <a:off x="226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7" name="Rectangle 94"/>
            <p:cNvSpPr>
              <a:spLocks noChangeArrowheads="1"/>
            </p:cNvSpPr>
            <p:nvPr/>
          </p:nvSpPr>
          <p:spPr bwMode="auto">
            <a:xfrm>
              <a:off x="2069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8" name="Rectangle 95"/>
            <p:cNvSpPr>
              <a:spLocks noChangeArrowheads="1"/>
            </p:cNvSpPr>
            <p:nvPr/>
          </p:nvSpPr>
          <p:spPr bwMode="auto">
            <a:xfrm>
              <a:off x="2069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9" name="Rectangle 96"/>
            <p:cNvSpPr>
              <a:spLocks noChangeArrowheads="1"/>
            </p:cNvSpPr>
            <p:nvPr/>
          </p:nvSpPr>
          <p:spPr bwMode="auto">
            <a:xfrm>
              <a:off x="1915" y="3430"/>
              <a:ext cx="13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Polyvinyl chloride (PVC)</a:t>
              </a:r>
              <a:endParaRPr lang="en-US" sz="2400">
                <a:solidFill>
                  <a:srgbClr val="EAEAEA"/>
                </a:solidFill>
              </a:endParaRPr>
            </a:p>
          </p:txBody>
        </p:sp>
      </p:grpSp>
      <p:grpSp>
        <p:nvGrpSpPr>
          <p:cNvPr id="15367" name="Group 97"/>
          <p:cNvGrpSpPr>
            <a:grpSpLocks/>
          </p:cNvGrpSpPr>
          <p:nvPr/>
        </p:nvGrpSpPr>
        <p:grpSpPr bwMode="auto">
          <a:xfrm>
            <a:off x="5405438" y="4379913"/>
            <a:ext cx="2740025" cy="1309687"/>
            <a:chOff x="3405" y="2759"/>
            <a:chExt cx="1726" cy="825"/>
          </a:xfrm>
        </p:grpSpPr>
        <p:sp>
          <p:nvSpPr>
            <p:cNvPr id="15371" name="Rectangle 98"/>
            <p:cNvSpPr>
              <a:spLocks noChangeArrowheads="1"/>
            </p:cNvSpPr>
            <p:nvPr/>
          </p:nvSpPr>
          <p:spPr bwMode="auto">
            <a:xfrm>
              <a:off x="4566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2" name="Rectangle 99"/>
            <p:cNvSpPr>
              <a:spLocks noChangeArrowheads="1"/>
            </p:cNvSpPr>
            <p:nvPr/>
          </p:nvSpPr>
          <p:spPr bwMode="auto">
            <a:xfrm>
              <a:off x="3450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3" name="Rectangle 100"/>
            <p:cNvSpPr>
              <a:spLocks noChangeArrowheads="1"/>
            </p:cNvSpPr>
            <p:nvPr/>
          </p:nvSpPr>
          <p:spPr bwMode="auto">
            <a:xfrm>
              <a:off x="4559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4" name="Rectangle 101"/>
            <p:cNvSpPr>
              <a:spLocks noChangeArrowheads="1"/>
            </p:cNvSpPr>
            <p:nvPr/>
          </p:nvSpPr>
          <p:spPr bwMode="auto">
            <a:xfrm>
              <a:off x="372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5" name="Rectangle 102"/>
            <p:cNvSpPr>
              <a:spLocks noChangeArrowheads="1"/>
            </p:cNvSpPr>
            <p:nvPr/>
          </p:nvSpPr>
          <p:spPr bwMode="auto">
            <a:xfrm>
              <a:off x="345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6" name="Rectangle 103"/>
            <p:cNvSpPr>
              <a:spLocks noChangeArrowheads="1"/>
            </p:cNvSpPr>
            <p:nvPr/>
          </p:nvSpPr>
          <p:spPr bwMode="auto">
            <a:xfrm>
              <a:off x="4852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7" name="Rectangle 104"/>
            <p:cNvSpPr>
              <a:spLocks noChangeArrowheads="1"/>
            </p:cNvSpPr>
            <p:nvPr/>
          </p:nvSpPr>
          <p:spPr bwMode="auto">
            <a:xfrm>
              <a:off x="3992" y="2759"/>
              <a:ext cx="562" cy="672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78" name="Rectangle 105"/>
            <p:cNvSpPr>
              <a:spLocks noChangeArrowheads="1"/>
            </p:cNvSpPr>
            <p:nvPr/>
          </p:nvSpPr>
          <p:spPr bwMode="auto">
            <a:xfrm>
              <a:off x="3734" y="3430"/>
              <a:ext cx="11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Polypropylene (PP)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79" name="Line 106"/>
            <p:cNvSpPr>
              <a:spLocks noChangeShapeType="1"/>
            </p:cNvSpPr>
            <p:nvPr/>
          </p:nvSpPr>
          <p:spPr bwMode="auto">
            <a:xfrm>
              <a:off x="3405" y="3082"/>
              <a:ext cx="164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0" name="Line 107"/>
            <p:cNvSpPr>
              <a:spLocks noChangeShapeType="1"/>
            </p:cNvSpPr>
            <p:nvPr/>
          </p:nvSpPr>
          <p:spPr bwMode="auto">
            <a:xfrm flipV="1">
              <a:off x="3496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1" name="Line 108"/>
            <p:cNvSpPr>
              <a:spLocks noChangeShapeType="1"/>
            </p:cNvSpPr>
            <p:nvPr/>
          </p:nvSpPr>
          <p:spPr bwMode="auto">
            <a:xfrm flipV="1">
              <a:off x="3780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2" name="Line 109"/>
            <p:cNvSpPr>
              <a:spLocks noChangeShapeType="1"/>
            </p:cNvSpPr>
            <p:nvPr/>
          </p:nvSpPr>
          <p:spPr bwMode="auto">
            <a:xfrm flipV="1">
              <a:off x="4064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3" name="Line 110"/>
            <p:cNvSpPr>
              <a:spLocks noChangeShapeType="1"/>
            </p:cNvSpPr>
            <p:nvPr/>
          </p:nvSpPr>
          <p:spPr bwMode="auto">
            <a:xfrm flipV="1">
              <a:off x="433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4" name="Line 111"/>
            <p:cNvSpPr>
              <a:spLocks noChangeShapeType="1"/>
            </p:cNvSpPr>
            <p:nvPr/>
          </p:nvSpPr>
          <p:spPr bwMode="auto">
            <a:xfrm flipV="1">
              <a:off x="4616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5" name="Line 112"/>
            <p:cNvSpPr>
              <a:spLocks noChangeShapeType="1"/>
            </p:cNvSpPr>
            <p:nvPr/>
          </p:nvSpPr>
          <p:spPr bwMode="auto">
            <a:xfrm flipV="1">
              <a:off x="4907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6" name="Rectangle 113"/>
            <p:cNvSpPr>
              <a:spLocks noChangeArrowheads="1"/>
            </p:cNvSpPr>
            <p:nvPr/>
          </p:nvSpPr>
          <p:spPr bwMode="auto">
            <a:xfrm>
              <a:off x="3437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7" name="Rectangle 114"/>
            <p:cNvSpPr>
              <a:spLocks noChangeArrowheads="1"/>
            </p:cNvSpPr>
            <p:nvPr/>
          </p:nvSpPr>
          <p:spPr bwMode="auto">
            <a:xfrm>
              <a:off x="343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88" name="Rectangle 115"/>
            <p:cNvSpPr>
              <a:spLocks noChangeArrowheads="1"/>
            </p:cNvSpPr>
            <p:nvPr/>
          </p:nvSpPr>
          <p:spPr bwMode="auto">
            <a:xfrm>
              <a:off x="3721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9" name="Rectangle 116"/>
            <p:cNvSpPr>
              <a:spLocks noChangeArrowheads="1"/>
            </p:cNvSpPr>
            <p:nvPr/>
          </p:nvSpPr>
          <p:spPr bwMode="auto">
            <a:xfrm>
              <a:off x="3721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0" name="Rectangle 117"/>
            <p:cNvSpPr>
              <a:spLocks noChangeArrowheads="1"/>
            </p:cNvSpPr>
            <p:nvPr/>
          </p:nvSpPr>
          <p:spPr bwMode="auto">
            <a:xfrm>
              <a:off x="4004" y="2986"/>
              <a:ext cx="117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1" name="Rectangle 118"/>
            <p:cNvSpPr>
              <a:spLocks noChangeArrowheads="1"/>
            </p:cNvSpPr>
            <p:nvPr/>
          </p:nvSpPr>
          <p:spPr bwMode="auto">
            <a:xfrm>
              <a:off x="4004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2" name="Rectangle 119"/>
            <p:cNvSpPr>
              <a:spLocks noChangeArrowheads="1"/>
            </p:cNvSpPr>
            <p:nvPr/>
          </p:nvSpPr>
          <p:spPr bwMode="auto">
            <a:xfrm>
              <a:off x="4282" y="2986"/>
              <a:ext cx="122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3" name="Rectangle 120"/>
            <p:cNvSpPr>
              <a:spLocks noChangeArrowheads="1"/>
            </p:cNvSpPr>
            <p:nvPr/>
          </p:nvSpPr>
          <p:spPr bwMode="auto">
            <a:xfrm>
              <a:off x="4282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4" name="Rectangle 121"/>
            <p:cNvSpPr>
              <a:spLocks noChangeArrowheads="1"/>
            </p:cNvSpPr>
            <p:nvPr/>
          </p:nvSpPr>
          <p:spPr bwMode="auto">
            <a:xfrm>
              <a:off x="4566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5" name="Rectangle 122"/>
            <p:cNvSpPr>
              <a:spLocks noChangeArrowheads="1"/>
            </p:cNvSpPr>
            <p:nvPr/>
          </p:nvSpPr>
          <p:spPr bwMode="auto">
            <a:xfrm>
              <a:off x="4566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6" name="Rectangle 123"/>
            <p:cNvSpPr>
              <a:spLocks noChangeArrowheads="1"/>
            </p:cNvSpPr>
            <p:nvPr/>
          </p:nvSpPr>
          <p:spPr bwMode="auto">
            <a:xfrm>
              <a:off x="4849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7" name="Rectangle 124"/>
            <p:cNvSpPr>
              <a:spLocks noChangeArrowheads="1"/>
            </p:cNvSpPr>
            <p:nvPr/>
          </p:nvSpPr>
          <p:spPr bwMode="auto">
            <a:xfrm>
              <a:off x="4852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8" name="Rectangle 125"/>
            <p:cNvSpPr>
              <a:spLocks noChangeArrowheads="1"/>
            </p:cNvSpPr>
            <p:nvPr/>
          </p:nvSpPr>
          <p:spPr bwMode="auto">
            <a:xfrm>
              <a:off x="4740" y="3206"/>
              <a:ext cx="335" cy="2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9" name="Rectangle 126"/>
            <p:cNvSpPr>
              <a:spLocks noChangeArrowheads="1"/>
            </p:cNvSpPr>
            <p:nvPr/>
          </p:nvSpPr>
          <p:spPr bwMode="auto">
            <a:xfrm>
              <a:off x="4854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0" name="Rectangle 127"/>
            <p:cNvSpPr>
              <a:spLocks noChangeArrowheads="1"/>
            </p:cNvSpPr>
            <p:nvPr/>
          </p:nvSpPr>
          <p:spPr bwMode="auto">
            <a:xfrm>
              <a:off x="4282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01" name="Rectangle 128"/>
            <p:cNvSpPr>
              <a:spLocks noChangeArrowheads="1"/>
            </p:cNvSpPr>
            <p:nvPr/>
          </p:nvSpPr>
          <p:spPr bwMode="auto">
            <a:xfrm>
              <a:off x="4004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02" name="Rectangle 129"/>
            <p:cNvSpPr>
              <a:spLocks noChangeArrowheads="1"/>
            </p:cNvSpPr>
            <p:nvPr/>
          </p:nvSpPr>
          <p:spPr bwMode="auto">
            <a:xfrm>
              <a:off x="4278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3" name="Rectangle 130"/>
            <p:cNvSpPr>
              <a:spLocks noChangeArrowheads="1"/>
            </p:cNvSpPr>
            <p:nvPr/>
          </p:nvSpPr>
          <p:spPr bwMode="auto">
            <a:xfrm>
              <a:off x="3725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4" name="Rectangle 131"/>
            <p:cNvSpPr>
              <a:spLocks noChangeArrowheads="1"/>
            </p:cNvSpPr>
            <p:nvPr/>
          </p:nvSpPr>
          <p:spPr bwMode="auto">
            <a:xfrm>
              <a:off x="4011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</p:grpSp>
      <p:sp>
        <p:nvSpPr>
          <p:cNvPr id="15368" name="Text Box 132"/>
          <p:cNvSpPr txBox="1">
            <a:spLocks noChangeArrowheads="1"/>
          </p:cNvSpPr>
          <p:nvPr/>
        </p:nvSpPr>
        <p:spPr bwMode="auto">
          <a:xfrm>
            <a:off x="1438275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  <p:sp>
        <p:nvSpPr>
          <p:cNvPr id="15369" name="Text Box 133"/>
          <p:cNvSpPr txBox="1">
            <a:spLocks noChangeArrowheads="1"/>
          </p:cNvSpPr>
          <p:nvPr/>
        </p:nvSpPr>
        <p:spPr bwMode="auto">
          <a:xfrm>
            <a:off x="3795713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  <p:sp>
        <p:nvSpPr>
          <p:cNvPr id="15370" name="Text Box 134"/>
          <p:cNvSpPr txBox="1">
            <a:spLocks noChangeArrowheads="1"/>
          </p:cNvSpPr>
          <p:nvPr/>
        </p:nvSpPr>
        <p:spPr bwMode="auto">
          <a:xfrm>
            <a:off x="6416675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</p:spTree>
    <p:extLst>
      <p:ext uri="{BB962C8B-B14F-4D97-AF65-F5344CB8AC3E}">
        <p14:creationId xmlns:p14="http://schemas.microsoft.com/office/powerpoint/2010/main" val="5976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Ancient Polymer History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Originally natural polymers were used</a:t>
            </a:r>
          </a:p>
          <a:p>
            <a:pPr lvl="1" eaLnBrk="1" hangingPunct="1">
              <a:defRPr/>
            </a:pPr>
            <a:r>
              <a:rPr lang="en-US" b="1"/>
              <a:t>Wood			– Rubber</a:t>
            </a:r>
          </a:p>
          <a:p>
            <a:pPr lvl="1" eaLnBrk="1" hangingPunct="1">
              <a:defRPr/>
            </a:pPr>
            <a:r>
              <a:rPr lang="en-US" b="1"/>
              <a:t>Cotton		– Wool</a:t>
            </a:r>
          </a:p>
          <a:p>
            <a:pPr lvl="1" eaLnBrk="1" hangingPunct="1">
              <a:defRPr/>
            </a:pPr>
            <a:r>
              <a:rPr lang="en-US" b="1"/>
              <a:t>Leather		– Silk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5959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Polymer Composition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b="1"/>
              <a:t>Most polymers are hydrocarbons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/>
              <a:t>    </a:t>
            </a:r>
            <a:r>
              <a:rPr lang="en-US" sz="2800" b="1"/>
              <a:t>– </a:t>
            </a:r>
            <a:r>
              <a:rPr lang="en-US" b="1"/>
              <a:t>i.e. made up of  H and 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solidFill>
                  <a:srgbClr val="FF3300"/>
                </a:solidFill>
              </a:rPr>
              <a:t>Saturated hydrocarbons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/>
              <a:t>Each carbon bonded to four other atoms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/>
              <a:t>			          C</a:t>
            </a:r>
            <a:r>
              <a:rPr lang="en-US" b="1" baseline="-25000"/>
              <a:t>n</a:t>
            </a:r>
            <a:r>
              <a:rPr lang="en-US" b="1"/>
              <a:t>H</a:t>
            </a:r>
            <a:r>
              <a:rPr lang="en-US" b="1" baseline="-25000"/>
              <a:t>2n+2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16716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9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336550"/>
            <a:ext cx="7783513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6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459787" cy="5030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/>
              <a:t>Double &amp; triple bonds relatively reactive – can form new bonds</a:t>
            </a:r>
            <a:endParaRPr lang="en-US" sz="2400" b="1" u="sng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>
                <a:solidFill>
                  <a:srgbClr val="0000FF"/>
                </a:solidFill>
              </a:rPr>
              <a:t>Double bond</a:t>
            </a:r>
            <a:r>
              <a:rPr lang="en-US" sz="2400" b="1"/>
              <a:t> – ethylene or ethene  -  C</a:t>
            </a:r>
            <a:r>
              <a:rPr lang="en-US" sz="2400" b="1" baseline="-25000"/>
              <a:t>n</a:t>
            </a:r>
            <a:r>
              <a:rPr lang="en-US" sz="2400" b="1"/>
              <a:t>H</a:t>
            </a:r>
            <a:r>
              <a:rPr lang="en-US" sz="2400" b="1" baseline="-25000"/>
              <a:t>2n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b="1"/>
              <a:t>4-bonds, but only 3 atoms bound to C’s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29000"/>
            <a:ext cx="1600200" cy="1524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6553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defRPr/>
            </a:pPr>
            <a:endParaRPr lang="en-US" b="1"/>
          </a:p>
          <a:p>
            <a:pPr lvl="1" eaLnBrk="1" hangingPunct="1">
              <a:defRPr/>
            </a:pPr>
            <a:r>
              <a:rPr lang="en-US" b="1">
                <a:solidFill>
                  <a:srgbClr val="0000FF"/>
                </a:solidFill>
              </a:rPr>
              <a:t>Triple bond</a:t>
            </a:r>
            <a:r>
              <a:rPr lang="en-US" b="1"/>
              <a:t> – </a:t>
            </a:r>
            <a:r>
              <a:rPr lang="en-US" b="1">
                <a:sym typeface="Symbol" pitchFamily="18" charset="2"/>
              </a:rPr>
              <a:t>acetylene or ethyne  - </a:t>
            </a:r>
            <a:r>
              <a:rPr lang="en-US" b="1"/>
              <a:t>C</a:t>
            </a:r>
            <a:r>
              <a:rPr lang="en-US" b="1" baseline="-25000"/>
              <a:t>n</a:t>
            </a:r>
            <a:r>
              <a:rPr lang="en-US" b="1"/>
              <a:t>H</a:t>
            </a:r>
            <a:r>
              <a:rPr lang="en-US" b="1" baseline="-25000"/>
              <a:t>2n-2</a:t>
            </a:r>
            <a:r>
              <a:rPr lang="en-US" b="1"/>
              <a:t>	   </a:t>
            </a:r>
          </a:p>
          <a:p>
            <a:pPr eaLnBrk="1" hangingPunct="1">
              <a:defRPr/>
            </a:pPr>
            <a:endParaRPr lang="en-US" sz="900" b="1">
              <a:sym typeface="Symbol" pitchFamily="18" charset="2"/>
            </a:endParaRPr>
          </a:p>
          <a:p>
            <a:pPr eaLnBrk="1" hangingPunct="1">
              <a:defRPr/>
            </a:pPr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2133600" cy="6223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8001000" cy="2514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0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b="1" dirty="0"/>
              <a:t>aromatic hydrocarbon</a:t>
            </a:r>
            <a:r>
              <a:rPr lang="en-US" dirty="0"/>
              <a:t> (abbreviated as AH) or </a:t>
            </a:r>
            <a:r>
              <a:rPr lang="en-US" b="1" dirty="0" err="1"/>
              <a:t>arene</a:t>
            </a:r>
            <a:r>
              <a:rPr lang="en-US" dirty="0"/>
              <a:t> is a </a:t>
            </a:r>
            <a:r>
              <a:rPr lang="en-US" dirty="0">
                <a:hlinkClick r:id="rId2" tooltip="Hydrocarbon"/>
              </a:rPr>
              <a:t>hydrocarbon</a:t>
            </a:r>
            <a:r>
              <a:rPr lang="en-US" dirty="0"/>
              <a:t>, of which the </a:t>
            </a:r>
            <a:r>
              <a:rPr lang="en-US" dirty="0">
                <a:hlinkClick r:id="rId3" tooltip="Molecular structure"/>
              </a:rPr>
              <a:t>molecular structure</a:t>
            </a:r>
            <a:r>
              <a:rPr lang="en-US" dirty="0"/>
              <a:t> incorporates one or more planar sets of six </a:t>
            </a:r>
            <a:r>
              <a:rPr lang="en-US" dirty="0">
                <a:hlinkClick r:id="rId4" tooltip="Carbon"/>
              </a:rPr>
              <a:t>carbon</a:t>
            </a:r>
            <a:r>
              <a:rPr lang="en-US" dirty="0"/>
              <a:t> atoms that are connected by </a:t>
            </a:r>
            <a:r>
              <a:rPr lang="en-US" dirty="0" err="1" smtClean="0">
                <a:hlinkClick r:id="rId5" tooltip="Delocalised electron"/>
              </a:rPr>
              <a:t>delocalised</a:t>
            </a:r>
            <a:r>
              <a:rPr lang="en-US" dirty="0" smtClean="0">
                <a:hlinkClick r:id="rId5" tooltip="Delocalised electron"/>
              </a:rPr>
              <a:t> </a:t>
            </a:r>
            <a:r>
              <a:rPr lang="en-US" dirty="0">
                <a:hlinkClick r:id="rId5" tooltip="Delocalised electron"/>
              </a:rPr>
              <a:t>electrons</a:t>
            </a:r>
            <a:r>
              <a:rPr lang="en-US" dirty="0"/>
              <a:t> numbering the same as if they consisted of alternating single and double </a:t>
            </a:r>
            <a:r>
              <a:rPr lang="en-US" dirty="0">
                <a:hlinkClick r:id="rId6" tooltip="Covalent bond"/>
              </a:rPr>
              <a:t>covalent bonds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43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4356</TotalTime>
  <Words>436</Words>
  <Application>Microsoft Office PowerPoint</Application>
  <PresentationFormat>On-screen Show (4:3)</PresentationFormat>
  <Paragraphs>158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Polymer  Structure</vt:lpstr>
      <vt:lpstr>Polymers</vt:lpstr>
      <vt:lpstr>Ancient Polymer History</vt:lpstr>
      <vt:lpstr>Polymer Composition</vt:lpstr>
      <vt:lpstr>PowerPoint Presentation</vt:lpstr>
      <vt:lpstr>Unsaturated Hydrocarbons</vt:lpstr>
      <vt:lpstr>Unsaturated Hydrocarbons</vt:lpstr>
      <vt:lpstr>Unsaturated Hydrocarbons</vt:lpstr>
      <vt:lpstr>Unsaturated Hydrocarbons</vt:lpstr>
      <vt:lpstr>Unsaturated Hydrocarbons</vt:lpstr>
      <vt:lpstr>Isomerism</vt:lpstr>
      <vt:lpstr>Chemistry of Polymers</vt:lpstr>
      <vt:lpstr>Chemistry of Polymers</vt:lpstr>
      <vt:lpstr>Bulk or Commodity Polymers</vt:lpstr>
      <vt:lpstr>PowerPoint Presentation</vt:lpstr>
      <vt:lpstr>PowerPoint Presentation</vt:lpstr>
      <vt:lpstr>PowerPoint Presentation</vt:lpstr>
      <vt:lpstr>Range of Polymers</vt:lpstr>
      <vt:lpstr>Range of Polymers</vt:lpstr>
      <vt:lpstr>Range of Polymers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Raouf</dc:creator>
  <cp:lastModifiedBy>Raouf</cp:lastModifiedBy>
  <cp:revision>5</cp:revision>
  <cp:lastPrinted>2017-10-21T06:47:40Z</cp:lastPrinted>
  <dcterms:created xsi:type="dcterms:W3CDTF">2017-10-17T21:06:23Z</dcterms:created>
  <dcterms:modified xsi:type="dcterms:W3CDTF">2017-10-21T06:49:00Z</dcterms:modified>
</cp:coreProperties>
</file>