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22" r:id="rId5"/>
  </p:sldMasterIdLst>
  <p:notesMasterIdLst>
    <p:notesMasterId r:id="rId28"/>
  </p:notesMasterIdLst>
  <p:sldIdLst>
    <p:sldId id="257" r:id="rId6"/>
    <p:sldId id="258" r:id="rId7"/>
    <p:sldId id="259" r:id="rId8"/>
    <p:sldId id="270" r:id="rId9"/>
    <p:sldId id="265" r:id="rId10"/>
    <p:sldId id="266" r:id="rId11"/>
    <p:sldId id="260" r:id="rId12"/>
    <p:sldId id="261" r:id="rId13"/>
    <p:sldId id="268" r:id="rId14"/>
    <p:sldId id="262" r:id="rId15"/>
    <p:sldId id="267" r:id="rId16"/>
    <p:sldId id="263" r:id="rId17"/>
    <p:sldId id="264" r:id="rId18"/>
    <p:sldId id="269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B3FEF-3B6A-4044-B281-6B0B8BBD8259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FE11C-8EA4-4C8B-B096-7F147DA8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0365715B-2112-4AC7-824E-8E61B4D339E1}" type="slidenum">
              <a:rPr lang="en-US" sz="1200">
                <a:solidFill>
                  <a:prstClr val="black"/>
                </a:solidFill>
              </a:rPr>
              <a:pPr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8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288B1BBB-64B1-43B9-AE8A-3667D99D5D6F}" type="slidenum">
              <a:rPr lang="en-US" sz="1200">
                <a:solidFill>
                  <a:prstClr val="black"/>
                </a:solidFill>
              </a:rPr>
              <a:pPr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CDF92C47-F981-422C-9260-A06FF38EF402}" type="slidenum">
              <a:rPr lang="en-US" sz="1200">
                <a:solidFill>
                  <a:prstClr val="black"/>
                </a:solidFill>
              </a:rPr>
              <a:pPr/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F6377FE3-F1F0-4F7F-8D1B-FBF4B0DB96A4}" type="slidenum">
              <a:rPr lang="en-US" sz="1200">
                <a:solidFill>
                  <a:prstClr val="black"/>
                </a:solidFill>
              </a:rPr>
              <a:pPr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6D3B8FE6-14A5-49AC-BEA2-1380DFBB937E}" type="slidenum">
              <a:rPr lang="en-US" sz="1200">
                <a:solidFill>
                  <a:prstClr val="black"/>
                </a:solidFill>
              </a:rPr>
              <a:pPr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2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FC993B08-2585-493F-B64B-F31402F20906}" type="slidenum">
              <a:rPr lang="en-US" sz="1200">
                <a:solidFill>
                  <a:prstClr val="black"/>
                </a:solidFill>
              </a:rPr>
              <a:pPr/>
              <a:t>10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1520A203-39B7-4C70-B82B-DD3E5C2D58DF}" type="slidenum">
              <a:rPr lang="en-US" sz="1200">
                <a:solidFill>
                  <a:prstClr val="black"/>
                </a:solidFill>
              </a:rPr>
              <a:pPr/>
              <a:t>12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685669" indent="-263719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05487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6825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898774" indent="-210975"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A8443B90-93A4-4B27-B858-5D078DCCCA49}" type="slidenum">
              <a:rPr lang="en-US" sz="1200">
                <a:solidFill>
                  <a:prstClr val="black"/>
                </a:solidFill>
              </a:rPr>
              <a:pPr/>
              <a:t>13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6C65811D-6C40-4F94-8DE9-0038007782D6}" type="slidenum">
              <a:rPr lang="en-US" sz="1200">
                <a:solidFill>
                  <a:prstClr val="black"/>
                </a:solidFill>
              </a:rPr>
              <a:pPr/>
              <a:t>14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_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3"/>
          <a:stretch>
            <a:fillRect/>
          </a:stretch>
        </p:blipFill>
        <p:spPr bwMode="auto">
          <a:xfrm>
            <a:off x="1600200" y="3441700"/>
            <a:ext cx="3462338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B_bas dep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5938" y="3390900"/>
            <a:ext cx="6934200" cy="723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Click to modify title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114801"/>
            <a:ext cx="6934200" cy="457200"/>
          </a:xfrm>
        </p:spPr>
        <p:txBody>
          <a:bodyPr/>
          <a:lstStyle>
            <a:lvl1pPr marL="0" indent="0">
              <a:buFont typeface="Webdings" pitchFamily="18" charset="2"/>
              <a:buNone/>
              <a:defRPr sz="2000"/>
            </a:lvl1pPr>
          </a:lstStyle>
          <a:p>
            <a:pPr lvl="0"/>
            <a:r>
              <a:rPr lang="fr-FR" noProof="0" smtClean="0"/>
              <a:t>Click to modify sub-title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987E564-9DF1-4D5C-ABD0-6DCBDBFC6613}" type="slidenum">
              <a:rPr lang="fr-FR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07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1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8938" y="76200"/>
            <a:ext cx="2017712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900738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55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250" y="76201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59679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0129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4352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362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>
            <a:off x="612775" y="2224088"/>
            <a:ext cx="31750" cy="1052512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smtClean="0">
              <a:solidFill>
                <a:srgbClr val="00CC00"/>
              </a:solidFill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gray">
          <a:xfrm>
            <a:off x="536575" y="2681288"/>
            <a:ext cx="8226425" cy="31750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smtClean="0">
              <a:solidFill>
                <a:srgbClr val="00CC00"/>
              </a:solidFill>
            </a:endParaRPr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90600" y="914400"/>
            <a:ext cx="7772400" cy="1143000"/>
          </a:xfrm>
        </p:spPr>
        <p:txBody>
          <a:bodyPr anchor="b"/>
          <a:lstStyle>
            <a:lvl1pPr>
              <a:defRPr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altLang="zh-CN" noProof="0" smtClean="0"/>
              <a:t>Click to edit Master title style</a:t>
            </a:r>
          </a:p>
        </p:txBody>
      </p:sp>
      <p:sp>
        <p:nvSpPr>
          <p:cNvPr id="12289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 smtClean="0"/>
              <a:t>Click to edit Master subtitle style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3246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DD1C189-6924-4217-89B9-86648EC9726E}" type="slidenum">
              <a:rPr lang="zh-CN" altLang="en-GB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99521"/>
      </p:ext>
    </p:extLst>
  </p:cSld>
  <p:clrMapOvr>
    <a:masterClrMapping/>
  </p:clrMapOvr>
  <p:transition advTm="1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AAB69-4A72-4461-9940-3A78AA7B743D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408362"/>
      </p:ext>
    </p:extLst>
  </p:cSld>
  <p:clrMapOvr>
    <a:masterClrMapping/>
  </p:clrMapOvr>
  <p:transition advTm="1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34174-4F55-41A3-972B-0E952022A2B1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15171"/>
      </p:ext>
    </p:extLst>
  </p:cSld>
  <p:clrMapOvr>
    <a:masterClrMapping/>
  </p:clrMapOvr>
  <p:transition advTm="1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39624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9624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5D827-6042-42F4-BB9B-744294DB407E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96451"/>
      </p:ext>
    </p:extLst>
  </p:cSld>
  <p:clrMapOvr>
    <a:masterClrMapping/>
  </p:clrMapOvr>
  <p:transition advTm="1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E1A8-2B6B-48AE-BEA2-DFA0C31935CF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3427"/>
      </p:ext>
    </p:extLst>
  </p:cSld>
  <p:clrMapOvr>
    <a:masterClrMapping/>
  </p:clrMapOvr>
  <p:transition advTm="1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1D72B-6D0F-49AE-AC53-BEA9E2F9CB20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30427"/>
      </p:ext>
    </p:extLst>
  </p:cSld>
  <p:clrMapOvr>
    <a:masterClrMapping/>
  </p:clrMapOvr>
  <p:transition advTm="1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C611E-BF9C-4F30-8CBA-A70441586E1A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15843"/>
      </p:ext>
    </p:extLst>
  </p:cSld>
  <p:clrMapOvr>
    <a:masterClrMapping/>
  </p:clrMapOvr>
  <p:transition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81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BDF3D-115A-4530-9B6E-2C07E78CFD0E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653525"/>
      </p:ext>
    </p:extLst>
  </p:cSld>
  <p:clrMapOvr>
    <a:masterClrMapping/>
  </p:clrMapOvr>
  <p:transition advTm="1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60394-7C19-4E28-82B0-4F71C1878127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51048"/>
      </p:ext>
    </p:extLst>
  </p:cSld>
  <p:clrMapOvr>
    <a:masterClrMapping/>
  </p:clrMapOvr>
  <p:transition advTm="1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2463A-7677-49CB-A17C-7E9D98B8244F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27058"/>
      </p:ext>
    </p:extLst>
  </p:cSld>
  <p:clrMapOvr>
    <a:masterClrMapping/>
  </p:clrMapOvr>
  <p:transition advTm="1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152400"/>
            <a:ext cx="2197100" cy="5980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42075" cy="5980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28DD-EF3E-4BA4-8524-9F14727B7778}" type="slidenum">
              <a:rPr lang="zh-CN" alt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35680"/>
      </p:ext>
    </p:extLst>
  </p:cSld>
  <p:clrMapOvr>
    <a:masterClrMapping/>
  </p:clrMapOvr>
  <p:transition advTm="1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5E574E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rgbClr val="5E574E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r>
              <a:rPr lang="en-GB"/>
              <a:t>Prepared By      RAJESH JAIN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604000" y="6229350"/>
            <a:ext cx="1828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rgbClr val="5E574E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B3E6D6A4-3AC5-4858-8C4B-F51DAC74E3E1}" type="slidenum">
              <a:rPr lang="en-GB"/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40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40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47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0668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11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77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7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925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0567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8944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2841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724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363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82" name="Group 2"/>
          <p:cNvGrpSpPr>
            <a:grpSpLocks/>
          </p:cNvGrpSpPr>
          <p:nvPr/>
        </p:nvGrpSpPr>
        <p:grpSpPr bwMode="auto">
          <a:xfrm>
            <a:off x="290513" y="2012950"/>
            <a:ext cx="711200" cy="474663"/>
            <a:chOff x="720" y="336"/>
            <a:chExt cx="624" cy="432"/>
          </a:xfrm>
        </p:grpSpPr>
        <p:sp>
          <p:nvSpPr>
            <p:cNvPr id="122883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22884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122885" name="Group 5"/>
          <p:cNvGrpSpPr>
            <a:grpSpLocks/>
          </p:cNvGrpSpPr>
          <p:nvPr/>
        </p:nvGrpSpPr>
        <p:grpSpPr bwMode="auto">
          <a:xfrm>
            <a:off x="414338" y="2435225"/>
            <a:ext cx="738187" cy="474663"/>
            <a:chOff x="912" y="2640"/>
            <a:chExt cx="672" cy="432"/>
          </a:xfrm>
        </p:grpSpPr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22887" name="Rectangle 7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2362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90600" y="914400"/>
            <a:ext cx="7772400" cy="1143000"/>
          </a:xfrm>
        </p:spPr>
        <p:txBody>
          <a:bodyPr anchor="b"/>
          <a:lstStyle>
            <a:lvl1pPr>
              <a:defRPr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altLang="zh-CN" noProof="0" smtClean="0"/>
              <a:t>Click to edit Master title style</a:t>
            </a:r>
          </a:p>
        </p:txBody>
      </p:sp>
      <p:sp>
        <p:nvSpPr>
          <p:cNvPr id="12289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 smtClean="0"/>
              <a:t>Click to edit Master subtitle style</a:t>
            </a:r>
          </a:p>
        </p:txBody>
      </p:sp>
      <p:sp>
        <p:nvSpPr>
          <p:cNvPr id="12289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2FD2D13-32D1-4D67-80D4-65BC48931EE0}" type="slidenum">
              <a:rPr lang="zh-CN" altLang="en-GB">
                <a:solidFill>
                  <a:srgbClr val="1C1C1C"/>
                </a:solidFill>
              </a:rPr>
              <a:pPr/>
              <a:t>‹#›</a:t>
            </a:fld>
            <a:endParaRPr lang="en-GB" altLang="zh-CN">
              <a:solidFill>
                <a:srgbClr val="1C1C1C"/>
              </a:solidFill>
            </a:endParaRPr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gray">
          <a:xfrm>
            <a:off x="612775" y="2224088"/>
            <a:ext cx="31750" cy="1052512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CC00"/>
              </a:solidFill>
            </a:endParaRPr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gray">
          <a:xfrm>
            <a:off x="536575" y="2681288"/>
            <a:ext cx="8226425" cy="31750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57322"/>
      </p:ext>
    </p:extLst>
  </p:cSld>
  <p:clrMapOvr>
    <a:masterClrMapping/>
  </p:clrMapOvr>
  <p:transition advTm="100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94AA29-E1E0-414C-9476-7F505AF3E720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721567"/>
      </p:ext>
    </p:extLst>
  </p:cSld>
  <p:clrMapOvr>
    <a:masterClrMapping/>
  </p:clrMapOvr>
  <p:transition advTm="100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124283-C7C9-4FE3-B260-1BBBC4B62348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786636"/>
      </p:ext>
    </p:extLst>
  </p:cSld>
  <p:clrMapOvr>
    <a:masterClrMapping/>
  </p:clrMapOvr>
  <p:transition advTm="100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39624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9624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00C8F9-56BA-428F-B119-B3FCA1A5C01D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89999"/>
      </p:ext>
    </p:extLst>
  </p:cSld>
  <p:clrMapOvr>
    <a:masterClrMapping/>
  </p:clrMapOvr>
  <p:transition advTm="100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5BF779-E734-46C3-978C-716AD0A0679E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37923"/>
      </p:ext>
    </p:extLst>
  </p:cSld>
  <p:clrMapOvr>
    <a:masterClrMapping/>
  </p:clrMapOvr>
  <p:transition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908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F49D78-6592-4E6F-BFD5-53894185EAA3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868126"/>
      </p:ext>
    </p:extLst>
  </p:cSld>
  <p:clrMapOvr>
    <a:masterClrMapping/>
  </p:clrMapOvr>
  <p:transition advTm="100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5B9781-CC43-43C7-A0AF-89453D27C06A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415755"/>
      </p:ext>
    </p:extLst>
  </p:cSld>
  <p:clrMapOvr>
    <a:masterClrMapping/>
  </p:clrMapOvr>
  <p:transition advTm="100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6B373D-AEC8-4597-9567-1CB7974B5B19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07664"/>
      </p:ext>
    </p:extLst>
  </p:cSld>
  <p:clrMapOvr>
    <a:masterClrMapping/>
  </p:clrMapOvr>
  <p:transition advTm="100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9F78B8-0335-4E26-8FC6-FA2D8DDED9E1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169929"/>
      </p:ext>
    </p:extLst>
  </p:cSld>
  <p:clrMapOvr>
    <a:masterClrMapping/>
  </p:clrMapOvr>
  <p:transition advTm="100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22C7E0-9A84-4C3B-B74F-8A1AB2446870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77725"/>
      </p:ext>
    </p:extLst>
  </p:cSld>
  <p:clrMapOvr>
    <a:masterClrMapping/>
  </p:clrMapOvr>
  <p:transition advTm="100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152400"/>
            <a:ext cx="2197100" cy="5980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42075" cy="5980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12C74-A2E0-4EA6-8D44-C96EE634B6A1}" type="slidenum">
              <a:rPr lang="zh-CN" altLang="en-GB">
                <a:solidFill>
                  <a:srgbClr val="000000"/>
                </a:solidFill>
              </a:rPr>
              <a:pPr/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47429"/>
      </p:ext>
    </p:extLst>
  </p:cSld>
  <p:clrMapOvr>
    <a:masterClrMapping/>
  </p:clrMapOvr>
  <p:transition advTm="100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513" y="2130520"/>
            <a:ext cx="7772977" cy="1469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024" y="3885640"/>
            <a:ext cx="6401955" cy="1753721"/>
          </a:xfrm>
        </p:spPr>
        <p:txBody>
          <a:bodyPr/>
          <a:lstStyle>
            <a:lvl1pPr marL="0" indent="0" algn="ctr">
              <a:buNone/>
              <a:defRPr/>
            </a:lvl1pPr>
            <a:lvl2pPr marL="410243" indent="0" algn="ctr">
              <a:buNone/>
              <a:defRPr/>
            </a:lvl2pPr>
            <a:lvl3pPr marL="820487" indent="0" algn="ctr">
              <a:buNone/>
              <a:defRPr/>
            </a:lvl3pPr>
            <a:lvl4pPr marL="1230730" indent="0" algn="ctr">
              <a:buNone/>
              <a:defRPr/>
            </a:lvl4pPr>
            <a:lvl5pPr marL="1640973" indent="0" algn="ctr">
              <a:buNone/>
              <a:defRPr/>
            </a:lvl5pPr>
            <a:lvl6pPr marL="2051216" indent="0" algn="ctr">
              <a:buNone/>
              <a:defRPr/>
            </a:lvl6pPr>
            <a:lvl7pPr marL="2461461" indent="0" algn="ctr">
              <a:buNone/>
              <a:defRPr/>
            </a:lvl7pPr>
            <a:lvl8pPr marL="2871703" indent="0" algn="ctr">
              <a:buNone/>
              <a:defRPr/>
            </a:lvl8pPr>
            <a:lvl9pPr marL="328194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853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9517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6" y="4406713"/>
            <a:ext cx="7771534" cy="136291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6" y="2906526"/>
            <a:ext cx="7771534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10243" indent="0">
              <a:buNone/>
              <a:defRPr sz="1600"/>
            </a:lvl2pPr>
            <a:lvl3pPr marL="820487" indent="0">
              <a:buNone/>
              <a:defRPr sz="1400"/>
            </a:lvl3pPr>
            <a:lvl4pPr marL="1230730" indent="0">
              <a:buNone/>
              <a:defRPr sz="1300"/>
            </a:lvl4pPr>
            <a:lvl5pPr marL="1640973" indent="0">
              <a:buNone/>
              <a:defRPr sz="1300"/>
            </a:lvl5pPr>
            <a:lvl6pPr marL="2051216" indent="0">
              <a:buNone/>
              <a:defRPr sz="1300"/>
            </a:lvl6pPr>
            <a:lvl7pPr marL="2461461" indent="0">
              <a:buNone/>
              <a:defRPr sz="1300"/>
            </a:lvl7pPr>
            <a:lvl8pPr marL="2871703" indent="0">
              <a:buNone/>
              <a:defRPr sz="1300"/>
            </a:lvl8pPr>
            <a:lvl9pPr marL="328194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3397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023" y="1295682"/>
            <a:ext cx="4198216" cy="510568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786" y="1295682"/>
            <a:ext cx="4198215" cy="510568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8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699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74544"/>
            <a:ext cx="822902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1535206"/>
            <a:ext cx="4039465" cy="64013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243" indent="0">
              <a:buNone/>
              <a:defRPr sz="1800" b="1"/>
            </a:lvl2pPr>
            <a:lvl3pPr marL="820487" indent="0">
              <a:buNone/>
              <a:defRPr sz="1600" b="1"/>
            </a:lvl3pPr>
            <a:lvl4pPr marL="1230730" indent="0">
              <a:buNone/>
              <a:defRPr sz="1400" b="1"/>
            </a:lvl4pPr>
            <a:lvl5pPr marL="1640973" indent="0">
              <a:buNone/>
              <a:defRPr sz="1400" b="1"/>
            </a:lvl5pPr>
            <a:lvl6pPr marL="2051216" indent="0">
              <a:buNone/>
              <a:defRPr sz="1400" b="1"/>
            </a:lvl6pPr>
            <a:lvl7pPr marL="2461461" indent="0">
              <a:buNone/>
              <a:defRPr sz="1400" b="1"/>
            </a:lvl7pPr>
            <a:lvl8pPr marL="2871703" indent="0">
              <a:buNone/>
              <a:defRPr sz="1400" b="1"/>
            </a:lvl8pPr>
            <a:lvl9pPr marL="328194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175344"/>
            <a:ext cx="4039465" cy="395147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4" y="1535206"/>
            <a:ext cx="4040909" cy="64013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243" indent="0">
              <a:buNone/>
              <a:defRPr sz="1800" b="1"/>
            </a:lvl2pPr>
            <a:lvl3pPr marL="820487" indent="0">
              <a:buNone/>
              <a:defRPr sz="1600" b="1"/>
            </a:lvl3pPr>
            <a:lvl4pPr marL="1230730" indent="0">
              <a:buNone/>
              <a:defRPr sz="1400" b="1"/>
            </a:lvl4pPr>
            <a:lvl5pPr marL="1640973" indent="0">
              <a:buNone/>
              <a:defRPr sz="1400" b="1"/>
            </a:lvl5pPr>
            <a:lvl6pPr marL="2051216" indent="0">
              <a:buNone/>
              <a:defRPr sz="1400" b="1"/>
            </a:lvl6pPr>
            <a:lvl7pPr marL="2461461" indent="0">
              <a:buNone/>
              <a:defRPr sz="1400" b="1"/>
            </a:lvl7pPr>
            <a:lvl8pPr marL="2871703" indent="0">
              <a:buNone/>
              <a:defRPr sz="1400" b="1"/>
            </a:lvl8pPr>
            <a:lvl9pPr marL="328194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4" y="2175344"/>
            <a:ext cx="4040909" cy="395147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48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3317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8882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73144"/>
            <a:ext cx="3007591" cy="116261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73144"/>
            <a:ext cx="5111750" cy="585367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0" y="1435755"/>
            <a:ext cx="3007591" cy="4691062"/>
          </a:xfrm>
        </p:spPr>
        <p:txBody>
          <a:bodyPr/>
          <a:lstStyle>
            <a:lvl1pPr marL="0" indent="0">
              <a:buNone/>
              <a:defRPr sz="1300"/>
            </a:lvl1pPr>
            <a:lvl2pPr marL="410243" indent="0">
              <a:buNone/>
              <a:defRPr sz="1100"/>
            </a:lvl2pPr>
            <a:lvl3pPr marL="820487" indent="0">
              <a:buNone/>
              <a:defRPr sz="900"/>
            </a:lvl3pPr>
            <a:lvl4pPr marL="1230730" indent="0">
              <a:buNone/>
              <a:defRPr sz="800"/>
            </a:lvl4pPr>
            <a:lvl5pPr marL="1640973" indent="0">
              <a:buNone/>
              <a:defRPr sz="800"/>
            </a:lvl5pPr>
            <a:lvl6pPr marL="2051216" indent="0">
              <a:buNone/>
              <a:defRPr sz="800"/>
            </a:lvl6pPr>
            <a:lvl7pPr marL="2461461" indent="0">
              <a:buNone/>
              <a:defRPr sz="800"/>
            </a:lvl7pPr>
            <a:lvl8pPr marL="2871703" indent="0">
              <a:buNone/>
              <a:defRPr sz="800"/>
            </a:lvl8pPr>
            <a:lvl9pPr marL="328194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9916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3" y="4800322"/>
            <a:ext cx="5486977" cy="56729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3" y="612122"/>
            <a:ext cx="5486977" cy="4115360"/>
          </a:xfrm>
        </p:spPr>
        <p:txBody>
          <a:bodyPr/>
          <a:lstStyle>
            <a:lvl1pPr marL="0" indent="0">
              <a:buNone/>
              <a:defRPr sz="2900"/>
            </a:lvl1pPr>
            <a:lvl2pPr marL="410243" indent="0">
              <a:buNone/>
              <a:defRPr sz="2500"/>
            </a:lvl2pPr>
            <a:lvl3pPr marL="820487" indent="0">
              <a:buNone/>
              <a:defRPr sz="2200"/>
            </a:lvl3pPr>
            <a:lvl4pPr marL="1230730" indent="0">
              <a:buNone/>
              <a:defRPr sz="1800"/>
            </a:lvl4pPr>
            <a:lvl5pPr marL="1640973" indent="0">
              <a:buNone/>
              <a:defRPr sz="1800"/>
            </a:lvl5pPr>
            <a:lvl6pPr marL="2051216" indent="0">
              <a:buNone/>
              <a:defRPr sz="1800"/>
            </a:lvl6pPr>
            <a:lvl7pPr marL="2461461" indent="0">
              <a:buNone/>
              <a:defRPr sz="1800"/>
            </a:lvl7pPr>
            <a:lvl8pPr marL="2871703" indent="0">
              <a:buNone/>
              <a:defRPr sz="1800"/>
            </a:lvl8pPr>
            <a:lvl9pPr marL="3281946" indent="0">
              <a:buNone/>
              <a:defRPr sz="1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3" y="5367618"/>
            <a:ext cx="5486977" cy="804022"/>
          </a:xfrm>
        </p:spPr>
        <p:txBody>
          <a:bodyPr/>
          <a:lstStyle>
            <a:lvl1pPr marL="0" indent="0">
              <a:buNone/>
              <a:defRPr sz="1300"/>
            </a:lvl1pPr>
            <a:lvl2pPr marL="410243" indent="0">
              <a:buNone/>
              <a:defRPr sz="1100"/>
            </a:lvl2pPr>
            <a:lvl3pPr marL="820487" indent="0">
              <a:buNone/>
              <a:defRPr sz="900"/>
            </a:lvl3pPr>
            <a:lvl4pPr marL="1230730" indent="0">
              <a:buNone/>
              <a:defRPr sz="800"/>
            </a:lvl4pPr>
            <a:lvl5pPr marL="1640973" indent="0">
              <a:buNone/>
              <a:defRPr sz="800"/>
            </a:lvl5pPr>
            <a:lvl6pPr marL="2051216" indent="0">
              <a:buNone/>
              <a:defRPr sz="800"/>
            </a:lvl6pPr>
            <a:lvl7pPr marL="2461461" indent="0">
              <a:buNone/>
              <a:defRPr sz="800"/>
            </a:lvl7pPr>
            <a:lvl8pPr marL="2871703" indent="0">
              <a:buNone/>
              <a:defRPr sz="800"/>
            </a:lvl8pPr>
            <a:lvl9pPr marL="328194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6922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979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092" y="268943"/>
            <a:ext cx="2182091" cy="61324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818" y="268943"/>
            <a:ext cx="6407727" cy="61324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0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9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14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175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52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_angl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37"/>
          <a:stretch>
            <a:fillRect/>
          </a:stretch>
        </p:blipFill>
        <p:spPr bwMode="auto">
          <a:xfrm>
            <a:off x="812800" y="25400"/>
            <a:ext cx="319722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B_bas depag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67"/>
          <a:stretch>
            <a:fillRect/>
          </a:stretch>
        </p:blipFill>
        <p:spPr bwMode="auto">
          <a:xfrm>
            <a:off x="0" y="6119813"/>
            <a:ext cx="8077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8425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6" rIns="91433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modify title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modify mask text style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30" name="Text Box 10"/>
          <p:cNvSpPr txBox="1">
            <a:spLocks noChangeArrowheads="1"/>
          </p:cNvSpPr>
          <p:nvPr userDrawn="1"/>
        </p:nvSpPr>
        <p:spPr bwMode="auto">
          <a:xfrm>
            <a:off x="5292725" y="6597650"/>
            <a:ext cx="2682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00" smtClean="0">
                <a:solidFill>
                  <a:srgbClr val="000000"/>
                </a:solidFill>
              </a:rPr>
              <a:t>Introduction to High Performance Computing</a:t>
            </a:r>
          </a:p>
        </p:txBody>
      </p:sp>
      <p:sp>
        <p:nvSpPr>
          <p:cNvPr id="1031" name="Text Box 11"/>
          <p:cNvSpPr txBox="1">
            <a:spLocks noChangeArrowheads="1"/>
          </p:cNvSpPr>
          <p:nvPr userDrawn="1"/>
        </p:nvSpPr>
        <p:spPr bwMode="auto">
          <a:xfrm>
            <a:off x="0" y="6613525"/>
            <a:ext cx="6731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00" smtClean="0">
                <a:solidFill>
                  <a:srgbClr val="000000"/>
                </a:solidFill>
              </a:rPr>
              <a:t>Page </a:t>
            </a:r>
            <a:fld id="{6713BFA7-BC5D-460B-95FB-F43574736A6D}" type="slidenum">
              <a:rPr lang="fr-FR" sz="10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8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47C23"/>
        </a:buClr>
        <a:buSzPct val="80000"/>
        <a:buFont typeface="Webdings" pitchFamily="18" charset="2"/>
        <a:buChar char="&l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47C23"/>
        </a:buClr>
        <a:buSzPct val="80000"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7C23"/>
        </a:buClr>
        <a:buSzPct val="80000"/>
        <a:buFont typeface="Symbol" pitchFamily="18" charset="2"/>
        <a:buChar char=""/>
        <a:defRPr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E47C23"/>
        </a:buClr>
        <a:buSzPct val="80000"/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982788" indent="-230188" algn="l" rtl="0" eaLnBrk="0" fontAlgn="base" hangingPunct="0">
        <a:spcBef>
          <a:spcPct val="20000"/>
        </a:spcBef>
        <a:spcAft>
          <a:spcPct val="0"/>
        </a:spcAft>
        <a:buClr>
          <a:srgbClr val="E47C23"/>
        </a:buClr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439988" indent="-230188" algn="l" rtl="0" fontAlgn="base">
        <a:spcBef>
          <a:spcPct val="20000"/>
        </a:spcBef>
        <a:spcAft>
          <a:spcPct val="0"/>
        </a:spcAft>
        <a:buClr>
          <a:srgbClr val="E47C23"/>
        </a:buClr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897188" indent="-230188" algn="l" rtl="0" fontAlgn="base">
        <a:spcBef>
          <a:spcPct val="20000"/>
        </a:spcBef>
        <a:spcAft>
          <a:spcPct val="0"/>
        </a:spcAft>
        <a:buClr>
          <a:srgbClr val="E47C23"/>
        </a:buClr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354388" indent="-230188" algn="l" rtl="0" fontAlgn="base">
        <a:spcBef>
          <a:spcPct val="20000"/>
        </a:spcBef>
        <a:spcAft>
          <a:spcPct val="0"/>
        </a:spcAft>
        <a:buClr>
          <a:srgbClr val="E47C23"/>
        </a:buClr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11588" indent="-230188" algn="l" rtl="0" fontAlgn="base">
        <a:spcBef>
          <a:spcPct val="20000"/>
        </a:spcBef>
        <a:spcAft>
          <a:spcPct val="0"/>
        </a:spcAft>
        <a:buClr>
          <a:srgbClr val="E47C23"/>
        </a:buClr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7915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077200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text styles</a:t>
            </a:r>
          </a:p>
          <a:p>
            <a:pPr lvl="1"/>
            <a:r>
              <a:rPr lang="en-GB" altLang="zh-CN" smtClean="0"/>
              <a:t>Second level</a:t>
            </a:r>
          </a:p>
          <a:p>
            <a:pPr lvl="2"/>
            <a:r>
              <a:rPr lang="en-GB" altLang="zh-CN" smtClean="0"/>
              <a:t>Third level</a:t>
            </a:r>
          </a:p>
          <a:p>
            <a:pPr lvl="3"/>
            <a:r>
              <a:rPr lang="en-GB" altLang="zh-CN" smtClean="0"/>
              <a:t>Fourth level</a:t>
            </a:r>
          </a:p>
          <a:p>
            <a:pPr lvl="4"/>
            <a:r>
              <a:rPr lang="en-GB" altLang="zh-CN" smtClean="0"/>
              <a:t>Fifth level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FF0E2D-953C-496C-9473-7AE28673A574}" type="slidenum">
              <a:rPr lang="zh-CN" alt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6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advTm="1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178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5652" name="Line 4"/>
          <p:cNvSpPr>
            <a:spLocks noChangeShapeType="1"/>
          </p:cNvSpPr>
          <p:nvPr/>
        </p:nvSpPr>
        <p:spPr bwMode="auto">
          <a:xfrm>
            <a:off x="457200" y="990600"/>
            <a:ext cx="815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3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+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7915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title style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077200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text styles</a:t>
            </a:r>
          </a:p>
          <a:p>
            <a:pPr lvl="1"/>
            <a:r>
              <a:rPr lang="en-GB" altLang="zh-CN" smtClean="0"/>
              <a:t>Second level</a:t>
            </a:r>
          </a:p>
          <a:p>
            <a:pPr lvl="2"/>
            <a:r>
              <a:rPr lang="en-GB" altLang="zh-CN" smtClean="0"/>
              <a:t>Third level</a:t>
            </a:r>
          </a:p>
          <a:p>
            <a:pPr lvl="3"/>
            <a:r>
              <a:rPr lang="en-GB" altLang="zh-CN" smtClean="0"/>
              <a:t>Fourth level</a:t>
            </a:r>
          </a:p>
          <a:p>
            <a:pPr lvl="4"/>
            <a:r>
              <a:rPr lang="en-GB" altLang="zh-CN" smtClean="0"/>
              <a:t>Fifth level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A9CB4-6D86-4E5C-8258-976873E3A356}" type="slidenum">
              <a:rPr lang="zh-CN" alt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6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advTm="1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EFE50"/>
          </a:solidFill>
          <a:latin typeface="Tahoma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268941"/>
            <a:ext cx="872836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09" rIns="91418" bIns="457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024" y="1295682"/>
            <a:ext cx="8534977" cy="510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93" name="Text Box 169"/>
          <p:cNvSpPr txBox="1">
            <a:spLocks noChangeArrowheads="1"/>
          </p:cNvSpPr>
          <p:nvPr userDrawn="1"/>
        </p:nvSpPr>
        <p:spPr bwMode="auto">
          <a:xfrm>
            <a:off x="8726158" y="-36419"/>
            <a:ext cx="405618" cy="308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09" rIns="91418" bIns="45709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3B518FE1-43B7-4F01-842F-BF15D90B5BF0}" type="slidenum">
              <a:rPr lang="en-US" sz="1400" b="1" smtClean="0">
                <a:solidFill>
                  <a:srgbClr val="000099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215" name="Rectangle 191"/>
          <p:cNvSpPr>
            <a:spLocks noChangeArrowheads="1"/>
          </p:cNvSpPr>
          <p:nvPr userDrawn="1"/>
        </p:nvSpPr>
        <p:spPr bwMode="auto">
          <a:xfrm>
            <a:off x="0" y="6552640"/>
            <a:ext cx="9144000" cy="305360"/>
          </a:xfrm>
          <a:prstGeom prst="rect">
            <a:avLst/>
          </a:prstGeom>
          <a:solidFill>
            <a:srgbClr val="000099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48" tIns="41025" rIns="82048" bIns="4102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16" name="Rectangle 192"/>
          <p:cNvSpPr>
            <a:spLocks noChangeArrowheads="1"/>
          </p:cNvSpPr>
          <p:nvPr userDrawn="1"/>
        </p:nvSpPr>
        <p:spPr bwMode="auto">
          <a:xfrm>
            <a:off x="6023841" y="6456226"/>
            <a:ext cx="3048000" cy="369320"/>
          </a:xfrm>
          <a:prstGeom prst="rect">
            <a:avLst/>
          </a:prstGeom>
          <a:solidFill>
            <a:srgbClr val="FFFFCC"/>
          </a:solidFill>
          <a:ln w="57150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09" rIns="91418" bIns="45709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FF"/>
              </a:solidFill>
            </a:endParaRPr>
          </a:p>
        </p:txBody>
      </p:sp>
      <p:sp>
        <p:nvSpPr>
          <p:cNvPr id="1217" name="Text Box 193"/>
          <p:cNvSpPr txBox="1">
            <a:spLocks noChangeArrowheads="1"/>
          </p:cNvSpPr>
          <p:nvPr userDrawn="1"/>
        </p:nvSpPr>
        <p:spPr bwMode="auto">
          <a:xfrm>
            <a:off x="6056504" y="6465795"/>
            <a:ext cx="3018753" cy="36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09" rIns="91418" bIns="45709">
            <a:spAutoFit/>
          </a:bodyPr>
          <a:lstStyle>
            <a:lvl1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smtClean="0">
                <a:solidFill>
                  <a:srgbClr val="000099"/>
                </a:solidFill>
                <a:latin typeface="Comic Sans MS" pitchFamily="66" charset="0"/>
              </a:rPr>
              <a:t>The College of Computing</a:t>
            </a:r>
          </a:p>
        </p:txBody>
      </p:sp>
      <p:sp>
        <p:nvSpPr>
          <p:cNvPr id="1218" name="Rectangle 194"/>
          <p:cNvSpPr>
            <a:spLocks noChangeArrowheads="1"/>
          </p:cNvSpPr>
          <p:nvPr userDrawn="1"/>
        </p:nvSpPr>
        <p:spPr bwMode="auto">
          <a:xfrm>
            <a:off x="0" y="6552640"/>
            <a:ext cx="3186545" cy="30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09" rIns="91418" bIns="45709"/>
          <a:lstStyle/>
          <a:p>
            <a:pPr algn="ctr" defTabSz="914501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00"/>
                </a:solidFill>
              </a:rPr>
              <a:t>Georgia Institute of Technology</a:t>
            </a:r>
          </a:p>
        </p:txBody>
      </p:sp>
      <p:sp>
        <p:nvSpPr>
          <p:cNvPr id="1219" name="Rectangle 195"/>
          <p:cNvSpPr>
            <a:spLocks noChangeArrowheads="1"/>
          </p:cNvSpPr>
          <p:nvPr userDrawn="1"/>
        </p:nvSpPr>
        <p:spPr bwMode="auto">
          <a:xfrm>
            <a:off x="0" y="1"/>
            <a:ext cx="9144000" cy="305360"/>
          </a:xfrm>
          <a:prstGeom prst="rect">
            <a:avLst/>
          </a:prstGeom>
          <a:solidFill>
            <a:srgbClr val="000099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48" tIns="41025" rIns="82048" bIns="4102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FF"/>
              </a:solidFill>
            </a:endParaRPr>
          </a:p>
        </p:txBody>
      </p:sp>
      <p:sp>
        <p:nvSpPr>
          <p:cNvPr id="1220" name="Text Box 196"/>
          <p:cNvSpPr txBox="1">
            <a:spLocks noChangeArrowheads="1"/>
          </p:cNvSpPr>
          <p:nvPr userDrawn="1"/>
        </p:nvSpPr>
        <p:spPr bwMode="auto">
          <a:xfrm>
            <a:off x="8726158" y="-36419"/>
            <a:ext cx="405618" cy="308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09" rIns="91418" bIns="45709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F5294EA-A401-46EC-89C2-F1966F975B5B}" type="slidenum">
              <a:rPr lang="en-US" sz="1400" b="1" smtClean="0">
                <a:solidFill>
                  <a:srgbClr val="FFFF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b="1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21" name="Rectangle 197"/>
          <p:cNvSpPr>
            <a:spLocks noChangeArrowheads="1"/>
          </p:cNvSpPr>
          <p:nvPr userDrawn="1"/>
        </p:nvSpPr>
        <p:spPr bwMode="auto">
          <a:xfrm>
            <a:off x="0" y="1"/>
            <a:ext cx="9144000" cy="30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09" rIns="91418" bIns="45709"/>
          <a:lstStyle/>
          <a:p>
            <a:pPr algn="ctr" defTabSz="914501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00"/>
                </a:solidFill>
              </a:rPr>
              <a:t>CS 2200 – Parallel Processing</a:t>
            </a:r>
          </a:p>
        </p:txBody>
      </p:sp>
    </p:spTree>
    <p:extLst>
      <p:ext uri="{BB962C8B-B14F-4D97-AF65-F5344CB8AC3E}">
        <p14:creationId xmlns:p14="http://schemas.microsoft.com/office/powerpoint/2010/main" val="399766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2pPr>
      <a:lvl3pPr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3pPr>
      <a:lvl4pPr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4pPr>
      <a:lvl5pPr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5pPr>
      <a:lvl6pPr marL="410243"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6pPr>
      <a:lvl7pPr marL="820487"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7pPr>
      <a:lvl8pPr marL="1230730"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8pPr>
      <a:lvl9pPr marL="1640973" algn="ctr" defTabSz="914501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Comic Sans MS" pitchFamily="66" charset="0"/>
        </a:defRPr>
      </a:lvl9pPr>
    </p:titleStyle>
    <p:bodyStyle>
      <a:lvl1pPr marL="343294" indent="-343294" algn="l" defTabSz="914501" rtl="0" fontAlgn="base">
        <a:spcBef>
          <a:spcPct val="20000"/>
        </a:spcBef>
        <a:spcAft>
          <a:spcPct val="0"/>
        </a:spcAft>
        <a:buChar char="•"/>
        <a:defRPr sz="2300" b="1">
          <a:solidFill>
            <a:srgbClr val="000099"/>
          </a:solidFill>
          <a:latin typeface="+mn-lt"/>
          <a:ea typeface="+mn-ea"/>
          <a:cs typeface="+mn-cs"/>
        </a:defRPr>
      </a:lvl1pPr>
      <a:lvl2pPr marL="742143" indent="-284891" algn="l" defTabSz="914501" rtl="0" fontAlgn="base">
        <a:spcBef>
          <a:spcPct val="20000"/>
        </a:spcBef>
        <a:spcAft>
          <a:spcPct val="0"/>
        </a:spcAft>
        <a:buChar char="–"/>
        <a:defRPr sz="2200" b="1">
          <a:solidFill>
            <a:srgbClr val="CC3300"/>
          </a:solidFill>
          <a:latin typeface="+mn-lt"/>
        </a:defRPr>
      </a:lvl2pPr>
      <a:lvl3pPr marL="1142414" indent="-227914" algn="l" defTabSz="914501" rtl="0" fontAlgn="base">
        <a:spcBef>
          <a:spcPct val="20000"/>
        </a:spcBef>
        <a:spcAft>
          <a:spcPct val="0"/>
        </a:spcAft>
        <a:buChar char="•"/>
        <a:defRPr sz="1900" b="1">
          <a:solidFill>
            <a:srgbClr val="009900"/>
          </a:solidFill>
          <a:latin typeface="+mn-lt"/>
        </a:defRPr>
      </a:lvl3pPr>
      <a:lvl4pPr marL="1599665" indent="-227914" algn="l" defTabSz="914501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2"/>
          </a:solidFill>
          <a:latin typeface="+mn-lt"/>
        </a:defRPr>
      </a:lvl4pPr>
      <a:lvl5pPr marL="2056914" indent="-227914" algn="l" defTabSz="914501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2467157" indent="-227914" algn="l" defTabSz="914501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877401" indent="-227914" algn="l" defTabSz="914501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3287645" indent="-227914" algn="l" defTabSz="914501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697887" indent="-227914" algn="l" defTabSz="914501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43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487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730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973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216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461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1703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1946" algn="l" defTabSz="82048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1689100"/>
          </a:xfrm>
        </p:spPr>
        <p:txBody>
          <a:bodyPr/>
          <a:lstStyle/>
          <a:p>
            <a:pPr eaLnBrk="1" hangingPunct="1"/>
            <a:r>
              <a:rPr lang="fr-FR" err="1" smtClean="0"/>
              <a:t>Shared</a:t>
            </a:r>
            <a:r>
              <a:rPr lang="fr-FR" smtClean="0"/>
              <a:t> Memory.</a:t>
            </a:r>
          </a:p>
          <a:p>
            <a:pPr eaLnBrk="1" hangingPunct="1"/>
            <a:r>
              <a:rPr lang="fr-FR" smtClean="0"/>
              <a:t>Distributed Memory.</a:t>
            </a:r>
          </a:p>
          <a:p>
            <a:pPr eaLnBrk="1" hangingPunct="1"/>
            <a:r>
              <a:rPr lang="fr-FR" smtClean="0"/>
              <a:t>Hybrid Distributed-Shared Memory.</a:t>
            </a:r>
          </a:p>
          <a:p>
            <a:pPr eaLnBrk="1" hangingPunct="1"/>
            <a:endParaRPr lang="fr-FR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05961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52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248400" cy="706582"/>
          </a:xfr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fr-FR" dirty="0" err="1" smtClean="0"/>
              <a:t>Distributed</a:t>
            </a:r>
            <a:r>
              <a:rPr lang="fr-FR" dirty="0" smtClean="0"/>
              <a:t> Memory: Pro and Con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791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fr-FR" sz="2800" dirty="0" err="1" smtClean="0"/>
              <a:t>Advantages</a:t>
            </a:r>
            <a:r>
              <a:rPr lang="fr-FR" sz="2800" dirty="0" smtClean="0"/>
              <a:t>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400" dirty="0" smtClean="0"/>
              <a:t>Memory is scalable with number of processors. Increase the number of processors and the size of memory increases proportionately. </a:t>
            </a:r>
            <a:endParaRPr lang="fr-FR" sz="24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400" dirty="0" smtClean="0"/>
              <a:t>Each processor can rapidly access its own memory without interference and without the overhead incurred with trying to maintain cache coherency. </a:t>
            </a:r>
            <a:endParaRPr lang="fr-FR" sz="24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400" dirty="0" smtClean="0"/>
              <a:t>Cost effectiveness: can use commodity, off-the-shelf processors and networking. </a:t>
            </a:r>
            <a:endParaRPr lang="fr-FR" sz="2400" dirty="0" smtClean="0"/>
          </a:p>
          <a:p>
            <a:pPr algn="just" eaLnBrk="1" hangingPunct="1">
              <a:lnSpc>
                <a:spcPct val="90000"/>
              </a:lnSpc>
            </a:pPr>
            <a:r>
              <a:rPr lang="fr-FR" sz="2800" dirty="0" err="1" smtClean="0"/>
              <a:t>Disadvantages</a:t>
            </a:r>
            <a:endParaRPr lang="fr-FR" sz="28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400" dirty="0" smtClean="0"/>
              <a:t>The programmer is responsible for many of the details associated with data communication between processors. </a:t>
            </a:r>
            <a:endParaRPr lang="fr-FR" sz="24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400" dirty="0" smtClean="0"/>
              <a:t>It may be difficult to map existing data structures, based on global memory, to this memory organization. </a:t>
            </a:r>
            <a:endParaRPr lang="fr-FR" sz="24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altLang="ja-JP" sz="2400" dirty="0" smtClean="0"/>
              <a:t>Non-uniform memory access (NUMA) times</a:t>
            </a:r>
            <a:r>
              <a:rPr lang="fr-FR" altLang="ja-JP" sz="2400" dirty="0" smtClean="0"/>
              <a:t> 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3386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33400"/>
            <a:ext cx="8589818" cy="578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marL="382588" indent="-382588" algn="l" defTabSz="1019175" rtl="0" fontAlgn="base">
              <a:spcBef>
                <a:spcPct val="20000"/>
              </a:spcBef>
              <a:spcAft>
                <a:spcPct val="0"/>
              </a:spcAft>
              <a:buChar char="•"/>
              <a:defRPr sz="26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827088" indent="-317500" algn="l" defTabSz="1019175" rtl="0" fontAlgn="base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CC3300"/>
                </a:solidFill>
                <a:latin typeface="+mn-lt"/>
              </a:defRPr>
            </a:lvl2pPr>
            <a:lvl3pPr marL="1273175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•"/>
              <a:defRPr sz="2100" b="1">
                <a:solidFill>
                  <a:srgbClr val="009900"/>
                </a:solidFill>
                <a:latin typeface="+mn-lt"/>
              </a:defRPr>
            </a:lvl3pPr>
            <a:lvl4pPr marL="1782763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–"/>
              <a:defRPr sz="1900">
                <a:solidFill>
                  <a:schemeClr val="tx2"/>
                </a:solidFill>
                <a:latin typeface="+mn-lt"/>
              </a:defRPr>
            </a:lvl4pPr>
            <a:lvl5pPr marL="22923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5pPr>
            <a:lvl6pPr marL="27495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6pPr>
            <a:lvl7pPr marL="32067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7pPr>
            <a:lvl8pPr marL="36639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8pPr>
            <a:lvl9pPr marL="41211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Distributing memory among processing nodes has 2 pluses: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omic Sans MS"/>
              </a:rPr>
              <a:t>It’s a great way to save some bandwidth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mic Sans MS"/>
              </a:rPr>
              <a:t>With memory distributed at nodes, most accesses are to local memory within a particular node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mic Sans MS"/>
              </a:rPr>
              <a:t>No need for bus communication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omic Sans MS"/>
              </a:rPr>
              <a:t>Reduces latency for accesses to local memory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also has 1 big minus!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omic Sans MS"/>
              </a:rPr>
              <a:t>Have to communicate among various processors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mic Sans MS"/>
              </a:rPr>
              <a:t>Leads to a higher latency for intra-node communication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mic Sans MS"/>
              </a:rPr>
              <a:t>Also need bandwidth to actually handle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614473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76200"/>
            <a:ext cx="7092950" cy="685800"/>
          </a:xfrm>
        </p:spPr>
        <p:txBody>
          <a:bodyPr/>
          <a:lstStyle/>
          <a:p>
            <a:pPr eaLnBrk="1" hangingPunct="1"/>
            <a:r>
              <a:rPr lang="fr-FR" dirty="0" err="1" smtClean="0"/>
              <a:t>Hybrid</a:t>
            </a:r>
            <a:r>
              <a:rPr lang="fr-FR" dirty="0" smtClean="0"/>
              <a:t> </a:t>
            </a:r>
            <a:r>
              <a:rPr lang="fr-FR" dirty="0" err="1" smtClean="0"/>
              <a:t>Distributed-Shared</a:t>
            </a:r>
            <a:r>
              <a:rPr lang="fr-FR" dirty="0" smtClean="0"/>
              <a:t> Memory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77724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The largest and fastest computers in the world today employ both shared and distributed memory architectures.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The shared memory component is usually a cache coherent SMP machine. Processors on a given SMP can address that machine's memory as global. </a:t>
            </a:r>
            <a:endParaRPr lang="fr-FR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The distributed memory component is the networking of multiple SMPs. SMPs know only about their own memory - not the memory on another SMP. Therefore, network communications are required to move data from one SMP to another. </a:t>
            </a:r>
            <a:endParaRPr lang="fr-FR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Current trends seem to indicate that this type of memory architecture will continue to prevail and increase at the high end of computing for the foreseeable future. </a:t>
            </a:r>
            <a:endParaRPr lang="fr-FR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Advantages and Disadvantages: whatever is common to both shared and distributed memory architectures. </a:t>
            </a:r>
            <a:endParaRPr lang="fr-FR" sz="2000" dirty="0" smtClean="0"/>
          </a:p>
        </p:txBody>
      </p:sp>
      <p:pic>
        <p:nvPicPr>
          <p:cNvPr id="5" name="Picture 4" descr="Hybrid memory archite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724400"/>
            <a:ext cx="46101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8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76200"/>
            <a:ext cx="7772400" cy="838200"/>
          </a:xfrm>
        </p:spPr>
        <p:txBody>
          <a:bodyPr/>
          <a:lstStyle/>
          <a:p>
            <a:pPr eaLnBrk="1" hangingPunct="1"/>
            <a:r>
              <a:rPr lang="fr-FR" smtClean="0"/>
              <a:t>Hybrid Distributed-Shared Memory</a:t>
            </a:r>
          </a:p>
        </p:txBody>
      </p:sp>
      <p:graphicFrame>
        <p:nvGraphicFramePr>
          <p:cNvPr id="67656" name="Group 72"/>
          <p:cNvGraphicFramePr>
            <a:graphicFrameLocks noGrp="1"/>
          </p:cNvGraphicFramePr>
          <p:nvPr>
            <p:ph type="tbl" idx="1"/>
          </p:nvPr>
        </p:nvGraphicFramePr>
        <p:xfrm>
          <a:off x="685800" y="1673225"/>
          <a:ext cx="7772400" cy="4794429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52693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GB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Comparison of Shared and Distributed Memory Architectures</a:t>
                      </a: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5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Architecture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CC-UMA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CC-NUMA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Distributed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Examples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SMPs </a:t>
                      </a:r>
                      <a:b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Sun Vexx </a:t>
                      </a:r>
                      <a:b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DEC/Compaq </a:t>
                      </a:r>
                      <a:b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SGI Challenge </a:t>
                      </a:r>
                      <a:b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IBM POWER3</a:t>
                      </a: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Bull NovaScale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SGI Origin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Sequent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HP Exemplar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DEC/Compaq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IBM POWER4 (MCM)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Cray T3E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Maspar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IBM SP2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IBM BlueGene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Communications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MPI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Threads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OpenMP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shmem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MPI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Threads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OpenMP </a:t>
                      </a:r>
                      <a:b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shmem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MPI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Scalability 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to 10s of processors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to 100s of processors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to 1000s of processors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Draw Backs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Memory-CPU bandwidth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Memory-CPU bandwidth</a:t>
                      </a:r>
                      <a:b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Non-uniform access times</a:t>
                      </a: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System administration </a:t>
                      </a:r>
                      <a:b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GB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Programming is hard to develop and maintain</a:t>
                      </a: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Software Availability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many 1000s ISVs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many 1000s ISVs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47C23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fr-FR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100s ISVs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90" name="Text Box 47"/>
          <p:cNvSpPr txBox="1">
            <a:spLocks noChangeArrowheads="1"/>
          </p:cNvSpPr>
          <p:nvPr/>
        </p:nvSpPr>
        <p:spPr bwMode="auto">
          <a:xfrm>
            <a:off x="808038" y="979488"/>
            <a:ext cx="7292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2000">
                <a:solidFill>
                  <a:srgbClr val="000000"/>
                </a:solidFill>
              </a:rPr>
              <a:t>Summarizing a few of the key characteristics of shared and distributed memory machines</a:t>
            </a:r>
            <a:r>
              <a:rPr lang="fr-FR" altLang="ja-JP" sz="2000">
                <a:solidFill>
                  <a:srgbClr val="000000"/>
                </a:solidFill>
              </a:rPr>
              <a:t> </a:t>
            </a:r>
            <a:endParaRPr lang="fr-FR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92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204200" cy="457200"/>
          </a:xfrm>
        </p:spPr>
        <p:txBody>
          <a:bodyPr/>
          <a:lstStyle/>
          <a:p>
            <a:r>
              <a:rPr lang="en-US" sz="2400" smtClean="0"/>
              <a:t>Taxonomy of Parallel Processor Architectures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15"/>
          <a:stretch>
            <a:fillRect/>
          </a:stretch>
        </p:blipFill>
        <p:spPr bwMode="auto">
          <a:xfrm>
            <a:off x="162364" y="609600"/>
            <a:ext cx="8745444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498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More detail on cache coherency protocols with some examples…</a:t>
            </a:r>
          </a:p>
        </p:txBody>
      </p:sp>
    </p:spTree>
    <p:extLst>
      <p:ext uri="{BB962C8B-B14F-4D97-AF65-F5344CB8AC3E}">
        <p14:creationId xmlns:p14="http://schemas.microsoft.com/office/powerpoint/2010/main" val="3354864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More on centralized shared memory</a:t>
            </a:r>
          </a:p>
        </p:txBody>
      </p:sp>
      <p:sp>
        <p:nvSpPr>
          <p:cNvPr id="186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7646" indent="-307646" defTabSz="820391">
              <a:lnSpc>
                <a:spcPct val="90000"/>
              </a:lnSpc>
            </a:pPr>
            <a:r>
              <a:rPr lang="en-US"/>
              <a:t>Its worth studying the various ramifications of a centralized shared memory machine 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(and there are lots of them)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Later we’ll look at distributed shared memory…</a:t>
            </a:r>
          </a:p>
          <a:p>
            <a:pPr marL="307646" indent="-307646" defTabSz="820391">
              <a:lnSpc>
                <a:spcPct val="90000"/>
              </a:lnSpc>
            </a:pPr>
            <a:endParaRPr lang="en-US"/>
          </a:p>
          <a:p>
            <a:pPr marL="307646" indent="-307646" defTabSz="820391">
              <a:lnSpc>
                <a:spcPct val="90000"/>
              </a:lnSpc>
            </a:pPr>
            <a:r>
              <a:rPr lang="en-US"/>
              <a:t>When studying memory hierarchies we saw…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…cache structures can substantially reduce memory bandwidth demands of a processor</a:t>
            </a:r>
          </a:p>
          <a:p>
            <a:pPr marL="1025488" lvl="2" indent="-205098" defTabSz="820391">
              <a:lnSpc>
                <a:spcPct val="90000"/>
              </a:lnSpc>
            </a:pPr>
            <a:r>
              <a:rPr lang="en-US"/>
              <a:t>Multiple processors may be able to share the same memory</a:t>
            </a:r>
          </a:p>
        </p:txBody>
      </p:sp>
    </p:spTree>
    <p:extLst>
      <p:ext uri="{BB962C8B-B14F-4D97-AF65-F5344CB8AC3E}">
        <p14:creationId xmlns:p14="http://schemas.microsoft.com/office/powerpoint/2010/main" val="4159243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More on centralized shared memory</a:t>
            </a:r>
          </a:p>
        </p:txBody>
      </p:sp>
      <p:sp>
        <p:nvSpPr>
          <p:cNvPr id="188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7646" indent="-307646" defTabSz="820391">
              <a:lnSpc>
                <a:spcPct val="90000"/>
              </a:lnSpc>
            </a:pPr>
            <a:r>
              <a:rPr lang="en-US"/>
              <a:t>Centralized shared memory supports private/shared data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If 1 processor in a multiprocessor network operates on private data, caching, etc. are handled just as in uniprocessors</a:t>
            </a:r>
          </a:p>
          <a:p>
            <a:pPr marL="666567" lvl="1" indent="-256372" defTabSz="820391">
              <a:lnSpc>
                <a:spcPct val="90000"/>
              </a:lnSpc>
            </a:pPr>
            <a:endParaRPr lang="en-US"/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But if shared data is cached there can be multiple copies and multiple updates</a:t>
            </a:r>
          </a:p>
          <a:p>
            <a:pPr marL="1025488" lvl="2" indent="-205098" defTabSz="820391">
              <a:lnSpc>
                <a:spcPct val="90000"/>
              </a:lnSpc>
            </a:pPr>
            <a:r>
              <a:rPr lang="en-US"/>
              <a:t>Good b/c it reduces required memory bandwidth; bad because we now must worry about cache coherence</a:t>
            </a:r>
          </a:p>
        </p:txBody>
      </p:sp>
    </p:spTree>
    <p:extLst>
      <p:ext uri="{BB962C8B-B14F-4D97-AF65-F5344CB8AC3E}">
        <p14:creationId xmlns:p14="http://schemas.microsoft.com/office/powerpoint/2010/main" val="2650985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Cache coherence – why it’s a problem</a:t>
            </a:r>
          </a:p>
        </p:txBody>
      </p:sp>
      <p:sp>
        <p:nvSpPr>
          <p:cNvPr id="186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025" y="4038321"/>
            <a:ext cx="8534977" cy="2057680"/>
          </a:xfrm>
        </p:spPr>
        <p:txBody>
          <a:bodyPr/>
          <a:lstStyle/>
          <a:p>
            <a:pPr marL="307646" indent="-307646" defTabSz="820391">
              <a:lnSpc>
                <a:spcPct val="90000"/>
              </a:lnSpc>
            </a:pPr>
            <a:r>
              <a:rPr lang="en-US">
                <a:solidFill>
                  <a:srgbClr val="009900"/>
                </a:solidFill>
              </a:rPr>
              <a:t>Assumes that neither cache had value/location X in it 1</a:t>
            </a:r>
            <a:r>
              <a:rPr lang="en-US" baseline="30000">
                <a:solidFill>
                  <a:srgbClr val="009900"/>
                </a:solidFill>
              </a:rPr>
              <a:t>st</a:t>
            </a:r>
          </a:p>
          <a:p>
            <a:pPr marL="307646" indent="-307646" defTabSz="820391">
              <a:lnSpc>
                <a:spcPct val="90000"/>
              </a:lnSpc>
            </a:pPr>
            <a:r>
              <a:rPr lang="en-US">
                <a:solidFill>
                  <a:srgbClr val="009900"/>
                </a:solidFill>
              </a:rPr>
              <a:t>Both a write-through cache and a write-back cache will encounter this problem</a:t>
            </a:r>
          </a:p>
          <a:p>
            <a:pPr marL="307646" indent="-307646" defTabSz="820391">
              <a:lnSpc>
                <a:spcPct val="90000"/>
              </a:lnSpc>
            </a:pPr>
            <a:r>
              <a:rPr lang="en-US">
                <a:solidFill>
                  <a:srgbClr val="009900"/>
                </a:solidFill>
              </a:rPr>
              <a:t>If B reads the value of X after Time 3, it will get 1 which is the wrong value!</a:t>
            </a:r>
          </a:p>
        </p:txBody>
      </p:sp>
      <p:graphicFrame>
        <p:nvGraphicFramePr>
          <p:cNvPr id="1861680" name="Group 48"/>
          <p:cNvGraphicFramePr>
            <a:graphicFrameLocks noGrp="1"/>
          </p:cNvGraphicFramePr>
          <p:nvPr/>
        </p:nvGraphicFramePr>
        <p:xfrm>
          <a:off x="304512" y="1599640"/>
          <a:ext cx="8381999" cy="2369720"/>
        </p:xfrm>
        <a:graphic>
          <a:graphicData uri="http://schemas.openxmlformats.org/drawingml/2006/table">
            <a:tbl>
              <a:tblPr/>
              <a:tblGrid>
                <a:gridCol w="741795"/>
                <a:gridCol w="2756477"/>
                <a:gridCol w="1529773"/>
                <a:gridCol w="1676977"/>
                <a:gridCol w="1676977"/>
              </a:tblGrid>
              <a:tr h="912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Time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Event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Cache contents for CPU A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Cache contents for CPU B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Memory contents for location X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CPU A reads X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CPU B reads X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CPU A stores 0 into X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034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Coherence in shared memory</a:t>
            </a:r>
            <a:br>
              <a:rPr lang="en-US"/>
            </a:br>
            <a:r>
              <a:rPr lang="en-US"/>
              <a:t>programs</a:t>
            </a:r>
          </a:p>
        </p:txBody>
      </p:sp>
      <p:sp>
        <p:nvSpPr>
          <p:cNvPr id="186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7646" indent="-307646" defTabSz="820391"/>
            <a:r>
              <a:rPr lang="en-US"/>
              <a:t>Must have coherence and consistency</a:t>
            </a:r>
          </a:p>
          <a:p>
            <a:pPr marL="307646" indent="-307646" defTabSz="820391"/>
            <a:r>
              <a:rPr lang="en-US"/>
              <a:t>Memory system coherent if:</a:t>
            </a:r>
          </a:p>
          <a:p>
            <a:pPr marL="666567" lvl="1" indent="-256372" defTabSz="820391"/>
            <a:r>
              <a:rPr lang="en-US"/>
              <a:t>Program order preserved (always true in uniprocessor)</a:t>
            </a:r>
          </a:p>
          <a:p>
            <a:pPr marL="1025488" lvl="2" indent="-205098" defTabSz="820391"/>
            <a:r>
              <a:rPr lang="en-US"/>
              <a:t>Say we have a read by processor P of location X</a:t>
            </a:r>
          </a:p>
          <a:p>
            <a:pPr marL="1025488" lvl="2" indent="-205098" defTabSz="820391"/>
            <a:r>
              <a:rPr lang="en-US"/>
              <a:t>Before the read processor P wrote something to location X</a:t>
            </a:r>
          </a:p>
          <a:p>
            <a:pPr marL="1025488" lvl="2" indent="-205098" defTabSz="820391"/>
            <a:r>
              <a:rPr lang="en-US"/>
              <a:t>In the interim, no other processor has written to X</a:t>
            </a:r>
          </a:p>
          <a:p>
            <a:pPr marL="1025488" lvl="2" indent="-205098" defTabSz="820391"/>
            <a:r>
              <a:rPr lang="en-US"/>
              <a:t>A read to X should always return the value written by P</a:t>
            </a:r>
          </a:p>
          <a:p>
            <a:pPr marL="666567" lvl="1" indent="-256372" defTabSz="820391"/>
            <a:r>
              <a:rPr lang="en-US"/>
              <a:t>A coherent view of memory is provided</a:t>
            </a:r>
          </a:p>
          <a:p>
            <a:pPr marL="1025488" lvl="2" indent="-205098" defTabSz="820391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, processor A writes something to memory location X</a:t>
            </a:r>
          </a:p>
          <a:p>
            <a:pPr marL="1025488" lvl="2" indent="-205098" defTabSz="820391"/>
            <a:r>
              <a:rPr lang="en-US"/>
              <a:t>Then, processor B tries to read from memory location X</a:t>
            </a:r>
          </a:p>
          <a:p>
            <a:pPr marL="1025488" lvl="2" indent="-205098" defTabSz="820391"/>
            <a:r>
              <a:rPr lang="en-US"/>
              <a:t>Processor B should get the value written by processor A assuming…</a:t>
            </a:r>
          </a:p>
          <a:p>
            <a:pPr marL="1435683" lvl="3" indent="-205098" defTabSz="820391"/>
            <a:r>
              <a:rPr lang="en-US" b="1"/>
              <a:t>Enough time has past b/t the two events</a:t>
            </a:r>
          </a:p>
          <a:p>
            <a:pPr marL="1435683" lvl="3" indent="-205098" defTabSz="820391"/>
            <a:r>
              <a:rPr lang="en-US" b="1"/>
              <a:t>No other writes to X have occurred in the interim</a:t>
            </a:r>
          </a:p>
        </p:txBody>
      </p:sp>
    </p:spTree>
    <p:extLst>
      <p:ext uri="{BB962C8B-B14F-4D97-AF65-F5344CB8AC3E}">
        <p14:creationId xmlns:p14="http://schemas.microsoft.com/office/powerpoint/2010/main" val="304045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2808287" cy="503237"/>
          </a:xfrm>
          <a:solidFill>
            <a:srgbClr val="FFC000"/>
          </a:solidFill>
          <a:ln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fr-FR" smtClean="0"/>
              <a:t>Shared Memory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765175"/>
            <a:ext cx="7772400" cy="5788025"/>
          </a:xfrm>
        </p:spPr>
        <p:txBody>
          <a:bodyPr/>
          <a:lstStyle/>
          <a:p>
            <a:pPr eaLnBrk="1" hangingPunct="1"/>
            <a:r>
              <a:rPr lang="en-GB" sz="2000" smtClean="0"/>
              <a:t>Shared memory parallel computers vary widely, but generally have in common the ability for all processors to access all memory as global address space. </a:t>
            </a:r>
            <a:endParaRPr lang="fr-FR" sz="2000" smtClean="0"/>
          </a:p>
          <a:p>
            <a:pPr eaLnBrk="1" hangingPunct="1"/>
            <a:r>
              <a:rPr lang="en-GB" sz="2000" smtClean="0"/>
              <a:t>Multiple processors can operate independently but share the same memory resources. </a:t>
            </a:r>
            <a:endParaRPr lang="fr-FR" sz="2000" smtClean="0"/>
          </a:p>
          <a:p>
            <a:pPr eaLnBrk="1" hangingPunct="1"/>
            <a:r>
              <a:rPr lang="en-GB" sz="2000" smtClean="0"/>
              <a:t>Changes in a memory location effected by one processor are visible to all other processors. </a:t>
            </a:r>
            <a:endParaRPr lang="fr-FR" sz="2000" smtClean="0"/>
          </a:p>
          <a:p>
            <a:pPr eaLnBrk="1" hangingPunct="1"/>
            <a:r>
              <a:rPr lang="en-GB" altLang="ja-JP" sz="2000" smtClean="0"/>
              <a:t>Shared memory machines can be divided into two main classes based upon memory access times: </a:t>
            </a:r>
            <a:r>
              <a:rPr lang="en-GB" altLang="ja-JP" sz="2000" b="1" i="1" smtClean="0"/>
              <a:t>UMA</a:t>
            </a:r>
            <a:r>
              <a:rPr lang="en-GB" altLang="ja-JP" sz="2000" smtClean="0"/>
              <a:t> and </a:t>
            </a:r>
            <a:r>
              <a:rPr lang="en-GB" altLang="ja-JP" sz="2000" b="1" i="1" smtClean="0"/>
              <a:t>NUMA</a:t>
            </a:r>
            <a:r>
              <a:rPr lang="en-GB" altLang="ja-JP" sz="2000" smtClean="0"/>
              <a:t>. </a:t>
            </a:r>
            <a:endParaRPr lang="fr-FR" sz="2000" smtClean="0"/>
          </a:p>
        </p:txBody>
      </p:sp>
      <p:pic>
        <p:nvPicPr>
          <p:cNvPr id="47108" name="Picture 4" descr="Shared memory architectur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10000"/>
            <a:ext cx="3651250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810000"/>
            <a:ext cx="44294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47C23"/>
              </a:buClr>
              <a:buSzPct val="80000"/>
              <a:buFont typeface="Wingdings" pitchFamily="2" charset="2"/>
              <a:buChar char="Ø"/>
            </a:pPr>
            <a:r>
              <a:rPr lang="fr-FR" sz="2000" kern="0" smtClean="0">
                <a:solidFill>
                  <a:srgbClr val="000000"/>
                </a:solidFill>
              </a:rPr>
              <a:t>Uniform </a:t>
            </a:r>
            <a:r>
              <a:rPr lang="fr-FR" sz="2000" kern="0">
                <a:solidFill>
                  <a:srgbClr val="000000"/>
                </a:solidFill>
              </a:rPr>
              <a:t>Memory Access (UMA): </a:t>
            </a:r>
          </a:p>
        </p:txBody>
      </p:sp>
      <p:sp>
        <p:nvSpPr>
          <p:cNvPr id="3" name="Rectangle 2"/>
          <p:cNvSpPr/>
          <p:nvPr/>
        </p:nvSpPr>
        <p:spPr>
          <a:xfrm>
            <a:off x="519746" y="4191723"/>
            <a:ext cx="51952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47C23"/>
              </a:buClr>
              <a:buSzPct val="80000"/>
              <a:buFont typeface="Wingdings" pitchFamily="2" charset="2"/>
              <a:buChar char="Ø"/>
            </a:pPr>
            <a:r>
              <a:rPr lang="en-GB" sz="2000" kern="0" smtClean="0">
                <a:solidFill>
                  <a:srgbClr val="000000"/>
                </a:solidFill>
              </a:rPr>
              <a:t>Non-Uniform </a:t>
            </a:r>
            <a:r>
              <a:rPr lang="en-GB" sz="2000" kern="0">
                <a:solidFill>
                  <a:srgbClr val="000000"/>
                </a:solidFill>
              </a:rPr>
              <a:t>Memory Access (NUMA</a:t>
            </a:r>
            <a:r>
              <a:rPr lang="en-GB" sz="2000" kern="0" smtClean="0">
                <a:solidFill>
                  <a:srgbClr val="000000"/>
                </a:solidFill>
              </a:rPr>
              <a:t>)</a:t>
            </a:r>
            <a:endParaRPr lang="fr-FR" sz="2000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19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Coherence in shared memory programs (continued)</a:t>
            </a:r>
          </a:p>
        </p:txBody>
      </p:sp>
      <p:sp>
        <p:nvSpPr>
          <p:cNvPr id="186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025" y="1550616"/>
            <a:ext cx="8534977" cy="5105680"/>
          </a:xfrm>
        </p:spPr>
        <p:txBody>
          <a:bodyPr/>
          <a:lstStyle/>
          <a:p>
            <a:pPr marL="307646" indent="-307646" defTabSz="820391"/>
            <a:r>
              <a:rPr lang="en-US"/>
              <a:t>Memory system coherent if: (continued)</a:t>
            </a:r>
          </a:p>
          <a:p>
            <a:pPr marL="666567" lvl="1" indent="-256372" defTabSz="820391"/>
            <a:r>
              <a:rPr lang="en-US"/>
              <a:t>Writes to same location are serialized</a:t>
            </a:r>
          </a:p>
          <a:p>
            <a:pPr marL="1025488" lvl="2" indent="-205098" defTabSz="820391"/>
            <a:r>
              <a:rPr lang="en-US"/>
              <a:t>Two writes to the same location by any two processors are seen in the same order by all processors</a:t>
            </a:r>
          </a:p>
          <a:p>
            <a:pPr marL="1025488" lvl="2" indent="-205098" defTabSz="820391"/>
            <a:endParaRPr lang="en-US"/>
          </a:p>
          <a:p>
            <a:pPr marL="1025488" lvl="2" indent="-205098" defTabSz="820391"/>
            <a:r>
              <a:rPr lang="en-US"/>
              <a:t>Ex.  Values of A and B are written to memory location X</a:t>
            </a:r>
          </a:p>
          <a:p>
            <a:pPr marL="1435683" lvl="3" indent="-205098" defTabSz="820391"/>
            <a:r>
              <a:rPr lang="en-US" b="1"/>
              <a:t>Processors can’t read the value of B and then later as A</a:t>
            </a:r>
          </a:p>
          <a:p>
            <a:pPr marL="1025488" lvl="2" indent="-205098" defTabSz="820391"/>
            <a:endParaRPr lang="en-US"/>
          </a:p>
          <a:p>
            <a:pPr marL="1025488" lvl="2" indent="-205098" defTabSz="820391"/>
            <a:r>
              <a:rPr lang="en-US"/>
              <a:t>If writes not serialized…</a:t>
            </a:r>
          </a:p>
          <a:p>
            <a:pPr marL="1435683" lvl="3" indent="-205098" defTabSz="820391"/>
            <a:r>
              <a:rPr lang="en-US" b="1"/>
              <a:t>One processor might see the write of processor P2 to location X 1</a:t>
            </a:r>
            <a:r>
              <a:rPr lang="en-US" b="1" baseline="30000"/>
              <a:t>st</a:t>
            </a:r>
          </a:p>
          <a:p>
            <a:pPr marL="1435683" lvl="3" indent="-205098" defTabSz="820391"/>
            <a:r>
              <a:rPr lang="en-US" b="1"/>
              <a:t>Then, it might later see a write to location X by processor P1</a:t>
            </a:r>
          </a:p>
          <a:p>
            <a:pPr marL="1435683" lvl="3" indent="-205098" defTabSz="820391"/>
            <a:r>
              <a:rPr lang="en-US" b="1"/>
              <a:t>(P1 actually wrote X before P2)</a:t>
            </a:r>
          </a:p>
          <a:p>
            <a:pPr marL="1435683" lvl="3" indent="-205098" defTabSz="820391"/>
            <a:r>
              <a:rPr lang="en-US" b="1"/>
              <a:t>Value of P1 could be maintained indefinitely even though it was overwritten</a:t>
            </a:r>
          </a:p>
        </p:txBody>
      </p:sp>
    </p:spTree>
    <p:extLst>
      <p:ext uri="{BB962C8B-B14F-4D97-AF65-F5344CB8AC3E}">
        <p14:creationId xmlns:p14="http://schemas.microsoft.com/office/powerpoint/2010/main" val="4075890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Coherence/consistency</a:t>
            </a:r>
          </a:p>
        </p:txBody>
      </p:sp>
      <p:sp>
        <p:nvSpPr>
          <p:cNvPr id="186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7646" indent="-307646" defTabSz="820391"/>
            <a:r>
              <a:rPr lang="en-US"/>
              <a:t>Coherence and consistency are complementary</a:t>
            </a:r>
          </a:p>
          <a:p>
            <a:pPr marL="666567" lvl="1" indent="-256372" defTabSz="820391"/>
            <a:r>
              <a:rPr lang="en-US"/>
              <a:t>Coherence defines actions of reads and writes to same memory location</a:t>
            </a:r>
          </a:p>
          <a:p>
            <a:pPr marL="666567" lvl="1" indent="-256372" defTabSz="820391"/>
            <a:r>
              <a:rPr lang="en-US"/>
              <a:t>Consistency defines actions of reads and writes with regard to accesses of other memory locations</a:t>
            </a:r>
          </a:p>
          <a:p>
            <a:pPr marL="307646" indent="-307646" defTabSz="820391"/>
            <a:endParaRPr lang="en-US"/>
          </a:p>
          <a:p>
            <a:pPr marL="307646" indent="-307646" defTabSz="820391"/>
            <a:r>
              <a:rPr lang="en-US"/>
              <a:t>Assumption for the following discussion:</a:t>
            </a:r>
          </a:p>
          <a:p>
            <a:pPr marL="666567" lvl="1" indent="-256372" defTabSz="820391"/>
            <a:r>
              <a:rPr lang="en-US"/>
              <a:t>Write does not complete until all processors have seen effect of write</a:t>
            </a:r>
          </a:p>
          <a:p>
            <a:pPr marL="666567" lvl="1" indent="-256372" defTabSz="820391"/>
            <a:r>
              <a:rPr lang="en-US"/>
              <a:t>Processor does not change order of any write with any other memory accesses</a:t>
            </a:r>
          </a:p>
          <a:p>
            <a:pPr marL="1025488" lvl="2" indent="-205098" defTabSz="820391"/>
            <a:r>
              <a:rPr lang="en-US"/>
              <a:t>Not exactly the case for either one really…but more later…</a:t>
            </a:r>
          </a:p>
        </p:txBody>
      </p:sp>
    </p:spTree>
    <p:extLst>
      <p:ext uri="{BB962C8B-B14F-4D97-AF65-F5344CB8AC3E}">
        <p14:creationId xmlns:p14="http://schemas.microsoft.com/office/powerpoint/2010/main" val="1086236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391"/>
            <a:r>
              <a:rPr lang="en-US"/>
              <a:t>Caches in coherent multiprocessors</a:t>
            </a:r>
          </a:p>
        </p:txBody>
      </p:sp>
      <p:sp>
        <p:nvSpPr>
          <p:cNvPr id="186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7646" indent="-307646" defTabSz="820391">
              <a:lnSpc>
                <a:spcPct val="90000"/>
              </a:lnSpc>
            </a:pPr>
            <a:r>
              <a:rPr lang="en-US"/>
              <a:t>In multiprocessors, caches at individual nodes help w/ performance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Usually by providing properties of “migration” and “replication” 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Migration:</a:t>
            </a:r>
          </a:p>
          <a:p>
            <a:pPr marL="1025488" lvl="2" indent="-205098" defTabSz="820391">
              <a:lnSpc>
                <a:spcPct val="90000"/>
              </a:lnSpc>
            </a:pPr>
            <a:r>
              <a:rPr lang="en-US"/>
              <a:t>Instead of going to centralized memory for each reference, data word will “migrate” to a cache at a node</a:t>
            </a:r>
          </a:p>
          <a:p>
            <a:pPr marL="1025488" lvl="2" indent="-205098" defTabSz="820391">
              <a:lnSpc>
                <a:spcPct val="90000"/>
              </a:lnSpc>
            </a:pPr>
            <a:r>
              <a:rPr lang="en-US"/>
              <a:t>Reduces latency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Replication:</a:t>
            </a:r>
          </a:p>
          <a:p>
            <a:pPr marL="1025488" lvl="2" indent="-205098" defTabSz="820391">
              <a:lnSpc>
                <a:spcPct val="90000"/>
              </a:lnSpc>
            </a:pPr>
            <a:r>
              <a:rPr lang="en-US"/>
              <a:t>If data simultaneously read by two different nodes, copy is made at each node</a:t>
            </a:r>
          </a:p>
          <a:p>
            <a:pPr marL="1025488" lvl="2" indent="-205098" defTabSz="820391">
              <a:lnSpc>
                <a:spcPct val="90000"/>
              </a:lnSpc>
            </a:pPr>
            <a:r>
              <a:rPr lang="en-US"/>
              <a:t>Reduces access latency and contention for shared item</a:t>
            </a:r>
          </a:p>
          <a:p>
            <a:pPr marL="307646" indent="-307646" defTabSz="820391">
              <a:lnSpc>
                <a:spcPct val="90000"/>
              </a:lnSpc>
            </a:pPr>
            <a:endParaRPr lang="en-US"/>
          </a:p>
          <a:p>
            <a:pPr marL="307646" indent="-307646" defTabSz="820391">
              <a:lnSpc>
                <a:spcPct val="90000"/>
              </a:lnSpc>
            </a:pPr>
            <a:r>
              <a:rPr lang="en-US"/>
              <a:t>Supporting these require cache coherence protocols</a:t>
            </a:r>
          </a:p>
          <a:p>
            <a:pPr marL="666567" lvl="1" indent="-256372" defTabSz="820391">
              <a:lnSpc>
                <a:spcPct val="90000"/>
              </a:lnSpc>
            </a:pPr>
            <a:r>
              <a:rPr lang="en-US"/>
              <a:t>Really, we need to keep track of shared blocks…</a:t>
            </a:r>
          </a:p>
        </p:txBody>
      </p:sp>
    </p:spTree>
    <p:extLst>
      <p:ext uri="{BB962C8B-B14F-4D97-AF65-F5344CB8AC3E}">
        <p14:creationId xmlns:p14="http://schemas.microsoft.com/office/powerpoint/2010/main" val="93819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6192838" cy="792163"/>
          </a:xfrm>
        </p:spPr>
        <p:txBody>
          <a:bodyPr/>
          <a:lstStyle/>
          <a:p>
            <a:pPr eaLnBrk="1" hangingPunct="1"/>
            <a:r>
              <a:rPr lang="fr-FR" smtClean="0"/>
              <a:t>Shared Memory : UMA vs. NUMA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3820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dirty="0" smtClean="0"/>
              <a:t>Uniform Memory Access (UMA): </a:t>
            </a:r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Most commonly represented today by Symmetric Multiprocessor (SMP) machines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fr-FR" dirty="0" err="1" smtClean="0"/>
              <a:t>Identical</a:t>
            </a:r>
            <a:r>
              <a:rPr lang="fr-FR" dirty="0" smtClean="0"/>
              <a:t> processors </a:t>
            </a:r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Equal access and access times to memory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Sometimes called CC-UMA - Cache Coherent UMA. Cache coherent means if one processor updates a location in shared memory, all the other processors know about the update. </a:t>
            </a:r>
            <a:r>
              <a:rPr lang="fr-FR" dirty="0" smtClean="0"/>
              <a:t>Cache </a:t>
            </a:r>
            <a:r>
              <a:rPr lang="fr-FR" dirty="0" err="1" smtClean="0"/>
              <a:t>coherency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accomplished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hardware </a:t>
            </a:r>
            <a:r>
              <a:rPr lang="fr-FR" dirty="0" err="1" smtClean="0"/>
              <a:t>level</a:t>
            </a:r>
            <a:r>
              <a:rPr lang="fr-FR" dirty="0" smtClean="0"/>
              <a:t>.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80000"/>
              </a:lnSpc>
            </a:pPr>
            <a:r>
              <a:rPr lang="en-GB" dirty="0" smtClean="0"/>
              <a:t>Non-Uniform Memory Access (NUMA):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Often made by physically linking two or more SMPs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One SMP can directly access memory of another SMP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Not all processors have equal access time to all memories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Memory access across link is slower </a:t>
            </a:r>
            <a:endParaRPr lang="fr-FR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If cache coherency is maintained, then may also be called CC-NUMA - Cache Coherent NUMA </a:t>
            </a:r>
            <a:endParaRPr lang="fr-FR" dirty="0" smtClean="0"/>
          </a:p>
          <a:p>
            <a:pPr eaLnBrk="1" hangingPunct="1">
              <a:lnSpc>
                <a:spcPct val="80000"/>
              </a:lnSpc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3918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3016250" y="2060575"/>
            <a:ext cx="627063" cy="1716088"/>
            <a:chOff x="1860" y="1368"/>
            <a:chExt cx="395" cy="1081"/>
          </a:xfrm>
        </p:grpSpPr>
        <p:grpSp>
          <p:nvGrpSpPr>
            <p:cNvPr id="29708" name="Group 12"/>
            <p:cNvGrpSpPr>
              <a:grpSpLocks/>
            </p:cNvGrpSpPr>
            <p:nvPr/>
          </p:nvGrpSpPr>
          <p:grpSpPr bwMode="auto">
            <a:xfrm>
              <a:off x="1860" y="1368"/>
              <a:ext cx="395" cy="1081"/>
              <a:chOff x="1860" y="1368"/>
              <a:chExt cx="395" cy="1081"/>
            </a:xfrm>
          </p:grpSpPr>
          <p:grpSp>
            <p:nvGrpSpPr>
              <p:cNvPr id="29703" name="Group 7"/>
              <p:cNvGrpSpPr>
                <a:grpSpLocks/>
              </p:cNvGrpSpPr>
              <p:nvPr/>
            </p:nvGrpSpPr>
            <p:grpSpPr bwMode="auto">
              <a:xfrm>
                <a:off x="1860" y="1864"/>
                <a:ext cx="395" cy="585"/>
                <a:chOff x="1860" y="1864"/>
                <a:chExt cx="395" cy="585"/>
              </a:xfrm>
            </p:grpSpPr>
            <p:grpSp>
              <p:nvGrpSpPr>
                <p:cNvPr id="29701" name="Group 5"/>
                <p:cNvGrpSpPr>
                  <a:grpSpLocks/>
                </p:cNvGrpSpPr>
                <p:nvPr/>
              </p:nvGrpSpPr>
              <p:grpSpPr bwMode="auto">
                <a:xfrm>
                  <a:off x="1860" y="1864"/>
                  <a:ext cx="395" cy="585"/>
                  <a:chOff x="1860" y="1864"/>
                  <a:chExt cx="395" cy="585"/>
                </a:xfrm>
              </p:grpSpPr>
              <p:sp>
                <p:nvSpPr>
                  <p:cNvPr id="29698" name="Freeform 2"/>
                  <p:cNvSpPr>
                    <a:spLocks/>
                  </p:cNvSpPr>
                  <p:nvPr/>
                </p:nvSpPr>
                <p:spPr bwMode="auto">
                  <a:xfrm>
                    <a:off x="1863" y="1864"/>
                    <a:ext cx="392" cy="523"/>
                  </a:xfrm>
                  <a:custGeom>
                    <a:avLst/>
                    <a:gdLst>
                      <a:gd name="T0" fmla="*/ 316 w 392"/>
                      <a:gd name="T1" fmla="*/ 0 h 523"/>
                      <a:gd name="T2" fmla="*/ 74 w 392"/>
                      <a:gd name="T3" fmla="*/ 0 h 523"/>
                      <a:gd name="T4" fmla="*/ 74 w 392"/>
                      <a:gd name="T5" fmla="*/ 278 h 523"/>
                      <a:gd name="T6" fmla="*/ 0 w 392"/>
                      <a:gd name="T7" fmla="*/ 278 h 523"/>
                      <a:gd name="T8" fmla="*/ 187 w 392"/>
                      <a:gd name="T9" fmla="*/ 522 h 523"/>
                      <a:gd name="T10" fmla="*/ 391 w 392"/>
                      <a:gd name="T11" fmla="*/ 278 h 523"/>
                      <a:gd name="T12" fmla="*/ 316 w 392"/>
                      <a:gd name="T13" fmla="*/ 278 h 523"/>
                      <a:gd name="T14" fmla="*/ 316 w 392"/>
                      <a:gd name="T15" fmla="*/ 0 h 5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92" h="523">
                        <a:moveTo>
                          <a:pt x="316" y="0"/>
                        </a:moveTo>
                        <a:lnTo>
                          <a:pt x="74" y="0"/>
                        </a:lnTo>
                        <a:lnTo>
                          <a:pt x="74" y="278"/>
                        </a:lnTo>
                        <a:lnTo>
                          <a:pt x="0" y="278"/>
                        </a:lnTo>
                        <a:lnTo>
                          <a:pt x="187" y="522"/>
                        </a:lnTo>
                        <a:lnTo>
                          <a:pt x="391" y="278"/>
                        </a:lnTo>
                        <a:lnTo>
                          <a:pt x="316" y="278"/>
                        </a:lnTo>
                        <a:lnTo>
                          <a:pt x="316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699" name="Freeform 3"/>
                  <p:cNvSpPr>
                    <a:spLocks/>
                  </p:cNvSpPr>
                  <p:nvPr/>
                </p:nvSpPr>
                <p:spPr bwMode="auto">
                  <a:xfrm>
                    <a:off x="2050" y="2143"/>
                    <a:ext cx="204" cy="304"/>
                  </a:xfrm>
                  <a:custGeom>
                    <a:avLst/>
                    <a:gdLst>
                      <a:gd name="T0" fmla="*/ 203 w 204"/>
                      <a:gd name="T1" fmla="*/ 0 h 304"/>
                      <a:gd name="T2" fmla="*/ 203 w 204"/>
                      <a:gd name="T3" fmla="*/ 62 h 304"/>
                      <a:gd name="T4" fmla="*/ 0 w 204"/>
                      <a:gd name="T5" fmla="*/ 303 h 304"/>
                      <a:gd name="T6" fmla="*/ 0 w 204"/>
                      <a:gd name="T7" fmla="*/ 241 h 304"/>
                      <a:gd name="T8" fmla="*/ 203 w 204"/>
                      <a:gd name="T9" fmla="*/ 0 h 3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4" h="304">
                        <a:moveTo>
                          <a:pt x="203" y="0"/>
                        </a:moveTo>
                        <a:lnTo>
                          <a:pt x="203" y="62"/>
                        </a:lnTo>
                        <a:lnTo>
                          <a:pt x="0" y="303"/>
                        </a:lnTo>
                        <a:lnTo>
                          <a:pt x="0" y="241"/>
                        </a:lnTo>
                        <a:lnTo>
                          <a:pt x="203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700" name="Freeform 4"/>
                  <p:cNvSpPr>
                    <a:spLocks/>
                  </p:cNvSpPr>
                  <p:nvPr/>
                </p:nvSpPr>
                <p:spPr bwMode="auto">
                  <a:xfrm>
                    <a:off x="1860" y="2143"/>
                    <a:ext cx="191" cy="306"/>
                  </a:xfrm>
                  <a:custGeom>
                    <a:avLst/>
                    <a:gdLst>
                      <a:gd name="T0" fmla="*/ 190 w 191"/>
                      <a:gd name="T1" fmla="*/ 239 h 306"/>
                      <a:gd name="T2" fmla="*/ 190 w 191"/>
                      <a:gd name="T3" fmla="*/ 305 h 306"/>
                      <a:gd name="T4" fmla="*/ 0 w 191"/>
                      <a:gd name="T5" fmla="*/ 60 h 306"/>
                      <a:gd name="T6" fmla="*/ 0 w 191"/>
                      <a:gd name="T7" fmla="*/ 0 h 306"/>
                      <a:gd name="T8" fmla="*/ 190 w 191"/>
                      <a:gd name="T9" fmla="*/ 239 h 3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1" h="306">
                        <a:moveTo>
                          <a:pt x="190" y="239"/>
                        </a:moveTo>
                        <a:lnTo>
                          <a:pt x="190" y="305"/>
                        </a:lnTo>
                        <a:lnTo>
                          <a:pt x="0" y="60"/>
                        </a:lnTo>
                        <a:lnTo>
                          <a:pt x="0" y="0"/>
                        </a:lnTo>
                        <a:lnTo>
                          <a:pt x="190" y="239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9702" name="Freeform 6"/>
                <p:cNvSpPr>
                  <a:spLocks/>
                </p:cNvSpPr>
                <p:nvPr/>
              </p:nvSpPr>
              <p:spPr bwMode="auto">
                <a:xfrm>
                  <a:off x="2179" y="1994"/>
                  <a:ext cx="20" cy="150"/>
                </a:xfrm>
                <a:custGeom>
                  <a:avLst/>
                  <a:gdLst>
                    <a:gd name="T0" fmla="*/ 0 w 20"/>
                    <a:gd name="T1" fmla="*/ 0 h 150"/>
                    <a:gd name="T2" fmla="*/ 19 w 20"/>
                    <a:gd name="T3" fmla="*/ 53 h 150"/>
                    <a:gd name="T4" fmla="*/ 19 w 20"/>
                    <a:gd name="T5" fmla="*/ 149 h 150"/>
                    <a:gd name="T6" fmla="*/ 0 w 20"/>
                    <a:gd name="T7" fmla="*/ 149 h 150"/>
                    <a:gd name="T8" fmla="*/ 0 w 20"/>
                    <a:gd name="T9" fmla="*/ 0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50">
                      <a:moveTo>
                        <a:pt x="0" y="0"/>
                      </a:moveTo>
                      <a:lnTo>
                        <a:pt x="19" y="53"/>
                      </a:lnTo>
                      <a:lnTo>
                        <a:pt x="19" y="149"/>
                      </a:lnTo>
                      <a:lnTo>
                        <a:pt x="0" y="149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9707" name="Group 11"/>
              <p:cNvGrpSpPr>
                <a:grpSpLocks/>
              </p:cNvGrpSpPr>
              <p:nvPr/>
            </p:nvGrpSpPr>
            <p:grpSpPr bwMode="auto">
              <a:xfrm>
                <a:off x="1863" y="1368"/>
                <a:ext cx="392" cy="523"/>
                <a:chOff x="1863" y="1368"/>
                <a:chExt cx="392" cy="523"/>
              </a:xfrm>
            </p:grpSpPr>
            <p:sp>
              <p:nvSpPr>
                <p:cNvPr id="29704" name="Freeform 8"/>
                <p:cNvSpPr>
                  <a:spLocks/>
                </p:cNvSpPr>
                <p:nvPr/>
              </p:nvSpPr>
              <p:spPr bwMode="auto">
                <a:xfrm>
                  <a:off x="1863" y="1368"/>
                  <a:ext cx="392" cy="523"/>
                </a:xfrm>
                <a:custGeom>
                  <a:avLst/>
                  <a:gdLst>
                    <a:gd name="T0" fmla="*/ 74 w 392"/>
                    <a:gd name="T1" fmla="*/ 522 h 523"/>
                    <a:gd name="T2" fmla="*/ 316 w 392"/>
                    <a:gd name="T3" fmla="*/ 522 h 523"/>
                    <a:gd name="T4" fmla="*/ 316 w 392"/>
                    <a:gd name="T5" fmla="*/ 243 h 523"/>
                    <a:gd name="T6" fmla="*/ 391 w 392"/>
                    <a:gd name="T7" fmla="*/ 243 h 523"/>
                    <a:gd name="T8" fmla="*/ 204 w 392"/>
                    <a:gd name="T9" fmla="*/ 0 h 523"/>
                    <a:gd name="T10" fmla="*/ 0 w 392"/>
                    <a:gd name="T11" fmla="*/ 243 h 523"/>
                    <a:gd name="T12" fmla="*/ 74 w 392"/>
                    <a:gd name="T13" fmla="*/ 243 h 523"/>
                    <a:gd name="T14" fmla="*/ 74 w 392"/>
                    <a:gd name="T15" fmla="*/ 522 h 5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92" h="523">
                      <a:moveTo>
                        <a:pt x="74" y="522"/>
                      </a:moveTo>
                      <a:lnTo>
                        <a:pt x="316" y="522"/>
                      </a:lnTo>
                      <a:lnTo>
                        <a:pt x="316" y="243"/>
                      </a:lnTo>
                      <a:lnTo>
                        <a:pt x="391" y="243"/>
                      </a:lnTo>
                      <a:lnTo>
                        <a:pt x="204" y="0"/>
                      </a:lnTo>
                      <a:lnTo>
                        <a:pt x="0" y="243"/>
                      </a:lnTo>
                      <a:lnTo>
                        <a:pt x="74" y="243"/>
                      </a:lnTo>
                      <a:lnTo>
                        <a:pt x="74" y="522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05" name="Rectangle 9"/>
                <p:cNvSpPr>
                  <a:spLocks noChangeArrowheads="1"/>
                </p:cNvSpPr>
                <p:nvPr/>
              </p:nvSpPr>
              <p:spPr bwMode="auto">
                <a:xfrm>
                  <a:off x="2187" y="1610"/>
                  <a:ext cx="65" cy="57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06" name="Rectangle 10"/>
                <p:cNvSpPr>
                  <a:spLocks noChangeArrowheads="1"/>
                </p:cNvSpPr>
                <p:nvPr/>
              </p:nvSpPr>
              <p:spPr bwMode="auto">
                <a:xfrm>
                  <a:off x="1867" y="1615"/>
                  <a:ext cx="66" cy="56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1944" y="1565"/>
              <a:ext cx="136" cy="614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1C1C1C"/>
                  </a:solidFill>
                  <a:latin typeface="Times New Roman" pitchFamily="18" charset="0"/>
                </a:rPr>
                <a:t>MEMORY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054" y="1745"/>
              <a:ext cx="126" cy="326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1C1C1C"/>
                  </a:solidFill>
                  <a:latin typeface="Times New Roman" pitchFamily="18" charset="0"/>
                </a:rPr>
                <a:t>BUS</a:t>
              </a:r>
            </a:p>
          </p:txBody>
        </p:sp>
      </p:grpSp>
      <p:sp>
        <p:nvSpPr>
          <p:cNvPr id="29712" name="Rectangle 16"/>
          <p:cNvSpPr>
            <a:spLocks noGrp="1" noChangeArrowheads="1"/>
          </p:cNvSpPr>
          <p:nvPr>
            <p:ph type="title"/>
          </p:nvPr>
        </p:nvSpPr>
        <p:spPr>
          <a:xfrm>
            <a:off x="0" y="133350"/>
            <a:ext cx="9131300" cy="4000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tabLst>
                <a:tab pos="4229100" algn="l"/>
              </a:tabLst>
            </a:pPr>
            <a:r>
              <a:rPr lang="en-US"/>
              <a:t>Shared Memory MIMD machine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8162" y="4572000"/>
            <a:ext cx="7967663" cy="20955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sz="2000" dirty="0" err="1"/>
              <a:t>Comm</a:t>
            </a:r>
            <a:r>
              <a:rPr lang="en-US" sz="2000" dirty="0"/>
              <a:t>:  Source PE writes data to GM &amp; destination retrieves it </a:t>
            </a:r>
          </a:p>
          <a:p>
            <a:pPr>
              <a:buClr>
                <a:schemeClr val="tx1"/>
              </a:buClr>
              <a:buFont typeface="Wingdings" pitchFamily="2" charset="2"/>
              <a:buChar char="è"/>
            </a:pPr>
            <a:r>
              <a:rPr lang="en-US" sz="2000" dirty="0"/>
              <a:t>Easy to build, conventional </a:t>
            </a:r>
            <a:r>
              <a:rPr lang="en-US" sz="2000" dirty="0" err="1"/>
              <a:t>OSes</a:t>
            </a:r>
            <a:r>
              <a:rPr lang="en-US" sz="2000" dirty="0"/>
              <a:t> of SISD can be easily be ported</a:t>
            </a:r>
          </a:p>
          <a:p>
            <a:pPr>
              <a:buClr>
                <a:schemeClr val="tx1"/>
              </a:buClr>
              <a:buFont typeface="Wingdings" pitchFamily="2" charset="2"/>
              <a:buChar char="è"/>
            </a:pPr>
            <a:r>
              <a:rPr lang="en-US" sz="2000" dirty="0"/>
              <a:t>Limitation : reliability &amp; </a:t>
            </a:r>
            <a:r>
              <a:rPr lang="en-US" sz="2000" dirty="0" err="1"/>
              <a:t>expandibility</a:t>
            </a:r>
            <a:r>
              <a:rPr lang="en-US" sz="2000" dirty="0"/>
              <a:t>.  </a:t>
            </a:r>
            <a:r>
              <a:rPr lang="en-US" sz="2000" dirty="0">
                <a:solidFill>
                  <a:schemeClr val="hlink"/>
                </a:solidFill>
              </a:rPr>
              <a:t>A memory component or any processor failure affects the whole system.</a:t>
            </a:r>
            <a:endParaRPr lang="en-US" sz="2000" dirty="0"/>
          </a:p>
          <a:p>
            <a:pPr>
              <a:buClr>
                <a:schemeClr val="hlink"/>
              </a:buClr>
              <a:buFont typeface="Wingdings" pitchFamily="2" charset="2"/>
              <a:buChar char="è"/>
            </a:pPr>
            <a:r>
              <a:rPr lang="en-US" sz="2000" dirty="0"/>
              <a:t>Increase of processors leads to memory contention.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51DC00"/>
                </a:solidFill>
              </a:rPr>
              <a:t>Ex. : Silicon graphics supercomputers....</a:t>
            </a:r>
          </a:p>
        </p:txBody>
      </p:sp>
      <p:grpSp>
        <p:nvGrpSpPr>
          <p:cNvPr id="29727" name="Group 31"/>
          <p:cNvGrpSpPr>
            <a:grpSpLocks/>
          </p:cNvGrpSpPr>
          <p:nvPr/>
        </p:nvGrpSpPr>
        <p:grpSpPr bwMode="auto">
          <a:xfrm>
            <a:off x="5454650" y="2041525"/>
            <a:ext cx="627063" cy="1754188"/>
            <a:chOff x="3396" y="1356"/>
            <a:chExt cx="395" cy="1105"/>
          </a:xfrm>
        </p:grpSpPr>
        <p:grpSp>
          <p:nvGrpSpPr>
            <p:cNvPr id="29724" name="Group 28"/>
            <p:cNvGrpSpPr>
              <a:grpSpLocks/>
            </p:cNvGrpSpPr>
            <p:nvPr/>
          </p:nvGrpSpPr>
          <p:grpSpPr bwMode="auto">
            <a:xfrm>
              <a:off x="3396" y="1356"/>
              <a:ext cx="395" cy="1105"/>
              <a:chOff x="3396" y="1356"/>
              <a:chExt cx="395" cy="1105"/>
            </a:xfrm>
          </p:grpSpPr>
          <p:grpSp>
            <p:nvGrpSpPr>
              <p:cNvPr id="29719" name="Group 23"/>
              <p:cNvGrpSpPr>
                <a:grpSpLocks/>
              </p:cNvGrpSpPr>
              <p:nvPr/>
            </p:nvGrpSpPr>
            <p:grpSpPr bwMode="auto">
              <a:xfrm>
                <a:off x="3396" y="1863"/>
                <a:ext cx="395" cy="598"/>
                <a:chOff x="3396" y="1863"/>
                <a:chExt cx="395" cy="598"/>
              </a:xfrm>
            </p:grpSpPr>
            <p:grpSp>
              <p:nvGrpSpPr>
                <p:cNvPr id="29717" name="Group 21"/>
                <p:cNvGrpSpPr>
                  <a:grpSpLocks/>
                </p:cNvGrpSpPr>
                <p:nvPr/>
              </p:nvGrpSpPr>
              <p:grpSpPr bwMode="auto">
                <a:xfrm>
                  <a:off x="3396" y="1863"/>
                  <a:ext cx="395" cy="598"/>
                  <a:chOff x="3396" y="1863"/>
                  <a:chExt cx="395" cy="598"/>
                </a:xfrm>
              </p:grpSpPr>
              <p:sp>
                <p:nvSpPr>
                  <p:cNvPr id="29714" name="Freeform 18"/>
                  <p:cNvSpPr>
                    <a:spLocks/>
                  </p:cNvSpPr>
                  <p:nvPr/>
                </p:nvSpPr>
                <p:spPr bwMode="auto">
                  <a:xfrm>
                    <a:off x="3399" y="1863"/>
                    <a:ext cx="392" cy="535"/>
                  </a:xfrm>
                  <a:custGeom>
                    <a:avLst/>
                    <a:gdLst>
                      <a:gd name="T0" fmla="*/ 316 w 392"/>
                      <a:gd name="T1" fmla="*/ 0 h 535"/>
                      <a:gd name="T2" fmla="*/ 74 w 392"/>
                      <a:gd name="T3" fmla="*/ 0 h 535"/>
                      <a:gd name="T4" fmla="*/ 74 w 392"/>
                      <a:gd name="T5" fmla="*/ 285 h 535"/>
                      <a:gd name="T6" fmla="*/ 0 w 392"/>
                      <a:gd name="T7" fmla="*/ 285 h 535"/>
                      <a:gd name="T8" fmla="*/ 187 w 392"/>
                      <a:gd name="T9" fmla="*/ 534 h 535"/>
                      <a:gd name="T10" fmla="*/ 391 w 392"/>
                      <a:gd name="T11" fmla="*/ 285 h 535"/>
                      <a:gd name="T12" fmla="*/ 316 w 392"/>
                      <a:gd name="T13" fmla="*/ 285 h 535"/>
                      <a:gd name="T14" fmla="*/ 316 w 392"/>
                      <a:gd name="T15" fmla="*/ 0 h 5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92" h="535">
                        <a:moveTo>
                          <a:pt x="316" y="0"/>
                        </a:moveTo>
                        <a:lnTo>
                          <a:pt x="74" y="0"/>
                        </a:lnTo>
                        <a:lnTo>
                          <a:pt x="74" y="285"/>
                        </a:lnTo>
                        <a:lnTo>
                          <a:pt x="0" y="285"/>
                        </a:lnTo>
                        <a:lnTo>
                          <a:pt x="187" y="534"/>
                        </a:lnTo>
                        <a:lnTo>
                          <a:pt x="391" y="285"/>
                        </a:lnTo>
                        <a:lnTo>
                          <a:pt x="316" y="285"/>
                        </a:lnTo>
                        <a:lnTo>
                          <a:pt x="316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715" name="Freeform 19"/>
                  <p:cNvSpPr>
                    <a:spLocks/>
                  </p:cNvSpPr>
                  <p:nvPr/>
                </p:nvSpPr>
                <p:spPr bwMode="auto">
                  <a:xfrm>
                    <a:off x="3586" y="2148"/>
                    <a:ext cx="204" cy="311"/>
                  </a:xfrm>
                  <a:custGeom>
                    <a:avLst/>
                    <a:gdLst>
                      <a:gd name="T0" fmla="*/ 203 w 204"/>
                      <a:gd name="T1" fmla="*/ 0 h 311"/>
                      <a:gd name="T2" fmla="*/ 203 w 204"/>
                      <a:gd name="T3" fmla="*/ 63 h 311"/>
                      <a:gd name="T4" fmla="*/ 0 w 204"/>
                      <a:gd name="T5" fmla="*/ 310 h 311"/>
                      <a:gd name="T6" fmla="*/ 0 w 204"/>
                      <a:gd name="T7" fmla="*/ 247 h 311"/>
                      <a:gd name="T8" fmla="*/ 203 w 204"/>
                      <a:gd name="T9" fmla="*/ 0 h 3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4" h="311">
                        <a:moveTo>
                          <a:pt x="203" y="0"/>
                        </a:moveTo>
                        <a:lnTo>
                          <a:pt x="203" y="63"/>
                        </a:lnTo>
                        <a:lnTo>
                          <a:pt x="0" y="310"/>
                        </a:lnTo>
                        <a:lnTo>
                          <a:pt x="0" y="247"/>
                        </a:lnTo>
                        <a:lnTo>
                          <a:pt x="203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716" name="Freeform 20"/>
                  <p:cNvSpPr>
                    <a:spLocks/>
                  </p:cNvSpPr>
                  <p:nvPr/>
                </p:nvSpPr>
                <p:spPr bwMode="auto">
                  <a:xfrm>
                    <a:off x="3396" y="2148"/>
                    <a:ext cx="191" cy="313"/>
                  </a:xfrm>
                  <a:custGeom>
                    <a:avLst/>
                    <a:gdLst>
                      <a:gd name="T0" fmla="*/ 190 w 191"/>
                      <a:gd name="T1" fmla="*/ 245 h 313"/>
                      <a:gd name="T2" fmla="*/ 190 w 191"/>
                      <a:gd name="T3" fmla="*/ 312 h 313"/>
                      <a:gd name="T4" fmla="*/ 0 w 191"/>
                      <a:gd name="T5" fmla="*/ 61 h 313"/>
                      <a:gd name="T6" fmla="*/ 0 w 191"/>
                      <a:gd name="T7" fmla="*/ 0 h 313"/>
                      <a:gd name="T8" fmla="*/ 190 w 191"/>
                      <a:gd name="T9" fmla="*/ 245 h 3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1" h="313">
                        <a:moveTo>
                          <a:pt x="190" y="245"/>
                        </a:moveTo>
                        <a:lnTo>
                          <a:pt x="190" y="312"/>
                        </a:lnTo>
                        <a:lnTo>
                          <a:pt x="0" y="61"/>
                        </a:lnTo>
                        <a:lnTo>
                          <a:pt x="0" y="0"/>
                        </a:lnTo>
                        <a:lnTo>
                          <a:pt x="190" y="245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9718" name="Freeform 22"/>
                <p:cNvSpPr>
                  <a:spLocks/>
                </p:cNvSpPr>
                <p:nvPr/>
              </p:nvSpPr>
              <p:spPr bwMode="auto">
                <a:xfrm>
                  <a:off x="3715" y="1996"/>
                  <a:ext cx="20" cy="153"/>
                </a:xfrm>
                <a:custGeom>
                  <a:avLst/>
                  <a:gdLst>
                    <a:gd name="T0" fmla="*/ 0 w 20"/>
                    <a:gd name="T1" fmla="*/ 0 h 153"/>
                    <a:gd name="T2" fmla="*/ 19 w 20"/>
                    <a:gd name="T3" fmla="*/ 54 h 153"/>
                    <a:gd name="T4" fmla="*/ 19 w 20"/>
                    <a:gd name="T5" fmla="*/ 152 h 153"/>
                    <a:gd name="T6" fmla="*/ 0 w 20"/>
                    <a:gd name="T7" fmla="*/ 152 h 153"/>
                    <a:gd name="T8" fmla="*/ 0 w 20"/>
                    <a:gd name="T9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53">
                      <a:moveTo>
                        <a:pt x="0" y="0"/>
                      </a:moveTo>
                      <a:lnTo>
                        <a:pt x="19" y="54"/>
                      </a:lnTo>
                      <a:lnTo>
                        <a:pt x="19" y="152"/>
                      </a:lnTo>
                      <a:lnTo>
                        <a:pt x="0" y="1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9723" name="Group 27"/>
              <p:cNvGrpSpPr>
                <a:grpSpLocks/>
              </p:cNvGrpSpPr>
              <p:nvPr/>
            </p:nvGrpSpPr>
            <p:grpSpPr bwMode="auto">
              <a:xfrm>
                <a:off x="3399" y="1356"/>
                <a:ext cx="392" cy="535"/>
                <a:chOff x="3399" y="1356"/>
                <a:chExt cx="392" cy="535"/>
              </a:xfrm>
            </p:grpSpPr>
            <p:sp>
              <p:nvSpPr>
                <p:cNvPr id="29720" name="Freeform 24"/>
                <p:cNvSpPr>
                  <a:spLocks/>
                </p:cNvSpPr>
                <p:nvPr/>
              </p:nvSpPr>
              <p:spPr bwMode="auto">
                <a:xfrm>
                  <a:off x="3399" y="1356"/>
                  <a:ext cx="392" cy="535"/>
                </a:xfrm>
                <a:custGeom>
                  <a:avLst/>
                  <a:gdLst>
                    <a:gd name="T0" fmla="*/ 74 w 392"/>
                    <a:gd name="T1" fmla="*/ 534 h 535"/>
                    <a:gd name="T2" fmla="*/ 316 w 392"/>
                    <a:gd name="T3" fmla="*/ 534 h 535"/>
                    <a:gd name="T4" fmla="*/ 316 w 392"/>
                    <a:gd name="T5" fmla="*/ 249 h 535"/>
                    <a:gd name="T6" fmla="*/ 391 w 392"/>
                    <a:gd name="T7" fmla="*/ 249 h 535"/>
                    <a:gd name="T8" fmla="*/ 204 w 392"/>
                    <a:gd name="T9" fmla="*/ 0 h 535"/>
                    <a:gd name="T10" fmla="*/ 0 w 392"/>
                    <a:gd name="T11" fmla="*/ 249 h 535"/>
                    <a:gd name="T12" fmla="*/ 74 w 392"/>
                    <a:gd name="T13" fmla="*/ 249 h 535"/>
                    <a:gd name="T14" fmla="*/ 74 w 392"/>
                    <a:gd name="T15" fmla="*/ 534 h 5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92" h="535">
                      <a:moveTo>
                        <a:pt x="74" y="534"/>
                      </a:moveTo>
                      <a:lnTo>
                        <a:pt x="316" y="534"/>
                      </a:lnTo>
                      <a:lnTo>
                        <a:pt x="316" y="249"/>
                      </a:lnTo>
                      <a:lnTo>
                        <a:pt x="391" y="249"/>
                      </a:lnTo>
                      <a:lnTo>
                        <a:pt x="204" y="0"/>
                      </a:lnTo>
                      <a:lnTo>
                        <a:pt x="0" y="249"/>
                      </a:lnTo>
                      <a:lnTo>
                        <a:pt x="74" y="249"/>
                      </a:lnTo>
                      <a:lnTo>
                        <a:pt x="74" y="534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1" name="Rectangle 25"/>
                <p:cNvSpPr>
                  <a:spLocks noChangeArrowheads="1"/>
                </p:cNvSpPr>
                <p:nvPr/>
              </p:nvSpPr>
              <p:spPr bwMode="auto">
                <a:xfrm>
                  <a:off x="3723" y="1603"/>
                  <a:ext cx="65" cy="59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2" name="Rectangle 26"/>
                <p:cNvSpPr>
                  <a:spLocks noChangeArrowheads="1"/>
                </p:cNvSpPr>
                <p:nvPr/>
              </p:nvSpPr>
              <p:spPr bwMode="auto">
                <a:xfrm>
                  <a:off x="3403" y="1608"/>
                  <a:ext cx="66" cy="58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3480" y="1558"/>
              <a:ext cx="136" cy="614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1C1C1C"/>
                  </a:solidFill>
                  <a:latin typeface="Times New Roman" pitchFamily="18" charset="0"/>
                </a:rPr>
                <a:t>MEMORY</a:t>
              </a: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3590" y="1742"/>
              <a:ext cx="126" cy="326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1C1C1C"/>
                  </a:solidFill>
                  <a:latin typeface="Times New Roman" pitchFamily="18" charset="0"/>
                </a:rPr>
                <a:t>BUS</a:t>
              </a:r>
            </a:p>
          </p:txBody>
        </p:sp>
      </p:grp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900363" y="3832225"/>
            <a:ext cx="3243262" cy="5810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1C1C1C"/>
                </a:solidFill>
                <a:latin typeface="Times New Roman" pitchFamily="18" charset="0"/>
              </a:rPr>
              <a:t>Global Memory System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603500" y="838200"/>
            <a:ext cx="1044575" cy="118745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1C1C1C"/>
                </a:solidFill>
                <a:latin typeface="Times New Roman" pitchFamily="18" charset="0"/>
              </a:rPr>
              <a:t>Processor</a:t>
            </a:r>
          </a:p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1C1C1C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4057650" y="838200"/>
            <a:ext cx="1041400" cy="118427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Times New Roman" pitchFamily="18" charset="0"/>
              </a:rPr>
              <a:t>Processor</a:t>
            </a:r>
          </a:p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5434013" y="838200"/>
            <a:ext cx="1042987" cy="1184275"/>
          </a:xfrm>
          <a:prstGeom prst="rect">
            <a:avLst/>
          </a:prstGeom>
          <a:solidFill>
            <a:srgbClr val="FFC5C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Times New Roman" pitchFamily="18" charset="0"/>
              </a:rPr>
              <a:t>Processor</a:t>
            </a:r>
          </a:p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29745" name="Group 49"/>
          <p:cNvGrpSpPr>
            <a:grpSpLocks/>
          </p:cNvGrpSpPr>
          <p:nvPr/>
        </p:nvGrpSpPr>
        <p:grpSpPr bwMode="auto">
          <a:xfrm>
            <a:off x="4235450" y="2041525"/>
            <a:ext cx="627063" cy="1754188"/>
            <a:chOff x="2628" y="1356"/>
            <a:chExt cx="395" cy="1105"/>
          </a:xfrm>
        </p:grpSpPr>
        <p:grpSp>
          <p:nvGrpSpPr>
            <p:cNvPr id="29742" name="Group 46"/>
            <p:cNvGrpSpPr>
              <a:grpSpLocks/>
            </p:cNvGrpSpPr>
            <p:nvPr/>
          </p:nvGrpSpPr>
          <p:grpSpPr bwMode="auto">
            <a:xfrm>
              <a:off x="2628" y="1356"/>
              <a:ext cx="395" cy="1105"/>
              <a:chOff x="2628" y="1356"/>
              <a:chExt cx="395" cy="1105"/>
            </a:xfrm>
          </p:grpSpPr>
          <p:grpSp>
            <p:nvGrpSpPr>
              <p:cNvPr id="29737" name="Group 41"/>
              <p:cNvGrpSpPr>
                <a:grpSpLocks/>
              </p:cNvGrpSpPr>
              <p:nvPr/>
            </p:nvGrpSpPr>
            <p:grpSpPr bwMode="auto">
              <a:xfrm>
                <a:off x="2628" y="1863"/>
                <a:ext cx="395" cy="598"/>
                <a:chOff x="2628" y="1863"/>
                <a:chExt cx="395" cy="598"/>
              </a:xfrm>
            </p:grpSpPr>
            <p:grpSp>
              <p:nvGrpSpPr>
                <p:cNvPr id="29735" name="Group 39"/>
                <p:cNvGrpSpPr>
                  <a:grpSpLocks/>
                </p:cNvGrpSpPr>
                <p:nvPr/>
              </p:nvGrpSpPr>
              <p:grpSpPr bwMode="auto">
                <a:xfrm>
                  <a:off x="2628" y="1863"/>
                  <a:ext cx="395" cy="598"/>
                  <a:chOff x="2628" y="1863"/>
                  <a:chExt cx="395" cy="598"/>
                </a:xfrm>
              </p:grpSpPr>
              <p:sp>
                <p:nvSpPr>
                  <p:cNvPr id="29732" name="Freeform 36"/>
                  <p:cNvSpPr>
                    <a:spLocks/>
                  </p:cNvSpPr>
                  <p:nvPr/>
                </p:nvSpPr>
                <p:spPr bwMode="auto">
                  <a:xfrm>
                    <a:off x="2631" y="1863"/>
                    <a:ext cx="392" cy="535"/>
                  </a:xfrm>
                  <a:custGeom>
                    <a:avLst/>
                    <a:gdLst>
                      <a:gd name="T0" fmla="*/ 316 w 392"/>
                      <a:gd name="T1" fmla="*/ 0 h 535"/>
                      <a:gd name="T2" fmla="*/ 74 w 392"/>
                      <a:gd name="T3" fmla="*/ 0 h 535"/>
                      <a:gd name="T4" fmla="*/ 74 w 392"/>
                      <a:gd name="T5" fmla="*/ 285 h 535"/>
                      <a:gd name="T6" fmla="*/ 0 w 392"/>
                      <a:gd name="T7" fmla="*/ 285 h 535"/>
                      <a:gd name="T8" fmla="*/ 187 w 392"/>
                      <a:gd name="T9" fmla="*/ 534 h 535"/>
                      <a:gd name="T10" fmla="*/ 391 w 392"/>
                      <a:gd name="T11" fmla="*/ 285 h 535"/>
                      <a:gd name="T12" fmla="*/ 316 w 392"/>
                      <a:gd name="T13" fmla="*/ 285 h 535"/>
                      <a:gd name="T14" fmla="*/ 316 w 392"/>
                      <a:gd name="T15" fmla="*/ 0 h 5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92" h="535">
                        <a:moveTo>
                          <a:pt x="316" y="0"/>
                        </a:moveTo>
                        <a:lnTo>
                          <a:pt x="74" y="0"/>
                        </a:lnTo>
                        <a:lnTo>
                          <a:pt x="74" y="285"/>
                        </a:lnTo>
                        <a:lnTo>
                          <a:pt x="0" y="285"/>
                        </a:lnTo>
                        <a:lnTo>
                          <a:pt x="187" y="534"/>
                        </a:lnTo>
                        <a:lnTo>
                          <a:pt x="391" y="285"/>
                        </a:lnTo>
                        <a:lnTo>
                          <a:pt x="316" y="285"/>
                        </a:lnTo>
                        <a:lnTo>
                          <a:pt x="316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733" name="Freeform 37"/>
                  <p:cNvSpPr>
                    <a:spLocks/>
                  </p:cNvSpPr>
                  <p:nvPr/>
                </p:nvSpPr>
                <p:spPr bwMode="auto">
                  <a:xfrm>
                    <a:off x="2818" y="2148"/>
                    <a:ext cx="204" cy="311"/>
                  </a:xfrm>
                  <a:custGeom>
                    <a:avLst/>
                    <a:gdLst>
                      <a:gd name="T0" fmla="*/ 203 w 204"/>
                      <a:gd name="T1" fmla="*/ 0 h 311"/>
                      <a:gd name="T2" fmla="*/ 203 w 204"/>
                      <a:gd name="T3" fmla="*/ 63 h 311"/>
                      <a:gd name="T4" fmla="*/ 0 w 204"/>
                      <a:gd name="T5" fmla="*/ 310 h 311"/>
                      <a:gd name="T6" fmla="*/ 0 w 204"/>
                      <a:gd name="T7" fmla="*/ 247 h 311"/>
                      <a:gd name="T8" fmla="*/ 203 w 204"/>
                      <a:gd name="T9" fmla="*/ 0 h 3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4" h="311">
                        <a:moveTo>
                          <a:pt x="203" y="0"/>
                        </a:moveTo>
                        <a:lnTo>
                          <a:pt x="203" y="63"/>
                        </a:lnTo>
                        <a:lnTo>
                          <a:pt x="0" y="310"/>
                        </a:lnTo>
                        <a:lnTo>
                          <a:pt x="0" y="247"/>
                        </a:lnTo>
                        <a:lnTo>
                          <a:pt x="203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734" name="Freeform 38"/>
                  <p:cNvSpPr>
                    <a:spLocks/>
                  </p:cNvSpPr>
                  <p:nvPr/>
                </p:nvSpPr>
                <p:spPr bwMode="auto">
                  <a:xfrm>
                    <a:off x="2628" y="2148"/>
                    <a:ext cx="191" cy="313"/>
                  </a:xfrm>
                  <a:custGeom>
                    <a:avLst/>
                    <a:gdLst>
                      <a:gd name="T0" fmla="*/ 190 w 191"/>
                      <a:gd name="T1" fmla="*/ 245 h 313"/>
                      <a:gd name="T2" fmla="*/ 190 w 191"/>
                      <a:gd name="T3" fmla="*/ 312 h 313"/>
                      <a:gd name="T4" fmla="*/ 0 w 191"/>
                      <a:gd name="T5" fmla="*/ 61 h 313"/>
                      <a:gd name="T6" fmla="*/ 0 w 191"/>
                      <a:gd name="T7" fmla="*/ 0 h 313"/>
                      <a:gd name="T8" fmla="*/ 190 w 191"/>
                      <a:gd name="T9" fmla="*/ 245 h 3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1" h="313">
                        <a:moveTo>
                          <a:pt x="190" y="245"/>
                        </a:moveTo>
                        <a:lnTo>
                          <a:pt x="190" y="312"/>
                        </a:lnTo>
                        <a:lnTo>
                          <a:pt x="0" y="61"/>
                        </a:lnTo>
                        <a:lnTo>
                          <a:pt x="0" y="0"/>
                        </a:lnTo>
                        <a:lnTo>
                          <a:pt x="190" y="245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9736" name="Freeform 40"/>
                <p:cNvSpPr>
                  <a:spLocks/>
                </p:cNvSpPr>
                <p:nvPr/>
              </p:nvSpPr>
              <p:spPr bwMode="auto">
                <a:xfrm>
                  <a:off x="2947" y="1996"/>
                  <a:ext cx="20" cy="153"/>
                </a:xfrm>
                <a:custGeom>
                  <a:avLst/>
                  <a:gdLst>
                    <a:gd name="T0" fmla="*/ 0 w 20"/>
                    <a:gd name="T1" fmla="*/ 0 h 153"/>
                    <a:gd name="T2" fmla="*/ 19 w 20"/>
                    <a:gd name="T3" fmla="*/ 54 h 153"/>
                    <a:gd name="T4" fmla="*/ 19 w 20"/>
                    <a:gd name="T5" fmla="*/ 152 h 153"/>
                    <a:gd name="T6" fmla="*/ 0 w 20"/>
                    <a:gd name="T7" fmla="*/ 152 h 153"/>
                    <a:gd name="T8" fmla="*/ 0 w 20"/>
                    <a:gd name="T9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53">
                      <a:moveTo>
                        <a:pt x="0" y="0"/>
                      </a:moveTo>
                      <a:lnTo>
                        <a:pt x="19" y="54"/>
                      </a:lnTo>
                      <a:lnTo>
                        <a:pt x="19" y="152"/>
                      </a:lnTo>
                      <a:lnTo>
                        <a:pt x="0" y="1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9741" name="Group 45"/>
              <p:cNvGrpSpPr>
                <a:grpSpLocks/>
              </p:cNvGrpSpPr>
              <p:nvPr/>
            </p:nvGrpSpPr>
            <p:grpSpPr bwMode="auto">
              <a:xfrm>
                <a:off x="2631" y="1356"/>
                <a:ext cx="392" cy="535"/>
                <a:chOff x="2631" y="1356"/>
                <a:chExt cx="392" cy="535"/>
              </a:xfrm>
            </p:grpSpPr>
            <p:sp>
              <p:nvSpPr>
                <p:cNvPr id="29738" name="Freeform 42"/>
                <p:cNvSpPr>
                  <a:spLocks/>
                </p:cNvSpPr>
                <p:nvPr/>
              </p:nvSpPr>
              <p:spPr bwMode="auto">
                <a:xfrm>
                  <a:off x="2631" y="1356"/>
                  <a:ext cx="392" cy="535"/>
                </a:xfrm>
                <a:custGeom>
                  <a:avLst/>
                  <a:gdLst>
                    <a:gd name="T0" fmla="*/ 74 w 392"/>
                    <a:gd name="T1" fmla="*/ 534 h 535"/>
                    <a:gd name="T2" fmla="*/ 316 w 392"/>
                    <a:gd name="T3" fmla="*/ 534 h 535"/>
                    <a:gd name="T4" fmla="*/ 316 w 392"/>
                    <a:gd name="T5" fmla="*/ 249 h 535"/>
                    <a:gd name="T6" fmla="*/ 391 w 392"/>
                    <a:gd name="T7" fmla="*/ 249 h 535"/>
                    <a:gd name="T8" fmla="*/ 204 w 392"/>
                    <a:gd name="T9" fmla="*/ 0 h 535"/>
                    <a:gd name="T10" fmla="*/ 0 w 392"/>
                    <a:gd name="T11" fmla="*/ 249 h 535"/>
                    <a:gd name="T12" fmla="*/ 74 w 392"/>
                    <a:gd name="T13" fmla="*/ 249 h 535"/>
                    <a:gd name="T14" fmla="*/ 74 w 392"/>
                    <a:gd name="T15" fmla="*/ 534 h 5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92" h="535">
                      <a:moveTo>
                        <a:pt x="74" y="534"/>
                      </a:moveTo>
                      <a:lnTo>
                        <a:pt x="316" y="534"/>
                      </a:lnTo>
                      <a:lnTo>
                        <a:pt x="316" y="249"/>
                      </a:lnTo>
                      <a:lnTo>
                        <a:pt x="391" y="249"/>
                      </a:lnTo>
                      <a:lnTo>
                        <a:pt x="204" y="0"/>
                      </a:lnTo>
                      <a:lnTo>
                        <a:pt x="0" y="249"/>
                      </a:lnTo>
                      <a:lnTo>
                        <a:pt x="74" y="249"/>
                      </a:lnTo>
                      <a:lnTo>
                        <a:pt x="74" y="534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9" name="Rectangle 43"/>
                <p:cNvSpPr>
                  <a:spLocks noChangeArrowheads="1"/>
                </p:cNvSpPr>
                <p:nvPr/>
              </p:nvSpPr>
              <p:spPr bwMode="auto">
                <a:xfrm>
                  <a:off x="2955" y="1603"/>
                  <a:ext cx="65" cy="59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0" name="Rectangle 44"/>
                <p:cNvSpPr>
                  <a:spLocks noChangeArrowheads="1"/>
                </p:cNvSpPr>
                <p:nvPr/>
              </p:nvSpPr>
              <p:spPr bwMode="auto">
                <a:xfrm>
                  <a:off x="2635" y="1608"/>
                  <a:ext cx="66" cy="58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2712" y="1558"/>
              <a:ext cx="136" cy="614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1C1C1C"/>
                  </a:solidFill>
                  <a:latin typeface="Times New Roman" pitchFamily="18" charset="0"/>
                </a:rPr>
                <a:t>MEMORY</a:t>
              </a: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2822" y="1742"/>
              <a:ext cx="126" cy="326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1C1C1C"/>
                  </a:solidFill>
                  <a:latin typeface="Times New Roman" pitchFamily="18" charset="0"/>
                </a:rPr>
                <a:t>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36897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4457700" y="2743200"/>
            <a:ext cx="0" cy="5937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977900" y="2743200"/>
            <a:ext cx="7096125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33600" y="3258161"/>
            <a:ext cx="3834953" cy="533764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/>
          <a:p>
            <a:pPr defTabSz="608013" eaLnBrk="0" hangingPunct="0"/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Global Memory System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4362" y="549122"/>
            <a:ext cx="7459663" cy="3598428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924550" y="838201"/>
            <a:ext cx="1779587" cy="1904999"/>
            <a:chOff x="3696" y="1588"/>
            <a:chExt cx="1020" cy="1244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3696" y="1588"/>
              <a:ext cx="1020" cy="620"/>
              <a:chOff x="3696" y="1588"/>
              <a:chExt cx="1020" cy="620"/>
            </a:xfrm>
          </p:grpSpPr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3696" y="1588"/>
                <a:ext cx="1020" cy="2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Processor</a:t>
                </a:r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4190" y="1878"/>
                <a:ext cx="0" cy="33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0" name="Group 11"/>
            <p:cNvGrpSpPr>
              <a:grpSpLocks/>
            </p:cNvGrpSpPr>
            <p:nvPr/>
          </p:nvGrpSpPr>
          <p:grpSpPr bwMode="auto">
            <a:xfrm>
              <a:off x="3850" y="2212"/>
              <a:ext cx="664" cy="620"/>
              <a:chOff x="2277" y="1978"/>
              <a:chExt cx="664" cy="620"/>
            </a:xfrm>
          </p:grpSpPr>
          <p:sp>
            <p:nvSpPr>
              <p:cNvPr id="11" name="Text Box 12"/>
              <p:cNvSpPr txBox="1">
                <a:spLocks noChangeArrowheads="1"/>
              </p:cNvSpPr>
              <p:nvPr/>
            </p:nvSpPr>
            <p:spPr bwMode="auto">
              <a:xfrm>
                <a:off x="2277" y="1978"/>
                <a:ext cx="664" cy="291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>
                <a:off x="2616" y="2268"/>
                <a:ext cx="0" cy="33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266825" y="838201"/>
            <a:ext cx="1779587" cy="1904999"/>
            <a:chOff x="1029" y="1588"/>
            <a:chExt cx="1019" cy="1244"/>
          </a:xfrm>
        </p:grpSpPr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1029" y="1588"/>
              <a:ext cx="1019" cy="620"/>
              <a:chOff x="2016" y="2644"/>
              <a:chExt cx="1019" cy="620"/>
            </a:xfrm>
          </p:grpSpPr>
          <p:sp>
            <p:nvSpPr>
              <p:cNvPr id="20" name="Text Box 16"/>
              <p:cNvSpPr txBox="1">
                <a:spLocks noChangeArrowheads="1"/>
              </p:cNvSpPr>
              <p:nvPr/>
            </p:nvSpPr>
            <p:spPr bwMode="auto">
              <a:xfrm>
                <a:off x="2016" y="2644"/>
                <a:ext cx="1019" cy="2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Processor</a:t>
                </a:r>
              </a:p>
            </p:txBody>
          </p:sp>
          <p:sp>
            <p:nvSpPr>
              <p:cNvPr id="21" name="Line 17"/>
              <p:cNvSpPr>
                <a:spLocks noChangeShapeType="1"/>
              </p:cNvSpPr>
              <p:nvPr/>
            </p:nvSpPr>
            <p:spPr bwMode="auto">
              <a:xfrm>
                <a:off x="2509" y="2934"/>
                <a:ext cx="0" cy="33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1184" y="2212"/>
              <a:ext cx="664" cy="620"/>
              <a:chOff x="2277" y="1978"/>
              <a:chExt cx="664" cy="620"/>
            </a:xfrm>
          </p:grpSpPr>
          <p:sp>
            <p:nvSpPr>
              <p:cNvPr id="18" name="Text Box 19"/>
              <p:cNvSpPr txBox="1">
                <a:spLocks noChangeArrowheads="1"/>
              </p:cNvSpPr>
              <p:nvPr/>
            </p:nvSpPr>
            <p:spPr bwMode="auto">
              <a:xfrm>
                <a:off x="2277" y="1978"/>
                <a:ext cx="664" cy="291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19" name="Line 20"/>
              <p:cNvSpPr>
                <a:spLocks noChangeShapeType="1"/>
              </p:cNvSpPr>
              <p:nvPr/>
            </p:nvSpPr>
            <p:spPr bwMode="auto">
              <a:xfrm>
                <a:off x="2616" y="2268"/>
                <a:ext cx="0" cy="33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068387" y="62345"/>
            <a:ext cx="52863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2700" i="1">
                <a:latin typeface="Comic Sans MS" pitchFamily="66" charset="0"/>
              </a:rPr>
              <a:t>Uniform Memory Access - UMA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103187" y="4109170"/>
            <a:ext cx="52705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2700" i="1">
                <a:latin typeface="Comic Sans MS" pitchFamily="66" charset="0"/>
              </a:rPr>
              <a:t>Symmetric Multiprocessor SMP</a:t>
            </a: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594100" y="838201"/>
            <a:ext cx="1779587" cy="1904999"/>
            <a:chOff x="3696" y="1588"/>
            <a:chExt cx="1019" cy="1244"/>
          </a:xfrm>
        </p:grpSpPr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3696" y="1588"/>
              <a:ext cx="1019" cy="620"/>
              <a:chOff x="3696" y="1588"/>
              <a:chExt cx="1019" cy="620"/>
            </a:xfrm>
          </p:grpSpPr>
          <p:sp>
            <p:nvSpPr>
              <p:cNvPr id="29" name="Text Box 25"/>
              <p:cNvSpPr txBox="1">
                <a:spLocks noChangeArrowheads="1"/>
              </p:cNvSpPr>
              <p:nvPr/>
            </p:nvSpPr>
            <p:spPr bwMode="auto">
              <a:xfrm>
                <a:off x="3696" y="1588"/>
                <a:ext cx="1019" cy="2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Processor</a:t>
                </a:r>
              </a:p>
            </p:txBody>
          </p:sp>
          <p:sp>
            <p:nvSpPr>
              <p:cNvPr id="30" name="Line 26"/>
              <p:cNvSpPr>
                <a:spLocks noChangeShapeType="1"/>
              </p:cNvSpPr>
              <p:nvPr/>
            </p:nvSpPr>
            <p:spPr bwMode="auto">
              <a:xfrm>
                <a:off x="4190" y="1878"/>
                <a:ext cx="0" cy="33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6" name="Group 27"/>
            <p:cNvGrpSpPr>
              <a:grpSpLocks/>
            </p:cNvGrpSpPr>
            <p:nvPr/>
          </p:nvGrpSpPr>
          <p:grpSpPr bwMode="auto">
            <a:xfrm>
              <a:off x="3850" y="2212"/>
              <a:ext cx="663" cy="620"/>
              <a:chOff x="2277" y="1978"/>
              <a:chExt cx="663" cy="620"/>
            </a:xfrm>
          </p:grpSpPr>
          <p:sp>
            <p:nvSpPr>
              <p:cNvPr id="27" name="Text Box 28"/>
              <p:cNvSpPr txBox="1">
                <a:spLocks noChangeArrowheads="1"/>
              </p:cNvSpPr>
              <p:nvPr/>
            </p:nvSpPr>
            <p:spPr bwMode="auto">
              <a:xfrm>
                <a:off x="2277" y="1978"/>
                <a:ext cx="663" cy="291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28" name="Line 29"/>
              <p:cNvSpPr>
                <a:spLocks noChangeShapeType="1"/>
              </p:cNvSpPr>
              <p:nvPr/>
            </p:nvSpPr>
            <p:spPr bwMode="auto">
              <a:xfrm>
                <a:off x="2616" y="2268"/>
                <a:ext cx="0" cy="33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27709" y="5009283"/>
            <a:ext cx="8963891" cy="1772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22" tIns="49526" rIns="100822" bIns="49526" numCol="1" anchor="t" anchorCtr="0" compatLnSpc="1">
            <a:prstTxWarp prst="textNoShape">
              <a:avLst/>
            </a:prstTxWarp>
          </a:bodyPr>
          <a:lstStyle>
            <a:lvl1pPr marL="382588" indent="-382588" algn="l" defTabSz="1019175" rtl="0" fontAlgn="base">
              <a:spcBef>
                <a:spcPct val="20000"/>
              </a:spcBef>
              <a:spcAft>
                <a:spcPct val="0"/>
              </a:spcAft>
              <a:buChar char="•"/>
              <a:defRPr sz="26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827088" indent="-317500" algn="l" defTabSz="1019175" rtl="0" fontAlgn="base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CC3300"/>
                </a:solidFill>
                <a:latin typeface="+mn-lt"/>
              </a:defRPr>
            </a:lvl2pPr>
            <a:lvl3pPr marL="1273175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•"/>
              <a:defRPr sz="2100" b="1">
                <a:solidFill>
                  <a:srgbClr val="009900"/>
                </a:solidFill>
                <a:latin typeface="+mn-lt"/>
              </a:defRPr>
            </a:lvl3pPr>
            <a:lvl4pPr marL="1782763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–"/>
              <a:defRPr sz="1900">
                <a:solidFill>
                  <a:schemeClr val="tx2"/>
                </a:solidFill>
                <a:latin typeface="+mn-lt"/>
              </a:defRPr>
            </a:lvl4pPr>
            <a:lvl5pPr marL="22923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5pPr>
            <a:lvl6pPr marL="27495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6pPr>
            <a:lvl7pPr marL="32067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7pPr>
            <a:lvl8pPr marL="36639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8pPr>
            <a:lvl9pPr marL="4121150" indent="-2540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Memory: centralized with </a:t>
            </a:r>
            <a:r>
              <a:rPr kumimoji="0" lang="en-US" sz="2400" b="1" i="0" u="sng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uniform access time</a:t>
            </a:r>
            <a:r>
              <a:rPr kumimoji="0" lang="en-US" sz="2400" b="1" i="0" u="sng" strike="noStrike" kern="0" cap="none" spc="0" normalizeH="0" baseline="0" noProof="0" smtClean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(“</a:t>
            </a:r>
            <a:r>
              <a:rPr kumimoji="0" lang="en-US" sz="2400" b="1" i="0" u="sng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UMA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”) and bus interconnect, I/O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Examples: Dell Workstation 530, Sun Enterprise, SGI Challenge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172200" y="3442178"/>
            <a:ext cx="2971800" cy="1333983"/>
          </a:xfrm>
          <a:prstGeom prst="rect">
            <a:avLst/>
          </a:prstGeom>
          <a:solidFill>
            <a:srgbClr val="FFFFFF"/>
          </a:solidFill>
          <a:ln w="12700">
            <a:pattFill prst="narHorz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 lIns="101882" tIns="50941" rIns="101882" bIns="50941">
            <a:spAutoFit/>
          </a:bodyPr>
          <a:lstStyle>
            <a:lvl1pPr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algn="l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10191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typical:</a:t>
            </a:r>
          </a:p>
          <a:p>
            <a:pPr marL="0" marR="0" lvl="0" indent="0" algn="l" defTabSz="10191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1 cycle to local cache</a:t>
            </a:r>
          </a:p>
          <a:p>
            <a:pPr marL="0" marR="0" lvl="0" indent="0" algn="l" defTabSz="10191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20 cycles to remote cache</a:t>
            </a:r>
          </a:p>
          <a:p>
            <a:pPr marL="0" marR="0" lvl="0" indent="0" algn="l" defTabSz="10191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100 cycles to memory</a:t>
            </a:r>
          </a:p>
        </p:txBody>
      </p:sp>
    </p:spTree>
    <p:extLst>
      <p:ext uri="{BB962C8B-B14F-4D97-AF65-F5344CB8AC3E}">
        <p14:creationId xmlns:p14="http://schemas.microsoft.com/office/powerpoint/2010/main" val="309869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" y="4684906"/>
            <a:ext cx="88011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57200" y="636781"/>
            <a:ext cx="1760538" cy="4048125"/>
            <a:chOff x="528" y="1302"/>
            <a:chExt cx="1008" cy="2250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528" y="1302"/>
              <a:ext cx="1008" cy="1872"/>
              <a:chOff x="1117" y="1206"/>
              <a:chExt cx="1008" cy="1872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1117" y="1590"/>
                <a:ext cx="1008" cy="1488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1203" y="2016"/>
                <a:ext cx="839" cy="2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CPU x 4</a:t>
                </a:r>
              </a:p>
            </p:txBody>
          </p:sp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1203" y="1680"/>
                <a:ext cx="839" cy="294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Channel</a:t>
                </a: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1203" y="2358"/>
                <a:ext cx="839" cy="294"/>
              </a:xfrm>
              <a:prstGeom prst="rect">
                <a:avLst/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1203" y="2694"/>
                <a:ext cx="839" cy="29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itchFamily="66" charset="0"/>
                  </a:rPr>
                  <a:t>Memory</a:t>
                </a:r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1597" y="1206"/>
                <a:ext cx="0" cy="38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Text Box 11"/>
              <p:cNvSpPr txBox="1">
                <a:spLocks noChangeArrowheads="1"/>
              </p:cNvSpPr>
              <p:nvPr/>
            </p:nvSpPr>
            <p:spPr bwMode="auto">
              <a:xfrm>
                <a:off x="1597" y="1257"/>
                <a:ext cx="445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I/O</a:t>
                </a:r>
              </a:p>
            </p:txBody>
          </p:sp>
        </p:grp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1032" y="3174"/>
              <a:ext cx="0" cy="3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2663825" y="636781"/>
            <a:ext cx="1760538" cy="4048125"/>
            <a:chOff x="528" y="1302"/>
            <a:chExt cx="1008" cy="2250"/>
          </a:xfrm>
        </p:grpSpPr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528" y="1302"/>
              <a:ext cx="1008" cy="1872"/>
              <a:chOff x="1117" y="1206"/>
              <a:chExt cx="1008" cy="1872"/>
            </a:xfrm>
          </p:grpSpPr>
          <p:sp>
            <p:nvSpPr>
              <p:cNvPr id="18" name="Rectangle 15"/>
              <p:cNvSpPr>
                <a:spLocks noChangeArrowheads="1"/>
              </p:cNvSpPr>
              <p:nvPr/>
            </p:nvSpPr>
            <p:spPr bwMode="auto">
              <a:xfrm>
                <a:off x="1117" y="1590"/>
                <a:ext cx="1008" cy="1488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Text Box 16"/>
              <p:cNvSpPr txBox="1">
                <a:spLocks noChangeArrowheads="1"/>
              </p:cNvSpPr>
              <p:nvPr/>
            </p:nvSpPr>
            <p:spPr bwMode="auto">
              <a:xfrm>
                <a:off x="1203" y="2016"/>
                <a:ext cx="839" cy="2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CPU x 4</a:t>
                </a:r>
              </a:p>
            </p:txBody>
          </p:sp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203" y="1680"/>
                <a:ext cx="839" cy="294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Channel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203" y="2358"/>
                <a:ext cx="839" cy="294"/>
              </a:xfrm>
              <a:prstGeom prst="rect">
                <a:avLst/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22" name="Text Box 19"/>
              <p:cNvSpPr txBox="1">
                <a:spLocks noChangeArrowheads="1"/>
              </p:cNvSpPr>
              <p:nvPr/>
            </p:nvSpPr>
            <p:spPr bwMode="auto">
              <a:xfrm>
                <a:off x="1203" y="2694"/>
                <a:ext cx="839" cy="29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itchFamily="66" charset="0"/>
                  </a:rPr>
                  <a:t>Memory</a:t>
                </a:r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>
                <a:off x="1597" y="1206"/>
                <a:ext cx="0" cy="38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" name="Text Box 21"/>
              <p:cNvSpPr txBox="1">
                <a:spLocks noChangeArrowheads="1"/>
              </p:cNvSpPr>
              <p:nvPr/>
            </p:nvSpPr>
            <p:spPr bwMode="auto">
              <a:xfrm>
                <a:off x="1597" y="1257"/>
                <a:ext cx="445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I/O</a:t>
                </a:r>
              </a:p>
            </p:txBody>
          </p:sp>
        </p:grp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032" y="3174"/>
              <a:ext cx="0" cy="3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5" name="Group 23"/>
          <p:cNvGrpSpPr>
            <a:grpSpLocks/>
          </p:cNvGrpSpPr>
          <p:nvPr/>
        </p:nvGrpSpPr>
        <p:grpSpPr bwMode="auto">
          <a:xfrm>
            <a:off x="4872038" y="636781"/>
            <a:ext cx="1758950" cy="4048125"/>
            <a:chOff x="528" y="1302"/>
            <a:chExt cx="1008" cy="2250"/>
          </a:xfrm>
        </p:grpSpPr>
        <p:grpSp>
          <p:nvGrpSpPr>
            <p:cNvPr id="26" name="Group 24"/>
            <p:cNvGrpSpPr>
              <a:grpSpLocks/>
            </p:cNvGrpSpPr>
            <p:nvPr/>
          </p:nvGrpSpPr>
          <p:grpSpPr bwMode="auto">
            <a:xfrm>
              <a:off x="528" y="1302"/>
              <a:ext cx="1008" cy="1872"/>
              <a:chOff x="1117" y="1206"/>
              <a:chExt cx="1008" cy="1872"/>
            </a:xfrm>
          </p:grpSpPr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1117" y="1590"/>
                <a:ext cx="1008" cy="1488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Text Box 26"/>
              <p:cNvSpPr txBox="1">
                <a:spLocks noChangeArrowheads="1"/>
              </p:cNvSpPr>
              <p:nvPr/>
            </p:nvSpPr>
            <p:spPr bwMode="auto">
              <a:xfrm>
                <a:off x="1203" y="2016"/>
                <a:ext cx="839" cy="2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CPU x 4</a:t>
                </a:r>
              </a:p>
            </p:txBody>
          </p:sp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203" y="1680"/>
                <a:ext cx="839" cy="294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Channel</a:t>
                </a:r>
              </a:p>
            </p:txBody>
          </p:sp>
          <p:sp>
            <p:nvSpPr>
              <p:cNvPr id="31" name="Text Box 28"/>
              <p:cNvSpPr txBox="1">
                <a:spLocks noChangeArrowheads="1"/>
              </p:cNvSpPr>
              <p:nvPr/>
            </p:nvSpPr>
            <p:spPr bwMode="auto">
              <a:xfrm>
                <a:off x="1203" y="2358"/>
                <a:ext cx="839" cy="294"/>
              </a:xfrm>
              <a:prstGeom prst="rect">
                <a:avLst/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32" name="Text Box 29"/>
              <p:cNvSpPr txBox="1">
                <a:spLocks noChangeArrowheads="1"/>
              </p:cNvSpPr>
              <p:nvPr/>
            </p:nvSpPr>
            <p:spPr bwMode="auto">
              <a:xfrm>
                <a:off x="1203" y="2694"/>
                <a:ext cx="839" cy="29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itchFamily="66" charset="0"/>
                  </a:rPr>
                  <a:t>Memory</a:t>
                </a:r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1597" y="1206"/>
                <a:ext cx="0" cy="38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Text Box 31"/>
              <p:cNvSpPr txBox="1">
                <a:spLocks noChangeArrowheads="1"/>
              </p:cNvSpPr>
              <p:nvPr/>
            </p:nvSpPr>
            <p:spPr bwMode="auto">
              <a:xfrm>
                <a:off x="1597" y="1257"/>
                <a:ext cx="445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I/O</a:t>
                </a:r>
              </a:p>
            </p:txBody>
          </p:sp>
        </p:grp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>
              <a:off x="1032" y="3174"/>
              <a:ext cx="0" cy="3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5" name="Group 33"/>
          <p:cNvGrpSpPr>
            <a:grpSpLocks/>
          </p:cNvGrpSpPr>
          <p:nvPr/>
        </p:nvGrpSpPr>
        <p:grpSpPr bwMode="auto">
          <a:xfrm>
            <a:off x="7078663" y="636781"/>
            <a:ext cx="1760537" cy="4048125"/>
            <a:chOff x="528" y="1302"/>
            <a:chExt cx="1008" cy="2250"/>
          </a:xfrm>
        </p:grpSpPr>
        <p:grpSp>
          <p:nvGrpSpPr>
            <p:cNvPr id="36" name="Group 34"/>
            <p:cNvGrpSpPr>
              <a:grpSpLocks/>
            </p:cNvGrpSpPr>
            <p:nvPr/>
          </p:nvGrpSpPr>
          <p:grpSpPr bwMode="auto">
            <a:xfrm>
              <a:off x="528" y="1302"/>
              <a:ext cx="1008" cy="1872"/>
              <a:chOff x="1117" y="1206"/>
              <a:chExt cx="1008" cy="1872"/>
            </a:xfrm>
          </p:grpSpPr>
          <p:sp>
            <p:nvSpPr>
              <p:cNvPr id="38" name="Rectangle 35"/>
              <p:cNvSpPr>
                <a:spLocks noChangeArrowheads="1"/>
              </p:cNvSpPr>
              <p:nvPr/>
            </p:nvSpPr>
            <p:spPr bwMode="auto">
              <a:xfrm>
                <a:off x="1117" y="1590"/>
                <a:ext cx="1008" cy="1488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Text Box 36"/>
              <p:cNvSpPr txBox="1">
                <a:spLocks noChangeArrowheads="1"/>
              </p:cNvSpPr>
              <p:nvPr/>
            </p:nvSpPr>
            <p:spPr bwMode="auto">
              <a:xfrm>
                <a:off x="1203" y="2016"/>
                <a:ext cx="839" cy="2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CPU x 4</a:t>
                </a:r>
              </a:p>
            </p:txBody>
          </p:sp>
          <p:sp>
            <p:nvSpPr>
              <p:cNvPr id="40" name="Text Box 37"/>
              <p:cNvSpPr txBox="1">
                <a:spLocks noChangeArrowheads="1"/>
              </p:cNvSpPr>
              <p:nvPr/>
            </p:nvSpPr>
            <p:spPr bwMode="auto">
              <a:xfrm>
                <a:off x="1203" y="1680"/>
                <a:ext cx="839" cy="294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Channel</a:t>
                </a:r>
              </a:p>
            </p:txBody>
          </p:sp>
          <p:sp>
            <p:nvSpPr>
              <p:cNvPr id="41" name="Text Box 38"/>
              <p:cNvSpPr txBox="1">
                <a:spLocks noChangeArrowheads="1"/>
              </p:cNvSpPr>
              <p:nvPr/>
            </p:nvSpPr>
            <p:spPr bwMode="auto">
              <a:xfrm>
                <a:off x="1203" y="2358"/>
                <a:ext cx="839" cy="294"/>
              </a:xfrm>
              <a:prstGeom prst="rect">
                <a:avLst/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omic Sans MS" pitchFamily="66" charset="0"/>
                  </a:rPr>
                  <a:t>Cache</a:t>
                </a:r>
              </a:p>
            </p:txBody>
          </p:sp>
          <p:sp>
            <p:nvSpPr>
              <p:cNvPr id="42" name="Text Box 39"/>
              <p:cNvSpPr txBox="1">
                <a:spLocks noChangeArrowheads="1"/>
              </p:cNvSpPr>
              <p:nvPr/>
            </p:nvSpPr>
            <p:spPr bwMode="auto">
              <a:xfrm>
                <a:off x="1203" y="2694"/>
                <a:ext cx="839" cy="29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itchFamily="66" charset="0"/>
                  </a:rPr>
                  <a:t>Memory</a:t>
                </a:r>
              </a:p>
            </p:txBody>
          </p:sp>
          <p:sp>
            <p:nvSpPr>
              <p:cNvPr id="43" name="Line 40"/>
              <p:cNvSpPr>
                <a:spLocks noChangeShapeType="1"/>
              </p:cNvSpPr>
              <p:nvPr/>
            </p:nvSpPr>
            <p:spPr bwMode="auto">
              <a:xfrm>
                <a:off x="1597" y="1206"/>
                <a:ext cx="0" cy="38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Text Box 41"/>
              <p:cNvSpPr txBox="1">
                <a:spLocks noChangeArrowheads="1"/>
              </p:cNvSpPr>
              <p:nvPr/>
            </p:nvSpPr>
            <p:spPr bwMode="auto">
              <a:xfrm>
                <a:off x="1597" y="1257"/>
                <a:ext cx="445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1019175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</a:rPr>
                  <a:t>I/O</a:t>
                </a:r>
              </a:p>
            </p:txBody>
          </p:sp>
        </p:grp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>
              <a:off x="1032" y="3174"/>
              <a:ext cx="0" cy="3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295551" y="4937991"/>
            <a:ext cx="5407499" cy="47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/>
          <a:p>
            <a:pPr marL="0" marR="0" lvl="0" indent="0" algn="l" defTabSz="10191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Non-Uniform Memory Access - NUMA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57200" y="5441219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b="1" kern="0">
                <a:solidFill>
                  <a:srgbClr val="000099"/>
                </a:solidFill>
                <a:latin typeface="Comic Sans MS"/>
              </a:rPr>
              <a:t>Examples: DASH/Alewife/FLASH (academic), SGI Origin, Compaq GS320, Sequent (IBM) NUMA-Q</a:t>
            </a:r>
          </a:p>
        </p:txBody>
      </p:sp>
    </p:spTree>
    <p:extLst>
      <p:ext uri="{BB962C8B-B14F-4D97-AF65-F5344CB8AC3E}">
        <p14:creationId xmlns:p14="http://schemas.microsoft.com/office/powerpoint/2010/main" val="304175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76200"/>
            <a:ext cx="6178550" cy="685800"/>
          </a:xfr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fr-FR" dirty="0" err="1" smtClean="0"/>
              <a:t>Shared</a:t>
            </a:r>
            <a:r>
              <a:rPr lang="fr-FR" dirty="0" smtClean="0"/>
              <a:t> Memory: Pros and Cons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2999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fr-FR" sz="2800" dirty="0" err="1" smtClean="0"/>
              <a:t>Advantages</a:t>
            </a:r>
            <a:endParaRPr lang="fr-FR" sz="28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en-GB" sz="2400" dirty="0" smtClean="0"/>
              <a:t>Global address space provides a user-friendly programming perspective to memory </a:t>
            </a:r>
            <a:endParaRPr lang="fr-FR" sz="24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en-GB" sz="2400" dirty="0" smtClean="0"/>
              <a:t>Data sharing between tasks is both fast and uniform due to the proximity of memory to CPUs </a:t>
            </a:r>
            <a:endParaRPr lang="fr-FR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fr-FR" sz="2800" dirty="0" err="1" smtClean="0"/>
              <a:t>Disadvantages</a:t>
            </a:r>
            <a:r>
              <a:rPr lang="fr-FR" sz="2800" dirty="0" smtClean="0"/>
              <a:t>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sz="2400" dirty="0" smtClean="0"/>
              <a:t>Primary disadvantage is the lack of scalability between memory and CPUs. Adding more CPUs can geometrically increases traffic on the shared memory-CPU path, and for cache coherent systems, geometrically increase traffic associated with cache/memory management. </a:t>
            </a:r>
            <a:endParaRPr lang="fr-FR" sz="24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en-GB" sz="2400" dirty="0" smtClean="0"/>
              <a:t>Programmer responsibility for synchronization constructs that insure "correct" access of global memory. </a:t>
            </a:r>
            <a:endParaRPr lang="fr-FR" sz="24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en-GB" sz="2400" dirty="0" smtClean="0"/>
              <a:t>Expense: it becomes increasingly difficult and expensive to design and produce shared memory machines with ever increasing numbers of processors. </a:t>
            </a:r>
            <a:endParaRPr lang="fr-FR" sz="2400" dirty="0" smtClean="0"/>
          </a:p>
          <a:p>
            <a:pPr algn="just" eaLnBrk="1" hangingPunct="1">
              <a:lnSpc>
                <a:spcPct val="80000"/>
              </a:lnSpc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889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947" y="152400"/>
            <a:ext cx="3976255" cy="491836"/>
          </a:xfrm>
        </p:spPr>
        <p:txBody>
          <a:bodyPr/>
          <a:lstStyle/>
          <a:p>
            <a:pPr eaLnBrk="1" hangingPunct="1"/>
            <a:r>
              <a:rPr lang="fr-FR" dirty="0" err="1" smtClean="0"/>
              <a:t>Distributed</a:t>
            </a:r>
            <a:r>
              <a:rPr lang="fr-FR" dirty="0" smtClean="0"/>
              <a:t> Memory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146" y="693016"/>
            <a:ext cx="8548254" cy="578398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300" dirty="0" smtClean="0"/>
              <a:t>Like shared memory systems, distributed memory systems vary widely but share a common characteristic. Distributed memory systems require a communication network to connect inter-processor memory. </a:t>
            </a:r>
            <a:endParaRPr lang="fr-FR" sz="23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sz="2300" dirty="0" smtClean="0"/>
              <a:t>Processors have their own local memory. Memory addresses in one processor do not map to another processor, so there is no concept of global address space across all processors. </a:t>
            </a:r>
            <a:endParaRPr lang="fr-FR" sz="23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sz="2300" dirty="0" smtClean="0"/>
              <a:t>Because each processor has its own local memory, it operates independently. Changes it makes to its local memory have no effect on the memory of other processors. </a:t>
            </a:r>
            <a:r>
              <a:rPr lang="fr-FR" sz="2300" dirty="0" err="1" smtClean="0"/>
              <a:t>Hence</a:t>
            </a:r>
            <a:r>
              <a:rPr lang="fr-FR" sz="2300" dirty="0" smtClean="0"/>
              <a:t>, the concept of cache </a:t>
            </a:r>
            <a:r>
              <a:rPr lang="fr-FR" sz="2300" dirty="0" err="1" smtClean="0"/>
              <a:t>coherency</a:t>
            </a:r>
            <a:r>
              <a:rPr lang="fr-FR" sz="2300" dirty="0" smtClean="0"/>
              <a:t> </a:t>
            </a:r>
            <a:r>
              <a:rPr lang="fr-FR" sz="2300" dirty="0" err="1" smtClean="0"/>
              <a:t>does</a:t>
            </a:r>
            <a:r>
              <a:rPr lang="fr-FR" sz="2300" dirty="0" smtClean="0"/>
              <a:t> not </a:t>
            </a:r>
            <a:r>
              <a:rPr lang="fr-FR" sz="2300" dirty="0" err="1" smtClean="0"/>
              <a:t>apply</a:t>
            </a:r>
            <a:r>
              <a:rPr lang="fr-FR" sz="2300" dirty="0" smtClean="0"/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2300" dirty="0" smtClean="0"/>
              <a:t>When a processor needs access to data in another processor, it is usually the task of the programmer to explicitly define how and when data is communicated. </a:t>
            </a:r>
            <a:r>
              <a:rPr lang="fr-FR" sz="2300" dirty="0" err="1" smtClean="0"/>
              <a:t>Synchronization</a:t>
            </a:r>
            <a:r>
              <a:rPr lang="fr-FR" sz="2300" dirty="0" smtClean="0"/>
              <a:t> </a:t>
            </a:r>
            <a:r>
              <a:rPr lang="fr-FR" sz="2300" dirty="0" err="1" smtClean="0"/>
              <a:t>between</a:t>
            </a:r>
            <a:r>
              <a:rPr lang="fr-FR" sz="2300" dirty="0" smtClean="0"/>
              <a:t> </a:t>
            </a:r>
            <a:r>
              <a:rPr lang="fr-FR" sz="2300" dirty="0" err="1" smtClean="0"/>
              <a:t>tasks</a:t>
            </a:r>
            <a:r>
              <a:rPr lang="fr-FR" sz="2300" dirty="0" smtClean="0"/>
              <a:t> </a:t>
            </a:r>
            <a:r>
              <a:rPr lang="fr-FR" sz="2300" dirty="0" err="1" smtClean="0"/>
              <a:t>is</a:t>
            </a:r>
            <a:r>
              <a:rPr lang="fr-FR" sz="2300" dirty="0" smtClean="0"/>
              <a:t> </a:t>
            </a:r>
            <a:r>
              <a:rPr lang="fr-FR" sz="2300" dirty="0" err="1" smtClean="0"/>
              <a:t>likewise</a:t>
            </a:r>
            <a:r>
              <a:rPr lang="fr-FR" sz="2300" dirty="0" smtClean="0"/>
              <a:t> the </a:t>
            </a:r>
            <a:r>
              <a:rPr lang="fr-FR" sz="2300" dirty="0" err="1" smtClean="0"/>
              <a:t>programmer's</a:t>
            </a:r>
            <a:r>
              <a:rPr lang="fr-FR" sz="2300" dirty="0" smtClean="0"/>
              <a:t> </a:t>
            </a:r>
            <a:r>
              <a:rPr lang="fr-FR" sz="2300" dirty="0" err="1" smtClean="0"/>
              <a:t>responsibility</a:t>
            </a:r>
            <a:r>
              <a:rPr lang="fr-FR" sz="2300" dirty="0" smtClean="0"/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2300" dirty="0" smtClean="0"/>
              <a:t>The network "fabric" used for data transfer varies widely, though it can </a:t>
            </a:r>
            <a:r>
              <a:rPr lang="en-GB" sz="2300" dirty="0" err="1" smtClean="0"/>
              <a:t>can</a:t>
            </a:r>
            <a:r>
              <a:rPr lang="en-GB" sz="2300" dirty="0" smtClean="0"/>
              <a:t> be as simple as Ethernet.</a:t>
            </a:r>
            <a:endParaRPr lang="fr-FR" sz="2300" dirty="0" smtClean="0"/>
          </a:p>
        </p:txBody>
      </p:sp>
    </p:spTree>
    <p:extLst>
      <p:ext uri="{BB962C8B-B14F-4D97-AF65-F5344CB8AC3E}">
        <p14:creationId xmlns:p14="http://schemas.microsoft.com/office/powerpoint/2010/main" val="209761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5"/>
          <p:cNvGrpSpPr>
            <a:grpSpLocks/>
          </p:cNvGrpSpPr>
          <p:nvPr/>
        </p:nvGrpSpPr>
        <p:grpSpPr bwMode="auto">
          <a:xfrm>
            <a:off x="5130799" y="2533650"/>
            <a:ext cx="627063" cy="1490663"/>
            <a:chOff x="1932" y="1596"/>
            <a:chExt cx="395" cy="939"/>
          </a:xfrm>
        </p:grpSpPr>
        <p:grpSp>
          <p:nvGrpSpPr>
            <p:cNvPr id="23615" name="Group 12"/>
            <p:cNvGrpSpPr>
              <a:grpSpLocks/>
            </p:cNvGrpSpPr>
            <p:nvPr/>
          </p:nvGrpSpPr>
          <p:grpSpPr bwMode="auto">
            <a:xfrm>
              <a:off x="1932" y="1596"/>
              <a:ext cx="395" cy="939"/>
              <a:chOff x="1932" y="1596"/>
              <a:chExt cx="395" cy="939"/>
            </a:xfrm>
          </p:grpSpPr>
          <p:grpSp>
            <p:nvGrpSpPr>
              <p:cNvPr id="23618" name="Group 7"/>
              <p:cNvGrpSpPr>
                <a:grpSpLocks/>
              </p:cNvGrpSpPr>
              <p:nvPr/>
            </p:nvGrpSpPr>
            <p:grpSpPr bwMode="auto">
              <a:xfrm>
                <a:off x="1932" y="2026"/>
                <a:ext cx="395" cy="509"/>
                <a:chOff x="1932" y="2026"/>
                <a:chExt cx="395" cy="509"/>
              </a:xfrm>
            </p:grpSpPr>
            <p:grpSp>
              <p:nvGrpSpPr>
                <p:cNvPr id="23623" name="Group 5"/>
                <p:cNvGrpSpPr>
                  <a:grpSpLocks/>
                </p:cNvGrpSpPr>
                <p:nvPr/>
              </p:nvGrpSpPr>
              <p:grpSpPr bwMode="auto">
                <a:xfrm>
                  <a:off x="1932" y="2026"/>
                  <a:ext cx="395" cy="509"/>
                  <a:chOff x="1932" y="2026"/>
                  <a:chExt cx="395" cy="509"/>
                </a:xfrm>
              </p:grpSpPr>
              <p:sp>
                <p:nvSpPr>
                  <p:cNvPr id="23625" name="Freeform 2"/>
                  <p:cNvSpPr>
                    <a:spLocks/>
                  </p:cNvSpPr>
                  <p:nvPr/>
                </p:nvSpPr>
                <p:spPr bwMode="auto">
                  <a:xfrm>
                    <a:off x="1935" y="2026"/>
                    <a:ext cx="392" cy="455"/>
                  </a:xfrm>
                  <a:custGeom>
                    <a:avLst/>
                    <a:gdLst>
                      <a:gd name="T0" fmla="*/ 316 w 392"/>
                      <a:gd name="T1" fmla="*/ 0 h 455"/>
                      <a:gd name="T2" fmla="*/ 74 w 392"/>
                      <a:gd name="T3" fmla="*/ 0 h 455"/>
                      <a:gd name="T4" fmla="*/ 74 w 392"/>
                      <a:gd name="T5" fmla="*/ 242 h 455"/>
                      <a:gd name="T6" fmla="*/ 0 w 392"/>
                      <a:gd name="T7" fmla="*/ 242 h 455"/>
                      <a:gd name="T8" fmla="*/ 187 w 392"/>
                      <a:gd name="T9" fmla="*/ 454 h 455"/>
                      <a:gd name="T10" fmla="*/ 391 w 392"/>
                      <a:gd name="T11" fmla="*/ 242 h 455"/>
                      <a:gd name="T12" fmla="*/ 316 w 392"/>
                      <a:gd name="T13" fmla="*/ 242 h 455"/>
                      <a:gd name="T14" fmla="*/ 316 w 392"/>
                      <a:gd name="T15" fmla="*/ 0 h 45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92" h="455">
                        <a:moveTo>
                          <a:pt x="316" y="0"/>
                        </a:moveTo>
                        <a:lnTo>
                          <a:pt x="74" y="0"/>
                        </a:lnTo>
                        <a:lnTo>
                          <a:pt x="74" y="242"/>
                        </a:lnTo>
                        <a:lnTo>
                          <a:pt x="0" y="242"/>
                        </a:lnTo>
                        <a:lnTo>
                          <a:pt x="187" y="454"/>
                        </a:lnTo>
                        <a:lnTo>
                          <a:pt x="391" y="242"/>
                        </a:lnTo>
                        <a:lnTo>
                          <a:pt x="316" y="242"/>
                        </a:lnTo>
                        <a:lnTo>
                          <a:pt x="316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26" name="Freeform 3"/>
                  <p:cNvSpPr>
                    <a:spLocks/>
                  </p:cNvSpPr>
                  <p:nvPr/>
                </p:nvSpPr>
                <p:spPr bwMode="auto">
                  <a:xfrm>
                    <a:off x="2122" y="2268"/>
                    <a:ext cx="204" cy="265"/>
                  </a:xfrm>
                  <a:custGeom>
                    <a:avLst/>
                    <a:gdLst>
                      <a:gd name="T0" fmla="*/ 203 w 204"/>
                      <a:gd name="T1" fmla="*/ 0 h 265"/>
                      <a:gd name="T2" fmla="*/ 203 w 204"/>
                      <a:gd name="T3" fmla="*/ 54 h 265"/>
                      <a:gd name="T4" fmla="*/ 0 w 204"/>
                      <a:gd name="T5" fmla="*/ 264 h 265"/>
                      <a:gd name="T6" fmla="*/ 0 w 204"/>
                      <a:gd name="T7" fmla="*/ 210 h 265"/>
                      <a:gd name="T8" fmla="*/ 203 w 204"/>
                      <a:gd name="T9" fmla="*/ 0 h 26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04" h="265">
                        <a:moveTo>
                          <a:pt x="203" y="0"/>
                        </a:moveTo>
                        <a:lnTo>
                          <a:pt x="203" y="54"/>
                        </a:lnTo>
                        <a:lnTo>
                          <a:pt x="0" y="264"/>
                        </a:lnTo>
                        <a:lnTo>
                          <a:pt x="0" y="210"/>
                        </a:lnTo>
                        <a:lnTo>
                          <a:pt x="203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27" name="Freeform 4"/>
                  <p:cNvSpPr>
                    <a:spLocks/>
                  </p:cNvSpPr>
                  <p:nvPr/>
                </p:nvSpPr>
                <p:spPr bwMode="auto">
                  <a:xfrm>
                    <a:off x="1932" y="2268"/>
                    <a:ext cx="191" cy="267"/>
                  </a:xfrm>
                  <a:custGeom>
                    <a:avLst/>
                    <a:gdLst>
                      <a:gd name="T0" fmla="*/ 190 w 191"/>
                      <a:gd name="T1" fmla="*/ 209 h 267"/>
                      <a:gd name="T2" fmla="*/ 190 w 191"/>
                      <a:gd name="T3" fmla="*/ 266 h 267"/>
                      <a:gd name="T4" fmla="*/ 0 w 191"/>
                      <a:gd name="T5" fmla="*/ 52 h 267"/>
                      <a:gd name="T6" fmla="*/ 0 w 191"/>
                      <a:gd name="T7" fmla="*/ 0 h 267"/>
                      <a:gd name="T8" fmla="*/ 190 w 191"/>
                      <a:gd name="T9" fmla="*/ 209 h 26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1" h="267">
                        <a:moveTo>
                          <a:pt x="190" y="209"/>
                        </a:moveTo>
                        <a:lnTo>
                          <a:pt x="190" y="266"/>
                        </a:lnTo>
                        <a:lnTo>
                          <a:pt x="0" y="52"/>
                        </a:lnTo>
                        <a:lnTo>
                          <a:pt x="0" y="0"/>
                        </a:lnTo>
                        <a:lnTo>
                          <a:pt x="190" y="209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3624" name="Freeform 6"/>
                <p:cNvSpPr>
                  <a:spLocks/>
                </p:cNvSpPr>
                <p:nvPr/>
              </p:nvSpPr>
              <p:spPr bwMode="auto">
                <a:xfrm>
                  <a:off x="2251" y="2140"/>
                  <a:ext cx="20" cy="129"/>
                </a:xfrm>
                <a:custGeom>
                  <a:avLst/>
                  <a:gdLst>
                    <a:gd name="T0" fmla="*/ 0 w 20"/>
                    <a:gd name="T1" fmla="*/ 0 h 129"/>
                    <a:gd name="T2" fmla="*/ 19 w 20"/>
                    <a:gd name="T3" fmla="*/ 46 h 129"/>
                    <a:gd name="T4" fmla="*/ 19 w 20"/>
                    <a:gd name="T5" fmla="*/ 128 h 129"/>
                    <a:gd name="T6" fmla="*/ 0 w 20"/>
                    <a:gd name="T7" fmla="*/ 128 h 129"/>
                    <a:gd name="T8" fmla="*/ 0 w 20"/>
                    <a:gd name="T9" fmla="*/ 0 h 1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" h="129">
                      <a:moveTo>
                        <a:pt x="0" y="0"/>
                      </a:moveTo>
                      <a:lnTo>
                        <a:pt x="19" y="46"/>
                      </a:lnTo>
                      <a:lnTo>
                        <a:pt x="19" y="128"/>
                      </a:lnTo>
                      <a:lnTo>
                        <a:pt x="0" y="12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19" name="Group 11"/>
              <p:cNvGrpSpPr>
                <a:grpSpLocks/>
              </p:cNvGrpSpPr>
              <p:nvPr/>
            </p:nvGrpSpPr>
            <p:grpSpPr bwMode="auto">
              <a:xfrm>
                <a:off x="1935" y="1596"/>
                <a:ext cx="392" cy="455"/>
                <a:chOff x="1935" y="1596"/>
                <a:chExt cx="392" cy="455"/>
              </a:xfrm>
            </p:grpSpPr>
            <p:sp>
              <p:nvSpPr>
                <p:cNvPr id="23620" name="Freeform 8"/>
                <p:cNvSpPr>
                  <a:spLocks/>
                </p:cNvSpPr>
                <p:nvPr/>
              </p:nvSpPr>
              <p:spPr bwMode="auto">
                <a:xfrm>
                  <a:off x="1935" y="1596"/>
                  <a:ext cx="392" cy="455"/>
                </a:xfrm>
                <a:custGeom>
                  <a:avLst/>
                  <a:gdLst>
                    <a:gd name="T0" fmla="*/ 74 w 392"/>
                    <a:gd name="T1" fmla="*/ 454 h 455"/>
                    <a:gd name="T2" fmla="*/ 316 w 392"/>
                    <a:gd name="T3" fmla="*/ 454 h 455"/>
                    <a:gd name="T4" fmla="*/ 316 w 392"/>
                    <a:gd name="T5" fmla="*/ 212 h 455"/>
                    <a:gd name="T6" fmla="*/ 391 w 392"/>
                    <a:gd name="T7" fmla="*/ 212 h 455"/>
                    <a:gd name="T8" fmla="*/ 204 w 392"/>
                    <a:gd name="T9" fmla="*/ 0 h 455"/>
                    <a:gd name="T10" fmla="*/ 0 w 392"/>
                    <a:gd name="T11" fmla="*/ 212 h 455"/>
                    <a:gd name="T12" fmla="*/ 74 w 392"/>
                    <a:gd name="T13" fmla="*/ 212 h 455"/>
                    <a:gd name="T14" fmla="*/ 74 w 392"/>
                    <a:gd name="T15" fmla="*/ 454 h 45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92" h="455">
                      <a:moveTo>
                        <a:pt x="74" y="454"/>
                      </a:moveTo>
                      <a:lnTo>
                        <a:pt x="316" y="454"/>
                      </a:lnTo>
                      <a:lnTo>
                        <a:pt x="316" y="212"/>
                      </a:lnTo>
                      <a:lnTo>
                        <a:pt x="391" y="212"/>
                      </a:lnTo>
                      <a:lnTo>
                        <a:pt x="204" y="0"/>
                      </a:lnTo>
                      <a:lnTo>
                        <a:pt x="0" y="212"/>
                      </a:lnTo>
                      <a:lnTo>
                        <a:pt x="74" y="212"/>
                      </a:lnTo>
                      <a:lnTo>
                        <a:pt x="74" y="454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21" name="Rectangle 9"/>
                <p:cNvSpPr>
                  <a:spLocks noChangeArrowheads="1"/>
                </p:cNvSpPr>
                <p:nvPr/>
              </p:nvSpPr>
              <p:spPr bwMode="auto">
                <a:xfrm>
                  <a:off x="2259" y="1806"/>
                  <a:ext cx="65" cy="49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939" y="1811"/>
                  <a:ext cx="66" cy="48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3616" name="Rectangle 13"/>
            <p:cNvSpPr>
              <a:spLocks noChangeArrowheads="1"/>
            </p:cNvSpPr>
            <p:nvPr/>
          </p:nvSpPr>
          <p:spPr bwMode="auto">
            <a:xfrm>
              <a:off x="2016" y="1765"/>
              <a:ext cx="136" cy="614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1C1C1C"/>
                  </a:solidFill>
                  <a:latin typeface="Times New Roman" pitchFamily="18" charset="0"/>
                </a:rPr>
                <a:t>MEMORY</a:t>
              </a:r>
            </a:p>
          </p:txBody>
        </p:sp>
        <p:sp>
          <p:nvSpPr>
            <p:cNvPr id="23617" name="Rectangle 14"/>
            <p:cNvSpPr>
              <a:spLocks noChangeArrowheads="1"/>
            </p:cNvSpPr>
            <p:nvPr/>
          </p:nvSpPr>
          <p:spPr bwMode="auto">
            <a:xfrm>
              <a:off x="2126" y="1921"/>
              <a:ext cx="126" cy="326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1C1C1C"/>
                  </a:solidFill>
                  <a:latin typeface="Times New Roman" pitchFamily="18" charset="0"/>
                </a:rPr>
                <a:t>BUS</a:t>
              </a:r>
            </a:p>
          </p:txBody>
        </p:sp>
      </p:grpSp>
      <p:sp>
        <p:nvSpPr>
          <p:cNvPr id="23555" name="Rectangle 16"/>
          <p:cNvSpPr>
            <a:spLocks noGrp="1" noChangeArrowheads="1"/>
          </p:cNvSpPr>
          <p:nvPr>
            <p:ph type="title"/>
          </p:nvPr>
        </p:nvSpPr>
        <p:spPr>
          <a:xfrm>
            <a:off x="-61009" y="-5556"/>
            <a:ext cx="5664201" cy="609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tabLst>
                <a:tab pos="4229100" algn="l"/>
              </a:tabLst>
            </a:pPr>
            <a:r>
              <a:rPr lang="en-US" sz="3600" dirty="0" smtClean="0">
                <a:solidFill>
                  <a:srgbClr val="0070C0"/>
                </a:solidFill>
              </a:rPr>
              <a:t>Distributed Memory MIMD</a:t>
            </a:r>
          </a:p>
        </p:txBody>
      </p:sp>
      <p:sp>
        <p:nvSpPr>
          <p:cNvPr id="23557" name="Rectangle 18"/>
          <p:cNvSpPr>
            <a:spLocks noChangeArrowheads="1"/>
          </p:cNvSpPr>
          <p:nvPr/>
        </p:nvSpPr>
        <p:spPr bwMode="auto">
          <a:xfrm>
            <a:off x="4737099" y="1549400"/>
            <a:ext cx="1044575" cy="930275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1C1C1C"/>
                </a:solidFill>
                <a:latin typeface="Times New Roman" pitchFamily="18" charset="0"/>
              </a:rPr>
              <a:t>Processor</a:t>
            </a:r>
          </a:p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1C1C1C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3558" name="Rectangle 19"/>
          <p:cNvSpPr>
            <a:spLocks noChangeArrowheads="1"/>
          </p:cNvSpPr>
          <p:nvPr/>
        </p:nvSpPr>
        <p:spPr bwMode="auto">
          <a:xfrm>
            <a:off x="6153149" y="1549400"/>
            <a:ext cx="1041400" cy="927100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1C1C1C"/>
                </a:solidFill>
                <a:latin typeface="Times New Roman" pitchFamily="18" charset="0"/>
              </a:rPr>
              <a:t>Processor</a:t>
            </a:r>
          </a:p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1C1C1C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3559" name="Rectangle 20"/>
          <p:cNvSpPr>
            <a:spLocks noChangeArrowheads="1"/>
          </p:cNvSpPr>
          <p:nvPr/>
        </p:nvSpPr>
        <p:spPr bwMode="auto">
          <a:xfrm>
            <a:off x="7529512" y="1549400"/>
            <a:ext cx="1042987" cy="927100"/>
          </a:xfrm>
          <a:prstGeom prst="rect">
            <a:avLst/>
          </a:prstGeom>
          <a:solidFill>
            <a:srgbClr val="FFC5C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1913" tIns="30163" rIns="61913" bIns="30163" anchor="ctr"/>
          <a:lstStyle/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1C1C1C"/>
                </a:solidFill>
                <a:latin typeface="Times New Roman" pitchFamily="18" charset="0"/>
              </a:rPr>
              <a:t>Processor</a:t>
            </a:r>
          </a:p>
          <a:p>
            <a:pPr algn="ctr" defTabSz="6080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1C1C1C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23560" name="Group 34"/>
          <p:cNvGrpSpPr>
            <a:grpSpLocks/>
          </p:cNvGrpSpPr>
          <p:nvPr/>
        </p:nvGrpSpPr>
        <p:grpSpPr bwMode="auto">
          <a:xfrm>
            <a:off x="7569199" y="2492375"/>
            <a:ext cx="627063" cy="1547813"/>
            <a:chOff x="3468" y="1570"/>
            <a:chExt cx="395" cy="975"/>
          </a:xfrm>
        </p:grpSpPr>
        <p:grpSp>
          <p:nvGrpSpPr>
            <p:cNvPr id="23602" name="Group 31"/>
            <p:cNvGrpSpPr>
              <a:grpSpLocks/>
            </p:cNvGrpSpPr>
            <p:nvPr/>
          </p:nvGrpSpPr>
          <p:grpSpPr bwMode="auto">
            <a:xfrm>
              <a:off x="3468" y="1570"/>
              <a:ext cx="395" cy="975"/>
              <a:chOff x="3468" y="1570"/>
              <a:chExt cx="395" cy="975"/>
            </a:xfrm>
          </p:grpSpPr>
          <p:grpSp>
            <p:nvGrpSpPr>
              <p:cNvPr id="23605" name="Group 26"/>
              <p:cNvGrpSpPr>
                <a:grpSpLocks/>
              </p:cNvGrpSpPr>
              <p:nvPr/>
            </p:nvGrpSpPr>
            <p:grpSpPr bwMode="auto">
              <a:xfrm>
                <a:off x="3468" y="2018"/>
                <a:ext cx="395" cy="527"/>
                <a:chOff x="3468" y="2018"/>
                <a:chExt cx="395" cy="527"/>
              </a:xfrm>
            </p:grpSpPr>
            <p:grpSp>
              <p:nvGrpSpPr>
                <p:cNvPr id="23610" name="Group 24"/>
                <p:cNvGrpSpPr>
                  <a:grpSpLocks/>
                </p:cNvGrpSpPr>
                <p:nvPr/>
              </p:nvGrpSpPr>
              <p:grpSpPr bwMode="auto">
                <a:xfrm>
                  <a:off x="3468" y="2018"/>
                  <a:ext cx="395" cy="527"/>
                  <a:chOff x="3468" y="2018"/>
                  <a:chExt cx="395" cy="527"/>
                </a:xfrm>
              </p:grpSpPr>
              <p:sp>
                <p:nvSpPr>
                  <p:cNvPr id="23612" name="Freeform 21"/>
                  <p:cNvSpPr>
                    <a:spLocks/>
                  </p:cNvSpPr>
                  <p:nvPr/>
                </p:nvSpPr>
                <p:spPr bwMode="auto">
                  <a:xfrm>
                    <a:off x="3471" y="2018"/>
                    <a:ext cx="392" cy="471"/>
                  </a:xfrm>
                  <a:custGeom>
                    <a:avLst/>
                    <a:gdLst>
                      <a:gd name="T0" fmla="*/ 316 w 392"/>
                      <a:gd name="T1" fmla="*/ 0 h 471"/>
                      <a:gd name="T2" fmla="*/ 74 w 392"/>
                      <a:gd name="T3" fmla="*/ 0 h 471"/>
                      <a:gd name="T4" fmla="*/ 74 w 392"/>
                      <a:gd name="T5" fmla="*/ 251 h 471"/>
                      <a:gd name="T6" fmla="*/ 0 w 392"/>
                      <a:gd name="T7" fmla="*/ 251 h 471"/>
                      <a:gd name="T8" fmla="*/ 187 w 392"/>
                      <a:gd name="T9" fmla="*/ 470 h 471"/>
                      <a:gd name="T10" fmla="*/ 391 w 392"/>
                      <a:gd name="T11" fmla="*/ 251 h 471"/>
                      <a:gd name="T12" fmla="*/ 316 w 392"/>
                      <a:gd name="T13" fmla="*/ 251 h 471"/>
                      <a:gd name="T14" fmla="*/ 316 w 392"/>
                      <a:gd name="T15" fmla="*/ 0 h 47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92" h="471">
                        <a:moveTo>
                          <a:pt x="316" y="0"/>
                        </a:moveTo>
                        <a:lnTo>
                          <a:pt x="74" y="0"/>
                        </a:lnTo>
                        <a:lnTo>
                          <a:pt x="74" y="251"/>
                        </a:lnTo>
                        <a:lnTo>
                          <a:pt x="0" y="251"/>
                        </a:lnTo>
                        <a:lnTo>
                          <a:pt x="187" y="470"/>
                        </a:lnTo>
                        <a:lnTo>
                          <a:pt x="391" y="251"/>
                        </a:lnTo>
                        <a:lnTo>
                          <a:pt x="316" y="251"/>
                        </a:lnTo>
                        <a:lnTo>
                          <a:pt x="316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13" name="Freeform 22"/>
                  <p:cNvSpPr>
                    <a:spLocks/>
                  </p:cNvSpPr>
                  <p:nvPr/>
                </p:nvSpPr>
                <p:spPr bwMode="auto">
                  <a:xfrm>
                    <a:off x="3658" y="2269"/>
                    <a:ext cx="204" cy="274"/>
                  </a:xfrm>
                  <a:custGeom>
                    <a:avLst/>
                    <a:gdLst>
                      <a:gd name="T0" fmla="*/ 203 w 204"/>
                      <a:gd name="T1" fmla="*/ 0 h 274"/>
                      <a:gd name="T2" fmla="*/ 203 w 204"/>
                      <a:gd name="T3" fmla="*/ 56 h 274"/>
                      <a:gd name="T4" fmla="*/ 0 w 204"/>
                      <a:gd name="T5" fmla="*/ 273 h 274"/>
                      <a:gd name="T6" fmla="*/ 0 w 204"/>
                      <a:gd name="T7" fmla="*/ 217 h 274"/>
                      <a:gd name="T8" fmla="*/ 203 w 204"/>
                      <a:gd name="T9" fmla="*/ 0 h 27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04" h="274">
                        <a:moveTo>
                          <a:pt x="203" y="0"/>
                        </a:moveTo>
                        <a:lnTo>
                          <a:pt x="203" y="56"/>
                        </a:lnTo>
                        <a:lnTo>
                          <a:pt x="0" y="273"/>
                        </a:lnTo>
                        <a:lnTo>
                          <a:pt x="0" y="217"/>
                        </a:lnTo>
                        <a:lnTo>
                          <a:pt x="203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14" name="Freeform 23"/>
                  <p:cNvSpPr>
                    <a:spLocks/>
                  </p:cNvSpPr>
                  <p:nvPr/>
                </p:nvSpPr>
                <p:spPr bwMode="auto">
                  <a:xfrm>
                    <a:off x="3468" y="2269"/>
                    <a:ext cx="191" cy="276"/>
                  </a:xfrm>
                  <a:custGeom>
                    <a:avLst/>
                    <a:gdLst>
                      <a:gd name="T0" fmla="*/ 190 w 191"/>
                      <a:gd name="T1" fmla="*/ 216 h 276"/>
                      <a:gd name="T2" fmla="*/ 190 w 191"/>
                      <a:gd name="T3" fmla="*/ 275 h 276"/>
                      <a:gd name="T4" fmla="*/ 0 w 191"/>
                      <a:gd name="T5" fmla="*/ 54 h 276"/>
                      <a:gd name="T6" fmla="*/ 0 w 191"/>
                      <a:gd name="T7" fmla="*/ 0 h 276"/>
                      <a:gd name="T8" fmla="*/ 190 w 191"/>
                      <a:gd name="T9" fmla="*/ 216 h 27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1" h="276">
                        <a:moveTo>
                          <a:pt x="190" y="216"/>
                        </a:moveTo>
                        <a:lnTo>
                          <a:pt x="190" y="275"/>
                        </a:lnTo>
                        <a:lnTo>
                          <a:pt x="0" y="54"/>
                        </a:lnTo>
                        <a:lnTo>
                          <a:pt x="0" y="0"/>
                        </a:lnTo>
                        <a:lnTo>
                          <a:pt x="190" y="216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3611" name="Freeform 25"/>
                <p:cNvSpPr>
                  <a:spLocks/>
                </p:cNvSpPr>
                <p:nvPr/>
              </p:nvSpPr>
              <p:spPr bwMode="auto">
                <a:xfrm>
                  <a:off x="3787" y="2135"/>
                  <a:ext cx="20" cy="135"/>
                </a:xfrm>
                <a:custGeom>
                  <a:avLst/>
                  <a:gdLst>
                    <a:gd name="T0" fmla="*/ 0 w 20"/>
                    <a:gd name="T1" fmla="*/ 0 h 135"/>
                    <a:gd name="T2" fmla="*/ 19 w 20"/>
                    <a:gd name="T3" fmla="*/ 48 h 135"/>
                    <a:gd name="T4" fmla="*/ 19 w 20"/>
                    <a:gd name="T5" fmla="*/ 134 h 135"/>
                    <a:gd name="T6" fmla="*/ 0 w 20"/>
                    <a:gd name="T7" fmla="*/ 134 h 135"/>
                    <a:gd name="T8" fmla="*/ 0 w 20"/>
                    <a:gd name="T9" fmla="*/ 0 h 1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" h="135">
                      <a:moveTo>
                        <a:pt x="0" y="0"/>
                      </a:moveTo>
                      <a:lnTo>
                        <a:pt x="19" y="48"/>
                      </a:lnTo>
                      <a:lnTo>
                        <a:pt x="19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06" name="Group 30"/>
              <p:cNvGrpSpPr>
                <a:grpSpLocks/>
              </p:cNvGrpSpPr>
              <p:nvPr/>
            </p:nvGrpSpPr>
            <p:grpSpPr bwMode="auto">
              <a:xfrm>
                <a:off x="3471" y="1570"/>
                <a:ext cx="392" cy="473"/>
                <a:chOff x="3471" y="1570"/>
                <a:chExt cx="392" cy="473"/>
              </a:xfrm>
            </p:grpSpPr>
            <p:sp>
              <p:nvSpPr>
                <p:cNvPr id="23607" name="Freeform 27"/>
                <p:cNvSpPr>
                  <a:spLocks/>
                </p:cNvSpPr>
                <p:nvPr/>
              </p:nvSpPr>
              <p:spPr bwMode="auto">
                <a:xfrm>
                  <a:off x="3471" y="1570"/>
                  <a:ext cx="392" cy="473"/>
                </a:xfrm>
                <a:custGeom>
                  <a:avLst/>
                  <a:gdLst>
                    <a:gd name="T0" fmla="*/ 74 w 392"/>
                    <a:gd name="T1" fmla="*/ 472 h 473"/>
                    <a:gd name="T2" fmla="*/ 316 w 392"/>
                    <a:gd name="T3" fmla="*/ 472 h 473"/>
                    <a:gd name="T4" fmla="*/ 316 w 392"/>
                    <a:gd name="T5" fmla="*/ 220 h 473"/>
                    <a:gd name="T6" fmla="*/ 391 w 392"/>
                    <a:gd name="T7" fmla="*/ 220 h 473"/>
                    <a:gd name="T8" fmla="*/ 204 w 392"/>
                    <a:gd name="T9" fmla="*/ 0 h 473"/>
                    <a:gd name="T10" fmla="*/ 0 w 392"/>
                    <a:gd name="T11" fmla="*/ 220 h 473"/>
                    <a:gd name="T12" fmla="*/ 74 w 392"/>
                    <a:gd name="T13" fmla="*/ 220 h 473"/>
                    <a:gd name="T14" fmla="*/ 74 w 392"/>
                    <a:gd name="T15" fmla="*/ 472 h 4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92" h="473">
                      <a:moveTo>
                        <a:pt x="74" y="472"/>
                      </a:moveTo>
                      <a:lnTo>
                        <a:pt x="316" y="472"/>
                      </a:lnTo>
                      <a:lnTo>
                        <a:pt x="316" y="220"/>
                      </a:lnTo>
                      <a:lnTo>
                        <a:pt x="391" y="220"/>
                      </a:lnTo>
                      <a:lnTo>
                        <a:pt x="204" y="0"/>
                      </a:lnTo>
                      <a:lnTo>
                        <a:pt x="0" y="220"/>
                      </a:lnTo>
                      <a:lnTo>
                        <a:pt x="74" y="220"/>
                      </a:lnTo>
                      <a:lnTo>
                        <a:pt x="74" y="472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08" name="Rectangle 28"/>
                <p:cNvSpPr>
                  <a:spLocks noChangeArrowheads="1"/>
                </p:cNvSpPr>
                <p:nvPr/>
              </p:nvSpPr>
              <p:spPr bwMode="auto">
                <a:xfrm>
                  <a:off x="3795" y="1789"/>
                  <a:ext cx="65" cy="51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09" name="Rectangle 29"/>
                <p:cNvSpPr>
                  <a:spLocks noChangeArrowheads="1"/>
                </p:cNvSpPr>
                <p:nvPr/>
              </p:nvSpPr>
              <p:spPr bwMode="auto">
                <a:xfrm>
                  <a:off x="3475" y="1793"/>
                  <a:ext cx="66" cy="50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3603" name="Rectangle 32"/>
            <p:cNvSpPr>
              <a:spLocks noChangeArrowheads="1"/>
            </p:cNvSpPr>
            <p:nvPr/>
          </p:nvSpPr>
          <p:spPr bwMode="auto">
            <a:xfrm>
              <a:off x="3552" y="1746"/>
              <a:ext cx="136" cy="614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1C1C1C"/>
                  </a:solidFill>
                  <a:latin typeface="Times New Roman" pitchFamily="18" charset="0"/>
                </a:rPr>
                <a:t>MEMORY</a:t>
              </a:r>
            </a:p>
          </p:txBody>
        </p:sp>
        <p:sp>
          <p:nvSpPr>
            <p:cNvPr id="23604" name="Rectangle 33"/>
            <p:cNvSpPr>
              <a:spLocks noChangeArrowheads="1"/>
            </p:cNvSpPr>
            <p:nvPr/>
          </p:nvSpPr>
          <p:spPr bwMode="auto">
            <a:xfrm>
              <a:off x="3662" y="1909"/>
              <a:ext cx="126" cy="326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1C1C1C"/>
                  </a:solidFill>
                  <a:latin typeface="Times New Roman" pitchFamily="18" charset="0"/>
                </a:rPr>
                <a:t>BUS</a:t>
              </a:r>
            </a:p>
          </p:txBody>
        </p:sp>
      </p:grpSp>
      <p:grpSp>
        <p:nvGrpSpPr>
          <p:cNvPr id="23561" name="Group 48"/>
          <p:cNvGrpSpPr>
            <a:grpSpLocks/>
          </p:cNvGrpSpPr>
          <p:nvPr/>
        </p:nvGrpSpPr>
        <p:grpSpPr bwMode="auto">
          <a:xfrm>
            <a:off x="6349999" y="2492375"/>
            <a:ext cx="627063" cy="1547813"/>
            <a:chOff x="2700" y="1570"/>
            <a:chExt cx="395" cy="975"/>
          </a:xfrm>
        </p:grpSpPr>
        <p:grpSp>
          <p:nvGrpSpPr>
            <p:cNvPr id="23589" name="Group 45"/>
            <p:cNvGrpSpPr>
              <a:grpSpLocks/>
            </p:cNvGrpSpPr>
            <p:nvPr/>
          </p:nvGrpSpPr>
          <p:grpSpPr bwMode="auto">
            <a:xfrm>
              <a:off x="2700" y="1570"/>
              <a:ext cx="395" cy="975"/>
              <a:chOff x="2700" y="1570"/>
              <a:chExt cx="395" cy="975"/>
            </a:xfrm>
          </p:grpSpPr>
          <p:grpSp>
            <p:nvGrpSpPr>
              <p:cNvPr id="23592" name="Group 40"/>
              <p:cNvGrpSpPr>
                <a:grpSpLocks/>
              </p:cNvGrpSpPr>
              <p:nvPr/>
            </p:nvGrpSpPr>
            <p:grpSpPr bwMode="auto">
              <a:xfrm>
                <a:off x="2700" y="2018"/>
                <a:ext cx="395" cy="527"/>
                <a:chOff x="2700" y="2018"/>
                <a:chExt cx="395" cy="527"/>
              </a:xfrm>
            </p:grpSpPr>
            <p:grpSp>
              <p:nvGrpSpPr>
                <p:cNvPr id="23597" name="Group 38"/>
                <p:cNvGrpSpPr>
                  <a:grpSpLocks/>
                </p:cNvGrpSpPr>
                <p:nvPr/>
              </p:nvGrpSpPr>
              <p:grpSpPr bwMode="auto">
                <a:xfrm>
                  <a:off x="2700" y="2018"/>
                  <a:ext cx="395" cy="527"/>
                  <a:chOff x="2700" y="2018"/>
                  <a:chExt cx="395" cy="527"/>
                </a:xfrm>
              </p:grpSpPr>
              <p:sp>
                <p:nvSpPr>
                  <p:cNvPr id="23599" name="Freeform 35"/>
                  <p:cNvSpPr>
                    <a:spLocks/>
                  </p:cNvSpPr>
                  <p:nvPr/>
                </p:nvSpPr>
                <p:spPr bwMode="auto">
                  <a:xfrm>
                    <a:off x="2703" y="2018"/>
                    <a:ext cx="392" cy="471"/>
                  </a:xfrm>
                  <a:custGeom>
                    <a:avLst/>
                    <a:gdLst>
                      <a:gd name="T0" fmla="*/ 316 w 392"/>
                      <a:gd name="T1" fmla="*/ 0 h 471"/>
                      <a:gd name="T2" fmla="*/ 74 w 392"/>
                      <a:gd name="T3" fmla="*/ 0 h 471"/>
                      <a:gd name="T4" fmla="*/ 74 w 392"/>
                      <a:gd name="T5" fmla="*/ 251 h 471"/>
                      <a:gd name="T6" fmla="*/ 0 w 392"/>
                      <a:gd name="T7" fmla="*/ 251 h 471"/>
                      <a:gd name="T8" fmla="*/ 187 w 392"/>
                      <a:gd name="T9" fmla="*/ 470 h 471"/>
                      <a:gd name="T10" fmla="*/ 391 w 392"/>
                      <a:gd name="T11" fmla="*/ 251 h 471"/>
                      <a:gd name="T12" fmla="*/ 316 w 392"/>
                      <a:gd name="T13" fmla="*/ 251 h 471"/>
                      <a:gd name="T14" fmla="*/ 316 w 392"/>
                      <a:gd name="T15" fmla="*/ 0 h 47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92" h="471">
                        <a:moveTo>
                          <a:pt x="316" y="0"/>
                        </a:moveTo>
                        <a:lnTo>
                          <a:pt x="74" y="0"/>
                        </a:lnTo>
                        <a:lnTo>
                          <a:pt x="74" y="251"/>
                        </a:lnTo>
                        <a:lnTo>
                          <a:pt x="0" y="251"/>
                        </a:lnTo>
                        <a:lnTo>
                          <a:pt x="187" y="470"/>
                        </a:lnTo>
                        <a:lnTo>
                          <a:pt x="391" y="251"/>
                        </a:lnTo>
                        <a:lnTo>
                          <a:pt x="316" y="251"/>
                        </a:lnTo>
                        <a:lnTo>
                          <a:pt x="316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00" name="Freeform 36"/>
                  <p:cNvSpPr>
                    <a:spLocks/>
                  </p:cNvSpPr>
                  <p:nvPr/>
                </p:nvSpPr>
                <p:spPr bwMode="auto">
                  <a:xfrm>
                    <a:off x="2890" y="2269"/>
                    <a:ext cx="204" cy="274"/>
                  </a:xfrm>
                  <a:custGeom>
                    <a:avLst/>
                    <a:gdLst>
                      <a:gd name="T0" fmla="*/ 203 w 204"/>
                      <a:gd name="T1" fmla="*/ 0 h 274"/>
                      <a:gd name="T2" fmla="*/ 203 w 204"/>
                      <a:gd name="T3" fmla="*/ 56 h 274"/>
                      <a:gd name="T4" fmla="*/ 0 w 204"/>
                      <a:gd name="T5" fmla="*/ 273 h 274"/>
                      <a:gd name="T6" fmla="*/ 0 w 204"/>
                      <a:gd name="T7" fmla="*/ 217 h 274"/>
                      <a:gd name="T8" fmla="*/ 203 w 204"/>
                      <a:gd name="T9" fmla="*/ 0 h 27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04" h="274">
                        <a:moveTo>
                          <a:pt x="203" y="0"/>
                        </a:moveTo>
                        <a:lnTo>
                          <a:pt x="203" y="56"/>
                        </a:lnTo>
                        <a:lnTo>
                          <a:pt x="0" y="273"/>
                        </a:lnTo>
                        <a:lnTo>
                          <a:pt x="0" y="217"/>
                        </a:lnTo>
                        <a:lnTo>
                          <a:pt x="203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01" name="Freeform 37"/>
                  <p:cNvSpPr>
                    <a:spLocks/>
                  </p:cNvSpPr>
                  <p:nvPr/>
                </p:nvSpPr>
                <p:spPr bwMode="auto">
                  <a:xfrm>
                    <a:off x="2700" y="2269"/>
                    <a:ext cx="191" cy="276"/>
                  </a:xfrm>
                  <a:custGeom>
                    <a:avLst/>
                    <a:gdLst>
                      <a:gd name="T0" fmla="*/ 190 w 191"/>
                      <a:gd name="T1" fmla="*/ 216 h 276"/>
                      <a:gd name="T2" fmla="*/ 190 w 191"/>
                      <a:gd name="T3" fmla="*/ 275 h 276"/>
                      <a:gd name="T4" fmla="*/ 0 w 191"/>
                      <a:gd name="T5" fmla="*/ 54 h 276"/>
                      <a:gd name="T6" fmla="*/ 0 w 191"/>
                      <a:gd name="T7" fmla="*/ 0 h 276"/>
                      <a:gd name="T8" fmla="*/ 190 w 191"/>
                      <a:gd name="T9" fmla="*/ 216 h 27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1" h="276">
                        <a:moveTo>
                          <a:pt x="190" y="216"/>
                        </a:moveTo>
                        <a:lnTo>
                          <a:pt x="190" y="275"/>
                        </a:lnTo>
                        <a:lnTo>
                          <a:pt x="0" y="54"/>
                        </a:lnTo>
                        <a:lnTo>
                          <a:pt x="0" y="0"/>
                        </a:lnTo>
                        <a:lnTo>
                          <a:pt x="190" y="216"/>
                        </a:lnTo>
                      </a:path>
                    </a:pathLst>
                  </a:custGeom>
                  <a:solidFill>
                    <a:srgbClr val="FE9B03"/>
                  </a:solidFill>
                  <a:ln w="12700" cap="rnd" cmpd="sng">
                    <a:solidFill>
                      <a:schemeClr val="folHlink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3598" name="Freeform 39"/>
                <p:cNvSpPr>
                  <a:spLocks/>
                </p:cNvSpPr>
                <p:nvPr/>
              </p:nvSpPr>
              <p:spPr bwMode="auto">
                <a:xfrm>
                  <a:off x="3019" y="2135"/>
                  <a:ext cx="20" cy="135"/>
                </a:xfrm>
                <a:custGeom>
                  <a:avLst/>
                  <a:gdLst>
                    <a:gd name="T0" fmla="*/ 0 w 20"/>
                    <a:gd name="T1" fmla="*/ 0 h 135"/>
                    <a:gd name="T2" fmla="*/ 19 w 20"/>
                    <a:gd name="T3" fmla="*/ 48 h 135"/>
                    <a:gd name="T4" fmla="*/ 19 w 20"/>
                    <a:gd name="T5" fmla="*/ 134 h 135"/>
                    <a:gd name="T6" fmla="*/ 0 w 20"/>
                    <a:gd name="T7" fmla="*/ 134 h 135"/>
                    <a:gd name="T8" fmla="*/ 0 w 20"/>
                    <a:gd name="T9" fmla="*/ 0 h 1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" h="135">
                      <a:moveTo>
                        <a:pt x="0" y="0"/>
                      </a:moveTo>
                      <a:lnTo>
                        <a:pt x="19" y="48"/>
                      </a:lnTo>
                      <a:lnTo>
                        <a:pt x="19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593" name="Group 44"/>
              <p:cNvGrpSpPr>
                <a:grpSpLocks/>
              </p:cNvGrpSpPr>
              <p:nvPr/>
            </p:nvGrpSpPr>
            <p:grpSpPr bwMode="auto">
              <a:xfrm>
                <a:off x="2703" y="1570"/>
                <a:ext cx="392" cy="473"/>
                <a:chOff x="2703" y="1570"/>
                <a:chExt cx="392" cy="473"/>
              </a:xfrm>
            </p:grpSpPr>
            <p:sp>
              <p:nvSpPr>
                <p:cNvPr id="23594" name="Freeform 41"/>
                <p:cNvSpPr>
                  <a:spLocks/>
                </p:cNvSpPr>
                <p:nvPr/>
              </p:nvSpPr>
              <p:spPr bwMode="auto">
                <a:xfrm>
                  <a:off x="2703" y="1570"/>
                  <a:ext cx="392" cy="473"/>
                </a:xfrm>
                <a:custGeom>
                  <a:avLst/>
                  <a:gdLst>
                    <a:gd name="T0" fmla="*/ 74 w 392"/>
                    <a:gd name="T1" fmla="*/ 472 h 473"/>
                    <a:gd name="T2" fmla="*/ 316 w 392"/>
                    <a:gd name="T3" fmla="*/ 472 h 473"/>
                    <a:gd name="T4" fmla="*/ 316 w 392"/>
                    <a:gd name="T5" fmla="*/ 220 h 473"/>
                    <a:gd name="T6" fmla="*/ 391 w 392"/>
                    <a:gd name="T7" fmla="*/ 220 h 473"/>
                    <a:gd name="T8" fmla="*/ 204 w 392"/>
                    <a:gd name="T9" fmla="*/ 0 h 473"/>
                    <a:gd name="T10" fmla="*/ 0 w 392"/>
                    <a:gd name="T11" fmla="*/ 220 h 473"/>
                    <a:gd name="T12" fmla="*/ 74 w 392"/>
                    <a:gd name="T13" fmla="*/ 220 h 473"/>
                    <a:gd name="T14" fmla="*/ 74 w 392"/>
                    <a:gd name="T15" fmla="*/ 472 h 4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92" h="473">
                      <a:moveTo>
                        <a:pt x="74" y="472"/>
                      </a:moveTo>
                      <a:lnTo>
                        <a:pt x="316" y="472"/>
                      </a:lnTo>
                      <a:lnTo>
                        <a:pt x="316" y="220"/>
                      </a:lnTo>
                      <a:lnTo>
                        <a:pt x="391" y="220"/>
                      </a:lnTo>
                      <a:lnTo>
                        <a:pt x="204" y="0"/>
                      </a:lnTo>
                      <a:lnTo>
                        <a:pt x="0" y="220"/>
                      </a:lnTo>
                      <a:lnTo>
                        <a:pt x="74" y="220"/>
                      </a:lnTo>
                      <a:lnTo>
                        <a:pt x="74" y="472"/>
                      </a:lnTo>
                    </a:path>
                  </a:pathLst>
                </a:custGeom>
                <a:solidFill>
                  <a:srgbClr val="FE9B03"/>
                </a:solidFill>
                <a:ln w="12700" cap="rnd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595" name="Rectangle 42"/>
                <p:cNvSpPr>
                  <a:spLocks noChangeArrowheads="1"/>
                </p:cNvSpPr>
                <p:nvPr/>
              </p:nvSpPr>
              <p:spPr bwMode="auto">
                <a:xfrm>
                  <a:off x="3027" y="1789"/>
                  <a:ext cx="65" cy="51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596" name="Rectangle 43"/>
                <p:cNvSpPr>
                  <a:spLocks noChangeArrowheads="1"/>
                </p:cNvSpPr>
                <p:nvPr/>
              </p:nvSpPr>
              <p:spPr bwMode="auto">
                <a:xfrm>
                  <a:off x="2707" y="1793"/>
                  <a:ext cx="66" cy="50"/>
                </a:xfrm>
                <a:prstGeom prst="rect">
                  <a:avLst/>
                </a:prstGeom>
                <a:solidFill>
                  <a:srgbClr val="FE9B03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3590" name="Rectangle 46"/>
            <p:cNvSpPr>
              <a:spLocks noChangeArrowheads="1"/>
            </p:cNvSpPr>
            <p:nvPr/>
          </p:nvSpPr>
          <p:spPr bwMode="auto">
            <a:xfrm>
              <a:off x="2784" y="1746"/>
              <a:ext cx="136" cy="614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1C1C1C"/>
                  </a:solidFill>
                  <a:latin typeface="Times New Roman" pitchFamily="18" charset="0"/>
                </a:rPr>
                <a:t>MEMORY</a:t>
              </a:r>
            </a:p>
          </p:txBody>
        </p:sp>
        <p:sp>
          <p:nvSpPr>
            <p:cNvPr id="23591" name="Rectangle 47"/>
            <p:cNvSpPr>
              <a:spLocks noChangeArrowheads="1"/>
            </p:cNvSpPr>
            <p:nvPr/>
          </p:nvSpPr>
          <p:spPr bwMode="auto">
            <a:xfrm>
              <a:off x="2894" y="1909"/>
              <a:ext cx="126" cy="326"/>
            </a:xfrm>
            <a:prstGeom prst="rect">
              <a:avLst/>
            </a:prstGeom>
            <a:solidFill>
              <a:srgbClr val="FE9B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1913" tIns="30163" rIns="61913" bIns="30163">
              <a:spAutoFit/>
            </a:bodyPr>
            <a:lstStyle/>
            <a:p>
              <a:pPr defTabSz="6080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1C1C1C"/>
                  </a:solidFill>
                  <a:latin typeface="Times New Roman" pitchFamily="18" charset="0"/>
                </a:rPr>
                <a:t>BUS</a:t>
              </a:r>
            </a:p>
          </p:txBody>
        </p:sp>
      </p:grpSp>
      <p:grpSp>
        <p:nvGrpSpPr>
          <p:cNvPr id="23562" name="Group 52"/>
          <p:cNvGrpSpPr>
            <a:grpSpLocks/>
          </p:cNvGrpSpPr>
          <p:nvPr/>
        </p:nvGrpSpPr>
        <p:grpSpPr bwMode="auto">
          <a:xfrm>
            <a:off x="4965699" y="4002088"/>
            <a:ext cx="3397250" cy="925512"/>
            <a:chOff x="1828" y="2521"/>
            <a:chExt cx="2140" cy="583"/>
          </a:xfrm>
        </p:grpSpPr>
        <p:sp>
          <p:nvSpPr>
            <p:cNvPr id="23586" name="Rectangle 49"/>
            <p:cNvSpPr>
              <a:spLocks noChangeArrowheads="1"/>
            </p:cNvSpPr>
            <p:nvPr/>
          </p:nvSpPr>
          <p:spPr bwMode="auto">
            <a:xfrm>
              <a:off x="1828" y="2521"/>
              <a:ext cx="577" cy="565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60325" tIns="30163" rIns="60325" bIns="30163" anchor="ctr"/>
            <a:lstStyle/>
            <a:p>
              <a:pPr algn="ctr" defTabSz="59531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FFCF01"/>
                  </a:solidFill>
                  <a:latin typeface="Times New Roman" pitchFamily="18" charset="0"/>
                </a:rPr>
                <a:t>Memory</a:t>
              </a:r>
            </a:p>
            <a:p>
              <a:pPr algn="ctr" defTabSz="59531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FFCF01"/>
                  </a:solidFill>
                  <a:latin typeface="Times New Roman" pitchFamily="18" charset="0"/>
                </a:rPr>
                <a:t>System  A</a:t>
              </a:r>
            </a:p>
          </p:txBody>
        </p:sp>
        <p:sp>
          <p:nvSpPr>
            <p:cNvPr id="23587" name="Rectangle 50"/>
            <p:cNvSpPr>
              <a:spLocks noChangeArrowheads="1"/>
            </p:cNvSpPr>
            <p:nvPr/>
          </p:nvSpPr>
          <p:spPr bwMode="auto">
            <a:xfrm>
              <a:off x="2615" y="2538"/>
              <a:ext cx="577" cy="56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60325" tIns="30163" rIns="60325" bIns="30163" anchor="ctr"/>
            <a:lstStyle/>
            <a:p>
              <a:pPr algn="ctr" defTabSz="59531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FFCF01"/>
                  </a:solidFill>
                  <a:latin typeface="Times New Roman" pitchFamily="18" charset="0"/>
                </a:rPr>
                <a:t>Memory</a:t>
              </a:r>
            </a:p>
            <a:p>
              <a:pPr algn="ctr" defTabSz="59531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FFCF01"/>
                  </a:solidFill>
                  <a:latin typeface="Times New Roman" pitchFamily="18" charset="0"/>
                </a:rPr>
                <a:t>System  B</a:t>
              </a:r>
            </a:p>
          </p:txBody>
        </p:sp>
        <p:sp>
          <p:nvSpPr>
            <p:cNvPr id="23588" name="Rectangle 51"/>
            <p:cNvSpPr>
              <a:spLocks noChangeArrowheads="1"/>
            </p:cNvSpPr>
            <p:nvPr/>
          </p:nvSpPr>
          <p:spPr bwMode="auto">
            <a:xfrm>
              <a:off x="3391" y="2538"/>
              <a:ext cx="577" cy="56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60325" tIns="30163" rIns="60325" bIns="30163" anchor="ctr"/>
            <a:lstStyle/>
            <a:p>
              <a:pPr algn="ctr" defTabSz="59531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FFCF01"/>
                  </a:solidFill>
                  <a:latin typeface="Times New Roman" pitchFamily="18" charset="0"/>
                </a:rPr>
                <a:t>Memory</a:t>
              </a:r>
            </a:p>
            <a:p>
              <a:pPr algn="ctr" defTabSz="59531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FFCF01"/>
                  </a:solidFill>
                  <a:latin typeface="Times New Roman" pitchFamily="18" charset="0"/>
                </a:rPr>
                <a:t>System C</a:t>
              </a:r>
            </a:p>
          </p:txBody>
        </p:sp>
      </p:grpSp>
      <p:grpSp>
        <p:nvGrpSpPr>
          <p:cNvPr id="23563" name="Group 63"/>
          <p:cNvGrpSpPr>
            <a:grpSpLocks/>
          </p:cNvGrpSpPr>
          <p:nvPr/>
        </p:nvGrpSpPr>
        <p:grpSpPr bwMode="auto">
          <a:xfrm>
            <a:off x="5302249" y="982663"/>
            <a:ext cx="1289050" cy="534987"/>
            <a:chOff x="2040" y="619"/>
            <a:chExt cx="812" cy="337"/>
          </a:xfrm>
        </p:grpSpPr>
        <p:grpSp>
          <p:nvGrpSpPr>
            <p:cNvPr id="23576" name="Group 57"/>
            <p:cNvGrpSpPr>
              <a:grpSpLocks/>
            </p:cNvGrpSpPr>
            <p:nvPr/>
          </p:nvGrpSpPr>
          <p:grpSpPr bwMode="auto">
            <a:xfrm>
              <a:off x="2040" y="619"/>
              <a:ext cx="424" cy="337"/>
              <a:chOff x="2040" y="619"/>
              <a:chExt cx="424" cy="337"/>
            </a:xfrm>
          </p:grpSpPr>
          <p:sp>
            <p:nvSpPr>
              <p:cNvPr id="23582" name="Arc 53"/>
              <p:cNvSpPr>
                <a:spLocks/>
              </p:cNvSpPr>
              <p:nvPr/>
            </p:nvSpPr>
            <p:spPr bwMode="auto">
              <a:xfrm>
                <a:off x="2115" y="619"/>
                <a:ext cx="335" cy="253"/>
              </a:xfrm>
              <a:custGeom>
                <a:avLst/>
                <a:gdLst>
                  <a:gd name="T0" fmla="*/ 0 w 21600"/>
                  <a:gd name="T1" fmla="*/ 252 h 21600"/>
                  <a:gd name="T2" fmla="*/ 334 w 21600"/>
                  <a:gd name="T3" fmla="*/ 0 h 21600"/>
                  <a:gd name="T4" fmla="*/ 335 w 21600"/>
                  <a:gd name="T5" fmla="*/ 25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4"/>
                    </a:moveTo>
                    <a:cubicBezTo>
                      <a:pt x="47" y="9643"/>
                      <a:pt x="9665" y="35"/>
                      <a:pt x="21536" y="0"/>
                    </a:cubicBezTo>
                  </a:path>
                  <a:path w="21600" h="21600" stroke="0" extrusionOk="0">
                    <a:moveTo>
                      <a:pt x="0" y="21514"/>
                    </a:moveTo>
                    <a:cubicBezTo>
                      <a:pt x="47" y="9643"/>
                      <a:pt x="9665" y="35"/>
                      <a:pt x="21536" y="0"/>
                    </a:cubicBezTo>
                    <a:lnTo>
                      <a:pt x="21600" y="21600"/>
                    </a:lnTo>
                    <a:lnTo>
                      <a:pt x="0" y="215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3" name="Arc 54"/>
              <p:cNvSpPr>
                <a:spLocks/>
              </p:cNvSpPr>
              <p:nvPr/>
            </p:nvSpPr>
            <p:spPr bwMode="auto">
              <a:xfrm>
                <a:off x="2218" y="669"/>
                <a:ext cx="246" cy="203"/>
              </a:xfrm>
              <a:custGeom>
                <a:avLst/>
                <a:gdLst>
                  <a:gd name="T0" fmla="*/ 0 w 21600"/>
                  <a:gd name="T1" fmla="*/ 202 h 21600"/>
                  <a:gd name="T2" fmla="*/ 245 w 21600"/>
                  <a:gd name="T3" fmla="*/ 0 h 21600"/>
                  <a:gd name="T4" fmla="*/ 246 w 21600"/>
                  <a:gd name="T5" fmla="*/ 2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494"/>
                    </a:moveTo>
                    <a:cubicBezTo>
                      <a:pt x="58" y="9640"/>
                      <a:pt x="9658" y="48"/>
                      <a:pt x="21512" y="0"/>
                    </a:cubicBezTo>
                  </a:path>
                  <a:path w="21600" h="21600" stroke="0" extrusionOk="0">
                    <a:moveTo>
                      <a:pt x="0" y="21494"/>
                    </a:moveTo>
                    <a:cubicBezTo>
                      <a:pt x="58" y="9640"/>
                      <a:pt x="9658" y="48"/>
                      <a:pt x="21512" y="0"/>
                    </a:cubicBezTo>
                    <a:lnTo>
                      <a:pt x="21600" y="21600"/>
                    </a:lnTo>
                    <a:lnTo>
                      <a:pt x="0" y="2149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4" name="AutoShape 55"/>
              <p:cNvSpPr>
                <a:spLocks noChangeArrowheads="1"/>
              </p:cNvSpPr>
              <p:nvPr/>
            </p:nvSpPr>
            <p:spPr bwMode="auto">
              <a:xfrm rot="10800000" flipH="1">
                <a:off x="2040" y="875"/>
                <a:ext cx="242" cy="81"/>
              </a:xfrm>
              <a:prstGeom prst="triangle">
                <a:avLst>
                  <a:gd name="adj" fmla="val 49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5" name="Line 56"/>
              <p:cNvSpPr>
                <a:spLocks noChangeShapeType="1"/>
              </p:cNvSpPr>
              <p:nvPr/>
            </p:nvSpPr>
            <p:spPr bwMode="auto">
              <a:xfrm>
                <a:off x="2122" y="871"/>
                <a:ext cx="95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3577" name="Group 62"/>
            <p:cNvGrpSpPr>
              <a:grpSpLocks/>
            </p:cNvGrpSpPr>
            <p:nvPr/>
          </p:nvGrpSpPr>
          <p:grpSpPr bwMode="auto">
            <a:xfrm>
              <a:off x="2431" y="619"/>
              <a:ext cx="421" cy="337"/>
              <a:chOff x="2431" y="619"/>
              <a:chExt cx="421" cy="337"/>
            </a:xfrm>
          </p:grpSpPr>
          <p:sp>
            <p:nvSpPr>
              <p:cNvPr id="23578" name="Arc 58"/>
              <p:cNvSpPr>
                <a:spLocks/>
              </p:cNvSpPr>
              <p:nvPr/>
            </p:nvSpPr>
            <p:spPr bwMode="auto">
              <a:xfrm>
                <a:off x="2442" y="619"/>
                <a:ext cx="337" cy="253"/>
              </a:xfrm>
              <a:custGeom>
                <a:avLst/>
                <a:gdLst>
                  <a:gd name="T0" fmla="*/ 0 w 21664"/>
                  <a:gd name="T1" fmla="*/ 0 h 21600"/>
                  <a:gd name="T2" fmla="*/ 337 w 21664"/>
                  <a:gd name="T3" fmla="*/ 252 h 21600"/>
                  <a:gd name="T4" fmla="*/ 1 w 21664"/>
                  <a:gd name="T5" fmla="*/ 25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64" h="21600" fill="none" extrusionOk="0">
                    <a:moveTo>
                      <a:pt x="0" y="0"/>
                    </a:moveTo>
                    <a:cubicBezTo>
                      <a:pt x="21" y="0"/>
                      <a:pt x="42" y="-1"/>
                      <a:pt x="64" y="0"/>
                    </a:cubicBezTo>
                    <a:cubicBezTo>
                      <a:pt x="11959" y="0"/>
                      <a:pt x="21616" y="9618"/>
                      <a:pt x="21663" y="21514"/>
                    </a:cubicBezTo>
                  </a:path>
                  <a:path w="21664" h="21600" stroke="0" extrusionOk="0">
                    <a:moveTo>
                      <a:pt x="0" y="0"/>
                    </a:moveTo>
                    <a:cubicBezTo>
                      <a:pt x="21" y="0"/>
                      <a:pt x="42" y="-1"/>
                      <a:pt x="64" y="0"/>
                    </a:cubicBezTo>
                    <a:cubicBezTo>
                      <a:pt x="11959" y="0"/>
                      <a:pt x="21616" y="9618"/>
                      <a:pt x="21663" y="21514"/>
                    </a:cubicBezTo>
                    <a:lnTo>
                      <a:pt x="64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79" name="Arc 59"/>
              <p:cNvSpPr>
                <a:spLocks/>
              </p:cNvSpPr>
              <p:nvPr/>
            </p:nvSpPr>
            <p:spPr bwMode="auto">
              <a:xfrm>
                <a:off x="2431" y="669"/>
                <a:ext cx="245" cy="203"/>
              </a:xfrm>
              <a:custGeom>
                <a:avLst/>
                <a:gdLst>
                  <a:gd name="T0" fmla="*/ 0 w 21688"/>
                  <a:gd name="T1" fmla="*/ 0 h 21600"/>
                  <a:gd name="T2" fmla="*/ 245 w 21688"/>
                  <a:gd name="T3" fmla="*/ 202 h 21600"/>
                  <a:gd name="T4" fmla="*/ 1 w 21688"/>
                  <a:gd name="T5" fmla="*/ 2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88" h="21600" fill="none" extrusionOk="0">
                    <a:moveTo>
                      <a:pt x="0" y="0"/>
                    </a:moveTo>
                    <a:cubicBezTo>
                      <a:pt x="29" y="0"/>
                      <a:pt x="58" y="-1"/>
                      <a:pt x="88" y="0"/>
                    </a:cubicBezTo>
                    <a:cubicBezTo>
                      <a:pt x="11975" y="0"/>
                      <a:pt x="21628" y="9605"/>
                      <a:pt x="21687" y="21493"/>
                    </a:cubicBezTo>
                  </a:path>
                  <a:path w="21688" h="21600" stroke="0" extrusionOk="0">
                    <a:moveTo>
                      <a:pt x="0" y="0"/>
                    </a:moveTo>
                    <a:cubicBezTo>
                      <a:pt x="29" y="0"/>
                      <a:pt x="58" y="-1"/>
                      <a:pt x="88" y="0"/>
                    </a:cubicBezTo>
                    <a:cubicBezTo>
                      <a:pt x="11975" y="0"/>
                      <a:pt x="21628" y="9605"/>
                      <a:pt x="21687" y="21493"/>
                    </a:cubicBezTo>
                    <a:lnTo>
                      <a:pt x="88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0" name="AutoShape 60"/>
              <p:cNvSpPr>
                <a:spLocks noChangeArrowheads="1"/>
              </p:cNvSpPr>
              <p:nvPr/>
            </p:nvSpPr>
            <p:spPr bwMode="auto">
              <a:xfrm rot="10800000">
                <a:off x="2607" y="875"/>
                <a:ext cx="245" cy="81"/>
              </a:xfrm>
              <a:prstGeom prst="triangle">
                <a:avLst>
                  <a:gd name="adj" fmla="val 49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1" name="Line 61"/>
              <p:cNvSpPr>
                <a:spLocks noChangeShapeType="1"/>
              </p:cNvSpPr>
              <p:nvPr/>
            </p:nvSpPr>
            <p:spPr bwMode="auto">
              <a:xfrm flipH="1">
                <a:off x="2675" y="871"/>
                <a:ext cx="9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3564" name="Group 73"/>
          <p:cNvGrpSpPr>
            <a:grpSpLocks/>
          </p:cNvGrpSpPr>
          <p:nvPr/>
        </p:nvGrpSpPr>
        <p:grpSpPr bwMode="auto">
          <a:xfrm>
            <a:off x="6854824" y="982663"/>
            <a:ext cx="1343025" cy="534987"/>
            <a:chOff x="3018" y="619"/>
            <a:chExt cx="846" cy="337"/>
          </a:xfrm>
        </p:grpSpPr>
        <p:grpSp>
          <p:nvGrpSpPr>
            <p:cNvPr id="23567" name="Group 68"/>
            <p:cNvGrpSpPr>
              <a:grpSpLocks/>
            </p:cNvGrpSpPr>
            <p:nvPr/>
          </p:nvGrpSpPr>
          <p:grpSpPr bwMode="auto">
            <a:xfrm>
              <a:off x="3018" y="619"/>
              <a:ext cx="438" cy="337"/>
              <a:chOff x="3018" y="619"/>
              <a:chExt cx="438" cy="337"/>
            </a:xfrm>
          </p:grpSpPr>
          <p:sp>
            <p:nvSpPr>
              <p:cNvPr id="23572" name="Arc 64"/>
              <p:cNvSpPr>
                <a:spLocks/>
              </p:cNvSpPr>
              <p:nvPr/>
            </p:nvSpPr>
            <p:spPr bwMode="auto">
              <a:xfrm>
                <a:off x="3095" y="619"/>
                <a:ext cx="350" cy="253"/>
              </a:xfrm>
              <a:custGeom>
                <a:avLst/>
                <a:gdLst>
                  <a:gd name="T0" fmla="*/ 0 w 21600"/>
                  <a:gd name="T1" fmla="*/ 252 h 21600"/>
                  <a:gd name="T2" fmla="*/ 349 w 21600"/>
                  <a:gd name="T3" fmla="*/ 0 h 21600"/>
                  <a:gd name="T4" fmla="*/ 350 w 21600"/>
                  <a:gd name="T5" fmla="*/ 25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4"/>
                    </a:moveTo>
                    <a:cubicBezTo>
                      <a:pt x="47" y="9642"/>
                      <a:pt x="9666" y="34"/>
                      <a:pt x="21538" y="0"/>
                    </a:cubicBezTo>
                  </a:path>
                  <a:path w="21600" h="21600" stroke="0" extrusionOk="0">
                    <a:moveTo>
                      <a:pt x="0" y="21514"/>
                    </a:moveTo>
                    <a:cubicBezTo>
                      <a:pt x="47" y="9642"/>
                      <a:pt x="9666" y="34"/>
                      <a:pt x="21538" y="0"/>
                    </a:cubicBezTo>
                    <a:lnTo>
                      <a:pt x="21600" y="21600"/>
                    </a:lnTo>
                    <a:lnTo>
                      <a:pt x="0" y="215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73" name="Arc 65"/>
              <p:cNvSpPr>
                <a:spLocks/>
              </p:cNvSpPr>
              <p:nvPr/>
            </p:nvSpPr>
            <p:spPr bwMode="auto">
              <a:xfrm>
                <a:off x="3200" y="669"/>
                <a:ext cx="256" cy="203"/>
              </a:xfrm>
              <a:custGeom>
                <a:avLst/>
                <a:gdLst>
                  <a:gd name="T0" fmla="*/ 0 w 21600"/>
                  <a:gd name="T1" fmla="*/ 202 h 21600"/>
                  <a:gd name="T2" fmla="*/ 255 w 21600"/>
                  <a:gd name="T3" fmla="*/ 0 h 21600"/>
                  <a:gd name="T4" fmla="*/ 256 w 21600"/>
                  <a:gd name="T5" fmla="*/ 2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494"/>
                    </a:moveTo>
                    <a:cubicBezTo>
                      <a:pt x="58" y="9638"/>
                      <a:pt x="9660" y="46"/>
                      <a:pt x="21516" y="0"/>
                    </a:cubicBezTo>
                  </a:path>
                  <a:path w="21600" h="21600" stroke="0" extrusionOk="0">
                    <a:moveTo>
                      <a:pt x="0" y="21494"/>
                    </a:moveTo>
                    <a:cubicBezTo>
                      <a:pt x="58" y="9638"/>
                      <a:pt x="9660" y="46"/>
                      <a:pt x="21516" y="0"/>
                    </a:cubicBezTo>
                    <a:lnTo>
                      <a:pt x="21600" y="21600"/>
                    </a:lnTo>
                    <a:lnTo>
                      <a:pt x="0" y="2149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74" name="AutoShape 66"/>
              <p:cNvSpPr>
                <a:spLocks noChangeArrowheads="1"/>
              </p:cNvSpPr>
              <p:nvPr/>
            </p:nvSpPr>
            <p:spPr bwMode="auto">
              <a:xfrm rot="10800000" flipH="1">
                <a:off x="3018" y="875"/>
                <a:ext cx="254" cy="81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75" name="Line 67"/>
              <p:cNvSpPr>
                <a:spLocks noChangeShapeType="1"/>
              </p:cNvSpPr>
              <p:nvPr/>
            </p:nvSpPr>
            <p:spPr bwMode="auto">
              <a:xfrm>
                <a:off x="3107" y="871"/>
                <a:ext cx="9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568" name="Arc 69"/>
            <p:cNvSpPr>
              <a:spLocks/>
            </p:cNvSpPr>
            <p:nvPr/>
          </p:nvSpPr>
          <p:spPr bwMode="auto">
            <a:xfrm>
              <a:off x="3436" y="619"/>
              <a:ext cx="350" cy="253"/>
            </a:xfrm>
            <a:custGeom>
              <a:avLst/>
              <a:gdLst>
                <a:gd name="T0" fmla="*/ 0 w 21662"/>
                <a:gd name="T1" fmla="*/ 0 h 21600"/>
                <a:gd name="T2" fmla="*/ 350 w 21662"/>
                <a:gd name="T3" fmla="*/ 252 h 21600"/>
                <a:gd name="T4" fmla="*/ 1 w 21662"/>
                <a:gd name="T5" fmla="*/ 25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62" h="21600" fill="none" extrusionOk="0">
                  <a:moveTo>
                    <a:pt x="0" y="0"/>
                  </a:moveTo>
                  <a:cubicBezTo>
                    <a:pt x="20" y="0"/>
                    <a:pt x="41" y="-1"/>
                    <a:pt x="62" y="0"/>
                  </a:cubicBezTo>
                  <a:cubicBezTo>
                    <a:pt x="11957" y="0"/>
                    <a:pt x="21614" y="9618"/>
                    <a:pt x="21661" y="21514"/>
                  </a:cubicBezTo>
                </a:path>
                <a:path w="21662" h="21600" stroke="0" extrusionOk="0">
                  <a:moveTo>
                    <a:pt x="0" y="0"/>
                  </a:moveTo>
                  <a:cubicBezTo>
                    <a:pt x="20" y="0"/>
                    <a:pt x="41" y="-1"/>
                    <a:pt x="62" y="0"/>
                  </a:cubicBezTo>
                  <a:cubicBezTo>
                    <a:pt x="11957" y="0"/>
                    <a:pt x="21614" y="9618"/>
                    <a:pt x="21661" y="21514"/>
                  </a:cubicBezTo>
                  <a:lnTo>
                    <a:pt x="62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23569" name="Arc 70"/>
            <p:cNvSpPr>
              <a:spLocks/>
            </p:cNvSpPr>
            <p:nvPr/>
          </p:nvSpPr>
          <p:spPr bwMode="auto">
            <a:xfrm>
              <a:off x="3425" y="669"/>
              <a:ext cx="256" cy="203"/>
            </a:xfrm>
            <a:custGeom>
              <a:avLst/>
              <a:gdLst>
                <a:gd name="T0" fmla="*/ 0 w 21685"/>
                <a:gd name="T1" fmla="*/ 0 h 21600"/>
                <a:gd name="T2" fmla="*/ 256 w 21685"/>
                <a:gd name="T3" fmla="*/ 202 h 21600"/>
                <a:gd name="T4" fmla="*/ 1 w 21685"/>
                <a:gd name="T5" fmla="*/ 20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85" h="21600" fill="none" extrusionOk="0">
                  <a:moveTo>
                    <a:pt x="0" y="0"/>
                  </a:moveTo>
                  <a:cubicBezTo>
                    <a:pt x="28" y="0"/>
                    <a:pt x="56" y="-1"/>
                    <a:pt x="85" y="0"/>
                  </a:cubicBezTo>
                  <a:cubicBezTo>
                    <a:pt x="11972" y="0"/>
                    <a:pt x="21625" y="9605"/>
                    <a:pt x="21684" y="21493"/>
                  </a:cubicBezTo>
                </a:path>
                <a:path w="21685" h="21600" stroke="0" extrusionOk="0">
                  <a:moveTo>
                    <a:pt x="0" y="0"/>
                  </a:moveTo>
                  <a:cubicBezTo>
                    <a:pt x="28" y="0"/>
                    <a:pt x="56" y="-1"/>
                    <a:pt x="85" y="0"/>
                  </a:cubicBezTo>
                  <a:cubicBezTo>
                    <a:pt x="11972" y="0"/>
                    <a:pt x="21625" y="9605"/>
                    <a:pt x="21684" y="21493"/>
                  </a:cubicBezTo>
                  <a:lnTo>
                    <a:pt x="85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23570" name="AutoShape 71"/>
            <p:cNvSpPr>
              <a:spLocks noChangeArrowheads="1"/>
            </p:cNvSpPr>
            <p:nvPr/>
          </p:nvSpPr>
          <p:spPr bwMode="auto">
            <a:xfrm rot="10800000">
              <a:off x="3609" y="875"/>
              <a:ext cx="255" cy="81"/>
            </a:xfrm>
            <a:prstGeom prst="triangle">
              <a:avLst>
                <a:gd name="adj" fmla="val 4999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23571" name="Line 72"/>
            <p:cNvSpPr>
              <a:spLocks noChangeShapeType="1"/>
            </p:cNvSpPr>
            <p:nvPr/>
          </p:nvSpPr>
          <p:spPr bwMode="auto">
            <a:xfrm flipH="1">
              <a:off x="3680" y="871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3565" name="Rectangle 74"/>
          <p:cNvSpPr>
            <a:spLocks noChangeArrowheads="1"/>
          </p:cNvSpPr>
          <p:nvPr/>
        </p:nvSpPr>
        <p:spPr bwMode="auto">
          <a:xfrm>
            <a:off x="6284911" y="486570"/>
            <a:ext cx="1543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95350" eaLnBrk="0" fontAlgn="base" hangingPunct="0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CF01"/>
                </a:solidFill>
                <a:latin typeface="Arial" pitchFamily="34" charset="0"/>
              </a:rPr>
              <a:t>IPC</a:t>
            </a:r>
          </a:p>
          <a:p>
            <a:pPr algn="ctr" defTabSz="895350" eaLnBrk="0" fontAlgn="base" hangingPunct="0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CF01"/>
                </a:solidFill>
                <a:latin typeface="Arial" pitchFamily="34" charset="0"/>
              </a:rPr>
              <a:t>channel</a:t>
            </a:r>
          </a:p>
        </p:txBody>
      </p:sp>
      <p:pic>
        <p:nvPicPr>
          <p:cNvPr id="76" name="Picture 4" descr="Distributed memory archite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517650"/>
            <a:ext cx="3860800" cy="293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5035550"/>
            <a:ext cx="8305801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8896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LL">
  <a:themeElements>
    <a:clrScheme name="B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lnDef>
  </a:objectDefaults>
  <a:extraClrSchemeLst>
    <a:extraClrScheme>
      <a:clrScheme name="BUL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SimSun"/>
        <a:cs typeface=""/>
      </a:majorFont>
      <a:minorFont>
        <a:latin typeface="Tahom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SimSun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jp2">
  <a:themeElements>
    <a:clrScheme name="ajp2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ajp2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jp2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jp2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jp2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SimSun"/>
        <a:cs typeface=""/>
      </a:majorFont>
      <a:minorFont>
        <a:latin typeface="Tahom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SimSun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01882" tIns="50941" rIns="101882" bIns="50941" numCol="1" anchor="t" anchorCtr="0" compatLnSpc="1">
        <a:prstTxWarp prst="textNoShape">
          <a:avLst/>
        </a:prstTxWarp>
        <a:spAutoFit/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01882" tIns="50941" rIns="101882" bIns="50941" numCol="1" anchor="t" anchorCtr="0" compatLnSpc="1">
        <a:prstTxWarp prst="textNoShape">
          <a:avLst/>
        </a:prstTxWarp>
        <a:spAutoFit/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1744</Words>
  <Application>Microsoft Office PowerPoint</Application>
  <PresentationFormat>On-screen Show (4:3)</PresentationFormat>
  <Paragraphs>266</Paragraphs>
  <Slides>22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BULL</vt:lpstr>
      <vt:lpstr>Blends</vt:lpstr>
      <vt:lpstr>ajp2</vt:lpstr>
      <vt:lpstr>1_Blends</vt:lpstr>
      <vt:lpstr>Default Design</vt:lpstr>
      <vt:lpstr>PowerPoint Presentation</vt:lpstr>
      <vt:lpstr>Shared Memory</vt:lpstr>
      <vt:lpstr>Shared Memory : UMA vs. NUMA</vt:lpstr>
      <vt:lpstr>Shared Memory MIMD machine</vt:lpstr>
      <vt:lpstr>PowerPoint Presentation</vt:lpstr>
      <vt:lpstr>PowerPoint Presentation</vt:lpstr>
      <vt:lpstr>Shared Memory: Pros and Cons</vt:lpstr>
      <vt:lpstr>Distributed Memory</vt:lpstr>
      <vt:lpstr>Distributed Memory MIMD</vt:lpstr>
      <vt:lpstr>Distributed Memory: Pro and Con</vt:lpstr>
      <vt:lpstr>PowerPoint Presentation</vt:lpstr>
      <vt:lpstr>Hybrid Distributed-Shared Memory</vt:lpstr>
      <vt:lpstr>Hybrid Distributed-Shared Memory</vt:lpstr>
      <vt:lpstr>Taxonomy of Parallel Processor Architectures</vt:lpstr>
      <vt:lpstr>More detail on cache coherency protocols with some examples…</vt:lpstr>
      <vt:lpstr>More on centralized shared memory</vt:lpstr>
      <vt:lpstr>More on centralized shared memory</vt:lpstr>
      <vt:lpstr>Cache coherence – why it’s a problem</vt:lpstr>
      <vt:lpstr>Coherence in shared memory programs</vt:lpstr>
      <vt:lpstr>Coherence in shared memory programs (continued)</vt:lpstr>
      <vt:lpstr>Coherence/consistency</vt:lpstr>
      <vt:lpstr>Caches in coherent multiprocessors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architectures</dc:title>
  <dc:creator>tawfik</dc:creator>
  <cp:lastModifiedBy>tawfik</cp:lastModifiedBy>
  <cp:revision>27</cp:revision>
  <dcterms:created xsi:type="dcterms:W3CDTF">2014-10-27T04:28:23Z</dcterms:created>
  <dcterms:modified xsi:type="dcterms:W3CDTF">2016-04-02T18:07:16Z</dcterms:modified>
</cp:coreProperties>
</file>