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F1CBF9-AEB0-4DD6-9141-55DA2C8CF614}" type="datetimeFigureOut">
              <a:rPr lang="en-GB" smtClean="0"/>
              <a:t>06/02/2018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C74336-7D42-4C02-8B58-DE7C9B68C772}" type="slidenum">
              <a:rPr lang="en-GB" smtClean="0"/>
              <a:t>‹#›</a:t>
            </a:fld>
            <a:endParaRPr lang="en-GB"/>
          </a:p>
        </p:txBody>
      </p:sp>
    </p:spTree>
    <p:extLst>
      <p:ext uri="{BB962C8B-B14F-4D97-AF65-F5344CB8AC3E}">
        <p14:creationId xmlns:p14="http://schemas.microsoft.com/office/powerpoint/2010/main" val="2442724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1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71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0E9C246D-4BD2-49B3-BD08-CFFC72ADA9E8}" type="slidenum">
              <a:rPr lang="en-US" sz="1200"/>
              <a:pPr/>
              <a:t>1</a:t>
            </a:fld>
            <a:endParaRPr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2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82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361F6200-3E09-497D-AEAD-BF9DCB04B53A}" type="slidenum">
              <a:rPr lang="en-US" sz="1200"/>
              <a:pPr/>
              <a:t>10</a:t>
            </a:fld>
            <a:endParaRPr 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3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83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5146C141-C15E-4356-9345-3DF5FDFFD5BF}" type="slidenum">
              <a:rPr lang="en-US" sz="1200"/>
              <a:pPr/>
              <a:t>11</a:t>
            </a:fld>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4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84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EA5CB8E0-9CD2-4AE0-A2F6-347571CEAB6A}" type="slidenum">
              <a:rPr lang="en-US" sz="1200"/>
              <a:pPr/>
              <a:t>12</a:t>
            </a:fld>
            <a:endParaRPr 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5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85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61F1A3C7-CFE2-4BB2-824F-EF2E7D37DAB0}" type="slidenum">
              <a:rPr lang="en-US" sz="1200"/>
              <a:pPr/>
              <a:t>13</a:t>
            </a:fld>
            <a:endParaRPr 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86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C85EE8FE-27D5-4C86-8885-FBCE2B709087}" type="slidenum">
              <a:rPr lang="en-US" sz="1200"/>
              <a:pPr/>
              <a:t>14</a:t>
            </a:fld>
            <a:endParaRPr 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7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87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86E03CF8-D58E-4F02-ACA1-AB19761E0043}" type="slidenum">
              <a:rPr lang="en-US" sz="1200"/>
              <a:pPr/>
              <a:t>15</a:t>
            </a:fld>
            <a:endParaRPr 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9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89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581A0138-7DD2-442A-B4A4-FD29977F2594}" type="slidenum">
              <a:rPr lang="en-US" sz="1200"/>
              <a:pPr/>
              <a:t>16</a:t>
            </a:fld>
            <a:endParaRPr 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0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90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2ABCE832-8B8A-4EA7-ACAD-92BFA4E648FC}" type="slidenum">
              <a:rPr lang="en-US" sz="1200"/>
              <a:pPr/>
              <a:t>17</a:t>
            </a:fld>
            <a:endParaRPr 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1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91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E4F6346E-533E-4948-92B5-E05DA30A4EB6}" type="slidenum">
              <a:rPr lang="en-US" sz="1200"/>
              <a:pPr/>
              <a:t>18</a:t>
            </a:fld>
            <a:endParaRPr 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2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92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A03255B4-1EE7-4731-BC9D-7A05D0752E2B}" type="slidenum">
              <a:rPr lang="en-US" sz="1200"/>
              <a:pPr/>
              <a:t>19</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2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72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27D3DD18-3018-4078-ACDC-54F2107DE605}" type="slidenum">
              <a:rPr lang="en-US" sz="1200"/>
              <a:pPr/>
              <a:t>2</a:t>
            </a:fld>
            <a:endParaRPr 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3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93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3457AF76-4EA1-4BD7-BA70-23548351524F}" type="slidenum">
              <a:rPr lang="en-US" sz="1200"/>
              <a:pPr/>
              <a:t>20</a:t>
            </a:fld>
            <a:endParaRPr 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4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94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0E813BF1-5947-4946-9F77-B8112F065D0A}" type="slidenum">
              <a:rPr lang="en-US" sz="1200"/>
              <a:pPr/>
              <a:t>21</a:t>
            </a:fld>
            <a:endParaRPr 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5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95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EC9CD890-BF3B-4B5C-9677-B39FEACE3EDF}" type="slidenum">
              <a:rPr lang="en-US" sz="1200"/>
              <a:pPr/>
              <a:t>22</a:t>
            </a:fld>
            <a:endParaRPr 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96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3A3591D0-0E84-4D86-A0A4-CE757D194A2E}" type="slidenum">
              <a:rPr lang="en-US" sz="1200"/>
              <a:pPr/>
              <a:t>23</a:t>
            </a:fld>
            <a:endParaRPr 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97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DDBE1EDE-DDE5-4A90-8DA3-07CD2754F809}" type="slidenum">
              <a:rPr lang="en-US" sz="1200"/>
              <a:pPr/>
              <a:t>24</a:t>
            </a:fld>
            <a:endParaRPr 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9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99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B2B50197-0A34-400A-8CDB-7AD09B5C6134}" type="slidenum">
              <a:rPr lang="en-US" sz="1200"/>
              <a:pPr/>
              <a:t>25</a:t>
            </a:fld>
            <a:endParaRPr 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0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00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E45FD986-C586-481D-BD80-1A618284C901}" type="slidenum">
              <a:rPr lang="en-US" sz="1200"/>
              <a:pPr/>
              <a:t>26</a:t>
            </a:fld>
            <a:endParaRPr 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1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01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7C660B1D-5CB5-4696-B9E8-306D0EC2E5F2}" type="slidenum">
              <a:rPr lang="en-US" sz="1200"/>
              <a:pPr/>
              <a:t>27</a:t>
            </a:fld>
            <a:endParaRPr 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2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02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9CFA0BE9-664A-4509-95B6-199F24E748B0}" type="slidenum">
              <a:rPr lang="en-US" sz="1200"/>
              <a:pPr/>
              <a:t>28</a:t>
            </a:fld>
            <a:endParaRPr 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3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03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937045A8-EECA-4C6E-BEA4-CFE7B8835034}" type="slidenum">
              <a:rPr lang="en-US" sz="1200"/>
              <a:pPr/>
              <a:t>29</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3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73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16429BD0-55AC-4303-BC80-C41826323683}" type="slidenum">
              <a:rPr lang="en-US" sz="1200"/>
              <a:pPr/>
              <a:t>3</a:t>
            </a:fld>
            <a:endParaRPr 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4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04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86BB638B-88CB-482C-A569-D03E8ADD38BA}" type="slidenum">
              <a:rPr lang="en-US" sz="1200"/>
              <a:pPr/>
              <a:t>30</a:t>
            </a:fld>
            <a:endParaRPr lang="en-US"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5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05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5AD6763B-CA43-44E5-A1B8-1A967EEBBA5D}" type="slidenum">
              <a:rPr lang="en-US" sz="1200"/>
              <a:pPr/>
              <a:t>31</a:t>
            </a:fld>
            <a:endParaRPr 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6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06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D4D47946-FB68-4373-B3C6-4B046C583022}" type="slidenum">
              <a:rPr lang="en-US" sz="1200"/>
              <a:pPr/>
              <a:t>32</a:t>
            </a:fld>
            <a:endParaRPr 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07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EE55B0C5-229D-4AD1-A81C-00EFC12BED41}" type="slidenum">
              <a:rPr lang="en-US" sz="1200"/>
              <a:pPr/>
              <a:t>33</a:t>
            </a:fld>
            <a:endParaRPr lang="en-US" sz="12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8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08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74D3B50A-B8F0-4BCB-A601-2274B951A511}" type="slidenum">
              <a:rPr lang="en-US" sz="1200"/>
              <a:pPr/>
              <a:t>34</a:t>
            </a:fld>
            <a:endParaRPr lang="en-US"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9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09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16EB50DA-84BB-4639-9A7A-2C5A8F5426B1}" type="slidenum">
              <a:rPr lang="en-US" sz="1200"/>
              <a:pPr/>
              <a:t>35</a:t>
            </a:fld>
            <a:endParaRPr lang="en-US"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0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10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964CA634-8F04-4C9F-A311-284E7D1A85CE}" type="slidenum">
              <a:rPr lang="en-US" sz="1200"/>
              <a:pPr/>
              <a:t>36</a:t>
            </a:fld>
            <a:endParaRPr lang="en-US"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1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11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A4E9B3F1-17EB-40F2-94BF-C40896C69335}" type="slidenum">
              <a:rPr lang="en-US" sz="1200"/>
              <a:pPr/>
              <a:t>37</a:t>
            </a:fld>
            <a:endParaRPr lang="en-US"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2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12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62787C73-7442-49CE-9598-08E04A24CAE3}" type="slidenum">
              <a:rPr lang="en-US" sz="1200"/>
              <a:pPr/>
              <a:t>38</a:t>
            </a:fld>
            <a:endParaRPr lang="en-US" sz="12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3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13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15A4ACF1-7196-41CF-A78A-036458AA96D7}" type="slidenum">
              <a:rPr lang="en-US" sz="1200"/>
              <a:pPr/>
              <a:t>39</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4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74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8C4A7E83-1B9C-483B-8976-F6573AE0B0B8}" type="slidenum">
              <a:rPr lang="en-US" sz="1200"/>
              <a:pPr/>
              <a:t>4</a:t>
            </a:fld>
            <a:endParaRPr lang="en-US" sz="12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4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14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8E0EACE2-8A36-4287-BE26-782A3F485C89}" type="slidenum">
              <a:rPr lang="en-US" sz="1200"/>
              <a:pPr/>
              <a:t>40</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76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A79ABECC-6059-4111-BB19-06ACD9EC5E8A}" type="slidenum">
              <a:rPr lang="en-US" sz="1200"/>
              <a:pPr/>
              <a:t>5</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7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77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38B18B57-5483-4AE1-814B-2707DFE30033}" type="slidenum">
              <a:rPr lang="en-US" sz="1200"/>
              <a:pPr/>
              <a:t>6</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8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78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EEC1FC89-CC66-4C09-B6D5-922E0E0F10B5}" type="slidenum">
              <a:rPr lang="en-US" sz="1200"/>
              <a:pPr/>
              <a:t>7</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0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80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F691EDF3-2BF9-4466-AA3D-E79058E1FC56}" type="slidenum">
              <a:rPr lang="en-US" sz="1200"/>
              <a:pPr/>
              <a:t>8</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1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81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E75B306B-EFC3-47AB-B19F-634D41DC38F4}" type="slidenum">
              <a:rPr lang="en-US" sz="1200"/>
              <a:pPr/>
              <a:t>9</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llnl.gov/computing/tutorials/performance_tool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llnl.gov/computing/tutorials/parallel_comp/"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33.xml.rels><?xml version="1.0" encoding="UTF-8" standalone="yes"?>
<Relationships xmlns="http://schemas.openxmlformats.org/package/2006/relationships"><Relationship Id="rId3" Type="http://schemas.openxmlformats.org/officeDocument/2006/relationships/hyperlink" Target="http://www.llnl.gov/computing/tutorials/parallel_comp/images/heat_interior.gif"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hyperlink" Target="http://www.llnl.gov/computing/tutorials/parallel_comp/images/heat_edge.gif"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4.xml"/><Relationship Id="rId1" Type="http://schemas.openxmlformats.org/officeDocument/2006/relationships/slideLayout" Target="../slideLayouts/slideLayout6.xml"/><Relationship Id="rId4" Type="http://schemas.openxmlformats.org/officeDocument/2006/relationships/image" Target="../media/image14.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llnl.gov/computing/tutorials/parallel_comp/images/amdahl1.gi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57200" y="274638"/>
            <a:ext cx="7239000" cy="868362"/>
          </a:xfrm>
        </p:spPr>
        <p:style>
          <a:lnRef idx="1">
            <a:schemeClr val="accent4"/>
          </a:lnRef>
          <a:fillRef idx="2">
            <a:schemeClr val="accent4"/>
          </a:fillRef>
          <a:effectRef idx="1">
            <a:schemeClr val="accent4"/>
          </a:effectRef>
          <a:fontRef idx="minor">
            <a:schemeClr val="dk1"/>
          </a:fontRef>
        </p:style>
        <p:txBody>
          <a:bodyPr/>
          <a:lstStyle/>
          <a:p>
            <a:r>
              <a:rPr lang="fr-FR" sz="4800" dirty="0" smtClean="0"/>
              <a:t>8) </a:t>
            </a:r>
            <a:r>
              <a:rPr lang="fr-FR" sz="4800" dirty="0" err="1" smtClean="0"/>
              <a:t>Granularity</a:t>
            </a:r>
            <a:endParaRPr lang="fr-FR" dirty="0" smtClean="0"/>
          </a:p>
        </p:txBody>
      </p:sp>
      <p:sp>
        <p:nvSpPr>
          <p:cNvPr id="120835" name="Rectangle 3"/>
          <p:cNvSpPr>
            <a:spLocks noGrp="1" noChangeArrowheads="1"/>
          </p:cNvSpPr>
          <p:nvPr>
            <p:ph idx="1"/>
          </p:nvPr>
        </p:nvSpPr>
        <p:spPr>
          <a:xfrm>
            <a:off x="304800" y="1295400"/>
            <a:ext cx="7924800" cy="4800600"/>
          </a:xfrm>
        </p:spPr>
        <p:txBody>
          <a:bodyPr>
            <a:noAutofit/>
          </a:bodyPr>
          <a:lstStyle/>
          <a:p>
            <a:pPr eaLnBrk="1" hangingPunct="1"/>
            <a:r>
              <a:rPr lang="fr-FR" sz="3200" dirty="0" smtClean="0"/>
              <a:t>Computation / Communication Ratio: </a:t>
            </a:r>
          </a:p>
          <a:p>
            <a:pPr lvl="1" eaLnBrk="1" hangingPunct="1"/>
            <a:r>
              <a:rPr lang="en-GB" sz="3200" dirty="0" smtClean="0"/>
              <a:t>In parallel computing, granularity is a qualitative measure of the ratio of computation to communication. </a:t>
            </a:r>
            <a:endParaRPr lang="fr-FR" sz="3200" dirty="0" smtClean="0"/>
          </a:p>
          <a:p>
            <a:pPr lvl="1" eaLnBrk="1" hangingPunct="1"/>
            <a:r>
              <a:rPr lang="en-GB" sz="3200" dirty="0" smtClean="0"/>
              <a:t>Periods of computation are typically separated from periods of communication by synchronization events.</a:t>
            </a:r>
          </a:p>
          <a:p>
            <a:pPr eaLnBrk="1" hangingPunct="1"/>
            <a:r>
              <a:rPr lang="fr-FR" sz="3200" dirty="0" smtClean="0"/>
              <a:t>Fine grain </a:t>
            </a:r>
            <a:r>
              <a:rPr lang="fr-FR" sz="3200" dirty="0" err="1" smtClean="0"/>
              <a:t>parallelism</a:t>
            </a:r>
            <a:endParaRPr lang="fr-FR" sz="3200" dirty="0" smtClean="0"/>
          </a:p>
          <a:p>
            <a:pPr eaLnBrk="1" hangingPunct="1"/>
            <a:r>
              <a:rPr lang="fr-FR" sz="3200" dirty="0" err="1" smtClean="0"/>
              <a:t>Coarse</a:t>
            </a:r>
            <a:r>
              <a:rPr lang="fr-FR" sz="3200" dirty="0" smtClean="0"/>
              <a:t> grain </a:t>
            </a:r>
            <a:r>
              <a:rPr lang="fr-FR" sz="3200" dirty="0" err="1" smtClean="0"/>
              <a:t>parallelism</a:t>
            </a:r>
            <a:endParaRPr lang="fr-FR" sz="3200" dirty="0" smtClean="0"/>
          </a:p>
          <a:p>
            <a:pPr eaLnBrk="1" hangingPunct="1"/>
            <a:endParaRPr lang="fr-FR" sz="32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1</a:t>
            </a:fld>
            <a:endParaRPr lang="en-GB" b="1"/>
          </a:p>
        </p:txBody>
      </p:sp>
    </p:spTree>
    <p:extLst>
      <p:ext uri="{BB962C8B-B14F-4D97-AF65-F5344CB8AC3E}">
        <p14:creationId xmlns:p14="http://schemas.microsoft.com/office/powerpoint/2010/main" val="1908654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eaLnBrk="1" hangingPunct="1"/>
            <a:r>
              <a:rPr lang="fr-FR" altLang="ja-JP" smtClean="0"/>
              <a:t>Amdahl's Law</a:t>
            </a:r>
            <a:endParaRPr lang="fr-FR" smtClean="0"/>
          </a:p>
        </p:txBody>
      </p:sp>
      <p:sp>
        <p:nvSpPr>
          <p:cNvPr id="132099" name="Rectangle 3"/>
          <p:cNvSpPr>
            <a:spLocks noGrp="1" noChangeArrowheads="1"/>
          </p:cNvSpPr>
          <p:nvPr>
            <p:ph idx="1"/>
          </p:nvPr>
        </p:nvSpPr>
        <p:spPr>
          <a:xfrm>
            <a:off x="443344" y="1219200"/>
            <a:ext cx="8014855" cy="4800600"/>
          </a:xfrm>
        </p:spPr>
        <p:txBody>
          <a:bodyPr>
            <a:normAutofit/>
          </a:bodyPr>
          <a:lstStyle/>
          <a:p>
            <a:pPr eaLnBrk="1" hangingPunct="1"/>
            <a:r>
              <a:rPr lang="en-GB" altLang="ja-JP" sz="2800" dirty="0" smtClean="0"/>
              <a:t>It soon becomes obvious that there are limits to the scalability of parallelism. For example, at</a:t>
            </a:r>
          </a:p>
          <a:p>
            <a:pPr marL="114300" indent="0" eaLnBrk="1" hangingPunct="1">
              <a:buNone/>
            </a:pPr>
            <a:r>
              <a:rPr lang="en-GB" altLang="ja-JP" sz="2800" dirty="0" smtClean="0"/>
              <a:t> P = .50, .90 and .99 (50%, 90% and 99% of the code is parallelizable)</a:t>
            </a:r>
            <a:endParaRPr lang="fr-FR" sz="2800" dirty="0" smtClean="0"/>
          </a:p>
        </p:txBody>
      </p:sp>
      <p:sp>
        <p:nvSpPr>
          <p:cNvPr id="132100" name="Text Box 4"/>
          <p:cNvSpPr txBox="1">
            <a:spLocks noChangeArrowheads="1"/>
          </p:cNvSpPr>
          <p:nvPr/>
        </p:nvSpPr>
        <p:spPr bwMode="auto">
          <a:xfrm>
            <a:off x="457200" y="3047999"/>
            <a:ext cx="695575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ea typeface="ヒラギノ角ゴ Pro W3" charset="-128"/>
              </a:defRPr>
            </a:lvl1pPr>
            <a:lvl2pPr marL="742950" indent="-285750">
              <a:defRPr sz="2400">
                <a:solidFill>
                  <a:schemeClr val="tx1"/>
                </a:solidFill>
                <a:latin typeface="Arial" charset="0"/>
                <a:ea typeface="ヒラギノ角ゴ Pro W3" charset="-128"/>
              </a:defRPr>
            </a:lvl2pPr>
            <a:lvl3pPr marL="1143000" indent="-228600">
              <a:defRPr sz="2400">
                <a:solidFill>
                  <a:schemeClr val="tx1"/>
                </a:solidFill>
                <a:latin typeface="Arial" charset="0"/>
                <a:ea typeface="ヒラギノ角ゴ Pro W3" charset="-128"/>
              </a:defRPr>
            </a:lvl3pPr>
            <a:lvl4pPr marL="1600200" indent="-228600">
              <a:defRPr sz="2400">
                <a:solidFill>
                  <a:schemeClr val="tx1"/>
                </a:solidFill>
                <a:latin typeface="Arial" charset="0"/>
                <a:ea typeface="ヒラギノ角ゴ Pro W3" charset="-128"/>
              </a:defRPr>
            </a:lvl4pPr>
            <a:lvl5pPr marL="2057400" indent="-228600">
              <a:defRPr sz="2400">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charset="-128"/>
              </a:defRPr>
            </a:lvl9pPr>
          </a:lstStyle>
          <a:p>
            <a:r>
              <a:rPr lang="en-GB" sz="2000" dirty="0">
                <a:latin typeface="Courier New" pitchFamily="49" charset="0"/>
              </a:rPr>
              <a:t>                        </a:t>
            </a:r>
            <a:r>
              <a:rPr lang="en-GB" sz="2000" b="1" dirty="0">
                <a:latin typeface="Courier New" pitchFamily="49" charset="0"/>
              </a:rPr>
              <a:t>speedup</a:t>
            </a:r>
          </a:p>
          <a:p>
            <a:r>
              <a:rPr lang="en-GB" sz="2000" b="1" dirty="0" smtClean="0">
                <a:latin typeface="Courier New" pitchFamily="49" charset="0"/>
              </a:rPr>
              <a:t>    -----------------------------------</a:t>
            </a:r>
            <a:endParaRPr lang="en-GB" sz="2000" b="1" dirty="0">
              <a:latin typeface="Courier New" pitchFamily="49" charset="0"/>
            </a:endParaRPr>
          </a:p>
          <a:p>
            <a:r>
              <a:rPr lang="en-GB" sz="2000" b="1" dirty="0">
                <a:latin typeface="Courier New" pitchFamily="49" charset="0"/>
              </a:rPr>
              <a:t>  N        P = .50      P = .90     P = .99</a:t>
            </a:r>
          </a:p>
          <a:p>
            <a:r>
              <a:rPr lang="fr-FR" sz="2000" b="1" dirty="0">
                <a:latin typeface="Courier New" pitchFamily="49" charset="0"/>
              </a:rPr>
              <a:t>-----      -------      -------     -------</a:t>
            </a:r>
          </a:p>
          <a:p>
            <a:r>
              <a:rPr lang="fr-FR" sz="2000" b="1" dirty="0">
                <a:latin typeface="Courier New" pitchFamily="49" charset="0"/>
              </a:rPr>
              <a:t>   10         1.82         5.26        9.17</a:t>
            </a:r>
          </a:p>
          <a:p>
            <a:r>
              <a:rPr lang="fr-FR" sz="2000" b="1" dirty="0">
                <a:latin typeface="Courier New" pitchFamily="49" charset="0"/>
              </a:rPr>
              <a:t>  100         1.98         9.17       50.25</a:t>
            </a:r>
          </a:p>
          <a:p>
            <a:r>
              <a:rPr lang="fr-FR" sz="2000" b="1" dirty="0">
                <a:latin typeface="Courier New" pitchFamily="49" charset="0"/>
              </a:rPr>
              <a:t> 1000         1.99         9.91       90.99</a:t>
            </a:r>
          </a:p>
          <a:p>
            <a:r>
              <a:rPr lang="fr-FR" sz="2000" b="1" dirty="0">
                <a:latin typeface="Courier New" pitchFamily="49" charset="0"/>
              </a:rPr>
              <a:t>10000         1.99         9.91       99.02</a:t>
            </a:r>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10</a:t>
            </a:fld>
            <a:endParaRPr lang="en-GB" b="1"/>
          </a:p>
        </p:txBody>
      </p:sp>
    </p:spTree>
    <p:extLst>
      <p:ext uri="{BB962C8B-B14F-4D97-AF65-F5344CB8AC3E}">
        <p14:creationId xmlns:p14="http://schemas.microsoft.com/office/powerpoint/2010/main" val="618615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304800" y="-41564"/>
            <a:ext cx="7620000" cy="817418"/>
          </a:xfrm>
        </p:spPr>
        <p:txBody>
          <a:bodyPr/>
          <a:lstStyle/>
          <a:p>
            <a:pPr eaLnBrk="1" hangingPunct="1"/>
            <a:r>
              <a:rPr lang="fr-FR" altLang="ja-JP" dirty="0" err="1" smtClean="0"/>
              <a:t>Amdahl's</a:t>
            </a:r>
            <a:r>
              <a:rPr lang="fr-FR" altLang="ja-JP" dirty="0" smtClean="0"/>
              <a:t> Law</a:t>
            </a:r>
            <a:endParaRPr lang="fr-FR" dirty="0" smtClean="0"/>
          </a:p>
        </p:txBody>
      </p:sp>
      <p:sp>
        <p:nvSpPr>
          <p:cNvPr id="133123" name="Rectangle 3"/>
          <p:cNvSpPr>
            <a:spLocks noGrp="1" noChangeArrowheads="1"/>
          </p:cNvSpPr>
          <p:nvPr>
            <p:ph idx="1"/>
          </p:nvPr>
        </p:nvSpPr>
        <p:spPr>
          <a:xfrm>
            <a:off x="0" y="609600"/>
            <a:ext cx="8513618" cy="4800600"/>
          </a:xfrm>
        </p:spPr>
        <p:txBody>
          <a:bodyPr>
            <a:noAutofit/>
          </a:bodyPr>
          <a:lstStyle/>
          <a:p>
            <a:pPr eaLnBrk="1" hangingPunct="1"/>
            <a:r>
              <a:rPr lang="en-GB" sz="2800" dirty="0" smtClean="0"/>
              <a:t>However, certain problems demonstrate increased performance by increasing the problem size. </a:t>
            </a:r>
            <a:r>
              <a:rPr lang="fr-FR" sz="2800" dirty="0" smtClean="0"/>
              <a:t>For </a:t>
            </a:r>
            <a:r>
              <a:rPr lang="fr-FR" sz="2800" dirty="0" err="1" smtClean="0"/>
              <a:t>example</a:t>
            </a:r>
            <a:r>
              <a:rPr lang="fr-FR" sz="2800" dirty="0" smtClean="0"/>
              <a:t>: </a:t>
            </a:r>
          </a:p>
          <a:p>
            <a:pPr lvl="1" eaLnBrk="1" hangingPunct="1"/>
            <a:r>
              <a:rPr lang="fr-FR" sz="2400" b="1" dirty="0" smtClean="0"/>
              <a:t>2D </a:t>
            </a:r>
            <a:r>
              <a:rPr lang="fr-FR" sz="2400" b="1" dirty="0" err="1" smtClean="0"/>
              <a:t>Grid</a:t>
            </a:r>
            <a:r>
              <a:rPr lang="fr-FR" sz="2400" b="1" dirty="0" smtClean="0"/>
              <a:t> </a:t>
            </a:r>
            <a:r>
              <a:rPr lang="fr-FR" sz="2400" b="1" dirty="0" err="1" smtClean="0"/>
              <a:t>Calculations</a:t>
            </a:r>
            <a:r>
              <a:rPr lang="fr-FR" sz="2400" b="1" dirty="0" smtClean="0"/>
              <a:t>     85 seconds   85%</a:t>
            </a:r>
          </a:p>
          <a:p>
            <a:pPr lvl="1" eaLnBrk="1" hangingPunct="1"/>
            <a:r>
              <a:rPr lang="fr-FR" sz="2400" b="1" dirty="0" smtClean="0"/>
              <a:t>Serial fraction          15 seconds   15%</a:t>
            </a:r>
          </a:p>
          <a:p>
            <a:pPr eaLnBrk="1" hangingPunct="1"/>
            <a:r>
              <a:rPr lang="en-GB" sz="2800" dirty="0" smtClean="0"/>
              <a:t>We can increase the problem size by doubling the grid dimensions and halving the time step. This results in four times the number of grid points and twice the number of time steps. The timings then look like: </a:t>
            </a:r>
            <a:endParaRPr lang="fr-FR" sz="2800" dirty="0" smtClean="0"/>
          </a:p>
          <a:p>
            <a:pPr lvl="1" eaLnBrk="1" hangingPunct="1"/>
            <a:r>
              <a:rPr lang="en-GB" sz="2400" b="1" dirty="0" smtClean="0"/>
              <a:t>2D Grid Calculations     680 seconds   97.84%    </a:t>
            </a:r>
          </a:p>
          <a:p>
            <a:pPr lvl="1" eaLnBrk="1" hangingPunct="1"/>
            <a:r>
              <a:rPr lang="en-GB" sz="2400" b="1" dirty="0" smtClean="0"/>
              <a:t>Serial fraction           15 seconds    2.16%</a:t>
            </a:r>
            <a:r>
              <a:rPr lang="fr-FR" sz="2400" dirty="0" smtClean="0"/>
              <a:t> </a:t>
            </a:r>
          </a:p>
          <a:p>
            <a:pPr eaLnBrk="1" hangingPunct="1"/>
            <a:r>
              <a:rPr lang="en-GB" sz="2800" dirty="0" smtClean="0"/>
              <a:t>Problems that increase the percentage of parallel time with their size are more </a:t>
            </a:r>
            <a:r>
              <a:rPr lang="en-GB" sz="2800" b="1" i="1" dirty="0" smtClean="0"/>
              <a:t>scalable</a:t>
            </a:r>
            <a:r>
              <a:rPr lang="en-GB" sz="2800" dirty="0" smtClean="0"/>
              <a:t> than problems with a fixed percentage of parallel time. </a:t>
            </a:r>
            <a:endParaRPr lang="fr-FR" sz="2800" dirty="0" smtClean="0"/>
          </a:p>
          <a:p>
            <a:pPr eaLnBrk="1" hangingPunct="1"/>
            <a:endParaRPr lang="fr-FR" sz="28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11</a:t>
            </a:fld>
            <a:endParaRPr lang="en-GB" b="1"/>
          </a:p>
        </p:txBody>
      </p:sp>
    </p:spTree>
    <p:extLst>
      <p:ext uri="{BB962C8B-B14F-4D97-AF65-F5344CB8AC3E}">
        <p14:creationId xmlns:p14="http://schemas.microsoft.com/office/powerpoint/2010/main" val="944916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304800" y="152400"/>
            <a:ext cx="7620000" cy="715962"/>
          </a:xfrm>
        </p:spPr>
        <p:txBody>
          <a:bodyPr/>
          <a:lstStyle/>
          <a:p>
            <a:pPr eaLnBrk="1" hangingPunct="1"/>
            <a:r>
              <a:rPr lang="fr-FR" dirty="0" err="1" smtClean="0"/>
              <a:t>Complexity</a:t>
            </a:r>
            <a:endParaRPr lang="fr-FR" dirty="0" smtClean="0"/>
          </a:p>
        </p:txBody>
      </p:sp>
      <p:sp>
        <p:nvSpPr>
          <p:cNvPr id="134147" name="Rectangle 3"/>
          <p:cNvSpPr>
            <a:spLocks noGrp="1" noChangeArrowheads="1"/>
          </p:cNvSpPr>
          <p:nvPr>
            <p:ph idx="1"/>
          </p:nvPr>
        </p:nvSpPr>
        <p:spPr>
          <a:xfrm>
            <a:off x="228600" y="914400"/>
            <a:ext cx="8229600" cy="4800600"/>
          </a:xfrm>
        </p:spPr>
        <p:txBody>
          <a:bodyPr>
            <a:noAutofit/>
          </a:bodyPr>
          <a:lstStyle/>
          <a:p>
            <a:pPr algn="just" eaLnBrk="1" hangingPunct="1">
              <a:lnSpc>
                <a:spcPct val="80000"/>
              </a:lnSpc>
            </a:pPr>
            <a:r>
              <a:rPr lang="en-GB" sz="2600" dirty="0" smtClean="0"/>
              <a:t>In general, parallel applications are much more complex than corresponding serial applications, perhaps an order of magnitude. Not only do you have multiple instruction streams executing at the same time, but you also have data flowing between them. </a:t>
            </a:r>
            <a:endParaRPr lang="fr-FR" sz="2600" dirty="0" smtClean="0"/>
          </a:p>
          <a:p>
            <a:pPr algn="just" eaLnBrk="1" hangingPunct="1">
              <a:lnSpc>
                <a:spcPct val="80000"/>
              </a:lnSpc>
            </a:pPr>
            <a:r>
              <a:rPr lang="en-GB" sz="2600" dirty="0" smtClean="0"/>
              <a:t>The costs of complexity are measured in programmer time in virtually every aspect of the software development cycle: </a:t>
            </a:r>
            <a:endParaRPr lang="fr-FR" sz="2600" dirty="0" smtClean="0"/>
          </a:p>
          <a:p>
            <a:pPr lvl="1" algn="just" eaLnBrk="1" hangingPunct="1">
              <a:lnSpc>
                <a:spcPct val="80000"/>
              </a:lnSpc>
            </a:pPr>
            <a:r>
              <a:rPr lang="fr-FR" sz="2600" dirty="0" smtClean="0"/>
              <a:t>Design </a:t>
            </a:r>
          </a:p>
          <a:p>
            <a:pPr lvl="1" algn="just" eaLnBrk="1" hangingPunct="1">
              <a:lnSpc>
                <a:spcPct val="80000"/>
              </a:lnSpc>
            </a:pPr>
            <a:r>
              <a:rPr lang="fr-FR" sz="2600" dirty="0" err="1" smtClean="0"/>
              <a:t>Coding</a:t>
            </a:r>
            <a:r>
              <a:rPr lang="fr-FR" sz="2600" dirty="0" smtClean="0"/>
              <a:t> </a:t>
            </a:r>
          </a:p>
          <a:p>
            <a:pPr lvl="1" algn="just" eaLnBrk="1" hangingPunct="1">
              <a:lnSpc>
                <a:spcPct val="80000"/>
              </a:lnSpc>
            </a:pPr>
            <a:r>
              <a:rPr lang="fr-FR" sz="2600" dirty="0" err="1" smtClean="0"/>
              <a:t>Debugging</a:t>
            </a:r>
            <a:r>
              <a:rPr lang="fr-FR" sz="2600" dirty="0" smtClean="0"/>
              <a:t> </a:t>
            </a:r>
          </a:p>
          <a:p>
            <a:pPr lvl="1" algn="just" eaLnBrk="1" hangingPunct="1">
              <a:lnSpc>
                <a:spcPct val="80000"/>
              </a:lnSpc>
            </a:pPr>
            <a:r>
              <a:rPr lang="fr-FR" sz="2600" dirty="0" err="1" smtClean="0"/>
              <a:t>Tuning</a:t>
            </a:r>
            <a:r>
              <a:rPr lang="fr-FR" sz="2600" dirty="0" smtClean="0"/>
              <a:t> </a:t>
            </a:r>
          </a:p>
          <a:p>
            <a:pPr lvl="1" algn="just" eaLnBrk="1" hangingPunct="1">
              <a:lnSpc>
                <a:spcPct val="80000"/>
              </a:lnSpc>
            </a:pPr>
            <a:r>
              <a:rPr lang="fr-FR" sz="2600" dirty="0" smtClean="0"/>
              <a:t>Maintenance </a:t>
            </a:r>
          </a:p>
          <a:p>
            <a:pPr algn="just" eaLnBrk="1" hangingPunct="1">
              <a:lnSpc>
                <a:spcPct val="80000"/>
              </a:lnSpc>
            </a:pPr>
            <a:r>
              <a:rPr lang="en-GB" sz="2600" dirty="0" smtClean="0"/>
              <a:t>Adhering to "good" software development practices is essential when </a:t>
            </a:r>
            <a:r>
              <a:rPr lang="en-GB" sz="2600" dirty="0" err="1" smtClean="0"/>
              <a:t>when</a:t>
            </a:r>
            <a:r>
              <a:rPr lang="en-GB" sz="2600" dirty="0" smtClean="0"/>
              <a:t> working with parallel applications - especially if somebody besides you will have to work with the software.</a:t>
            </a:r>
            <a:endParaRPr lang="fr-FR" sz="26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12</a:t>
            </a:fld>
            <a:endParaRPr lang="en-GB" b="1" dirty="0"/>
          </a:p>
        </p:txBody>
      </p:sp>
    </p:spTree>
    <p:extLst>
      <p:ext uri="{BB962C8B-B14F-4D97-AF65-F5344CB8AC3E}">
        <p14:creationId xmlns:p14="http://schemas.microsoft.com/office/powerpoint/2010/main" val="709195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381000" y="152400"/>
            <a:ext cx="7620000" cy="639762"/>
          </a:xfrm>
        </p:spPr>
        <p:txBody>
          <a:bodyPr/>
          <a:lstStyle/>
          <a:p>
            <a:pPr eaLnBrk="1" hangingPunct="1"/>
            <a:r>
              <a:rPr lang="fr-FR" dirty="0" err="1" smtClean="0"/>
              <a:t>Portability</a:t>
            </a:r>
            <a:endParaRPr lang="fr-FR" dirty="0" smtClean="0"/>
          </a:p>
        </p:txBody>
      </p:sp>
      <p:sp>
        <p:nvSpPr>
          <p:cNvPr id="135171" name="Rectangle 3"/>
          <p:cNvSpPr>
            <a:spLocks noGrp="1" noChangeArrowheads="1"/>
          </p:cNvSpPr>
          <p:nvPr>
            <p:ph idx="1"/>
          </p:nvPr>
        </p:nvSpPr>
        <p:spPr>
          <a:xfrm>
            <a:off x="20782" y="762000"/>
            <a:ext cx="8513618" cy="4800600"/>
          </a:xfrm>
        </p:spPr>
        <p:txBody>
          <a:bodyPr>
            <a:noAutofit/>
          </a:bodyPr>
          <a:lstStyle/>
          <a:p>
            <a:pPr eaLnBrk="1" hangingPunct="1"/>
            <a:r>
              <a:rPr lang="en-GB" sz="2500" dirty="0" smtClean="0"/>
              <a:t>Thanks to standardization in several APIs, such as MPI, POSIX threads, HPF and </a:t>
            </a:r>
            <a:r>
              <a:rPr lang="en-GB" sz="2500" dirty="0" err="1" smtClean="0"/>
              <a:t>OpenMP</a:t>
            </a:r>
            <a:r>
              <a:rPr lang="en-GB" sz="2500" dirty="0" smtClean="0"/>
              <a:t>, portability issues with parallel programs are not as serious as in years past. </a:t>
            </a:r>
            <a:r>
              <a:rPr lang="fr-FR" sz="2500" dirty="0" err="1" smtClean="0"/>
              <a:t>However</a:t>
            </a:r>
            <a:r>
              <a:rPr lang="fr-FR" sz="2500" dirty="0" smtClean="0"/>
              <a:t>... </a:t>
            </a:r>
          </a:p>
          <a:p>
            <a:pPr eaLnBrk="1" hangingPunct="1"/>
            <a:r>
              <a:rPr lang="en-GB" sz="2500" dirty="0" smtClean="0"/>
              <a:t>All of the usual portability issues associated with serial programs apply to parallel programs. For example, if you use vendor "enhancements" to Fortran, C or C++, portability will be a problem. </a:t>
            </a:r>
            <a:endParaRPr lang="fr-FR" sz="2500" dirty="0" smtClean="0"/>
          </a:p>
          <a:p>
            <a:pPr eaLnBrk="1" hangingPunct="1"/>
            <a:r>
              <a:rPr lang="en-GB" sz="2500" dirty="0" smtClean="0"/>
              <a:t>Even though standards exist for several APIs, implementations will differ in a number of details, sometimes to the point of requiring code modifications in order to effect portability. </a:t>
            </a:r>
            <a:endParaRPr lang="fr-FR" sz="2500" dirty="0" smtClean="0"/>
          </a:p>
          <a:p>
            <a:pPr eaLnBrk="1" hangingPunct="1"/>
            <a:r>
              <a:rPr lang="en-GB" sz="2500" dirty="0" smtClean="0"/>
              <a:t>Operating systems can play a key role in code portability issues. </a:t>
            </a:r>
            <a:endParaRPr lang="fr-FR" sz="2500" dirty="0" smtClean="0"/>
          </a:p>
          <a:p>
            <a:pPr eaLnBrk="1" hangingPunct="1"/>
            <a:r>
              <a:rPr lang="en-GB" sz="2500" dirty="0" smtClean="0"/>
              <a:t>Hardware architectures are characteristically highly variable and can affect portability. </a:t>
            </a:r>
            <a:endParaRPr lang="fr-FR" sz="25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13</a:t>
            </a:fld>
            <a:endParaRPr lang="en-GB" b="1" dirty="0"/>
          </a:p>
        </p:txBody>
      </p:sp>
    </p:spTree>
    <p:extLst>
      <p:ext uri="{BB962C8B-B14F-4D97-AF65-F5344CB8AC3E}">
        <p14:creationId xmlns:p14="http://schemas.microsoft.com/office/powerpoint/2010/main" val="1774564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457200" y="274638"/>
            <a:ext cx="7620000" cy="715962"/>
          </a:xfrm>
        </p:spPr>
        <p:txBody>
          <a:bodyPr/>
          <a:lstStyle/>
          <a:p>
            <a:pPr eaLnBrk="1" hangingPunct="1"/>
            <a:r>
              <a:rPr lang="fr-FR" altLang="ja-JP" dirty="0" smtClean="0"/>
              <a:t>Resource </a:t>
            </a:r>
            <a:r>
              <a:rPr lang="fr-FR" altLang="ja-JP" dirty="0" err="1" smtClean="0"/>
              <a:t>Requirements</a:t>
            </a:r>
            <a:endParaRPr lang="fr-FR" dirty="0" smtClean="0"/>
          </a:p>
        </p:txBody>
      </p:sp>
      <p:sp>
        <p:nvSpPr>
          <p:cNvPr id="136195" name="Rectangle 3"/>
          <p:cNvSpPr>
            <a:spLocks noGrp="1" noChangeArrowheads="1"/>
          </p:cNvSpPr>
          <p:nvPr>
            <p:ph idx="1"/>
          </p:nvPr>
        </p:nvSpPr>
        <p:spPr>
          <a:xfrm>
            <a:off x="228600" y="990600"/>
            <a:ext cx="7924800" cy="4800600"/>
          </a:xfrm>
        </p:spPr>
        <p:txBody>
          <a:bodyPr>
            <a:noAutofit/>
          </a:bodyPr>
          <a:lstStyle/>
          <a:p>
            <a:pPr eaLnBrk="1" hangingPunct="1">
              <a:lnSpc>
                <a:spcPct val="90000"/>
              </a:lnSpc>
            </a:pPr>
            <a:r>
              <a:rPr lang="en-GB" sz="2500" dirty="0" smtClean="0"/>
              <a:t>The primary intent of parallel programming is to decrease execution wall clock time, however in order to accomplish this, more CPU time is required. For example, a parallel code that runs in 1 hour on 8 processors actually uses 8 hours of CPU time. </a:t>
            </a:r>
            <a:endParaRPr lang="fr-FR" sz="2500" dirty="0" smtClean="0"/>
          </a:p>
          <a:p>
            <a:pPr eaLnBrk="1" hangingPunct="1">
              <a:lnSpc>
                <a:spcPct val="90000"/>
              </a:lnSpc>
            </a:pPr>
            <a:r>
              <a:rPr lang="en-GB" sz="2500" dirty="0" smtClean="0"/>
              <a:t>The amount of memory required can be greater for parallel codes than serial codes, due to the need to replicate data and for overheads associated with parallel support libraries and subsystems. </a:t>
            </a:r>
            <a:endParaRPr lang="fr-FR" sz="2500" dirty="0" smtClean="0"/>
          </a:p>
          <a:p>
            <a:pPr eaLnBrk="1" hangingPunct="1">
              <a:lnSpc>
                <a:spcPct val="90000"/>
              </a:lnSpc>
            </a:pPr>
            <a:r>
              <a:rPr lang="en-GB" sz="2500" dirty="0" smtClean="0"/>
              <a:t>For short running parallel programs, there can actually be a decrease in performance compared to a similar serial implementation. The overhead costs associated with setting up the parallel environment, task creation, communications and task termination can comprise a significant portion of the total execution time for short runs. </a:t>
            </a:r>
            <a:endParaRPr lang="fr-FR" sz="25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14</a:t>
            </a:fld>
            <a:endParaRPr lang="en-GB" b="1"/>
          </a:p>
        </p:txBody>
      </p:sp>
    </p:spTree>
    <p:extLst>
      <p:ext uri="{BB962C8B-B14F-4D97-AF65-F5344CB8AC3E}">
        <p14:creationId xmlns:p14="http://schemas.microsoft.com/office/powerpoint/2010/main" val="1589891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457200" y="0"/>
            <a:ext cx="7620000" cy="762000"/>
          </a:xfrm>
        </p:spPr>
        <p:txBody>
          <a:bodyPr/>
          <a:lstStyle/>
          <a:p>
            <a:pPr eaLnBrk="1" hangingPunct="1"/>
            <a:r>
              <a:rPr lang="fr-FR" altLang="ja-JP" dirty="0" err="1" smtClean="0"/>
              <a:t>Scalability</a:t>
            </a:r>
            <a:endParaRPr lang="fr-FR" dirty="0" smtClean="0"/>
          </a:p>
        </p:txBody>
      </p:sp>
      <p:sp>
        <p:nvSpPr>
          <p:cNvPr id="137219" name="Rectangle 3"/>
          <p:cNvSpPr>
            <a:spLocks noGrp="1" noChangeArrowheads="1"/>
          </p:cNvSpPr>
          <p:nvPr>
            <p:ph idx="1"/>
          </p:nvPr>
        </p:nvSpPr>
        <p:spPr>
          <a:xfrm>
            <a:off x="6926" y="762000"/>
            <a:ext cx="8451273" cy="4800600"/>
          </a:xfrm>
        </p:spPr>
        <p:txBody>
          <a:bodyPr>
            <a:noAutofit/>
          </a:bodyPr>
          <a:lstStyle/>
          <a:p>
            <a:pPr eaLnBrk="1" hangingPunct="1">
              <a:lnSpc>
                <a:spcPct val="80000"/>
              </a:lnSpc>
            </a:pPr>
            <a:r>
              <a:rPr lang="en-GB" sz="2800" dirty="0" smtClean="0"/>
              <a:t>The ability of a parallel program's performance to scale is a result of a number of interrelated factors. </a:t>
            </a:r>
            <a:r>
              <a:rPr lang="fr-FR" sz="2800" dirty="0" err="1" smtClean="0"/>
              <a:t>Simply</a:t>
            </a:r>
            <a:r>
              <a:rPr lang="fr-FR" sz="2800" dirty="0" smtClean="0"/>
              <a:t> </a:t>
            </a:r>
            <a:r>
              <a:rPr lang="fr-FR" sz="2800" dirty="0" err="1" smtClean="0"/>
              <a:t>adding</a:t>
            </a:r>
            <a:r>
              <a:rPr lang="fr-FR" sz="2800" dirty="0" smtClean="0"/>
              <a:t> more machines </a:t>
            </a:r>
            <a:r>
              <a:rPr lang="fr-FR" sz="2800" dirty="0" err="1" smtClean="0"/>
              <a:t>is</a:t>
            </a:r>
            <a:r>
              <a:rPr lang="fr-FR" sz="2800" dirty="0" smtClean="0"/>
              <a:t> </a:t>
            </a:r>
            <a:r>
              <a:rPr lang="fr-FR" sz="2800" dirty="0" err="1" smtClean="0"/>
              <a:t>rarely</a:t>
            </a:r>
            <a:r>
              <a:rPr lang="fr-FR" sz="2800" dirty="0" smtClean="0"/>
              <a:t> the </a:t>
            </a:r>
            <a:r>
              <a:rPr lang="fr-FR" sz="2800" dirty="0" err="1" smtClean="0"/>
              <a:t>answer</a:t>
            </a:r>
            <a:r>
              <a:rPr lang="fr-FR" sz="2800" dirty="0" smtClean="0"/>
              <a:t>. </a:t>
            </a:r>
          </a:p>
          <a:p>
            <a:pPr eaLnBrk="1" hangingPunct="1">
              <a:lnSpc>
                <a:spcPct val="80000"/>
              </a:lnSpc>
            </a:pPr>
            <a:r>
              <a:rPr lang="en-GB" sz="2800" dirty="0" smtClean="0"/>
              <a:t>The algorithm may have inherent limits to scalability. At some point, adding more resources causes performance to decrease. </a:t>
            </a:r>
            <a:r>
              <a:rPr lang="fr-FR" sz="2800" dirty="0" smtClean="0"/>
              <a:t>Most </a:t>
            </a:r>
            <a:r>
              <a:rPr lang="fr-FR" sz="2800" dirty="0" err="1" smtClean="0"/>
              <a:t>parallel</a:t>
            </a:r>
            <a:r>
              <a:rPr lang="fr-FR" sz="2800" dirty="0" smtClean="0"/>
              <a:t> solutions </a:t>
            </a:r>
            <a:r>
              <a:rPr lang="fr-FR" sz="2800" dirty="0" err="1" smtClean="0"/>
              <a:t>demonstrate</a:t>
            </a:r>
            <a:r>
              <a:rPr lang="fr-FR" sz="2800" dirty="0" smtClean="0"/>
              <a:t> </a:t>
            </a:r>
            <a:r>
              <a:rPr lang="fr-FR" sz="2800" dirty="0" err="1" smtClean="0"/>
              <a:t>this</a:t>
            </a:r>
            <a:r>
              <a:rPr lang="fr-FR" sz="2800" dirty="0" smtClean="0"/>
              <a:t> </a:t>
            </a:r>
            <a:r>
              <a:rPr lang="fr-FR" sz="2800" dirty="0" err="1" smtClean="0"/>
              <a:t>characteristic</a:t>
            </a:r>
            <a:r>
              <a:rPr lang="fr-FR" sz="2800" dirty="0" smtClean="0"/>
              <a:t> </a:t>
            </a:r>
            <a:r>
              <a:rPr lang="fr-FR" sz="2800" dirty="0" err="1" smtClean="0"/>
              <a:t>at</a:t>
            </a:r>
            <a:r>
              <a:rPr lang="fr-FR" sz="2800" dirty="0" smtClean="0"/>
              <a:t> </a:t>
            </a:r>
            <a:r>
              <a:rPr lang="fr-FR" sz="2800" dirty="0" err="1" smtClean="0"/>
              <a:t>some</a:t>
            </a:r>
            <a:r>
              <a:rPr lang="fr-FR" sz="2800" dirty="0" smtClean="0"/>
              <a:t> point. </a:t>
            </a:r>
          </a:p>
          <a:p>
            <a:pPr eaLnBrk="1" hangingPunct="1">
              <a:lnSpc>
                <a:spcPct val="80000"/>
              </a:lnSpc>
            </a:pPr>
            <a:r>
              <a:rPr lang="en-GB" sz="2800" dirty="0" smtClean="0"/>
              <a:t>Hardware factors play a significant role in scalability. </a:t>
            </a:r>
            <a:r>
              <a:rPr lang="fr-FR" sz="2800" dirty="0" err="1" smtClean="0"/>
              <a:t>Examples</a:t>
            </a:r>
            <a:r>
              <a:rPr lang="fr-FR" sz="2800" dirty="0" smtClean="0"/>
              <a:t>: </a:t>
            </a:r>
          </a:p>
          <a:p>
            <a:pPr lvl="1" eaLnBrk="1" hangingPunct="1">
              <a:lnSpc>
                <a:spcPct val="80000"/>
              </a:lnSpc>
            </a:pPr>
            <a:r>
              <a:rPr lang="en-GB" sz="2400" dirty="0" smtClean="0"/>
              <a:t>Memory-</a:t>
            </a:r>
            <a:r>
              <a:rPr lang="en-GB" sz="2400" dirty="0" err="1" smtClean="0"/>
              <a:t>cpu</a:t>
            </a:r>
            <a:r>
              <a:rPr lang="en-GB" sz="2400" dirty="0" smtClean="0"/>
              <a:t> bus bandwidth on an SMP machine </a:t>
            </a:r>
            <a:endParaRPr lang="fr-FR" sz="2400" dirty="0" smtClean="0"/>
          </a:p>
          <a:p>
            <a:pPr lvl="1" eaLnBrk="1" hangingPunct="1">
              <a:lnSpc>
                <a:spcPct val="80000"/>
              </a:lnSpc>
            </a:pPr>
            <a:r>
              <a:rPr lang="fr-FR" sz="2400" dirty="0" smtClean="0"/>
              <a:t>Communications network </a:t>
            </a:r>
            <a:r>
              <a:rPr lang="fr-FR" sz="2400" dirty="0" err="1" smtClean="0"/>
              <a:t>bandwidth</a:t>
            </a:r>
            <a:r>
              <a:rPr lang="fr-FR" sz="2400" dirty="0" smtClean="0"/>
              <a:t> </a:t>
            </a:r>
          </a:p>
          <a:p>
            <a:pPr lvl="1" eaLnBrk="1" hangingPunct="1">
              <a:lnSpc>
                <a:spcPct val="80000"/>
              </a:lnSpc>
            </a:pPr>
            <a:r>
              <a:rPr lang="en-GB" sz="2400" dirty="0" smtClean="0"/>
              <a:t>Amount of memory available on any given machine or set of machines </a:t>
            </a:r>
            <a:endParaRPr lang="fr-FR" sz="2400" dirty="0" smtClean="0"/>
          </a:p>
          <a:p>
            <a:pPr lvl="1" eaLnBrk="1" hangingPunct="1">
              <a:lnSpc>
                <a:spcPct val="80000"/>
              </a:lnSpc>
            </a:pPr>
            <a:r>
              <a:rPr lang="fr-FR" sz="2400" dirty="0" smtClean="0"/>
              <a:t>Processor </a:t>
            </a:r>
            <a:r>
              <a:rPr lang="fr-FR" sz="2400" dirty="0" err="1" smtClean="0"/>
              <a:t>clock</a:t>
            </a:r>
            <a:r>
              <a:rPr lang="fr-FR" sz="2400" dirty="0" smtClean="0"/>
              <a:t> speed </a:t>
            </a:r>
          </a:p>
          <a:p>
            <a:pPr eaLnBrk="1" hangingPunct="1">
              <a:lnSpc>
                <a:spcPct val="80000"/>
              </a:lnSpc>
            </a:pPr>
            <a:r>
              <a:rPr lang="en-GB" sz="2800" dirty="0" smtClean="0"/>
              <a:t>Parallel support libraries and subsystems software can limit scalability independent of your application. </a:t>
            </a:r>
            <a:endParaRPr lang="fr-FR" sz="28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15</a:t>
            </a:fld>
            <a:endParaRPr lang="en-GB" b="1"/>
          </a:p>
        </p:txBody>
      </p:sp>
    </p:spTree>
    <p:extLst>
      <p:ext uri="{BB962C8B-B14F-4D97-AF65-F5344CB8AC3E}">
        <p14:creationId xmlns:p14="http://schemas.microsoft.com/office/powerpoint/2010/main" val="2042511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457200" y="274638"/>
            <a:ext cx="7620000" cy="792162"/>
          </a:xfrm>
        </p:spPr>
        <p:txBody>
          <a:bodyPr/>
          <a:lstStyle/>
          <a:p>
            <a:r>
              <a:rPr lang="en-US" sz="3600" dirty="0" smtClean="0"/>
              <a:t>11) </a:t>
            </a:r>
            <a:r>
              <a:rPr lang="fr-FR" sz="3600" dirty="0"/>
              <a:t>Performance </a:t>
            </a:r>
            <a:r>
              <a:rPr lang="fr-FR" sz="3600" dirty="0" err="1"/>
              <a:t>Analysis</a:t>
            </a:r>
            <a:r>
              <a:rPr lang="fr-FR" sz="3600" dirty="0"/>
              <a:t> and </a:t>
            </a:r>
            <a:r>
              <a:rPr lang="fr-FR" sz="3600" dirty="0" err="1" smtClean="0"/>
              <a:t>Tuning</a:t>
            </a:r>
            <a:endParaRPr lang="en-US" sz="3600" dirty="0" smtClean="0"/>
          </a:p>
        </p:txBody>
      </p:sp>
      <p:sp>
        <p:nvSpPr>
          <p:cNvPr id="139267" name="Rectangle 3"/>
          <p:cNvSpPr>
            <a:spLocks noGrp="1" noChangeArrowheads="1"/>
          </p:cNvSpPr>
          <p:nvPr>
            <p:ph idx="1"/>
          </p:nvPr>
        </p:nvSpPr>
        <p:spPr>
          <a:xfrm>
            <a:off x="457200" y="1219200"/>
            <a:ext cx="7848600" cy="4800600"/>
          </a:xfrm>
        </p:spPr>
        <p:txBody>
          <a:bodyPr>
            <a:noAutofit/>
          </a:bodyPr>
          <a:lstStyle/>
          <a:p>
            <a:pPr eaLnBrk="1" hangingPunct="1"/>
            <a:r>
              <a:rPr lang="en-GB" sz="2800" dirty="0" smtClean="0"/>
              <a:t>As with debugging, monitoring and </a:t>
            </a:r>
            <a:r>
              <a:rPr lang="en-GB" sz="2800" dirty="0" err="1" smtClean="0"/>
              <a:t>analyzing</a:t>
            </a:r>
            <a:r>
              <a:rPr lang="en-GB" sz="2800" dirty="0" smtClean="0"/>
              <a:t> parallel program execution is significantly more of a challenge than for serial programs. </a:t>
            </a:r>
            <a:endParaRPr lang="fr-FR" sz="2800" dirty="0" smtClean="0"/>
          </a:p>
          <a:p>
            <a:pPr eaLnBrk="1" hangingPunct="1"/>
            <a:r>
              <a:rPr lang="en-GB" sz="2800" dirty="0" smtClean="0"/>
              <a:t>A number of parallel tools for execution monitoring and program analysis are available. </a:t>
            </a:r>
            <a:endParaRPr lang="fr-FR" sz="2800" dirty="0" smtClean="0"/>
          </a:p>
          <a:p>
            <a:pPr eaLnBrk="1" hangingPunct="1"/>
            <a:r>
              <a:rPr lang="en-GB" sz="2800" dirty="0" smtClean="0"/>
              <a:t>Some are quite useful; some are cross-platform also. </a:t>
            </a:r>
            <a:endParaRPr lang="fr-FR" sz="2800" dirty="0" smtClean="0"/>
          </a:p>
          <a:p>
            <a:pPr eaLnBrk="1" hangingPunct="1"/>
            <a:r>
              <a:rPr lang="en-GB" sz="2800" dirty="0" smtClean="0"/>
              <a:t>One starting point: </a:t>
            </a:r>
            <a:r>
              <a:rPr lang="en-GB" sz="2800" dirty="0" smtClean="0">
                <a:hlinkClick r:id="rId3"/>
              </a:rPr>
              <a:t>Performance Analysis Tools Tutorial</a:t>
            </a:r>
            <a:r>
              <a:rPr lang="en-GB" sz="2800" dirty="0" smtClean="0"/>
              <a:t> </a:t>
            </a:r>
            <a:endParaRPr lang="fr-FR" sz="2800" dirty="0" smtClean="0"/>
          </a:p>
          <a:p>
            <a:pPr eaLnBrk="1" hangingPunct="1"/>
            <a:r>
              <a:rPr lang="en-GB" sz="2800" dirty="0" smtClean="0"/>
              <a:t>Work remains to be done, particularly in the area of scalability. </a:t>
            </a:r>
            <a:endParaRPr lang="fr-FR" sz="28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16</a:t>
            </a:fld>
            <a:endParaRPr lang="en-GB" b="1"/>
          </a:p>
        </p:txBody>
      </p:sp>
    </p:spTree>
    <p:extLst>
      <p:ext uri="{BB962C8B-B14F-4D97-AF65-F5344CB8AC3E}">
        <p14:creationId xmlns:p14="http://schemas.microsoft.com/office/powerpoint/2010/main" val="4289310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4"/>
          <p:cNvSpPr>
            <a:spLocks noGrp="1" noChangeArrowheads="1"/>
          </p:cNvSpPr>
          <p:nvPr>
            <p:ph type="ctrTitle"/>
          </p:nvPr>
        </p:nvSpPr>
        <p:spPr/>
        <p:txBody>
          <a:bodyPr/>
          <a:lstStyle/>
          <a:p>
            <a:pPr eaLnBrk="1" hangingPunct="1"/>
            <a:r>
              <a:rPr lang="fr-FR" smtClean="0"/>
              <a:t>Parallel Examples</a:t>
            </a:r>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17</a:t>
            </a:fld>
            <a:endParaRPr lang="en-GB" b="1"/>
          </a:p>
        </p:txBody>
      </p:sp>
    </p:spTree>
    <p:extLst>
      <p:ext uri="{BB962C8B-B14F-4D97-AF65-F5344CB8AC3E}">
        <p14:creationId xmlns:p14="http://schemas.microsoft.com/office/powerpoint/2010/main" val="2651420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pPr eaLnBrk="1" hangingPunct="1"/>
            <a:r>
              <a:rPr lang="fr-FR" smtClean="0"/>
              <a:t>Agenda</a:t>
            </a:r>
          </a:p>
        </p:txBody>
      </p:sp>
      <p:sp>
        <p:nvSpPr>
          <p:cNvPr id="141315" name="Rectangle 3"/>
          <p:cNvSpPr>
            <a:spLocks noGrp="1" noChangeArrowheads="1"/>
          </p:cNvSpPr>
          <p:nvPr>
            <p:ph idx="1"/>
          </p:nvPr>
        </p:nvSpPr>
        <p:spPr/>
        <p:txBody>
          <a:bodyPr>
            <a:normAutofit/>
          </a:bodyPr>
          <a:lstStyle/>
          <a:p>
            <a:pPr eaLnBrk="1" hangingPunct="1"/>
            <a:r>
              <a:rPr lang="fr-FR" sz="3600" b="1" dirty="0" err="1" smtClean="0"/>
              <a:t>Array</a:t>
            </a:r>
            <a:r>
              <a:rPr lang="fr-FR" sz="3600" b="1" dirty="0" smtClean="0"/>
              <a:t> </a:t>
            </a:r>
            <a:r>
              <a:rPr lang="fr-FR" sz="3600" b="1" dirty="0" err="1" smtClean="0"/>
              <a:t>Processing</a:t>
            </a:r>
            <a:endParaRPr lang="fr-FR" sz="3600" b="1" dirty="0" smtClean="0"/>
          </a:p>
          <a:p>
            <a:pPr eaLnBrk="1" hangingPunct="1"/>
            <a:r>
              <a:rPr lang="fr-FR" sz="3600" b="1" dirty="0" smtClean="0"/>
              <a:t>PI </a:t>
            </a:r>
            <a:r>
              <a:rPr lang="fr-FR" sz="3600" b="1" dirty="0" err="1" smtClean="0"/>
              <a:t>Calculation</a:t>
            </a:r>
            <a:endParaRPr lang="fr-FR" sz="3600" b="1" dirty="0" smtClean="0"/>
          </a:p>
          <a:p>
            <a:pPr eaLnBrk="1" hangingPunct="1"/>
            <a:r>
              <a:rPr lang="fr-FR" sz="3600" b="1" dirty="0" smtClean="0"/>
              <a:t>Simple </a:t>
            </a:r>
            <a:r>
              <a:rPr lang="fr-FR" sz="3600" b="1" dirty="0" err="1" smtClean="0"/>
              <a:t>Heat</a:t>
            </a:r>
            <a:r>
              <a:rPr lang="fr-FR" sz="3600" b="1" dirty="0" smtClean="0"/>
              <a:t> Equation</a:t>
            </a:r>
          </a:p>
          <a:p>
            <a:pPr eaLnBrk="1" hangingPunct="1"/>
            <a:r>
              <a:rPr lang="fr-FR" sz="3600" b="1" dirty="0" smtClean="0"/>
              <a:t>1-D </a:t>
            </a:r>
            <a:r>
              <a:rPr lang="fr-FR" sz="3600" b="1" dirty="0" err="1" smtClean="0"/>
              <a:t>Wave</a:t>
            </a:r>
            <a:r>
              <a:rPr lang="fr-FR" sz="3600" b="1" dirty="0" smtClean="0"/>
              <a:t> Equation</a:t>
            </a:r>
          </a:p>
          <a:p>
            <a:pPr eaLnBrk="1" hangingPunct="1"/>
            <a:endParaRPr lang="fr-FR" sz="36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18</a:t>
            </a:fld>
            <a:endParaRPr lang="en-GB" b="1"/>
          </a:p>
        </p:txBody>
      </p:sp>
    </p:spTree>
    <p:extLst>
      <p:ext uri="{BB962C8B-B14F-4D97-AF65-F5344CB8AC3E}">
        <p14:creationId xmlns:p14="http://schemas.microsoft.com/office/powerpoint/2010/main" val="751360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5"/>
          <p:cNvSpPr>
            <a:spLocks noChangeArrowheads="1"/>
          </p:cNvSpPr>
          <p:nvPr/>
        </p:nvSpPr>
        <p:spPr bwMode="auto">
          <a:xfrm>
            <a:off x="152400" y="3124201"/>
            <a:ext cx="3417888" cy="1676400"/>
          </a:xfrm>
          <a:prstGeom prst="rect">
            <a:avLst/>
          </a:prstGeom>
          <a:solidFill>
            <a:srgbClr val="CCCC00"/>
          </a:solidFill>
          <a:ln w="9525">
            <a:solidFill>
              <a:srgbClr val="CC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2339" name="Rectangle 2"/>
          <p:cNvSpPr>
            <a:spLocks noGrp="1" noChangeArrowheads="1"/>
          </p:cNvSpPr>
          <p:nvPr>
            <p:ph type="title"/>
          </p:nvPr>
        </p:nvSpPr>
        <p:spPr>
          <a:xfrm>
            <a:off x="381000" y="200892"/>
            <a:ext cx="6400800" cy="713508"/>
          </a:xfrm>
        </p:spPr>
        <p:txBody>
          <a:bodyPr/>
          <a:lstStyle/>
          <a:p>
            <a:pPr eaLnBrk="1" hangingPunct="1"/>
            <a:r>
              <a:rPr lang="fr-FR" sz="4000" b="1" dirty="0" err="1" smtClean="0"/>
              <a:t>Array</a:t>
            </a:r>
            <a:r>
              <a:rPr lang="fr-FR" sz="4000" b="1" dirty="0" smtClean="0"/>
              <a:t> </a:t>
            </a:r>
            <a:r>
              <a:rPr lang="fr-FR" sz="4000" b="1" dirty="0" err="1" smtClean="0"/>
              <a:t>Processing</a:t>
            </a:r>
            <a:endParaRPr lang="fr-FR" sz="4000" b="1" dirty="0" smtClean="0"/>
          </a:p>
        </p:txBody>
      </p:sp>
      <p:sp>
        <p:nvSpPr>
          <p:cNvPr id="142340" name="Rectangle 3"/>
          <p:cNvSpPr>
            <a:spLocks noGrp="1" noChangeArrowheads="1"/>
          </p:cNvSpPr>
          <p:nvPr>
            <p:ph idx="1"/>
          </p:nvPr>
        </p:nvSpPr>
        <p:spPr>
          <a:xfrm>
            <a:off x="152400" y="914400"/>
            <a:ext cx="7848600" cy="5486400"/>
          </a:xfrm>
        </p:spPr>
        <p:txBody>
          <a:bodyPr>
            <a:noAutofit/>
          </a:bodyPr>
          <a:lstStyle/>
          <a:p>
            <a:pPr eaLnBrk="1" hangingPunct="1">
              <a:lnSpc>
                <a:spcPct val="90000"/>
              </a:lnSpc>
            </a:pPr>
            <a:r>
              <a:rPr lang="en-GB" sz="2400" dirty="0" smtClean="0"/>
              <a:t>This example demonstrates calculations on 2-dimensional array elements, with the computation on each array element being independent from other array elements. </a:t>
            </a:r>
            <a:endParaRPr lang="fr-FR" sz="2400" dirty="0" smtClean="0"/>
          </a:p>
          <a:p>
            <a:pPr eaLnBrk="1" hangingPunct="1">
              <a:lnSpc>
                <a:spcPct val="90000"/>
              </a:lnSpc>
            </a:pPr>
            <a:r>
              <a:rPr lang="en-GB" sz="2400" dirty="0" smtClean="0"/>
              <a:t>The serial program calculates one element at a time in sequential order. </a:t>
            </a:r>
            <a:endParaRPr lang="fr-FR" sz="2400" dirty="0" smtClean="0"/>
          </a:p>
          <a:p>
            <a:pPr eaLnBrk="1" hangingPunct="1">
              <a:lnSpc>
                <a:spcPct val="90000"/>
              </a:lnSpc>
            </a:pPr>
            <a:r>
              <a:rPr lang="en-GB" sz="2400" dirty="0" smtClean="0"/>
              <a:t>Serial code could be of the form: </a:t>
            </a:r>
            <a:endParaRPr lang="fr-FR" sz="2400" dirty="0" smtClean="0"/>
          </a:p>
          <a:p>
            <a:pPr lvl="1" eaLnBrk="1" hangingPunct="1">
              <a:lnSpc>
                <a:spcPct val="90000"/>
              </a:lnSpc>
              <a:buFontTx/>
              <a:buNone/>
            </a:pPr>
            <a:r>
              <a:rPr lang="fr-FR" b="1" dirty="0" smtClean="0">
                <a:latin typeface="Courier New" pitchFamily="49" charset="0"/>
              </a:rPr>
              <a:t>do j = 1,n</a:t>
            </a:r>
          </a:p>
          <a:p>
            <a:pPr lvl="2" eaLnBrk="1" hangingPunct="1">
              <a:lnSpc>
                <a:spcPct val="90000"/>
              </a:lnSpc>
              <a:buFont typeface="Symbol" pitchFamily="18" charset="2"/>
              <a:buNone/>
            </a:pPr>
            <a:r>
              <a:rPr lang="fr-FR" b="1" dirty="0" smtClean="0">
                <a:latin typeface="Courier New" pitchFamily="49" charset="0"/>
              </a:rPr>
              <a:t>do i = 1,n  </a:t>
            </a:r>
          </a:p>
          <a:p>
            <a:pPr lvl="3" eaLnBrk="1" hangingPunct="1">
              <a:lnSpc>
                <a:spcPct val="90000"/>
              </a:lnSpc>
              <a:buFontTx/>
              <a:buNone/>
            </a:pPr>
            <a:r>
              <a:rPr lang="fr-FR" b="1" dirty="0" smtClean="0">
                <a:latin typeface="Courier New" pitchFamily="49" charset="0"/>
              </a:rPr>
              <a:t>a(</a:t>
            </a:r>
            <a:r>
              <a:rPr lang="fr-FR" b="1" dirty="0" err="1" smtClean="0">
                <a:latin typeface="Courier New" pitchFamily="49" charset="0"/>
              </a:rPr>
              <a:t>i,j</a:t>
            </a:r>
            <a:r>
              <a:rPr lang="fr-FR" b="1" dirty="0" smtClean="0">
                <a:latin typeface="Courier New" pitchFamily="49" charset="0"/>
              </a:rPr>
              <a:t>) = </a:t>
            </a:r>
            <a:r>
              <a:rPr lang="fr-FR" b="1" dirty="0" err="1" smtClean="0">
                <a:latin typeface="Courier New" pitchFamily="49" charset="0"/>
              </a:rPr>
              <a:t>fcn</a:t>
            </a:r>
            <a:r>
              <a:rPr lang="fr-FR" b="1" dirty="0" smtClean="0">
                <a:latin typeface="Courier New" pitchFamily="49" charset="0"/>
              </a:rPr>
              <a:t>(</a:t>
            </a:r>
            <a:r>
              <a:rPr lang="fr-FR" b="1" dirty="0" err="1" smtClean="0">
                <a:latin typeface="Courier New" pitchFamily="49" charset="0"/>
              </a:rPr>
              <a:t>i,j</a:t>
            </a:r>
            <a:r>
              <a:rPr lang="fr-FR" b="1" dirty="0" smtClean="0">
                <a:latin typeface="Courier New" pitchFamily="49" charset="0"/>
              </a:rPr>
              <a:t>)</a:t>
            </a:r>
          </a:p>
          <a:p>
            <a:pPr lvl="2" eaLnBrk="1" hangingPunct="1">
              <a:lnSpc>
                <a:spcPct val="90000"/>
              </a:lnSpc>
              <a:buFont typeface="Symbol" pitchFamily="18" charset="2"/>
              <a:buNone/>
            </a:pPr>
            <a:r>
              <a:rPr lang="fr-FR" b="1" dirty="0" smtClean="0">
                <a:latin typeface="Courier New" pitchFamily="49" charset="0"/>
              </a:rPr>
              <a:t>end do</a:t>
            </a:r>
          </a:p>
          <a:p>
            <a:pPr lvl="1" eaLnBrk="1" hangingPunct="1">
              <a:lnSpc>
                <a:spcPct val="90000"/>
              </a:lnSpc>
              <a:buFontTx/>
              <a:buNone/>
            </a:pPr>
            <a:r>
              <a:rPr lang="fr-FR" b="1" dirty="0" smtClean="0">
                <a:latin typeface="Courier New" pitchFamily="49" charset="0"/>
              </a:rPr>
              <a:t>end do</a:t>
            </a:r>
          </a:p>
          <a:p>
            <a:pPr lvl="1" eaLnBrk="1" hangingPunct="1">
              <a:lnSpc>
                <a:spcPct val="90000"/>
              </a:lnSpc>
              <a:buFontTx/>
              <a:buNone/>
            </a:pPr>
            <a:endParaRPr lang="fr-FR" dirty="0" smtClean="0">
              <a:latin typeface="Courier New" pitchFamily="49" charset="0"/>
            </a:endParaRPr>
          </a:p>
          <a:p>
            <a:pPr eaLnBrk="1" hangingPunct="1">
              <a:lnSpc>
                <a:spcPct val="90000"/>
              </a:lnSpc>
            </a:pPr>
            <a:r>
              <a:rPr lang="en-GB" sz="2400" dirty="0" smtClean="0"/>
              <a:t>The calculation of elements is independent of one another - leads to an embarrassingly parallel situation. </a:t>
            </a:r>
            <a:endParaRPr lang="fr-FR" sz="2400" dirty="0" smtClean="0"/>
          </a:p>
          <a:p>
            <a:pPr eaLnBrk="1" hangingPunct="1">
              <a:lnSpc>
                <a:spcPct val="90000"/>
              </a:lnSpc>
            </a:pPr>
            <a:r>
              <a:rPr lang="en-GB" altLang="ja-JP" sz="2400" dirty="0" smtClean="0"/>
              <a:t>The problem should be computationally intensive. </a:t>
            </a:r>
            <a:endParaRPr lang="fr-FR" sz="2400" dirty="0" smtClean="0"/>
          </a:p>
        </p:txBody>
      </p:sp>
      <p:pic>
        <p:nvPicPr>
          <p:cNvPr id="142341" name="Picture 4" descr="Embarrassingly parallel array calculation"/>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1200" y="2565400"/>
            <a:ext cx="2828925" cy="391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19</a:t>
            </a:fld>
            <a:endParaRPr lang="en-GB" b="1"/>
          </a:p>
        </p:txBody>
      </p:sp>
    </p:spTree>
    <p:extLst>
      <p:ext uri="{BB962C8B-B14F-4D97-AF65-F5344CB8AC3E}">
        <p14:creationId xmlns:p14="http://schemas.microsoft.com/office/powerpoint/2010/main" val="379836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34636" y="0"/>
            <a:ext cx="6986587" cy="762000"/>
          </a:xfrm>
        </p:spPr>
        <p:txBody>
          <a:bodyPr/>
          <a:lstStyle/>
          <a:p>
            <a:pPr eaLnBrk="1" hangingPunct="1"/>
            <a:r>
              <a:rPr lang="fr-FR" altLang="ja-JP" sz="4400" dirty="0" smtClean="0"/>
              <a:t>Fine-grain </a:t>
            </a:r>
            <a:r>
              <a:rPr lang="fr-FR" altLang="ja-JP" sz="4400" dirty="0" err="1" smtClean="0"/>
              <a:t>Parallelism</a:t>
            </a:r>
            <a:r>
              <a:rPr lang="fr-FR" altLang="ja-JP" sz="4400" dirty="0" smtClean="0"/>
              <a:t> </a:t>
            </a:r>
            <a:endParaRPr lang="fr-FR" sz="4400" dirty="0" smtClean="0"/>
          </a:p>
        </p:txBody>
      </p:sp>
      <p:sp>
        <p:nvSpPr>
          <p:cNvPr id="121859" name="Rectangle 3"/>
          <p:cNvSpPr>
            <a:spLocks noGrp="1" noChangeArrowheads="1"/>
          </p:cNvSpPr>
          <p:nvPr>
            <p:ph idx="1"/>
          </p:nvPr>
        </p:nvSpPr>
        <p:spPr>
          <a:xfrm>
            <a:off x="20782" y="641350"/>
            <a:ext cx="6589568" cy="5988050"/>
          </a:xfrm>
        </p:spPr>
        <p:txBody>
          <a:bodyPr>
            <a:noAutofit/>
          </a:bodyPr>
          <a:lstStyle/>
          <a:p>
            <a:pPr eaLnBrk="1" hangingPunct="1"/>
            <a:r>
              <a:rPr lang="en-GB" sz="2800" dirty="0" smtClean="0"/>
              <a:t>Relatively small amounts of computational work are done between communication events </a:t>
            </a:r>
            <a:endParaRPr lang="fr-FR" sz="2800" dirty="0" smtClean="0"/>
          </a:p>
          <a:p>
            <a:pPr eaLnBrk="1" hangingPunct="1"/>
            <a:r>
              <a:rPr lang="fr-FR" sz="2800" dirty="0" err="1" smtClean="0"/>
              <a:t>Low</a:t>
            </a:r>
            <a:r>
              <a:rPr lang="fr-FR" sz="2800" dirty="0" smtClean="0"/>
              <a:t> computation to communication ratio </a:t>
            </a:r>
          </a:p>
          <a:p>
            <a:pPr eaLnBrk="1" hangingPunct="1"/>
            <a:r>
              <a:rPr lang="fr-FR" sz="2800" dirty="0" err="1" smtClean="0"/>
              <a:t>Facilitates</a:t>
            </a:r>
            <a:r>
              <a:rPr lang="fr-FR" sz="2800" dirty="0" smtClean="0"/>
              <a:t> </a:t>
            </a:r>
            <a:r>
              <a:rPr lang="fr-FR" sz="2800" dirty="0" err="1" smtClean="0"/>
              <a:t>load</a:t>
            </a:r>
            <a:r>
              <a:rPr lang="fr-FR" sz="2800" dirty="0" smtClean="0"/>
              <a:t> </a:t>
            </a:r>
            <a:r>
              <a:rPr lang="fr-FR" sz="2800" dirty="0" err="1" smtClean="0"/>
              <a:t>balancing</a:t>
            </a:r>
            <a:r>
              <a:rPr lang="fr-FR" sz="2800" dirty="0" smtClean="0"/>
              <a:t> </a:t>
            </a:r>
          </a:p>
          <a:p>
            <a:pPr eaLnBrk="1" hangingPunct="1"/>
            <a:r>
              <a:rPr lang="en-GB" sz="2800" dirty="0" smtClean="0"/>
              <a:t>Implies high communication overhead and less opportunity for performance enhancement </a:t>
            </a:r>
            <a:endParaRPr lang="fr-FR" sz="2800" dirty="0" smtClean="0"/>
          </a:p>
          <a:p>
            <a:pPr eaLnBrk="1" hangingPunct="1"/>
            <a:r>
              <a:rPr lang="en-GB" sz="2800" dirty="0" smtClean="0"/>
              <a:t>If granularity is too fine it is possible that the overhead required for communications and synchronization between tasks takes longer than the computation. </a:t>
            </a:r>
            <a:endParaRPr lang="fr-FR" sz="2800" dirty="0" smtClean="0"/>
          </a:p>
          <a:p>
            <a:pPr eaLnBrk="1" hangingPunct="1"/>
            <a:endParaRPr lang="fr-FR" sz="2800" dirty="0" smtClean="0"/>
          </a:p>
        </p:txBody>
      </p:sp>
      <p:pic>
        <p:nvPicPr>
          <p:cNvPr id="121860" name="Picture 5"/>
          <p:cNvPicPr>
            <a:picLocks noChangeAspect="1" noChangeArrowheads="1"/>
          </p:cNvPicPr>
          <p:nvPr/>
        </p:nvPicPr>
        <p:blipFill>
          <a:blip r:embed="rId3">
            <a:extLst>
              <a:ext uri="{28A0092B-C50C-407E-A947-70E740481C1C}">
                <a14:useLocalDpi xmlns:a14="http://schemas.microsoft.com/office/drawing/2010/main" val="0"/>
              </a:ext>
            </a:extLst>
          </a:blip>
          <a:srcRect b="57007"/>
          <a:stretch>
            <a:fillRect/>
          </a:stretch>
        </p:blipFill>
        <p:spPr bwMode="auto">
          <a:xfrm>
            <a:off x="6391273" y="2667000"/>
            <a:ext cx="2085975" cy="300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1861" name="Picture 6"/>
          <p:cNvPicPr>
            <a:picLocks noChangeAspect="1" noChangeArrowheads="1"/>
          </p:cNvPicPr>
          <p:nvPr/>
        </p:nvPicPr>
        <p:blipFill>
          <a:blip r:embed="rId3">
            <a:extLst>
              <a:ext uri="{28A0092B-C50C-407E-A947-70E740481C1C}">
                <a14:useLocalDpi xmlns:a14="http://schemas.microsoft.com/office/drawing/2010/main" val="0"/>
              </a:ext>
            </a:extLst>
          </a:blip>
          <a:srcRect t="90988"/>
          <a:stretch>
            <a:fillRect/>
          </a:stretch>
        </p:blipFill>
        <p:spPr bwMode="auto">
          <a:xfrm>
            <a:off x="6477000" y="6096000"/>
            <a:ext cx="16478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2</a:t>
            </a:fld>
            <a:endParaRPr lang="en-GB" b="1" dirty="0"/>
          </a:p>
        </p:txBody>
      </p:sp>
    </p:spTree>
    <p:extLst>
      <p:ext uri="{BB962C8B-B14F-4D97-AF65-F5344CB8AC3E}">
        <p14:creationId xmlns:p14="http://schemas.microsoft.com/office/powerpoint/2010/main" val="2450253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5"/>
          <p:cNvSpPr>
            <a:spLocks noChangeArrowheads="1"/>
          </p:cNvSpPr>
          <p:nvPr/>
        </p:nvSpPr>
        <p:spPr bwMode="auto">
          <a:xfrm>
            <a:off x="1187450" y="4724400"/>
            <a:ext cx="2447925" cy="936625"/>
          </a:xfrm>
          <a:prstGeom prst="rect">
            <a:avLst/>
          </a:prstGeom>
          <a:solidFill>
            <a:srgbClr val="CCCC00"/>
          </a:solidFill>
          <a:ln w="9525">
            <a:solidFill>
              <a:srgbClr val="CC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363" name="Rectangle 2"/>
          <p:cNvSpPr>
            <a:spLocks noGrp="1" noChangeArrowheads="1"/>
          </p:cNvSpPr>
          <p:nvPr>
            <p:ph type="title"/>
          </p:nvPr>
        </p:nvSpPr>
        <p:spPr>
          <a:xfrm>
            <a:off x="152400" y="-152400"/>
            <a:ext cx="7620000" cy="671945"/>
          </a:xfrm>
        </p:spPr>
        <p:txBody>
          <a:bodyPr/>
          <a:lstStyle/>
          <a:p>
            <a:pPr eaLnBrk="1" hangingPunct="1"/>
            <a:r>
              <a:rPr lang="fr-FR" sz="3600" b="1" dirty="0" err="1" smtClean="0"/>
              <a:t>Array</a:t>
            </a:r>
            <a:r>
              <a:rPr lang="fr-FR" sz="3600" b="1" dirty="0" smtClean="0"/>
              <a:t> </a:t>
            </a:r>
            <a:r>
              <a:rPr lang="fr-FR" sz="3600" b="1" dirty="0" err="1" smtClean="0"/>
              <a:t>Processing</a:t>
            </a:r>
            <a:r>
              <a:rPr lang="fr-FR" sz="3600" b="1" dirty="0" smtClean="0"/>
              <a:t> Solution 1</a:t>
            </a:r>
          </a:p>
        </p:txBody>
      </p:sp>
      <p:sp>
        <p:nvSpPr>
          <p:cNvPr id="143364" name="Rectangle 3"/>
          <p:cNvSpPr>
            <a:spLocks noGrp="1" noChangeArrowheads="1"/>
          </p:cNvSpPr>
          <p:nvPr>
            <p:ph idx="1"/>
          </p:nvPr>
        </p:nvSpPr>
        <p:spPr>
          <a:xfrm>
            <a:off x="0" y="381000"/>
            <a:ext cx="8686800" cy="3843337"/>
          </a:xfrm>
        </p:spPr>
        <p:txBody>
          <a:bodyPr>
            <a:noAutofit/>
          </a:bodyPr>
          <a:lstStyle/>
          <a:p>
            <a:pPr eaLnBrk="1" hangingPunct="1">
              <a:lnSpc>
                <a:spcPct val="80000"/>
              </a:lnSpc>
            </a:pPr>
            <a:r>
              <a:rPr lang="en-GB" sz="2400" dirty="0" smtClean="0"/>
              <a:t>Arrays elements are distributed so that each processor owns a portion of an array (</a:t>
            </a:r>
            <a:r>
              <a:rPr lang="en-GB" sz="2400" dirty="0" err="1" smtClean="0"/>
              <a:t>subarray</a:t>
            </a:r>
            <a:r>
              <a:rPr lang="en-GB" sz="2400" dirty="0" smtClean="0"/>
              <a:t>). </a:t>
            </a:r>
            <a:endParaRPr lang="fr-FR" sz="2400" dirty="0" smtClean="0"/>
          </a:p>
          <a:p>
            <a:pPr eaLnBrk="1" hangingPunct="1">
              <a:lnSpc>
                <a:spcPct val="80000"/>
              </a:lnSpc>
            </a:pPr>
            <a:r>
              <a:rPr lang="en-GB" sz="2400" dirty="0" smtClean="0"/>
              <a:t>Independent calculation of array elements insures there is no need for communication between tasks. </a:t>
            </a:r>
            <a:endParaRPr lang="fr-FR" sz="2400" dirty="0" smtClean="0"/>
          </a:p>
          <a:p>
            <a:pPr eaLnBrk="1" hangingPunct="1">
              <a:lnSpc>
                <a:spcPct val="80000"/>
              </a:lnSpc>
            </a:pPr>
            <a:r>
              <a:rPr lang="en-GB" sz="2400" dirty="0" smtClean="0"/>
              <a:t>Distribution scheme is chosen by other criteria, e.g. unit stride (stride of 1) through the </a:t>
            </a:r>
            <a:r>
              <a:rPr lang="en-GB" sz="2400" dirty="0" err="1" smtClean="0"/>
              <a:t>subarrays</a:t>
            </a:r>
            <a:r>
              <a:rPr lang="en-GB" sz="2400" dirty="0" smtClean="0"/>
              <a:t>. </a:t>
            </a:r>
            <a:r>
              <a:rPr lang="fr-FR" sz="2400" dirty="0" smtClean="0"/>
              <a:t>Unit </a:t>
            </a:r>
            <a:r>
              <a:rPr lang="fr-FR" sz="2400" dirty="0" err="1" smtClean="0"/>
              <a:t>stride</a:t>
            </a:r>
            <a:r>
              <a:rPr lang="fr-FR" sz="2400" dirty="0" smtClean="0"/>
              <a:t> </a:t>
            </a:r>
            <a:r>
              <a:rPr lang="fr-FR" sz="2400" dirty="0" err="1" smtClean="0"/>
              <a:t>maximizes</a:t>
            </a:r>
            <a:r>
              <a:rPr lang="fr-FR" sz="2400" dirty="0" smtClean="0"/>
              <a:t> cache/memory usage. </a:t>
            </a:r>
          </a:p>
          <a:p>
            <a:pPr eaLnBrk="1" hangingPunct="1">
              <a:lnSpc>
                <a:spcPct val="80000"/>
              </a:lnSpc>
            </a:pPr>
            <a:r>
              <a:rPr lang="en-GB" sz="2400" dirty="0" smtClean="0"/>
              <a:t>Since it is desirable to have unit stride through the </a:t>
            </a:r>
            <a:r>
              <a:rPr lang="en-GB" sz="2400" dirty="0" err="1" smtClean="0"/>
              <a:t>subarrays</a:t>
            </a:r>
            <a:r>
              <a:rPr lang="en-GB" sz="2400" dirty="0" smtClean="0"/>
              <a:t>, the choice of a distribution scheme depends on the programming language. </a:t>
            </a:r>
            <a:r>
              <a:rPr lang="fr-FR" sz="2400" dirty="0" err="1" smtClean="0"/>
              <a:t>See</a:t>
            </a:r>
            <a:r>
              <a:rPr lang="fr-FR" sz="2400" dirty="0" smtClean="0"/>
              <a:t> the </a:t>
            </a:r>
            <a:r>
              <a:rPr lang="fr-FR" sz="2400" dirty="0" smtClean="0">
                <a:hlinkClick r:id="rId3"/>
              </a:rPr>
              <a:t>Block - </a:t>
            </a:r>
            <a:r>
              <a:rPr lang="fr-FR" sz="2400" dirty="0" err="1" smtClean="0">
                <a:hlinkClick r:id="rId3"/>
              </a:rPr>
              <a:t>Cyclic</a:t>
            </a:r>
            <a:r>
              <a:rPr lang="fr-FR" sz="2400" dirty="0" smtClean="0">
                <a:hlinkClick r:id="rId3"/>
              </a:rPr>
              <a:t> Distributions </a:t>
            </a:r>
            <a:r>
              <a:rPr lang="fr-FR" sz="2400" dirty="0" err="1" smtClean="0">
                <a:hlinkClick r:id="rId3"/>
              </a:rPr>
              <a:t>Diagram</a:t>
            </a:r>
            <a:r>
              <a:rPr lang="fr-FR" sz="2400" dirty="0" smtClean="0"/>
              <a:t> for the options. </a:t>
            </a:r>
          </a:p>
          <a:p>
            <a:pPr eaLnBrk="1" hangingPunct="1">
              <a:lnSpc>
                <a:spcPct val="80000"/>
              </a:lnSpc>
            </a:pPr>
            <a:r>
              <a:rPr lang="en-GB" sz="2400" dirty="0" smtClean="0"/>
              <a:t>After the array is distributed, each task executes the portion of the loop corresponding to the data it owns. </a:t>
            </a:r>
          </a:p>
          <a:p>
            <a:pPr marL="114300" indent="0" eaLnBrk="1" hangingPunct="1">
              <a:lnSpc>
                <a:spcPct val="80000"/>
              </a:lnSpc>
              <a:buNone/>
            </a:pPr>
            <a:r>
              <a:rPr lang="fr-FR" sz="2400" dirty="0" smtClean="0"/>
              <a:t>For </a:t>
            </a:r>
            <a:r>
              <a:rPr lang="fr-FR" sz="2400" dirty="0" err="1" smtClean="0"/>
              <a:t>example</a:t>
            </a:r>
            <a:r>
              <a:rPr lang="fr-FR" sz="2400" dirty="0" smtClean="0"/>
              <a:t>, </a:t>
            </a:r>
            <a:r>
              <a:rPr lang="fr-FR" sz="2400" dirty="0" err="1" smtClean="0"/>
              <a:t>with</a:t>
            </a:r>
            <a:r>
              <a:rPr lang="fr-FR" sz="2400" dirty="0" smtClean="0"/>
              <a:t> Fortran block distribution: </a:t>
            </a:r>
          </a:p>
          <a:p>
            <a:pPr lvl="1" eaLnBrk="1" hangingPunct="1">
              <a:lnSpc>
                <a:spcPct val="80000"/>
              </a:lnSpc>
              <a:buFontTx/>
              <a:buNone/>
            </a:pPr>
            <a:r>
              <a:rPr lang="fr-FR" b="1" dirty="0" smtClean="0">
                <a:latin typeface="Courier New" pitchFamily="49" charset="0"/>
              </a:rPr>
              <a:t>do j = </a:t>
            </a:r>
            <a:r>
              <a:rPr lang="fr-FR" b="1" dirty="0" err="1" smtClean="0">
                <a:latin typeface="Courier New" pitchFamily="49" charset="0"/>
              </a:rPr>
              <a:t>mystart</a:t>
            </a:r>
            <a:r>
              <a:rPr lang="fr-FR" b="1" dirty="0" smtClean="0">
                <a:latin typeface="Courier New" pitchFamily="49" charset="0"/>
              </a:rPr>
              <a:t>, </a:t>
            </a:r>
            <a:r>
              <a:rPr lang="fr-FR" b="1" dirty="0" err="1" smtClean="0">
                <a:latin typeface="Courier New" pitchFamily="49" charset="0"/>
              </a:rPr>
              <a:t>myend</a:t>
            </a:r>
            <a:endParaRPr lang="fr-FR" b="1" dirty="0" smtClean="0">
              <a:latin typeface="Courier New" pitchFamily="49" charset="0"/>
            </a:endParaRPr>
          </a:p>
          <a:p>
            <a:pPr lvl="2" eaLnBrk="1" hangingPunct="1">
              <a:lnSpc>
                <a:spcPct val="80000"/>
              </a:lnSpc>
              <a:buFont typeface="Symbol" pitchFamily="18" charset="2"/>
              <a:buNone/>
            </a:pPr>
            <a:r>
              <a:rPr lang="fr-FR" b="1" dirty="0" smtClean="0">
                <a:latin typeface="Courier New" pitchFamily="49" charset="0"/>
              </a:rPr>
              <a:t>do i = 1,n  </a:t>
            </a:r>
          </a:p>
          <a:p>
            <a:pPr lvl="3" eaLnBrk="1" hangingPunct="1">
              <a:lnSpc>
                <a:spcPct val="80000"/>
              </a:lnSpc>
              <a:buFontTx/>
              <a:buNone/>
            </a:pPr>
            <a:r>
              <a:rPr lang="fr-FR" sz="1200" b="1" dirty="0" smtClean="0">
                <a:latin typeface="Courier New" pitchFamily="49" charset="0"/>
              </a:rPr>
              <a:t>a(</a:t>
            </a:r>
            <a:r>
              <a:rPr lang="fr-FR" sz="1200" b="1" dirty="0" err="1" smtClean="0">
                <a:latin typeface="Courier New" pitchFamily="49" charset="0"/>
              </a:rPr>
              <a:t>i,j</a:t>
            </a:r>
            <a:r>
              <a:rPr lang="fr-FR" sz="1200" b="1" dirty="0" smtClean="0">
                <a:latin typeface="Courier New" pitchFamily="49" charset="0"/>
              </a:rPr>
              <a:t>) = </a:t>
            </a:r>
            <a:r>
              <a:rPr lang="fr-FR" sz="1200" b="1" dirty="0" err="1" smtClean="0">
                <a:latin typeface="Courier New" pitchFamily="49" charset="0"/>
              </a:rPr>
              <a:t>fcn</a:t>
            </a:r>
            <a:r>
              <a:rPr lang="fr-FR" sz="1200" b="1" dirty="0" smtClean="0">
                <a:latin typeface="Courier New" pitchFamily="49" charset="0"/>
              </a:rPr>
              <a:t>(</a:t>
            </a:r>
            <a:r>
              <a:rPr lang="fr-FR" sz="1200" b="1" dirty="0" err="1" smtClean="0">
                <a:latin typeface="Courier New" pitchFamily="49" charset="0"/>
              </a:rPr>
              <a:t>i,j</a:t>
            </a:r>
            <a:r>
              <a:rPr lang="fr-FR" sz="1200" b="1" dirty="0" smtClean="0">
                <a:latin typeface="Courier New" pitchFamily="49" charset="0"/>
              </a:rPr>
              <a:t>)</a:t>
            </a:r>
          </a:p>
          <a:p>
            <a:pPr lvl="2" eaLnBrk="1" hangingPunct="1">
              <a:lnSpc>
                <a:spcPct val="80000"/>
              </a:lnSpc>
              <a:buFont typeface="Symbol" pitchFamily="18" charset="2"/>
              <a:buNone/>
            </a:pPr>
            <a:r>
              <a:rPr lang="fr-FR" b="1" dirty="0" smtClean="0">
                <a:latin typeface="Courier New" pitchFamily="49" charset="0"/>
              </a:rPr>
              <a:t>end do</a:t>
            </a:r>
          </a:p>
          <a:p>
            <a:pPr lvl="1" eaLnBrk="1" hangingPunct="1">
              <a:lnSpc>
                <a:spcPct val="80000"/>
              </a:lnSpc>
              <a:buFontTx/>
              <a:buNone/>
            </a:pPr>
            <a:r>
              <a:rPr lang="fr-FR" b="1" dirty="0" smtClean="0">
                <a:latin typeface="Courier New" pitchFamily="49" charset="0"/>
              </a:rPr>
              <a:t>end do</a:t>
            </a:r>
          </a:p>
          <a:p>
            <a:pPr eaLnBrk="1" hangingPunct="1">
              <a:lnSpc>
                <a:spcPct val="80000"/>
              </a:lnSpc>
            </a:pPr>
            <a:r>
              <a:rPr lang="en-GB" altLang="ja-JP" sz="2400" dirty="0" smtClean="0"/>
              <a:t>Notice that only the outer loop variables are different from the serial solution. </a:t>
            </a:r>
            <a:endParaRPr lang="fr-FR" sz="2400" dirty="0" smtClean="0"/>
          </a:p>
        </p:txBody>
      </p:sp>
      <p:pic>
        <p:nvPicPr>
          <p:cNvPr id="143365" name="Picture 4" descr="Embarrassingly parallel array calculation data decomposi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4276725"/>
            <a:ext cx="2438400"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20</a:t>
            </a:fld>
            <a:endParaRPr lang="en-GB" b="1"/>
          </a:p>
        </p:txBody>
      </p:sp>
    </p:spTree>
    <p:extLst>
      <p:ext uri="{BB962C8B-B14F-4D97-AF65-F5344CB8AC3E}">
        <p14:creationId xmlns:p14="http://schemas.microsoft.com/office/powerpoint/2010/main" val="11612355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76200" y="0"/>
            <a:ext cx="9067800" cy="868362"/>
          </a:xfrm>
        </p:spPr>
        <p:txBody>
          <a:bodyPr/>
          <a:lstStyle/>
          <a:p>
            <a:pPr eaLnBrk="1" hangingPunct="1"/>
            <a:r>
              <a:rPr lang="fr-FR" sz="2800" b="1" dirty="0" err="1" smtClean="0"/>
              <a:t>Array</a:t>
            </a:r>
            <a:r>
              <a:rPr lang="fr-FR" sz="2800" b="1" dirty="0" smtClean="0"/>
              <a:t> </a:t>
            </a:r>
            <a:r>
              <a:rPr lang="fr-FR" sz="2800" b="1" dirty="0" err="1" smtClean="0"/>
              <a:t>Processing</a:t>
            </a:r>
            <a:r>
              <a:rPr lang="fr-FR" sz="2800" b="1" dirty="0" smtClean="0"/>
              <a:t> Solution 1 - One possible </a:t>
            </a:r>
            <a:r>
              <a:rPr lang="fr-FR" sz="2800" b="1" dirty="0" err="1" smtClean="0"/>
              <a:t>implementation</a:t>
            </a:r>
            <a:endParaRPr lang="fr-FR" sz="2800" b="1" dirty="0" smtClean="0"/>
          </a:p>
        </p:txBody>
      </p:sp>
      <p:sp>
        <p:nvSpPr>
          <p:cNvPr id="144387" name="Rectangle 4"/>
          <p:cNvSpPr>
            <a:spLocks noGrp="1" noChangeArrowheads="1"/>
          </p:cNvSpPr>
          <p:nvPr>
            <p:ph idx="1"/>
          </p:nvPr>
        </p:nvSpPr>
        <p:spPr>
          <a:xfrm>
            <a:off x="0" y="1143000"/>
            <a:ext cx="8610600" cy="4800600"/>
          </a:xfrm>
        </p:spPr>
        <p:txBody>
          <a:bodyPr>
            <a:normAutofit/>
          </a:bodyPr>
          <a:lstStyle/>
          <a:p>
            <a:pPr eaLnBrk="1" hangingPunct="1"/>
            <a:r>
              <a:rPr lang="fr-FR" sz="2800" dirty="0" err="1" smtClean="0"/>
              <a:t>Implement</a:t>
            </a:r>
            <a:r>
              <a:rPr lang="fr-FR" sz="2800" dirty="0" smtClean="0"/>
              <a:t> as SPMD model. </a:t>
            </a:r>
          </a:p>
          <a:p>
            <a:pPr eaLnBrk="1" hangingPunct="1"/>
            <a:r>
              <a:rPr lang="en-GB" sz="2800" dirty="0" smtClean="0"/>
              <a:t>Master process initializes array, sends info to worker processes and receives results. </a:t>
            </a:r>
            <a:endParaRPr lang="fr-FR" sz="2800" dirty="0" smtClean="0"/>
          </a:p>
          <a:p>
            <a:pPr eaLnBrk="1" hangingPunct="1"/>
            <a:r>
              <a:rPr lang="en-GB" sz="2800" dirty="0" smtClean="0"/>
              <a:t>Worker process receives info, performs its share of computation and sends results to master. </a:t>
            </a:r>
            <a:endParaRPr lang="fr-FR" sz="2800" dirty="0" smtClean="0"/>
          </a:p>
          <a:p>
            <a:pPr eaLnBrk="1" hangingPunct="1"/>
            <a:r>
              <a:rPr lang="en-GB" sz="2800" dirty="0" smtClean="0"/>
              <a:t>Using the Fortran storage scheme, perform block distribution of the array. </a:t>
            </a:r>
            <a:endParaRPr lang="fr-FR" sz="2800" dirty="0" smtClean="0"/>
          </a:p>
          <a:p>
            <a:pPr eaLnBrk="1" hangingPunct="1"/>
            <a:r>
              <a:rPr lang="en-GB" sz="2800" dirty="0" smtClean="0"/>
              <a:t>Pseudo code solution: </a:t>
            </a:r>
            <a:r>
              <a:rPr lang="en-GB" sz="2800" b="1" dirty="0" smtClean="0">
                <a:solidFill>
                  <a:srgbClr val="FF0000"/>
                </a:solidFill>
              </a:rPr>
              <a:t>red</a:t>
            </a:r>
            <a:r>
              <a:rPr lang="en-GB" sz="2800" dirty="0" smtClean="0"/>
              <a:t> highlights changes for parallelism. </a:t>
            </a:r>
            <a:endParaRPr lang="fr-FR" sz="28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21</a:t>
            </a:fld>
            <a:endParaRPr lang="en-GB" b="1" dirty="0"/>
          </a:p>
        </p:txBody>
      </p:sp>
    </p:spTree>
    <p:extLst>
      <p:ext uri="{BB962C8B-B14F-4D97-AF65-F5344CB8AC3E}">
        <p14:creationId xmlns:p14="http://schemas.microsoft.com/office/powerpoint/2010/main" val="1588277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20782" y="27709"/>
            <a:ext cx="9047018" cy="658091"/>
          </a:xfrm>
        </p:spPr>
        <p:txBody>
          <a:bodyPr/>
          <a:lstStyle/>
          <a:p>
            <a:pPr eaLnBrk="1" hangingPunct="1"/>
            <a:r>
              <a:rPr lang="fr-FR" sz="2800" dirty="0" err="1" smtClean="0"/>
              <a:t>Array</a:t>
            </a:r>
            <a:r>
              <a:rPr lang="fr-FR" sz="2800" dirty="0" smtClean="0"/>
              <a:t> </a:t>
            </a:r>
            <a:r>
              <a:rPr lang="fr-FR" sz="2800" dirty="0" err="1" smtClean="0"/>
              <a:t>Processing</a:t>
            </a:r>
            <a:r>
              <a:rPr lang="fr-FR" sz="2800" dirty="0" smtClean="0"/>
              <a:t> Solution 1 -  One possible </a:t>
            </a:r>
            <a:r>
              <a:rPr lang="fr-FR" sz="2800" dirty="0" err="1" smtClean="0"/>
              <a:t>implementation</a:t>
            </a:r>
            <a:endParaRPr lang="fr-FR" sz="28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22</a:t>
            </a:fld>
            <a:endParaRPr lang="en-GB" b="1"/>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6825" y="647700"/>
            <a:ext cx="6610350" cy="613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49224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0" y="0"/>
            <a:ext cx="8763000" cy="762000"/>
          </a:xfrm>
        </p:spPr>
        <p:txBody>
          <a:bodyPr/>
          <a:lstStyle/>
          <a:p>
            <a:pPr eaLnBrk="1" hangingPunct="1"/>
            <a:r>
              <a:rPr lang="fr-FR" sz="3600" b="1" dirty="0" err="1" smtClean="0"/>
              <a:t>Array</a:t>
            </a:r>
            <a:r>
              <a:rPr lang="fr-FR" sz="3600" b="1" dirty="0" smtClean="0"/>
              <a:t> </a:t>
            </a:r>
            <a:r>
              <a:rPr lang="fr-FR" sz="3600" b="1" dirty="0" err="1" smtClean="0"/>
              <a:t>Processing</a:t>
            </a:r>
            <a:r>
              <a:rPr lang="fr-FR" sz="3600" b="1" dirty="0" smtClean="0"/>
              <a:t> Solution 2: </a:t>
            </a:r>
            <a:r>
              <a:rPr lang="en-GB" altLang="ja-JP" sz="3600" b="1" dirty="0" smtClean="0"/>
              <a:t>Pool of Tasks</a:t>
            </a:r>
            <a:r>
              <a:rPr lang="fr-FR" altLang="ja-JP" sz="3600" b="1" dirty="0" smtClean="0"/>
              <a:t> </a:t>
            </a:r>
            <a:endParaRPr lang="fr-FR" sz="3600" b="1" dirty="0" smtClean="0"/>
          </a:p>
        </p:txBody>
      </p:sp>
      <p:sp>
        <p:nvSpPr>
          <p:cNvPr id="146435" name="Rectangle 3"/>
          <p:cNvSpPr>
            <a:spLocks noGrp="1" noChangeArrowheads="1"/>
          </p:cNvSpPr>
          <p:nvPr>
            <p:ph idx="1"/>
          </p:nvPr>
        </p:nvSpPr>
        <p:spPr>
          <a:xfrm>
            <a:off x="76200" y="762000"/>
            <a:ext cx="8382000" cy="4800600"/>
          </a:xfrm>
        </p:spPr>
        <p:txBody>
          <a:bodyPr>
            <a:noAutofit/>
          </a:bodyPr>
          <a:lstStyle/>
          <a:p>
            <a:pPr eaLnBrk="1" hangingPunct="1"/>
            <a:r>
              <a:rPr lang="en-GB" sz="2800" dirty="0" smtClean="0"/>
              <a:t>The previous array solution demonstrated static load balancing: </a:t>
            </a:r>
            <a:endParaRPr lang="fr-FR" sz="2800" dirty="0" smtClean="0"/>
          </a:p>
          <a:p>
            <a:pPr lvl="1" eaLnBrk="1" hangingPunct="1"/>
            <a:r>
              <a:rPr lang="en-GB" sz="2800" dirty="0" smtClean="0"/>
              <a:t>Each task has a fixed amount of work to do </a:t>
            </a:r>
            <a:endParaRPr lang="fr-FR" sz="2800" dirty="0" smtClean="0"/>
          </a:p>
          <a:p>
            <a:pPr lvl="1" eaLnBrk="1" hangingPunct="1"/>
            <a:r>
              <a:rPr lang="en-GB" sz="2800" dirty="0" smtClean="0"/>
              <a:t>May be significant idle time for faster or more lightly loaded processors - slowest tasks determines overall performance. </a:t>
            </a:r>
            <a:endParaRPr lang="fr-FR" sz="2800" dirty="0" smtClean="0"/>
          </a:p>
          <a:p>
            <a:pPr eaLnBrk="1" hangingPunct="1"/>
            <a:r>
              <a:rPr lang="en-GB" sz="2800" dirty="0" smtClean="0"/>
              <a:t>Static load balancing is not usually a major concern if all tasks are performing the same amount of work on identical machines. </a:t>
            </a:r>
            <a:endParaRPr lang="fr-FR" sz="2800" dirty="0" smtClean="0"/>
          </a:p>
          <a:p>
            <a:pPr eaLnBrk="1" hangingPunct="1"/>
            <a:r>
              <a:rPr lang="en-GB" sz="2800" dirty="0" smtClean="0"/>
              <a:t>If you have a load balance problem (some tasks work faster than others), you may benefit by using a "pool of tasks" scheme. </a:t>
            </a:r>
            <a:endParaRPr lang="fr-FR" sz="28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23</a:t>
            </a:fld>
            <a:endParaRPr lang="en-GB" b="1"/>
          </a:p>
        </p:txBody>
      </p:sp>
    </p:spTree>
    <p:extLst>
      <p:ext uri="{BB962C8B-B14F-4D97-AF65-F5344CB8AC3E}">
        <p14:creationId xmlns:p14="http://schemas.microsoft.com/office/powerpoint/2010/main" val="1358774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76200" y="76200"/>
            <a:ext cx="8915400" cy="731838"/>
          </a:xfrm>
        </p:spPr>
        <p:txBody>
          <a:bodyPr/>
          <a:lstStyle/>
          <a:p>
            <a:pPr eaLnBrk="1" hangingPunct="1"/>
            <a:r>
              <a:rPr lang="fr-FR" sz="3200" b="1" dirty="0" err="1" smtClean="0"/>
              <a:t>Array</a:t>
            </a:r>
            <a:r>
              <a:rPr lang="fr-FR" sz="3200" b="1" dirty="0" smtClean="0"/>
              <a:t> </a:t>
            </a:r>
            <a:r>
              <a:rPr lang="fr-FR" sz="3200" b="1" dirty="0" err="1" smtClean="0"/>
              <a:t>Processing</a:t>
            </a:r>
            <a:r>
              <a:rPr lang="fr-FR" sz="3200" b="1" dirty="0" smtClean="0"/>
              <a:t> Solution 2- </a:t>
            </a:r>
            <a:r>
              <a:rPr lang="fr-FR" altLang="ja-JP" sz="3200" b="1" dirty="0" smtClean="0"/>
              <a:t>Pool of </a:t>
            </a:r>
            <a:r>
              <a:rPr lang="fr-FR" altLang="ja-JP" sz="3200" b="1" dirty="0" err="1" smtClean="0"/>
              <a:t>Tasks</a:t>
            </a:r>
            <a:r>
              <a:rPr lang="fr-FR" altLang="ja-JP" sz="3200" b="1" dirty="0" smtClean="0"/>
              <a:t> </a:t>
            </a:r>
            <a:r>
              <a:rPr lang="fr-FR" altLang="ja-JP" sz="3200" b="1" dirty="0" err="1" smtClean="0"/>
              <a:t>Scheme</a:t>
            </a:r>
            <a:endParaRPr lang="fr-FR" sz="3200" b="1" dirty="0" smtClean="0"/>
          </a:p>
        </p:txBody>
      </p:sp>
      <p:sp>
        <p:nvSpPr>
          <p:cNvPr id="147459" name="Rectangle 3"/>
          <p:cNvSpPr>
            <a:spLocks noGrp="1" noChangeArrowheads="1"/>
          </p:cNvSpPr>
          <p:nvPr>
            <p:ph idx="1"/>
          </p:nvPr>
        </p:nvSpPr>
        <p:spPr>
          <a:xfrm>
            <a:off x="152400" y="838200"/>
            <a:ext cx="8077200" cy="5486400"/>
          </a:xfrm>
        </p:spPr>
        <p:txBody>
          <a:bodyPr>
            <a:noAutofit/>
          </a:bodyPr>
          <a:lstStyle/>
          <a:p>
            <a:pPr eaLnBrk="1" hangingPunct="1">
              <a:lnSpc>
                <a:spcPct val="90000"/>
              </a:lnSpc>
            </a:pPr>
            <a:r>
              <a:rPr lang="fr-FR" sz="2400" dirty="0" err="1" smtClean="0"/>
              <a:t>Two</a:t>
            </a:r>
            <a:r>
              <a:rPr lang="fr-FR" sz="2400" dirty="0" smtClean="0"/>
              <a:t> </a:t>
            </a:r>
            <a:r>
              <a:rPr lang="fr-FR" sz="2400" dirty="0" err="1" smtClean="0"/>
              <a:t>processes</a:t>
            </a:r>
            <a:r>
              <a:rPr lang="fr-FR" sz="2400" dirty="0" smtClean="0"/>
              <a:t> are </a:t>
            </a:r>
            <a:r>
              <a:rPr lang="fr-FR" sz="2400" dirty="0" err="1" smtClean="0"/>
              <a:t>employed</a:t>
            </a:r>
            <a:r>
              <a:rPr lang="fr-FR" sz="2400" dirty="0" smtClean="0"/>
              <a:t> </a:t>
            </a:r>
          </a:p>
          <a:p>
            <a:pPr eaLnBrk="1" hangingPunct="1">
              <a:lnSpc>
                <a:spcPct val="90000"/>
              </a:lnSpc>
            </a:pPr>
            <a:r>
              <a:rPr lang="fr-FR" sz="2400" dirty="0" smtClean="0"/>
              <a:t>Master </a:t>
            </a:r>
            <a:r>
              <a:rPr lang="fr-FR" sz="2400" dirty="0" err="1" smtClean="0"/>
              <a:t>Process</a:t>
            </a:r>
            <a:r>
              <a:rPr lang="fr-FR" sz="2400" dirty="0" smtClean="0"/>
              <a:t>: </a:t>
            </a:r>
          </a:p>
          <a:p>
            <a:pPr lvl="1" eaLnBrk="1" hangingPunct="1">
              <a:lnSpc>
                <a:spcPct val="90000"/>
              </a:lnSpc>
            </a:pPr>
            <a:r>
              <a:rPr lang="en-GB" dirty="0" smtClean="0"/>
              <a:t>Holds pool of tasks for worker processes to do </a:t>
            </a:r>
            <a:endParaRPr lang="fr-FR" dirty="0" smtClean="0"/>
          </a:p>
          <a:p>
            <a:pPr lvl="1" eaLnBrk="1" hangingPunct="1">
              <a:lnSpc>
                <a:spcPct val="90000"/>
              </a:lnSpc>
            </a:pPr>
            <a:r>
              <a:rPr lang="en-GB" dirty="0" smtClean="0"/>
              <a:t>Sends worker a task when requested </a:t>
            </a:r>
            <a:endParaRPr lang="fr-FR" dirty="0" smtClean="0"/>
          </a:p>
          <a:p>
            <a:pPr lvl="1" eaLnBrk="1" hangingPunct="1">
              <a:lnSpc>
                <a:spcPct val="90000"/>
              </a:lnSpc>
            </a:pPr>
            <a:r>
              <a:rPr lang="fr-FR" dirty="0" err="1" smtClean="0"/>
              <a:t>Collects</a:t>
            </a:r>
            <a:r>
              <a:rPr lang="fr-FR" dirty="0" smtClean="0"/>
              <a:t> </a:t>
            </a:r>
            <a:r>
              <a:rPr lang="fr-FR" dirty="0" err="1" smtClean="0"/>
              <a:t>results</a:t>
            </a:r>
            <a:r>
              <a:rPr lang="fr-FR" dirty="0" smtClean="0"/>
              <a:t> </a:t>
            </a:r>
            <a:r>
              <a:rPr lang="fr-FR" dirty="0" err="1" smtClean="0"/>
              <a:t>from</a:t>
            </a:r>
            <a:r>
              <a:rPr lang="fr-FR" dirty="0" smtClean="0"/>
              <a:t> </a:t>
            </a:r>
            <a:r>
              <a:rPr lang="fr-FR" dirty="0" err="1" smtClean="0"/>
              <a:t>workers</a:t>
            </a:r>
            <a:r>
              <a:rPr lang="fr-FR" dirty="0" smtClean="0"/>
              <a:t> </a:t>
            </a:r>
          </a:p>
          <a:p>
            <a:pPr eaLnBrk="1" hangingPunct="1">
              <a:lnSpc>
                <a:spcPct val="90000"/>
              </a:lnSpc>
            </a:pPr>
            <a:r>
              <a:rPr lang="en-GB" sz="2400" dirty="0" smtClean="0"/>
              <a:t>Worker Process: repeatedly does the following </a:t>
            </a:r>
            <a:endParaRPr lang="fr-FR" sz="2400" dirty="0" smtClean="0"/>
          </a:p>
          <a:p>
            <a:pPr lvl="1" eaLnBrk="1" hangingPunct="1">
              <a:lnSpc>
                <a:spcPct val="90000"/>
              </a:lnSpc>
            </a:pPr>
            <a:r>
              <a:rPr lang="fr-FR" dirty="0" smtClean="0"/>
              <a:t>Gets </a:t>
            </a:r>
            <a:r>
              <a:rPr lang="fr-FR" dirty="0" err="1" smtClean="0"/>
              <a:t>task</a:t>
            </a:r>
            <a:r>
              <a:rPr lang="fr-FR" dirty="0" smtClean="0"/>
              <a:t> </a:t>
            </a:r>
            <a:r>
              <a:rPr lang="fr-FR" dirty="0" err="1" smtClean="0"/>
              <a:t>from</a:t>
            </a:r>
            <a:r>
              <a:rPr lang="fr-FR" dirty="0" smtClean="0"/>
              <a:t> master </a:t>
            </a:r>
            <a:r>
              <a:rPr lang="fr-FR" dirty="0" err="1" smtClean="0"/>
              <a:t>process</a:t>
            </a:r>
            <a:r>
              <a:rPr lang="fr-FR" dirty="0" smtClean="0"/>
              <a:t> </a:t>
            </a:r>
          </a:p>
          <a:p>
            <a:pPr lvl="1" eaLnBrk="1" hangingPunct="1">
              <a:lnSpc>
                <a:spcPct val="90000"/>
              </a:lnSpc>
            </a:pPr>
            <a:r>
              <a:rPr lang="fr-FR" dirty="0" err="1" smtClean="0"/>
              <a:t>Performs</a:t>
            </a:r>
            <a:r>
              <a:rPr lang="fr-FR" dirty="0" smtClean="0"/>
              <a:t> computation </a:t>
            </a:r>
          </a:p>
          <a:p>
            <a:pPr lvl="1" eaLnBrk="1" hangingPunct="1">
              <a:lnSpc>
                <a:spcPct val="90000"/>
              </a:lnSpc>
            </a:pPr>
            <a:r>
              <a:rPr lang="fr-FR" dirty="0" err="1" smtClean="0"/>
              <a:t>Sends</a:t>
            </a:r>
            <a:r>
              <a:rPr lang="fr-FR" dirty="0" smtClean="0"/>
              <a:t> </a:t>
            </a:r>
            <a:r>
              <a:rPr lang="fr-FR" dirty="0" err="1" smtClean="0"/>
              <a:t>results</a:t>
            </a:r>
            <a:r>
              <a:rPr lang="fr-FR" dirty="0" smtClean="0"/>
              <a:t> to master </a:t>
            </a:r>
          </a:p>
          <a:p>
            <a:pPr eaLnBrk="1" hangingPunct="1">
              <a:lnSpc>
                <a:spcPct val="90000"/>
              </a:lnSpc>
            </a:pPr>
            <a:r>
              <a:rPr lang="en-GB" sz="2400" dirty="0" smtClean="0"/>
              <a:t>Worker processes do not know before runtime which portion of array they will handle or how many tasks they will perform. </a:t>
            </a:r>
            <a:endParaRPr lang="fr-FR" sz="2400" dirty="0" smtClean="0"/>
          </a:p>
          <a:p>
            <a:pPr eaLnBrk="1" hangingPunct="1">
              <a:lnSpc>
                <a:spcPct val="90000"/>
              </a:lnSpc>
            </a:pPr>
            <a:r>
              <a:rPr lang="en-GB" sz="2400" dirty="0" smtClean="0"/>
              <a:t>Dynamic load balancing occurs at run time: the faster tasks will get more work to do. </a:t>
            </a:r>
            <a:endParaRPr lang="fr-FR" sz="2400" dirty="0" smtClean="0"/>
          </a:p>
          <a:p>
            <a:pPr eaLnBrk="1" hangingPunct="1">
              <a:lnSpc>
                <a:spcPct val="90000"/>
              </a:lnSpc>
            </a:pPr>
            <a:r>
              <a:rPr lang="en-GB" sz="2400" dirty="0" smtClean="0"/>
              <a:t>Pseudo code solution: </a:t>
            </a:r>
            <a:r>
              <a:rPr lang="en-GB" sz="2400" b="1" dirty="0" smtClean="0">
                <a:solidFill>
                  <a:srgbClr val="FF0000"/>
                </a:solidFill>
              </a:rPr>
              <a:t>red</a:t>
            </a:r>
            <a:r>
              <a:rPr lang="en-GB" sz="2400" dirty="0" smtClean="0"/>
              <a:t> highlights changes for parallelism. </a:t>
            </a:r>
            <a:endParaRPr lang="fr-FR" sz="24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24</a:t>
            </a:fld>
            <a:endParaRPr lang="en-GB" b="1"/>
          </a:p>
        </p:txBody>
      </p:sp>
    </p:spTree>
    <p:extLst>
      <p:ext uri="{BB962C8B-B14F-4D97-AF65-F5344CB8AC3E}">
        <p14:creationId xmlns:p14="http://schemas.microsoft.com/office/powerpoint/2010/main" val="4423686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152400" y="76200"/>
            <a:ext cx="8153400" cy="579438"/>
          </a:xfrm>
        </p:spPr>
        <p:txBody>
          <a:bodyPr/>
          <a:lstStyle/>
          <a:p>
            <a:pPr eaLnBrk="1" hangingPunct="1"/>
            <a:r>
              <a:rPr lang="fr-FR" sz="2800" b="1" dirty="0" err="1" smtClean="0"/>
              <a:t>Array</a:t>
            </a:r>
            <a:r>
              <a:rPr lang="fr-FR" sz="2800" b="1" dirty="0" smtClean="0"/>
              <a:t> </a:t>
            </a:r>
            <a:r>
              <a:rPr lang="fr-FR" sz="2800" b="1" dirty="0" err="1" smtClean="0"/>
              <a:t>Processing</a:t>
            </a:r>
            <a:r>
              <a:rPr lang="fr-FR" sz="2800" b="1" dirty="0" smtClean="0"/>
              <a:t> Solution 2</a:t>
            </a:r>
            <a:r>
              <a:rPr lang="fr-FR" altLang="ja-JP" sz="2800" b="1" dirty="0" smtClean="0"/>
              <a:t> Pool of  </a:t>
            </a:r>
            <a:r>
              <a:rPr lang="fr-FR" altLang="ja-JP" sz="2800" b="1" dirty="0" err="1" smtClean="0"/>
              <a:t>Tasks</a:t>
            </a:r>
            <a:r>
              <a:rPr lang="fr-FR" altLang="ja-JP" sz="2800" b="1" dirty="0" smtClean="0"/>
              <a:t> </a:t>
            </a:r>
            <a:r>
              <a:rPr lang="fr-FR" altLang="ja-JP" sz="2800" b="1" dirty="0" err="1" smtClean="0"/>
              <a:t>Scheme</a:t>
            </a:r>
            <a:r>
              <a:rPr lang="fr-FR" altLang="ja-JP" sz="2800" b="1" dirty="0" smtClean="0"/>
              <a:t> </a:t>
            </a:r>
            <a:endParaRPr lang="fr-FR" sz="2800" b="1"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25</a:t>
            </a:fld>
            <a:endParaRPr lang="en-GB" b="1"/>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685800"/>
            <a:ext cx="6582784" cy="6016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94999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76200" y="13855"/>
            <a:ext cx="7620000" cy="808038"/>
          </a:xfrm>
        </p:spPr>
        <p:txBody>
          <a:bodyPr/>
          <a:lstStyle/>
          <a:p>
            <a:pPr eaLnBrk="1" hangingPunct="1"/>
            <a:r>
              <a:rPr lang="fr-FR" b="1" dirty="0" smtClean="0"/>
              <a:t>Pi </a:t>
            </a:r>
            <a:r>
              <a:rPr lang="fr-FR" b="1" dirty="0" err="1" smtClean="0"/>
              <a:t>Calculation</a:t>
            </a:r>
            <a:endParaRPr lang="fr-FR" b="1" dirty="0" smtClean="0"/>
          </a:p>
        </p:txBody>
      </p:sp>
      <p:sp>
        <p:nvSpPr>
          <p:cNvPr id="149507" name="Rectangle 3"/>
          <p:cNvSpPr>
            <a:spLocks noGrp="1" noChangeArrowheads="1"/>
          </p:cNvSpPr>
          <p:nvPr>
            <p:ph idx="1"/>
          </p:nvPr>
        </p:nvSpPr>
        <p:spPr>
          <a:xfrm>
            <a:off x="152400" y="838200"/>
            <a:ext cx="8305800" cy="4800600"/>
          </a:xfrm>
        </p:spPr>
        <p:txBody>
          <a:bodyPr>
            <a:noAutofit/>
          </a:bodyPr>
          <a:lstStyle/>
          <a:p>
            <a:pPr eaLnBrk="1" hangingPunct="1">
              <a:lnSpc>
                <a:spcPct val="90000"/>
              </a:lnSpc>
            </a:pPr>
            <a:r>
              <a:rPr lang="en-GB" sz="2800" dirty="0" smtClean="0"/>
              <a:t>The value of PI can be calculated in a number of ways. Consider the following method of approximating PI </a:t>
            </a:r>
            <a:endParaRPr lang="fr-FR" sz="2800" dirty="0" smtClean="0"/>
          </a:p>
          <a:p>
            <a:pPr lvl="1" eaLnBrk="1" hangingPunct="1">
              <a:lnSpc>
                <a:spcPct val="90000"/>
              </a:lnSpc>
            </a:pPr>
            <a:r>
              <a:rPr lang="en-GB" sz="2800" dirty="0" smtClean="0"/>
              <a:t>Inscribe a circle in a square </a:t>
            </a:r>
            <a:endParaRPr lang="fr-FR" sz="2800" dirty="0" smtClean="0"/>
          </a:p>
          <a:p>
            <a:pPr lvl="1" eaLnBrk="1" hangingPunct="1">
              <a:lnSpc>
                <a:spcPct val="90000"/>
              </a:lnSpc>
            </a:pPr>
            <a:r>
              <a:rPr lang="en-GB" sz="2800" dirty="0" smtClean="0"/>
              <a:t>Randomly generate points in the square </a:t>
            </a:r>
            <a:endParaRPr lang="fr-FR" sz="2800" dirty="0" smtClean="0"/>
          </a:p>
          <a:p>
            <a:pPr lvl="1" eaLnBrk="1" hangingPunct="1">
              <a:lnSpc>
                <a:spcPct val="90000"/>
              </a:lnSpc>
            </a:pPr>
            <a:r>
              <a:rPr lang="en-GB" sz="2800" dirty="0" smtClean="0"/>
              <a:t>Determine the number of points in the square that are also in the circle </a:t>
            </a:r>
            <a:endParaRPr lang="fr-FR" sz="2800" dirty="0" smtClean="0"/>
          </a:p>
          <a:p>
            <a:pPr lvl="1" eaLnBrk="1" hangingPunct="1">
              <a:lnSpc>
                <a:spcPct val="90000"/>
              </a:lnSpc>
            </a:pPr>
            <a:r>
              <a:rPr lang="en-GB" sz="2800" dirty="0" smtClean="0"/>
              <a:t>Let r be the number of points in the circle divided by the number of points in the square </a:t>
            </a:r>
            <a:endParaRPr lang="fr-FR" sz="2800" dirty="0" smtClean="0"/>
          </a:p>
          <a:p>
            <a:pPr lvl="1" eaLnBrk="1" hangingPunct="1">
              <a:lnSpc>
                <a:spcPct val="90000"/>
              </a:lnSpc>
            </a:pPr>
            <a:r>
              <a:rPr lang="fr-FR" sz="2800" dirty="0" smtClean="0"/>
              <a:t>PI ~ 4 r </a:t>
            </a:r>
          </a:p>
          <a:p>
            <a:pPr eaLnBrk="1" hangingPunct="1">
              <a:lnSpc>
                <a:spcPct val="90000"/>
              </a:lnSpc>
            </a:pPr>
            <a:r>
              <a:rPr lang="en-GB" altLang="ja-JP" sz="2800" dirty="0" smtClean="0"/>
              <a:t>Note that the more points generated, the better the approximation</a:t>
            </a:r>
            <a:r>
              <a:rPr lang="fr-FR" altLang="ja-JP" sz="2800" dirty="0" smtClean="0"/>
              <a:t> </a:t>
            </a:r>
            <a:endParaRPr lang="fr-FR" sz="28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26</a:t>
            </a:fld>
            <a:endParaRPr lang="en-GB" b="1"/>
          </a:p>
        </p:txBody>
      </p:sp>
    </p:spTree>
    <p:extLst>
      <p:ext uri="{BB962C8B-B14F-4D97-AF65-F5344CB8AC3E}">
        <p14:creationId xmlns:p14="http://schemas.microsoft.com/office/powerpoint/2010/main" val="22228795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228600" y="152400"/>
            <a:ext cx="7620000" cy="884238"/>
          </a:xfrm>
        </p:spPr>
        <p:txBody>
          <a:bodyPr/>
          <a:lstStyle/>
          <a:p>
            <a:pPr eaLnBrk="1" hangingPunct="1"/>
            <a:r>
              <a:rPr lang="fr-FR" b="1" dirty="0" smtClean="0"/>
              <a:t>Discussion</a:t>
            </a:r>
          </a:p>
        </p:txBody>
      </p:sp>
      <p:sp>
        <p:nvSpPr>
          <p:cNvPr id="150531" name="Rectangle 3"/>
          <p:cNvSpPr>
            <a:spLocks noGrp="1" noChangeArrowheads="1"/>
          </p:cNvSpPr>
          <p:nvPr>
            <p:ph idx="1"/>
          </p:nvPr>
        </p:nvSpPr>
        <p:spPr>
          <a:xfrm>
            <a:off x="152400" y="990600"/>
            <a:ext cx="8382000" cy="4800600"/>
          </a:xfrm>
        </p:spPr>
        <p:txBody>
          <a:bodyPr>
            <a:normAutofit/>
          </a:bodyPr>
          <a:lstStyle/>
          <a:p>
            <a:pPr eaLnBrk="1" hangingPunct="1"/>
            <a:r>
              <a:rPr lang="en-GB" sz="2800" dirty="0" smtClean="0"/>
              <a:t>In the above pool of tasks example, each task calculated an individual array element as a job. </a:t>
            </a:r>
            <a:r>
              <a:rPr lang="fr-FR" sz="2800" dirty="0" smtClean="0"/>
              <a:t>The computation to communication ratio </a:t>
            </a:r>
            <a:r>
              <a:rPr lang="fr-FR" sz="2800" dirty="0" err="1" smtClean="0"/>
              <a:t>is</a:t>
            </a:r>
            <a:r>
              <a:rPr lang="fr-FR" sz="2800" dirty="0" smtClean="0"/>
              <a:t> </a:t>
            </a:r>
            <a:r>
              <a:rPr lang="fr-FR" sz="2800" dirty="0" err="1" smtClean="0"/>
              <a:t>finely</a:t>
            </a:r>
            <a:r>
              <a:rPr lang="fr-FR" sz="2800" dirty="0" smtClean="0"/>
              <a:t> </a:t>
            </a:r>
            <a:r>
              <a:rPr lang="fr-FR" sz="2800" dirty="0" err="1" smtClean="0"/>
              <a:t>granular</a:t>
            </a:r>
            <a:r>
              <a:rPr lang="fr-FR" sz="2800" dirty="0" smtClean="0"/>
              <a:t>. </a:t>
            </a:r>
          </a:p>
          <a:p>
            <a:pPr eaLnBrk="1" hangingPunct="1"/>
            <a:r>
              <a:rPr lang="en-GB" sz="2800" dirty="0" smtClean="0"/>
              <a:t>Finely granular solutions incur more communication overhead in order to reduce task idle time. </a:t>
            </a:r>
            <a:endParaRPr lang="fr-FR" sz="2800" dirty="0" smtClean="0"/>
          </a:p>
          <a:p>
            <a:pPr eaLnBrk="1" hangingPunct="1"/>
            <a:r>
              <a:rPr lang="en-GB" sz="2800" dirty="0" smtClean="0"/>
              <a:t>A more optimal solution might be to distribute more work with each job. </a:t>
            </a:r>
            <a:r>
              <a:rPr lang="fr-FR" sz="2800" dirty="0" smtClean="0"/>
              <a:t>The "right" </a:t>
            </a:r>
            <a:r>
              <a:rPr lang="fr-FR" sz="2800" dirty="0" err="1" smtClean="0"/>
              <a:t>amount</a:t>
            </a:r>
            <a:r>
              <a:rPr lang="fr-FR" sz="2800" dirty="0" smtClean="0"/>
              <a:t> of </a:t>
            </a:r>
            <a:r>
              <a:rPr lang="fr-FR" sz="2800" dirty="0" err="1" smtClean="0"/>
              <a:t>work</a:t>
            </a:r>
            <a:r>
              <a:rPr lang="fr-FR" sz="2800" dirty="0" smtClean="0"/>
              <a:t> </a:t>
            </a:r>
            <a:r>
              <a:rPr lang="fr-FR" sz="2800" dirty="0" err="1" smtClean="0"/>
              <a:t>is</a:t>
            </a:r>
            <a:r>
              <a:rPr lang="fr-FR" sz="2800" dirty="0" smtClean="0"/>
              <a:t> </a:t>
            </a:r>
            <a:r>
              <a:rPr lang="fr-FR" sz="2800" dirty="0" err="1" smtClean="0"/>
              <a:t>problem</a:t>
            </a:r>
            <a:r>
              <a:rPr lang="fr-FR" sz="2800" dirty="0" smtClean="0"/>
              <a:t> </a:t>
            </a:r>
            <a:r>
              <a:rPr lang="fr-FR" sz="2800" dirty="0" err="1" smtClean="0"/>
              <a:t>dependent</a:t>
            </a:r>
            <a:r>
              <a:rPr lang="fr-FR" sz="2800" dirty="0" smtClean="0"/>
              <a:t>. </a:t>
            </a:r>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27</a:t>
            </a:fld>
            <a:endParaRPr lang="en-GB" b="1"/>
          </a:p>
        </p:txBody>
      </p:sp>
    </p:spTree>
    <p:extLst>
      <p:ext uri="{BB962C8B-B14F-4D97-AF65-F5344CB8AC3E}">
        <p14:creationId xmlns:p14="http://schemas.microsoft.com/office/powerpoint/2010/main" val="32062698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228600" y="72231"/>
            <a:ext cx="4876800" cy="808038"/>
          </a:xfrm>
        </p:spPr>
        <p:txBody>
          <a:bodyPr/>
          <a:lstStyle/>
          <a:p>
            <a:pPr eaLnBrk="1" hangingPunct="1"/>
            <a:r>
              <a:rPr lang="fr-FR" b="1" dirty="0" err="1" smtClean="0"/>
              <a:t>Algorithm</a:t>
            </a:r>
            <a:endParaRPr lang="fr-FR" b="1" dirty="0" smtClean="0"/>
          </a:p>
        </p:txBody>
      </p:sp>
      <p:sp>
        <p:nvSpPr>
          <p:cNvPr id="151555" name="Rectangle 3"/>
          <p:cNvSpPr>
            <a:spLocks noGrp="1" noChangeArrowheads="1"/>
          </p:cNvSpPr>
          <p:nvPr>
            <p:ph idx="1"/>
          </p:nvPr>
        </p:nvSpPr>
        <p:spPr>
          <a:xfrm>
            <a:off x="228600" y="914400"/>
            <a:ext cx="4876800" cy="3429000"/>
          </a:xfrm>
          <a:ln>
            <a:solidFill>
              <a:srgbClr val="CCCC00"/>
            </a:solidFill>
            <a:miter lim="800000"/>
            <a:headEnd/>
            <a:tailEnd/>
          </a:ln>
        </p:spPr>
        <p:txBody>
          <a:bodyPr>
            <a:noAutofit/>
          </a:bodyPr>
          <a:lstStyle/>
          <a:p>
            <a:pPr eaLnBrk="1" hangingPunct="1">
              <a:buFont typeface="Webdings" pitchFamily="18" charset="2"/>
              <a:buNone/>
            </a:pPr>
            <a:r>
              <a:rPr lang="en-GB" sz="1600" b="1" dirty="0" err="1" smtClean="0">
                <a:latin typeface="Courier New" pitchFamily="49" charset="0"/>
              </a:rPr>
              <a:t>npoints</a:t>
            </a:r>
            <a:r>
              <a:rPr lang="en-GB" sz="1600" b="1" dirty="0" smtClean="0">
                <a:latin typeface="Courier New" pitchFamily="49" charset="0"/>
              </a:rPr>
              <a:t> = 10000</a:t>
            </a:r>
          </a:p>
          <a:p>
            <a:pPr eaLnBrk="1" hangingPunct="1">
              <a:buFont typeface="Webdings" pitchFamily="18" charset="2"/>
              <a:buNone/>
            </a:pPr>
            <a:r>
              <a:rPr lang="en-GB" sz="1600" b="1" dirty="0" err="1" smtClean="0">
                <a:latin typeface="Courier New" pitchFamily="49" charset="0"/>
              </a:rPr>
              <a:t>circle_count</a:t>
            </a:r>
            <a:r>
              <a:rPr lang="en-GB" sz="1600" b="1" dirty="0" smtClean="0">
                <a:latin typeface="Courier New" pitchFamily="49" charset="0"/>
              </a:rPr>
              <a:t> = 0</a:t>
            </a:r>
          </a:p>
          <a:p>
            <a:pPr eaLnBrk="1" hangingPunct="1">
              <a:buFont typeface="Webdings" pitchFamily="18" charset="2"/>
              <a:buNone/>
            </a:pPr>
            <a:r>
              <a:rPr lang="en-GB" sz="1600" b="1" dirty="0" smtClean="0">
                <a:latin typeface="Courier New" pitchFamily="49" charset="0"/>
              </a:rPr>
              <a:t>do j = 1,npoints  </a:t>
            </a:r>
          </a:p>
          <a:p>
            <a:pPr eaLnBrk="1" hangingPunct="1">
              <a:buFont typeface="Webdings" pitchFamily="18" charset="2"/>
              <a:buNone/>
            </a:pPr>
            <a:r>
              <a:rPr lang="en-GB" sz="1600" b="1" dirty="0" smtClean="0">
                <a:latin typeface="Courier New" pitchFamily="49" charset="0"/>
              </a:rPr>
              <a:t>	generate 2 random numbers between 0 and 1  </a:t>
            </a:r>
          </a:p>
          <a:p>
            <a:pPr eaLnBrk="1" hangingPunct="1">
              <a:buFont typeface="Webdings" pitchFamily="18" charset="2"/>
              <a:buNone/>
            </a:pPr>
            <a:r>
              <a:rPr lang="en-GB" sz="1600" b="1" dirty="0" smtClean="0">
                <a:latin typeface="Courier New" pitchFamily="49" charset="0"/>
              </a:rPr>
              <a:t>	</a:t>
            </a:r>
            <a:r>
              <a:rPr lang="en-GB" sz="1600" b="1" dirty="0" err="1" smtClean="0">
                <a:latin typeface="Courier New" pitchFamily="49" charset="0"/>
              </a:rPr>
              <a:t>xcoordinate</a:t>
            </a:r>
            <a:r>
              <a:rPr lang="en-GB" sz="1600" b="1" dirty="0" smtClean="0">
                <a:latin typeface="Courier New" pitchFamily="49" charset="0"/>
              </a:rPr>
              <a:t> = random1 ; </a:t>
            </a:r>
            <a:r>
              <a:rPr lang="en-GB" sz="1600" b="1" dirty="0" err="1" smtClean="0">
                <a:latin typeface="Courier New" pitchFamily="49" charset="0"/>
              </a:rPr>
              <a:t>ycoordinate</a:t>
            </a:r>
            <a:r>
              <a:rPr lang="en-GB" sz="1600" b="1" dirty="0" smtClean="0">
                <a:latin typeface="Courier New" pitchFamily="49" charset="0"/>
              </a:rPr>
              <a:t> = random2  </a:t>
            </a:r>
          </a:p>
          <a:p>
            <a:pPr eaLnBrk="1" hangingPunct="1">
              <a:buFont typeface="Webdings" pitchFamily="18" charset="2"/>
              <a:buNone/>
            </a:pPr>
            <a:r>
              <a:rPr lang="en-GB" sz="1600" b="1" dirty="0" smtClean="0">
                <a:latin typeface="Courier New" pitchFamily="49" charset="0"/>
              </a:rPr>
              <a:t>	if (</a:t>
            </a:r>
            <a:r>
              <a:rPr lang="en-GB" sz="1600" b="1" dirty="0" err="1" smtClean="0">
                <a:latin typeface="Courier New" pitchFamily="49" charset="0"/>
              </a:rPr>
              <a:t>xcoordinate</a:t>
            </a:r>
            <a:r>
              <a:rPr lang="en-GB" sz="1600" b="1" dirty="0" smtClean="0">
                <a:latin typeface="Courier New" pitchFamily="49" charset="0"/>
              </a:rPr>
              <a:t>, </a:t>
            </a:r>
            <a:r>
              <a:rPr lang="en-GB" sz="1600" b="1" dirty="0" err="1" smtClean="0">
                <a:latin typeface="Courier New" pitchFamily="49" charset="0"/>
              </a:rPr>
              <a:t>ycoordinate</a:t>
            </a:r>
            <a:r>
              <a:rPr lang="en-GB" sz="1600" b="1" dirty="0" smtClean="0">
                <a:latin typeface="Courier New" pitchFamily="49" charset="0"/>
              </a:rPr>
              <a:t>) inside circle  then </a:t>
            </a:r>
            <a:r>
              <a:rPr lang="en-GB" sz="1600" b="1" dirty="0" err="1" smtClean="0">
                <a:latin typeface="Courier New" pitchFamily="49" charset="0"/>
              </a:rPr>
              <a:t>circle_count</a:t>
            </a:r>
            <a:r>
              <a:rPr lang="en-GB" sz="1600" b="1" dirty="0" smtClean="0">
                <a:latin typeface="Courier New" pitchFamily="49" charset="0"/>
              </a:rPr>
              <a:t> = </a:t>
            </a:r>
            <a:r>
              <a:rPr lang="en-GB" sz="1600" b="1" dirty="0" err="1" smtClean="0">
                <a:latin typeface="Courier New" pitchFamily="49" charset="0"/>
              </a:rPr>
              <a:t>circle_count</a:t>
            </a:r>
            <a:r>
              <a:rPr lang="en-GB" sz="1600" b="1" dirty="0" smtClean="0">
                <a:latin typeface="Courier New" pitchFamily="49" charset="0"/>
              </a:rPr>
              <a:t> + 1</a:t>
            </a:r>
          </a:p>
          <a:p>
            <a:pPr eaLnBrk="1" hangingPunct="1">
              <a:buFont typeface="Webdings" pitchFamily="18" charset="2"/>
              <a:buNone/>
            </a:pPr>
            <a:r>
              <a:rPr lang="en-GB" sz="1600" b="1" dirty="0" smtClean="0">
                <a:latin typeface="Courier New" pitchFamily="49" charset="0"/>
              </a:rPr>
              <a:t>end do</a:t>
            </a:r>
          </a:p>
          <a:p>
            <a:pPr eaLnBrk="1" hangingPunct="1">
              <a:buFont typeface="Webdings" pitchFamily="18" charset="2"/>
              <a:buNone/>
            </a:pPr>
            <a:r>
              <a:rPr lang="en-GB" sz="1600" b="1" dirty="0" smtClean="0">
                <a:latin typeface="Courier New" pitchFamily="49" charset="0"/>
              </a:rPr>
              <a:t>PI = 4.0*</a:t>
            </a:r>
            <a:r>
              <a:rPr lang="en-GB" sz="1600" b="1" dirty="0" err="1" smtClean="0">
                <a:latin typeface="Courier New" pitchFamily="49" charset="0"/>
              </a:rPr>
              <a:t>circle_count</a:t>
            </a:r>
            <a:r>
              <a:rPr lang="en-GB" sz="1600" b="1" dirty="0" smtClean="0">
                <a:latin typeface="Courier New" pitchFamily="49" charset="0"/>
              </a:rPr>
              <a:t>/</a:t>
            </a:r>
            <a:r>
              <a:rPr lang="en-GB" sz="1600" b="1" dirty="0" err="1" smtClean="0">
                <a:latin typeface="Courier New" pitchFamily="49" charset="0"/>
              </a:rPr>
              <a:t>npoints</a:t>
            </a:r>
            <a:r>
              <a:rPr lang="fr-FR" sz="1600" dirty="0" smtClean="0">
                <a:latin typeface="Courier New" pitchFamily="49" charset="0"/>
              </a:rPr>
              <a:t> </a:t>
            </a:r>
          </a:p>
        </p:txBody>
      </p:sp>
      <p:pic>
        <p:nvPicPr>
          <p:cNvPr id="151556" name="Picture 4" descr="One method of determining PI"/>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05400" y="304800"/>
            <a:ext cx="3409463" cy="441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1557" name="Text Box 5"/>
          <p:cNvSpPr txBox="1">
            <a:spLocks noChangeArrowheads="1"/>
          </p:cNvSpPr>
          <p:nvPr/>
        </p:nvSpPr>
        <p:spPr bwMode="auto">
          <a:xfrm>
            <a:off x="228601" y="4723823"/>
            <a:ext cx="8286262"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33" tIns="45716" rIns="91433" bIns="45716"/>
          <a:lstStyle>
            <a:lvl1pPr marL="342900" indent="-342900">
              <a:defRPr sz="2400">
                <a:solidFill>
                  <a:schemeClr val="tx1"/>
                </a:solidFill>
                <a:latin typeface="Arial" charset="0"/>
                <a:ea typeface="ヒラギノ角ゴ Pro W3" charset="-128"/>
              </a:defRPr>
            </a:lvl1pPr>
            <a:lvl2pPr marL="742950" indent="-285750">
              <a:defRPr sz="2400">
                <a:solidFill>
                  <a:schemeClr val="tx1"/>
                </a:solidFill>
                <a:latin typeface="Arial" charset="0"/>
                <a:ea typeface="ヒラギノ角ゴ Pro W3" charset="-128"/>
              </a:defRPr>
            </a:lvl2pPr>
            <a:lvl3pPr marL="1143000" indent="-228600">
              <a:defRPr sz="2400">
                <a:solidFill>
                  <a:schemeClr val="tx1"/>
                </a:solidFill>
                <a:latin typeface="Arial" charset="0"/>
                <a:ea typeface="ヒラギノ角ゴ Pro W3" charset="-128"/>
              </a:defRPr>
            </a:lvl3pPr>
            <a:lvl4pPr marL="1600200" indent="-228600">
              <a:defRPr sz="2400">
                <a:solidFill>
                  <a:schemeClr val="tx1"/>
                </a:solidFill>
                <a:latin typeface="Arial" charset="0"/>
                <a:ea typeface="ヒラギノ角ゴ Pro W3" charset="-128"/>
              </a:defRPr>
            </a:lvl4pPr>
            <a:lvl5pPr marL="2057400" indent="-228600">
              <a:defRPr sz="2400">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charset="-128"/>
              </a:defRPr>
            </a:lvl9pPr>
          </a:lstStyle>
          <a:p>
            <a:pPr eaLnBrk="1" hangingPunct="1">
              <a:spcBef>
                <a:spcPct val="20000"/>
              </a:spcBef>
              <a:buClr>
                <a:srgbClr val="E47C23"/>
              </a:buClr>
              <a:buSzPct val="80000"/>
              <a:buFont typeface="Webdings" pitchFamily="18" charset="2"/>
              <a:buChar char="&lt;"/>
            </a:pPr>
            <a:r>
              <a:rPr lang="en-GB" sz="1800" dirty="0"/>
              <a:t>Note that most of the time in running this program would be spent executing the loop </a:t>
            </a:r>
            <a:endParaRPr lang="fr-FR" sz="1800" dirty="0"/>
          </a:p>
          <a:p>
            <a:pPr eaLnBrk="1" hangingPunct="1">
              <a:spcBef>
                <a:spcPct val="20000"/>
              </a:spcBef>
              <a:buClr>
                <a:srgbClr val="E47C23"/>
              </a:buClr>
              <a:buSzPct val="80000"/>
              <a:buFont typeface="Webdings" pitchFamily="18" charset="2"/>
              <a:buChar char="&lt;"/>
            </a:pPr>
            <a:r>
              <a:rPr lang="en-GB" sz="1800" dirty="0"/>
              <a:t>Leads to an embarrassingly parallel solution </a:t>
            </a:r>
            <a:endParaRPr lang="fr-FR" sz="1800" dirty="0"/>
          </a:p>
          <a:p>
            <a:pPr lvl="1" eaLnBrk="1" hangingPunct="1">
              <a:spcBef>
                <a:spcPct val="20000"/>
              </a:spcBef>
              <a:buClr>
                <a:srgbClr val="E47C23"/>
              </a:buClr>
              <a:buSzPct val="80000"/>
              <a:buFont typeface="Webdings" pitchFamily="18" charset="2"/>
              <a:buNone/>
            </a:pPr>
            <a:r>
              <a:rPr lang="fr-FR" sz="1800" dirty="0"/>
              <a:t>	- </a:t>
            </a:r>
            <a:r>
              <a:rPr lang="fr-FR" sz="1800" dirty="0" err="1"/>
              <a:t>Computationally</a:t>
            </a:r>
            <a:r>
              <a:rPr lang="fr-FR" sz="1800" dirty="0"/>
              <a:t> intensive </a:t>
            </a:r>
          </a:p>
          <a:p>
            <a:pPr lvl="1" eaLnBrk="1" hangingPunct="1">
              <a:spcBef>
                <a:spcPct val="20000"/>
              </a:spcBef>
              <a:buClr>
                <a:srgbClr val="E47C23"/>
              </a:buClr>
              <a:buSzPct val="80000"/>
              <a:buFont typeface="Webdings" pitchFamily="18" charset="2"/>
              <a:buNone/>
            </a:pPr>
            <a:r>
              <a:rPr lang="fr-FR" sz="1800" dirty="0"/>
              <a:t>	- Minimal communication </a:t>
            </a:r>
          </a:p>
          <a:p>
            <a:pPr eaLnBrk="1" hangingPunct="1">
              <a:spcBef>
                <a:spcPct val="20000"/>
              </a:spcBef>
              <a:buClr>
                <a:srgbClr val="E47C23"/>
              </a:buClr>
              <a:buSzPct val="80000"/>
              <a:buFont typeface="Webdings" pitchFamily="18" charset="2"/>
              <a:buNone/>
            </a:pPr>
            <a:r>
              <a:rPr lang="fr-FR" altLang="ja-JP" sz="1800" dirty="0"/>
              <a:t>		- Minimal I/O </a:t>
            </a:r>
            <a:endParaRPr lang="fr-FR" sz="1800" dirty="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28</a:t>
            </a:fld>
            <a:endParaRPr lang="en-GB" b="1"/>
          </a:p>
        </p:txBody>
      </p:sp>
    </p:spTree>
    <p:extLst>
      <p:ext uri="{BB962C8B-B14F-4D97-AF65-F5344CB8AC3E}">
        <p14:creationId xmlns:p14="http://schemas.microsoft.com/office/powerpoint/2010/main" val="31448354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76200" y="27710"/>
            <a:ext cx="5105400" cy="734290"/>
          </a:xfrm>
        </p:spPr>
        <p:txBody>
          <a:bodyPr/>
          <a:lstStyle/>
          <a:p>
            <a:pPr eaLnBrk="1" hangingPunct="1"/>
            <a:r>
              <a:rPr lang="fr-FR" sz="2800" b="1" dirty="0" smtClean="0"/>
              <a:t>PI </a:t>
            </a:r>
            <a:r>
              <a:rPr lang="fr-FR" sz="2800" b="1" dirty="0" err="1" smtClean="0"/>
              <a:t>Calculation</a:t>
            </a:r>
            <a:r>
              <a:rPr lang="fr-FR" sz="2800" b="1" dirty="0" smtClean="0"/>
              <a:t> - </a:t>
            </a:r>
            <a:r>
              <a:rPr lang="fr-FR" sz="2800" b="1" dirty="0" err="1" smtClean="0"/>
              <a:t>Parallel</a:t>
            </a:r>
            <a:r>
              <a:rPr lang="fr-FR" sz="2800" b="1" dirty="0" smtClean="0"/>
              <a:t> Solution</a:t>
            </a:r>
          </a:p>
        </p:txBody>
      </p:sp>
      <p:sp>
        <p:nvSpPr>
          <p:cNvPr id="152579" name="Rectangle 3"/>
          <p:cNvSpPr>
            <a:spLocks noGrp="1" noChangeArrowheads="1"/>
          </p:cNvSpPr>
          <p:nvPr>
            <p:ph idx="1"/>
          </p:nvPr>
        </p:nvSpPr>
        <p:spPr>
          <a:xfrm>
            <a:off x="-3176" y="1219200"/>
            <a:ext cx="5184776" cy="4953000"/>
          </a:xfrm>
        </p:spPr>
        <p:txBody>
          <a:bodyPr>
            <a:noAutofit/>
          </a:bodyPr>
          <a:lstStyle/>
          <a:p>
            <a:pPr eaLnBrk="1" hangingPunct="1">
              <a:lnSpc>
                <a:spcPct val="90000"/>
              </a:lnSpc>
            </a:pPr>
            <a:r>
              <a:rPr lang="en-GB" sz="2400" dirty="0" smtClean="0"/>
              <a:t>Parallel strategy: break the loop into portions that can be executed by the tasks. </a:t>
            </a:r>
            <a:endParaRPr lang="fr-FR" sz="2400" dirty="0" smtClean="0"/>
          </a:p>
          <a:p>
            <a:pPr eaLnBrk="1" hangingPunct="1">
              <a:lnSpc>
                <a:spcPct val="90000"/>
              </a:lnSpc>
            </a:pPr>
            <a:r>
              <a:rPr lang="en-GB" sz="2400" dirty="0" smtClean="0"/>
              <a:t>For the task of approximating PI: </a:t>
            </a:r>
            <a:endParaRPr lang="fr-FR" sz="2400" dirty="0" smtClean="0"/>
          </a:p>
          <a:p>
            <a:pPr lvl="1" eaLnBrk="1" hangingPunct="1">
              <a:lnSpc>
                <a:spcPct val="90000"/>
              </a:lnSpc>
            </a:pPr>
            <a:r>
              <a:rPr lang="en-GB" dirty="0" smtClean="0"/>
              <a:t>Each task executes its portion of the loop a number of times. </a:t>
            </a:r>
            <a:endParaRPr lang="fr-FR" dirty="0" smtClean="0"/>
          </a:p>
          <a:p>
            <a:pPr lvl="1" eaLnBrk="1" hangingPunct="1">
              <a:lnSpc>
                <a:spcPct val="90000"/>
              </a:lnSpc>
            </a:pPr>
            <a:r>
              <a:rPr lang="en-GB" dirty="0" smtClean="0"/>
              <a:t>Each task can do its work without requiring any information from the other tasks (there are no data dependencies). </a:t>
            </a:r>
            <a:endParaRPr lang="fr-FR" dirty="0" smtClean="0"/>
          </a:p>
          <a:p>
            <a:pPr lvl="1" eaLnBrk="1" hangingPunct="1">
              <a:lnSpc>
                <a:spcPct val="90000"/>
              </a:lnSpc>
            </a:pPr>
            <a:r>
              <a:rPr lang="en-GB" dirty="0" smtClean="0"/>
              <a:t>Uses the SPMD model. One task acts as master and collects the results. </a:t>
            </a:r>
            <a:endParaRPr lang="fr-FR" dirty="0" smtClean="0"/>
          </a:p>
          <a:p>
            <a:pPr eaLnBrk="1" hangingPunct="1">
              <a:lnSpc>
                <a:spcPct val="90000"/>
              </a:lnSpc>
            </a:pPr>
            <a:r>
              <a:rPr lang="en-GB" altLang="ja-JP" sz="2400" dirty="0" smtClean="0"/>
              <a:t>Pseudo code solution: </a:t>
            </a:r>
            <a:r>
              <a:rPr lang="en-GB" altLang="ja-JP" sz="2400" b="1" dirty="0" smtClean="0">
                <a:solidFill>
                  <a:srgbClr val="FF0000"/>
                </a:solidFill>
              </a:rPr>
              <a:t>red</a:t>
            </a:r>
            <a:r>
              <a:rPr lang="en-GB" altLang="ja-JP" sz="2400" dirty="0" smtClean="0"/>
              <a:t> highlights changes for parallelism. </a:t>
            </a:r>
            <a:endParaRPr lang="fr-FR" sz="2400" dirty="0" smtClean="0"/>
          </a:p>
        </p:txBody>
      </p:sp>
      <p:pic>
        <p:nvPicPr>
          <p:cNvPr id="152580" name="Picture 4" descr="One method of determining P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9681" y="394855"/>
            <a:ext cx="3322319" cy="3948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29</a:t>
            </a:fld>
            <a:endParaRPr lang="en-GB" b="1"/>
          </a:p>
        </p:txBody>
      </p:sp>
    </p:spTree>
    <p:extLst>
      <p:ext uri="{BB962C8B-B14F-4D97-AF65-F5344CB8AC3E}">
        <p14:creationId xmlns:p14="http://schemas.microsoft.com/office/powerpoint/2010/main" val="1767534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eaLnBrk="1" hangingPunct="1"/>
            <a:r>
              <a:rPr lang="fr-FR" altLang="ja-JP" smtClean="0"/>
              <a:t>Coarse-grain Parallelism</a:t>
            </a:r>
            <a:endParaRPr lang="fr-FR" smtClean="0"/>
          </a:p>
        </p:txBody>
      </p:sp>
      <p:sp>
        <p:nvSpPr>
          <p:cNvPr id="122883" name="Rectangle 6"/>
          <p:cNvSpPr>
            <a:spLocks noGrp="1" noChangeArrowheads="1"/>
          </p:cNvSpPr>
          <p:nvPr>
            <p:ph idx="1"/>
          </p:nvPr>
        </p:nvSpPr>
        <p:spPr>
          <a:xfrm>
            <a:off x="262948" y="1447800"/>
            <a:ext cx="5902325" cy="4419600"/>
          </a:xfrm>
        </p:spPr>
        <p:txBody>
          <a:bodyPr>
            <a:noAutofit/>
          </a:bodyPr>
          <a:lstStyle/>
          <a:p>
            <a:pPr eaLnBrk="1" hangingPunct="1"/>
            <a:r>
              <a:rPr lang="en-GB" sz="2800" dirty="0" smtClean="0"/>
              <a:t>Relatively large amounts of computational work are done between communication/synchronization events </a:t>
            </a:r>
            <a:endParaRPr lang="fr-FR" sz="2800" dirty="0" smtClean="0"/>
          </a:p>
          <a:p>
            <a:pPr eaLnBrk="1" hangingPunct="1"/>
            <a:r>
              <a:rPr lang="fr-FR" sz="2800" dirty="0" smtClean="0"/>
              <a:t>High computation to communication ratio </a:t>
            </a:r>
          </a:p>
          <a:p>
            <a:pPr eaLnBrk="1" hangingPunct="1"/>
            <a:r>
              <a:rPr lang="en-GB" sz="2800" dirty="0" smtClean="0"/>
              <a:t>Implies more opportunity for performance increase </a:t>
            </a:r>
            <a:endParaRPr lang="fr-FR" sz="2800" dirty="0" smtClean="0"/>
          </a:p>
          <a:p>
            <a:pPr eaLnBrk="1" hangingPunct="1"/>
            <a:r>
              <a:rPr lang="fr-FR" altLang="ja-JP" sz="2800" dirty="0" smtClean="0"/>
              <a:t>Harder to </a:t>
            </a:r>
            <a:r>
              <a:rPr lang="fr-FR" altLang="ja-JP" sz="2800" dirty="0" err="1" smtClean="0"/>
              <a:t>load</a:t>
            </a:r>
            <a:r>
              <a:rPr lang="fr-FR" altLang="ja-JP" sz="2800" dirty="0" smtClean="0"/>
              <a:t> balance </a:t>
            </a:r>
            <a:r>
              <a:rPr lang="fr-FR" altLang="ja-JP" sz="2800" dirty="0" err="1" smtClean="0"/>
              <a:t>efficiently</a:t>
            </a:r>
            <a:r>
              <a:rPr lang="fr-FR" altLang="ja-JP" sz="2800" dirty="0" smtClean="0"/>
              <a:t> </a:t>
            </a:r>
            <a:endParaRPr lang="fr-FR" sz="2800" dirty="0" smtClean="0"/>
          </a:p>
        </p:txBody>
      </p:sp>
      <p:pic>
        <p:nvPicPr>
          <p:cNvPr id="122884" name="Picture 7"/>
          <p:cNvPicPr>
            <a:picLocks noChangeAspect="1" noChangeArrowheads="1"/>
          </p:cNvPicPr>
          <p:nvPr/>
        </p:nvPicPr>
        <p:blipFill>
          <a:blip r:embed="rId3">
            <a:extLst>
              <a:ext uri="{28A0092B-C50C-407E-A947-70E740481C1C}">
                <a14:useLocalDpi xmlns:a14="http://schemas.microsoft.com/office/drawing/2010/main" val="0"/>
              </a:ext>
            </a:extLst>
          </a:blip>
          <a:srcRect t="47592"/>
          <a:stretch>
            <a:fillRect/>
          </a:stretch>
        </p:blipFill>
        <p:spPr bwMode="auto">
          <a:xfrm>
            <a:off x="6172200" y="1557338"/>
            <a:ext cx="2220912" cy="363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3</a:t>
            </a:fld>
            <a:endParaRPr lang="en-GB" b="1"/>
          </a:p>
        </p:txBody>
      </p:sp>
    </p:spTree>
    <p:extLst>
      <p:ext uri="{BB962C8B-B14F-4D97-AF65-F5344CB8AC3E}">
        <p14:creationId xmlns:p14="http://schemas.microsoft.com/office/powerpoint/2010/main" val="2900283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381000" y="-76200"/>
            <a:ext cx="7620000" cy="685800"/>
          </a:xfrm>
        </p:spPr>
        <p:txBody>
          <a:bodyPr/>
          <a:lstStyle/>
          <a:p>
            <a:pPr eaLnBrk="1" hangingPunct="1"/>
            <a:r>
              <a:rPr lang="fr-FR" sz="2800" b="1" dirty="0" smtClean="0"/>
              <a:t>PI </a:t>
            </a:r>
            <a:r>
              <a:rPr lang="fr-FR" sz="2800" b="1" dirty="0" err="1" smtClean="0"/>
              <a:t>Calculation</a:t>
            </a:r>
            <a:r>
              <a:rPr lang="fr-FR" sz="2800" b="1" dirty="0" smtClean="0"/>
              <a:t> -  </a:t>
            </a:r>
            <a:r>
              <a:rPr lang="fr-FR" sz="2800" b="1" dirty="0" err="1" smtClean="0"/>
              <a:t>Parallel</a:t>
            </a:r>
            <a:r>
              <a:rPr lang="fr-FR" sz="2800" b="1" dirty="0" smtClean="0"/>
              <a:t> Solution</a:t>
            </a:r>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30</a:t>
            </a:fld>
            <a:endParaRPr lang="en-GB" b="1"/>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1" y="553064"/>
            <a:ext cx="6477000" cy="6268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95716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20782" y="0"/>
            <a:ext cx="6858000" cy="533400"/>
          </a:xfrm>
        </p:spPr>
        <p:txBody>
          <a:bodyPr/>
          <a:lstStyle/>
          <a:p>
            <a:pPr eaLnBrk="1" hangingPunct="1"/>
            <a:r>
              <a:rPr lang="fr-FR" sz="4000" b="1" dirty="0" smtClean="0"/>
              <a:t>Simple </a:t>
            </a:r>
            <a:r>
              <a:rPr lang="fr-FR" sz="4000" b="1" dirty="0" err="1" smtClean="0"/>
              <a:t>Heat</a:t>
            </a:r>
            <a:r>
              <a:rPr lang="fr-FR" sz="4000" b="1" dirty="0" smtClean="0"/>
              <a:t> Equation</a:t>
            </a:r>
          </a:p>
        </p:txBody>
      </p:sp>
      <p:sp>
        <p:nvSpPr>
          <p:cNvPr id="154627" name="Rectangle 3"/>
          <p:cNvSpPr>
            <a:spLocks noGrp="1" noChangeArrowheads="1"/>
          </p:cNvSpPr>
          <p:nvPr>
            <p:ph idx="1"/>
          </p:nvPr>
        </p:nvSpPr>
        <p:spPr>
          <a:xfrm>
            <a:off x="-27709" y="462395"/>
            <a:ext cx="8561388" cy="4800600"/>
          </a:xfrm>
        </p:spPr>
        <p:txBody>
          <a:bodyPr>
            <a:noAutofit/>
          </a:bodyPr>
          <a:lstStyle/>
          <a:p>
            <a:pPr eaLnBrk="1" hangingPunct="1">
              <a:lnSpc>
                <a:spcPct val="80000"/>
              </a:lnSpc>
            </a:pPr>
            <a:r>
              <a:rPr lang="en-GB" sz="2800" dirty="0" smtClean="0"/>
              <a:t>Most problems in parallel computing require communication among the tasks. A number of common problems require communication with "</a:t>
            </a:r>
            <a:r>
              <a:rPr lang="en-GB" sz="2800" dirty="0" err="1" smtClean="0"/>
              <a:t>neighbor</a:t>
            </a:r>
            <a:r>
              <a:rPr lang="en-GB" sz="2800" dirty="0" smtClean="0"/>
              <a:t>" tasks. </a:t>
            </a:r>
            <a:endParaRPr lang="fr-FR" sz="2800" dirty="0" smtClean="0"/>
          </a:p>
          <a:p>
            <a:pPr eaLnBrk="1" hangingPunct="1">
              <a:lnSpc>
                <a:spcPct val="80000"/>
              </a:lnSpc>
            </a:pPr>
            <a:r>
              <a:rPr lang="en-GB" sz="2800" dirty="0" smtClean="0"/>
              <a:t>The heat equation describes the temperature</a:t>
            </a:r>
            <a:br>
              <a:rPr lang="en-GB" sz="2800" dirty="0" smtClean="0"/>
            </a:br>
            <a:r>
              <a:rPr lang="en-GB" sz="2800" dirty="0" smtClean="0"/>
              <a:t>change over time, given initial temperature </a:t>
            </a:r>
            <a:br>
              <a:rPr lang="en-GB" sz="2800" dirty="0" smtClean="0"/>
            </a:br>
            <a:r>
              <a:rPr lang="en-GB" sz="2800" dirty="0" smtClean="0"/>
              <a:t>distribution and boundary conditions. </a:t>
            </a:r>
            <a:endParaRPr lang="fr-FR" sz="2800" dirty="0" smtClean="0"/>
          </a:p>
          <a:p>
            <a:pPr eaLnBrk="1" hangingPunct="1">
              <a:lnSpc>
                <a:spcPct val="80000"/>
              </a:lnSpc>
            </a:pPr>
            <a:r>
              <a:rPr lang="en-GB" sz="2800" dirty="0" smtClean="0"/>
              <a:t>A finite differencing scheme is employed</a:t>
            </a:r>
          </a:p>
          <a:p>
            <a:pPr marL="114300" indent="0" eaLnBrk="1" hangingPunct="1">
              <a:lnSpc>
                <a:spcPct val="80000"/>
              </a:lnSpc>
              <a:buNone/>
            </a:pPr>
            <a:r>
              <a:rPr lang="en-GB" sz="2800" dirty="0" smtClean="0"/>
              <a:t> to solve the heat equation numerically </a:t>
            </a:r>
          </a:p>
          <a:p>
            <a:pPr marL="114300" indent="0" eaLnBrk="1" hangingPunct="1">
              <a:lnSpc>
                <a:spcPct val="80000"/>
              </a:lnSpc>
              <a:buNone/>
            </a:pPr>
            <a:r>
              <a:rPr lang="en-GB" sz="2800" dirty="0" smtClean="0"/>
              <a:t>on a square region. </a:t>
            </a:r>
            <a:endParaRPr lang="fr-FR" sz="2800" dirty="0" smtClean="0"/>
          </a:p>
          <a:p>
            <a:pPr eaLnBrk="1" hangingPunct="1">
              <a:lnSpc>
                <a:spcPct val="80000"/>
              </a:lnSpc>
            </a:pPr>
            <a:r>
              <a:rPr lang="en-GB" sz="2800" dirty="0" smtClean="0"/>
              <a:t>The initial temperature is zero on the </a:t>
            </a:r>
            <a:br>
              <a:rPr lang="en-GB" sz="2800" dirty="0" smtClean="0"/>
            </a:br>
            <a:r>
              <a:rPr lang="en-GB" sz="2800" dirty="0" smtClean="0"/>
              <a:t>boundaries and high in the middle. </a:t>
            </a:r>
            <a:endParaRPr lang="fr-FR" sz="2800" dirty="0" smtClean="0"/>
          </a:p>
          <a:p>
            <a:pPr eaLnBrk="1" hangingPunct="1">
              <a:lnSpc>
                <a:spcPct val="80000"/>
              </a:lnSpc>
            </a:pPr>
            <a:r>
              <a:rPr lang="en-GB" sz="2800" dirty="0" smtClean="0"/>
              <a:t>The boundary temperature is held at zero. </a:t>
            </a:r>
            <a:endParaRPr lang="fr-FR" sz="2800" dirty="0" smtClean="0"/>
          </a:p>
          <a:p>
            <a:pPr eaLnBrk="1" hangingPunct="1">
              <a:lnSpc>
                <a:spcPct val="80000"/>
              </a:lnSpc>
            </a:pPr>
            <a:r>
              <a:rPr lang="en-GB" altLang="ja-JP" sz="2800" dirty="0" smtClean="0"/>
              <a:t>For the fully explicit problem, a time stepping </a:t>
            </a:r>
            <a:br>
              <a:rPr lang="en-GB" altLang="ja-JP" sz="2800" dirty="0" smtClean="0"/>
            </a:br>
            <a:r>
              <a:rPr lang="en-GB" altLang="ja-JP" sz="2800" dirty="0" smtClean="0"/>
              <a:t>algorithm is used. The elements of a 2-dimensional array represent the temperature at points on the square.</a:t>
            </a:r>
            <a:r>
              <a:rPr lang="fr-FR" altLang="ja-JP" sz="2800" dirty="0" smtClean="0"/>
              <a:t> `</a:t>
            </a:r>
            <a:endParaRPr lang="fr-FR" sz="2800" dirty="0" smtClean="0"/>
          </a:p>
        </p:txBody>
      </p:sp>
      <p:pic>
        <p:nvPicPr>
          <p:cNvPr id="154628" name="Picture 4" descr="Heat equ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599" y="2667000"/>
            <a:ext cx="2486025"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31</a:t>
            </a:fld>
            <a:endParaRPr lang="en-GB" b="1"/>
          </a:p>
        </p:txBody>
      </p:sp>
    </p:spTree>
    <p:extLst>
      <p:ext uri="{BB962C8B-B14F-4D97-AF65-F5344CB8AC3E}">
        <p14:creationId xmlns:p14="http://schemas.microsoft.com/office/powerpoint/2010/main" val="4132702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457200" y="274638"/>
            <a:ext cx="5486400" cy="715962"/>
          </a:xfrm>
        </p:spPr>
        <p:txBody>
          <a:bodyPr/>
          <a:lstStyle/>
          <a:p>
            <a:pPr eaLnBrk="1" hangingPunct="1"/>
            <a:r>
              <a:rPr lang="fr-FR" sz="4000" b="1" dirty="0" smtClean="0"/>
              <a:t>Simple </a:t>
            </a:r>
            <a:r>
              <a:rPr lang="fr-FR" sz="4000" b="1" dirty="0" err="1" smtClean="0"/>
              <a:t>Heat</a:t>
            </a:r>
            <a:r>
              <a:rPr lang="fr-FR" sz="4000" b="1" dirty="0" smtClean="0"/>
              <a:t> Equation</a:t>
            </a:r>
          </a:p>
        </p:txBody>
      </p:sp>
      <p:sp>
        <p:nvSpPr>
          <p:cNvPr id="155651" name="Rectangle 3"/>
          <p:cNvSpPr>
            <a:spLocks noGrp="1" noChangeArrowheads="1"/>
          </p:cNvSpPr>
          <p:nvPr>
            <p:ph idx="1"/>
          </p:nvPr>
        </p:nvSpPr>
        <p:spPr>
          <a:xfrm>
            <a:off x="-152400" y="1035050"/>
            <a:ext cx="7620000" cy="4800600"/>
          </a:xfrm>
        </p:spPr>
        <p:txBody>
          <a:bodyPr>
            <a:normAutofit/>
          </a:bodyPr>
          <a:lstStyle/>
          <a:p>
            <a:pPr eaLnBrk="1" hangingPunct="1">
              <a:spcBef>
                <a:spcPts val="0"/>
              </a:spcBef>
            </a:pPr>
            <a:r>
              <a:rPr lang="en-GB" sz="2800" dirty="0" smtClean="0"/>
              <a:t>The calculation of an element is </a:t>
            </a:r>
          </a:p>
          <a:p>
            <a:pPr marL="114300" indent="0" eaLnBrk="1" hangingPunct="1">
              <a:buNone/>
            </a:pPr>
            <a:r>
              <a:rPr lang="en-GB" sz="2800" dirty="0" smtClean="0"/>
              <a:t>dependent upon </a:t>
            </a:r>
            <a:r>
              <a:rPr lang="en-GB" sz="2800" dirty="0" err="1" smtClean="0"/>
              <a:t>neighbor</a:t>
            </a:r>
            <a:r>
              <a:rPr lang="en-GB" sz="2800" dirty="0" smtClean="0"/>
              <a:t> element values.</a:t>
            </a:r>
            <a:br>
              <a:rPr lang="en-GB" sz="2800" dirty="0" smtClean="0"/>
            </a:br>
            <a:r>
              <a:rPr lang="en-GB" sz="2800" dirty="0" smtClean="0"/>
              <a:t/>
            </a:r>
            <a:br>
              <a:rPr lang="en-GB" sz="2800" dirty="0" smtClean="0"/>
            </a:br>
            <a:r>
              <a:rPr lang="en-GB" sz="2800" dirty="0" smtClean="0"/>
              <a:t/>
            </a:r>
            <a:br>
              <a:rPr lang="en-GB" sz="2800" dirty="0" smtClean="0"/>
            </a:br>
            <a:endParaRPr lang="fr-FR" sz="2800" dirty="0" smtClean="0"/>
          </a:p>
          <a:p>
            <a:pPr eaLnBrk="1" hangingPunct="1"/>
            <a:r>
              <a:rPr lang="en-GB" sz="2800" dirty="0" smtClean="0"/>
              <a:t>A serial program would contain code like: </a:t>
            </a:r>
            <a:endParaRPr lang="fr-FR" sz="2800" dirty="0" smtClean="0"/>
          </a:p>
        </p:txBody>
      </p:sp>
      <p:pic>
        <p:nvPicPr>
          <p:cNvPr id="155652" name="Picture 4" descr="Initial heat conditi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76200"/>
            <a:ext cx="2857500" cy="286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5653" name="Picture 5" descr="Heat equa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512" y="1981200"/>
            <a:ext cx="3518447"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5654" name="Picture 6"/>
          <p:cNvPicPr>
            <a:picLocks noChangeAspect="1" noChangeArrowheads="1"/>
          </p:cNvPicPr>
          <p:nvPr/>
        </p:nvPicPr>
        <p:blipFill>
          <a:blip r:embed="rId5">
            <a:extLst>
              <a:ext uri="{28A0092B-C50C-407E-A947-70E740481C1C}">
                <a14:useLocalDpi xmlns:a14="http://schemas.microsoft.com/office/drawing/2010/main" val="0"/>
              </a:ext>
            </a:extLst>
          </a:blip>
          <a:srcRect r="25572"/>
          <a:stretch>
            <a:fillRect/>
          </a:stretch>
        </p:blipFill>
        <p:spPr bwMode="auto">
          <a:xfrm>
            <a:off x="228599" y="3933824"/>
            <a:ext cx="8110215" cy="2390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32</a:t>
            </a:fld>
            <a:endParaRPr lang="en-GB" b="1"/>
          </a:p>
        </p:txBody>
      </p:sp>
    </p:spTree>
    <p:extLst>
      <p:ext uri="{BB962C8B-B14F-4D97-AF65-F5344CB8AC3E}">
        <p14:creationId xmlns:p14="http://schemas.microsoft.com/office/powerpoint/2010/main" val="5931081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152400" y="152400"/>
            <a:ext cx="5486400" cy="960438"/>
          </a:xfrm>
        </p:spPr>
        <p:txBody>
          <a:bodyPr/>
          <a:lstStyle/>
          <a:p>
            <a:pPr eaLnBrk="1" hangingPunct="1"/>
            <a:r>
              <a:rPr lang="fr-FR" sz="4000" b="1" dirty="0" err="1" smtClean="0"/>
              <a:t>Parallel</a:t>
            </a:r>
            <a:r>
              <a:rPr lang="fr-FR" sz="4000" b="1" dirty="0" smtClean="0"/>
              <a:t> Solution 1</a:t>
            </a:r>
          </a:p>
        </p:txBody>
      </p:sp>
      <p:sp>
        <p:nvSpPr>
          <p:cNvPr id="156675" name="Rectangle 3"/>
          <p:cNvSpPr>
            <a:spLocks noGrp="1" noChangeArrowheads="1"/>
          </p:cNvSpPr>
          <p:nvPr>
            <p:ph idx="1"/>
          </p:nvPr>
        </p:nvSpPr>
        <p:spPr>
          <a:xfrm>
            <a:off x="-152400" y="914400"/>
            <a:ext cx="7981950" cy="4800600"/>
          </a:xfrm>
        </p:spPr>
        <p:txBody>
          <a:bodyPr>
            <a:noAutofit/>
          </a:bodyPr>
          <a:lstStyle/>
          <a:p>
            <a:pPr eaLnBrk="1" hangingPunct="1"/>
            <a:r>
              <a:rPr lang="fr-FR" sz="2400" dirty="0" err="1" smtClean="0"/>
              <a:t>Implement</a:t>
            </a:r>
            <a:r>
              <a:rPr lang="fr-FR" sz="2400" dirty="0" smtClean="0"/>
              <a:t> as an SPMD model </a:t>
            </a:r>
          </a:p>
          <a:p>
            <a:pPr eaLnBrk="1" hangingPunct="1"/>
            <a:r>
              <a:rPr lang="en-GB" sz="2400" dirty="0" smtClean="0"/>
              <a:t>The entire array is partitioned and distributed </a:t>
            </a:r>
            <a:br>
              <a:rPr lang="en-GB" sz="2400" dirty="0" smtClean="0"/>
            </a:br>
            <a:r>
              <a:rPr lang="en-GB" sz="2400" dirty="0" smtClean="0"/>
              <a:t>as </a:t>
            </a:r>
            <a:r>
              <a:rPr lang="en-GB" sz="2400" dirty="0" err="1" smtClean="0"/>
              <a:t>subarrays</a:t>
            </a:r>
            <a:r>
              <a:rPr lang="en-GB" sz="2400" dirty="0" smtClean="0"/>
              <a:t> to all tasks. </a:t>
            </a:r>
            <a:r>
              <a:rPr lang="fr-FR" sz="2400" dirty="0" err="1" smtClean="0"/>
              <a:t>Each</a:t>
            </a:r>
            <a:r>
              <a:rPr lang="fr-FR" sz="2400" dirty="0" smtClean="0"/>
              <a:t> </a:t>
            </a:r>
            <a:r>
              <a:rPr lang="fr-FR" sz="2400" dirty="0" err="1" smtClean="0"/>
              <a:t>task</a:t>
            </a:r>
            <a:r>
              <a:rPr lang="fr-FR" sz="2400" dirty="0" smtClean="0"/>
              <a:t> </a:t>
            </a:r>
            <a:r>
              <a:rPr lang="fr-FR" sz="2400" dirty="0" err="1" smtClean="0"/>
              <a:t>owns</a:t>
            </a:r>
            <a:r>
              <a:rPr lang="fr-FR" sz="2400" dirty="0" smtClean="0"/>
              <a:t> a </a:t>
            </a:r>
            <a:br>
              <a:rPr lang="fr-FR" sz="2400" dirty="0" smtClean="0"/>
            </a:br>
            <a:r>
              <a:rPr lang="fr-FR" sz="2400" dirty="0" smtClean="0"/>
              <a:t>portion of the total </a:t>
            </a:r>
            <a:r>
              <a:rPr lang="fr-FR" sz="2400" dirty="0" err="1" smtClean="0"/>
              <a:t>array</a:t>
            </a:r>
            <a:r>
              <a:rPr lang="fr-FR" sz="2400" dirty="0" smtClean="0"/>
              <a:t>. </a:t>
            </a:r>
          </a:p>
          <a:p>
            <a:pPr eaLnBrk="1" hangingPunct="1"/>
            <a:r>
              <a:rPr lang="fr-FR" sz="2400" dirty="0" err="1" smtClean="0"/>
              <a:t>Determine</a:t>
            </a:r>
            <a:r>
              <a:rPr lang="fr-FR" sz="2400" dirty="0" smtClean="0"/>
              <a:t> data </a:t>
            </a:r>
            <a:r>
              <a:rPr lang="fr-FR" sz="2400" dirty="0" err="1" smtClean="0"/>
              <a:t>dependencies</a:t>
            </a:r>
            <a:r>
              <a:rPr lang="fr-FR" sz="2400" dirty="0" smtClean="0"/>
              <a:t> </a:t>
            </a:r>
          </a:p>
          <a:p>
            <a:pPr lvl="1" eaLnBrk="1" hangingPunct="1"/>
            <a:r>
              <a:rPr lang="en-GB" dirty="0" smtClean="0">
                <a:hlinkClick r:id="rId3"/>
              </a:rPr>
              <a:t>interior elements</a:t>
            </a:r>
            <a:r>
              <a:rPr lang="en-GB" dirty="0" smtClean="0"/>
              <a:t> belonging to a task are independent of other tasks </a:t>
            </a:r>
            <a:endParaRPr lang="fr-FR" dirty="0" smtClean="0"/>
          </a:p>
          <a:p>
            <a:pPr lvl="1" eaLnBrk="1" hangingPunct="1"/>
            <a:r>
              <a:rPr lang="en-GB" dirty="0" smtClean="0">
                <a:hlinkClick r:id="rId4"/>
              </a:rPr>
              <a:t>border elements</a:t>
            </a:r>
            <a:r>
              <a:rPr lang="en-GB" dirty="0" smtClean="0"/>
              <a:t> are dependent upon a </a:t>
            </a:r>
            <a:r>
              <a:rPr lang="en-GB" dirty="0" err="1" smtClean="0"/>
              <a:t>neighbor</a:t>
            </a:r>
            <a:r>
              <a:rPr lang="en-GB" dirty="0" smtClean="0"/>
              <a:t> task's data, necessitating communication. </a:t>
            </a:r>
            <a:endParaRPr lang="fr-FR" dirty="0" smtClean="0"/>
          </a:p>
          <a:p>
            <a:pPr eaLnBrk="1" hangingPunct="1"/>
            <a:r>
              <a:rPr lang="en-GB" sz="2400" dirty="0" smtClean="0"/>
              <a:t>Master process sends initial info to workers, checks for convergence and collects results </a:t>
            </a:r>
            <a:endParaRPr lang="fr-FR" sz="2400" dirty="0" smtClean="0"/>
          </a:p>
          <a:p>
            <a:pPr eaLnBrk="1" hangingPunct="1"/>
            <a:r>
              <a:rPr lang="en-GB" sz="2400" dirty="0" smtClean="0"/>
              <a:t>Worker process calculates solution, communicating as necessary with </a:t>
            </a:r>
            <a:r>
              <a:rPr lang="en-GB" sz="2400" dirty="0" err="1" smtClean="0"/>
              <a:t>neighbor</a:t>
            </a:r>
            <a:r>
              <a:rPr lang="en-GB" sz="2400" dirty="0" smtClean="0"/>
              <a:t> processes </a:t>
            </a:r>
            <a:endParaRPr lang="fr-FR" sz="2400" dirty="0" smtClean="0"/>
          </a:p>
          <a:p>
            <a:pPr eaLnBrk="1" hangingPunct="1"/>
            <a:r>
              <a:rPr lang="en-GB" sz="2400" dirty="0" smtClean="0"/>
              <a:t>Pseudo code solution: </a:t>
            </a:r>
            <a:r>
              <a:rPr lang="en-GB" sz="2400" b="1" dirty="0" smtClean="0">
                <a:solidFill>
                  <a:srgbClr val="FF0000"/>
                </a:solidFill>
              </a:rPr>
              <a:t>red</a:t>
            </a:r>
            <a:r>
              <a:rPr lang="en-GB" sz="2400" dirty="0" smtClean="0"/>
              <a:t> highlights changes for parallelism. </a:t>
            </a:r>
            <a:endParaRPr lang="fr-FR" sz="2400" dirty="0" smtClean="0"/>
          </a:p>
        </p:txBody>
      </p:sp>
      <p:pic>
        <p:nvPicPr>
          <p:cNvPr id="156676" name="Picture 4" descr="Heat equation - partitioned dat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86500" y="0"/>
            <a:ext cx="2857500" cy="286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33</a:t>
            </a:fld>
            <a:endParaRPr lang="en-GB" b="1"/>
          </a:p>
        </p:txBody>
      </p:sp>
    </p:spTree>
    <p:extLst>
      <p:ext uri="{BB962C8B-B14F-4D97-AF65-F5344CB8AC3E}">
        <p14:creationId xmlns:p14="http://schemas.microsoft.com/office/powerpoint/2010/main" val="21801015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5"/>
          <p:cNvSpPr>
            <a:spLocks noGrp="1" noChangeArrowheads="1"/>
          </p:cNvSpPr>
          <p:nvPr>
            <p:ph type="title"/>
          </p:nvPr>
        </p:nvSpPr>
        <p:spPr>
          <a:xfrm>
            <a:off x="152400" y="30162"/>
            <a:ext cx="7620000" cy="808038"/>
          </a:xfrm>
        </p:spPr>
        <p:txBody>
          <a:bodyPr/>
          <a:lstStyle/>
          <a:p>
            <a:pPr eaLnBrk="1" hangingPunct="1"/>
            <a:r>
              <a:rPr lang="fr-FR" sz="3600" b="1" dirty="0" err="1" smtClean="0"/>
              <a:t>Parallel</a:t>
            </a:r>
            <a:r>
              <a:rPr lang="fr-FR" sz="3600" b="1" dirty="0" smtClean="0"/>
              <a:t> Solution 1</a:t>
            </a:r>
          </a:p>
        </p:txBody>
      </p:sp>
      <p:pic>
        <p:nvPicPr>
          <p:cNvPr id="157699" name="Picture 4"/>
          <p:cNvPicPr>
            <a:picLocks noChangeAspect="1" noChangeArrowheads="1"/>
          </p:cNvPicPr>
          <p:nvPr/>
        </p:nvPicPr>
        <p:blipFill>
          <a:blip r:embed="rId3">
            <a:extLst>
              <a:ext uri="{28A0092B-C50C-407E-A947-70E740481C1C}">
                <a14:useLocalDpi xmlns:a14="http://schemas.microsoft.com/office/drawing/2010/main" val="0"/>
              </a:ext>
            </a:extLst>
          </a:blip>
          <a:srcRect r="33855"/>
          <a:stretch>
            <a:fillRect/>
          </a:stretch>
        </p:blipFill>
        <p:spPr bwMode="auto">
          <a:xfrm>
            <a:off x="228600" y="865388"/>
            <a:ext cx="5059362" cy="591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7700" name="Picture 6" descr="Heat equation - partitioned dat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2600" y="152400"/>
            <a:ext cx="2857500" cy="286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34</a:t>
            </a:fld>
            <a:endParaRPr lang="en-GB" b="1"/>
          </a:p>
        </p:txBody>
      </p:sp>
    </p:spTree>
    <p:extLst>
      <p:ext uri="{BB962C8B-B14F-4D97-AF65-F5344CB8AC3E}">
        <p14:creationId xmlns:p14="http://schemas.microsoft.com/office/powerpoint/2010/main" val="41356809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27709" y="0"/>
            <a:ext cx="7620000" cy="1143000"/>
          </a:xfrm>
        </p:spPr>
        <p:txBody>
          <a:bodyPr/>
          <a:lstStyle/>
          <a:p>
            <a:pPr eaLnBrk="1" hangingPunct="1"/>
            <a:r>
              <a:rPr lang="en-GB" altLang="ja-JP" sz="2800" b="1" dirty="0" smtClean="0"/>
              <a:t>Parallel Solution 2</a:t>
            </a:r>
            <a:br>
              <a:rPr lang="en-GB" altLang="ja-JP" sz="2800" b="1" dirty="0" smtClean="0"/>
            </a:br>
            <a:r>
              <a:rPr lang="en-GB" altLang="ja-JP" sz="2800" b="1" dirty="0" smtClean="0"/>
              <a:t>Overlapping Communication and Computation</a:t>
            </a:r>
            <a:r>
              <a:rPr lang="fr-FR" altLang="ja-JP" sz="2800" b="1" dirty="0" smtClean="0"/>
              <a:t> </a:t>
            </a:r>
            <a:endParaRPr lang="fr-FR" sz="2800" b="1" dirty="0" smtClean="0"/>
          </a:p>
        </p:txBody>
      </p:sp>
      <p:sp>
        <p:nvSpPr>
          <p:cNvPr id="158723" name="Rectangle 3"/>
          <p:cNvSpPr>
            <a:spLocks noGrp="1" noChangeArrowheads="1"/>
          </p:cNvSpPr>
          <p:nvPr>
            <p:ph idx="1"/>
          </p:nvPr>
        </p:nvSpPr>
        <p:spPr>
          <a:xfrm>
            <a:off x="27708" y="1143000"/>
            <a:ext cx="8278091" cy="4800600"/>
          </a:xfrm>
        </p:spPr>
        <p:txBody>
          <a:bodyPr>
            <a:noAutofit/>
          </a:bodyPr>
          <a:lstStyle/>
          <a:p>
            <a:pPr eaLnBrk="1" hangingPunct="1">
              <a:lnSpc>
                <a:spcPct val="90000"/>
              </a:lnSpc>
            </a:pPr>
            <a:r>
              <a:rPr lang="en-GB" sz="2400" dirty="0" smtClean="0"/>
              <a:t>In the previous solution, it was assumed that blocking communications were used by the worker tasks. Blocking communications wait for the communication process to complete before continuing to the next program instruction. </a:t>
            </a:r>
            <a:endParaRPr lang="fr-FR" sz="2400" dirty="0" smtClean="0"/>
          </a:p>
          <a:p>
            <a:pPr eaLnBrk="1" hangingPunct="1">
              <a:lnSpc>
                <a:spcPct val="90000"/>
              </a:lnSpc>
            </a:pPr>
            <a:r>
              <a:rPr lang="en-GB" sz="2400" dirty="0" smtClean="0"/>
              <a:t>In the previous solution, </a:t>
            </a:r>
            <a:r>
              <a:rPr lang="en-GB" sz="2400" dirty="0" err="1" smtClean="0"/>
              <a:t>neighbor</a:t>
            </a:r>
            <a:r>
              <a:rPr lang="en-GB" sz="2400" dirty="0" smtClean="0"/>
              <a:t> tasks communicated border data, then each process updated its portion of the array. </a:t>
            </a:r>
            <a:endParaRPr lang="fr-FR" sz="2400" dirty="0" smtClean="0"/>
          </a:p>
          <a:p>
            <a:pPr eaLnBrk="1" hangingPunct="1">
              <a:lnSpc>
                <a:spcPct val="90000"/>
              </a:lnSpc>
            </a:pPr>
            <a:r>
              <a:rPr lang="en-GB" sz="2400" dirty="0" smtClean="0"/>
              <a:t>Computing times can often be reduced by using non-blocking communication. Non-blocking communications allow work to be performed while communication is in progress. </a:t>
            </a:r>
            <a:endParaRPr lang="fr-FR" sz="2400" dirty="0" smtClean="0"/>
          </a:p>
          <a:p>
            <a:pPr eaLnBrk="1" hangingPunct="1">
              <a:lnSpc>
                <a:spcPct val="90000"/>
              </a:lnSpc>
            </a:pPr>
            <a:r>
              <a:rPr lang="en-GB" sz="2400" dirty="0" smtClean="0"/>
              <a:t>Each task could update the interior of its part of the solution array while the communication of border data is occurring, and update its border after communication has completed. </a:t>
            </a:r>
            <a:endParaRPr lang="fr-FR" sz="2400" dirty="0" smtClean="0"/>
          </a:p>
          <a:p>
            <a:pPr eaLnBrk="1" hangingPunct="1">
              <a:lnSpc>
                <a:spcPct val="90000"/>
              </a:lnSpc>
            </a:pPr>
            <a:r>
              <a:rPr lang="en-GB" sz="2400" dirty="0" smtClean="0"/>
              <a:t>Pseudo code for the second solution: </a:t>
            </a:r>
            <a:r>
              <a:rPr lang="en-GB" sz="2400" b="1" dirty="0" smtClean="0">
                <a:solidFill>
                  <a:srgbClr val="FF0000"/>
                </a:solidFill>
              </a:rPr>
              <a:t>red</a:t>
            </a:r>
            <a:r>
              <a:rPr lang="en-GB" sz="2400" dirty="0" smtClean="0"/>
              <a:t> highlights changes for non-blocking communications. </a:t>
            </a:r>
            <a:endParaRPr lang="fr-FR" sz="24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35</a:t>
            </a:fld>
            <a:endParaRPr lang="en-GB" b="1" dirty="0"/>
          </a:p>
        </p:txBody>
      </p:sp>
    </p:spTree>
    <p:extLst>
      <p:ext uri="{BB962C8B-B14F-4D97-AF65-F5344CB8AC3E}">
        <p14:creationId xmlns:p14="http://schemas.microsoft.com/office/powerpoint/2010/main" val="19802828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5"/>
          <p:cNvSpPr>
            <a:spLocks noGrp="1" noChangeArrowheads="1"/>
          </p:cNvSpPr>
          <p:nvPr>
            <p:ph type="title"/>
          </p:nvPr>
        </p:nvSpPr>
        <p:spPr>
          <a:xfrm>
            <a:off x="6926" y="152400"/>
            <a:ext cx="8832274" cy="731838"/>
          </a:xfrm>
        </p:spPr>
        <p:txBody>
          <a:bodyPr/>
          <a:lstStyle/>
          <a:p>
            <a:pPr eaLnBrk="1" hangingPunct="1"/>
            <a:r>
              <a:rPr lang="en-GB" altLang="ja-JP" sz="2800" dirty="0" smtClean="0"/>
              <a:t>Parallel Solution 2-Overlapping Communication and Computation</a:t>
            </a:r>
            <a:endParaRPr lang="fr-FR" sz="2800" dirty="0" smtClean="0"/>
          </a:p>
        </p:txBody>
      </p:sp>
      <p:pic>
        <p:nvPicPr>
          <p:cNvPr id="159747" name="Picture 4"/>
          <p:cNvPicPr>
            <a:picLocks noChangeAspect="1" noChangeArrowheads="1"/>
          </p:cNvPicPr>
          <p:nvPr/>
        </p:nvPicPr>
        <p:blipFill>
          <a:blip r:embed="rId3">
            <a:extLst>
              <a:ext uri="{28A0092B-C50C-407E-A947-70E740481C1C}">
                <a14:useLocalDpi xmlns:a14="http://schemas.microsoft.com/office/drawing/2010/main" val="0"/>
              </a:ext>
            </a:extLst>
          </a:blip>
          <a:srcRect r="29922"/>
          <a:stretch>
            <a:fillRect/>
          </a:stretch>
        </p:blipFill>
        <p:spPr bwMode="auto">
          <a:xfrm>
            <a:off x="2133600" y="610377"/>
            <a:ext cx="6096000" cy="5895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36</a:t>
            </a:fld>
            <a:endParaRPr lang="en-GB" b="1"/>
          </a:p>
        </p:txBody>
      </p:sp>
    </p:spTree>
    <p:extLst>
      <p:ext uri="{BB962C8B-B14F-4D97-AF65-F5344CB8AC3E}">
        <p14:creationId xmlns:p14="http://schemas.microsoft.com/office/powerpoint/2010/main" val="18930648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457200" y="0"/>
            <a:ext cx="7620000" cy="808038"/>
          </a:xfrm>
        </p:spPr>
        <p:txBody>
          <a:bodyPr/>
          <a:lstStyle/>
          <a:p>
            <a:pPr eaLnBrk="1" hangingPunct="1"/>
            <a:r>
              <a:rPr lang="fr-FR" sz="4400" b="1" dirty="0" smtClean="0"/>
              <a:t>1-D </a:t>
            </a:r>
            <a:r>
              <a:rPr lang="fr-FR" sz="4400" b="1" dirty="0" err="1" smtClean="0"/>
              <a:t>Wave</a:t>
            </a:r>
            <a:r>
              <a:rPr lang="fr-FR" sz="4400" b="1" dirty="0" smtClean="0"/>
              <a:t> Equation</a:t>
            </a:r>
          </a:p>
        </p:txBody>
      </p:sp>
      <p:sp>
        <p:nvSpPr>
          <p:cNvPr id="160771" name="Rectangle 3"/>
          <p:cNvSpPr>
            <a:spLocks noGrp="1" noChangeArrowheads="1"/>
          </p:cNvSpPr>
          <p:nvPr>
            <p:ph idx="1"/>
          </p:nvPr>
        </p:nvSpPr>
        <p:spPr>
          <a:xfrm>
            <a:off x="457200" y="609600"/>
            <a:ext cx="7620000" cy="4648200"/>
          </a:xfrm>
        </p:spPr>
        <p:txBody>
          <a:bodyPr>
            <a:normAutofit/>
          </a:bodyPr>
          <a:lstStyle/>
          <a:p>
            <a:pPr eaLnBrk="1" hangingPunct="1"/>
            <a:r>
              <a:rPr lang="en-GB" sz="2800" dirty="0" smtClean="0"/>
              <a:t>In this example, the amplitude along a uniform, vibrating string is calculated after a specified amount of time has elapsed. </a:t>
            </a:r>
            <a:endParaRPr lang="fr-FR" sz="2800" dirty="0" smtClean="0"/>
          </a:p>
          <a:p>
            <a:pPr eaLnBrk="1" hangingPunct="1"/>
            <a:r>
              <a:rPr lang="fr-FR" sz="2800" dirty="0" smtClean="0"/>
              <a:t>The </a:t>
            </a:r>
            <a:r>
              <a:rPr lang="fr-FR" sz="2800" dirty="0" err="1" smtClean="0"/>
              <a:t>calculation</a:t>
            </a:r>
            <a:r>
              <a:rPr lang="fr-FR" sz="2800" dirty="0" smtClean="0"/>
              <a:t> </a:t>
            </a:r>
            <a:r>
              <a:rPr lang="fr-FR" sz="2800" dirty="0" err="1" smtClean="0"/>
              <a:t>involves</a:t>
            </a:r>
            <a:r>
              <a:rPr lang="fr-FR" sz="2800" dirty="0" smtClean="0"/>
              <a:t>: </a:t>
            </a:r>
          </a:p>
          <a:p>
            <a:pPr lvl="1" eaLnBrk="1" hangingPunct="1"/>
            <a:r>
              <a:rPr lang="en-GB" sz="2800" dirty="0" smtClean="0"/>
              <a:t>the amplitude on the y axis </a:t>
            </a:r>
            <a:endParaRPr lang="fr-FR" sz="2800" dirty="0" smtClean="0"/>
          </a:p>
          <a:p>
            <a:pPr lvl="1" eaLnBrk="1" hangingPunct="1"/>
            <a:r>
              <a:rPr lang="en-GB" sz="2800" dirty="0" err="1" smtClean="0"/>
              <a:t>i</a:t>
            </a:r>
            <a:r>
              <a:rPr lang="en-GB" sz="2800" dirty="0" smtClean="0"/>
              <a:t> as the position index along the x axis </a:t>
            </a:r>
            <a:endParaRPr lang="fr-FR" sz="2800" dirty="0" smtClean="0"/>
          </a:p>
          <a:p>
            <a:pPr lvl="1" eaLnBrk="1" hangingPunct="1"/>
            <a:r>
              <a:rPr lang="en-GB" sz="2800" dirty="0" smtClean="0"/>
              <a:t>node points imposed along the string </a:t>
            </a:r>
            <a:endParaRPr lang="fr-FR" sz="2800" dirty="0" smtClean="0"/>
          </a:p>
          <a:p>
            <a:pPr lvl="1" eaLnBrk="1" hangingPunct="1"/>
            <a:r>
              <a:rPr lang="en-GB" sz="2800" dirty="0" smtClean="0"/>
              <a:t>update of the amplitude at discrete time steps. </a:t>
            </a:r>
            <a:endParaRPr lang="fr-FR" sz="2800" dirty="0" smtClean="0"/>
          </a:p>
        </p:txBody>
      </p:sp>
      <p:pic>
        <p:nvPicPr>
          <p:cNvPr id="160772" name="Picture 4" descr="Wave equation"/>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03350" y="4495800"/>
            <a:ext cx="6216650" cy="212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37</a:t>
            </a:fld>
            <a:endParaRPr lang="en-GB" b="1"/>
          </a:p>
        </p:txBody>
      </p:sp>
    </p:spTree>
    <p:extLst>
      <p:ext uri="{BB962C8B-B14F-4D97-AF65-F5344CB8AC3E}">
        <p14:creationId xmlns:p14="http://schemas.microsoft.com/office/powerpoint/2010/main" val="14880647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457200" y="274638"/>
            <a:ext cx="7620000" cy="715962"/>
          </a:xfrm>
        </p:spPr>
        <p:txBody>
          <a:bodyPr/>
          <a:lstStyle/>
          <a:p>
            <a:pPr eaLnBrk="1" hangingPunct="1"/>
            <a:r>
              <a:rPr lang="fr-FR" sz="4000" b="1" dirty="0" smtClean="0"/>
              <a:t>1-D </a:t>
            </a:r>
            <a:r>
              <a:rPr lang="fr-FR" sz="4000" b="1" dirty="0" err="1" smtClean="0"/>
              <a:t>Wave</a:t>
            </a:r>
            <a:r>
              <a:rPr lang="fr-FR" sz="4000" b="1" dirty="0" smtClean="0"/>
              <a:t> Equation</a:t>
            </a:r>
          </a:p>
        </p:txBody>
      </p:sp>
      <p:sp>
        <p:nvSpPr>
          <p:cNvPr id="161795" name="Rectangle 3"/>
          <p:cNvSpPr>
            <a:spLocks noGrp="1" noChangeArrowheads="1"/>
          </p:cNvSpPr>
          <p:nvPr>
            <p:ph idx="1"/>
          </p:nvPr>
        </p:nvSpPr>
        <p:spPr>
          <a:xfrm>
            <a:off x="0" y="914400"/>
            <a:ext cx="8458200" cy="5257800"/>
          </a:xfrm>
        </p:spPr>
        <p:txBody>
          <a:bodyPr>
            <a:noAutofit/>
          </a:bodyPr>
          <a:lstStyle/>
          <a:p>
            <a:pPr eaLnBrk="1" hangingPunct="1"/>
            <a:r>
              <a:rPr lang="en-GB" sz="2800" dirty="0" smtClean="0"/>
              <a:t>The equation to be solved is the one-dimensional wave equation:</a:t>
            </a:r>
            <a:br>
              <a:rPr lang="en-GB" sz="2800" dirty="0" smtClean="0"/>
            </a:br>
            <a:endParaRPr lang="en-GB" sz="2800" dirty="0" smtClean="0"/>
          </a:p>
          <a:p>
            <a:pPr marL="114300" indent="0" eaLnBrk="1" hangingPunct="1">
              <a:buNone/>
            </a:pPr>
            <a:r>
              <a:rPr lang="en-GB" sz="2800" dirty="0" smtClean="0"/>
              <a:t/>
            </a:r>
            <a:br>
              <a:rPr lang="en-GB" sz="2800" dirty="0" smtClean="0"/>
            </a:br>
            <a:r>
              <a:rPr lang="en-GB" sz="2800" dirty="0" smtClean="0"/>
              <a:t> </a:t>
            </a:r>
            <a:r>
              <a:rPr lang="fr-FR" sz="2800" dirty="0" smtClean="0"/>
              <a:t/>
            </a:r>
            <a:br>
              <a:rPr lang="fr-FR" sz="2800" dirty="0" smtClean="0"/>
            </a:br>
            <a:r>
              <a:rPr lang="fr-FR" sz="2800" dirty="0" err="1" smtClean="0"/>
              <a:t>where</a:t>
            </a:r>
            <a:r>
              <a:rPr lang="fr-FR" sz="2800" dirty="0" smtClean="0"/>
              <a:t> c </a:t>
            </a:r>
            <a:r>
              <a:rPr lang="fr-FR" sz="2800" dirty="0" err="1" smtClean="0"/>
              <a:t>is</a:t>
            </a:r>
            <a:r>
              <a:rPr lang="fr-FR" sz="2800" dirty="0" smtClean="0"/>
              <a:t> a constant </a:t>
            </a:r>
          </a:p>
          <a:p>
            <a:pPr eaLnBrk="1" hangingPunct="1"/>
            <a:endParaRPr lang="en-GB" sz="2800" dirty="0" smtClean="0"/>
          </a:p>
          <a:p>
            <a:pPr eaLnBrk="1" hangingPunct="1"/>
            <a:r>
              <a:rPr lang="en-GB" sz="2800" dirty="0" smtClean="0"/>
              <a:t>Note that amplitude will depend on previous </a:t>
            </a:r>
            <a:r>
              <a:rPr lang="en-GB" sz="2800" dirty="0" err="1" smtClean="0"/>
              <a:t>timesteps</a:t>
            </a:r>
            <a:r>
              <a:rPr lang="en-GB" sz="2800" dirty="0" smtClean="0"/>
              <a:t> (t, t-1) and </a:t>
            </a:r>
            <a:r>
              <a:rPr lang="en-GB" sz="2800" dirty="0" err="1" smtClean="0"/>
              <a:t>neighboring</a:t>
            </a:r>
            <a:r>
              <a:rPr lang="en-GB" sz="2800" dirty="0" smtClean="0"/>
              <a:t> points (i-1, i+1). Data dependence will mean that a parallel solution will involve communications. </a:t>
            </a:r>
            <a:endParaRPr lang="fr-FR" sz="2800" dirty="0" smtClean="0"/>
          </a:p>
          <a:p>
            <a:pPr eaLnBrk="1" hangingPunct="1"/>
            <a:endParaRPr lang="fr-FR" sz="2800" dirty="0" smtClean="0"/>
          </a:p>
        </p:txBody>
      </p:sp>
      <p:pic>
        <p:nvPicPr>
          <p:cNvPr id="161796" name="Picture 4"/>
          <p:cNvPicPr>
            <a:picLocks noChangeAspect="1" noChangeArrowheads="1"/>
          </p:cNvPicPr>
          <p:nvPr/>
        </p:nvPicPr>
        <p:blipFill>
          <a:blip r:embed="rId3">
            <a:extLst>
              <a:ext uri="{28A0092B-C50C-407E-A947-70E740481C1C}">
                <a14:useLocalDpi xmlns:a14="http://schemas.microsoft.com/office/drawing/2010/main" val="0"/>
              </a:ext>
            </a:extLst>
          </a:blip>
          <a:srcRect l="13385" r="16927" b="-25926"/>
          <a:stretch>
            <a:fillRect/>
          </a:stretch>
        </p:blipFill>
        <p:spPr bwMode="auto">
          <a:xfrm>
            <a:off x="381000" y="1981200"/>
            <a:ext cx="7777162"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38</a:t>
            </a:fld>
            <a:endParaRPr lang="en-GB" b="1" dirty="0"/>
          </a:p>
        </p:txBody>
      </p:sp>
    </p:spTree>
    <p:extLst>
      <p:ext uri="{BB962C8B-B14F-4D97-AF65-F5344CB8AC3E}">
        <p14:creationId xmlns:p14="http://schemas.microsoft.com/office/powerpoint/2010/main" val="30551000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152400" y="0"/>
            <a:ext cx="7620000" cy="838200"/>
          </a:xfrm>
        </p:spPr>
        <p:txBody>
          <a:bodyPr/>
          <a:lstStyle/>
          <a:p>
            <a:pPr eaLnBrk="1" hangingPunct="1"/>
            <a:r>
              <a:rPr lang="fr-FR" sz="3200" dirty="0" smtClean="0"/>
              <a:t>1-D </a:t>
            </a:r>
            <a:r>
              <a:rPr lang="fr-FR" sz="3200" dirty="0" err="1" smtClean="0"/>
              <a:t>Wave</a:t>
            </a:r>
            <a:r>
              <a:rPr lang="fr-FR" sz="3200" dirty="0" smtClean="0"/>
              <a:t> Equation  </a:t>
            </a:r>
            <a:r>
              <a:rPr lang="fr-FR" sz="3200" dirty="0" err="1" smtClean="0"/>
              <a:t>Parallel</a:t>
            </a:r>
            <a:r>
              <a:rPr lang="fr-FR" sz="3200" dirty="0" smtClean="0"/>
              <a:t> Solution</a:t>
            </a:r>
          </a:p>
        </p:txBody>
      </p:sp>
      <p:sp>
        <p:nvSpPr>
          <p:cNvPr id="162819" name="Rectangle 3"/>
          <p:cNvSpPr>
            <a:spLocks noGrp="1" noChangeArrowheads="1"/>
          </p:cNvSpPr>
          <p:nvPr>
            <p:ph idx="1"/>
          </p:nvPr>
        </p:nvSpPr>
        <p:spPr>
          <a:xfrm>
            <a:off x="304800" y="685800"/>
            <a:ext cx="7772400" cy="4419600"/>
          </a:xfrm>
        </p:spPr>
        <p:txBody>
          <a:bodyPr>
            <a:normAutofit/>
          </a:bodyPr>
          <a:lstStyle/>
          <a:p>
            <a:pPr eaLnBrk="1" hangingPunct="1">
              <a:lnSpc>
                <a:spcPct val="90000"/>
              </a:lnSpc>
            </a:pPr>
            <a:r>
              <a:rPr lang="fr-FR" sz="2400" dirty="0" err="1" smtClean="0"/>
              <a:t>Implement</a:t>
            </a:r>
            <a:r>
              <a:rPr lang="fr-FR" sz="2400" dirty="0" smtClean="0"/>
              <a:t> as an SPMD model </a:t>
            </a:r>
          </a:p>
          <a:p>
            <a:pPr eaLnBrk="1" hangingPunct="1">
              <a:lnSpc>
                <a:spcPct val="90000"/>
              </a:lnSpc>
            </a:pPr>
            <a:r>
              <a:rPr lang="en-GB" sz="2400" dirty="0" smtClean="0"/>
              <a:t>The entire amplitude array is partitioned and distributed as </a:t>
            </a:r>
            <a:r>
              <a:rPr lang="en-GB" sz="2400" dirty="0" err="1" smtClean="0"/>
              <a:t>subarrays</a:t>
            </a:r>
            <a:r>
              <a:rPr lang="en-GB" sz="2400" dirty="0" smtClean="0"/>
              <a:t> to all tasks. </a:t>
            </a:r>
            <a:r>
              <a:rPr lang="fr-FR" sz="2400" dirty="0" err="1" smtClean="0"/>
              <a:t>Each</a:t>
            </a:r>
            <a:r>
              <a:rPr lang="fr-FR" sz="2400" dirty="0" smtClean="0"/>
              <a:t> </a:t>
            </a:r>
            <a:r>
              <a:rPr lang="fr-FR" sz="2400" dirty="0" err="1" smtClean="0"/>
              <a:t>task</a:t>
            </a:r>
            <a:r>
              <a:rPr lang="fr-FR" sz="2400" dirty="0" smtClean="0"/>
              <a:t> </a:t>
            </a:r>
            <a:r>
              <a:rPr lang="fr-FR" sz="2400" dirty="0" err="1" smtClean="0"/>
              <a:t>owns</a:t>
            </a:r>
            <a:r>
              <a:rPr lang="fr-FR" sz="2400" dirty="0" smtClean="0"/>
              <a:t> a portion of the total </a:t>
            </a:r>
            <a:r>
              <a:rPr lang="fr-FR" sz="2400" dirty="0" err="1" smtClean="0"/>
              <a:t>array</a:t>
            </a:r>
            <a:r>
              <a:rPr lang="fr-FR" sz="2400" dirty="0" smtClean="0"/>
              <a:t>. </a:t>
            </a:r>
          </a:p>
          <a:p>
            <a:pPr eaLnBrk="1" hangingPunct="1">
              <a:lnSpc>
                <a:spcPct val="90000"/>
              </a:lnSpc>
            </a:pPr>
            <a:r>
              <a:rPr lang="en-GB" sz="2400" dirty="0" smtClean="0"/>
              <a:t>Load balancing: all points require equal work, so the points should be divided equally </a:t>
            </a:r>
            <a:endParaRPr lang="fr-FR" sz="2400" dirty="0" smtClean="0"/>
          </a:p>
          <a:p>
            <a:pPr eaLnBrk="1" hangingPunct="1">
              <a:lnSpc>
                <a:spcPct val="90000"/>
              </a:lnSpc>
            </a:pPr>
            <a:r>
              <a:rPr lang="en-GB" sz="2400" dirty="0" smtClean="0"/>
              <a:t>A block decomposition would have the work partitioned into the number of tasks as chunks, allowing each task to own mostly contiguous data points. </a:t>
            </a:r>
            <a:endParaRPr lang="fr-FR" sz="2400" dirty="0" smtClean="0"/>
          </a:p>
          <a:p>
            <a:pPr eaLnBrk="1" hangingPunct="1">
              <a:lnSpc>
                <a:spcPct val="90000"/>
              </a:lnSpc>
            </a:pPr>
            <a:r>
              <a:rPr lang="en-GB" sz="2400" dirty="0" smtClean="0"/>
              <a:t>Communication need only occur on data borders. The larger the block size the less the communication. </a:t>
            </a:r>
            <a:endParaRPr lang="fr-FR" sz="24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39</a:t>
            </a:fld>
            <a:endParaRPr lang="en-GB" b="1" dirty="0"/>
          </a:p>
        </p:txBody>
      </p:sp>
      <p:pic>
        <p:nvPicPr>
          <p:cNvPr id="162820" name="Picture 4" descr="Wave equation partition"/>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56786" y="4584410"/>
            <a:ext cx="6320414" cy="219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2056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eaLnBrk="1" hangingPunct="1"/>
            <a:r>
              <a:rPr lang="fr-FR" smtClean="0"/>
              <a:t>Which is Best?</a:t>
            </a:r>
          </a:p>
        </p:txBody>
      </p:sp>
      <p:sp>
        <p:nvSpPr>
          <p:cNvPr id="123907" name="Rectangle 3"/>
          <p:cNvSpPr>
            <a:spLocks noGrp="1" noChangeArrowheads="1"/>
          </p:cNvSpPr>
          <p:nvPr>
            <p:ph idx="1"/>
          </p:nvPr>
        </p:nvSpPr>
        <p:spPr/>
        <p:txBody>
          <a:bodyPr>
            <a:normAutofit/>
          </a:bodyPr>
          <a:lstStyle/>
          <a:p>
            <a:pPr eaLnBrk="1" hangingPunct="1"/>
            <a:r>
              <a:rPr lang="en-GB" sz="3200" dirty="0" smtClean="0"/>
              <a:t>The most efficient granularity is dependent on the algorithm and the hardware environment in which it runs. </a:t>
            </a:r>
            <a:endParaRPr lang="fr-FR" sz="3200" dirty="0" smtClean="0"/>
          </a:p>
          <a:p>
            <a:pPr eaLnBrk="1" hangingPunct="1"/>
            <a:r>
              <a:rPr lang="en-GB" sz="3200" dirty="0" smtClean="0"/>
              <a:t>In most cases the overhead associated with communications and synchronization is high relative to execution speed so it is advantageous to have coarse granularity. </a:t>
            </a:r>
            <a:endParaRPr lang="fr-FR" sz="3200" dirty="0" smtClean="0"/>
          </a:p>
          <a:p>
            <a:pPr eaLnBrk="1" hangingPunct="1"/>
            <a:r>
              <a:rPr lang="en-GB" altLang="ja-JP" sz="3200" dirty="0" smtClean="0"/>
              <a:t>Fine-grain parallelism can help reduce overheads due to load imbalance. </a:t>
            </a:r>
            <a:endParaRPr lang="fr-FR" sz="32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4</a:t>
            </a:fld>
            <a:endParaRPr lang="en-GB" b="1"/>
          </a:p>
        </p:txBody>
      </p:sp>
    </p:spTree>
    <p:extLst>
      <p:ext uri="{BB962C8B-B14F-4D97-AF65-F5344CB8AC3E}">
        <p14:creationId xmlns:p14="http://schemas.microsoft.com/office/powerpoint/2010/main" val="2624951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5"/>
          <p:cNvSpPr>
            <a:spLocks noGrp="1" noChangeArrowheads="1"/>
          </p:cNvSpPr>
          <p:nvPr>
            <p:ph type="title"/>
          </p:nvPr>
        </p:nvSpPr>
        <p:spPr>
          <a:xfrm>
            <a:off x="0" y="0"/>
            <a:ext cx="7620000" cy="581819"/>
          </a:xfrm>
        </p:spPr>
        <p:txBody>
          <a:bodyPr/>
          <a:lstStyle/>
          <a:p>
            <a:pPr eaLnBrk="1" hangingPunct="1"/>
            <a:r>
              <a:rPr lang="fr-FR" sz="2400" dirty="0" smtClean="0"/>
              <a:t>1-D </a:t>
            </a:r>
            <a:r>
              <a:rPr lang="fr-FR" sz="2400" dirty="0" err="1" smtClean="0"/>
              <a:t>Wave</a:t>
            </a:r>
            <a:r>
              <a:rPr lang="fr-FR" sz="2400" dirty="0" smtClean="0"/>
              <a:t> Equation </a:t>
            </a:r>
            <a:r>
              <a:rPr lang="fr-FR" sz="2400" dirty="0" err="1" smtClean="0"/>
              <a:t>Parallel</a:t>
            </a:r>
            <a:r>
              <a:rPr lang="fr-FR" sz="2400" dirty="0" smtClean="0"/>
              <a:t> Solution</a:t>
            </a:r>
          </a:p>
        </p:txBody>
      </p:sp>
      <p:pic>
        <p:nvPicPr>
          <p:cNvPr id="163843" name="Picture 4"/>
          <p:cNvPicPr>
            <a:picLocks noChangeAspect="1" noChangeArrowheads="1"/>
          </p:cNvPicPr>
          <p:nvPr/>
        </p:nvPicPr>
        <p:blipFill>
          <a:blip r:embed="rId3">
            <a:extLst>
              <a:ext uri="{28A0092B-C50C-407E-A947-70E740481C1C}">
                <a14:useLocalDpi xmlns:a14="http://schemas.microsoft.com/office/drawing/2010/main" val="0"/>
              </a:ext>
            </a:extLst>
          </a:blip>
          <a:srcRect r="13385"/>
          <a:stretch>
            <a:fillRect/>
          </a:stretch>
        </p:blipFill>
        <p:spPr bwMode="auto">
          <a:xfrm>
            <a:off x="2743200" y="490191"/>
            <a:ext cx="5638800" cy="6367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40</a:t>
            </a:fld>
            <a:endParaRPr lang="en-GB" b="1"/>
          </a:p>
        </p:txBody>
      </p:sp>
    </p:spTree>
    <p:extLst>
      <p:ext uri="{BB962C8B-B14F-4D97-AF65-F5344CB8AC3E}">
        <p14:creationId xmlns:p14="http://schemas.microsoft.com/office/powerpoint/2010/main" val="1917409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228600" y="0"/>
            <a:ext cx="7620000" cy="1143000"/>
          </a:xfrm>
        </p:spPr>
        <p:style>
          <a:lnRef idx="1">
            <a:schemeClr val="accent4"/>
          </a:lnRef>
          <a:fillRef idx="2">
            <a:schemeClr val="accent4"/>
          </a:fillRef>
          <a:effectRef idx="1">
            <a:schemeClr val="accent4"/>
          </a:effectRef>
          <a:fontRef idx="minor">
            <a:schemeClr val="dk1"/>
          </a:fontRef>
        </p:style>
        <p:txBody>
          <a:bodyPr/>
          <a:lstStyle/>
          <a:p>
            <a:r>
              <a:rPr lang="fr-FR" sz="4800" dirty="0" smtClean="0"/>
              <a:t>9)  I/O          The </a:t>
            </a:r>
            <a:r>
              <a:rPr lang="fr-FR" sz="4800" dirty="0" err="1" smtClean="0"/>
              <a:t>bad</a:t>
            </a:r>
            <a:r>
              <a:rPr lang="fr-FR" sz="4800" dirty="0" smtClean="0"/>
              <a:t> news</a:t>
            </a:r>
            <a:endParaRPr lang="fr-FR" sz="4800" dirty="0"/>
          </a:p>
        </p:txBody>
      </p:sp>
      <p:sp>
        <p:nvSpPr>
          <p:cNvPr id="125955" name="Rectangle 3"/>
          <p:cNvSpPr>
            <a:spLocks noGrp="1" noChangeArrowheads="1"/>
          </p:cNvSpPr>
          <p:nvPr>
            <p:ph idx="1"/>
          </p:nvPr>
        </p:nvSpPr>
        <p:spPr>
          <a:xfrm>
            <a:off x="228600" y="990600"/>
            <a:ext cx="7924800" cy="4800600"/>
          </a:xfrm>
        </p:spPr>
        <p:txBody>
          <a:bodyPr>
            <a:noAutofit/>
          </a:bodyPr>
          <a:lstStyle/>
          <a:p>
            <a:pPr eaLnBrk="1" hangingPunct="1"/>
            <a:r>
              <a:rPr lang="en-GB" sz="2800" dirty="0" smtClean="0"/>
              <a:t>I/O operations are generally regarded as inhibitors to parallelism </a:t>
            </a:r>
            <a:endParaRPr lang="fr-FR" sz="2800" dirty="0" smtClean="0"/>
          </a:p>
          <a:p>
            <a:pPr eaLnBrk="1" hangingPunct="1"/>
            <a:r>
              <a:rPr lang="en-GB" sz="2800" dirty="0" smtClean="0"/>
              <a:t>Parallel I/O systems are immature or not available for all platforms </a:t>
            </a:r>
            <a:endParaRPr lang="fr-FR" sz="2800" dirty="0" smtClean="0"/>
          </a:p>
          <a:p>
            <a:pPr eaLnBrk="1" hangingPunct="1"/>
            <a:r>
              <a:rPr lang="en-GB" sz="2800" dirty="0" smtClean="0"/>
              <a:t>In an environment where all tasks see the same </a:t>
            </a:r>
            <a:r>
              <a:rPr lang="en-GB" sz="2800" dirty="0" err="1" smtClean="0"/>
              <a:t>filespace</a:t>
            </a:r>
            <a:r>
              <a:rPr lang="en-GB" sz="2800" dirty="0" smtClean="0"/>
              <a:t>, write operations will result in file overwriting </a:t>
            </a:r>
            <a:endParaRPr lang="fr-FR" sz="2800" dirty="0" smtClean="0"/>
          </a:p>
          <a:p>
            <a:pPr eaLnBrk="1" hangingPunct="1"/>
            <a:r>
              <a:rPr lang="en-GB" sz="2800" dirty="0" smtClean="0"/>
              <a:t>Read operations will be affected by the fileserver's ability to handle multiple read requests at the same time </a:t>
            </a:r>
            <a:endParaRPr lang="fr-FR" sz="2800" dirty="0" smtClean="0"/>
          </a:p>
          <a:p>
            <a:pPr eaLnBrk="1" hangingPunct="1"/>
            <a:r>
              <a:rPr lang="en-GB" sz="2800" dirty="0" smtClean="0"/>
              <a:t>I/O that must be conducted over the network (NFS, non-local) can cause severe bottlenecks</a:t>
            </a:r>
            <a:endParaRPr lang="fr-FR" sz="28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5</a:t>
            </a:fld>
            <a:endParaRPr lang="en-GB" b="1"/>
          </a:p>
        </p:txBody>
      </p:sp>
    </p:spTree>
    <p:extLst>
      <p:ext uri="{BB962C8B-B14F-4D97-AF65-F5344CB8AC3E}">
        <p14:creationId xmlns:p14="http://schemas.microsoft.com/office/powerpoint/2010/main" val="4061567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152400" y="76200"/>
            <a:ext cx="7620000" cy="838200"/>
          </a:xfrm>
        </p:spPr>
        <p:txBody>
          <a:bodyPr/>
          <a:lstStyle/>
          <a:p>
            <a:pPr eaLnBrk="1" hangingPunct="1"/>
            <a:r>
              <a:rPr lang="fr-FR" dirty="0" smtClean="0"/>
              <a:t>The good News</a:t>
            </a:r>
          </a:p>
        </p:txBody>
      </p:sp>
      <p:sp>
        <p:nvSpPr>
          <p:cNvPr id="126979" name="Rectangle 3"/>
          <p:cNvSpPr>
            <a:spLocks noGrp="1" noChangeArrowheads="1"/>
          </p:cNvSpPr>
          <p:nvPr>
            <p:ph idx="1"/>
          </p:nvPr>
        </p:nvSpPr>
        <p:spPr>
          <a:xfrm>
            <a:off x="152400" y="838200"/>
            <a:ext cx="8229600" cy="5867400"/>
          </a:xfrm>
        </p:spPr>
        <p:txBody>
          <a:bodyPr>
            <a:noAutofit/>
          </a:bodyPr>
          <a:lstStyle/>
          <a:p>
            <a:pPr eaLnBrk="1" hangingPunct="1"/>
            <a:r>
              <a:rPr lang="en-GB" sz="2800" dirty="0" smtClean="0"/>
              <a:t>Some parallel file systems are available. </a:t>
            </a:r>
            <a:r>
              <a:rPr lang="fr-FR" sz="2800" dirty="0" smtClean="0"/>
              <a:t>For </a:t>
            </a:r>
            <a:r>
              <a:rPr lang="fr-FR" sz="2800" dirty="0" err="1" smtClean="0"/>
              <a:t>example</a:t>
            </a:r>
            <a:r>
              <a:rPr lang="fr-FR" sz="2800" dirty="0" smtClean="0"/>
              <a:t>: </a:t>
            </a:r>
          </a:p>
          <a:p>
            <a:pPr lvl="1" eaLnBrk="1" hangingPunct="1"/>
            <a:r>
              <a:rPr lang="en-GB" sz="2400" dirty="0" smtClean="0"/>
              <a:t>GPFS: General Parallel File System for AIX (IBM) </a:t>
            </a:r>
            <a:endParaRPr lang="fr-FR" sz="2400" dirty="0" smtClean="0"/>
          </a:p>
          <a:p>
            <a:pPr lvl="1" eaLnBrk="1" hangingPunct="1"/>
            <a:r>
              <a:rPr lang="en-GB" sz="2400" dirty="0" smtClean="0"/>
              <a:t>Lustre: for Linux clusters (Cluster File Systems, Inc.) </a:t>
            </a:r>
            <a:endParaRPr lang="fr-FR" sz="2400" dirty="0" smtClean="0"/>
          </a:p>
          <a:p>
            <a:pPr lvl="1" eaLnBrk="1" hangingPunct="1"/>
            <a:r>
              <a:rPr lang="en-GB" sz="2400" dirty="0" smtClean="0"/>
              <a:t>PVFS/PVFS2: Parallel Virtual File System for Linux clusters (Clemson/Argonne/Ohio State/others) </a:t>
            </a:r>
            <a:endParaRPr lang="fr-FR" sz="2400" dirty="0" smtClean="0"/>
          </a:p>
          <a:p>
            <a:pPr lvl="1" eaLnBrk="1" hangingPunct="1"/>
            <a:r>
              <a:rPr lang="fr-FR" sz="2400" dirty="0" err="1" smtClean="0"/>
              <a:t>PanFS</a:t>
            </a:r>
            <a:r>
              <a:rPr lang="fr-FR" sz="2400" dirty="0" smtClean="0"/>
              <a:t>: </a:t>
            </a:r>
            <a:r>
              <a:rPr lang="fr-FR" sz="2400" dirty="0" err="1" smtClean="0"/>
              <a:t>Panasas</a:t>
            </a:r>
            <a:r>
              <a:rPr lang="fr-FR" sz="2400" dirty="0" smtClean="0"/>
              <a:t> </a:t>
            </a:r>
            <a:r>
              <a:rPr lang="fr-FR" sz="2400" dirty="0" err="1" smtClean="0"/>
              <a:t>ActiveScale</a:t>
            </a:r>
            <a:r>
              <a:rPr lang="fr-FR" sz="2400" dirty="0" smtClean="0"/>
              <a:t> File System for Linux clusters (</a:t>
            </a:r>
            <a:r>
              <a:rPr lang="fr-FR" sz="2400" dirty="0" err="1" smtClean="0"/>
              <a:t>Panasas</a:t>
            </a:r>
            <a:r>
              <a:rPr lang="fr-FR" sz="2400" dirty="0" smtClean="0"/>
              <a:t>, Inc.) </a:t>
            </a:r>
          </a:p>
          <a:p>
            <a:pPr lvl="1" eaLnBrk="1" hangingPunct="1"/>
            <a:r>
              <a:rPr lang="en-GB" sz="2400" dirty="0" smtClean="0"/>
              <a:t>HP SFS: HP </a:t>
            </a:r>
            <a:r>
              <a:rPr lang="en-GB" sz="2400" dirty="0" err="1" smtClean="0"/>
              <a:t>StorageWorks</a:t>
            </a:r>
            <a:r>
              <a:rPr lang="en-GB" sz="2400" dirty="0" smtClean="0"/>
              <a:t> Scalable File Share. Lustre based parallel file system (Global File System for Linux) product from HP </a:t>
            </a:r>
            <a:endParaRPr lang="fr-FR" sz="2400" dirty="0" smtClean="0"/>
          </a:p>
          <a:p>
            <a:pPr eaLnBrk="1" hangingPunct="1"/>
            <a:r>
              <a:rPr lang="en-GB" sz="2800" dirty="0" smtClean="0"/>
              <a:t>The parallel I/O programming interface specification for MPI has been available since 1996 as part of MPI-2. </a:t>
            </a:r>
            <a:r>
              <a:rPr lang="fr-FR" sz="2800" dirty="0" err="1" smtClean="0"/>
              <a:t>Vendor</a:t>
            </a:r>
            <a:r>
              <a:rPr lang="fr-FR" sz="2800" dirty="0" smtClean="0"/>
              <a:t> and "free" </a:t>
            </a:r>
            <a:r>
              <a:rPr lang="fr-FR" sz="2800" dirty="0" err="1" smtClean="0"/>
              <a:t>implementations</a:t>
            </a:r>
            <a:r>
              <a:rPr lang="fr-FR" sz="2800" dirty="0" smtClean="0"/>
              <a:t> are </a:t>
            </a:r>
            <a:r>
              <a:rPr lang="fr-FR" sz="2800" dirty="0" err="1" smtClean="0"/>
              <a:t>now</a:t>
            </a:r>
            <a:r>
              <a:rPr lang="fr-FR" sz="2800" dirty="0" smtClean="0"/>
              <a:t> </a:t>
            </a:r>
            <a:r>
              <a:rPr lang="fr-FR" sz="2800" dirty="0" err="1" smtClean="0"/>
              <a:t>commonly</a:t>
            </a:r>
            <a:r>
              <a:rPr lang="fr-FR" sz="2800" dirty="0" smtClean="0"/>
              <a:t> </a:t>
            </a:r>
            <a:r>
              <a:rPr lang="fr-FR" sz="2800" dirty="0" err="1" smtClean="0"/>
              <a:t>available</a:t>
            </a:r>
            <a:r>
              <a:rPr lang="fr-FR" sz="2800" dirty="0" smtClean="0"/>
              <a:t>. </a:t>
            </a:r>
          </a:p>
          <a:p>
            <a:pPr eaLnBrk="1" hangingPunct="1"/>
            <a:endParaRPr lang="fr-FR" sz="28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6</a:t>
            </a:fld>
            <a:endParaRPr lang="en-GB" b="1"/>
          </a:p>
        </p:txBody>
      </p:sp>
    </p:spTree>
    <p:extLst>
      <p:ext uri="{BB962C8B-B14F-4D97-AF65-F5344CB8AC3E}">
        <p14:creationId xmlns:p14="http://schemas.microsoft.com/office/powerpoint/2010/main" val="2596550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228600" y="0"/>
            <a:ext cx="6781800" cy="748145"/>
          </a:xfrm>
        </p:spPr>
        <p:txBody>
          <a:bodyPr/>
          <a:lstStyle/>
          <a:p>
            <a:pPr eaLnBrk="1" hangingPunct="1"/>
            <a:r>
              <a:rPr lang="fr-FR" dirty="0" err="1" smtClean="0"/>
              <a:t>Some</a:t>
            </a:r>
            <a:r>
              <a:rPr lang="fr-FR" dirty="0" smtClean="0"/>
              <a:t> Options</a:t>
            </a:r>
          </a:p>
        </p:txBody>
      </p:sp>
      <p:sp>
        <p:nvSpPr>
          <p:cNvPr id="128003" name="Rectangle 3"/>
          <p:cNvSpPr>
            <a:spLocks noGrp="1" noChangeArrowheads="1"/>
          </p:cNvSpPr>
          <p:nvPr>
            <p:ph idx="1"/>
          </p:nvPr>
        </p:nvSpPr>
        <p:spPr>
          <a:xfrm>
            <a:off x="0" y="609600"/>
            <a:ext cx="8382000" cy="4800600"/>
          </a:xfrm>
        </p:spPr>
        <p:txBody>
          <a:bodyPr>
            <a:noAutofit/>
          </a:bodyPr>
          <a:lstStyle/>
          <a:p>
            <a:pPr eaLnBrk="1" hangingPunct="1">
              <a:lnSpc>
                <a:spcPct val="90000"/>
              </a:lnSpc>
            </a:pPr>
            <a:r>
              <a:rPr lang="en-GB" sz="2600" dirty="0" smtClean="0"/>
              <a:t>If you have access to a parallel file system, investigate using it. </a:t>
            </a:r>
            <a:r>
              <a:rPr lang="fr-FR" sz="2600" dirty="0" smtClean="0"/>
              <a:t>If </a:t>
            </a:r>
            <a:r>
              <a:rPr lang="fr-FR" sz="2600" dirty="0" err="1" smtClean="0"/>
              <a:t>you</a:t>
            </a:r>
            <a:r>
              <a:rPr lang="fr-FR" sz="2600" dirty="0" smtClean="0"/>
              <a:t> </a:t>
            </a:r>
            <a:r>
              <a:rPr lang="fr-FR" sz="2600" dirty="0" err="1" smtClean="0"/>
              <a:t>don't</a:t>
            </a:r>
            <a:r>
              <a:rPr lang="fr-FR" sz="2600" dirty="0" smtClean="0"/>
              <a:t>, </a:t>
            </a:r>
            <a:r>
              <a:rPr lang="fr-FR" sz="2600" dirty="0" err="1" smtClean="0"/>
              <a:t>keep</a:t>
            </a:r>
            <a:r>
              <a:rPr lang="fr-FR" sz="2600" dirty="0" smtClean="0"/>
              <a:t> </a:t>
            </a:r>
            <a:r>
              <a:rPr lang="fr-FR" sz="2600" dirty="0" err="1" smtClean="0"/>
              <a:t>reading</a:t>
            </a:r>
            <a:r>
              <a:rPr lang="fr-FR" sz="2600" dirty="0" smtClean="0"/>
              <a:t>... </a:t>
            </a:r>
          </a:p>
          <a:p>
            <a:pPr eaLnBrk="1" hangingPunct="1">
              <a:lnSpc>
                <a:spcPct val="90000"/>
              </a:lnSpc>
            </a:pPr>
            <a:r>
              <a:rPr lang="en-GB" sz="2600" dirty="0" smtClean="0"/>
              <a:t>Rule #1: Reduce overall I/O as much as possible </a:t>
            </a:r>
            <a:endParaRPr lang="fr-FR" sz="2600" dirty="0" smtClean="0"/>
          </a:p>
          <a:p>
            <a:pPr eaLnBrk="1" hangingPunct="1">
              <a:lnSpc>
                <a:spcPct val="90000"/>
              </a:lnSpc>
            </a:pPr>
            <a:r>
              <a:rPr lang="en-GB" sz="2600" dirty="0" smtClean="0"/>
              <a:t>Confine I/O to specific serial portions of the job, and then use parallel communications to distribute data to parallel tasks. For example, Task 1 could read an input file and then communicate required data to other tasks. Likewise, Task 1 could perform write operation after receiving required data from all other tasks. </a:t>
            </a:r>
            <a:endParaRPr lang="fr-FR" sz="2600" dirty="0" smtClean="0"/>
          </a:p>
          <a:p>
            <a:pPr eaLnBrk="1" hangingPunct="1">
              <a:lnSpc>
                <a:spcPct val="90000"/>
              </a:lnSpc>
            </a:pPr>
            <a:r>
              <a:rPr lang="en-GB" sz="2600" dirty="0" smtClean="0"/>
              <a:t>For distributed memory systems with shared </a:t>
            </a:r>
            <a:r>
              <a:rPr lang="en-GB" sz="2600" dirty="0" err="1" smtClean="0"/>
              <a:t>filespace</a:t>
            </a:r>
            <a:r>
              <a:rPr lang="en-GB" sz="2600" dirty="0" smtClean="0"/>
              <a:t>, perform I/O in local, non-shared </a:t>
            </a:r>
            <a:r>
              <a:rPr lang="en-GB" sz="2600" dirty="0" err="1" smtClean="0"/>
              <a:t>filespace</a:t>
            </a:r>
            <a:r>
              <a:rPr lang="en-GB" sz="2600" dirty="0" smtClean="0"/>
              <a:t>. For example, each processor may have /</a:t>
            </a:r>
            <a:r>
              <a:rPr lang="en-GB" sz="2600" dirty="0" err="1" smtClean="0"/>
              <a:t>tmp</a:t>
            </a:r>
            <a:r>
              <a:rPr lang="en-GB" sz="2600" dirty="0" smtClean="0"/>
              <a:t> </a:t>
            </a:r>
            <a:r>
              <a:rPr lang="en-GB" sz="2600" dirty="0" err="1" smtClean="0"/>
              <a:t>filespace</a:t>
            </a:r>
            <a:r>
              <a:rPr lang="en-GB" sz="2600" dirty="0" smtClean="0"/>
              <a:t> which can used. This is usually much more efficient than performing I/O over the network to one's home directory. </a:t>
            </a:r>
            <a:endParaRPr lang="fr-FR" sz="2600" dirty="0" smtClean="0"/>
          </a:p>
          <a:p>
            <a:pPr eaLnBrk="1" hangingPunct="1">
              <a:lnSpc>
                <a:spcPct val="90000"/>
              </a:lnSpc>
            </a:pPr>
            <a:r>
              <a:rPr lang="en-GB" sz="2600" dirty="0" smtClean="0"/>
              <a:t>Create unique filenames for each tasks' input/output file(s) </a:t>
            </a:r>
            <a:endParaRPr lang="fr-FR" sz="2600" dirty="0" smtClean="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7</a:t>
            </a:fld>
            <a:endParaRPr lang="en-GB" b="1"/>
          </a:p>
        </p:txBody>
      </p:sp>
    </p:spTree>
    <p:extLst>
      <p:ext uri="{BB962C8B-B14F-4D97-AF65-F5344CB8AC3E}">
        <p14:creationId xmlns:p14="http://schemas.microsoft.com/office/powerpoint/2010/main" val="2684610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6"/>
          <p:cNvSpPr>
            <a:spLocks noChangeArrowheads="1"/>
          </p:cNvSpPr>
          <p:nvPr/>
        </p:nvSpPr>
        <p:spPr bwMode="auto">
          <a:xfrm>
            <a:off x="990600" y="3048000"/>
            <a:ext cx="3810000" cy="1295400"/>
          </a:xfrm>
          <a:prstGeom prst="rect">
            <a:avLst/>
          </a:prstGeom>
          <a:solidFill>
            <a:srgbClr val="CCCC00"/>
          </a:solidFill>
          <a:ln w="9525">
            <a:solidFill>
              <a:srgbClr val="CC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51" name="Rectangle 2"/>
          <p:cNvSpPr>
            <a:spLocks noGrp="1" noChangeArrowheads="1"/>
          </p:cNvSpPr>
          <p:nvPr>
            <p:ph type="title"/>
          </p:nvPr>
        </p:nvSpPr>
        <p:spPr>
          <a:xfrm>
            <a:off x="304800" y="533400"/>
            <a:ext cx="7620000" cy="1143000"/>
          </a:xfrm>
        </p:spPr>
        <p:txBody>
          <a:bodyPr/>
          <a:lstStyle/>
          <a:p>
            <a:pPr eaLnBrk="1" hangingPunct="1"/>
            <a:r>
              <a:rPr lang="fr-FR" altLang="ja-JP" dirty="0" err="1" smtClean="0"/>
              <a:t>Amdahl's</a:t>
            </a:r>
            <a:r>
              <a:rPr lang="fr-FR" altLang="ja-JP" dirty="0" smtClean="0"/>
              <a:t> Law</a:t>
            </a:r>
            <a:endParaRPr lang="fr-FR" dirty="0" smtClean="0"/>
          </a:p>
        </p:txBody>
      </p:sp>
      <p:sp>
        <p:nvSpPr>
          <p:cNvPr id="130052" name="Rectangle 3"/>
          <p:cNvSpPr>
            <a:spLocks noGrp="1" noChangeArrowheads="1"/>
          </p:cNvSpPr>
          <p:nvPr>
            <p:ph idx="1"/>
          </p:nvPr>
        </p:nvSpPr>
        <p:spPr>
          <a:xfrm>
            <a:off x="228600" y="3200400"/>
            <a:ext cx="7772400" cy="3484418"/>
          </a:xfrm>
        </p:spPr>
        <p:txBody>
          <a:bodyPr>
            <a:noAutofit/>
          </a:bodyPr>
          <a:lstStyle/>
          <a:p>
            <a:pPr eaLnBrk="1" hangingPunct="1">
              <a:buFont typeface="Webdings" pitchFamily="18" charset="2"/>
              <a:buNone/>
            </a:pPr>
            <a:r>
              <a:rPr lang="fr-FR" sz="1800" b="1" dirty="0" smtClean="0">
                <a:latin typeface="Courier New" pitchFamily="49" charset="0"/>
              </a:rPr>
              <a:t>					1</a:t>
            </a:r>
          </a:p>
          <a:p>
            <a:pPr lvl="3" eaLnBrk="1" hangingPunct="1">
              <a:buFontTx/>
              <a:buNone/>
            </a:pPr>
            <a:r>
              <a:rPr lang="fr-FR" sz="1800" b="1" dirty="0" err="1" smtClean="0">
                <a:latin typeface="Courier New" pitchFamily="49" charset="0"/>
              </a:rPr>
              <a:t>speedup</a:t>
            </a:r>
            <a:r>
              <a:rPr lang="fr-FR" sz="1800" b="1" dirty="0" smtClean="0">
                <a:latin typeface="Courier New" pitchFamily="49" charset="0"/>
              </a:rPr>
              <a:t>   =   --------</a:t>
            </a:r>
          </a:p>
          <a:p>
            <a:pPr lvl="3" eaLnBrk="1" hangingPunct="1">
              <a:buFontTx/>
              <a:buNone/>
            </a:pPr>
            <a:r>
              <a:rPr lang="fr-FR" sz="1800" b="1" dirty="0" smtClean="0">
                <a:latin typeface="Courier New" pitchFamily="49" charset="0"/>
              </a:rPr>
              <a:t>               1  - P</a:t>
            </a:r>
            <a:endParaRPr lang="fr-FR" sz="1800" dirty="0" smtClean="0">
              <a:latin typeface="Courier New" pitchFamily="49" charset="0"/>
            </a:endParaRPr>
          </a:p>
          <a:p>
            <a:pPr eaLnBrk="1" hangingPunct="1"/>
            <a:endParaRPr lang="en-GB" sz="1800" dirty="0" smtClean="0"/>
          </a:p>
          <a:p>
            <a:pPr eaLnBrk="1" hangingPunct="1"/>
            <a:r>
              <a:rPr lang="en-GB" sz="2400" dirty="0" smtClean="0"/>
              <a:t>If none of the code can be parallelized, P = 0 and the speedup = 1 (no speedup). If all of the code is parallelized, P = 1 and the speedup is infinite (in theory). </a:t>
            </a:r>
            <a:endParaRPr lang="fr-FR" sz="2400" dirty="0" smtClean="0"/>
          </a:p>
          <a:p>
            <a:pPr eaLnBrk="1" hangingPunct="1"/>
            <a:r>
              <a:rPr lang="en-GB" sz="2400" dirty="0" smtClean="0"/>
              <a:t>If 50% of the code can be parallelized, maximum speedup = 2, meaning the code will run twice as fast. </a:t>
            </a:r>
            <a:endParaRPr lang="fr-FR" sz="2400" dirty="0" smtClean="0"/>
          </a:p>
        </p:txBody>
      </p:sp>
      <p:pic>
        <p:nvPicPr>
          <p:cNvPr id="130053" name="Picture 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5915" t="31111" r="11031" b="5902"/>
          <a:stretch>
            <a:fillRect/>
          </a:stretch>
        </p:blipFill>
        <p:spPr bwMode="auto">
          <a:xfrm>
            <a:off x="4495800" y="915914"/>
            <a:ext cx="4067175" cy="270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0054" name="Text Box 5"/>
          <p:cNvSpPr txBox="1">
            <a:spLocks noChangeArrowheads="1"/>
          </p:cNvSpPr>
          <p:nvPr/>
        </p:nvSpPr>
        <p:spPr bwMode="auto">
          <a:xfrm>
            <a:off x="152399" y="1431924"/>
            <a:ext cx="4556125"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ea typeface="ヒラギノ角ゴ Pro W3" charset="-128"/>
              </a:defRPr>
            </a:lvl1pPr>
            <a:lvl2pPr marL="742950" indent="-285750">
              <a:defRPr sz="2400">
                <a:solidFill>
                  <a:schemeClr val="tx1"/>
                </a:solidFill>
                <a:latin typeface="Arial" charset="0"/>
                <a:ea typeface="ヒラギノ角ゴ Pro W3" charset="-128"/>
              </a:defRPr>
            </a:lvl2pPr>
            <a:lvl3pPr marL="1143000" indent="-228600">
              <a:defRPr sz="2400">
                <a:solidFill>
                  <a:schemeClr val="tx1"/>
                </a:solidFill>
                <a:latin typeface="Arial" charset="0"/>
                <a:ea typeface="ヒラギノ角ゴ Pro W3" charset="-128"/>
              </a:defRPr>
            </a:lvl3pPr>
            <a:lvl4pPr marL="1600200" indent="-228600">
              <a:defRPr sz="2400">
                <a:solidFill>
                  <a:schemeClr val="tx1"/>
                </a:solidFill>
                <a:latin typeface="Arial" charset="0"/>
                <a:ea typeface="ヒラギノ角ゴ Pro W3" charset="-128"/>
              </a:defRPr>
            </a:lvl4pPr>
            <a:lvl5pPr marL="2057400" indent="-228600">
              <a:defRPr sz="2400">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charset="-128"/>
              </a:defRPr>
            </a:lvl9pPr>
          </a:lstStyle>
          <a:p>
            <a:pPr eaLnBrk="1" hangingPunct="1">
              <a:spcBef>
                <a:spcPct val="20000"/>
              </a:spcBef>
              <a:buClr>
                <a:srgbClr val="E47C23"/>
              </a:buClr>
              <a:buSzPct val="80000"/>
              <a:buFont typeface="Webdings" pitchFamily="18" charset="2"/>
              <a:buChar char="&lt;"/>
            </a:pPr>
            <a:r>
              <a:rPr lang="en-GB" sz="2000" dirty="0">
                <a:hlinkClick r:id="rId4"/>
              </a:rPr>
              <a:t>Amdahl's Law</a:t>
            </a:r>
            <a:r>
              <a:rPr lang="en-GB" sz="2000" dirty="0"/>
              <a:t> states that potential program speedup is defined by the fraction of code (P) that can be parallelized:</a:t>
            </a:r>
            <a:endParaRPr lang="fr-FR" sz="2000" dirty="0"/>
          </a:p>
          <a:p>
            <a:endParaRPr lang="fr-FR" sz="2000" dirty="0"/>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8</a:t>
            </a:fld>
            <a:endParaRPr lang="en-GB" b="1"/>
          </a:p>
        </p:txBody>
      </p:sp>
      <p:sp>
        <p:nvSpPr>
          <p:cNvPr id="3" name="Rectangle 2"/>
          <p:cNvSpPr/>
          <p:nvPr/>
        </p:nvSpPr>
        <p:spPr>
          <a:xfrm>
            <a:off x="599064" y="208028"/>
            <a:ext cx="6716135" cy="52322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114300" lvl="0">
              <a:spcBef>
                <a:spcPct val="20000"/>
              </a:spcBef>
              <a:buClr>
                <a:srgbClr val="4F81BD"/>
              </a:buClr>
            </a:pPr>
            <a:r>
              <a:rPr lang="en-GB" sz="2800" dirty="0" smtClean="0">
                <a:solidFill>
                  <a:prstClr val="black"/>
                </a:solidFill>
              </a:rPr>
              <a:t>10) Limits </a:t>
            </a:r>
            <a:r>
              <a:rPr lang="en-GB" sz="2800" dirty="0">
                <a:solidFill>
                  <a:prstClr val="black"/>
                </a:solidFill>
              </a:rPr>
              <a:t>and Costs of Parallel Programming</a:t>
            </a:r>
            <a:endParaRPr lang="fr-FR" sz="2800" dirty="0">
              <a:solidFill>
                <a:prstClr val="black"/>
              </a:solidFill>
            </a:endParaRPr>
          </a:p>
        </p:txBody>
      </p:sp>
    </p:spTree>
    <p:extLst>
      <p:ext uri="{BB962C8B-B14F-4D97-AF65-F5344CB8AC3E}">
        <p14:creationId xmlns:p14="http://schemas.microsoft.com/office/powerpoint/2010/main" val="201880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228600" y="152400"/>
            <a:ext cx="7086600" cy="914400"/>
          </a:xfrm>
        </p:spPr>
        <p:txBody>
          <a:bodyPr/>
          <a:lstStyle/>
          <a:p>
            <a:pPr eaLnBrk="1" hangingPunct="1"/>
            <a:r>
              <a:rPr lang="fr-FR" altLang="ja-JP" smtClean="0"/>
              <a:t>Amdahl's Law</a:t>
            </a:r>
            <a:endParaRPr lang="fr-FR" smtClean="0"/>
          </a:p>
        </p:txBody>
      </p:sp>
      <p:sp>
        <p:nvSpPr>
          <p:cNvPr id="131075" name="Rectangle 3"/>
          <p:cNvSpPr>
            <a:spLocks noGrp="1" noChangeArrowheads="1"/>
          </p:cNvSpPr>
          <p:nvPr>
            <p:ph idx="1"/>
          </p:nvPr>
        </p:nvSpPr>
        <p:spPr>
          <a:xfrm>
            <a:off x="381000" y="1310164"/>
            <a:ext cx="7620000" cy="4800600"/>
          </a:xfrm>
        </p:spPr>
        <p:txBody>
          <a:bodyPr>
            <a:normAutofit/>
          </a:bodyPr>
          <a:lstStyle/>
          <a:p>
            <a:pPr eaLnBrk="1" hangingPunct="1"/>
            <a:r>
              <a:rPr lang="en-GB" altLang="ja-JP" sz="2800" dirty="0" smtClean="0"/>
              <a:t>Introducing the number of processors performing the parallel fraction of work, the relationship can be </a:t>
            </a:r>
            <a:r>
              <a:rPr lang="en-GB" altLang="ja-JP" sz="2800" dirty="0" err="1" smtClean="0"/>
              <a:t>modeled</a:t>
            </a:r>
            <a:r>
              <a:rPr lang="en-GB" altLang="ja-JP" sz="2800" dirty="0" smtClean="0"/>
              <a:t> by</a:t>
            </a:r>
          </a:p>
          <a:p>
            <a:pPr eaLnBrk="1" hangingPunct="1"/>
            <a:endParaRPr lang="en-GB" altLang="ja-JP" sz="2800" dirty="0" smtClean="0"/>
          </a:p>
          <a:p>
            <a:pPr eaLnBrk="1" hangingPunct="1"/>
            <a:endParaRPr lang="fr-FR" altLang="ja-JP" sz="2800" dirty="0" smtClean="0"/>
          </a:p>
          <a:p>
            <a:pPr eaLnBrk="1" hangingPunct="1"/>
            <a:endParaRPr lang="fr-FR" altLang="ja-JP" sz="2800" dirty="0" smtClean="0"/>
          </a:p>
          <a:p>
            <a:pPr eaLnBrk="1" hangingPunct="1"/>
            <a:endParaRPr lang="en-GB" altLang="ja-JP" sz="2800" dirty="0" smtClean="0"/>
          </a:p>
          <a:p>
            <a:pPr eaLnBrk="1" hangingPunct="1"/>
            <a:r>
              <a:rPr lang="en-GB" altLang="ja-JP" sz="2800" dirty="0" smtClean="0"/>
              <a:t>where P = parallel fraction, N = number of processors and S = serial fraction</a:t>
            </a:r>
            <a:r>
              <a:rPr lang="fr-FR" altLang="ja-JP" sz="2800" dirty="0" smtClean="0"/>
              <a:t> </a:t>
            </a:r>
            <a:endParaRPr lang="fr-FR" sz="2800" dirty="0" smtClean="0"/>
          </a:p>
        </p:txBody>
      </p:sp>
      <p:sp>
        <p:nvSpPr>
          <p:cNvPr id="131076" name="Text Box 4"/>
          <p:cNvSpPr txBox="1">
            <a:spLocks noChangeArrowheads="1"/>
          </p:cNvSpPr>
          <p:nvPr/>
        </p:nvSpPr>
        <p:spPr bwMode="auto">
          <a:xfrm>
            <a:off x="1981200" y="2971800"/>
            <a:ext cx="5105400" cy="1631216"/>
          </a:xfrm>
          <a:prstGeom prst="rect">
            <a:avLst/>
          </a:prstGeom>
          <a:solidFill>
            <a:srgbClr val="CC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charset="0"/>
                <a:ea typeface="ヒラギノ角ゴ Pro W3" charset="-128"/>
              </a:defRPr>
            </a:lvl1pPr>
            <a:lvl2pPr marL="742950" indent="-285750">
              <a:defRPr sz="2400">
                <a:solidFill>
                  <a:schemeClr val="tx1"/>
                </a:solidFill>
                <a:latin typeface="Arial" charset="0"/>
                <a:ea typeface="ヒラギノ角ゴ Pro W3" charset="-128"/>
              </a:defRPr>
            </a:lvl2pPr>
            <a:lvl3pPr marL="1143000" indent="-228600">
              <a:defRPr sz="2400">
                <a:solidFill>
                  <a:schemeClr val="tx1"/>
                </a:solidFill>
                <a:latin typeface="Arial" charset="0"/>
                <a:ea typeface="ヒラギノ角ゴ Pro W3" charset="-128"/>
              </a:defRPr>
            </a:lvl3pPr>
            <a:lvl4pPr marL="1600200" indent="-228600">
              <a:defRPr sz="2400">
                <a:solidFill>
                  <a:schemeClr val="tx1"/>
                </a:solidFill>
                <a:latin typeface="Arial" charset="0"/>
                <a:ea typeface="ヒラギノ角ゴ Pro W3" charset="-128"/>
              </a:defRPr>
            </a:lvl4pPr>
            <a:lvl5pPr marL="2057400" indent="-228600">
              <a:defRPr sz="2400">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charset="-128"/>
              </a:defRPr>
            </a:lvl9pPr>
          </a:lstStyle>
          <a:p>
            <a:r>
              <a:rPr lang="en-GB" sz="2000" b="1" dirty="0">
                <a:latin typeface="Courier New" pitchFamily="49" charset="0"/>
              </a:rPr>
              <a:t>                    </a:t>
            </a:r>
            <a:r>
              <a:rPr lang="fr-FR" sz="2000" b="1" dirty="0">
                <a:latin typeface="Courier New" pitchFamily="49" charset="0"/>
              </a:rPr>
              <a:t>1      </a:t>
            </a:r>
          </a:p>
          <a:p>
            <a:r>
              <a:rPr lang="fr-FR" sz="2000" b="1" dirty="0" err="1">
                <a:latin typeface="Courier New" pitchFamily="49" charset="0"/>
              </a:rPr>
              <a:t>speedup</a:t>
            </a:r>
            <a:r>
              <a:rPr lang="fr-FR" sz="2000" b="1" dirty="0">
                <a:latin typeface="Courier New" pitchFamily="49" charset="0"/>
              </a:rPr>
              <a:t>   =   ------------</a:t>
            </a:r>
          </a:p>
          <a:p>
            <a:r>
              <a:rPr lang="fr-FR" sz="2000" b="1" dirty="0">
                <a:latin typeface="Courier New" pitchFamily="49" charset="0"/>
              </a:rPr>
              <a:t>                P   +  S                   </a:t>
            </a:r>
          </a:p>
          <a:p>
            <a:r>
              <a:rPr lang="fr-FR" sz="2000" b="1" dirty="0">
                <a:latin typeface="Courier New" pitchFamily="49" charset="0"/>
              </a:rPr>
              <a:t>               ---                    </a:t>
            </a:r>
          </a:p>
          <a:p>
            <a:r>
              <a:rPr lang="fr-FR" sz="2000" b="1" dirty="0">
                <a:latin typeface="Courier New" pitchFamily="49" charset="0"/>
              </a:rPr>
              <a:t>                N</a:t>
            </a:r>
          </a:p>
        </p:txBody>
      </p:sp>
      <p:sp>
        <p:nvSpPr>
          <p:cNvPr id="2" name="Slide Number Placeholder 1"/>
          <p:cNvSpPr>
            <a:spLocks noGrp="1"/>
          </p:cNvSpPr>
          <p:nvPr>
            <p:ph type="sldNum" sz="quarter" idx="12"/>
          </p:nvPr>
        </p:nvSpPr>
        <p:spPr>
          <a:ln w="19050">
            <a:solidFill>
              <a:srgbClr val="FFFFFF"/>
            </a:solidFill>
          </a:ln>
        </p:spPr>
        <p:style>
          <a:lnRef idx="1">
            <a:schemeClr val="dk1"/>
          </a:lnRef>
          <a:fillRef idx="1003">
            <a:schemeClr val="dk2"/>
          </a:fillRef>
          <a:effectRef idx="2">
            <a:schemeClr val="dk1"/>
          </a:effectRef>
          <a:fontRef idx="minor">
            <a:schemeClr val="lt1"/>
          </a:fontRef>
        </p:style>
        <p:txBody>
          <a:bodyPr vert="horz" lIns="0" tIns="0" rIns="0" bIns="0" rtlCol="0" anchor="ctr"/>
          <a:lstStyle/>
          <a:p>
            <a:fld id="{B5331D12-0C6F-47C6-85CB-A1AB3FC26348}" type="slidenum">
              <a:rPr lang="en-GB" b="1"/>
              <a:pPr/>
              <a:t>9</a:t>
            </a:fld>
            <a:endParaRPr lang="en-GB" b="1"/>
          </a:p>
        </p:txBody>
      </p:sp>
    </p:spTree>
    <p:extLst>
      <p:ext uri="{BB962C8B-B14F-4D97-AF65-F5344CB8AC3E}">
        <p14:creationId xmlns:p14="http://schemas.microsoft.com/office/powerpoint/2010/main" val="3194049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2621</Words>
  <Application>Microsoft Office PowerPoint</Application>
  <PresentationFormat>On-screen Show (4:3)</PresentationFormat>
  <Paragraphs>336</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8) Granularity</vt:lpstr>
      <vt:lpstr>Fine-grain Parallelism </vt:lpstr>
      <vt:lpstr>Coarse-grain Parallelism</vt:lpstr>
      <vt:lpstr>Which is Best?</vt:lpstr>
      <vt:lpstr>9)  I/O          The bad news</vt:lpstr>
      <vt:lpstr>The good News</vt:lpstr>
      <vt:lpstr>Some Options</vt:lpstr>
      <vt:lpstr>Amdahl's Law</vt:lpstr>
      <vt:lpstr>Amdahl's Law</vt:lpstr>
      <vt:lpstr>Amdahl's Law</vt:lpstr>
      <vt:lpstr>Amdahl's Law</vt:lpstr>
      <vt:lpstr>Complexity</vt:lpstr>
      <vt:lpstr>Portability</vt:lpstr>
      <vt:lpstr>Resource Requirements</vt:lpstr>
      <vt:lpstr>Scalability</vt:lpstr>
      <vt:lpstr>11) Performance Analysis and Tuning</vt:lpstr>
      <vt:lpstr>Parallel Examples</vt:lpstr>
      <vt:lpstr>Agenda</vt:lpstr>
      <vt:lpstr>Array Processing</vt:lpstr>
      <vt:lpstr>Array Processing Solution 1</vt:lpstr>
      <vt:lpstr>Array Processing Solution 1 - One possible implementation</vt:lpstr>
      <vt:lpstr>Array Processing Solution 1 -  One possible implementation</vt:lpstr>
      <vt:lpstr>Array Processing Solution 2: Pool of Tasks </vt:lpstr>
      <vt:lpstr>Array Processing Solution 2- Pool of Tasks Scheme</vt:lpstr>
      <vt:lpstr>Array Processing Solution 2 Pool of  Tasks Scheme </vt:lpstr>
      <vt:lpstr>Pi Calculation</vt:lpstr>
      <vt:lpstr>Discussion</vt:lpstr>
      <vt:lpstr>Algorithm</vt:lpstr>
      <vt:lpstr>PI Calculation - Parallel Solution</vt:lpstr>
      <vt:lpstr>PI Calculation -  Parallel Solution</vt:lpstr>
      <vt:lpstr>Simple Heat Equation</vt:lpstr>
      <vt:lpstr>Simple Heat Equation</vt:lpstr>
      <vt:lpstr>Parallel Solution 1</vt:lpstr>
      <vt:lpstr>Parallel Solution 1</vt:lpstr>
      <vt:lpstr>Parallel Solution 2 Overlapping Communication and Computation </vt:lpstr>
      <vt:lpstr>Parallel Solution 2-Overlapping Communication and Computation</vt:lpstr>
      <vt:lpstr>1-D Wave Equation</vt:lpstr>
      <vt:lpstr>1-D Wave Equation</vt:lpstr>
      <vt:lpstr>1-D Wave Equation  Parallel Solution</vt:lpstr>
      <vt:lpstr>1-D Wave Equation Parallel Solution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Granularity</dc:title>
  <dc:creator>tawfik</dc:creator>
  <cp:lastModifiedBy>tawfik</cp:lastModifiedBy>
  <cp:revision>1</cp:revision>
  <dcterms:created xsi:type="dcterms:W3CDTF">2006-08-16T00:00:00Z</dcterms:created>
  <dcterms:modified xsi:type="dcterms:W3CDTF">2018-02-06T05:19:32Z</dcterms:modified>
</cp:coreProperties>
</file>