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5D8DF-B83D-4DA3-A2D8-53B621CE2651}" type="datetimeFigureOut">
              <a:rPr lang="en-GB" smtClean="0"/>
              <a:t>02/04/2016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DA4362-58D9-4241-90A7-3411ECC46642}" type="slidenum">
              <a:rPr lang="en-GB" smtClean="0"/>
              <a:t>‹#›</a:t>
            </a:fld>
            <a:endParaRPr lang="en-GB"/>
          </a:p>
        </p:txBody>
      </p:sp>
    </p:spTree>
    <p:extLst>
      <p:ext uri="{BB962C8B-B14F-4D97-AF65-F5344CB8AC3E}">
        <p14:creationId xmlns:p14="http://schemas.microsoft.com/office/powerpoint/2010/main" val="2474728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6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6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F8B30DC4-7001-4E0F-BB7B-BDD207EBF56F}" type="slidenum">
              <a:rPr lang="en-US" sz="1200">
                <a:solidFill>
                  <a:prstClr val="black"/>
                </a:solidFill>
              </a:rPr>
              <a:pPr/>
              <a:t>1</a:t>
            </a:fld>
            <a:endParaRPr lang="en-US" sz="120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6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6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2CC40ECA-F964-402C-AD45-5F1300BA1E53}" type="slidenum">
              <a:rPr lang="en-US" sz="1200">
                <a:solidFill>
                  <a:prstClr val="black"/>
                </a:solidFill>
              </a:rPr>
              <a:pPr/>
              <a:t>12</a:t>
            </a:fld>
            <a:endParaRPr lang="en-US" sz="120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7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7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968121A5-3C44-4725-9E4F-528BF6734F65}" type="slidenum">
              <a:rPr lang="en-US" sz="1200">
                <a:solidFill>
                  <a:prstClr val="black"/>
                </a:solidFill>
              </a:rPr>
              <a:pPr/>
              <a:t>13</a:t>
            </a:fld>
            <a:endParaRPr lang="en-US" sz="120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8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18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393EFD01-3E17-42F7-A5EC-3EFA19DF7CF2}" type="slidenum">
              <a:rPr lang="en-US" sz="1200">
                <a:solidFill>
                  <a:prstClr val="black"/>
                </a:solidFill>
              </a:rPr>
              <a:pPr/>
              <a:t>15</a:t>
            </a:fld>
            <a:endParaRPr lang="en-US" sz="120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9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9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1F21939A-9097-455B-AA67-BE1FCEFDAD41}" type="slidenum">
              <a:rPr lang="en-US" sz="1200">
                <a:solidFill>
                  <a:prstClr val="black"/>
                </a:solidFill>
              </a:rPr>
              <a:pPr/>
              <a:t>16</a:t>
            </a:fld>
            <a:endParaRPr lang="en-US" sz="120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0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4721AA5-67E2-4DFB-B9A8-EDC84DF6CC55}" type="slidenum">
              <a:rPr lang="en-US" sz="1200">
                <a:solidFill>
                  <a:prstClr val="black"/>
                </a:solidFill>
              </a:rPr>
              <a:pPr/>
              <a:t>18</a:t>
            </a:fld>
            <a:endParaRPr lang="en-US" sz="120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1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1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2E1FE52D-40B7-4FE9-9FE0-793CCAEE43AF}" type="slidenum">
              <a:rPr lang="en-US" sz="1200">
                <a:solidFill>
                  <a:prstClr val="black"/>
                </a:solidFill>
              </a:rPr>
              <a:pPr/>
              <a:t>19</a:t>
            </a:fld>
            <a:endParaRPr lang="en-US" sz="120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2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2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DF865954-CBFD-4C0A-92CB-651FF404ACE1}" type="slidenum">
              <a:rPr lang="en-US" sz="1200">
                <a:solidFill>
                  <a:prstClr val="black"/>
                </a:solidFill>
              </a:rPr>
              <a:pPr/>
              <a:t>20</a:t>
            </a:fld>
            <a:endParaRPr lang="en-US" sz="120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3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3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24836A7F-A0D6-4D3D-B5E4-5E2D1BDC3FF0}" type="slidenum">
              <a:rPr lang="en-US" sz="1200">
                <a:solidFill>
                  <a:prstClr val="black"/>
                </a:solidFill>
              </a:rPr>
              <a:pPr/>
              <a:t>21</a:t>
            </a:fld>
            <a:endParaRPr lang="en-US" sz="120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4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4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5EA4A725-1B02-47F8-A44A-47D2EFFC2CF7}" type="slidenum">
              <a:rPr lang="en-US" sz="1200">
                <a:solidFill>
                  <a:prstClr val="black"/>
                </a:solidFill>
              </a:rPr>
              <a:pPr/>
              <a:t>22</a:t>
            </a:fld>
            <a:endParaRPr lang="en-US" sz="120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5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73DE0301-2CD2-4A40-BF31-8E6F970A95EA}" type="slidenum">
              <a:rPr lang="en-US" sz="1200">
                <a:solidFill>
                  <a:prstClr val="black"/>
                </a:solidFill>
              </a:rPr>
              <a:pPr/>
              <a:t>23</a:t>
            </a:fld>
            <a:endParaRPr lang="en-US" sz="120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7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7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8D16B123-D470-47B8-BC36-0AEEDAFDE7E8}" type="slidenum">
              <a:rPr lang="en-US" sz="1200">
                <a:solidFill>
                  <a:prstClr val="black"/>
                </a:solidFill>
              </a:rPr>
              <a:pPr/>
              <a:t>2</a:t>
            </a:fld>
            <a:endParaRPr lang="en-US" sz="12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8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8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61A5E008-45C1-4DF7-B0A1-786452FA83F2}" type="slidenum">
              <a:rPr lang="en-US" sz="1200">
                <a:solidFill>
                  <a:prstClr val="black"/>
                </a:solidFill>
              </a:rPr>
              <a:pPr/>
              <a:t>3</a:t>
            </a:fld>
            <a:endParaRPr lang="en-US" sz="120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9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9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B35314B5-A575-402A-AE35-A46D09F9F9CB}" type="slidenum">
              <a:rPr lang="en-US" sz="1200">
                <a:solidFill>
                  <a:prstClr val="black"/>
                </a:solidFill>
              </a:rPr>
              <a:pPr/>
              <a:t>4</a:t>
            </a:fld>
            <a:endParaRPr lang="en-US" sz="120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0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0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C92B1EE9-9F10-41E3-B4D5-0FC5EFA3C8DF}" type="slidenum">
              <a:rPr lang="en-US" sz="1200">
                <a:solidFill>
                  <a:prstClr val="black"/>
                </a:solidFill>
              </a:rPr>
              <a:pPr/>
              <a:t>5</a:t>
            </a:fld>
            <a:endParaRPr lang="en-US" sz="120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1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1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FB975FD2-5B68-4D6F-A437-4C95371BB4EF}" type="slidenum">
              <a:rPr lang="en-US" sz="1200">
                <a:solidFill>
                  <a:prstClr val="black"/>
                </a:solidFill>
              </a:rPr>
              <a:pPr/>
              <a:t>6</a:t>
            </a:fld>
            <a:endParaRPr lang="en-US" sz="120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2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973621BD-BDD8-47E8-BDFA-3E78EF09FF79}" type="slidenum">
              <a:rPr lang="en-US" sz="1200">
                <a:solidFill>
                  <a:prstClr val="black"/>
                </a:solidFill>
              </a:rPr>
              <a:pPr/>
              <a:t>7</a:t>
            </a:fld>
            <a:endParaRPr lang="en-US" sz="120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4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4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D514A6EA-3509-4DC4-B492-4FBEA992BA18}" type="slidenum">
              <a:rPr lang="en-US" sz="1200">
                <a:solidFill>
                  <a:prstClr val="black"/>
                </a:solidFill>
              </a:rPr>
              <a:pPr/>
              <a:t>9</a:t>
            </a:fld>
            <a:endParaRPr lang="en-US"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5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200">
                <a:solidFill>
                  <a:schemeClr val="tx1"/>
                </a:solidFill>
                <a:latin typeface="Arial" charset="0"/>
                <a:ea typeface="ヒラギノ角ゴ Pro W3" charset="-128"/>
              </a:defRPr>
            </a:lvl1pPr>
            <a:lvl2pPr marL="685669" indent="-263719">
              <a:defRPr sz="2200">
                <a:solidFill>
                  <a:schemeClr val="tx1"/>
                </a:solidFill>
                <a:latin typeface="Arial" charset="0"/>
                <a:ea typeface="ヒラギノ角ゴ Pro W3" charset="-128"/>
              </a:defRPr>
            </a:lvl2pPr>
            <a:lvl3pPr marL="1054875" indent="-210975">
              <a:defRPr sz="2200">
                <a:solidFill>
                  <a:schemeClr val="tx1"/>
                </a:solidFill>
                <a:latin typeface="Arial" charset="0"/>
                <a:ea typeface="ヒラギノ角ゴ Pro W3" charset="-128"/>
              </a:defRPr>
            </a:lvl3pPr>
            <a:lvl4pPr marL="1476825" indent="-210975">
              <a:defRPr sz="2200">
                <a:solidFill>
                  <a:schemeClr val="tx1"/>
                </a:solidFill>
                <a:latin typeface="Arial" charset="0"/>
                <a:ea typeface="ヒラギノ角ゴ Pro W3" charset="-128"/>
              </a:defRPr>
            </a:lvl4pPr>
            <a:lvl5pPr marL="1898774" indent="-210975">
              <a:defRPr sz="2200">
                <a:solidFill>
                  <a:schemeClr val="tx1"/>
                </a:solidFill>
                <a:latin typeface="Arial" charset="0"/>
                <a:ea typeface="ヒラギノ角ゴ Pro W3" charset="-128"/>
              </a:defRPr>
            </a:lvl5pPr>
            <a:lvl6pPr marL="2320724" indent="-210975" eaLnBrk="0" fontAlgn="base" hangingPunct="0">
              <a:spcBef>
                <a:spcPct val="0"/>
              </a:spcBef>
              <a:spcAft>
                <a:spcPct val="0"/>
              </a:spcAft>
              <a:defRPr sz="2200">
                <a:solidFill>
                  <a:schemeClr val="tx1"/>
                </a:solidFill>
                <a:latin typeface="Arial" charset="0"/>
                <a:ea typeface="ヒラギノ角ゴ Pro W3" charset="-128"/>
              </a:defRPr>
            </a:lvl6pPr>
            <a:lvl7pPr marL="2742674" indent="-210975" eaLnBrk="0" fontAlgn="base" hangingPunct="0">
              <a:spcBef>
                <a:spcPct val="0"/>
              </a:spcBef>
              <a:spcAft>
                <a:spcPct val="0"/>
              </a:spcAft>
              <a:defRPr sz="2200">
                <a:solidFill>
                  <a:schemeClr val="tx1"/>
                </a:solidFill>
                <a:latin typeface="Arial" charset="0"/>
                <a:ea typeface="ヒラギノ角ゴ Pro W3" charset="-128"/>
              </a:defRPr>
            </a:lvl7pPr>
            <a:lvl8pPr marL="3164624" indent="-210975" eaLnBrk="0" fontAlgn="base" hangingPunct="0">
              <a:spcBef>
                <a:spcPct val="0"/>
              </a:spcBef>
              <a:spcAft>
                <a:spcPct val="0"/>
              </a:spcAft>
              <a:defRPr sz="2200">
                <a:solidFill>
                  <a:schemeClr val="tx1"/>
                </a:solidFill>
                <a:latin typeface="Arial" charset="0"/>
                <a:ea typeface="ヒラギノ角ゴ Pro W3" charset="-128"/>
              </a:defRPr>
            </a:lvl8pPr>
            <a:lvl9pPr marL="3586574" indent="-210975" eaLnBrk="0" fontAlgn="base" hangingPunct="0">
              <a:spcBef>
                <a:spcPct val="0"/>
              </a:spcBef>
              <a:spcAft>
                <a:spcPct val="0"/>
              </a:spcAft>
              <a:defRPr sz="2200">
                <a:solidFill>
                  <a:schemeClr val="tx1"/>
                </a:solidFill>
                <a:latin typeface="Arial" charset="0"/>
                <a:ea typeface="ヒラギノ角ゴ Pro W3" charset="-128"/>
              </a:defRPr>
            </a:lvl9pPr>
          </a:lstStyle>
          <a:p>
            <a:fld id="{A95C6C76-D816-4687-A1C4-9D7E05100C08}" type="slidenum">
              <a:rPr lang="en-US" sz="1200">
                <a:solidFill>
                  <a:prstClr val="black"/>
                </a:solidFill>
              </a:rPr>
              <a:pPr/>
              <a:t>11</a:t>
            </a:fld>
            <a:endParaRPr 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26D939-0520-485F-A4FB-FC09B8A8750E}" type="datetimeFigureOut">
              <a:rPr lang="en-GB" smtClean="0"/>
              <a:t>02/04/2016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1973782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26D939-0520-485F-A4FB-FC09B8A8750E}" type="datetimeFigureOut">
              <a:rPr lang="en-GB" smtClean="0"/>
              <a:t>02/04/2016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221534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26D939-0520-485F-A4FB-FC09B8A8750E}" type="datetimeFigureOut">
              <a:rPr lang="en-GB" smtClean="0"/>
              <a:t>02/04/2016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353431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26D939-0520-485F-A4FB-FC09B8A8750E}" type="datetimeFigureOut">
              <a:rPr lang="en-GB" smtClean="0"/>
              <a:t>02/04/2016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350814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26D939-0520-485F-A4FB-FC09B8A8750E}" type="datetimeFigureOut">
              <a:rPr lang="en-GB" smtClean="0"/>
              <a:t>02/04/2016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2624758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26D939-0520-485F-A4FB-FC09B8A8750E}" type="datetimeFigureOut">
              <a:rPr lang="en-GB" smtClean="0"/>
              <a:t>02/04/2016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48006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26D939-0520-485F-A4FB-FC09B8A8750E}" type="datetimeFigureOut">
              <a:rPr lang="en-GB" smtClean="0"/>
              <a:t>02/04/2016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2917849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26D939-0520-485F-A4FB-FC09B8A8750E}" type="datetimeFigureOut">
              <a:rPr lang="en-GB" smtClean="0"/>
              <a:t>02/04/2016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1901319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6D939-0520-485F-A4FB-FC09B8A8750E}" type="datetimeFigureOut">
              <a:rPr lang="en-GB" smtClean="0"/>
              <a:t>02/04/2016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278022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26D939-0520-485F-A4FB-FC09B8A8750E}" type="datetimeFigureOut">
              <a:rPr lang="en-GB" smtClean="0"/>
              <a:t>02/04/2016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204244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26D939-0520-485F-A4FB-FC09B8A8750E}" type="datetimeFigureOut">
              <a:rPr lang="en-GB" smtClean="0"/>
              <a:t>02/04/2016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5AAD6-8E39-4703-9F43-BCA75634305E}" type="slidenum">
              <a:rPr lang="en-GB" smtClean="0"/>
              <a:t>‹#›</a:t>
            </a:fld>
            <a:endParaRPr lang="en-GB"/>
          </a:p>
        </p:txBody>
      </p:sp>
    </p:spTree>
    <p:extLst>
      <p:ext uri="{BB962C8B-B14F-4D97-AF65-F5344CB8AC3E}">
        <p14:creationId xmlns:p14="http://schemas.microsoft.com/office/powerpoint/2010/main" val="65684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6D939-0520-485F-A4FB-FC09B8A8750E}" type="datetimeFigureOut">
              <a:rPr lang="en-GB" smtClean="0"/>
              <a:t>02/04/2016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5AAD6-8E39-4703-9F43-BCA75634305E}" type="slidenum">
              <a:rPr lang="en-GB" smtClean="0"/>
              <a:t>‹#›</a:t>
            </a:fld>
            <a:endParaRPr lang="en-GB"/>
          </a:p>
        </p:txBody>
      </p:sp>
    </p:spTree>
    <p:extLst>
      <p:ext uri="{BB962C8B-B14F-4D97-AF65-F5344CB8AC3E}">
        <p14:creationId xmlns:p14="http://schemas.microsoft.com/office/powerpoint/2010/main" val="22640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cs.anl.gov/Projects/mpi/standard.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683568" y="1340843"/>
            <a:ext cx="7772400" cy="4419600"/>
          </a:xfrm>
        </p:spPr>
        <p:txBody>
          <a:bodyPr/>
          <a:lstStyle/>
          <a:p>
            <a:pPr eaLnBrk="1" hangingPunct="1"/>
            <a:r>
              <a:rPr lang="fr-FR" dirty="0" err="1" smtClean="0"/>
              <a:t>Overview</a:t>
            </a:r>
            <a:endParaRPr lang="fr-FR" dirty="0" smtClean="0"/>
          </a:p>
          <a:p>
            <a:pPr eaLnBrk="1" hangingPunct="1"/>
            <a:r>
              <a:rPr lang="fr-FR" dirty="0" err="1" smtClean="0"/>
              <a:t>Shared</a:t>
            </a:r>
            <a:r>
              <a:rPr lang="fr-FR" dirty="0" smtClean="0"/>
              <a:t> Memory Model</a:t>
            </a:r>
          </a:p>
          <a:p>
            <a:pPr eaLnBrk="1" hangingPunct="1"/>
            <a:r>
              <a:rPr lang="fr-FR" dirty="0" smtClean="0"/>
              <a:t>Threads Model</a:t>
            </a:r>
          </a:p>
          <a:p>
            <a:pPr eaLnBrk="1" hangingPunct="1"/>
            <a:r>
              <a:rPr lang="fr-FR" dirty="0" smtClean="0"/>
              <a:t>Message Passing Model</a:t>
            </a:r>
          </a:p>
          <a:p>
            <a:pPr eaLnBrk="1" hangingPunct="1"/>
            <a:r>
              <a:rPr lang="fr-FR" dirty="0" smtClean="0"/>
              <a:t>Data </a:t>
            </a:r>
            <a:r>
              <a:rPr lang="fr-FR" dirty="0" err="1" smtClean="0"/>
              <a:t>Parallel</a:t>
            </a:r>
            <a:r>
              <a:rPr lang="fr-FR" dirty="0" smtClean="0"/>
              <a:t> Model</a:t>
            </a:r>
          </a:p>
          <a:p>
            <a:pPr eaLnBrk="1" hangingPunct="1"/>
            <a:r>
              <a:rPr lang="fr-FR" dirty="0" err="1" smtClean="0"/>
              <a:t>Other</a:t>
            </a:r>
            <a:r>
              <a:rPr lang="fr-FR" dirty="0" smtClean="0"/>
              <a:t> </a:t>
            </a:r>
            <a:r>
              <a:rPr lang="fr-FR" dirty="0" err="1" smtClean="0"/>
              <a:t>Models</a:t>
            </a:r>
            <a:endParaRPr lang="fr-FR" dirty="0" smtClean="0"/>
          </a:p>
          <a:p>
            <a:pPr eaLnBrk="1" hangingPunct="1"/>
            <a:endParaRPr lang="fr-FR" dirty="0" smtClean="0"/>
          </a:p>
        </p:txBody>
      </p:sp>
      <p:pic>
        <p:nvPicPr>
          <p:cNvPr id="553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548680"/>
            <a:ext cx="70596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6396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Message Passing Model"/>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647" y="1340768"/>
            <a:ext cx="6240863"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4316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115616" y="188640"/>
            <a:ext cx="5184576" cy="838200"/>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Threads Model: OpenMP</a:t>
            </a:r>
          </a:p>
        </p:txBody>
      </p:sp>
      <p:sp>
        <p:nvSpPr>
          <p:cNvPr id="63491" name="Rectangle 3"/>
          <p:cNvSpPr>
            <a:spLocks noGrp="1" noChangeArrowheads="1"/>
          </p:cNvSpPr>
          <p:nvPr>
            <p:ph type="body" idx="1"/>
          </p:nvPr>
        </p:nvSpPr>
        <p:spPr>
          <a:xfrm>
            <a:off x="685800" y="1524000"/>
            <a:ext cx="8206680" cy="4419600"/>
          </a:xfrm>
        </p:spPr>
        <p:txBody>
          <a:bodyPr>
            <a:normAutofit fontScale="77500" lnSpcReduction="20000"/>
          </a:bodyPr>
          <a:lstStyle/>
          <a:p>
            <a:pPr eaLnBrk="1" hangingPunct="1"/>
            <a:r>
              <a:rPr lang="fr-FR" b="1" dirty="0" err="1" smtClean="0"/>
              <a:t>OpenMP</a:t>
            </a:r>
            <a:r>
              <a:rPr lang="fr-FR" dirty="0" smtClean="0"/>
              <a:t> </a:t>
            </a:r>
          </a:p>
          <a:p>
            <a:pPr lvl="1" eaLnBrk="1" hangingPunct="1"/>
            <a:r>
              <a:rPr lang="en-GB" dirty="0" smtClean="0"/>
              <a:t>Compiler directive based; can use serial code </a:t>
            </a:r>
            <a:endParaRPr lang="fr-FR" dirty="0" smtClean="0"/>
          </a:p>
          <a:p>
            <a:pPr lvl="1" eaLnBrk="1" hangingPunct="1"/>
            <a:r>
              <a:rPr lang="en-GB" dirty="0" smtClean="0"/>
              <a:t>Jointly defined and endorsed by a group of major computer hardware and software vendors. The </a:t>
            </a:r>
            <a:r>
              <a:rPr lang="en-GB" dirty="0" err="1" smtClean="0"/>
              <a:t>OpenMP</a:t>
            </a:r>
            <a:r>
              <a:rPr lang="en-GB" dirty="0" smtClean="0"/>
              <a:t> Fortran API was released October 28, 1997. The C/C++ API was released in late 1998. </a:t>
            </a:r>
            <a:endParaRPr lang="fr-FR" dirty="0" smtClean="0"/>
          </a:p>
          <a:p>
            <a:pPr lvl="1" eaLnBrk="1" hangingPunct="1"/>
            <a:r>
              <a:rPr lang="en-GB" dirty="0" smtClean="0"/>
              <a:t>Portable / multi-platform, including Unix and Windows NT platforms </a:t>
            </a:r>
            <a:endParaRPr lang="fr-FR" dirty="0" smtClean="0"/>
          </a:p>
          <a:p>
            <a:pPr lvl="1" eaLnBrk="1" hangingPunct="1"/>
            <a:r>
              <a:rPr lang="en-GB" dirty="0" smtClean="0"/>
              <a:t>Available in C/C++ and Fortran implementations </a:t>
            </a:r>
            <a:endParaRPr lang="fr-FR" dirty="0" smtClean="0"/>
          </a:p>
          <a:p>
            <a:pPr lvl="1" eaLnBrk="1" hangingPunct="1"/>
            <a:r>
              <a:rPr lang="en-GB" dirty="0" smtClean="0"/>
              <a:t>Can be very easy and simple to use - provides for "incremental parallelism" </a:t>
            </a:r>
            <a:endParaRPr lang="fr-FR" dirty="0" smtClean="0"/>
          </a:p>
          <a:p>
            <a:pPr eaLnBrk="1" hangingPunct="1"/>
            <a:r>
              <a:rPr lang="en-GB" dirty="0" smtClean="0"/>
              <a:t>Microsoft has its own implementation for threads, which is not related to the UNIX POSIX standard or </a:t>
            </a:r>
            <a:r>
              <a:rPr lang="en-GB" dirty="0" err="1" smtClean="0"/>
              <a:t>OpenMP</a:t>
            </a:r>
            <a:r>
              <a:rPr lang="en-GB" dirty="0" smtClean="0"/>
              <a:t>. </a:t>
            </a:r>
            <a:endParaRPr lang="fr-FR" dirty="0" smtClean="0"/>
          </a:p>
        </p:txBody>
      </p:sp>
    </p:spTree>
    <p:extLst>
      <p:ext uri="{BB962C8B-B14F-4D97-AF65-F5344CB8AC3E}">
        <p14:creationId xmlns:p14="http://schemas.microsoft.com/office/powerpoint/2010/main" val="293659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984250" y="76200"/>
            <a:ext cx="5099918" cy="838200"/>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Message Passing Model</a:t>
            </a:r>
          </a:p>
        </p:txBody>
      </p:sp>
      <p:sp>
        <p:nvSpPr>
          <p:cNvPr id="64515" name="Rectangle 3"/>
          <p:cNvSpPr>
            <a:spLocks noGrp="1" noChangeArrowheads="1"/>
          </p:cNvSpPr>
          <p:nvPr>
            <p:ph type="body" idx="1"/>
          </p:nvPr>
        </p:nvSpPr>
        <p:spPr/>
        <p:txBody>
          <a:bodyPr>
            <a:normAutofit fontScale="92500" lnSpcReduction="10000"/>
          </a:bodyPr>
          <a:lstStyle/>
          <a:p>
            <a:pPr eaLnBrk="1" hangingPunct="1"/>
            <a:r>
              <a:rPr lang="en-GB" smtClean="0"/>
              <a:t>The message passing model demonstrates the following characteristics: </a:t>
            </a:r>
            <a:endParaRPr lang="fr-FR" smtClean="0"/>
          </a:p>
          <a:p>
            <a:pPr lvl="1" eaLnBrk="1" hangingPunct="1"/>
            <a:r>
              <a:rPr lang="en-GB" smtClean="0"/>
              <a:t>A set of tasks that use their own local memory during computation. Multiple tasks can reside on the same physical machine as well across an arbitrary number of machines. </a:t>
            </a:r>
            <a:endParaRPr lang="fr-FR" smtClean="0"/>
          </a:p>
          <a:p>
            <a:pPr lvl="1" eaLnBrk="1" hangingPunct="1"/>
            <a:r>
              <a:rPr lang="en-GB" smtClean="0"/>
              <a:t>Tasks exchange data through communications by sending and receiving messages. </a:t>
            </a:r>
            <a:endParaRPr lang="fr-FR" smtClean="0"/>
          </a:p>
          <a:p>
            <a:pPr lvl="1" eaLnBrk="1" hangingPunct="1"/>
            <a:r>
              <a:rPr lang="en-GB" smtClean="0"/>
              <a:t>Data transfer usually requires cooperative operations to be performed by each process. For example, a send operation must have a matching receive operation. </a:t>
            </a:r>
            <a:endParaRPr lang="fr-FR" smtClean="0"/>
          </a:p>
        </p:txBody>
      </p:sp>
    </p:spTree>
    <p:extLst>
      <p:ext uri="{BB962C8B-B14F-4D97-AF65-F5344CB8AC3E}">
        <p14:creationId xmlns:p14="http://schemas.microsoft.com/office/powerpoint/2010/main" val="1475235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Message Passing Model Implementations: MPI</a:t>
            </a:r>
          </a:p>
        </p:txBody>
      </p:sp>
      <p:sp>
        <p:nvSpPr>
          <p:cNvPr id="65539" name="Rectangle 3"/>
          <p:cNvSpPr>
            <a:spLocks noGrp="1" noChangeArrowheads="1"/>
          </p:cNvSpPr>
          <p:nvPr>
            <p:ph type="body" idx="1"/>
          </p:nvPr>
        </p:nvSpPr>
        <p:spPr/>
        <p:txBody>
          <a:bodyPr/>
          <a:lstStyle/>
          <a:p>
            <a:pPr eaLnBrk="1" hangingPunct="1">
              <a:lnSpc>
                <a:spcPct val="90000"/>
              </a:lnSpc>
            </a:pPr>
            <a:r>
              <a:rPr lang="en-GB" sz="2000" dirty="0" smtClean="0"/>
              <a:t>From a programming perspective, message passing implementations commonly comprise a library of subroutines that are imbedded in source code. </a:t>
            </a:r>
            <a:r>
              <a:rPr lang="fr-FR" sz="2000" dirty="0" smtClean="0"/>
              <a:t>The programmer </a:t>
            </a:r>
            <a:r>
              <a:rPr lang="fr-FR" sz="2000" dirty="0" err="1" smtClean="0"/>
              <a:t>is</a:t>
            </a:r>
            <a:r>
              <a:rPr lang="fr-FR" sz="2000" dirty="0" smtClean="0"/>
              <a:t> </a:t>
            </a:r>
            <a:r>
              <a:rPr lang="fr-FR" sz="2000" dirty="0" err="1" smtClean="0"/>
              <a:t>responsible</a:t>
            </a:r>
            <a:r>
              <a:rPr lang="fr-FR" sz="2000" dirty="0" smtClean="0"/>
              <a:t> for </a:t>
            </a:r>
            <a:r>
              <a:rPr lang="fr-FR" sz="2000" dirty="0" err="1" smtClean="0"/>
              <a:t>determining</a:t>
            </a:r>
            <a:r>
              <a:rPr lang="fr-FR" sz="2000" dirty="0" smtClean="0"/>
              <a:t> all </a:t>
            </a:r>
            <a:r>
              <a:rPr lang="fr-FR" sz="2000" dirty="0" err="1" smtClean="0"/>
              <a:t>parallelism</a:t>
            </a:r>
            <a:r>
              <a:rPr lang="fr-FR" sz="2000" dirty="0" smtClean="0"/>
              <a:t>. </a:t>
            </a:r>
          </a:p>
          <a:p>
            <a:pPr eaLnBrk="1" hangingPunct="1">
              <a:lnSpc>
                <a:spcPct val="90000"/>
              </a:lnSpc>
            </a:pPr>
            <a:r>
              <a:rPr lang="en-GB" sz="2000" dirty="0" smtClean="0"/>
              <a:t>Historically, a variety of message passing libraries have been available since the 1980s. These implementations differed substantially from each other making it difficult for programmers to develop portable applications. </a:t>
            </a:r>
            <a:endParaRPr lang="fr-FR" sz="2000" dirty="0" smtClean="0"/>
          </a:p>
          <a:p>
            <a:pPr eaLnBrk="1" hangingPunct="1">
              <a:lnSpc>
                <a:spcPct val="90000"/>
              </a:lnSpc>
            </a:pPr>
            <a:r>
              <a:rPr lang="en-GB" sz="2000" dirty="0" smtClean="0"/>
              <a:t>In 1992, the MPI Forum was formed with the primary goal of establishing a standard interface for message passing implementations. </a:t>
            </a:r>
            <a:endParaRPr lang="fr-FR" sz="2000" dirty="0" smtClean="0"/>
          </a:p>
          <a:p>
            <a:pPr eaLnBrk="1" hangingPunct="1">
              <a:lnSpc>
                <a:spcPct val="90000"/>
              </a:lnSpc>
            </a:pPr>
            <a:r>
              <a:rPr lang="en-GB" sz="2000" dirty="0" smtClean="0"/>
              <a:t>Part 1 of the </a:t>
            </a:r>
            <a:r>
              <a:rPr lang="en-GB" sz="2000" b="1" dirty="0" smtClean="0"/>
              <a:t>Message Passing Interface (MPI)</a:t>
            </a:r>
            <a:r>
              <a:rPr lang="en-GB" sz="2000" dirty="0" smtClean="0"/>
              <a:t> was released in 1994. Part 2 (MPI-2) was released in 1996. Both MPI specifications are available on the web at </a:t>
            </a:r>
            <a:r>
              <a:rPr lang="en-GB" sz="2000" dirty="0" smtClean="0">
                <a:hlinkClick r:id="rId3"/>
              </a:rPr>
              <a:t>www.mcs.anl.gov/Projects/mpi/standard.html</a:t>
            </a:r>
            <a:r>
              <a:rPr lang="en-GB" sz="2000" dirty="0" smtClean="0"/>
              <a:t>. </a:t>
            </a:r>
            <a:endParaRPr lang="fr-FR" sz="2000" dirty="0" smtClean="0"/>
          </a:p>
          <a:p>
            <a:pPr eaLnBrk="1" hangingPunct="1">
              <a:lnSpc>
                <a:spcPct val="90000"/>
              </a:lnSpc>
            </a:pPr>
            <a:endParaRPr lang="fr-FR" sz="2000" dirty="0" smtClean="0"/>
          </a:p>
        </p:txBody>
      </p:sp>
    </p:spTree>
    <p:extLst>
      <p:ext uri="{BB962C8B-B14F-4D97-AF65-F5344CB8AC3E}">
        <p14:creationId xmlns:p14="http://schemas.microsoft.com/office/powerpoint/2010/main" val="1069023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algn="ctr"/>
            <a:r>
              <a:rPr lang="en-US" sz="4000" dirty="0"/>
              <a:t>Parallel Programming Models:</a:t>
            </a:r>
            <a:br>
              <a:rPr lang="en-US" sz="4000" dirty="0"/>
            </a:br>
            <a:r>
              <a:rPr lang="en-US" sz="4000" dirty="0"/>
              <a:t>Message Passing Model</a:t>
            </a:r>
          </a:p>
        </p:txBody>
      </p:sp>
      <p:pic>
        <p:nvPicPr>
          <p:cNvPr id="19460" name="Picture 4"/>
          <p:cNvPicPr>
            <a:picLocks noGrp="1" noChangeAspect="1" noChangeArrowheads="1"/>
          </p:cNvPicPr>
          <p:nvPr>
            <p:ph idx="1"/>
          </p:nvPr>
        </p:nvPicPr>
        <p:blipFill>
          <a:blip r:embed="rId2"/>
          <a:srcRect/>
          <a:stretch>
            <a:fillRect/>
          </a:stretch>
        </p:blipFill>
        <p:spPr bwMode="auto">
          <a:xfrm>
            <a:off x="1143000" y="1905000"/>
            <a:ext cx="7086600" cy="4343058"/>
          </a:xfrm>
          <a:prstGeom prst="rect">
            <a:avLst/>
          </a:prstGeom>
          <a:noFill/>
          <a:ln w="9525">
            <a:noFill/>
            <a:miter lim="800000"/>
            <a:headEnd/>
            <a:tailEnd/>
          </a:ln>
          <a:effectLst/>
        </p:spPr>
      </p:pic>
    </p:spTree>
    <p:extLst>
      <p:ext uri="{BB962C8B-B14F-4D97-AF65-F5344CB8AC3E}">
        <p14:creationId xmlns:p14="http://schemas.microsoft.com/office/powerpoint/2010/main" val="2727949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Message Passing Model Implementations: MPI</a:t>
            </a:r>
          </a:p>
        </p:txBody>
      </p:sp>
      <p:sp>
        <p:nvSpPr>
          <p:cNvPr id="66563" name="Rectangle 3"/>
          <p:cNvSpPr>
            <a:spLocks noGrp="1" noChangeArrowheads="1"/>
          </p:cNvSpPr>
          <p:nvPr>
            <p:ph type="body" idx="1"/>
          </p:nvPr>
        </p:nvSpPr>
        <p:spPr>
          <a:xfrm>
            <a:off x="685800" y="1025524"/>
            <a:ext cx="8077200" cy="5222875"/>
          </a:xfrm>
        </p:spPr>
        <p:txBody>
          <a:bodyPr>
            <a:normAutofit fontScale="92500" lnSpcReduction="10000"/>
          </a:bodyPr>
          <a:lstStyle/>
          <a:p>
            <a:pPr algn="just" eaLnBrk="1" hangingPunct="1"/>
            <a:r>
              <a:rPr lang="en-GB" dirty="0" smtClean="0"/>
              <a:t>MPI is now the "de facto" industry standard for message passing, replacing virtually all other message passing implementations used for production work. Most, if not all of the popular parallel computing platforms offer at least one implementation of MPI. </a:t>
            </a:r>
            <a:r>
              <a:rPr lang="fr-FR" dirty="0" smtClean="0"/>
              <a:t>A few </a:t>
            </a:r>
            <a:r>
              <a:rPr lang="fr-FR" dirty="0" err="1" smtClean="0"/>
              <a:t>offer</a:t>
            </a:r>
            <a:r>
              <a:rPr lang="fr-FR" dirty="0" smtClean="0"/>
              <a:t> a full </a:t>
            </a:r>
            <a:r>
              <a:rPr lang="fr-FR" dirty="0" err="1" smtClean="0"/>
              <a:t>implementation</a:t>
            </a:r>
            <a:r>
              <a:rPr lang="fr-FR" dirty="0" smtClean="0"/>
              <a:t> of MPI-2. </a:t>
            </a:r>
          </a:p>
          <a:p>
            <a:pPr algn="just" eaLnBrk="1" hangingPunct="1"/>
            <a:r>
              <a:rPr lang="en-GB" dirty="0" smtClean="0"/>
              <a:t>For shared memory architectures, MPI implementations usually don't use a network for task communications. Instead, they use shared memory (memory copies) for performance reasons. </a:t>
            </a:r>
            <a:endParaRPr lang="fr-FR" dirty="0" smtClean="0"/>
          </a:p>
          <a:p>
            <a:pPr algn="just" eaLnBrk="1" hangingPunct="1">
              <a:buFont typeface="Webdings" pitchFamily="18" charset="2"/>
              <a:buNone/>
            </a:pPr>
            <a:endParaRPr lang="fr-FR" dirty="0" smtClean="0"/>
          </a:p>
        </p:txBody>
      </p:sp>
    </p:spTree>
    <p:extLst>
      <p:ext uri="{BB962C8B-B14F-4D97-AF65-F5344CB8AC3E}">
        <p14:creationId xmlns:p14="http://schemas.microsoft.com/office/powerpoint/2010/main" val="1448565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bodyPr>
          <a:lstStyle/>
          <a:p>
            <a:pPr eaLnBrk="1" hangingPunct="1"/>
            <a:r>
              <a:rPr lang="fr-FR"/>
              <a:t>Data Parallel Model</a:t>
            </a:r>
          </a:p>
        </p:txBody>
      </p:sp>
      <p:sp>
        <p:nvSpPr>
          <p:cNvPr id="67587" name="Rectangle 3"/>
          <p:cNvSpPr>
            <a:spLocks noGrp="1" noChangeArrowheads="1"/>
          </p:cNvSpPr>
          <p:nvPr>
            <p:ph type="body" idx="1"/>
          </p:nvPr>
        </p:nvSpPr>
        <p:spPr>
          <a:xfrm>
            <a:off x="685800" y="1066800"/>
            <a:ext cx="8062664" cy="4419600"/>
          </a:xfrm>
        </p:spPr>
        <p:txBody>
          <a:bodyPr>
            <a:normAutofit fontScale="70000" lnSpcReduction="20000"/>
          </a:bodyPr>
          <a:lstStyle/>
          <a:p>
            <a:pPr eaLnBrk="1" hangingPunct="1"/>
            <a:r>
              <a:rPr lang="en-GB" dirty="0" smtClean="0"/>
              <a:t>The data parallel model demonstrates the following characteristics: </a:t>
            </a:r>
            <a:endParaRPr lang="fr-FR" dirty="0" smtClean="0"/>
          </a:p>
          <a:p>
            <a:pPr lvl="1" eaLnBrk="1" hangingPunct="1"/>
            <a:r>
              <a:rPr lang="en-GB" dirty="0" smtClean="0"/>
              <a:t>Most of the parallel work focuses on performing operations on a data set. The data set is typically organized into a common structure, such as an array or cube. </a:t>
            </a:r>
            <a:endParaRPr lang="fr-FR" dirty="0" smtClean="0"/>
          </a:p>
          <a:p>
            <a:pPr lvl="1" eaLnBrk="1" hangingPunct="1"/>
            <a:r>
              <a:rPr lang="en-GB" dirty="0" smtClean="0"/>
              <a:t>A set of tasks work collectively on the same data structure, however, each task works on a different partition of the same data structure. </a:t>
            </a:r>
            <a:endParaRPr lang="fr-FR" dirty="0" smtClean="0"/>
          </a:p>
          <a:p>
            <a:pPr lvl="1" eaLnBrk="1" hangingPunct="1"/>
            <a:r>
              <a:rPr lang="en-GB" dirty="0" smtClean="0"/>
              <a:t>Tasks perform the same operation on their partition of work, for example, "add 4 to every array element". </a:t>
            </a:r>
            <a:endParaRPr lang="fr-FR" dirty="0" smtClean="0"/>
          </a:p>
          <a:p>
            <a:pPr eaLnBrk="1" hangingPunct="1"/>
            <a:r>
              <a:rPr lang="en-GB" dirty="0" smtClean="0"/>
              <a:t>On shared memory architectures, all tasks may have access to the data structure through global memory. On distributed memory architectures the data structure is split up and resides as "chunks" in the local memory of each task. </a:t>
            </a:r>
            <a:endParaRPr lang="fr-FR" dirty="0" smtClean="0"/>
          </a:p>
        </p:txBody>
      </p:sp>
    </p:spTree>
    <p:extLst>
      <p:ext uri="{BB962C8B-B14F-4D97-AF65-F5344CB8AC3E}">
        <p14:creationId xmlns:p14="http://schemas.microsoft.com/office/powerpoint/2010/main" val="494957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auto">
          <a:xfrm>
            <a:off x="914400" y="1689894"/>
            <a:ext cx="7644337" cy="4101306"/>
          </a:xfrm>
          <a:prstGeom prst="rect">
            <a:avLst/>
          </a:prstGeom>
          <a:noFill/>
          <a:ln w="9525">
            <a:noFill/>
            <a:miter lim="800000"/>
            <a:headEnd/>
            <a:tailEnd/>
          </a:ln>
          <a:effectLst/>
        </p:spPr>
      </p:pic>
      <p:sp>
        <p:nvSpPr>
          <p:cNvPr id="3" name="Rectangle 2"/>
          <p:cNvSpPr>
            <a:spLocks noGrp="1" noChangeArrowheads="1"/>
          </p:cNvSpPr>
          <p:nvPr>
            <p:ph type="title"/>
          </p:nvPr>
        </p:nvSpPr>
        <p:spPr>
          <a:xfrm>
            <a:off x="381000" y="152400"/>
            <a:ext cx="8229600" cy="1143000"/>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algn="ctr" eaLnBrk="1" hangingPunct="1"/>
            <a:r>
              <a:rPr lang="en-US" sz="3600" dirty="0"/>
              <a:t>Parallel Programming Models:</a:t>
            </a:r>
            <a:br>
              <a:rPr lang="en-US" sz="3600" dirty="0"/>
            </a:br>
            <a:r>
              <a:rPr lang="en-US" sz="3600" dirty="0"/>
              <a:t>Data Parallel Model</a:t>
            </a:r>
          </a:p>
        </p:txBody>
      </p:sp>
    </p:spTree>
    <p:extLst>
      <p:ext uri="{BB962C8B-B14F-4D97-AF65-F5344CB8AC3E}">
        <p14:creationId xmlns:p14="http://schemas.microsoft.com/office/powerpoint/2010/main" val="2156944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984250" y="76200"/>
            <a:ext cx="7772400" cy="685800"/>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dirty="0"/>
              <a:t>Data </a:t>
            </a:r>
            <a:r>
              <a:rPr lang="fr-FR" dirty="0" err="1"/>
              <a:t>Parallel</a:t>
            </a:r>
            <a:r>
              <a:rPr lang="fr-FR" dirty="0"/>
              <a:t> Model </a:t>
            </a:r>
            <a:r>
              <a:rPr lang="fr-FR" dirty="0" err="1"/>
              <a:t>Implementations</a:t>
            </a:r>
            <a:endParaRPr lang="fr-FR" dirty="0"/>
          </a:p>
        </p:txBody>
      </p:sp>
      <p:sp>
        <p:nvSpPr>
          <p:cNvPr id="68611" name="Rectangle 3"/>
          <p:cNvSpPr>
            <a:spLocks noGrp="1" noChangeArrowheads="1"/>
          </p:cNvSpPr>
          <p:nvPr>
            <p:ph type="body" idx="1"/>
          </p:nvPr>
        </p:nvSpPr>
        <p:spPr>
          <a:xfrm>
            <a:off x="228600" y="990600"/>
            <a:ext cx="8763000" cy="5486400"/>
          </a:xfrm>
        </p:spPr>
        <p:txBody>
          <a:bodyPr>
            <a:normAutofit fontScale="92500" lnSpcReduction="10000"/>
          </a:bodyPr>
          <a:lstStyle/>
          <a:p>
            <a:pPr algn="just" eaLnBrk="1" hangingPunct="1">
              <a:lnSpc>
                <a:spcPct val="80000"/>
              </a:lnSpc>
            </a:pPr>
            <a:r>
              <a:rPr lang="en-GB" sz="2300" dirty="0" smtClean="0"/>
              <a:t>Programming with the data parallel model is usually accomplished by writing a program with data parallel constructs. The constructs can be calls to a data parallel subroutine library or, compiler directives recognized by a data parallel compiler. </a:t>
            </a:r>
            <a:endParaRPr lang="fr-FR" sz="2300" dirty="0" smtClean="0"/>
          </a:p>
          <a:p>
            <a:pPr algn="just" eaLnBrk="1" hangingPunct="1">
              <a:lnSpc>
                <a:spcPct val="80000"/>
              </a:lnSpc>
            </a:pPr>
            <a:r>
              <a:rPr lang="en-GB" b="1" dirty="0" smtClean="0"/>
              <a:t>Fortran 90 and 95 (F90, F95):</a:t>
            </a:r>
            <a:r>
              <a:rPr lang="en-GB" dirty="0" smtClean="0"/>
              <a:t> ISO/ANSI standard extensions to Fortran 77. </a:t>
            </a:r>
            <a:endParaRPr lang="fr-FR" dirty="0" smtClean="0"/>
          </a:p>
          <a:p>
            <a:pPr lvl="1" algn="just" eaLnBrk="1" hangingPunct="1">
              <a:lnSpc>
                <a:spcPct val="80000"/>
              </a:lnSpc>
            </a:pPr>
            <a:r>
              <a:rPr lang="en-GB" dirty="0" smtClean="0"/>
              <a:t>Contains everything that is in Fortran 77 </a:t>
            </a:r>
            <a:endParaRPr lang="fr-FR" dirty="0" smtClean="0"/>
          </a:p>
          <a:p>
            <a:pPr lvl="1" algn="just" eaLnBrk="1" hangingPunct="1">
              <a:lnSpc>
                <a:spcPct val="80000"/>
              </a:lnSpc>
            </a:pPr>
            <a:r>
              <a:rPr lang="en-GB" dirty="0" smtClean="0"/>
              <a:t>New source code format; additions to character set </a:t>
            </a:r>
            <a:endParaRPr lang="fr-FR" dirty="0" smtClean="0"/>
          </a:p>
          <a:p>
            <a:pPr lvl="1" algn="just" eaLnBrk="1" hangingPunct="1">
              <a:lnSpc>
                <a:spcPct val="80000"/>
              </a:lnSpc>
            </a:pPr>
            <a:r>
              <a:rPr lang="en-GB" dirty="0" smtClean="0"/>
              <a:t>Additions to program structure and commands </a:t>
            </a:r>
            <a:endParaRPr lang="fr-FR" dirty="0" smtClean="0"/>
          </a:p>
          <a:p>
            <a:pPr lvl="1" algn="just" eaLnBrk="1" hangingPunct="1">
              <a:lnSpc>
                <a:spcPct val="80000"/>
              </a:lnSpc>
            </a:pPr>
            <a:r>
              <a:rPr lang="fr-FR" dirty="0" smtClean="0"/>
              <a:t>Variable additions - </a:t>
            </a:r>
            <a:r>
              <a:rPr lang="fr-FR" dirty="0" err="1" smtClean="0"/>
              <a:t>methods</a:t>
            </a:r>
            <a:r>
              <a:rPr lang="fr-FR" dirty="0" smtClean="0"/>
              <a:t> and arguments </a:t>
            </a:r>
          </a:p>
          <a:p>
            <a:pPr lvl="1" algn="just" eaLnBrk="1" hangingPunct="1">
              <a:lnSpc>
                <a:spcPct val="80000"/>
              </a:lnSpc>
            </a:pPr>
            <a:r>
              <a:rPr lang="en-GB" dirty="0" smtClean="0"/>
              <a:t>Pointers and dynamic memory allocation added </a:t>
            </a:r>
            <a:endParaRPr lang="fr-FR" dirty="0" smtClean="0"/>
          </a:p>
          <a:p>
            <a:pPr lvl="1" algn="just" eaLnBrk="1" hangingPunct="1">
              <a:lnSpc>
                <a:spcPct val="80000"/>
              </a:lnSpc>
            </a:pPr>
            <a:r>
              <a:rPr lang="en-GB" dirty="0" smtClean="0"/>
              <a:t>Array processing (arrays treated as objects) added </a:t>
            </a:r>
            <a:endParaRPr lang="fr-FR" dirty="0" smtClean="0"/>
          </a:p>
          <a:p>
            <a:pPr lvl="1" algn="just" eaLnBrk="1" hangingPunct="1">
              <a:lnSpc>
                <a:spcPct val="80000"/>
              </a:lnSpc>
            </a:pPr>
            <a:r>
              <a:rPr lang="en-GB" dirty="0" smtClean="0"/>
              <a:t>Recursive and new intrinsic functions added </a:t>
            </a:r>
            <a:endParaRPr lang="fr-FR" dirty="0" smtClean="0"/>
          </a:p>
          <a:p>
            <a:pPr lvl="1" algn="just" eaLnBrk="1" hangingPunct="1">
              <a:lnSpc>
                <a:spcPct val="80000"/>
              </a:lnSpc>
            </a:pPr>
            <a:r>
              <a:rPr lang="fr-FR" dirty="0" err="1" smtClean="0"/>
              <a:t>Many</a:t>
            </a:r>
            <a:r>
              <a:rPr lang="fr-FR" dirty="0" smtClean="0"/>
              <a:t> </a:t>
            </a:r>
            <a:r>
              <a:rPr lang="fr-FR" dirty="0" err="1" smtClean="0"/>
              <a:t>other</a:t>
            </a:r>
            <a:r>
              <a:rPr lang="fr-FR" dirty="0" smtClean="0"/>
              <a:t> new </a:t>
            </a:r>
            <a:r>
              <a:rPr lang="fr-FR" dirty="0" err="1" smtClean="0"/>
              <a:t>features</a:t>
            </a:r>
            <a:r>
              <a:rPr lang="fr-FR" dirty="0" smtClean="0"/>
              <a:t> </a:t>
            </a:r>
          </a:p>
          <a:p>
            <a:pPr algn="just" eaLnBrk="1" hangingPunct="1">
              <a:lnSpc>
                <a:spcPct val="80000"/>
              </a:lnSpc>
            </a:pPr>
            <a:r>
              <a:rPr lang="en-GB" dirty="0" smtClean="0"/>
              <a:t>Implementations are available for most common parallel platforms. </a:t>
            </a:r>
            <a:endParaRPr lang="fr-FR" dirty="0" smtClean="0"/>
          </a:p>
        </p:txBody>
      </p:sp>
    </p:spTree>
    <p:extLst>
      <p:ext uri="{BB962C8B-B14F-4D97-AF65-F5344CB8AC3E}">
        <p14:creationId xmlns:p14="http://schemas.microsoft.com/office/powerpoint/2010/main" val="1561417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Data Parallel Model Implementations</a:t>
            </a:r>
          </a:p>
        </p:txBody>
      </p:sp>
      <p:sp>
        <p:nvSpPr>
          <p:cNvPr id="69635" name="Rectangle 3"/>
          <p:cNvSpPr>
            <a:spLocks noGrp="1" noChangeArrowheads="1"/>
          </p:cNvSpPr>
          <p:nvPr>
            <p:ph type="body" idx="1"/>
          </p:nvPr>
        </p:nvSpPr>
        <p:spPr>
          <a:xfrm>
            <a:off x="685800" y="981075"/>
            <a:ext cx="7772400" cy="4419600"/>
          </a:xfrm>
        </p:spPr>
        <p:txBody>
          <a:bodyPr/>
          <a:lstStyle/>
          <a:p>
            <a:pPr eaLnBrk="1" hangingPunct="1">
              <a:lnSpc>
                <a:spcPct val="80000"/>
              </a:lnSpc>
            </a:pPr>
            <a:r>
              <a:rPr lang="en-GB" sz="2000" b="1" smtClean="0"/>
              <a:t>High Performance Fortran (HPF):</a:t>
            </a:r>
            <a:r>
              <a:rPr lang="en-GB" sz="2000" smtClean="0"/>
              <a:t> Extensions to Fortran 90 to support data parallel programming. </a:t>
            </a:r>
            <a:endParaRPr lang="fr-FR" sz="2000" smtClean="0"/>
          </a:p>
          <a:p>
            <a:pPr lvl="1" eaLnBrk="1" hangingPunct="1">
              <a:lnSpc>
                <a:spcPct val="80000"/>
              </a:lnSpc>
            </a:pPr>
            <a:r>
              <a:rPr lang="fr-FR" sz="1800" smtClean="0"/>
              <a:t>Contains everything in Fortran 90 </a:t>
            </a:r>
          </a:p>
          <a:p>
            <a:pPr lvl="1" eaLnBrk="1" hangingPunct="1">
              <a:lnSpc>
                <a:spcPct val="80000"/>
              </a:lnSpc>
            </a:pPr>
            <a:r>
              <a:rPr lang="en-GB" sz="1800" smtClean="0"/>
              <a:t>Directives to tell compiler how to distribute data added </a:t>
            </a:r>
            <a:endParaRPr lang="fr-FR" sz="1800" smtClean="0"/>
          </a:p>
          <a:p>
            <a:pPr lvl="1" eaLnBrk="1" hangingPunct="1">
              <a:lnSpc>
                <a:spcPct val="80000"/>
              </a:lnSpc>
            </a:pPr>
            <a:r>
              <a:rPr lang="en-GB" sz="1800" smtClean="0"/>
              <a:t>Assertions that can improve optimization of generated code added </a:t>
            </a:r>
            <a:endParaRPr lang="fr-FR" sz="1800" smtClean="0"/>
          </a:p>
          <a:p>
            <a:pPr lvl="1" eaLnBrk="1" hangingPunct="1">
              <a:lnSpc>
                <a:spcPct val="80000"/>
              </a:lnSpc>
            </a:pPr>
            <a:r>
              <a:rPr lang="en-GB" sz="1800" smtClean="0"/>
              <a:t>Data parallel constructs added (now part of Fortran 95) </a:t>
            </a:r>
            <a:endParaRPr lang="fr-FR" sz="1800" smtClean="0"/>
          </a:p>
          <a:p>
            <a:pPr lvl="1" eaLnBrk="1" hangingPunct="1">
              <a:lnSpc>
                <a:spcPct val="80000"/>
              </a:lnSpc>
            </a:pPr>
            <a:r>
              <a:rPr lang="en-GB" sz="1800" smtClean="0"/>
              <a:t>Implementations are available for most common parallel platforms. </a:t>
            </a:r>
            <a:endParaRPr lang="fr-FR" sz="1800" smtClean="0"/>
          </a:p>
          <a:p>
            <a:pPr eaLnBrk="1" hangingPunct="1">
              <a:lnSpc>
                <a:spcPct val="80000"/>
              </a:lnSpc>
            </a:pPr>
            <a:r>
              <a:rPr lang="en-GB" sz="2000" b="1" smtClean="0"/>
              <a:t>Compiler Directives:</a:t>
            </a:r>
            <a:r>
              <a:rPr lang="en-GB" sz="2000" smtClean="0"/>
              <a:t> Allow the programmer to specify the distribution and alignment of data. </a:t>
            </a:r>
            <a:r>
              <a:rPr lang="fr-FR" sz="2000" smtClean="0"/>
              <a:t>Fortran implementations are available for most common parallel platforms. </a:t>
            </a:r>
          </a:p>
          <a:p>
            <a:pPr eaLnBrk="1" hangingPunct="1">
              <a:lnSpc>
                <a:spcPct val="80000"/>
              </a:lnSpc>
            </a:pPr>
            <a:r>
              <a:rPr lang="en-GB" sz="2000" smtClean="0"/>
              <a:t>Distributed memory implementations of this model usually have the compiler convert the program into standard code with calls to a message passing library (MPI usually) to distribute the data to all the processes. </a:t>
            </a:r>
            <a:r>
              <a:rPr lang="fr-FR" sz="2000" smtClean="0"/>
              <a:t>All message passing is done invisibly to the programmer. </a:t>
            </a:r>
          </a:p>
        </p:txBody>
      </p:sp>
      <p:pic>
        <p:nvPicPr>
          <p:cNvPr id="69636" name="Picture 4" descr="SPMD Mod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5105400"/>
            <a:ext cx="5238824" cy="145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8884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solidFill>
            <a:srgbClr val="FFC000"/>
          </a:solidFill>
        </p:spPr>
        <p:txBody>
          <a:bodyPr/>
          <a:lstStyle/>
          <a:p>
            <a:pPr eaLnBrk="1" hangingPunct="1"/>
            <a:r>
              <a:rPr lang="fr-FR" dirty="0" err="1" smtClean="0"/>
              <a:t>Overview</a:t>
            </a:r>
            <a:endParaRPr lang="fr-FR" dirty="0" smtClean="0"/>
          </a:p>
        </p:txBody>
      </p:sp>
      <p:sp>
        <p:nvSpPr>
          <p:cNvPr id="56323" name="Rectangle 3"/>
          <p:cNvSpPr>
            <a:spLocks noGrp="1" noChangeArrowheads="1"/>
          </p:cNvSpPr>
          <p:nvPr>
            <p:ph type="body" idx="1"/>
          </p:nvPr>
        </p:nvSpPr>
        <p:spPr/>
        <p:txBody>
          <a:bodyPr>
            <a:normAutofit fontScale="92500" lnSpcReduction="10000"/>
          </a:bodyPr>
          <a:lstStyle/>
          <a:p>
            <a:pPr eaLnBrk="1" hangingPunct="1"/>
            <a:r>
              <a:rPr lang="en-GB" smtClean="0"/>
              <a:t>There are several parallel programming models in common use: </a:t>
            </a:r>
            <a:endParaRPr lang="fr-FR" smtClean="0"/>
          </a:p>
          <a:p>
            <a:pPr lvl="1" eaLnBrk="1" hangingPunct="1"/>
            <a:r>
              <a:rPr lang="fr-FR" smtClean="0"/>
              <a:t>Shared Memory </a:t>
            </a:r>
          </a:p>
          <a:p>
            <a:pPr lvl="1" eaLnBrk="1" hangingPunct="1"/>
            <a:r>
              <a:rPr lang="fr-FR" smtClean="0"/>
              <a:t>Threads </a:t>
            </a:r>
          </a:p>
          <a:p>
            <a:pPr lvl="1" eaLnBrk="1" hangingPunct="1"/>
            <a:r>
              <a:rPr lang="fr-FR" smtClean="0"/>
              <a:t>Message Passing </a:t>
            </a:r>
          </a:p>
          <a:p>
            <a:pPr lvl="1" eaLnBrk="1" hangingPunct="1"/>
            <a:r>
              <a:rPr lang="fr-FR" smtClean="0"/>
              <a:t>Data Parallel </a:t>
            </a:r>
          </a:p>
          <a:p>
            <a:pPr lvl="1" eaLnBrk="1" hangingPunct="1"/>
            <a:r>
              <a:rPr lang="fr-FR" smtClean="0"/>
              <a:t>Hybrid </a:t>
            </a:r>
          </a:p>
          <a:p>
            <a:pPr eaLnBrk="1" hangingPunct="1"/>
            <a:r>
              <a:rPr lang="en-GB" smtClean="0"/>
              <a:t>Parallel programming models exist as an abstraction above hardware and memory architectures. </a:t>
            </a:r>
            <a:endParaRPr lang="fr-FR" smtClean="0"/>
          </a:p>
        </p:txBody>
      </p:sp>
    </p:spTree>
    <p:extLst>
      <p:ext uri="{BB962C8B-B14F-4D97-AF65-F5344CB8AC3E}">
        <p14:creationId xmlns:p14="http://schemas.microsoft.com/office/powerpoint/2010/main" val="25936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bodyPr>
          <a:lstStyle/>
          <a:p>
            <a:pPr eaLnBrk="1" hangingPunct="1"/>
            <a:r>
              <a:rPr lang="fr-FR" dirty="0" err="1"/>
              <a:t>Other</a:t>
            </a:r>
            <a:r>
              <a:rPr lang="fr-FR" dirty="0"/>
              <a:t> </a:t>
            </a:r>
            <a:r>
              <a:rPr lang="fr-FR" dirty="0" err="1"/>
              <a:t>Models</a:t>
            </a:r>
            <a:endParaRPr lang="fr-FR" dirty="0"/>
          </a:p>
        </p:txBody>
      </p:sp>
      <p:sp>
        <p:nvSpPr>
          <p:cNvPr id="70659" name="Rectangle 3"/>
          <p:cNvSpPr>
            <a:spLocks noGrp="1" noChangeArrowheads="1"/>
          </p:cNvSpPr>
          <p:nvPr>
            <p:ph idx="1"/>
          </p:nvPr>
        </p:nvSpPr>
        <p:spPr>
          <a:xfrm>
            <a:off x="533400" y="990600"/>
            <a:ext cx="8229600" cy="2362200"/>
          </a:xfrm>
          <a:noFill/>
          <a:extLs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fontScale="77500" lnSpcReduction="20000"/>
          </a:bodyPr>
          <a:lstStyle/>
          <a:p>
            <a:pPr algn="just" eaLnBrk="1" hangingPunct="1"/>
            <a:r>
              <a:rPr lang="en-GB" sz="2800" dirty="0" smtClean="0"/>
              <a:t>Other parallel programming models besides those previously mentioned certainly exist, and will continue to evolve along with the ever changing world of computer hardware and software.</a:t>
            </a:r>
          </a:p>
          <a:p>
            <a:pPr algn="just" eaLnBrk="1" hangingPunct="1"/>
            <a:r>
              <a:rPr lang="en-GB" sz="2800" dirty="0" smtClean="0"/>
              <a:t>Only three of the more common ones are mentioned here.</a:t>
            </a:r>
          </a:p>
          <a:p>
            <a:pPr lvl="1" algn="just" eaLnBrk="1" hangingPunct="1"/>
            <a:r>
              <a:rPr lang="fr-FR" sz="2400" dirty="0" err="1" smtClean="0"/>
              <a:t>Hybrid</a:t>
            </a:r>
            <a:endParaRPr lang="fr-FR" sz="2400" dirty="0" smtClean="0"/>
          </a:p>
          <a:p>
            <a:pPr lvl="1" algn="just" eaLnBrk="1" hangingPunct="1"/>
            <a:r>
              <a:rPr lang="fr-FR" sz="2800" dirty="0" smtClean="0"/>
              <a:t>Single Program Multiple Data</a:t>
            </a:r>
          </a:p>
          <a:p>
            <a:pPr lvl="1" algn="just" eaLnBrk="1" hangingPunct="1"/>
            <a:r>
              <a:rPr lang="fr-FR" sz="2800" dirty="0" smtClean="0"/>
              <a:t>Multiple Program Multiple Data</a:t>
            </a:r>
            <a:endParaRPr lang="fr-FR" sz="2400" dirty="0" smtClean="0"/>
          </a:p>
          <a:p>
            <a:pPr algn="just" eaLnBrk="1" hangingPunct="1"/>
            <a:endParaRPr lang="fr-FR" sz="2800" dirty="0" smtClean="0"/>
          </a:p>
        </p:txBody>
      </p:sp>
    </p:spTree>
    <p:extLst>
      <p:ext uri="{BB962C8B-B14F-4D97-AF65-F5344CB8AC3E}">
        <p14:creationId xmlns:p14="http://schemas.microsoft.com/office/powerpoint/2010/main" val="3619177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bodyPr>
          <a:lstStyle/>
          <a:p>
            <a:pPr eaLnBrk="1" hangingPunct="1"/>
            <a:r>
              <a:rPr lang="fr-FR"/>
              <a:t>Hybryd</a:t>
            </a:r>
          </a:p>
        </p:txBody>
      </p:sp>
      <p:sp>
        <p:nvSpPr>
          <p:cNvPr id="71683" name="Rectangle 3"/>
          <p:cNvSpPr>
            <a:spLocks noGrp="1" noChangeArrowheads="1"/>
          </p:cNvSpPr>
          <p:nvPr>
            <p:ph type="body" idx="1"/>
          </p:nvPr>
        </p:nvSpPr>
        <p:spPr>
          <a:xfrm>
            <a:off x="381000" y="1143000"/>
            <a:ext cx="8610600" cy="5486400"/>
          </a:xfrm>
        </p:spPr>
        <p:txBody>
          <a:bodyPr>
            <a:normAutofit fontScale="85000" lnSpcReduction="10000"/>
          </a:bodyPr>
          <a:lstStyle/>
          <a:p>
            <a:pPr algn="just" eaLnBrk="1" hangingPunct="1"/>
            <a:r>
              <a:rPr lang="en-GB" dirty="0" smtClean="0"/>
              <a:t>In this model, any two or more parallel programming models are combined. </a:t>
            </a:r>
            <a:endParaRPr lang="fr-FR" dirty="0" smtClean="0"/>
          </a:p>
          <a:p>
            <a:pPr algn="just" eaLnBrk="1" hangingPunct="1"/>
            <a:r>
              <a:rPr lang="en-GB" dirty="0" smtClean="0"/>
              <a:t>Currently, a common example of a hybrid model is the combination of the message passing model (MPI) with either the threads model (POSIX threads) or the shared memory model (</a:t>
            </a:r>
            <a:r>
              <a:rPr lang="en-GB" dirty="0" err="1" smtClean="0"/>
              <a:t>OpenMP</a:t>
            </a:r>
            <a:r>
              <a:rPr lang="en-GB" dirty="0" smtClean="0"/>
              <a:t>). This hybrid model lends itself well to the increasingly common hardware environment of networked SMP machines. </a:t>
            </a:r>
            <a:endParaRPr lang="fr-FR" dirty="0" smtClean="0"/>
          </a:p>
          <a:p>
            <a:pPr algn="just" eaLnBrk="1" hangingPunct="1"/>
            <a:r>
              <a:rPr lang="en-GB" dirty="0" smtClean="0"/>
              <a:t>Another common example of a hybrid model is combining data parallel with message passing. As mentioned in the data parallel model section previously, data parallel implementations (F90, HPF) on distributed memory architectures actually use message passing to transmit data between tasks, transparently to the programmer. </a:t>
            </a:r>
            <a:endParaRPr lang="fr-FR" dirty="0" smtClean="0"/>
          </a:p>
        </p:txBody>
      </p:sp>
    </p:spTree>
    <p:extLst>
      <p:ext uri="{BB962C8B-B14F-4D97-AF65-F5344CB8AC3E}">
        <p14:creationId xmlns:p14="http://schemas.microsoft.com/office/powerpoint/2010/main" val="3926370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Single Program Multiple Data (SPMD)</a:t>
            </a:r>
          </a:p>
        </p:txBody>
      </p:sp>
      <p:sp>
        <p:nvSpPr>
          <p:cNvPr id="72707" name="Rectangle 3"/>
          <p:cNvSpPr>
            <a:spLocks noGrp="1" noChangeArrowheads="1"/>
          </p:cNvSpPr>
          <p:nvPr>
            <p:ph type="body" idx="1"/>
          </p:nvPr>
        </p:nvSpPr>
        <p:spPr>
          <a:xfrm>
            <a:off x="76200" y="990600"/>
            <a:ext cx="9144000" cy="5638800"/>
          </a:xfrm>
        </p:spPr>
        <p:txBody>
          <a:bodyPr>
            <a:normAutofit fontScale="85000" lnSpcReduction="10000"/>
          </a:bodyPr>
          <a:lstStyle/>
          <a:p>
            <a:pPr algn="just" eaLnBrk="1" hangingPunct="1"/>
            <a:r>
              <a:rPr lang="fr-FR" dirty="0" smtClean="0"/>
              <a:t>Single Program Multiple Data (SPMD): </a:t>
            </a:r>
          </a:p>
          <a:p>
            <a:pPr algn="just" eaLnBrk="1" hangingPunct="1"/>
            <a:r>
              <a:rPr lang="en-GB" dirty="0" smtClean="0"/>
              <a:t>SPMD is actually a "high level" programming model that can be built upon any combination of the previously mentioned parallel programming models. </a:t>
            </a:r>
            <a:endParaRPr lang="fr-FR" dirty="0" smtClean="0"/>
          </a:p>
          <a:p>
            <a:pPr algn="just" eaLnBrk="1" hangingPunct="1"/>
            <a:r>
              <a:rPr lang="en-GB" dirty="0" smtClean="0"/>
              <a:t>A single program is executed by all tasks simultaneously. </a:t>
            </a:r>
            <a:endParaRPr lang="fr-FR" dirty="0" smtClean="0"/>
          </a:p>
          <a:p>
            <a:pPr algn="just" eaLnBrk="1" hangingPunct="1"/>
            <a:r>
              <a:rPr lang="en-GB" dirty="0" smtClean="0"/>
              <a:t>At any moment in time, tasks can be executing the same or different instructions within the same program. </a:t>
            </a:r>
            <a:endParaRPr lang="fr-FR" dirty="0" smtClean="0"/>
          </a:p>
          <a:p>
            <a:pPr algn="just" eaLnBrk="1" hangingPunct="1"/>
            <a:r>
              <a:rPr lang="en-GB" dirty="0" smtClean="0"/>
              <a:t>SPMD programs usually have the necessary logic programmed into them to allow different tasks to branch or conditionally execute only those parts of the program they are designed to execute. That is, tasks do not necessarily have to execute the entire program - perhaps only a portion of it. </a:t>
            </a:r>
            <a:endParaRPr lang="fr-FR" dirty="0" smtClean="0"/>
          </a:p>
          <a:p>
            <a:pPr algn="just" eaLnBrk="1" hangingPunct="1"/>
            <a:r>
              <a:rPr lang="en-GB" dirty="0" smtClean="0"/>
              <a:t>All tasks may use different data </a:t>
            </a:r>
            <a:endParaRPr lang="fr-FR" dirty="0" smtClean="0"/>
          </a:p>
          <a:p>
            <a:pPr algn="just" eaLnBrk="1" hangingPunct="1"/>
            <a:endParaRPr lang="fr-FR" dirty="0" smtClean="0"/>
          </a:p>
        </p:txBody>
      </p:sp>
    </p:spTree>
    <p:extLst>
      <p:ext uri="{BB962C8B-B14F-4D97-AF65-F5344CB8AC3E}">
        <p14:creationId xmlns:p14="http://schemas.microsoft.com/office/powerpoint/2010/main" val="2588596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Multiple Program Multiple Data (MPMD)</a:t>
            </a:r>
          </a:p>
        </p:txBody>
      </p:sp>
      <p:sp>
        <p:nvSpPr>
          <p:cNvPr id="73731" name="Rectangle 3"/>
          <p:cNvSpPr>
            <a:spLocks noGrp="1" noChangeArrowheads="1"/>
          </p:cNvSpPr>
          <p:nvPr>
            <p:ph type="body" idx="1"/>
          </p:nvPr>
        </p:nvSpPr>
        <p:spPr>
          <a:xfrm>
            <a:off x="228600" y="1066800"/>
            <a:ext cx="8610600" cy="4876800"/>
          </a:xfrm>
        </p:spPr>
        <p:txBody>
          <a:bodyPr/>
          <a:lstStyle/>
          <a:p>
            <a:pPr algn="just" eaLnBrk="1" hangingPunct="1"/>
            <a:r>
              <a:rPr lang="fr-FR" sz="2800" dirty="0" smtClean="0"/>
              <a:t>Multiple Program Multiple Data (MPMD): </a:t>
            </a:r>
          </a:p>
          <a:p>
            <a:pPr algn="just" eaLnBrk="1" hangingPunct="1"/>
            <a:r>
              <a:rPr lang="en-GB" sz="2800" dirty="0" smtClean="0"/>
              <a:t>Like SPMD, MPMD is actually a "high level" programming model that can be built upon any combination of the previously mentioned parallel programming models. </a:t>
            </a:r>
            <a:endParaRPr lang="fr-FR" sz="2800" dirty="0" smtClean="0"/>
          </a:p>
          <a:p>
            <a:pPr algn="just" eaLnBrk="1" hangingPunct="1"/>
            <a:r>
              <a:rPr lang="en-GB" sz="2800" dirty="0" smtClean="0"/>
              <a:t>MPMD applications typically have multiple executable object files (programs). While the application is being run in parallel, each task can be executing the same or different program as other tasks. </a:t>
            </a:r>
            <a:endParaRPr lang="fr-FR" sz="2800" dirty="0" smtClean="0"/>
          </a:p>
          <a:p>
            <a:pPr algn="just" eaLnBrk="1" hangingPunct="1"/>
            <a:r>
              <a:rPr lang="en-GB" sz="2800" dirty="0" smtClean="0"/>
              <a:t>All tasks may use different data </a:t>
            </a:r>
            <a:endParaRPr lang="fr-FR" sz="2800" dirty="0" smtClean="0"/>
          </a:p>
          <a:p>
            <a:pPr algn="just" eaLnBrk="1" hangingPunct="1"/>
            <a:endParaRPr lang="fr-FR" sz="2800" dirty="0" smtClean="0"/>
          </a:p>
        </p:txBody>
      </p:sp>
    </p:spTree>
    <p:extLst>
      <p:ext uri="{BB962C8B-B14F-4D97-AF65-F5344CB8AC3E}">
        <p14:creationId xmlns:p14="http://schemas.microsoft.com/office/powerpoint/2010/main" val="4101920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bwMode="auto">
          <a:xfrm>
            <a:off x="484909" y="0"/>
            <a:ext cx="8001000"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dirty="0" smtClean="0">
                <a:ln>
                  <a:noFill/>
                </a:ln>
                <a:solidFill>
                  <a:srgbClr val="0070C0"/>
                </a:solidFill>
                <a:effectLst/>
                <a:uLnTx/>
                <a:uFillTx/>
              </a:rPr>
              <a:t>Designing Parallel Programs</a:t>
            </a:r>
            <a:endParaRPr kumimoji="0" lang="en-US" sz="4400" b="0" i="0" u="none" strike="noStrike" kern="0" cap="none" spc="0" normalizeH="0" baseline="0" noProof="0" dirty="0">
              <a:ln>
                <a:noFill/>
              </a:ln>
              <a:solidFill>
                <a:srgbClr val="0070C0"/>
              </a:solidFill>
              <a:effectLst/>
              <a:uLnTx/>
              <a:uFillTx/>
            </a:endParaRPr>
          </a:p>
        </p:txBody>
      </p:sp>
      <p:sp>
        <p:nvSpPr>
          <p:cNvPr id="10" name="Content Placeholder 2"/>
          <p:cNvSpPr>
            <a:spLocks noGrp="1"/>
          </p:cNvSpPr>
          <p:nvPr>
            <p:ph idx="1"/>
          </p:nvPr>
        </p:nvSpPr>
        <p:spPr bwMode="auto">
          <a:xfrm>
            <a:off x="381000" y="685800"/>
            <a:ext cx="82296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ormAutofit lnSpcReduction="10000"/>
          </a:bodyPr>
          <a:lstStyle/>
          <a:p>
            <a:pPr marL="457200" marR="0" lvl="1" indent="-457200" algn="l" defTabSz="914400" eaLnBrk="1" fontAlgn="auto" latinLnBrk="0" hangingPunct="1">
              <a:lnSpc>
                <a:spcPct val="100000"/>
              </a:lnSpc>
              <a:spcBef>
                <a:spcPts val="0"/>
              </a:spcBef>
              <a:spcAft>
                <a:spcPts val="0"/>
              </a:spcAft>
              <a:buClr>
                <a:srgbClr val="B48900"/>
              </a:buClr>
              <a:buSzTx/>
              <a:buFont typeface="Wingdings" pitchFamily="2" charset="2"/>
              <a:buChar char="q"/>
              <a:tabLst/>
              <a:defRPr/>
            </a:pPr>
            <a:r>
              <a:rPr lang="en-US" sz="2600" dirty="0" err="1">
                <a:solidFill>
                  <a:sysClr val="windowText" lastClr="000000"/>
                </a:solidFill>
              </a:rPr>
              <a:t>Patitioning</a:t>
            </a:r>
            <a:r>
              <a:rPr lang="en-US" sz="2600" dirty="0">
                <a:solidFill>
                  <a:sysClr val="windowText" lastClr="000000"/>
                </a:solidFill>
              </a:rPr>
              <a:t>  </a:t>
            </a:r>
            <a:r>
              <a:rPr kumimoji="0" lang="en-US" sz="2200" b="0" i="0" u="none" strike="noStrike" kern="0" cap="none" spc="0" normalizeH="0" baseline="0" noProof="0" dirty="0" smtClean="0">
                <a:ln>
                  <a:noFill/>
                </a:ln>
                <a:solidFill>
                  <a:sysClr val="windowText" lastClr="000000"/>
                </a:solidFill>
                <a:effectLst/>
                <a:uLnTx/>
                <a:uFillTx/>
              </a:rPr>
              <a:t> </a:t>
            </a:r>
          </a:p>
          <a:p>
            <a:pPr marL="0" lvl="4" indent="0" eaLnBrk="1" fontAlgn="auto" hangingPunct="1">
              <a:spcBef>
                <a:spcPts val="0"/>
              </a:spcBef>
              <a:spcAft>
                <a:spcPts val="0"/>
              </a:spcAft>
              <a:buClrTx/>
              <a:buFont typeface="Arial" pitchFamily="34" charset="0"/>
              <a:buChar char="•"/>
            </a:pPr>
            <a:r>
              <a:rPr lang="en-US" sz="2400" dirty="0">
                <a:solidFill>
                  <a:sysClr val="windowText" lastClr="000000"/>
                </a:solidFill>
              </a:rPr>
              <a:t>Domain Decomposition</a:t>
            </a:r>
          </a:p>
          <a:p>
            <a:pPr marL="0" marR="0" lvl="4" indent="0" algn="l" defTabSz="914400" eaLnBrk="1" fontAlgn="auto" latinLnBrk="0" hangingPunct="1">
              <a:lnSpc>
                <a:spcPct val="100000"/>
              </a:lnSpc>
              <a:spcBef>
                <a:spcPts val="0"/>
              </a:spcBef>
              <a:spcAft>
                <a:spcPts val="0"/>
              </a:spcAft>
              <a:buClrTx/>
              <a:buSzTx/>
              <a:buFont typeface="Arial" pitchFamily="34" charset="0"/>
              <a:buChar char="•"/>
              <a:tabLst/>
              <a:defRPr/>
            </a:pPr>
            <a:r>
              <a:rPr kumimoji="0" lang="en-US" sz="2400" b="0" i="0" u="none" strike="noStrike" kern="0" cap="none" spc="0" normalizeH="0" baseline="0" noProof="0" dirty="0" smtClean="0">
                <a:ln>
                  <a:noFill/>
                </a:ln>
                <a:solidFill>
                  <a:sysClr val="windowText" lastClr="000000"/>
                </a:solidFill>
                <a:effectLst/>
                <a:uLnTx/>
                <a:uFillTx/>
              </a:rPr>
              <a:t>Functional Decomposition</a:t>
            </a:r>
          </a:p>
          <a:p>
            <a:pPr marL="457200" lvl="1" indent="-457200" eaLnBrk="1" fontAlgn="auto" hangingPunct="1">
              <a:spcBef>
                <a:spcPts val="0"/>
              </a:spcBef>
              <a:spcAft>
                <a:spcPts val="0"/>
              </a:spcAft>
              <a:buClr>
                <a:srgbClr val="A47D00"/>
              </a:buClr>
              <a:buSzTx/>
              <a:buFont typeface="Wingdings" pitchFamily="2" charset="2"/>
              <a:buChar char="q"/>
            </a:pPr>
            <a:r>
              <a:rPr lang="en-US" sz="2600" dirty="0" smtClean="0">
                <a:solidFill>
                  <a:sysClr val="windowText" lastClr="000000"/>
                </a:solidFill>
              </a:rPr>
              <a:t>Communication</a:t>
            </a:r>
            <a:endParaRPr lang="en-US" sz="2600" dirty="0">
              <a:solidFill>
                <a:sysClr val="windowText" lastClr="000000"/>
              </a:solidFill>
            </a:endParaRPr>
          </a:p>
          <a:p>
            <a:pPr marL="457200" lvl="1" indent="-457200" eaLnBrk="1" fontAlgn="auto" hangingPunct="1">
              <a:spcBef>
                <a:spcPts val="0"/>
              </a:spcBef>
              <a:spcAft>
                <a:spcPts val="0"/>
              </a:spcAft>
              <a:buClr>
                <a:srgbClr val="A47D00"/>
              </a:buClr>
              <a:buSzTx/>
              <a:buFont typeface="Wingdings" pitchFamily="2" charset="2"/>
              <a:buChar char="q"/>
            </a:pPr>
            <a:r>
              <a:rPr lang="en-US" sz="2600" dirty="0">
                <a:solidFill>
                  <a:sysClr val="windowText" lastClr="000000"/>
                </a:solidFill>
              </a:rPr>
              <a:t>Synchronization</a:t>
            </a:r>
          </a:p>
          <a:p>
            <a:pPr marL="0" marR="0" lvl="4"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ysClr val="windowText" lastClr="000000"/>
              </a:solidFill>
              <a:effectLst/>
              <a:uLnTx/>
              <a:uFillTx/>
            </a:endParaRPr>
          </a:p>
        </p:txBody>
      </p:sp>
      <p:sp>
        <p:nvSpPr>
          <p:cNvPr id="11" name="Text Placeholder 2"/>
          <p:cNvSpPr txBox="1">
            <a:spLocks/>
          </p:cNvSpPr>
          <p:nvPr/>
        </p:nvSpPr>
        <p:spPr bwMode="auto">
          <a:xfrm>
            <a:off x="471054" y="2667000"/>
            <a:ext cx="82296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E47C23"/>
              </a:buClr>
              <a:buSzPct val="80000"/>
              <a:buFont typeface="Webdings" pitchFamily="18" charset="2"/>
              <a:buChar char="&lt;"/>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47C23"/>
              </a:buClr>
              <a:buSzPct val="80000"/>
              <a:buChar char="–"/>
              <a:defRPr sz="2000">
                <a:solidFill>
                  <a:schemeClr val="tx1"/>
                </a:solidFill>
                <a:latin typeface="+mn-lt"/>
                <a:ea typeface="+mn-ea"/>
              </a:defRPr>
            </a:lvl2pPr>
            <a:lvl3pPr marL="1143000" indent="-228600" algn="l" rtl="0" eaLnBrk="0" fontAlgn="base" hangingPunct="0">
              <a:spcBef>
                <a:spcPct val="20000"/>
              </a:spcBef>
              <a:spcAft>
                <a:spcPct val="0"/>
              </a:spcAft>
              <a:buClr>
                <a:srgbClr val="E47C23"/>
              </a:buClr>
              <a:buSzPct val="80000"/>
              <a:buFont typeface="Symbol" pitchFamily="18" charset="2"/>
              <a:buChar char=""/>
              <a:defRPr>
                <a:solidFill>
                  <a:schemeClr val="tx1"/>
                </a:solidFill>
                <a:latin typeface="+mn-lt"/>
                <a:ea typeface="+mn-ea"/>
              </a:defRPr>
            </a:lvl3pPr>
            <a:lvl4pPr marL="1562100" indent="-228600" algn="l" rtl="0" eaLnBrk="0" fontAlgn="base" hangingPunct="0">
              <a:spcBef>
                <a:spcPct val="20000"/>
              </a:spcBef>
              <a:spcAft>
                <a:spcPct val="0"/>
              </a:spcAft>
              <a:buClr>
                <a:srgbClr val="E47C23"/>
              </a:buClr>
              <a:buSzPct val="80000"/>
              <a:buChar char="–"/>
              <a:defRPr sz="1600">
                <a:solidFill>
                  <a:schemeClr val="tx1"/>
                </a:solidFill>
                <a:latin typeface="+mn-lt"/>
                <a:ea typeface="+mn-ea"/>
              </a:defRPr>
            </a:lvl4pPr>
            <a:lvl5pPr marL="1982788" indent="-230188" algn="l" rtl="0" eaLnBrk="0" fontAlgn="base" hangingPunct="0">
              <a:spcBef>
                <a:spcPct val="20000"/>
              </a:spcBef>
              <a:spcAft>
                <a:spcPct val="0"/>
              </a:spcAft>
              <a:buClr>
                <a:srgbClr val="E47C23"/>
              </a:buClr>
              <a:buChar char="»"/>
              <a:defRPr sz="1400">
                <a:solidFill>
                  <a:schemeClr val="tx1"/>
                </a:solidFill>
                <a:latin typeface="+mn-lt"/>
                <a:ea typeface="+mn-ea"/>
              </a:defRPr>
            </a:lvl5pPr>
            <a:lvl6pPr marL="2439988" indent="-230188" algn="l" rtl="0" fontAlgn="base">
              <a:spcBef>
                <a:spcPct val="20000"/>
              </a:spcBef>
              <a:spcAft>
                <a:spcPct val="0"/>
              </a:spcAft>
              <a:buClr>
                <a:srgbClr val="E47C23"/>
              </a:buClr>
              <a:buChar char="»"/>
              <a:defRPr sz="1400">
                <a:solidFill>
                  <a:schemeClr val="tx1"/>
                </a:solidFill>
                <a:latin typeface="+mn-lt"/>
                <a:ea typeface="+mn-ea"/>
              </a:defRPr>
            </a:lvl6pPr>
            <a:lvl7pPr marL="2897188" indent="-230188" algn="l" rtl="0" fontAlgn="base">
              <a:spcBef>
                <a:spcPct val="20000"/>
              </a:spcBef>
              <a:spcAft>
                <a:spcPct val="0"/>
              </a:spcAft>
              <a:buClr>
                <a:srgbClr val="E47C23"/>
              </a:buClr>
              <a:buChar char="»"/>
              <a:defRPr sz="1400">
                <a:solidFill>
                  <a:schemeClr val="tx1"/>
                </a:solidFill>
                <a:latin typeface="+mn-lt"/>
                <a:ea typeface="+mn-ea"/>
              </a:defRPr>
            </a:lvl7pPr>
            <a:lvl8pPr marL="3354388" indent="-230188" algn="l" rtl="0" fontAlgn="base">
              <a:spcBef>
                <a:spcPct val="20000"/>
              </a:spcBef>
              <a:spcAft>
                <a:spcPct val="0"/>
              </a:spcAft>
              <a:buClr>
                <a:srgbClr val="E47C23"/>
              </a:buClr>
              <a:buChar char="»"/>
              <a:defRPr sz="1400">
                <a:solidFill>
                  <a:schemeClr val="tx1"/>
                </a:solidFill>
                <a:latin typeface="+mn-lt"/>
                <a:ea typeface="+mn-ea"/>
              </a:defRPr>
            </a:lvl8pPr>
            <a:lvl9pPr marL="3811588" indent="-230188" algn="l" rtl="0" fontAlgn="base">
              <a:spcBef>
                <a:spcPct val="20000"/>
              </a:spcBef>
              <a:spcAft>
                <a:spcPct val="0"/>
              </a:spcAft>
              <a:buClr>
                <a:srgbClr val="E47C23"/>
              </a:buClr>
              <a:buChar char="»"/>
              <a:defRPr sz="1400">
                <a:solidFill>
                  <a:schemeClr val="tx1"/>
                </a:solidFill>
                <a:latin typeface="+mn-lt"/>
                <a:ea typeface="+mn-ea"/>
              </a:defRPr>
            </a:lvl9pPr>
          </a:lstStyle>
          <a:p>
            <a:r>
              <a:rPr lang="en-US" dirty="0" smtClean="0"/>
              <a:t>Synchronous communications are often referred to as </a:t>
            </a:r>
            <a:r>
              <a:rPr lang="en-US" i="1" dirty="0" smtClean="0"/>
              <a:t>blocking communications since other </a:t>
            </a:r>
            <a:r>
              <a:rPr lang="en-US" dirty="0" smtClean="0"/>
              <a:t>work must wait until the communications have completed.</a:t>
            </a:r>
          </a:p>
          <a:p>
            <a:r>
              <a:rPr lang="en-US" dirty="0" smtClean="0"/>
              <a:t>Asynchronous communications allow tasks to transfer data independently from one another.</a:t>
            </a:r>
          </a:p>
          <a:p>
            <a:endParaRPr lang="en-US" dirty="0"/>
          </a:p>
        </p:txBody>
      </p:sp>
      <p:sp>
        <p:nvSpPr>
          <p:cNvPr id="8" name="Rectangle 7"/>
          <p:cNvSpPr/>
          <p:nvPr/>
        </p:nvSpPr>
        <p:spPr>
          <a:xfrm>
            <a:off x="872836" y="4648200"/>
            <a:ext cx="6532418" cy="1932837"/>
          </a:xfrm>
          <a:prstGeom prst="rect">
            <a:avLst/>
          </a:prstGeom>
        </p:spPr>
        <p:txBody>
          <a:bodyPr wrap="square">
            <a:spAutoFit/>
          </a:bodyPr>
          <a:lstStyle/>
          <a:p>
            <a:pPr marL="274320" lvl="0" indent="-274320">
              <a:spcBef>
                <a:spcPct val="20000"/>
              </a:spcBef>
              <a:buClr>
                <a:srgbClr val="0BD0D9"/>
              </a:buClr>
              <a:buSzPct val="95000"/>
            </a:pPr>
            <a:r>
              <a:rPr lang="en-US" sz="2600" u="sng" dirty="0">
                <a:solidFill>
                  <a:srgbClr val="FF0000"/>
                </a:solidFill>
                <a:latin typeface="Constantia"/>
              </a:rPr>
              <a:t>Types of Synchronization:</a:t>
            </a:r>
          </a:p>
          <a:p>
            <a:pPr marL="274320" lvl="0" indent="-274320">
              <a:spcBef>
                <a:spcPct val="20000"/>
              </a:spcBef>
              <a:buClr>
                <a:srgbClr val="0BD0D9"/>
              </a:buClr>
              <a:buSzPct val="95000"/>
              <a:buFont typeface="Wingdings 2"/>
              <a:buChar char=""/>
            </a:pPr>
            <a:r>
              <a:rPr lang="en-US" sz="2600" dirty="0" smtClean="0">
                <a:solidFill>
                  <a:prstClr val="black"/>
                </a:solidFill>
                <a:latin typeface="Constantia"/>
              </a:rPr>
              <a:t>Barrier</a:t>
            </a:r>
            <a:endParaRPr lang="en-US" sz="2600" dirty="0">
              <a:solidFill>
                <a:prstClr val="black"/>
              </a:solidFill>
              <a:latin typeface="Constantia"/>
            </a:endParaRPr>
          </a:p>
          <a:p>
            <a:pPr marL="274320" lvl="0" indent="-274320">
              <a:spcBef>
                <a:spcPct val="20000"/>
              </a:spcBef>
              <a:buClr>
                <a:srgbClr val="0BD0D9"/>
              </a:buClr>
              <a:buSzPct val="95000"/>
              <a:buFont typeface="Wingdings 2"/>
              <a:buChar char=""/>
            </a:pPr>
            <a:r>
              <a:rPr lang="en-US" sz="2600" dirty="0" smtClean="0">
                <a:solidFill>
                  <a:prstClr val="black"/>
                </a:solidFill>
                <a:latin typeface="Constantia"/>
              </a:rPr>
              <a:t>Lock </a:t>
            </a:r>
            <a:r>
              <a:rPr lang="en-US" sz="2600" dirty="0">
                <a:solidFill>
                  <a:prstClr val="black"/>
                </a:solidFill>
                <a:latin typeface="Constantia"/>
              </a:rPr>
              <a:t>/ semaphore</a:t>
            </a:r>
          </a:p>
          <a:p>
            <a:pPr marL="274320" lvl="0" indent="-274320">
              <a:spcBef>
                <a:spcPct val="20000"/>
              </a:spcBef>
              <a:buClr>
                <a:srgbClr val="0BD0D9"/>
              </a:buClr>
              <a:buSzPct val="95000"/>
              <a:buFont typeface="Wingdings 2"/>
              <a:buChar char=""/>
            </a:pPr>
            <a:r>
              <a:rPr lang="en-US" sz="2600" dirty="0" smtClean="0">
                <a:solidFill>
                  <a:prstClr val="black"/>
                </a:solidFill>
                <a:latin typeface="Constantia"/>
              </a:rPr>
              <a:t>Synchronous </a:t>
            </a:r>
            <a:r>
              <a:rPr lang="en-US" sz="2600" dirty="0">
                <a:solidFill>
                  <a:prstClr val="black"/>
                </a:solidFill>
                <a:latin typeface="Constantia"/>
              </a:rPr>
              <a:t>communication operations</a:t>
            </a:r>
          </a:p>
        </p:txBody>
      </p:sp>
    </p:spTree>
    <p:extLst>
      <p:ext uri="{BB962C8B-B14F-4D97-AF65-F5344CB8AC3E}">
        <p14:creationId xmlns:p14="http://schemas.microsoft.com/office/powerpoint/2010/main" val="780141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7709"/>
            <a:ext cx="8229600" cy="639762"/>
          </a:xfrm>
        </p:spPr>
        <p:txBody>
          <a:bodyPr>
            <a:normAutofit fontScale="90000"/>
          </a:bodyPr>
          <a:lstStyle/>
          <a:p>
            <a:pPr algn="ctr"/>
            <a:r>
              <a:rPr lang="en-US" sz="4000" dirty="0" smtClean="0"/>
              <a:t>Partition :   Domain </a:t>
            </a:r>
            <a:r>
              <a:rPr lang="en-US" sz="4000" dirty="0"/>
              <a:t>Decomposition</a:t>
            </a:r>
          </a:p>
        </p:txBody>
      </p:sp>
      <p:sp>
        <p:nvSpPr>
          <p:cNvPr id="5" name="Rectangle 3"/>
          <p:cNvSpPr txBox="1">
            <a:spLocks noChangeArrowheads="1"/>
          </p:cNvSpPr>
          <p:nvPr/>
        </p:nvSpPr>
        <p:spPr bwMode="auto">
          <a:xfrm>
            <a:off x="457200" y="6858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lvl1pPr marL="342900" indent="-342900" algn="l" rtl="0" eaLnBrk="0" fontAlgn="base" hangingPunct="0">
              <a:spcBef>
                <a:spcPct val="20000"/>
              </a:spcBef>
              <a:spcAft>
                <a:spcPct val="0"/>
              </a:spcAft>
              <a:buClr>
                <a:srgbClr val="E47C23"/>
              </a:buClr>
              <a:buSzPct val="80000"/>
              <a:buFont typeface="Webdings" pitchFamily="18" charset="2"/>
              <a:buChar char="&lt;"/>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47C23"/>
              </a:buClr>
              <a:buSzPct val="80000"/>
              <a:buChar char="–"/>
              <a:defRPr sz="2000">
                <a:solidFill>
                  <a:schemeClr val="tx1"/>
                </a:solidFill>
                <a:latin typeface="+mn-lt"/>
                <a:ea typeface="+mn-ea"/>
              </a:defRPr>
            </a:lvl2pPr>
            <a:lvl3pPr marL="1143000" indent="-228600" algn="l" rtl="0" eaLnBrk="0" fontAlgn="base" hangingPunct="0">
              <a:spcBef>
                <a:spcPct val="20000"/>
              </a:spcBef>
              <a:spcAft>
                <a:spcPct val="0"/>
              </a:spcAft>
              <a:buClr>
                <a:srgbClr val="E47C23"/>
              </a:buClr>
              <a:buSzPct val="80000"/>
              <a:buFont typeface="Symbol" pitchFamily="18" charset="2"/>
              <a:buChar char=""/>
              <a:defRPr>
                <a:solidFill>
                  <a:schemeClr val="tx1"/>
                </a:solidFill>
                <a:latin typeface="+mn-lt"/>
                <a:ea typeface="+mn-ea"/>
              </a:defRPr>
            </a:lvl3pPr>
            <a:lvl4pPr marL="1562100" indent="-228600" algn="l" rtl="0" eaLnBrk="0" fontAlgn="base" hangingPunct="0">
              <a:spcBef>
                <a:spcPct val="20000"/>
              </a:spcBef>
              <a:spcAft>
                <a:spcPct val="0"/>
              </a:spcAft>
              <a:buClr>
                <a:srgbClr val="E47C23"/>
              </a:buClr>
              <a:buSzPct val="80000"/>
              <a:buChar char="–"/>
              <a:defRPr sz="1600">
                <a:solidFill>
                  <a:schemeClr val="tx1"/>
                </a:solidFill>
                <a:latin typeface="+mn-lt"/>
                <a:ea typeface="+mn-ea"/>
              </a:defRPr>
            </a:lvl4pPr>
            <a:lvl5pPr marL="1982788" indent="-230188" algn="l" rtl="0" eaLnBrk="0" fontAlgn="base" hangingPunct="0">
              <a:spcBef>
                <a:spcPct val="20000"/>
              </a:spcBef>
              <a:spcAft>
                <a:spcPct val="0"/>
              </a:spcAft>
              <a:buClr>
                <a:srgbClr val="E47C23"/>
              </a:buClr>
              <a:buChar char="»"/>
              <a:defRPr sz="1400">
                <a:solidFill>
                  <a:schemeClr val="tx1"/>
                </a:solidFill>
                <a:latin typeface="+mn-lt"/>
                <a:ea typeface="+mn-ea"/>
              </a:defRPr>
            </a:lvl5pPr>
            <a:lvl6pPr marL="2439988" indent="-230188" algn="l" rtl="0" fontAlgn="base">
              <a:spcBef>
                <a:spcPct val="20000"/>
              </a:spcBef>
              <a:spcAft>
                <a:spcPct val="0"/>
              </a:spcAft>
              <a:buClr>
                <a:srgbClr val="E47C23"/>
              </a:buClr>
              <a:buChar char="»"/>
              <a:defRPr sz="1400">
                <a:solidFill>
                  <a:schemeClr val="tx1"/>
                </a:solidFill>
                <a:latin typeface="+mn-lt"/>
                <a:ea typeface="+mn-ea"/>
              </a:defRPr>
            </a:lvl6pPr>
            <a:lvl7pPr marL="2897188" indent="-230188" algn="l" rtl="0" fontAlgn="base">
              <a:spcBef>
                <a:spcPct val="20000"/>
              </a:spcBef>
              <a:spcAft>
                <a:spcPct val="0"/>
              </a:spcAft>
              <a:buClr>
                <a:srgbClr val="E47C23"/>
              </a:buClr>
              <a:buChar char="»"/>
              <a:defRPr sz="1400">
                <a:solidFill>
                  <a:schemeClr val="tx1"/>
                </a:solidFill>
                <a:latin typeface="+mn-lt"/>
                <a:ea typeface="+mn-ea"/>
              </a:defRPr>
            </a:lvl7pPr>
            <a:lvl8pPr marL="3354388" indent="-230188" algn="l" rtl="0" fontAlgn="base">
              <a:spcBef>
                <a:spcPct val="20000"/>
              </a:spcBef>
              <a:spcAft>
                <a:spcPct val="0"/>
              </a:spcAft>
              <a:buClr>
                <a:srgbClr val="E47C23"/>
              </a:buClr>
              <a:buChar char="»"/>
              <a:defRPr sz="1400">
                <a:solidFill>
                  <a:schemeClr val="tx1"/>
                </a:solidFill>
                <a:latin typeface="+mn-lt"/>
                <a:ea typeface="+mn-ea"/>
              </a:defRPr>
            </a:lvl8pPr>
            <a:lvl9pPr marL="3811588" indent="-230188" algn="l" rtl="0" fontAlgn="base">
              <a:spcBef>
                <a:spcPct val="20000"/>
              </a:spcBef>
              <a:spcAft>
                <a:spcPct val="0"/>
              </a:spcAft>
              <a:buClr>
                <a:srgbClr val="E47C23"/>
              </a:buClr>
              <a:buChar char="»"/>
              <a:defRPr sz="1400">
                <a:solidFill>
                  <a:schemeClr val="tx1"/>
                </a:solidFill>
                <a:latin typeface="+mn-lt"/>
                <a:ea typeface="+mn-ea"/>
              </a:defRPr>
            </a:lvl9pPr>
          </a:lstStyle>
          <a:p>
            <a:r>
              <a:rPr lang="en-US" sz="2800" dirty="0" smtClean="0"/>
              <a:t>Each task handles a portion of the data set.</a:t>
            </a:r>
            <a:endParaRPr lang="en-US" sz="2800" dirty="0"/>
          </a:p>
        </p:txBody>
      </p:sp>
      <p:pic>
        <p:nvPicPr>
          <p:cNvPr id="6" name="Content Placeholder 5"/>
          <p:cNvPicPr>
            <a:picLocks noGrp="1" noChangeAspect="1" noChangeArrowheads="1"/>
          </p:cNvPicPr>
          <p:nvPr>
            <p:ph sz="half" idx="4294967295"/>
          </p:nvPr>
        </p:nvPicPr>
        <p:blipFill>
          <a:blip r:embed="rId2"/>
          <a:srcRect/>
          <a:stretch>
            <a:fillRect/>
          </a:stretch>
        </p:blipFill>
        <p:spPr bwMode="auto">
          <a:xfrm>
            <a:off x="381000" y="1371600"/>
            <a:ext cx="8408276" cy="3429000"/>
          </a:xfrm>
          <a:prstGeom prst="rect">
            <a:avLst/>
          </a:prstGeom>
          <a:noFill/>
          <a:ln w="9525">
            <a:noFill/>
            <a:miter lim="800000"/>
            <a:headEnd/>
            <a:tailEnd/>
          </a:ln>
          <a:effectLst/>
        </p:spPr>
      </p:pic>
    </p:spTree>
    <p:extLst>
      <p:ext uri="{BB962C8B-B14F-4D97-AF65-F5344CB8AC3E}">
        <p14:creationId xmlns:p14="http://schemas.microsoft.com/office/powerpoint/2010/main" val="1941989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1143000"/>
          </a:xfrm>
        </p:spPr>
        <p:txBody>
          <a:bodyPr>
            <a:normAutofit fontScale="90000"/>
          </a:bodyPr>
          <a:lstStyle/>
          <a:p>
            <a:pPr algn="ctr"/>
            <a:r>
              <a:rPr lang="en-US" sz="4000" dirty="0" smtClean="0"/>
              <a:t>Partition</a:t>
            </a:r>
            <a:r>
              <a:rPr lang="en-US" sz="4000" dirty="0"/>
              <a:t/>
            </a:r>
            <a:br>
              <a:rPr lang="en-US" sz="4000" dirty="0"/>
            </a:br>
            <a:r>
              <a:rPr lang="en-US" sz="4000" dirty="0"/>
              <a:t>Functional Decomposition</a:t>
            </a:r>
          </a:p>
        </p:txBody>
      </p:sp>
      <p:sp>
        <p:nvSpPr>
          <p:cNvPr id="5" name="Rectangle 3"/>
          <p:cNvSpPr txBox="1">
            <a:spLocks noChangeArrowheads="1"/>
          </p:cNvSpPr>
          <p:nvPr/>
        </p:nvSpPr>
        <p:spPr bwMode="auto">
          <a:xfrm>
            <a:off x="457200" y="1600200"/>
            <a:ext cx="8229600"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t" anchorCtr="0" compatLnSpc="1">
            <a:prstTxWarp prst="textNoShape">
              <a:avLst/>
            </a:prstTxWarp>
          </a:bodyPr>
          <a:lstStyle>
            <a:lvl1pPr marL="342900" indent="-342900" algn="l" rtl="0" eaLnBrk="0" fontAlgn="base" hangingPunct="0">
              <a:spcBef>
                <a:spcPct val="20000"/>
              </a:spcBef>
              <a:spcAft>
                <a:spcPct val="0"/>
              </a:spcAft>
              <a:buClr>
                <a:srgbClr val="E47C23"/>
              </a:buClr>
              <a:buSzPct val="80000"/>
              <a:buFont typeface="Webdings" pitchFamily="18" charset="2"/>
              <a:buChar char="&lt;"/>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47C23"/>
              </a:buClr>
              <a:buSzPct val="80000"/>
              <a:buChar char="–"/>
              <a:defRPr sz="2000">
                <a:solidFill>
                  <a:schemeClr val="tx1"/>
                </a:solidFill>
                <a:latin typeface="+mn-lt"/>
                <a:ea typeface="+mn-ea"/>
              </a:defRPr>
            </a:lvl2pPr>
            <a:lvl3pPr marL="1143000" indent="-228600" algn="l" rtl="0" eaLnBrk="0" fontAlgn="base" hangingPunct="0">
              <a:spcBef>
                <a:spcPct val="20000"/>
              </a:spcBef>
              <a:spcAft>
                <a:spcPct val="0"/>
              </a:spcAft>
              <a:buClr>
                <a:srgbClr val="E47C23"/>
              </a:buClr>
              <a:buSzPct val="80000"/>
              <a:buFont typeface="Symbol" pitchFamily="18" charset="2"/>
              <a:buChar char=""/>
              <a:defRPr>
                <a:solidFill>
                  <a:schemeClr val="tx1"/>
                </a:solidFill>
                <a:latin typeface="+mn-lt"/>
                <a:ea typeface="+mn-ea"/>
              </a:defRPr>
            </a:lvl3pPr>
            <a:lvl4pPr marL="1562100" indent="-228600" algn="l" rtl="0" eaLnBrk="0" fontAlgn="base" hangingPunct="0">
              <a:spcBef>
                <a:spcPct val="20000"/>
              </a:spcBef>
              <a:spcAft>
                <a:spcPct val="0"/>
              </a:spcAft>
              <a:buClr>
                <a:srgbClr val="E47C23"/>
              </a:buClr>
              <a:buSzPct val="80000"/>
              <a:buChar char="–"/>
              <a:defRPr sz="1600">
                <a:solidFill>
                  <a:schemeClr val="tx1"/>
                </a:solidFill>
                <a:latin typeface="+mn-lt"/>
                <a:ea typeface="+mn-ea"/>
              </a:defRPr>
            </a:lvl4pPr>
            <a:lvl5pPr marL="1982788" indent="-230188" algn="l" rtl="0" eaLnBrk="0" fontAlgn="base" hangingPunct="0">
              <a:spcBef>
                <a:spcPct val="20000"/>
              </a:spcBef>
              <a:spcAft>
                <a:spcPct val="0"/>
              </a:spcAft>
              <a:buClr>
                <a:srgbClr val="E47C23"/>
              </a:buClr>
              <a:buChar char="»"/>
              <a:defRPr sz="1400">
                <a:solidFill>
                  <a:schemeClr val="tx1"/>
                </a:solidFill>
                <a:latin typeface="+mn-lt"/>
                <a:ea typeface="+mn-ea"/>
              </a:defRPr>
            </a:lvl5pPr>
            <a:lvl6pPr marL="2439988" indent="-230188" algn="l" rtl="0" fontAlgn="base">
              <a:spcBef>
                <a:spcPct val="20000"/>
              </a:spcBef>
              <a:spcAft>
                <a:spcPct val="0"/>
              </a:spcAft>
              <a:buClr>
                <a:srgbClr val="E47C23"/>
              </a:buClr>
              <a:buChar char="»"/>
              <a:defRPr sz="1400">
                <a:solidFill>
                  <a:schemeClr val="tx1"/>
                </a:solidFill>
                <a:latin typeface="+mn-lt"/>
                <a:ea typeface="+mn-ea"/>
              </a:defRPr>
            </a:lvl6pPr>
            <a:lvl7pPr marL="2897188" indent="-230188" algn="l" rtl="0" fontAlgn="base">
              <a:spcBef>
                <a:spcPct val="20000"/>
              </a:spcBef>
              <a:spcAft>
                <a:spcPct val="0"/>
              </a:spcAft>
              <a:buClr>
                <a:srgbClr val="E47C23"/>
              </a:buClr>
              <a:buChar char="»"/>
              <a:defRPr sz="1400">
                <a:solidFill>
                  <a:schemeClr val="tx1"/>
                </a:solidFill>
                <a:latin typeface="+mn-lt"/>
                <a:ea typeface="+mn-ea"/>
              </a:defRPr>
            </a:lvl7pPr>
            <a:lvl8pPr marL="3354388" indent="-230188" algn="l" rtl="0" fontAlgn="base">
              <a:spcBef>
                <a:spcPct val="20000"/>
              </a:spcBef>
              <a:spcAft>
                <a:spcPct val="0"/>
              </a:spcAft>
              <a:buClr>
                <a:srgbClr val="E47C23"/>
              </a:buClr>
              <a:buChar char="»"/>
              <a:defRPr sz="1400">
                <a:solidFill>
                  <a:schemeClr val="tx1"/>
                </a:solidFill>
                <a:latin typeface="+mn-lt"/>
                <a:ea typeface="+mn-ea"/>
              </a:defRPr>
            </a:lvl8pPr>
            <a:lvl9pPr marL="3811588" indent="-230188" algn="l" rtl="0" fontAlgn="base">
              <a:spcBef>
                <a:spcPct val="20000"/>
              </a:spcBef>
              <a:spcAft>
                <a:spcPct val="0"/>
              </a:spcAft>
              <a:buClr>
                <a:srgbClr val="E47C23"/>
              </a:buClr>
              <a:buChar char="»"/>
              <a:defRPr sz="1400">
                <a:solidFill>
                  <a:schemeClr val="tx1"/>
                </a:solidFill>
                <a:latin typeface="+mn-lt"/>
                <a:ea typeface="+mn-ea"/>
              </a:defRPr>
            </a:lvl9pPr>
          </a:lstStyle>
          <a:p>
            <a:r>
              <a:rPr lang="en-US" sz="2800" smtClean="0"/>
              <a:t>Each task performs a function of the overall work</a:t>
            </a:r>
            <a:endParaRPr lang="en-US" sz="2800"/>
          </a:p>
        </p:txBody>
      </p:sp>
      <p:pic>
        <p:nvPicPr>
          <p:cNvPr id="6" name="Picture 4" descr="functional_decomp"/>
          <p:cNvPicPr>
            <a:picLocks noGrp="1" noChangeAspect="1" noChangeArrowheads="1"/>
          </p:cNvPicPr>
          <p:nvPr>
            <p:ph sz="half" idx="4294967295"/>
          </p:nvPr>
        </p:nvPicPr>
        <p:blipFill>
          <a:blip r:embed="rId2"/>
          <a:srcRect/>
          <a:stretch>
            <a:fillRect/>
          </a:stretch>
        </p:blipFill>
        <p:spPr>
          <a:xfrm>
            <a:off x="1371600" y="2438400"/>
            <a:ext cx="6629400" cy="4143375"/>
          </a:xfrm>
          <a:prstGeom prst="rect">
            <a:avLst/>
          </a:prstGeom>
          <a:noFill/>
          <a:ln/>
        </p:spPr>
      </p:pic>
    </p:spTree>
    <p:extLst>
      <p:ext uri="{BB962C8B-B14F-4D97-AF65-F5344CB8AC3E}">
        <p14:creationId xmlns:p14="http://schemas.microsoft.com/office/powerpoint/2010/main" val="6703605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228600"/>
            <a:ext cx="8229600" cy="1143000"/>
          </a:xfrm>
        </p:spPr>
        <p:txBody>
          <a:bodyPr>
            <a:normAutofit/>
          </a:bodyPr>
          <a:lstStyle/>
          <a:p>
            <a:r>
              <a:rPr lang="en-US" sz="4000" dirty="0" smtClean="0">
                <a:solidFill>
                  <a:srgbClr val="0070C0"/>
                </a:solidFill>
              </a:rPr>
              <a:t>Example:   Array </a:t>
            </a:r>
            <a:r>
              <a:rPr lang="en-US" sz="4000" dirty="0">
                <a:solidFill>
                  <a:srgbClr val="0070C0"/>
                </a:solidFill>
              </a:rPr>
              <a:t>Processing</a:t>
            </a:r>
          </a:p>
        </p:txBody>
      </p:sp>
      <p:sp>
        <p:nvSpPr>
          <p:cNvPr id="5" name="Rectangle 3"/>
          <p:cNvSpPr>
            <a:spLocks noGrp="1" noChangeArrowheads="1"/>
          </p:cNvSpPr>
          <p:nvPr>
            <p:ph idx="1"/>
          </p:nvPr>
        </p:nvSpPr>
        <p:spPr>
          <a:xfrm>
            <a:off x="381000" y="1459992"/>
            <a:ext cx="8229600" cy="3416808"/>
          </a:xfrm>
        </p:spPr>
        <p:txBody>
          <a:bodyPr/>
          <a:lstStyle/>
          <a:p>
            <a:r>
              <a:rPr lang="en-US" sz="2800" dirty="0"/>
              <a:t>Serial Solution</a:t>
            </a:r>
          </a:p>
          <a:p>
            <a:pPr lvl="1"/>
            <a:r>
              <a:rPr lang="en-US" sz="2400" dirty="0"/>
              <a:t>Perform a function on a 2D array.</a:t>
            </a:r>
          </a:p>
          <a:p>
            <a:pPr lvl="1"/>
            <a:r>
              <a:rPr lang="en-US" sz="2400" dirty="0"/>
              <a:t>Single processor iterates through each element in the array</a:t>
            </a:r>
          </a:p>
          <a:p>
            <a:r>
              <a:rPr lang="en-US" sz="2800" dirty="0"/>
              <a:t>Possible Parallel Solution</a:t>
            </a:r>
          </a:p>
          <a:p>
            <a:pPr lvl="1"/>
            <a:r>
              <a:rPr lang="en-US" sz="2400" dirty="0"/>
              <a:t>Assign each processor a partition of the array.</a:t>
            </a:r>
          </a:p>
          <a:p>
            <a:pPr lvl="1"/>
            <a:r>
              <a:rPr lang="en-US" sz="2400" dirty="0"/>
              <a:t>Each process iterates through its own partition.</a:t>
            </a:r>
          </a:p>
        </p:txBody>
      </p:sp>
    </p:spTree>
    <p:extLst>
      <p:ext uri="{BB962C8B-B14F-4D97-AF65-F5344CB8AC3E}">
        <p14:creationId xmlns:p14="http://schemas.microsoft.com/office/powerpoint/2010/main" val="2502864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2400" y="152400"/>
            <a:ext cx="8791575" cy="990600"/>
          </a:xfrm>
          <a:prstGeom prst="rect">
            <a:avLst/>
          </a:prstGeom>
          <a:solidFill>
            <a:srgbClr val="0070C0"/>
          </a:solidFill>
          <a:ln/>
          <a:extLst/>
        </p:spPr>
        <p:style>
          <a:lnRef idx="2">
            <a:schemeClr val="accent6"/>
          </a:lnRef>
          <a:fillRef idx="1">
            <a:schemeClr val="lt1"/>
          </a:fillRef>
          <a:effectRef idx="0">
            <a:schemeClr val="accent6"/>
          </a:effectRef>
          <a:fontRef idx="minor">
            <a:schemeClr val="dk1"/>
          </a:fontRef>
        </p:style>
        <p:txBody>
          <a:bodyPr lIns="90488" tIns="44450" rIns="90488" bIns="4445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smtClean="0">
                <a:ln>
                  <a:noFill/>
                </a:ln>
                <a:solidFill>
                  <a:srgbClr val="FFFF00"/>
                </a:solidFill>
                <a:effectLst/>
                <a:uLnTx/>
                <a:uFillTx/>
              </a:rPr>
              <a:t>Laws of caution.....</a:t>
            </a:r>
          </a:p>
        </p:txBody>
      </p:sp>
      <p:sp>
        <p:nvSpPr>
          <p:cNvPr id="5" name="Rectangle 3"/>
          <p:cNvSpPr txBox="1">
            <a:spLocks noChangeArrowheads="1"/>
          </p:cNvSpPr>
          <p:nvPr/>
        </p:nvSpPr>
        <p:spPr bwMode="auto">
          <a:xfrm>
            <a:off x="228600" y="1374775"/>
            <a:ext cx="865505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60000"/>
              <a:buFont typeface="Wingdings" pitchFamily="2" charset="2"/>
              <a:buChar char="n"/>
              <a:defRPr sz="2800">
                <a:solidFill>
                  <a:srgbClr val="0000FF"/>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a:solidFill>
                  <a:schemeClr val="tx1"/>
                </a:solidFill>
                <a:latin typeface="+mn-lt"/>
                <a:ea typeface="+mn-ea"/>
              </a:defRPr>
            </a:lvl9pPr>
          </a:lstStyle>
          <a:p>
            <a:pPr marL="342900" marR="0" lvl="0" indent="-342900" algn="just" defTabSz="914400" rtl="0" eaLnBrk="1" fontAlgn="base" latinLnBrk="0" hangingPunct="1">
              <a:lnSpc>
                <a:spcPct val="100000"/>
              </a:lnSpc>
              <a:spcBef>
                <a:spcPct val="20000"/>
              </a:spcBef>
              <a:spcAft>
                <a:spcPct val="0"/>
              </a:spcAft>
              <a:buClr>
                <a:srgbClr val="FFCF01"/>
              </a:buClr>
              <a:buSzPct val="60000"/>
              <a:buFont typeface="Monotype Sorts" charset="2"/>
              <a:buChar char="l"/>
              <a:tabLst/>
              <a:defRPr/>
            </a:pPr>
            <a:r>
              <a:rPr kumimoji="0" lang="en-US" b="0" i="0" u="none" strike="noStrike" kern="0" cap="none" spc="0" normalizeH="0" baseline="0" noProof="0" dirty="0" smtClean="0">
                <a:ln>
                  <a:noFill/>
                </a:ln>
                <a:solidFill>
                  <a:srgbClr val="0000FF"/>
                </a:solidFill>
                <a:effectLst/>
                <a:uLnTx/>
                <a:uFillTx/>
                <a:latin typeface="Tahoma"/>
                <a:ea typeface="SimSun"/>
                <a:cs typeface="+mn-cs"/>
              </a:rPr>
              <a:t>Speed of computers is proportional to the </a:t>
            </a:r>
            <a:r>
              <a:rPr kumimoji="0" lang="en-US" b="0" i="0" u="sng" strike="noStrike" kern="0" cap="none" spc="0" normalizeH="0" baseline="0" noProof="0" dirty="0" smtClean="0">
                <a:ln>
                  <a:noFill/>
                </a:ln>
                <a:solidFill>
                  <a:srgbClr val="0000FF"/>
                </a:solidFill>
                <a:effectLst/>
                <a:uLnTx/>
                <a:uFillTx/>
                <a:latin typeface="Tahoma"/>
                <a:ea typeface="SimSun"/>
                <a:cs typeface="+mn-cs"/>
              </a:rPr>
              <a:t>square</a:t>
            </a:r>
            <a:r>
              <a:rPr kumimoji="0" lang="en-US" b="0" i="0" u="none" strike="noStrike" kern="0" cap="none" spc="0" normalizeH="0" baseline="0" noProof="0" dirty="0" smtClean="0">
                <a:ln>
                  <a:noFill/>
                </a:ln>
                <a:solidFill>
                  <a:srgbClr val="0000FF"/>
                </a:solidFill>
                <a:effectLst/>
                <a:uLnTx/>
                <a:uFillTx/>
                <a:latin typeface="Tahoma"/>
                <a:ea typeface="SimSun"/>
                <a:cs typeface="+mn-cs"/>
              </a:rPr>
              <a:t> of their cost. </a:t>
            </a:r>
            <a:endParaRPr kumimoji="0" lang="en-US" sz="2400" b="0" i="0" u="none" strike="noStrike" kern="0" cap="none" spc="0" normalizeH="0" baseline="0" noProof="0" dirty="0" smtClean="0">
              <a:ln>
                <a:noFill/>
              </a:ln>
              <a:solidFill>
                <a:srgbClr val="0000FF"/>
              </a:solidFill>
              <a:effectLst/>
              <a:uLnTx/>
              <a:uFillTx/>
              <a:latin typeface="Tahoma"/>
              <a:ea typeface="SimSun"/>
              <a:cs typeface="+mn-cs"/>
            </a:endParaRPr>
          </a:p>
          <a:p>
            <a:pPr marL="342900" marR="0" lvl="0" indent="-342900" algn="just" defTabSz="914400" rtl="0" eaLnBrk="1" fontAlgn="base" latinLnBrk="0" hangingPunct="1">
              <a:lnSpc>
                <a:spcPct val="100000"/>
              </a:lnSpc>
              <a:spcBef>
                <a:spcPct val="20000"/>
              </a:spcBef>
              <a:spcAft>
                <a:spcPct val="0"/>
              </a:spcAft>
              <a:buClr>
                <a:srgbClr val="FFCF01"/>
              </a:buClr>
              <a:buSzPct val="60000"/>
              <a:buFont typeface="Wingdings" pitchFamily="2" charset="2"/>
              <a:buNone/>
              <a:tabLst/>
              <a:defRPr/>
            </a:pPr>
            <a:r>
              <a:rPr kumimoji="0" lang="en-US" sz="2400" b="0" i="0" u="none" strike="noStrike" kern="0" cap="none" spc="0" normalizeH="0" baseline="0" noProof="0" dirty="0" smtClean="0">
                <a:ln>
                  <a:noFill/>
                </a:ln>
                <a:solidFill>
                  <a:srgbClr val="0000FF"/>
                </a:solidFill>
                <a:effectLst/>
                <a:uLnTx/>
                <a:uFillTx/>
                <a:latin typeface="Tahoma"/>
                <a:ea typeface="SimSun"/>
                <a:cs typeface="+mn-cs"/>
              </a:rPr>
              <a:t>	</a:t>
            </a:r>
            <a:r>
              <a:rPr kumimoji="0" lang="en-US" sz="2400" b="0" i="0" u="none" strike="noStrike" kern="0" cap="none" spc="0" normalizeH="0" baseline="0" noProof="0" dirty="0" smtClean="0">
                <a:ln>
                  <a:noFill/>
                </a:ln>
                <a:solidFill>
                  <a:srgbClr val="FF0000"/>
                </a:solidFill>
                <a:effectLst/>
                <a:uLnTx/>
                <a:uFillTx/>
                <a:latin typeface="Tahoma"/>
                <a:ea typeface="SimSun"/>
                <a:cs typeface="+mn-cs"/>
              </a:rPr>
              <a:t>i.e. cost =     Speed</a:t>
            </a:r>
            <a:endParaRPr kumimoji="0" lang="en-US" sz="2400" b="0" i="0" u="none" strike="noStrike" kern="0" cap="none" spc="0" normalizeH="0" baseline="0" noProof="0" dirty="0" smtClean="0">
              <a:ln>
                <a:noFill/>
              </a:ln>
              <a:solidFill>
                <a:srgbClr val="0000FF"/>
              </a:solidFill>
              <a:effectLst/>
              <a:uLnTx/>
              <a:uFillTx/>
              <a:latin typeface="Tahoma"/>
              <a:ea typeface="SimSun"/>
              <a:cs typeface="+mn-cs"/>
            </a:endParaRPr>
          </a:p>
          <a:p>
            <a:pPr marL="342900" marR="0" lvl="0" indent="-342900" algn="just" defTabSz="914400" rtl="0" eaLnBrk="1" fontAlgn="base" latinLnBrk="0" hangingPunct="1">
              <a:lnSpc>
                <a:spcPct val="100000"/>
              </a:lnSpc>
              <a:spcBef>
                <a:spcPct val="20000"/>
              </a:spcBef>
              <a:spcAft>
                <a:spcPct val="0"/>
              </a:spcAft>
              <a:buClr>
                <a:srgbClr val="FFCF01"/>
              </a:buClr>
              <a:buSzPct val="60000"/>
              <a:buFont typeface="Wingdings" pitchFamily="2" charset="2"/>
              <a:buNone/>
              <a:tabLst/>
              <a:defRPr/>
            </a:pPr>
            <a:endParaRPr kumimoji="0" lang="en-US" sz="2400" b="0" i="0" u="none" strike="noStrike" kern="0" cap="none" spc="0" normalizeH="0" baseline="0" noProof="0" dirty="0" smtClean="0">
              <a:ln>
                <a:noFill/>
              </a:ln>
              <a:solidFill>
                <a:srgbClr val="0000FF"/>
              </a:solidFill>
              <a:effectLst/>
              <a:uLnTx/>
              <a:uFillTx/>
              <a:latin typeface="Tahoma"/>
              <a:ea typeface="SimSun"/>
              <a:cs typeface="+mn-cs"/>
            </a:endParaRPr>
          </a:p>
          <a:p>
            <a:pPr marL="342900" marR="0" lvl="0" indent="-342900" algn="just" defTabSz="914400" rtl="0" eaLnBrk="1" fontAlgn="base" latinLnBrk="0" hangingPunct="1">
              <a:lnSpc>
                <a:spcPct val="100000"/>
              </a:lnSpc>
              <a:spcBef>
                <a:spcPct val="20000"/>
              </a:spcBef>
              <a:spcAft>
                <a:spcPct val="0"/>
              </a:spcAft>
              <a:buClr>
                <a:srgbClr val="FF0000"/>
              </a:buClr>
              <a:buSzPct val="60000"/>
              <a:buFont typeface="Wingdings" pitchFamily="2" charset="2"/>
              <a:buChar char="l"/>
              <a:tabLst/>
              <a:defRPr/>
            </a:pPr>
            <a:endParaRPr kumimoji="0" lang="en-US" b="0" i="0" u="none" strike="noStrike" kern="0" cap="none" spc="0" normalizeH="0" baseline="0" noProof="0" dirty="0" smtClean="0">
              <a:ln>
                <a:noFill/>
              </a:ln>
              <a:solidFill>
                <a:srgbClr val="0000FF"/>
              </a:solidFill>
              <a:effectLst/>
              <a:uLnTx/>
              <a:uFillTx/>
              <a:latin typeface="Tahoma"/>
              <a:ea typeface="SimSun"/>
            </a:endParaRPr>
          </a:p>
          <a:p>
            <a:pPr marL="342900" marR="0" lvl="0" indent="-342900" algn="just" defTabSz="914400" rtl="0" eaLnBrk="1" fontAlgn="base" latinLnBrk="0" hangingPunct="1">
              <a:lnSpc>
                <a:spcPct val="100000"/>
              </a:lnSpc>
              <a:spcBef>
                <a:spcPct val="20000"/>
              </a:spcBef>
              <a:spcAft>
                <a:spcPct val="0"/>
              </a:spcAft>
              <a:buClr>
                <a:srgbClr val="FF0000"/>
              </a:buClr>
              <a:buSzPct val="60000"/>
              <a:buFont typeface="Wingdings" pitchFamily="2" charset="2"/>
              <a:buChar char="l"/>
              <a:tabLst/>
              <a:defRPr/>
            </a:pPr>
            <a:r>
              <a:rPr kumimoji="0" lang="en-US" b="0" i="0" u="none" strike="noStrike" kern="0" cap="none" spc="0" normalizeH="0" baseline="0" noProof="0" dirty="0" smtClean="0">
                <a:ln>
                  <a:noFill/>
                </a:ln>
                <a:solidFill>
                  <a:srgbClr val="0000FF"/>
                </a:solidFill>
                <a:effectLst/>
                <a:uLnTx/>
                <a:uFillTx/>
                <a:latin typeface="Tahoma"/>
                <a:ea typeface="SimSun"/>
              </a:rPr>
              <a:t>Speedup by a parallel computer increases as the logarithm of the number of processors.</a:t>
            </a:r>
          </a:p>
          <a:p>
            <a:pPr marL="742950" marR="0" lvl="1" indent="-285750" algn="just" defTabSz="914400" rtl="0" eaLnBrk="1" fontAlgn="base" latinLnBrk="0" hangingPunct="1">
              <a:lnSpc>
                <a:spcPct val="100000"/>
              </a:lnSpc>
              <a:spcBef>
                <a:spcPct val="20000"/>
              </a:spcBef>
              <a:spcAft>
                <a:spcPct val="0"/>
              </a:spcAft>
              <a:buClr>
                <a:srgbClr val="FF0000"/>
              </a:buClr>
              <a:buSzPct val="55000"/>
              <a:buFont typeface="Wingdings" pitchFamily="2" charset="2"/>
              <a:buChar char="l"/>
              <a:tabLst/>
              <a:defRPr/>
            </a:pPr>
            <a:r>
              <a:rPr kumimoji="0" lang="en-US" sz="2800" b="1" i="0" u="none" strike="noStrike" kern="0" cap="none" spc="0" normalizeH="0" baseline="0" noProof="0" dirty="0" smtClean="0">
                <a:ln>
                  <a:noFill/>
                </a:ln>
                <a:solidFill>
                  <a:srgbClr val="000000"/>
                </a:solidFill>
                <a:effectLst/>
                <a:uLnTx/>
                <a:uFillTx/>
                <a:latin typeface="Tahoma"/>
                <a:ea typeface="SimSun"/>
              </a:rPr>
              <a:t>Speedup = log2(no. of processors)</a:t>
            </a:r>
          </a:p>
          <a:p>
            <a:pPr marL="342900" marR="0" lvl="0" indent="-342900" algn="just" defTabSz="914400" rtl="0" eaLnBrk="1" fontAlgn="base" latinLnBrk="0" hangingPunct="1">
              <a:lnSpc>
                <a:spcPct val="100000"/>
              </a:lnSpc>
              <a:spcBef>
                <a:spcPct val="20000"/>
              </a:spcBef>
              <a:spcAft>
                <a:spcPct val="0"/>
              </a:spcAft>
              <a:buClr>
                <a:srgbClr val="FFCF01"/>
              </a:buClr>
              <a:buSzPct val="60000"/>
              <a:buFont typeface="Wingdings" pitchFamily="2" charset="2"/>
              <a:buNone/>
              <a:tabLst/>
              <a:defRPr/>
            </a:pPr>
            <a:r>
              <a:rPr kumimoji="0" lang="en-US" sz="2400" b="0" i="0" u="none" strike="noStrike" kern="0" cap="none" spc="0" normalizeH="0" baseline="0" noProof="0" dirty="0" smtClean="0">
                <a:ln>
                  <a:noFill/>
                </a:ln>
                <a:solidFill>
                  <a:srgbClr val="0000FF"/>
                </a:solidFill>
                <a:effectLst/>
                <a:uLnTx/>
                <a:uFillTx/>
                <a:latin typeface="Tahoma"/>
                <a:ea typeface="SimSun"/>
                <a:cs typeface="+mn-cs"/>
              </a:rPr>
              <a:t>		</a:t>
            </a:r>
          </a:p>
        </p:txBody>
      </p:sp>
      <p:grpSp>
        <p:nvGrpSpPr>
          <p:cNvPr id="6" name="Group 7"/>
          <p:cNvGrpSpPr>
            <a:grpSpLocks/>
          </p:cNvGrpSpPr>
          <p:nvPr/>
        </p:nvGrpSpPr>
        <p:grpSpPr bwMode="auto">
          <a:xfrm>
            <a:off x="2286000" y="2355130"/>
            <a:ext cx="914400" cy="323850"/>
            <a:chOff x="1536" y="1524"/>
            <a:chExt cx="576" cy="204"/>
          </a:xfrm>
        </p:grpSpPr>
        <p:sp>
          <p:nvSpPr>
            <p:cNvPr id="7" name="Line 4"/>
            <p:cNvSpPr>
              <a:spLocks noChangeShapeType="1"/>
            </p:cNvSpPr>
            <p:nvPr/>
          </p:nvSpPr>
          <p:spPr bwMode="auto">
            <a:xfrm>
              <a:off x="1632" y="1524"/>
              <a:ext cx="480"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8" name="Line 5"/>
            <p:cNvSpPr>
              <a:spLocks noChangeShapeType="1"/>
            </p:cNvSpPr>
            <p:nvPr/>
          </p:nvSpPr>
          <p:spPr bwMode="auto">
            <a:xfrm flipH="1">
              <a:off x="1584" y="1524"/>
              <a:ext cx="48" cy="192"/>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9" name="Line 6"/>
            <p:cNvSpPr>
              <a:spLocks noChangeShapeType="1"/>
            </p:cNvSpPr>
            <p:nvPr/>
          </p:nvSpPr>
          <p:spPr bwMode="auto">
            <a:xfrm>
              <a:off x="1536" y="1632"/>
              <a:ext cx="48" cy="9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grpSp>
      <p:grpSp>
        <p:nvGrpSpPr>
          <p:cNvPr id="10" name="Group 14"/>
          <p:cNvGrpSpPr>
            <a:grpSpLocks/>
          </p:cNvGrpSpPr>
          <p:nvPr/>
        </p:nvGrpSpPr>
        <p:grpSpPr bwMode="auto">
          <a:xfrm>
            <a:off x="6934200" y="5095875"/>
            <a:ext cx="2286000" cy="1609725"/>
            <a:chOff x="3948" y="3260"/>
            <a:chExt cx="1244" cy="1014"/>
          </a:xfrm>
        </p:grpSpPr>
        <p:sp>
          <p:nvSpPr>
            <p:cNvPr id="11" name="Arc 8"/>
            <p:cNvSpPr>
              <a:spLocks/>
            </p:cNvSpPr>
            <p:nvPr/>
          </p:nvSpPr>
          <p:spPr bwMode="auto">
            <a:xfrm rot="10800000">
              <a:off x="4174" y="3552"/>
              <a:ext cx="624" cy="619"/>
            </a:xfrm>
            <a:custGeom>
              <a:avLst/>
              <a:gdLst>
                <a:gd name="T0" fmla="*/ 624 w 21600"/>
                <a:gd name="T1" fmla="*/ 0 h 21600"/>
                <a:gd name="T2" fmla="*/ 0 w 21600"/>
                <a:gd name="T3" fmla="*/ 619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25400" cap="rnd">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2" name="Line 9"/>
            <p:cNvSpPr>
              <a:spLocks noChangeShapeType="1"/>
            </p:cNvSpPr>
            <p:nvPr/>
          </p:nvSpPr>
          <p:spPr bwMode="auto">
            <a:xfrm>
              <a:off x="4174" y="3346"/>
              <a:ext cx="0" cy="825"/>
            </a:xfrm>
            <a:prstGeom prst="line">
              <a:avLst/>
            </a:prstGeom>
            <a:noFill/>
            <a:ln w="254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3" name="Line 10"/>
            <p:cNvSpPr>
              <a:spLocks noChangeShapeType="1"/>
            </p:cNvSpPr>
            <p:nvPr/>
          </p:nvSpPr>
          <p:spPr bwMode="auto">
            <a:xfrm>
              <a:off x="4174" y="4171"/>
              <a:ext cx="816" cy="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4" name="Rectangle 11"/>
            <p:cNvSpPr>
              <a:spLocks noChangeArrowheads="1"/>
            </p:cNvSpPr>
            <p:nvPr/>
          </p:nvSpPr>
          <p:spPr bwMode="auto">
            <a:xfrm>
              <a:off x="3948" y="3260"/>
              <a:ext cx="203"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noProof="0" smtClean="0">
                  <a:ln>
                    <a:noFill/>
                  </a:ln>
                  <a:solidFill>
                    <a:srgbClr val="FF0000"/>
                  </a:solidFill>
                  <a:effectLst/>
                  <a:uLnTx/>
                  <a:uFillTx/>
                  <a:latin typeface="Times New Roman" pitchFamily="18" charset="0"/>
                </a:rPr>
                <a:t>S</a:t>
              </a:r>
            </a:p>
          </p:txBody>
        </p:sp>
        <p:sp>
          <p:nvSpPr>
            <p:cNvPr id="15" name="Rectangle 12"/>
            <p:cNvSpPr>
              <a:spLocks noChangeArrowheads="1"/>
            </p:cNvSpPr>
            <p:nvPr/>
          </p:nvSpPr>
          <p:spPr bwMode="auto">
            <a:xfrm>
              <a:off x="4980" y="4026"/>
              <a:ext cx="212"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noProof="0" smtClean="0">
                  <a:ln>
                    <a:noFill/>
                  </a:ln>
                  <a:solidFill>
                    <a:srgbClr val="FF0000"/>
                  </a:solidFill>
                  <a:effectLst/>
                  <a:uLnTx/>
                  <a:uFillTx/>
                  <a:latin typeface="Times New Roman" pitchFamily="18" charset="0"/>
                </a:rPr>
                <a:t>P</a:t>
              </a:r>
            </a:p>
          </p:txBody>
        </p:sp>
        <p:sp>
          <p:nvSpPr>
            <p:cNvPr id="16" name="Rectangle 13"/>
            <p:cNvSpPr>
              <a:spLocks noChangeArrowheads="1"/>
            </p:cNvSpPr>
            <p:nvPr/>
          </p:nvSpPr>
          <p:spPr bwMode="auto">
            <a:xfrm rot="-1680000">
              <a:off x="4308" y="3661"/>
              <a:ext cx="45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100000"/>
                </a:lnSpc>
                <a:spcBef>
                  <a:spcPts val="0"/>
                </a:spcBef>
                <a:spcAft>
                  <a:spcPts val="0"/>
                </a:spcAft>
                <a:buClrTx/>
                <a:buSzTx/>
                <a:buFontTx/>
                <a:buNone/>
                <a:tabLst/>
                <a:defRPr/>
              </a:pPr>
              <a:r>
                <a:rPr kumimoji="0" lang="en-US" sz="2000" b="0" i="0" u="none" strike="noStrike" kern="0" cap="none" spc="0" normalizeH="0" baseline="0" noProof="0" smtClean="0">
                  <a:ln>
                    <a:noFill/>
                  </a:ln>
                  <a:solidFill>
                    <a:srgbClr val="FF0000"/>
                  </a:solidFill>
                  <a:effectLst/>
                  <a:uLnTx/>
                  <a:uFillTx/>
                  <a:latin typeface="Times New Roman" pitchFamily="18" charset="0"/>
                </a:rPr>
                <a:t>log</a:t>
              </a:r>
              <a:r>
                <a:rPr kumimoji="0" lang="en-US" sz="2000" b="0" i="0" u="none" strike="noStrike" kern="0" cap="none" spc="0" normalizeH="0" baseline="-25000" noProof="0" smtClean="0">
                  <a:ln>
                    <a:noFill/>
                  </a:ln>
                  <a:solidFill>
                    <a:srgbClr val="FF0000"/>
                  </a:solidFill>
                  <a:effectLst/>
                  <a:uLnTx/>
                  <a:uFillTx/>
                  <a:latin typeface="Times New Roman" pitchFamily="18" charset="0"/>
                </a:rPr>
                <a:t>2</a:t>
              </a:r>
              <a:r>
                <a:rPr kumimoji="0" lang="en-US" sz="2000" b="0" i="0" u="none" strike="noStrike" kern="0" cap="none" spc="0" normalizeH="0" baseline="0" noProof="0" smtClean="0">
                  <a:ln>
                    <a:noFill/>
                  </a:ln>
                  <a:solidFill>
                    <a:srgbClr val="FF0000"/>
                  </a:solidFill>
                  <a:effectLst/>
                  <a:uLnTx/>
                  <a:uFillTx/>
                  <a:latin typeface="Times New Roman" pitchFamily="18" charset="0"/>
                </a:rPr>
                <a:t>P</a:t>
              </a:r>
            </a:p>
          </p:txBody>
        </p:sp>
      </p:grpSp>
      <p:grpSp>
        <p:nvGrpSpPr>
          <p:cNvPr id="17" name="Group 21"/>
          <p:cNvGrpSpPr>
            <a:grpSpLocks/>
          </p:cNvGrpSpPr>
          <p:nvPr/>
        </p:nvGrpSpPr>
        <p:grpSpPr bwMode="auto">
          <a:xfrm>
            <a:off x="5478463" y="2332038"/>
            <a:ext cx="3541712" cy="1390650"/>
            <a:chOff x="3451" y="1469"/>
            <a:chExt cx="2231" cy="876"/>
          </a:xfrm>
        </p:grpSpPr>
        <p:sp>
          <p:nvSpPr>
            <p:cNvPr id="18" name="Line 15"/>
            <p:cNvSpPr>
              <a:spLocks noChangeShapeType="1"/>
            </p:cNvSpPr>
            <p:nvPr/>
          </p:nvSpPr>
          <p:spPr bwMode="auto">
            <a:xfrm flipV="1">
              <a:off x="3716" y="1515"/>
              <a:ext cx="518" cy="765"/>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19" name="Line 16"/>
            <p:cNvSpPr>
              <a:spLocks noChangeShapeType="1"/>
            </p:cNvSpPr>
            <p:nvPr/>
          </p:nvSpPr>
          <p:spPr bwMode="auto">
            <a:xfrm>
              <a:off x="3716" y="1498"/>
              <a:ext cx="0" cy="782"/>
            </a:xfrm>
            <a:prstGeom prst="line">
              <a:avLst/>
            </a:prstGeom>
            <a:noFill/>
            <a:ln w="254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20" name="Line 17"/>
            <p:cNvSpPr>
              <a:spLocks noChangeShapeType="1"/>
            </p:cNvSpPr>
            <p:nvPr/>
          </p:nvSpPr>
          <p:spPr bwMode="auto">
            <a:xfrm>
              <a:off x="3716" y="2280"/>
              <a:ext cx="880" cy="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sysClr val="windowText" lastClr="000000"/>
                </a:solidFill>
                <a:effectLst/>
                <a:uLnTx/>
                <a:uFillTx/>
              </a:endParaRPr>
            </a:p>
          </p:txBody>
        </p:sp>
        <p:sp>
          <p:nvSpPr>
            <p:cNvPr id="21" name="Rectangle 18"/>
            <p:cNvSpPr>
              <a:spLocks noChangeArrowheads="1"/>
            </p:cNvSpPr>
            <p:nvPr/>
          </p:nvSpPr>
          <p:spPr bwMode="auto">
            <a:xfrm>
              <a:off x="3451" y="1469"/>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100000"/>
                </a:lnSpc>
                <a:spcBef>
                  <a:spcPts val="0"/>
                </a:spcBef>
                <a:spcAft>
                  <a:spcPts val="0"/>
                </a:spcAft>
                <a:buClrTx/>
                <a:buSzTx/>
                <a:buFontTx/>
                <a:buNone/>
                <a:tabLst/>
                <a:defRPr/>
              </a:pPr>
              <a:r>
                <a:rPr kumimoji="0" lang="en-US" sz="2000" b="0" i="0" u="none" strike="noStrike" kern="0" cap="none" spc="0" normalizeH="0" baseline="0" noProof="0" smtClean="0">
                  <a:ln>
                    <a:noFill/>
                  </a:ln>
                  <a:solidFill>
                    <a:sysClr val="windowText" lastClr="000000"/>
                  </a:solidFill>
                  <a:effectLst/>
                  <a:uLnTx/>
                  <a:uFillTx/>
                  <a:latin typeface="Times New Roman" pitchFamily="18" charset="0"/>
                </a:rPr>
                <a:t>C</a:t>
              </a:r>
            </a:p>
          </p:txBody>
        </p:sp>
        <p:sp>
          <p:nvSpPr>
            <p:cNvPr id="22" name="Rectangle 19"/>
            <p:cNvSpPr>
              <a:spLocks noChangeArrowheads="1"/>
            </p:cNvSpPr>
            <p:nvPr/>
          </p:nvSpPr>
          <p:spPr bwMode="auto">
            <a:xfrm>
              <a:off x="4622" y="2095"/>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100000"/>
                </a:lnSpc>
                <a:spcBef>
                  <a:spcPts val="0"/>
                </a:spcBef>
                <a:spcAft>
                  <a:spcPts val="0"/>
                </a:spcAft>
                <a:buClrTx/>
                <a:buSzTx/>
                <a:buFontTx/>
                <a:buNone/>
                <a:tabLst/>
                <a:defRPr/>
              </a:pPr>
              <a:r>
                <a:rPr kumimoji="0" lang="en-US" sz="2000" b="0" i="0" u="none" strike="noStrike" kern="0" cap="none" spc="0" normalizeH="0" baseline="0" noProof="0" smtClean="0">
                  <a:ln>
                    <a:noFill/>
                  </a:ln>
                  <a:solidFill>
                    <a:sysClr val="windowText" lastClr="000000"/>
                  </a:solidFill>
                  <a:effectLst/>
                  <a:uLnTx/>
                  <a:uFillTx/>
                  <a:latin typeface="Times New Roman" pitchFamily="18" charset="0"/>
                </a:rPr>
                <a:t>S</a:t>
              </a:r>
            </a:p>
          </p:txBody>
        </p:sp>
        <p:sp>
          <p:nvSpPr>
            <p:cNvPr id="23" name="Rectangle 20"/>
            <p:cNvSpPr>
              <a:spLocks noChangeArrowheads="1"/>
            </p:cNvSpPr>
            <p:nvPr/>
          </p:nvSpPr>
          <p:spPr bwMode="auto">
            <a:xfrm>
              <a:off x="4154" y="1664"/>
              <a:ext cx="1528" cy="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914400" eaLnBrk="0" fontAlgn="auto" latinLnBrk="0" hangingPunct="0">
                <a:lnSpc>
                  <a:spcPct val="90000"/>
                </a:lnSpc>
                <a:spcBef>
                  <a:spcPct val="30000"/>
                </a:spcBef>
                <a:spcAft>
                  <a:spcPts val="0"/>
                </a:spcAft>
                <a:buClrTx/>
                <a:buSzTx/>
                <a:buFontTx/>
                <a:buNone/>
                <a:tabLst/>
                <a:defRPr/>
              </a:pPr>
              <a:r>
                <a:rPr kumimoji="0" lang="en-US" sz="2400" b="1" i="0" u="none" strike="noStrike" kern="0" cap="none" spc="0" normalizeH="0" baseline="0" noProof="0" smtClean="0">
                  <a:ln>
                    <a:noFill/>
                  </a:ln>
                  <a:solidFill>
                    <a:srgbClr val="FF0000"/>
                  </a:solidFill>
                  <a:effectLst/>
                  <a:uLnTx/>
                  <a:uFillTx/>
                  <a:latin typeface="Century Gothic" pitchFamily="34" charset="0"/>
                </a:rPr>
                <a:t>(speed = cost</a:t>
              </a:r>
              <a:r>
                <a:rPr kumimoji="0" lang="en-US" sz="2400" b="1" i="0" u="none" strike="noStrike" kern="0" cap="none" spc="0" normalizeH="0" baseline="30000" noProof="0" smtClean="0">
                  <a:ln>
                    <a:noFill/>
                  </a:ln>
                  <a:solidFill>
                    <a:srgbClr val="FF0000"/>
                  </a:solidFill>
                  <a:effectLst/>
                  <a:uLnTx/>
                  <a:uFillTx/>
                  <a:latin typeface="Century Gothic" pitchFamily="34" charset="0"/>
                </a:rPr>
                <a:t>2</a:t>
              </a:r>
              <a:r>
                <a:rPr kumimoji="0" lang="en-US" sz="2400" b="1" i="0" u="none" strike="noStrike" kern="0" cap="none" spc="0" normalizeH="0" baseline="0" noProof="0" smtClean="0">
                  <a:ln>
                    <a:noFill/>
                  </a:ln>
                  <a:solidFill>
                    <a:srgbClr val="FF0000"/>
                  </a:solidFill>
                  <a:effectLst/>
                  <a:uLnTx/>
                  <a:uFillTx/>
                  <a:latin typeface="Century Gothic" pitchFamily="34" charset="0"/>
                </a:rPr>
                <a:t>)</a:t>
              </a:r>
            </a:p>
          </p:txBody>
        </p:sp>
      </p:grpSp>
    </p:spTree>
    <p:extLst>
      <p:ext uri="{BB962C8B-B14F-4D97-AF65-F5344CB8AC3E}">
        <p14:creationId xmlns:p14="http://schemas.microsoft.com/office/powerpoint/2010/main" val="38856872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52400" y="228600"/>
            <a:ext cx="7303294" cy="887412"/>
          </a:xfrm>
        </p:spPr>
        <p:txBody>
          <a:bodyPr/>
          <a:lstStyle/>
          <a:p>
            <a:pPr defTabSz="914400"/>
            <a:r>
              <a:rPr lang="en-US"/>
              <a:t>Our Road Map</a:t>
            </a:r>
          </a:p>
        </p:txBody>
      </p:sp>
      <p:sp>
        <p:nvSpPr>
          <p:cNvPr id="5" name="Text Box 3"/>
          <p:cNvSpPr txBox="1">
            <a:spLocks noChangeArrowheads="1"/>
          </p:cNvSpPr>
          <p:nvPr/>
        </p:nvSpPr>
        <p:spPr bwMode="auto">
          <a:xfrm>
            <a:off x="457200" y="1201737"/>
            <a:ext cx="2327275" cy="688975"/>
          </a:xfrm>
          <a:prstGeom prst="rect">
            <a:avLst/>
          </a:prstGeom>
          <a:solidFill>
            <a:srgbClr val="000099"/>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algn="l" defTabSz="1019175">
              <a:defRPr sz="2400">
                <a:solidFill>
                  <a:schemeClr val="tx1"/>
                </a:solidFill>
                <a:latin typeface="Times New Roman" pitchFamily="18" charset="0"/>
              </a:defRPr>
            </a:lvl1pPr>
            <a:lvl2pPr marL="509588" algn="l" defTabSz="1019175">
              <a:defRPr sz="2400">
                <a:solidFill>
                  <a:schemeClr val="tx1"/>
                </a:solidFill>
                <a:latin typeface="Times New Roman" pitchFamily="18" charset="0"/>
              </a:defRPr>
            </a:lvl2pPr>
            <a:lvl3pPr marL="1019175" algn="l" defTabSz="1019175">
              <a:defRPr sz="2400">
                <a:solidFill>
                  <a:schemeClr val="tx1"/>
                </a:solidFill>
                <a:latin typeface="Times New Roman" pitchFamily="18" charset="0"/>
              </a:defRPr>
            </a:lvl3pPr>
            <a:lvl4pPr marL="1528763" algn="l" defTabSz="1019175">
              <a:defRPr sz="2400">
                <a:solidFill>
                  <a:schemeClr val="tx1"/>
                </a:solidFill>
                <a:latin typeface="Times New Roman" pitchFamily="18" charset="0"/>
              </a:defRPr>
            </a:lvl4pPr>
            <a:lvl5pPr marL="2038350" algn="l" defTabSz="1019175">
              <a:defRPr sz="2400">
                <a:solidFill>
                  <a:schemeClr val="tx1"/>
                </a:solidFill>
                <a:latin typeface="Times New Roman" pitchFamily="18" charset="0"/>
              </a:defRPr>
            </a:lvl5pPr>
            <a:lvl6pPr marL="2495550" defTabSz="1019175" fontAlgn="base">
              <a:spcBef>
                <a:spcPct val="0"/>
              </a:spcBef>
              <a:spcAft>
                <a:spcPct val="0"/>
              </a:spcAft>
              <a:defRPr sz="2400">
                <a:solidFill>
                  <a:schemeClr val="tx1"/>
                </a:solidFill>
                <a:latin typeface="Times New Roman" pitchFamily="18" charset="0"/>
              </a:defRPr>
            </a:lvl6pPr>
            <a:lvl7pPr marL="2952750" defTabSz="1019175" fontAlgn="base">
              <a:spcBef>
                <a:spcPct val="0"/>
              </a:spcBef>
              <a:spcAft>
                <a:spcPct val="0"/>
              </a:spcAft>
              <a:defRPr sz="2400">
                <a:solidFill>
                  <a:schemeClr val="tx1"/>
                </a:solidFill>
                <a:latin typeface="Times New Roman" pitchFamily="18" charset="0"/>
              </a:defRPr>
            </a:lvl7pPr>
            <a:lvl8pPr marL="3409950" defTabSz="1019175" fontAlgn="base">
              <a:spcBef>
                <a:spcPct val="0"/>
              </a:spcBef>
              <a:spcAft>
                <a:spcPct val="0"/>
              </a:spcAft>
              <a:defRPr sz="2400">
                <a:solidFill>
                  <a:schemeClr val="tx1"/>
                </a:solidFill>
                <a:latin typeface="Times New Roman" pitchFamily="18" charset="0"/>
              </a:defRPr>
            </a:lvl8pPr>
            <a:lvl9pPr marL="3867150" defTabSz="1019175" fontAlgn="base">
              <a:spcBef>
                <a:spcPct val="0"/>
              </a:spcBef>
              <a:spcAft>
                <a:spcPct val="0"/>
              </a:spcAft>
              <a:defRPr sz="2400">
                <a:solidFill>
                  <a:schemeClr val="tx1"/>
                </a:solidFill>
                <a:latin typeface="Times New Roman" pitchFamily="18" charset="0"/>
              </a:defRPr>
            </a:lvl9pPr>
          </a:lstStyle>
          <a:p>
            <a:pPr eaLnBrk="0" hangingPunct="0"/>
            <a:r>
              <a:rPr lang="en-US" sz="3600">
                <a:solidFill>
                  <a:schemeClr val="bg1"/>
                </a:solidFill>
                <a:latin typeface="Comic Sans MS" pitchFamily="66" charset="0"/>
              </a:rPr>
              <a:t>Processor</a:t>
            </a:r>
          </a:p>
        </p:txBody>
      </p:sp>
      <p:sp>
        <p:nvSpPr>
          <p:cNvPr id="6" name="Text Box 4"/>
          <p:cNvSpPr txBox="1">
            <a:spLocks noChangeArrowheads="1"/>
          </p:cNvSpPr>
          <p:nvPr/>
        </p:nvSpPr>
        <p:spPr bwMode="auto">
          <a:xfrm>
            <a:off x="876300" y="5864225"/>
            <a:ext cx="2703513" cy="6889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algn="l" defTabSz="1019175">
              <a:defRPr sz="2400">
                <a:solidFill>
                  <a:schemeClr val="tx1"/>
                </a:solidFill>
                <a:latin typeface="Times New Roman" pitchFamily="18" charset="0"/>
              </a:defRPr>
            </a:lvl1pPr>
            <a:lvl2pPr marL="509588" algn="l" defTabSz="1019175">
              <a:defRPr sz="2400">
                <a:solidFill>
                  <a:schemeClr val="tx1"/>
                </a:solidFill>
                <a:latin typeface="Times New Roman" pitchFamily="18" charset="0"/>
              </a:defRPr>
            </a:lvl2pPr>
            <a:lvl3pPr marL="1019175" algn="l" defTabSz="1019175">
              <a:defRPr sz="2400">
                <a:solidFill>
                  <a:schemeClr val="tx1"/>
                </a:solidFill>
                <a:latin typeface="Times New Roman" pitchFamily="18" charset="0"/>
              </a:defRPr>
            </a:lvl3pPr>
            <a:lvl4pPr marL="1528763" algn="l" defTabSz="1019175">
              <a:defRPr sz="2400">
                <a:solidFill>
                  <a:schemeClr val="tx1"/>
                </a:solidFill>
                <a:latin typeface="Times New Roman" pitchFamily="18" charset="0"/>
              </a:defRPr>
            </a:lvl4pPr>
            <a:lvl5pPr marL="2038350" algn="l" defTabSz="1019175">
              <a:defRPr sz="2400">
                <a:solidFill>
                  <a:schemeClr val="tx1"/>
                </a:solidFill>
                <a:latin typeface="Times New Roman" pitchFamily="18" charset="0"/>
              </a:defRPr>
            </a:lvl5pPr>
            <a:lvl6pPr marL="2495550" defTabSz="1019175" fontAlgn="base">
              <a:spcBef>
                <a:spcPct val="0"/>
              </a:spcBef>
              <a:spcAft>
                <a:spcPct val="0"/>
              </a:spcAft>
              <a:defRPr sz="2400">
                <a:solidFill>
                  <a:schemeClr val="tx1"/>
                </a:solidFill>
                <a:latin typeface="Times New Roman" pitchFamily="18" charset="0"/>
              </a:defRPr>
            </a:lvl6pPr>
            <a:lvl7pPr marL="2952750" defTabSz="1019175" fontAlgn="base">
              <a:spcBef>
                <a:spcPct val="0"/>
              </a:spcBef>
              <a:spcAft>
                <a:spcPct val="0"/>
              </a:spcAft>
              <a:defRPr sz="2400">
                <a:solidFill>
                  <a:schemeClr val="tx1"/>
                </a:solidFill>
                <a:latin typeface="Times New Roman" pitchFamily="18" charset="0"/>
              </a:defRPr>
            </a:lvl7pPr>
            <a:lvl8pPr marL="3409950" defTabSz="1019175" fontAlgn="base">
              <a:spcBef>
                <a:spcPct val="0"/>
              </a:spcBef>
              <a:spcAft>
                <a:spcPct val="0"/>
              </a:spcAft>
              <a:defRPr sz="2400">
                <a:solidFill>
                  <a:schemeClr val="tx1"/>
                </a:solidFill>
                <a:latin typeface="Times New Roman" pitchFamily="18" charset="0"/>
              </a:defRPr>
            </a:lvl8pPr>
            <a:lvl9pPr marL="3867150" defTabSz="1019175" fontAlgn="base">
              <a:spcBef>
                <a:spcPct val="0"/>
              </a:spcBef>
              <a:spcAft>
                <a:spcPct val="0"/>
              </a:spcAft>
              <a:defRPr sz="2400">
                <a:solidFill>
                  <a:schemeClr val="tx1"/>
                </a:solidFill>
                <a:latin typeface="Times New Roman" pitchFamily="18" charset="0"/>
              </a:defRPr>
            </a:lvl9pPr>
          </a:lstStyle>
          <a:p>
            <a:pPr eaLnBrk="0" hangingPunct="0"/>
            <a:r>
              <a:rPr lang="en-US" sz="3600">
                <a:latin typeface="Comic Sans MS" pitchFamily="66" charset="0"/>
              </a:rPr>
              <a:t>Networking</a:t>
            </a:r>
          </a:p>
        </p:txBody>
      </p:sp>
      <p:sp>
        <p:nvSpPr>
          <p:cNvPr id="7" name="Text Box 5"/>
          <p:cNvSpPr txBox="1">
            <a:spLocks noChangeArrowheads="1"/>
          </p:cNvSpPr>
          <p:nvPr/>
        </p:nvSpPr>
        <p:spPr bwMode="auto">
          <a:xfrm>
            <a:off x="541338" y="4224337"/>
            <a:ext cx="3751262" cy="688975"/>
          </a:xfrm>
          <a:prstGeom prst="rect">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algn="l" defTabSz="1019175">
              <a:defRPr sz="2400">
                <a:solidFill>
                  <a:schemeClr val="tx1"/>
                </a:solidFill>
                <a:latin typeface="Times New Roman" pitchFamily="18" charset="0"/>
              </a:defRPr>
            </a:lvl1pPr>
            <a:lvl2pPr marL="509588" algn="l" defTabSz="1019175">
              <a:defRPr sz="2400">
                <a:solidFill>
                  <a:schemeClr val="tx1"/>
                </a:solidFill>
                <a:latin typeface="Times New Roman" pitchFamily="18" charset="0"/>
              </a:defRPr>
            </a:lvl2pPr>
            <a:lvl3pPr marL="1019175" algn="l" defTabSz="1019175">
              <a:defRPr sz="2400">
                <a:solidFill>
                  <a:schemeClr val="tx1"/>
                </a:solidFill>
                <a:latin typeface="Times New Roman" pitchFamily="18" charset="0"/>
              </a:defRPr>
            </a:lvl3pPr>
            <a:lvl4pPr marL="1528763" algn="l" defTabSz="1019175">
              <a:defRPr sz="2400">
                <a:solidFill>
                  <a:schemeClr val="tx1"/>
                </a:solidFill>
                <a:latin typeface="Times New Roman" pitchFamily="18" charset="0"/>
              </a:defRPr>
            </a:lvl4pPr>
            <a:lvl5pPr marL="2038350" algn="l" defTabSz="1019175">
              <a:defRPr sz="2400">
                <a:solidFill>
                  <a:schemeClr val="tx1"/>
                </a:solidFill>
                <a:latin typeface="Times New Roman" pitchFamily="18" charset="0"/>
              </a:defRPr>
            </a:lvl5pPr>
            <a:lvl6pPr marL="2495550" defTabSz="1019175" fontAlgn="base">
              <a:spcBef>
                <a:spcPct val="0"/>
              </a:spcBef>
              <a:spcAft>
                <a:spcPct val="0"/>
              </a:spcAft>
              <a:defRPr sz="2400">
                <a:solidFill>
                  <a:schemeClr val="tx1"/>
                </a:solidFill>
                <a:latin typeface="Times New Roman" pitchFamily="18" charset="0"/>
              </a:defRPr>
            </a:lvl6pPr>
            <a:lvl7pPr marL="2952750" defTabSz="1019175" fontAlgn="base">
              <a:spcBef>
                <a:spcPct val="0"/>
              </a:spcBef>
              <a:spcAft>
                <a:spcPct val="0"/>
              </a:spcAft>
              <a:defRPr sz="2400">
                <a:solidFill>
                  <a:schemeClr val="tx1"/>
                </a:solidFill>
                <a:latin typeface="Times New Roman" pitchFamily="18" charset="0"/>
              </a:defRPr>
            </a:lvl7pPr>
            <a:lvl8pPr marL="3409950" defTabSz="1019175" fontAlgn="base">
              <a:spcBef>
                <a:spcPct val="0"/>
              </a:spcBef>
              <a:spcAft>
                <a:spcPct val="0"/>
              </a:spcAft>
              <a:defRPr sz="2400">
                <a:solidFill>
                  <a:schemeClr val="tx1"/>
                </a:solidFill>
                <a:latin typeface="Times New Roman" pitchFamily="18" charset="0"/>
              </a:defRPr>
            </a:lvl8pPr>
            <a:lvl9pPr marL="3867150" defTabSz="1019175" fontAlgn="base">
              <a:spcBef>
                <a:spcPct val="0"/>
              </a:spcBef>
              <a:spcAft>
                <a:spcPct val="0"/>
              </a:spcAft>
              <a:defRPr sz="2400">
                <a:solidFill>
                  <a:schemeClr val="tx1"/>
                </a:solidFill>
                <a:latin typeface="Times New Roman" pitchFamily="18" charset="0"/>
              </a:defRPr>
            </a:lvl9pPr>
          </a:lstStyle>
          <a:p>
            <a:pPr eaLnBrk="0" hangingPunct="0"/>
            <a:r>
              <a:rPr lang="en-US" sz="3600">
                <a:solidFill>
                  <a:schemeClr val="bg1"/>
                </a:solidFill>
                <a:latin typeface="Comic Sans MS" pitchFamily="66" charset="0"/>
              </a:rPr>
              <a:t>Parallel Systems</a:t>
            </a:r>
          </a:p>
        </p:txBody>
      </p:sp>
      <p:sp>
        <p:nvSpPr>
          <p:cNvPr id="8" name="Text Box 6"/>
          <p:cNvSpPr txBox="1">
            <a:spLocks noChangeArrowheads="1"/>
          </p:cNvSpPr>
          <p:nvPr/>
        </p:nvSpPr>
        <p:spPr bwMode="auto">
          <a:xfrm>
            <a:off x="5067300" y="3273425"/>
            <a:ext cx="3557588" cy="688975"/>
          </a:xfrm>
          <a:prstGeom prst="rect">
            <a:avLst/>
          </a:prstGeom>
          <a:solidFill>
            <a:srgbClr val="000099"/>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algn="l" defTabSz="1019175">
              <a:defRPr sz="2400">
                <a:solidFill>
                  <a:schemeClr val="tx1"/>
                </a:solidFill>
                <a:latin typeface="Times New Roman" pitchFamily="18" charset="0"/>
              </a:defRPr>
            </a:lvl1pPr>
            <a:lvl2pPr marL="509588" algn="l" defTabSz="1019175">
              <a:defRPr sz="2400">
                <a:solidFill>
                  <a:schemeClr val="tx1"/>
                </a:solidFill>
                <a:latin typeface="Times New Roman" pitchFamily="18" charset="0"/>
              </a:defRPr>
            </a:lvl2pPr>
            <a:lvl3pPr marL="1019175" algn="l" defTabSz="1019175">
              <a:defRPr sz="2400">
                <a:solidFill>
                  <a:schemeClr val="tx1"/>
                </a:solidFill>
                <a:latin typeface="Times New Roman" pitchFamily="18" charset="0"/>
              </a:defRPr>
            </a:lvl3pPr>
            <a:lvl4pPr marL="1528763" algn="l" defTabSz="1019175">
              <a:defRPr sz="2400">
                <a:solidFill>
                  <a:schemeClr val="tx1"/>
                </a:solidFill>
                <a:latin typeface="Times New Roman" pitchFamily="18" charset="0"/>
              </a:defRPr>
            </a:lvl4pPr>
            <a:lvl5pPr marL="2038350" algn="l" defTabSz="1019175">
              <a:defRPr sz="2400">
                <a:solidFill>
                  <a:schemeClr val="tx1"/>
                </a:solidFill>
                <a:latin typeface="Times New Roman" pitchFamily="18" charset="0"/>
              </a:defRPr>
            </a:lvl5pPr>
            <a:lvl6pPr marL="2495550" defTabSz="1019175" fontAlgn="base">
              <a:spcBef>
                <a:spcPct val="0"/>
              </a:spcBef>
              <a:spcAft>
                <a:spcPct val="0"/>
              </a:spcAft>
              <a:defRPr sz="2400">
                <a:solidFill>
                  <a:schemeClr val="tx1"/>
                </a:solidFill>
                <a:latin typeface="Times New Roman" pitchFamily="18" charset="0"/>
              </a:defRPr>
            </a:lvl6pPr>
            <a:lvl7pPr marL="2952750" defTabSz="1019175" fontAlgn="base">
              <a:spcBef>
                <a:spcPct val="0"/>
              </a:spcBef>
              <a:spcAft>
                <a:spcPct val="0"/>
              </a:spcAft>
              <a:defRPr sz="2400">
                <a:solidFill>
                  <a:schemeClr val="tx1"/>
                </a:solidFill>
                <a:latin typeface="Times New Roman" pitchFamily="18" charset="0"/>
              </a:defRPr>
            </a:lvl7pPr>
            <a:lvl8pPr marL="3409950" defTabSz="1019175" fontAlgn="base">
              <a:spcBef>
                <a:spcPct val="0"/>
              </a:spcBef>
              <a:spcAft>
                <a:spcPct val="0"/>
              </a:spcAft>
              <a:defRPr sz="2400">
                <a:solidFill>
                  <a:schemeClr val="tx1"/>
                </a:solidFill>
                <a:latin typeface="Times New Roman" pitchFamily="18" charset="0"/>
              </a:defRPr>
            </a:lvl8pPr>
            <a:lvl9pPr marL="3867150" defTabSz="1019175" fontAlgn="base">
              <a:spcBef>
                <a:spcPct val="0"/>
              </a:spcBef>
              <a:spcAft>
                <a:spcPct val="0"/>
              </a:spcAft>
              <a:defRPr sz="2400">
                <a:solidFill>
                  <a:schemeClr val="tx1"/>
                </a:solidFill>
                <a:latin typeface="Times New Roman" pitchFamily="18" charset="0"/>
              </a:defRPr>
            </a:lvl9pPr>
          </a:lstStyle>
          <a:p>
            <a:pPr eaLnBrk="0" hangingPunct="0"/>
            <a:r>
              <a:rPr lang="en-US" sz="3600" dirty="0">
                <a:solidFill>
                  <a:schemeClr val="bg1"/>
                </a:solidFill>
                <a:latin typeface="Comic Sans MS" pitchFamily="66" charset="0"/>
              </a:rPr>
              <a:t>I/O Subsystem</a:t>
            </a:r>
          </a:p>
        </p:txBody>
      </p:sp>
      <p:sp>
        <p:nvSpPr>
          <p:cNvPr id="9" name="Text Box 7"/>
          <p:cNvSpPr txBox="1">
            <a:spLocks noChangeArrowheads="1"/>
          </p:cNvSpPr>
          <p:nvPr/>
        </p:nvSpPr>
        <p:spPr bwMode="auto">
          <a:xfrm>
            <a:off x="4146550" y="1633537"/>
            <a:ext cx="4222750" cy="688975"/>
          </a:xfrm>
          <a:prstGeom prst="rect">
            <a:avLst/>
          </a:prstGeom>
          <a:solidFill>
            <a:srgbClr val="000099"/>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spAutoFit/>
          </a:bodyPr>
          <a:lstStyle>
            <a:lvl1pPr algn="l" defTabSz="1019175">
              <a:defRPr sz="2400">
                <a:solidFill>
                  <a:schemeClr val="tx1"/>
                </a:solidFill>
                <a:latin typeface="Times New Roman" pitchFamily="18" charset="0"/>
              </a:defRPr>
            </a:lvl1pPr>
            <a:lvl2pPr marL="509588" algn="l" defTabSz="1019175">
              <a:defRPr sz="2400">
                <a:solidFill>
                  <a:schemeClr val="tx1"/>
                </a:solidFill>
                <a:latin typeface="Times New Roman" pitchFamily="18" charset="0"/>
              </a:defRPr>
            </a:lvl2pPr>
            <a:lvl3pPr marL="1019175" algn="l" defTabSz="1019175">
              <a:defRPr sz="2400">
                <a:solidFill>
                  <a:schemeClr val="tx1"/>
                </a:solidFill>
                <a:latin typeface="Times New Roman" pitchFamily="18" charset="0"/>
              </a:defRPr>
            </a:lvl3pPr>
            <a:lvl4pPr marL="1528763" algn="l" defTabSz="1019175">
              <a:defRPr sz="2400">
                <a:solidFill>
                  <a:schemeClr val="tx1"/>
                </a:solidFill>
                <a:latin typeface="Times New Roman" pitchFamily="18" charset="0"/>
              </a:defRPr>
            </a:lvl4pPr>
            <a:lvl5pPr marL="2038350" algn="l" defTabSz="1019175">
              <a:defRPr sz="2400">
                <a:solidFill>
                  <a:schemeClr val="tx1"/>
                </a:solidFill>
                <a:latin typeface="Times New Roman" pitchFamily="18" charset="0"/>
              </a:defRPr>
            </a:lvl5pPr>
            <a:lvl6pPr marL="2495550" defTabSz="1019175" fontAlgn="base">
              <a:spcBef>
                <a:spcPct val="0"/>
              </a:spcBef>
              <a:spcAft>
                <a:spcPct val="0"/>
              </a:spcAft>
              <a:defRPr sz="2400">
                <a:solidFill>
                  <a:schemeClr val="tx1"/>
                </a:solidFill>
                <a:latin typeface="Times New Roman" pitchFamily="18" charset="0"/>
              </a:defRPr>
            </a:lvl6pPr>
            <a:lvl7pPr marL="2952750" defTabSz="1019175" fontAlgn="base">
              <a:spcBef>
                <a:spcPct val="0"/>
              </a:spcBef>
              <a:spcAft>
                <a:spcPct val="0"/>
              </a:spcAft>
              <a:defRPr sz="2400">
                <a:solidFill>
                  <a:schemeClr val="tx1"/>
                </a:solidFill>
                <a:latin typeface="Times New Roman" pitchFamily="18" charset="0"/>
              </a:defRPr>
            </a:lvl7pPr>
            <a:lvl8pPr marL="3409950" defTabSz="1019175" fontAlgn="base">
              <a:spcBef>
                <a:spcPct val="0"/>
              </a:spcBef>
              <a:spcAft>
                <a:spcPct val="0"/>
              </a:spcAft>
              <a:defRPr sz="2400">
                <a:solidFill>
                  <a:schemeClr val="tx1"/>
                </a:solidFill>
                <a:latin typeface="Times New Roman" pitchFamily="18" charset="0"/>
              </a:defRPr>
            </a:lvl8pPr>
            <a:lvl9pPr marL="3867150" defTabSz="1019175" fontAlgn="base">
              <a:spcBef>
                <a:spcPct val="0"/>
              </a:spcBef>
              <a:spcAft>
                <a:spcPct val="0"/>
              </a:spcAft>
              <a:defRPr sz="2400">
                <a:solidFill>
                  <a:schemeClr val="tx1"/>
                </a:solidFill>
                <a:latin typeface="Times New Roman" pitchFamily="18" charset="0"/>
              </a:defRPr>
            </a:lvl9pPr>
          </a:lstStyle>
          <a:p>
            <a:pPr eaLnBrk="0" hangingPunct="0"/>
            <a:r>
              <a:rPr lang="en-US" sz="3600" dirty="0">
                <a:solidFill>
                  <a:schemeClr val="bg1"/>
                </a:solidFill>
                <a:latin typeface="Comic Sans MS" pitchFamily="66" charset="0"/>
              </a:rPr>
              <a:t>Memory Hierarchy</a:t>
            </a:r>
          </a:p>
        </p:txBody>
      </p:sp>
      <p:cxnSp>
        <p:nvCxnSpPr>
          <p:cNvPr id="10" name="AutoShape 8"/>
          <p:cNvCxnSpPr>
            <a:cxnSpLocks noChangeShapeType="1"/>
            <a:stCxn id="5" idx="3"/>
          </p:cNvCxnSpPr>
          <p:nvPr/>
        </p:nvCxnSpPr>
        <p:spPr bwMode="auto">
          <a:xfrm>
            <a:off x="2803525" y="1546225"/>
            <a:ext cx="1406525" cy="415925"/>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9"/>
          <p:cNvCxnSpPr>
            <a:cxnSpLocks noChangeShapeType="1"/>
            <a:endCxn id="8" idx="0"/>
          </p:cNvCxnSpPr>
          <p:nvPr/>
        </p:nvCxnSpPr>
        <p:spPr bwMode="auto">
          <a:xfrm>
            <a:off x="6189663" y="2349500"/>
            <a:ext cx="657225" cy="904875"/>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0"/>
          <p:cNvCxnSpPr>
            <a:cxnSpLocks noChangeShapeType="1"/>
            <a:endCxn id="7" idx="3"/>
          </p:cNvCxnSpPr>
          <p:nvPr/>
        </p:nvCxnSpPr>
        <p:spPr bwMode="auto">
          <a:xfrm flipH="1">
            <a:off x="4311650" y="3409950"/>
            <a:ext cx="942975" cy="1158875"/>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11"/>
          <p:cNvCxnSpPr>
            <a:cxnSpLocks noChangeShapeType="1"/>
            <a:endCxn id="6" idx="0"/>
          </p:cNvCxnSpPr>
          <p:nvPr/>
        </p:nvCxnSpPr>
        <p:spPr bwMode="auto">
          <a:xfrm flipH="1">
            <a:off x="2228850" y="4940300"/>
            <a:ext cx="34925" cy="904875"/>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39594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984250" y="76200"/>
            <a:ext cx="3515742" cy="838200"/>
          </a:xfrm>
          <a:solidFill>
            <a:srgbClr val="FFC000"/>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91433" tIns="45716" rIns="91433" bIns="45716" numCol="1" anchor="ctr" anchorCtr="0" compatLnSpc="1">
            <a:prstTxWarp prst="textNoShape">
              <a:avLst/>
            </a:prstTxWarp>
          </a:bodyPr>
          <a:lstStyle/>
          <a:p>
            <a:pPr eaLnBrk="1" hangingPunct="1"/>
            <a:r>
              <a:rPr lang="fr-FR"/>
              <a:t>Overview</a:t>
            </a:r>
          </a:p>
        </p:txBody>
      </p:sp>
      <p:sp>
        <p:nvSpPr>
          <p:cNvPr id="57347" name="Rectangle 3"/>
          <p:cNvSpPr>
            <a:spLocks noGrp="1" noChangeArrowheads="1"/>
          </p:cNvSpPr>
          <p:nvPr>
            <p:ph type="body" idx="1"/>
          </p:nvPr>
        </p:nvSpPr>
        <p:spPr>
          <a:xfrm>
            <a:off x="323528" y="1157458"/>
            <a:ext cx="8424936" cy="5688632"/>
          </a:xfrm>
        </p:spPr>
        <p:txBody>
          <a:bodyPr/>
          <a:lstStyle/>
          <a:p>
            <a:pPr algn="just" eaLnBrk="1" hangingPunct="1">
              <a:lnSpc>
                <a:spcPct val="80000"/>
              </a:lnSpc>
            </a:pPr>
            <a:r>
              <a:rPr lang="en-GB" sz="2000" dirty="0" smtClean="0"/>
              <a:t>Although it might not seem apparent, these models are NOT specific to a particular type of machine or memory architecture. In fact, any of these models can (theoretically) be implemented on any underlying hardware.</a:t>
            </a:r>
          </a:p>
          <a:p>
            <a:pPr algn="just" eaLnBrk="1" hangingPunct="1">
              <a:lnSpc>
                <a:spcPct val="80000"/>
              </a:lnSpc>
            </a:pPr>
            <a:r>
              <a:rPr lang="en-GB" sz="2000" dirty="0" smtClean="0">
                <a:solidFill>
                  <a:schemeClr val="accent2"/>
                </a:solidFill>
              </a:rPr>
              <a:t>Shared memory model</a:t>
            </a:r>
            <a:r>
              <a:rPr lang="en-GB" sz="2000" dirty="0" smtClean="0"/>
              <a:t> on a distributed memory machine: </a:t>
            </a:r>
            <a:r>
              <a:rPr lang="en-GB" sz="2000" dirty="0" smtClean="0">
                <a:solidFill>
                  <a:schemeClr val="accent2"/>
                </a:solidFill>
              </a:rPr>
              <a:t>Kendall Square Research (KSR)</a:t>
            </a:r>
            <a:r>
              <a:rPr lang="en-GB" sz="2000" dirty="0" smtClean="0"/>
              <a:t> ALLCACHE approach. </a:t>
            </a:r>
          </a:p>
          <a:p>
            <a:pPr lvl="1" algn="just" eaLnBrk="1" hangingPunct="1">
              <a:lnSpc>
                <a:spcPct val="80000"/>
              </a:lnSpc>
            </a:pPr>
            <a:r>
              <a:rPr lang="en-GB" sz="1800" dirty="0" smtClean="0"/>
              <a:t>Machine memory was physically distributed, but appeared to the user as a single shared memory (global address space). Generically, this approach is referred to as "virtual shared memory".</a:t>
            </a:r>
          </a:p>
          <a:p>
            <a:pPr lvl="1" algn="just" eaLnBrk="1" hangingPunct="1">
              <a:lnSpc>
                <a:spcPct val="80000"/>
              </a:lnSpc>
            </a:pPr>
            <a:r>
              <a:rPr lang="en-GB" sz="1800" dirty="0" smtClean="0"/>
              <a:t>Note: although KSR is no longer in business, there is no reason to suggest that a similar implementation will not be made available by another vendor in the future. </a:t>
            </a:r>
          </a:p>
          <a:p>
            <a:pPr lvl="1" algn="just" eaLnBrk="1" hangingPunct="1">
              <a:lnSpc>
                <a:spcPct val="80000"/>
              </a:lnSpc>
            </a:pPr>
            <a:r>
              <a:rPr lang="en-GB" sz="1800" dirty="0" smtClean="0"/>
              <a:t>Message passing model on a shared memory machine: MPI on SGI Origin. </a:t>
            </a:r>
          </a:p>
          <a:p>
            <a:pPr algn="just" eaLnBrk="1" hangingPunct="1">
              <a:lnSpc>
                <a:spcPct val="80000"/>
              </a:lnSpc>
            </a:pPr>
            <a:r>
              <a:rPr lang="en-GB" sz="2000" dirty="0" smtClean="0"/>
              <a:t>The </a:t>
            </a:r>
            <a:r>
              <a:rPr lang="en-GB" sz="2000" dirty="0" smtClean="0">
                <a:solidFill>
                  <a:schemeClr val="accent2"/>
                </a:solidFill>
              </a:rPr>
              <a:t>SGI Origin</a:t>
            </a:r>
            <a:r>
              <a:rPr lang="en-GB" sz="2000" dirty="0" smtClean="0"/>
              <a:t> employed the </a:t>
            </a:r>
            <a:r>
              <a:rPr lang="en-GB" sz="2000" dirty="0" smtClean="0">
                <a:solidFill>
                  <a:schemeClr val="accent2"/>
                </a:solidFill>
              </a:rPr>
              <a:t>CC-NUMA</a:t>
            </a:r>
            <a:r>
              <a:rPr lang="en-GB" sz="2000" dirty="0" smtClean="0"/>
              <a:t> type of shared memory architecture, where every task has direct access to global memory. However, the ability to send and receive messages with MPI, as is commonly done over a network of distributed memory machines, is not only implemented but is very commonly used. </a:t>
            </a:r>
            <a:endParaRPr lang="fr-FR" sz="2000" dirty="0" smtClean="0"/>
          </a:p>
        </p:txBody>
      </p:sp>
    </p:spTree>
    <p:extLst>
      <p:ext uri="{BB962C8B-B14F-4D97-AF65-F5344CB8AC3E}">
        <p14:creationId xmlns:p14="http://schemas.microsoft.com/office/powerpoint/2010/main" val="326185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984250" y="76200"/>
            <a:ext cx="3947790" cy="832520"/>
          </a:xfrm>
          <a:solidFill>
            <a:srgbClr val="FFC000"/>
          </a:solidFill>
          <a:ln>
            <a:solidFill>
              <a:schemeClr val="tx2">
                <a:lumMod val="95000"/>
                <a:lumOff val="5000"/>
              </a:schemeClr>
            </a:solidFill>
          </a:ln>
        </p:spPr>
        <p:txBody>
          <a:bodyPr/>
          <a:lstStyle/>
          <a:p>
            <a:pPr eaLnBrk="1" hangingPunct="1"/>
            <a:r>
              <a:rPr lang="fr-FR" dirty="0" err="1" smtClean="0"/>
              <a:t>Overview</a:t>
            </a:r>
            <a:endParaRPr lang="fr-FR" dirty="0" smtClean="0"/>
          </a:p>
        </p:txBody>
      </p:sp>
      <p:sp>
        <p:nvSpPr>
          <p:cNvPr id="58371" name="Rectangle 3"/>
          <p:cNvSpPr>
            <a:spLocks noGrp="1" noChangeArrowheads="1"/>
          </p:cNvSpPr>
          <p:nvPr>
            <p:ph type="body" idx="1"/>
          </p:nvPr>
        </p:nvSpPr>
        <p:spPr/>
        <p:txBody>
          <a:bodyPr/>
          <a:lstStyle/>
          <a:p>
            <a:pPr eaLnBrk="1" hangingPunct="1"/>
            <a:r>
              <a:rPr lang="en-GB" dirty="0" smtClean="0"/>
              <a:t>Which model to use is often a combination of what is available and personal choice. </a:t>
            </a:r>
            <a:r>
              <a:rPr lang="en-GB" dirty="0" smtClean="0">
                <a:solidFill>
                  <a:schemeClr val="accent2"/>
                </a:solidFill>
              </a:rPr>
              <a:t>There is no "best" model</a:t>
            </a:r>
            <a:r>
              <a:rPr lang="en-GB" dirty="0" smtClean="0"/>
              <a:t>, although there certainly are better implementations of some models over others. </a:t>
            </a:r>
            <a:endParaRPr lang="fr-FR" dirty="0" smtClean="0"/>
          </a:p>
          <a:p>
            <a:pPr eaLnBrk="1" hangingPunct="1"/>
            <a:r>
              <a:rPr lang="en-GB" dirty="0" smtClean="0"/>
              <a:t>The following sections describe each of the models mentioned above, and also discuss some of their actual implementations. </a:t>
            </a:r>
            <a:endParaRPr lang="fr-FR" dirty="0" smtClean="0"/>
          </a:p>
          <a:p>
            <a:pPr eaLnBrk="1" hangingPunct="1">
              <a:buFont typeface="Webdings" pitchFamily="18" charset="2"/>
              <a:buNone/>
            </a:pPr>
            <a:endParaRPr lang="fr-FR" dirty="0" smtClean="0"/>
          </a:p>
        </p:txBody>
      </p:sp>
    </p:spTree>
    <p:extLst>
      <p:ext uri="{BB962C8B-B14F-4D97-AF65-F5344CB8AC3E}">
        <p14:creationId xmlns:p14="http://schemas.microsoft.com/office/powerpoint/2010/main" val="238052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984250" y="76200"/>
            <a:ext cx="4955902" cy="544488"/>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dirty="0" err="1"/>
              <a:t>Shared</a:t>
            </a:r>
            <a:r>
              <a:rPr lang="fr-FR" dirty="0"/>
              <a:t> Memory Model</a:t>
            </a:r>
          </a:p>
        </p:txBody>
      </p:sp>
      <p:sp>
        <p:nvSpPr>
          <p:cNvPr id="59395" name="Rectangle 3"/>
          <p:cNvSpPr>
            <a:spLocks noGrp="1" noChangeArrowheads="1"/>
          </p:cNvSpPr>
          <p:nvPr>
            <p:ph type="body" idx="1"/>
          </p:nvPr>
        </p:nvSpPr>
        <p:spPr>
          <a:xfrm>
            <a:off x="539552" y="980728"/>
            <a:ext cx="8424936" cy="5256584"/>
          </a:xfrm>
        </p:spPr>
        <p:txBody>
          <a:bodyPr>
            <a:normAutofit fontScale="85000" lnSpcReduction="10000"/>
          </a:bodyPr>
          <a:lstStyle/>
          <a:p>
            <a:pPr algn="just" eaLnBrk="1" hangingPunct="1"/>
            <a:r>
              <a:rPr lang="en-GB" dirty="0" smtClean="0"/>
              <a:t>In the shared-memory programming model, tasks share a common address space, which they read and write asynchronously. </a:t>
            </a:r>
            <a:endParaRPr lang="fr-FR" dirty="0" smtClean="0"/>
          </a:p>
          <a:p>
            <a:pPr algn="just" eaLnBrk="1" hangingPunct="1"/>
            <a:r>
              <a:rPr lang="en-GB" dirty="0" smtClean="0"/>
              <a:t>Various mechanisms such as locks / semaphores may be used to control access to the shared memory. </a:t>
            </a:r>
            <a:endParaRPr lang="fr-FR" dirty="0" smtClean="0"/>
          </a:p>
          <a:p>
            <a:pPr algn="just" eaLnBrk="1" hangingPunct="1"/>
            <a:r>
              <a:rPr lang="en-GB" dirty="0" smtClean="0"/>
              <a:t>An advantage of this model from the programmer's point of view is that the notion of data "ownership" is lacking, so there is no need to specify explicitly the communication of data between tasks. </a:t>
            </a:r>
            <a:r>
              <a:rPr lang="fr-FR" dirty="0" smtClean="0"/>
              <a:t>Program </a:t>
            </a:r>
            <a:r>
              <a:rPr lang="fr-FR" dirty="0" err="1" smtClean="0"/>
              <a:t>development</a:t>
            </a:r>
            <a:r>
              <a:rPr lang="fr-FR" dirty="0" smtClean="0"/>
              <a:t> </a:t>
            </a:r>
            <a:r>
              <a:rPr lang="fr-FR" dirty="0" err="1" smtClean="0"/>
              <a:t>can</a:t>
            </a:r>
            <a:r>
              <a:rPr lang="fr-FR" dirty="0" smtClean="0"/>
              <a:t> </a:t>
            </a:r>
            <a:r>
              <a:rPr lang="fr-FR" dirty="0" err="1" smtClean="0"/>
              <a:t>often</a:t>
            </a:r>
            <a:r>
              <a:rPr lang="fr-FR" dirty="0" smtClean="0"/>
              <a:t> </a:t>
            </a:r>
            <a:r>
              <a:rPr lang="fr-FR" dirty="0" err="1" smtClean="0"/>
              <a:t>be</a:t>
            </a:r>
            <a:r>
              <a:rPr lang="fr-FR" dirty="0" smtClean="0"/>
              <a:t> </a:t>
            </a:r>
            <a:r>
              <a:rPr lang="fr-FR" dirty="0" err="1" smtClean="0"/>
              <a:t>simplified</a:t>
            </a:r>
            <a:r>
              <a:rPr lang="fr-FR" dirty="0" smtClean="0"/>
              <a:t>. </a:t>
            </a:r>
          </a:p>
          <a:p>
            <a:pPr algn="just" eaLnBrk="1" hangingPunct="1"/>
            <a:r>
              <a:rPr lang="en-GB" dirty="0" smtClean="0"/>
              <a:t>An important disadvantage in terms of performance is that it becomes more difficult to understand and manage data locality.</a:t>
            </a:r>
            <a:endParaRPr lang="fr-FR" dirty="0" smtClean="0"/>
          </a:p>
        </p:txBody>
      </p:sp>
    </p:spTree>
    <p:extLst>
      <p:ext uri="{BB962C8B-B14F-4D97-AF65-F5344CB8AC3E}">
        <p14:creationId xmlns:p14="http://schemas.microsoft.com/office/powerpoint/2010/main" val="74933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a:t>Shared Memory Model: Implementations</a:t>
            </a:r>
          </a:p>
        </p:txBody>
      </p:sp>
      <p:sp>
        <p:nvSpPr>
          <p:cNvPr id="60419" name="Rectangle 3"/>
          <p:cNvSpPr>
            <a:spLocks noGrp="1" noChangeArrowheads="1"/>
          </p:cNvSpPr>
          <p:nvPr>
            <p:ph type="body" idx="1"/>
          </p:nvPr>
        </p:nvSpPr>
        <p:spPr>
          <a:xfrm>
            <a:off x="323528" y="1524000"/>
            <a:ext cx="8712968" cy="4419600"/>
          </a:xfrm>
        </p:spPr>
        <p:txBody>
          <a:bodyPr>
            <a:normAutofit lnSpcReduction="10000"/>
          </a:bodyPr>
          <a:lstStyle/>
          <a:p>
            <a:pPr algn="just" eaLnBrk="1" hangingPunct="1"/>
            <a:r>
              <a:rPr lang="en-GB" dirty="0" smtClean="0"/>
              <a:t>On shared memory platforms, the native compilers translate user program variables into actual memory addresses, which are global. </a:t>
            </a:r>
            <a:endParaRPr lang="fr-FR" dirty="0" smtClean="0"/>
          </a:p>
          <a:p>
            <a:pPr algn="just" eaLnBrk="1" hangingPunct="1"/>
            <a:r>
              <a:rPr lang="en-GB" dirty="0" smtClean="0"/>
              <a:t>No common distributed memory platform implementations currently exist. However, as mentioned previously in the Overview section, the KSR ALLCACHE approach provided a shared memory view of data even though the physical memory of the machine was distributed. </a:t>
            </a:r>
            <a:endParaRPr lang="fr-FR" dirty="0" smtClean="0"/>
          </a:p>
        </p:txBody>
      </p:sp>
    </p:spTree>
    <p:extLst>
      <p:ext uri="{BB962C8B-B14F-4D97-AF65-F5344CB8AC3E}">
        <p14:creationId xmlns:p14="http://schemas.microsoft.com/office/powerpoint/2010/main" val="18988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984250" y="76200"/>
            <a:ext cx="3659758" cy="838200"/>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bodyPr>
          <a:lstStyle/>
          <a:p>
            <a:pPr eaLnBrk="1" hangingPunct="1"/>
            <a:r>
              <a:rPr lang="fr-FR"/>
              <a:t>Threads Model</a:t>
            </a:r>
          </a:p>
        </p:txBody>
      </p:sp>
      <p:sp>
        <p:nvSpPr>
          <p:cNvPr id="61443" name="Rectangle 3"/>
          <p:cNvSpPr>
            <a:spLocks noGrp="1" noChangeArrowheads="1"/>
          </p:cNvSpPr>
          <p:nvPr>
            <p:ph type="body" idx="1"/>
          </p:nvPr>
        </p:nvSpPr>
        <p:spPr>
          <a:xfrm>
            <a:off x="107504" y="1052736"/>
            <a:ext cx="8640960" cy="5616624"/>
          </a:xfrm>
        </p:spPr>
        <p:txBody>
          <a:bodyPr/>
          <a:lstStyle/>
          <a:p>
            <a:pPr eaLnBrk="1" hangingPunct="1">
              <a:lnSpc>
                <a:spcPct val="80000"/>
              </a:lnSpc>
            </a:pPr>
            <a:r>
              <a:rPr lang="en-GB" sz="2800" dirty="0" smtClean="0"/>
              <a:t>In the threads model of parallel programming, a single process can have multiple, concurrent execution paths. </a:t>
            </a:r>
            <a:endParaRPr lang="fr-FR" sz="2800" dirty="0" smtClean="0"/>
          </a:p>
          <a:p>
            <a:pPr eaLnBrk="1" hangingPunct="1">
              <a:lnSpc>
                <a:spcPct val="80000"/>
              </a:lnSpc>
            </a:pPr>
            <a:r>
              <a:rPr lang="en-GB" sz="2800" dirty="0" smtClean="0"/>
              <a:t>Perhaps the most simple analogy that can be used to describe threads is the concept of a single program that includes a number of subroutines: </a:t>
            </a:r>
            <a:endParaRPr lang="fr-FR" sz="2800" dirty="0" smtClean="0"/>
          </a:p>
          <a:p>
            <a:pPr lvl="1" eaLnBrk="1" hangingPunct="1">
              <a:lnSpc>
                <a:spcPct val="80000"/>
              </a:lnSpc>
            </a:pPr>
            <a:r>
              <a:rPr lang="en-GB" sz="2400" dirty="0" smtClean="0"/>
              <a:t>The main program </a:t>
            </a:r>
            <a:r>
              <a:rPr lang="en-GB" sz="2400" b="1" dirty="0" err="1" smtClean="0"/>
              <a:t>a.out</a:t>
            </a:r>
            <a:r>
              <a:rPr lang="en-GB" sz="2400" dirty="0" smtClean="0"/>
              <a:t> is scheduled to run by the native operating system. </a:t>
            </a:r>
            <a:r>
              <a:rPr lang="en-GB" sz="2400" b="1" dirty="0" err="1" smtClean="0"/>
              <a:t>a.out</a:t>
            </a:r>
            <a:r>
              <a:rPr lang="en-GB" sz="2400" dirty="0" smtClean="0"/>
              <a:t> loads and acquires all of the necessary system and user resources to run. </a:t>
            </a:r>
            <a:endParaRPr lang="fr-FR" sz="2400" dirty="0" smtClean="0"/>
          </a:p>
          <a:p>
            <a:pPr lvl="1" eaLnBrk="1" hangingPunct="1">
              <a:lnSpc>
                <a:spcPct val="80000"/>
              </a:lnSpc>
            </a:pPr>
            <a:r>
              <a:rPr lang="en-GB" sz="2400" b="1" dirty="0" err="1" smtClean="0"/>
              <a:t>a.out</a:t>
            </a:r>
            <a:r>
              <a:rPr lang="en-GB" sz="2400" dirty="0" smtClean="0"/>
              <a:t> performs some serial work, and then </a:t>
            </a:r>
            <a:r>
              <a:rPr lang="en-GB" sz="2400" b="1" dirty="0" smtClean="0"/>
              <a:t>creates a number of tasks (threads)</a:t>
            </a:r>
            <a:r>
              <a:rPr lang="en-GB" sz="2400" dirty="0" smtClean="0"/>
              <a:t> that can be scheduled and run by the operating system concurrently. </a:t>
            </a:r>
            <a:endParaRPr lang="fr-FR" sz="2400" dirty="0" smtClean="0"/>
          </a:p>
          <a:p>
            <a:pPr lvl="1" eaLnBrk="1" hangingPunct="1">
              <a:lnSpc>
                <a:spcPct val="80000"/>
              </a:lnSpc>
            </a:pPr>
            <a:r>
              <a:rPr lang="en-GB" sz="2400" b="1" dirty="0" smtClean="0"/>
              <a:t>Each thread has local data</a:t>
            </a:r>
            <a:r>
              <a:rPr lang="en-GB" sz="2400" dirty="0" smtClean="0"/>
              <a:t>, but also, </a:t>
            </a:r>
            <a:r>
              <a:rPr lang="en-GB" sz="2400" b="1" dirty="0" smtClean="0"/>
              <a:t>shares the entire resources of </a:t>
            </a:r>
            <a:r>
              <a:rPr lang="en-GB" sz="2400" b="1" dirty="0" err="1" smtClean="0"/>
              <a:t>a.out</a:t>
            </a:r>
            <a:r>
              <a:rPr lang="en-GB" sz="2400" dirty="0" smtClean="0"/>
              <a:t>. This saves the overhead associated with replicating a program's resources for each thread. Each thread also benefits from a global memory view because it shares the memory space of </a:t>
            </a:r>
            <a:r>
              <a:rPr lang="en-GB" sz="2400" b="1" dirty="0" err="1" smtClean="0"/>
              <a:t>a.out</a:t>
            </a:r>
            <a:r>
              <a:rPr lang="en-GB" sz="2400" dirty="0" smtClean="0"/>
              <a:t>. </a:t>
            </a:r>
            <a:endParaRPr lang="fr-FR" sz="2400" dirty="0" smtClean="0"/>
          </a:p>
        </p:txBody>
      </p:sp>
    </p:spTree>
    <p:extLst>
      <p:ext uri="{BB962C8B-B14F-4D97-AF65-F5344CB8AC3E}">
        <p14:creationId xmlns:p14="http://schemas.microsoft.com/office/powerpoint/2010/main" val="36468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188640"/>
            <a:ext cx="8136904" cy="3453253"/>
          </a:xfrm>
          <a:prstGeom prst="rect">
            <a:avLst/>
          </a:prstGeom>
        </p:spPr>
        <p:txBody>
          <a:bodyPr wrap="square">
            <a:spAutoFit/>
          </a:bodyPr>
          <a:lstStyle/>
          <a:p>
            <a:pPr marL="742950" lvl="1" indent="-285750" algn="just" fontAlgn="base">
              <a:lnSpc>
                <a:spcPct val="80000"/>
              </a:lnSpc>
              <a:spcBef>
                <a:spcPct val="20000"/>
              </a:spcBef>
              <a:spcAft>
                <a:spcPct val="0"/>
              </a:spcAft>
              <a:buClr>
                <a:srgbClr val="E47C23"/>
              </a:buClr>
              <a:buSzPct val="80000"/>
              <a:buFontTx/>
              <a:buChar char="–"/>
            </a:pPr>
            <a:r>
              <a:rPr lang="en-GB" sz="2000" kern="0" dirty="0" smtClean="0">
                <a:solidFill>
                  <a:srgbClr val="000000"/>
                </a:solidFill>
              </a:rPr>
              <a:t>A thread's work may best be described as a subroutine within the main program. Any thread can execute any subroutine at the same time as other threads. </a:t>
            </a:r>
            <a:endParaRPr lang="fr-FR" sz="2000" kern="0" dirty="0" smtClean="0">
              <a:solidFill>
                <a:srgbClr val="000000"/>
              </a:solidFill>
            </a:endParaRPr>
          </a:p>
          <a:p>
            <a:pPr marL="742950" lvl="1" indent="-285750" algn="just" fontAlgn="base">
              <a:lnSpc>
                <a:spcPct val="80000"/>
              </a:lnSpc>
              <a:spcBef>
                <a:spcPct val="20000"/>
              </a:spcBef>
              <a:spcAft>
                <a:spcPct val="0"/>
              </a:spcAft>
              <a:buClr>
                <a:srgbClr val="E47C23"/>
              </a:buClr>
              <a:buSzPct val="80000"/>
              <a:buFontTx/>
              <a:buChar char="–"/>
            </a:pPr>
            <a:r>
              <a:rPr lang="en-GB" sz="2000" b="1" kern="0" dirty="0" smtClean="0">
                <a:solidFill>
                  <a:srgbClr val="000000"/>
                </a:solidFill>
              </a:rPr>
              <a:t>Threads communicate</a:t>
            </a:r>
            <a:r>
              <a:rPr lang="en-GB" sz="2000" kern="0" dirty="0" smtClean="0">
                <a:solidFill>
                  <a:srgbClr val="000000"/>
                </a:solidFill>
              </a:rPr>
              <a:t> with each other </a:t>
            </a:r>
            <a:r>
              <a:rPr lang="en-GB" sz="2000" b="1" kern="0" dirty="0" smtClean="0">
                <a:solidFill>
                  <a:srgbClr val="000000"/>
                </a:solidFill>
              </a:rPr>
              <a:t>through global memory</a:t>
            </a:r>
            <a:r>
              <a:rPr lang="en-GB" sz="2000" kern="0" dirty="0" smtClean="0">
                <a:solidFill>
                  <a:srgbClr val="000000"/>
                </a:solidFill>
              </a:rPr>
              <a:t> (updating address locations). This requires synchronization constructs to insure that more than one thread is not updating the same global address at any time. </a:t>
            </a:r>
            <a:endParaRPr lang="fr-FR" sz="2000" kern="0" dirty="0" smtClean="0">
              <a:solidFill>
                <a:srgbClr val="000000"/>
              </a:solidFill>
            </a:endParaRPr>
          </a:p>
          <a:p>
            <a:pPr marL="742950" lvl="1" indent="-285750" algn="just" fontAlgn="base">
              <a:lnSpc>
                <a:spcPct val="80000"/>
              </a:lnSpc>
              <a:spcBef>
                <a:spcPct val="20000"/>
              </a:spcBef>
              <a:spcAft>
                <a:spcPct val="0"/>
              </a:spcAft>
              <a:buClr>
                <a:srgbClr val="E47C23"/>
              </a:buClr>
              <a:buSzPct val="80000"/>
              <a:buFontTx/>
              <a:buChar char="–"/>
            </a:pPr>
            <a:r>
              <a:rPr lang="en-GB" sz="2000" kern="0" dirty="0" smtClean="0">
                <a:solidFill>
                  <a:srgbClr val="000000"/>
                </a:solidFill>
              </a:rPr>
              <a:t>Threads can come and go, but </a:t>
            </a:r>
            <a:r>
              <a:rPr lang="en-GB" sz="2000" b="1" kern="0" dirty="0" err="1" smtClean="0">
                <a:solidFill>
                  <a:srgbClr val="000000"/>
                </a:solidFill>
              </a:rPr>
              <a:t>a.out</a:t>
            </a:r>
            <a:r>
              <a:rPr lang="en-GB" sz="2000" kern="0" dirty="0" smtClean="0">
                <a:solidFill>
                  <a:srgbClr val="000000"/>
                </a:solidFill>
              </a:rPr>
              <a:t> remains present to provide the necessary shared resources until the application has completed. </a:t>
            </a:r>
            <a:endParaRPr lang="fr-FR" sz="2000" kern="0" dirty="0" smtClean="0">
              <a:solidFill>
                <a:srgbClr val="000000"/>
              </a:solidFill>
            </a:endParaRPr>
          </a:p>
          <a:p>
            <a:pPr marL="342900" indent="-342900" algn="just" fontAlgn="base">
              <a:lnSpc>
                <a:spcPct val="80000"/>
              </a:lnSpc>
              <a:spcBef>
                <a:spcPct val="20000"/>
              </a:spcBef>
              <a:spcAft>
                <a:spcPct val="0"/>
              </a:spcAft>
              <a:buClr>
                <a:srgbClr val="E47C23"/>
              </a:buClr>
              <a:buSzPct val="80000"/>
              <a:buFont typeface="Webdings" pitchFamily="18" charset="2"/>
              <a:buChar char="&lt;"/>
            </a:pPr>
            <a:r>
              <a:rPr lang="en-GB" sz="2400" kern="0" dirty="0" smtClean="0">
                <a:solidFill>
                  <a:srgbClr val="000000"/>
                </a:solidFill>
              </a:rPr>
              <a:t>Threads are commonly associated with shared memory architectures and operating systems. </a:t>
            </a:r>
            <a:endParaRPr lang="fr-FR" sz="2400" kern="0" dirty="0" smtClean="0">
              <a:solidFill>
                <a:srgbClr val="000000"/>
              </a:solidFill>
            </a:endParaRPr>
          </a:p>
        </p:txBody>
      </p:sp>
      <p:pic>
        <p:nvPicPr>
          <p:cNvPr id="3184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7214" y="3429000"/>
            <a:ext cx="4608512" cy="3152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663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984250" y="76200"/>
            <a:ext cx="6108030" cy="544488"/>
          </a:xfrm>
          <a:solidFill>
            <a:srgbClr val="FFC000"/>
          </a:solidFill>
          <a:ln>
            <a:solidFill>
              <a:schemeClr val="tx2">
                <a:lumMod val="95000"/>
                <a:lumOff val="5000"/>
              </a:schemeClr>
            </a:solidFill>
          </a:ln>
        </p:spPr>
        <p:txBody>
          <a:bodyPr vert="horz" wrap="square" lIns="91433" tIns="45716" rIns="91433" bIns="45716" numCol="1" anchor="ctr" anchorCtr="0" compatLnSpc="1">
            <a:prstTxWarp prst="textNoShape">
              <a:avLst/>
            </a:prstTxWarp>
            <a:normAutofit fontScale="90000"/>
          </a:bodyPr>
          <a:lstStyle/>
          <a:p>
            <a:pPr eaLnBrk="1" hangingPunct="1"/>
            <a:r>
              <a:rPr lang="fr-FR" dirty="0"/>
              <a:t>Threads Model </a:t>
            </a:r>
            <a:r>
              <a:rPr lang="fr-FR" dirty="0" err="1"/>
              <a:t>Implementations</a:t>
            </a:r>
            <a:endParaRPr lang="fr-FR" dirty="0"/>
          </a:p>
        </p:txBody>
      </p:sp>
      <p:sp>
        <p:nvSpPr>
          <p:cNvPr id="62467" name="Rectangle 3"/>
          <p:cNvSpPr>
            <a:spLocks noGrp="1" noChangeArrowheads="1"/>
          </p:cNvSpPr>
          <p:nvPr>
            <p:ph type="body" idx="1"/>
          </p:nvPr>
        </p:nvSpPr>
        <p:spPr>
          <a:xfrm>
            <a:off x="251520" y="836712"/>
            <a:ext cx="8712968" cy="5544616"/>
          </a:xfrm>
        </p:spPr>
        <p:txBody>
          <a:bodyPr/>
          <a:lstStyle/>
          <a:p>
            <a:pPr eaLnBrk="1" hangingPunct="1">
              <a:lnSpc>
                <a:spcPct val="80000"/>
              </a:lnSpc>
            </a:pPr>
            <a:r>
              <a:rPr lang="en-GB" sz="2000" dirty="0" smtClean="0"/>
              <a:t>From a programming perspective, threads implementations commonly comprise: </a:t>
            </a:r>
            <a:endParaRPr lang="fr-FR" sz="2000" dirty="0" smtClean="0"/>
          </a:p>
          <a:p>
            <a:pPr lvl="1" eaLnBrk="1" hangingPunct="1">
              <a:lnSpc>
                <a:spcPct val="80000"/>
              </a:lnSpc>
            </a:pPr>
            <a:r>
              <a:rPr lang="en-GB" sz="1800" dirty="0" smtClean="0"/>
              <a:t>A library of subroutines that are called from within parallel source code </a:t>
            </a:r>
            <a:endParaRPr lang="fr-FR" sz="1800" dirty="0" smtClean="0"/>
          </a:p>
          <a:p>
            <a:pPr lvl="1" eaLnBrk="1" hangingPunct="1">
              <a:lnSpc>
                <a:spcPct val="80000"/>
              </a:lnSpc>
            </a:pPr>
            <a:r>
              <a:rPr lang="en-GB" sz="1800" dirty="0" smtClean="0"/>
              <a:t>A set of compiler directives imbedded in either serial or parallel source code </a:t>
            </a:r>
            <a:endParaRPr lang="fr-FR" sz="1800" dirty="0" smtClean="0"/>
          </a:p>
          <a:p>
            <a:pPr eaLnBrk="1" hangingPunct="1">
              <a:lnSpc>
                <a:spcPct val="80000"/>
              </a:lnSpc>
            </a:pPr>
            <a:r>
              <a:rPr lang="en-GB" sz="2000" dirty="0" smtClean="0"/>
              <a:t>In both cases, the programmer is responsible for determining all parallelism. </a:t>
            </a:r>
            <a:endParaRPr lang="fr-FR" sz="2000" dirty="0" smtClean="0"/>
          </a:p>
          <a:p>
            <a:pPr eaLnBrk="1" hangingPunct="1">
              <a:lnSpc>
                <a:spcPct val="80000"/>
              </a:lnSpc>
            </a:pPr>
            <a:r>
              <a:rPr lang="en-GB" sz="2000" dirty="0" smtClean="0"/>
              <a:t>Threaded implementations are not new in computing. Historically, hardware vendors have implemented their own proprietary versions of threads. These implementations differed substantially from each other making it difficult for programmers to develop portable threaded applications. </a:t>
            </a:r>
            <a:endParaRPr lang="fr-FR" sz="2000" dirty="0" smtClean="0"/>
          </a:p>
          <a:p>
            <a:pPr eaLnBrk="1" hangingPunct="1">
              <a:lnSpc>
                <a:spcPct val="80000"/>
              </a:lnSpc>
            </a:pPr>
            <a:r>
              <a:rPr lang="en-GB" sz="2000" dirty="0" smtClean="0"/>
              <a:t>Unrelated standardization efforts have resulted in two very different implementations of threads: </a:t>
            </a:r>
            <a:r>
              <a:rPr lang="en-GB" sz="2000" b="1" i="1" dirty="0" smtClean="0"/>
              <a:t>POSIX Threads</a:t>
            </a:r>
            <a:r>
              <a:rPr lang="en-GB" sz="2000" dirty="0" smtClean="0"/>
              <a:t> and </a:t>
            </a:r>
            <a:r>
              <a:rPr lang="en-GB" sz="2000" b="1" i="1" dirty="0" err="1" smtClean="0"/>
              <a:t>OpenMP</a:t>
            </a:r>
            <a:r>
              <a:rPr lang="en-GB" sz="2000" dirty="0" smtClean="0"/>
              <a:t>. </a:t>
            </a:r>
            <a:endParaRPr lang="fr-FR" sz="2000" dirty="0" smtClean="0"/>
          </a:p>
          <a:p>
            <a:pPr eaLnBrk="1" hangingPunct="1">
              <a:lnSpc>
                <a:spcPct val="80000"/>
              </a:lnSpc>
            </a:pPr>
            <a:r>
              <a:rPr lang="fr-FR" sz="2000" b="1" dirty="0" smtClean="0"/>
              <a:t>POSIX Threads</a:t>
            </a:r>
            <a:r>
              <a:rPr lang="fr-FR" sz="2000" dirty="0" smtClean="0"/>
              <a:t> </a:t>
            </a:r>
          </a:p>
          <a:p>
            <a:pPr lvl="1" eaLnBrk="1" hangingPunct="1">
              <a:lnSpc>
                <a:spcPct val="80000"/>
              </a:lnSpc>
            </a:pPr>
            <a:r>
              <a:rPr lang="fr-FR" sz="1800" dirty="0" smtClean="0"/>
              <a:t>Library </a:t>
            </a:r>
            <a:r>
              <a:rPr lang="fr-FR" sz="1800" dirty="0" err="1" smtClean="0"/>
              <a:t>based</a:t>
            </a:r>
            <a:r>
              <a:rPr lang="fr-FR" sz="1800" dirty="0" smtClean="0"/>
              <a:t>; </a:t>
            </a:r>
            <a:r>
              <a:rPr lang="fr-FR" sz="1800" dirty="0" err="1" smtClean="0"/>
              <a:t>requires</a:t>
            </a:r>
            <a:r>
              <a:rPr lang="fr-FR" sz="1800" dirty="0" smtClean="0"/>
              <a:t> </a:t>
            </a:r>
            <a:r>
              <a:rPr lang="fr-FR" sz="1800" dirty="0" err="1" smtClean="0"/>
              <a:t>parallel</a:t>
            </a:r>
            <a:r>
              <a:rPr lang="fr-FR" sz="1800" dirty="0" smtClean="0"/>
              <a:t> </a:t>
            </a:r>
            <a:r>
              <a:rPr lang="fr-FR" sz="1800" dirty="0" err="1" smtClean="0"/>
              <a:t>coding</a:t>
            </a:r>
            <a:r>
              <a:rPr lang="fr-FR" sz="1800" dirty="0" smtClean="0"/>
              <a:t> </a:t>
            </a:r>
          </a:p>
          <a:p>
            <a:pPr lvl="1" eaLnBrk="1" hangingPunct="1">
              <a:lnSpc>
                <a:spcPct val="80000"/>
              </a:lnSpc>
            </a:pPr>
            <a:r>
              <a:rPr lang="en-GB" sz="1800" dirty="0" smtClean="0"/>
              <a:t>Specified by the IEEE POSIX 1003.1c standard (1995). </a:t>
            </a:r>
            <a:endParaRPr lang="fr-FR" sz="1800" dirty="0" smtClean="0"/>
          </a:p>
          <a:p>
            <a:pPr lvl="1" eaLnBrk="1" hangingPunct="1">
              <a:lnSpc>
                <a:spcPct val="80000"/>
              </a:lnSpc>
            </a:pPr>
            <a:r>
              <a:rPr lang="fr-FR" sz="1800" dirty="0" smtClean="0"/>
              <a:t>C </a:t>
            </a:r>
            <a:r>
              <a:rPr lang="fr-FR" sz="1800" dirty="0" err="1" smtClean="0"/>
              <a:t>Language</a:t>
            </a:r>
            <a:r>
              <a:rPr lang="fr-FR" sz="1800" dirty="0" smtClean="0"/>
              <a:t> </a:t>
            </a:r>
            <a:r>
              <a:rPr lang="fr-FR" sz="1800" dirty="0" err="1" smtClean="0"/>
              <a:t>only</a:t>
            </a:r>
            <a:r>
              <a:rPr lang="fr-FR" sz="1800" dirty="0" smtClean="0"/>
              <a:t> </a:t>
            </a:r>
          </a:p>
          <a:p>
            <a:pPr lvl="1" eaLnBrk="1" hangingPunct="1">
              <a:lnSpc>
                <a:spcPct val="80000"/>
              </a:lnSpc>
            </a:pPr>
            <a:r>
              <a:rPr lang="en-GB" sz="1800" dirty="0" smtClean="0"/>
              <a:t>Commonly referred to as </a:t>
            </a:r>
            <a:r>
              <a:rPr lang="en-GB" sz="1800" dirty="0" err="1" smtClean="0"/>
              <a:t>Pthreads</a:t>
            </a:r>
            <a:r>
              <a:rPr lang="en-GB" sz="1800" dirty="0" smtClean="0"/>
              <a:t>. </a:t>
            </a:r>
            <a:endParaRPr lang="fr-FR" sz="1800" dirty="0" smtClean="0"/>
          </a:p>
          <a:p>
            <a:pPr lvl="1" eaLnBrk="1" hangingPunct="1">
              <a:lnSpc>
                <a:spcPct val="80000"/>
              </a:lnSpc>
            </a:pPr>
            <a:r>
              <a:rPr lang="en-GB" sz="1800" dirty="0" smtClean="0"/>
              <a:t>Most hardware vendors now offer </a:t>
            </a:r>
            <a:r>
              <a:rPr lang="en-GB" sz="1800" dirty="0" err="1" smtClean="0"/>
              <a:t>Pthreads</a:t>
            </a:r>
            <a:r>
              <a:rPr lang="en-GB" sz="1800" dirty="0" smtClean="0"/>
              <a:t> in addition to their proprietary threads implementations. </a:t>
            </a:r>
            <a:endParaRPr lang="fr-FR" sz="1800" dirty="0" smtClean="0"/>
          </a:p>
          <a:p>
            <a:pPr lvl="1" eaLnBrk="1" hangingPunct="1">
              <a:lnSpc>
                <a:spcPct val="80000"/>
              </a:lnSpc>
            </a:pPr>
            <a:r>
              <a:rPr lang="en-GB" sz="1800" dirty="0" smtClean="0"/>
              <a:t>Very explicit parallelism; requires significant programmer attention to detail. </a:t>
            </a:r>
            <a:endParaRPr lang="fr-FR" sz="1800" dirty="0" smtClean="0"/>
          </a:p>
        </p:txBody>
      </p:sp>
    </p:spTree>
    <p:extLst>
      <p:ext uri="{BB962C8B-B14F-4D97-AF65-F5344CB8AC3E}">
        <p14:creationId xmlns:p14="http://schemas.microsoft.com/office/powerpoint/2010/main" val="2306415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2233</Words>
  <Application>Microsoft Office PowerPoint</Application>
  <PresentationFormat>On-screen Show (4:3)</PresentationFormat>
  <Paragraphs>190</Paragraphs>
  <Slides>29</Slides>
  <Notes>19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Overview</vt:lpstr>
      <vt:lpstr>Overview</vt:lpstr>
      <vt:lpstr>Overview</vt:lpstr>
      <vt:lpstr>Shared Memory Model</vt:lpstr>
      <vt:lpstr>Shared Memory Model: Implementations</vt:lpstr>
      <vt:lpstr>Threads Model</vt:lpstr>
      <vt:lpstr>PowerPoint Presentation</vt:lpstr>
      <vt:lpstr>Threads Model Implementations</vt:lpstr>
      <vt:lpstr>PowerPoint Presentation</vt:lpstr>
      <vt:lpstr>Threads Model: OpenMP</vt:lpstr>
      <vt:lpstr>Message Passing Model</vt:lpstr>
      <vt:lpstr>Message Passing Model Implementations: MPI</vt:lpstr>
      <vt:lpstr>Parallel Programming Models: Message Passing Model</vt:lpstr>
      <vt:lpstr>Message Passing Model Implementations: MPI</vt:lpstr>
      <vt:lpstr>Data Parallel Model</vt:lpstr>
      <vt:lpstr>Parallel Programming Models: Data Parallel Model</vt:lpstr>
      <vt:lpstr>Data Parallel Model Implementations</vt:lpstr>
      <vt:lpstr>Data Parallel Model Implementations</vt:lpstr>
      <vt:lpstr>Other Models</vt:lpstr>
      <vt:lpstr>Hybryd</vt:lpstr>
      <vt:lpstr>Single Program Multiple Data (SPMD)</vt:lpstr>
      <vt:lpstr>Multiple Program Multiple Data (MPMD)</vt:lpstr>
      <vt:lpstr>Designing Parallel Programs</vt:lpstr>
      <vt:lpstr>Partition :   Domain Decomposition</vt:lpstr>
      <vt:lpstr>Partition Functional Decomposition</vt:lpstr>
      <vt:lpstr>Example:   Array Processing</vt:lpstr>
      <vt:lpstr>Laws of caution.....</vt:lpstr>
      <vt:lpstr>Our Road Map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tawfik</dc:creator>
  <cp:lastModifiedBy>tawfik</cp:lastModifiedBy>
  <cp:revision>1</cp:revision>
  <dcterms:created xsi:type="dcterms:W3CDTF">2016-04-02T18:05:55Z</dcterms:created>
  <dcterms:modified xsi:type="dcterms:W3CDTF">2016-04-02T18:06:57Z</dcterms:modified>
</cp:coreProperties>
</file>