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5"/>
  </p:notesMasterIdLst>
  <p:sldIdLst>
    <p:sldId id="260" r:id="rId2"/>
    <p:sldId id="261" r:id="rId3"/>
    <p:sldId id="292" r:id="rId4"/>
    <p:sldId id="293" r:id="rId5"/>
    <p:sldId id="294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31CB2B-5C32-4530-B3AA-BC382ED03930}" type="datetimeFigureOut">
              <a:rPr lang="en-GB" smtClean="0"/>
              <a:t>24/12/2016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4C4318-ABD2-4319-8DF1-946557AA6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353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4C4318-ABD2-4319-8DF1-946557AA634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709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7172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7172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160C0-4FAF-4105-8C13-CFB678EB0FB1}" type="slidenum">
              <a:rPr lang="en-US" smtClean="0">
                <a:solidFill>
                  <a:srgbClr val="17172B"/>
                </a:solidFill>
              </a:rPr>
              <a:pPr/>
              <a:t>‹#›</a:t>
            </a:fld>
            <a:endParaRPr lang="en-US">
              <a:solidFill>
                <a:srgbClr val="17172B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7172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7172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4861E-AEFC-4184-8700-E92EB5665A0F}" type="slidenum">
              <a:rPr lang="en-US" smtClean="0">
                <a:solidFill>
                  <a:srgbClr val="17172B"/>
                </a:solidFill>
              </a:rPr>
              <a:pPr/>
              <a:t>‹#›</a:t>
            </a:fld>
            <a:endParaRPr lang="en-US">
              <a:solidFill>
                <a:srgbClr val="17172B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7172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7172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470A-4DE8-446A-8F59-D7DC386EF816}" type="slidenum">
              <a:rPr lang="en-US" smtClean="0">
                <a:solidFill>
                  <a:srgbClr val="17172B"/>
                </a:solidFill>
              </a:rPr>
              <a:pPr/>
              <a:t>‹#›</a:t>
            </a:fld>
            <a:endParaRPr lang="en-US">
              <a:solidFill>
                <a:srgbClr val="17172B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7172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7172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7205B-E473-4BE9-8149-1F763E759185}" type="slidenum">
              <a:rPr lang="en-US" smtClean="0">
                <a:solidFill>
                  <a:srgbClr val="17172B"/>
                </a:solidFill>
              </a:rPr>
              <a:pPr/>
              <a:t>‹#›</a:t>
            </a:fld>
            <a:endParaRPr lang="en-US">
              <a:solidFill>
                <a:srgbClr val="17172B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7172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7172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14242-6530-4F10-B574-9D64FF795566}" type="slidenum">
              <a:rPr lang="en-US" smtClean="0">
                <a:solidFill>
                  <a:srgbClr val="17172B"/>
                </a:solidFill>
              </a:rPr>
              <a:pPr/>
              <a:t>‹#›</a:t>
            </a:fld>
            <a:endParaRPr lang="en-US">
              <a:solidFill>
                <a:srgbClr val="17172B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7172B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7172B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1A20-91A0-455B-B249-5C1A10934F31}" type="slidenum">
              <a:rPr lang="en-US" smtClean="0">
                <a:solidFill>
                  <a:srgbClr val="17172B"/>
                </a:solidFill>
              </a:rPr>
              <a:pPr/>
              <a:t>‹#›</a:t>
            </a:fld>
            <a:endParaRPr lang="en-US">
              <a:solidFill>
                <a:srgbClr val="17172B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7172B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7172B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32882-F123-49BB-8F85-68727FB142CB}" type="slidenum">
              <a:rPr lang="en-US" smtClean="0">
                <a:solidFill>
                  <a:srgbClr val="17172B"/>
                </a:solidFill>
              </a:rPr>
              <a:pPr/>
              <a:t>‹#›</a:t>
            </a:fld>
            <a:endParaRPr lang="en-US">
              <a:solidFill>
                <a:srgbClr val="17172B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7172B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7172B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B270-FD19-44E2-90F5-05CF8B4F6C51}" type="slidenum">
              <a:rPr lang="en-US" smtClean="0">
                <a:solidFill>
                  <a:srgbClr val="17172B"/>
                </a:solidFill>
              </a:rPr>
              <a:pPr/>
              <a:t>‹#›</a:t>
            </a:fld>
            <a:endParaRPr lang="en-US">
              <a:solidFill>
                <a:srgbClr val="17172B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7172B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7172B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0F63-77A1-46D0-B652-D7B6C6B3ADA6}" type="slidenum">
              <a:rPr lang="en-US" smtClean="0">
                <a:solidFill>
                  <a:srgbClr val="17172B"/>
                </a:solidFill>
              </a:rPr>
              <a:pPr/>
              <a:t>‹#›</a:t>
            </a:fld>
            <a:endParaRPr lang="en-US">
              <a:solidFill>
                <a:srgbClr val="17172B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7172B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7172B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39C4-CD11-4618-AC01-1CF59D992A16}" type="slidenum">
              <a:rPr lang="en-US" smtClean="0">
                <a:solidFill>
                  <a:srgbClr val="17172B"/>
                </a:solidFill>
              </a:rPr>
              <a:pPr/>
              <a:t>‹#›</a:t>
            </a:fld>
            <a:endParaRPr lang="en-US">
              <a:solidFill>
                <a:srgbClr val="17172B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7172B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E22CD8-55A4-4856-AB3A-F0A6B2BE3108}" type="slidenum">
              <a:rPr lang="en-US" smtClean="0">
                <a:solidFill>
                  <a:srgbClr val="17172B"/>
                </a:solidFill>
              </a:rPr>
              <a:pPr/>
              <a:t>‹#›</a:t>
            </a:fld>
            <a:endParaRPr lang="en-US">
              <a:solidFill>
                <a:srgbClr val="17172B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17172B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5331D12-0C6F-47C6-85CB-A1AB3FC2634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>
              <a:solidFill>
                <a:srgbClr val="EEECE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881F8BB-7FE3-4471-9221-BCDCDA1200B3}" type="datetime1">
              <a:rPr lang="en-GB" smtClean="0">
                <a:solidFill>
                  <a:srgbClr val="EEECE1"/>
                </a:solidFill>
              </a:rPr>
              <a:pPr/>
              <a:t>24/12/2016</a:t>
            </a:fld>
            <a:endParaRPr lang="en-GB">
              <a:solidFill>
                <a:srgbClr val="EEECE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28600"/>
            <a:ext cx="7772400" cy="1143000"/>
          </a:xfrm>
        </p:spPr>
        <p:txBody>
          <a:bodyPr/>
          <a:lstStyle/>
          <a:p>
            <a:r>
              <a:rPr lang="en-US" b="1" dirty="0"/>
              <a:t>Types of Concurrent Events</a:t>
            </a:r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47C2-0C84-471D-A759-C05A10FC32F1}" type="slidenum">
              <a:rPr lang="en-US">
                <a:solidFill>
                  <a:srgbClr val="17172B"/>
                </a:solidFill>
              </a:rPr>
              <a:pPr/>
              <a:t>1</a:t>
            </a:fld>
            <a:endParaRPr lang="en-US">
              <a:solidFill>
                <a:srgbClr val="17172B"/>
              </a:solidFill>
            </a:endParaRP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381001" y="1219200"/>
            <a:ext cx="7772400" cy="307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222234"/>
                </a:solidFill>
              </a:rPr>
              <a:t>There are 3 types of concurrent events:-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3200" b="1" u="sng" dirty="0">
                <a:solidFill>
                  <a:srgbClr val="222234"/>
                </a:solidFill>
              </a:rPr>
              <a:t>Parallel Event or Synchronous Event</a:t>
            </a:r>
            <a:r>
              <a:rPr lang="en-US" sz="3200" b="1" dirty="0">
                <a:solidFill>
                  <a:srgbClr val="222234"/>
                </a:solidFill>
              </a:rPr>
              <a:t> :-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222234"/>
                </a:solidFill>
              </a:rPr>
              <a:t>      (Type of concurrency is parallelism)</a:t>
            </a:r>
            <a:endParaRPr lang="en-US" sz="3200" dirty="0">
              <a:solidFill>
                <a:srgbClr val="222234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</a:rPr>
              <a:t>     It may occur in multiple resources during      the same interval time.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</a:rPr>
              <a:t>    </a:t>
            </a:r>
            <a:r>
              <a:rPr lang="en-US" sz="2800" u="sng" dirty="0">
                <a:solidFill>
                  <a:srgbClr val="222234"/>
                </a:solidFill>
              </a:rPr>
              <a:t>Example</a:t>
            </a:r>
            <a:endParaRPr lang="en-US" sz="2800" dirty="0">
              <a:solidFill>
                <a:srgbClr val="222234"/>
              </a:solidFill>
            </a:endParaRPr>
          </a:p>
        </p:txBody>
      </p:sp>
      <p:grpSp>
        <p:nvGrpSpPr>
          <p:cNvPr id="50202" name="Group 26"/>
          <p:cNvGrpSpPr>
            <a:grpSpLocks/>
          </p:cNvGrpSpPr>
          <p:nvPr/>
        </p:nvGrpSpPr>
        <p:grpSpPr bwMode="auto">
          <a:xfrm>
            <a:off x="1173163" y="4038600"/>
            <a:ext cx="7772400" cy="2198688"/>
            <a:chOff x="739" y="2544"/>
            <a:chExt cx="4896" cy="1385"/>
          </a:xfrm>
        </p:grpSpPr>
        <p:sp>
          <p:nvSpPr>
            <p:cNvPr id="50180" name="Text Box 4"/>
            <p:cNvSpPr txBox="1">
              <a:spLocks noChangeArrowheads="1"/>
            </p:cNvSpPr>
            <p:nvPr/>
          </p:nvSpPr>
          <p:spPr bwMode="auto">
            <a:xfrm>
              <a:off x="739" y="2544"/>
              <a:ext cx="489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3200">
                  <a:solidFill>
                    <a:srgbClr val="222234"/>
                  </a:solidFill>
                  <a:latin typeface="Times New Roman" charset="0"/>
                </a:rPr>
                <a:t>Array/Vector Processors</a:t>
              </a:r>
            </a:p>
          </p:txBody>
        </p:sp>
        <p:grpSp>
          <p:nvGrpSpPr>
            <p:cNvPr id="50201" name="Group 25"/>
            <p:cNvGrpSpPr>
              <a:grpSpLocks/>
            </p:cNvGrpSpPr>
            <p:nvPr/>
          </p:nvGrpSpPr>
          <p:grpSpPr bwMode="auto">
            <a:xfrm>
              <a:off x="1824" y="2928"/>
              <a:ext cx="3504" cy="1001"/>
              <a:chOff x="1824" y="2928"/>
              <a:chExt cx="3504" cy="1001"/>
            </a:xfrm>
          </p:grpSpPr>
          <p:grpSp>
            <p:nvGrpSpPr>
              <p:cNvPr id="50197" name="Group 21"/>
              <p:cNvGrpSpPr>
                <a:grpSpLocks/>
              </p:cNvGrpSpPr>
              <p:nvPr/>
            </p:nvGrpSpPr>
            <p:grpSpPr bwMode="auto">
              <a:xfrm>
                <a:off x="1824" y="2928"/>
                <a:ext cx="2016" cy="1001"/>
                <a:chOff x="1824" y="2957"/>
                <a:chExt cx="2016" cy="1001"/>
              </a:xfrm>
            </p:grpSpPr>
            <p:sp>
              <p:nvSpPr>
                <p:cNvPr id="5018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688" y="2957"/>
                  <a:ext cx="480" cy="333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US" sz="2800">
                      <a:solidFill>
                        <a:srgbClr val="222234"/>
                      </a:solidFill>
                      <a:latin typeface="Times New Roman" charset="0"/>
                    </a:rPr>
                    <a:t>CU</a:t>
                  </a:r>
                  <a:endParaRPr lang="en-US" sz="3200">
                    <a:solidFill>
                      <a:srgbClr val="222234"/>
                    </a:solidFill>
                    <a:latin typeface="Times New Roman" charset="0"/>
                  </a:endParaRPr>
                </a:p>
              </p:txBody>
            </p:sp>
            <p:sp>
              <p:nvSpPr>
                <p:cNvPr id="50186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824" y="3625"/>
                  <a:ext cx="384" cy="333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US" sz="2800">
                      <a:solidFill>
                        <a:srgbClr val="222234"/>
                      </a:solidFill>
                      <a:latin typeface="Times New Roman" charset="0"/>
                    </a:rPr>
                    <a:t>PE</a:t>
                  </a:r>
                </a:p>
              </p:txBody>
            </p:sp>
            <p:sp>
              <p:nvSpPr>
                <p:cNvPr id="50190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688" y="3625"/>
                  <a:ext cx="384" cy="333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US" sz="2800">
                      <a:solidFill>
                        <a:srgbClr val="222234"/>
                      </a:solidFill>
                      <a:latin typeface="Times New Roman" charset="0"/>
                    </a:rPr>
                    <a:t>PE</a:t>
                  </a:r>
                </a:p>
              </p:txBody>
            </p:sp>
            <p:sp>
              <p:nvSpPr>
                <p:cNvPr id="50191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56" y="3625"/>
                  <a:ext cx="384" cy="333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US" sz="2800">
                      <a:solidFill>
                        <a:srgbClr val="222234"/>
                      </a:solidFill>
                      <a:latin typeface="Times New Roman" charset="0"/>
                    </a:rPr>
                    <a:t>PE</a:t>
                  </a:r>
                </a:p>
              </p:txBody>
            </p:sp>
            <p:sp>
              <p:nvSpPr>
                <p:cNvPr id="50192" name="Line 16"/>
                <p:cNvSpPr>
                  <a:spLocks noChangeShapeType="1"/>
                </p:cNvSpPr>
                <p:nvPr/>
              </p:nvSpPr>
              <p:spPr bwMode="auto">
                <a:xfrm flipH="1">
                  <a:off x="1968" y="3290"/>
                  <a:ext cx="960" cy="3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z="2400">
                    <a:solidFill>
                      <a:srgbClr val="222234"/>
                    </a:solidFill>
                    <a:latin typeface="Times New Roman" charset="0"/>
                  </a:endParaRPr>
                </a:p>
              </p:txBody>
            </p:sp>
            <p:sp>
              <p:nvSpPr>
                <p:cNvPr id="50194" name="Line 18"/>
                <p:cNvSpPr>
                  <a:spLocks noChangeShapeType="1"/>
                </p:cNvSpPr>
                <p:nvPr/>
              </p:nvSpPr>
              <p:spPr bwMode="auto">
                <a:xfrm>
                  <a:off x="2928" y="3290"/>
                  <a:ext cx="0" cy="3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z="2400">
                    <a:solidFill>
                      <a:srgbClr val="222234"/>
                    </a:solidFill>
                    <a:latin typeface="Times New Roman" charset="0"/>
                  </a:endParaRPr>
                </a:p>
              </p:txBody>
            </p:sp>
            <p:sp>
              <p:nvSpPr>
                <p:cNvPr id="50195" name="Line 19"/>
                <p:cNvSpPr>
                  <a:spLocks noChangeShapeType="1"/>
                </p:cNvSpPr>
                <p:nvPr/>
              </p:nvSpPr>
              <p:spPr bwMode="auto">
                <a:xfrm>
                  <a:off x="2928" y="3290"/>
                  <a:ext cx="720" cy="3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z="2400">
                    <a:solidFill>
                      <a:srgbClr val="222234"/>
                    </a:solidFill>
                    <a:latin typeface="Times New Roman" charset="0"/>
                  </a:endParaRPr>
                </a:p>
              </p:txBody>
            </p:sp>
          </p:grpSp>
          <p:grpSp>
            <p:nvGrpSpPr>
              <p:cNvPr id="50200" name="Group 24"/>
              <p:cNvGrpSpPr>
                <a:grpSpLocks/>
              </p:cNvGrpSpPr>
              <p:nvPr/>
            </p:nvGrpSpPr>
            <p:grpSpPr bwMode="auto">
              <a:xfrm>
                <a:off x="3840" y="3648"/>
                <a:ext cx="1488" cy="231"/>
                <a:chOff x="3840" y="3648"/>
                <a:chExt cx="1488" cy="231"/>
              </a:xfrm>
            </p:grpSpPr>
            <p:sp>
              <p:nvSpPr>
                <p:cNvPr id="50198" name="Line 22"/>
                <p:cNvSpPr>
                  <a:spLocks noChangeShapeType="1"/>
                </p:cNvSpPr>
                <p:nvPr/>
              </p:nvSpPr>
              <p:spPr bwMode="auto">
                <a:xfrm>
                  <a:off x="3840" y="3792"/>
                  <a:ext cx="38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z="2400">
                    <a:solidFill>
                      <a:srgbClr val="222234"/>
                    </a:solidFill>
                    <a:latin typeface="Times New Roman" charset="0"/>
                  </a:endParaRPr>
                </a:p>
              </p:txBody>
            </p:sp>
            <p:sp>
              <p:nvSpPr>
                <p:cNvPr id="5019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4224" y="3648"/>
                  <a:ext cx="1104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US">
                      <a:solidFill>
                        <a:srgbClr val="222234"/>
                      </a:solidFill>
                      <a:latin typeface="Times New Roman" charset="0"/>
                    </a:rPr>
                    <a:t>Based on ALU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846710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3FDD5-FD83-451D-8DE4-25A5A430D8CF}" type="slidenum">
              <a:rPr lang="en-US">
                <a:solidFill>
                  <a:srgbClr val="17172B"/>
                </a:solidFill>
              </a:rPr>
              <a:pPr/>
              <a:t>10</a:t>
            </a:fld>
            <a:endParaRPr lang="en-US">
              <a:solidFill>
                <a:srgbClr val="17172B"/>
              </a:solidFill>
            </a:endParaRPr>
          </a:p>
        </p:txBody>
      </p:sp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228600" y="685800"/>
            <a:ext cx="7924800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222234"/>
                </a:solidFill>
                <a:latin typeface="Times New Roman" charset="0"/>
              </a:rPr>
              <a:t>4. </a:t>
            </a:r>
            <a:r>
              <a:rPr lang="en-US" sz="3600" b="1" u="sng" dirty="0">
                <a:solidFill>
                  <a:srgbClr val="222234"/>
                </a:solidFill>
                <a:latin typeface="Times New Roman" charset="0"/>
              </a:rPr>
              <a:t>MIPS Rate</a:t>
            </a:r>
            <a:r>
              <a:rPr lang="en-US" sz="3600" b="1" dirty="0">
                <a:solidFill>
                  <a:srgbClr val="222234"/>
                </a:solidFill>
                <a:latin typeface="Times New Roman" charset="0"/>
              </a:rPr>
              <a:t> :-</a:t>
            </a:r>
            <a:r>
              <a:rPr lang="en-US" sz="3600" dirty="0">
                <a:solidFill>
                  <a:srgbClr val="222234"/>
                </a:solidFill>
                <a:latin typeface="Times New Roman" charset="0"/>
              </a:rPr>
              <a:t> 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600" dirty="0">
                <a:solidFill>
                  <a:srgbClr val="222234"/>
                </a:solidFill>
                <a:latin typeface="Times New Roman" charset="0"/>
              </a:rPr>
              <a:t>              </a:t>
            </a:r>
            <a:r>
              <a:rPr lang="en-US" sz="3600" dirty="0" smtClean="0">
                <a:solidFill>
                  <a:srgbClr val="222234"/>
                </a:solidFill>
                <a:latin typeface="Times New Roman" charset="0"/>
              </a:rPr>
              <a:t>            </a:t>
            </a: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MIPS rate  =</a:t>
            </a:r>
            <a:endParaRPr lang="en-US" sz="3200" baseline="-25000" dirty="0">
              <a:solidFill>
                <a:srgbClr val="222234"/>
              </a:solidFill>
              <a:latin typeface="Times New Roman" charset="0"/>
            </a:endParaRP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222234"/>
                </a:solidFill>
                <a:latin typeface="Times New Roman" charset="0"/>
              </a:rPr>
              <a:t>MIPS= </a:t>
            </a:r>
            <a:endParaRPr lang="en-US" sz="3200" b="1" dirty="0">
              <a:solidFill>
                <a:srgbClr val="222234"/>
              </a:solidFill>
              <a:latin typeface="Times New Roman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sz="3200" b="1" dirty="0" smtClean="0">
              <a:solidFill>
                <a:srgbClr val="222234"/>
              </a:solidFill>
              <a:latin typeface="Times New Roman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222234"/>
                </a:solidFill>
                <a:latin typeface="Times New Roman" charset="0"/>
              </a:rPr>
              <a:t>5</a:t>
            </a:r>
            <a:r>
              <a:rPr lang="en-US" sz="3200" b="1" dirty="0">
                <a:solidFill>
                  <a:srgbClr val="222234"/>
                </a:solidFill>
                <a:latin typeface="Times New Roman" charset="0"/>
              </a:rPr>
              <a:t>. </a:t>
            </a:r>
            <a:r>
              <a:rPr lang="en-US" sz="3600" b="1" u="sng" dirty="0">
                <a:solidFill>
                  <a:srgbClr val="222234"/>
                </a:solidFill>
                <a:latin typeface="Times New Roman" charset="0"/>
              </a:rPr>
              <a:t>Throughput Rate</a:t>
            </a:r>
            <a:r>
              <a:rPr lang="en-US" sz="3600" b="1" dirty="0">
                <a:solidFill>
                  <a:srgbClr val="222234"/>
                </a:solidFill>
                <a:latin typeface="Times New Roman" charset="0"/>
              </a:rPr>
              <a:t>:-</a:t>
            </a: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  Number of programs executed per unit time</a:t>
            </a:r>
            <a:r>
              <a:rPr lang="en-US" sz="3200" dirty="0" smtClean="0">
                <a:solidFill>
                  <a:srgbClr val="222234"/>
                </a:solidFill>
                <a:latin typeface="Times New Roman" charset="0"/>
              </a:rPr>
              <a:t>.   </a:t>
            </a: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W = ?   </a:t>
            </a:r>
            <a:r>
              <a:rPr lang="en-US" sz="3200" baseline="-25000" dirty="0">
                <a:solidFill>
                  <a:srgbClr val="222234"/>
                </a:solidFill>
                <a:latin typeface="Times New Roman" charset="0"/>
              </a:rPr>
              <a:t>                                                                   </a:t>
            </a:r>
          </a:p>
        </p:txBody>
      </p:sp>
      <p:grpSp>
        <p:nvGrpSpPr>
          <p:cNvPr id="60426" name="Group 10"/>
          <p:cNvGrpSpPr>
            <a:grpSpLocks/>
          </p:cNvGrpSpPr>
          <p:nvPr/>
        </p:nvGrpSpPr>
        <p:grpSpPr bwMode="auto">
          <a:xfrm>
            <a:off x="1524000" y="4403725"/>
            <a:ext cx="6705600" cy="2041525"/>
            <a:chOff x="960" y="2774"/>
            <a:chExt cx="4224" cy="1286"/>
          </a:xfrm>
        </p:grpSpPr>
        <p:sp>
          <p:nvSpPr>
            <p:cNvPr id="60423" name="Text Box 7"/>
            <p:cNvSpPr txBox="1">
              <a:spLocks noChangeArrowheads="1"/>
            </p:cNvSpPr>
            <p:nvPr/>
          </p:nvSpPr>
          <p:spPr bwMode="auto">
            <a:xfrm>
              <a:off x="960" y="2774"/>
              <a:ext cx="4224" cy="1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3200">
                  <a:solidFill>
                    <a:srgbClr val="222234"/>
                  </a:solidFill>
                  <a:latin typeface="Times New Roman" charset="0"/>
                </a:rPr>
                <a:t>W = 1 / T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>
                  <a:solidFill>
                    <a:srgbClr val="222234"/>
                  </a:solidFill>
                  <a:latin typeface="Times New Roman" charset="0"/>
                </a:rPr>
                <a:t>OR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>
                  <a:solidFill>
                    <a:srgbClr val="222234"/>
                  </a:solidFill>
                  <a:latin typeface="Times New Roman" charset="0"/>
                </a:rPr>
                <a:t>   W =  MIPS </a:t>
              </a:r>
              <a:r>
                <a:rPr lang="en-US" sz="3200">
                  <a:solidFill>
                    <a:srgbClr val="222234"/>
                  </a:solidFill>
                  <a:latin typeface="Times New Roman" charset="0"/>
                  <a:sym typeface="Symbol" pitchFamily="18" charset="2"/>
                </a:rPr>
                <a:t></a:t>
              </a:r>
              <a:r>
                <a:rPr lang="en-US" sz="3200" u="sng" baseline="-25000">
                  <a:solidFill>
                    <a:srgbClr val="222234"/>
                  </a:solidFill>
                  <a:latin typeface="Times New Roman" charset="0"/>
                </a:rPr>
                <a:t> </a:t>
              </a:r>
              <a:r>
                <a:rPr lang="en-US" sz="3200">
                  <a:solidFill>
                    <a:srgbClr val="222234"/>
                  </a:solidFill>
                  <a:latin typeface="Times New Roman" charset="0"/>
                </a:rPr>
                <a:t>10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>
                  <a:solidFill>
                    <a:srgbClr val="222234"/>
                  </a:solidFill>
                  <a:latin typeface="Times New Roman" charset="0"/>
                </a:rPr>
                <a:t>          I</a:t>
              </a:r>
              <a:r>
                <a:rPr lang="en-US" sz="3200" baseline="-25000">
                  <a:solidFill>
                    <a:srgbClr val="222234"/>
                  </a:solidFill>
                  <a:latin typeface="Times New Roman" charset="0"/>
                </a:rPr>
                <a:t>c</a:t>
              </a:r>
              <a:endParaRPr lang="en-US" sz="3200">
                <a:solidFill>
                  <a:srgbClr val="222234"/>
                </a:solidFill>
                <a:latin typeface="Times New Roman" charset="0"/>
              </a:endParaRPr>
            </a:p>
          </p:txBody>
        </p:sp>
        <p:sp>
          <p:nvSpPr>
            <p:cNvPr id="60424" name="Text Box 8"/>
            <p:cNvSpPr txBox="1">
              <a:spLocks noChangeArrowheads="1"/>
            </p:cNvSpPr>
            <p:nvPr/>
          </p:nvSpPr>
          <p:spPr bwMode="auto">
            <a:xfrm>
              <a:off x="3984" y="3388"/>
              <a:ext cx="24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222234"/>
                  </a:solidFill>
                  <a:latin typeface="Times New Roman" charset="0"/>
                </a:rPr>
                <a:t>6</a:t>
              </a:r>
            </a:p>
          </p:txBody>
        </p:sp>
        <p:sp>
          <p:nvSpPr>
            <p:cNvPr id="60425" name="Line 9"/>
            <p:cNvSpPr>
              <a:spLocks noChangeShapeType="1"/>
            </p:cNvSpPr>
            <p:nvPr/>
          </p:nvSpPr>
          <p:spPr bwMode="auto">
            <a:xfrm>
              <a:off x="2784" y="3696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222234"/>
                </a:solidFill>
                <a:latin typeface="Times New Roman" charset="0"/>
              </a:endParaRPr>
            </a:p>
          </p:txBody>
        </p:sp>
      </p:grpSp>
      <p:grpSp>
        <p:nvGrpSpPr>
          <p:cNvPr id="60437" name="Group 21"/>
          <p:cNvGrpSpPr>
            <a:grpSpLocks/>
          </p:cNvGrpSpPr>
          <p:nvPr/>
        </p:nvGrpSpPr>
        <p:grpSpPr bwMode="auto">
          <a:xfrm>
            <a:off x="5562600" y="1249363"/>
            <a:ext cx="1447800" cy="655637"/>
            <a:chOff x="3216" y="787"/>
            <a:chExt cx="912" cy="413"/>
          </a:xfrm>
        </p:grpSpPr>
        <p:sp>
          <p:nvSpPr>
            <p:cNvPr id="60421" name="Line 5"/>
            <p:cNvSpPr>
              <a:spLocks noChangeShapeType="1"/>
            </p:cNvSpPr>
            <p:nvPr/>
          </p:nvSpPr>
          <p:spPr bwMode="auto">
            <a:xfrm>
              <a:off x="3216" y="1200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222234"/>
                </a:solidFill>
                <a:latin typeface="Times New Roman" charset="0"/>
              </a:endParaRPr>
            </a:p>
          </p:txBody>
        </p:sp>
        <p:sp>
          <p:nvSpPr>
            <p:cNvPr id="60428" name="Rectangle 12"/>
            <p:cNvSpPr>
              <a:spLocks noChangeArrowheads="1"/>
            </p:cNvSpPr>
            <p:nvPr/>
          </p:nvSpPr>
          <p:spPr bwMode="auto">
            <a:xfrm>
              <a:off x="3504" y="787"/>
              <a:ext cx="27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3200" dirty="0" err="1">
                  <a:solidFill>
                    <a:srgbClr val="222234"/>
                  </a:solidFill>
                  <a:latin typeface="Times New Roman" charset="0"/>
                </a:rPr>
                <a:t>I</a:t>
              </a:r>
              <a:r>
                <a:rPr lang="en-US" sz="3200" baseline="-25000" dirty="0" err="1">
                  <a:solidFill>
                    <a:srgbClr val="222234"/>
                  </a:solidFill>
                  <a:latin typeface="Times New Roman" charset="0"/>
                </a:rPr>
                <a:t>c</a:t>
              </a:r>
              <a:endParaRPr lang="en-US" sz="3200" baseline="-25000" dirty="0">
                <a:solidFill>
                  <a:srgbClr val="222234"/>
                </a:solidFill>
                <a:latin typeface="Times New Roman" charset="0"/>
              </a:endParaRPr>
            </a:p>
          </p:txBody>
        </p:sp>
      </p:grpSp>
      <p:grpSp>
        <p:nvGrpSpPr>
          <p:cNvPr id="60435" name="Group 19"/>
          <p:cNvGrpSpPr>
            <a:grpSpLocks/>
          </p:cNvGrpSpPr>
          <p:nvPr/>
        </p:nvGrpSpPr>
        <p:grpSpPr bwMode="auto">
          <a:xfrm>
            <a:off x="5562600" y="1905000"/>
            <a:ext cx="788988" cy="579438"/>
            <a:chOff x="3216" y="1200"/>
            <a:chExt cx="497" cy="365"/>
          </a:xfrm>
        </p:grpSpPr>
        <p:sp>
          <p:nvSpPr>
            <p:cNvPr id="60429" name="Rectangle 13"/>
            <p:cNvSpPr>
              <a:spLocks noChangeArrowheads="1"/>
            </p:cNvSpPr>
            <p:nvPr/>
          </p:nvSpPr>
          <p:spPr bwMode="auto">
            <a:xfrm>
              <a:off x="3216" y="1200"/>
              <a:ext cx="2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3200" dirty="0">
                  <a:solidFill>
                    <a:srgbClr val="222234"/>
                  </a:solidFill>
                  <a:latin typeface="Times New Roman" charset="0"/>
                </a:rPr>
                <a:t>T</a:t>
              </a:r>
            </a:p>
          </p:txBody>
        </p:sp>
        <p:sp>
          <p:nvSpPr>
            <p:cNvPr id="60430" name="Rectangle 14"/>
            <p:cNvSpPr>
              <a:spLocks noChangeArrowheads="1"/>
            </p:cNvSpPr>
            <p:nvPr/>
          </p:nvSpPr>
          <p:spPr bwMode="auto">
            <a:xfrm>
              <a:off x="3456" y="1200"/>
              <a:ext cx="25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3200" dirty="0">
                  <a:solidFill>
                    <a:srgbClr val="222234"/>
                  </a:solidFill>
                  <a:latin typeface="Times New Roman" charset="0"/>
                  <a:sym typeface="Symbol" pitchFamily="18" charset="2"/>
                </a:rPr>
                <a:t></a:t>
              </a:r>
            </a:p>
          </p:txBody>
        </p:sp>
      </p:grpSp>
      <p:grpSp>
        <p:nvGrpSpPr>
          <p:cNvPr id="60436" name="Group 20"/>
          <p:cNvGrpSpPr>
            <a:grpSpLocks/>
          </p:cNvGrpSpPr>
          <p:nvPr/>
        </p:nvGrpSpPr>
        <p:grpSpPr bwMode="auto">
          <a:xfrm>
            <a:off x="6248400" y="1873250"/>
            <a:ext cx="838200" cy="611188"/>
            <a:chOff x="3648" y="1180"/>
            <a:chExt cx="528" cy="385"/>
          </a:xfrm>
        </p:grpSpPr>
        <p:sp>
          <p:nvSpPr>
            <p:cNvPr id="60431" name="Rectangle 15"/>
            <p:cNvSpPr>
              <a:spLocks noChangeArrowheads="1"/>
            </p:cNvSpPr>
            <p:nvPr/>
          </p:nvSpPr>
          <p:spPr bwMode="auto">
            <a:xfrm>
              <a:off x="3648" y="1200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3200" dirty="0">
                  <a:solidFill>
                    <a:srgbClr val="222234"/>
                  </a:solidFill>
                  <a:latin typeface="Times New Roman" charset="0"/>
                </a:rPr>
                <a:t>10</a:t>
              </a:r>
            </a:p>
          </p:txBody>
        </p:sp>
        <p:sp>
          <p:nvSpPr>
            <p:cNvPr id="60432" name="Text Box 16"/>
            <p:cNvSpPr txBox="1">
              <a:spLocks noChangeArrowheads="1"/>
            </p:cNvSpPr>
            <p:nvPr/>
          </p:nvSpPr>
          <p:spPr bwMode="auto">
            <a:xfrm>
              <a:off x="3936" y="1180"/>
              <a:ext cx="24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222234"/>
                  </a:solidFill>
                  <a:latin typeface="Times New Roman" charset="0"/>
                </a:rPr>
                <a:t>6</a:t>
              </a:r>
            </a:p>
          </p:txBody>
        </p:sp>
      </p:grpSp>
      <p:sp>
        <p:nvSpPr>
          <p:cNvPr id="18" name="Line 5"/>
          <p:cNvSpPr>
            <a:spLocks noChangeShapeType="1"/>
          </p:cNvSpPr>
          <p:nvPr/>
        </p:nvSpPr>
        <p:spPr bwMode="auto">
          <a:xfrm>
            <a:off x="1752600" y="25908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222234"/>
              </a:solidFill>
              <a:latin typeface="Times New Roman" charset="0"/>
            </a:endParaRPr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1662229" y="2057400"/>
            <a:ext cx="29097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222234"/>
                </a:solidFill>
                <a:latin typeface="Times New Roman" charset="0"/>
              </a:rPr>
              <a:t>Clock frequency</a:t>
            </a:r>
            <a:endParaRPr lang="en-US" sz="3200" dirty="0">
              <a:solidFill>
                <a:srgbClr val="222234"/>
              </a:solidFill>
              <a:latin typeface="Times New Roman" charset="0"/>
            </a:endParaRP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2284683" y="2615625"/>
            <a:ext cx="15408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222234"/>
                </a:solidFill>
                <a:latin typeface="Times New Roman" charset="0"/>
              </a:rPr>
              <a:t>CPI x10</a:t>
            </a:r>
            <a:endParaRPr lang="en-US" sz="3200" dirty="0">
              <a:solidFill>
                <a:srgbClr val="222234"/>
              </a:solidFill>
              <a:latin typeface="Times New Roman" charset="0"/>
            </a:endParaRPr>
          </a:p>
        </p:txBody>
      </p: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3657600" y="25908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1600" dirty="0">
                <a:solidFill>
                  <a:srgbClr val="222234"/>
                </a:solidFill>
                <a:latin typeface="Times New Roman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87904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04FB-EB9D-433B-B281-E8EC64B5DF40}" type="slidenum">
              <a:rPr lang="en-US">
                <a:solidFill>
                  <a:srgbClr val="17172B"/>
                </a:solidFill>
              </a:rPr>
              <a:pPr/>
              <a:t>11</a:t>
            </a:fld>
            <a:endParaRPr lang="en-US">
              <a:solidFill>
                <a:srgbClr val="17172B"/>
              </a:solidFill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7772400" cy="210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u="sng">
                <a:solidFill>
                  <a:srgbClr val="222234"/>
                </a:solidFill>
                <a:latin typeface="Times New Roman" charset="0"/>
              </a:rPr>
              <a:t>Numerical</a:t>
            </a:r>
            <a:r>
              <a:rPr lang="en-US" sz="3600" b="1">
                <a:solidFill>
                  <a:srgbClr val="222234"/>
                </a:solidFill>
                <a:latin typeface="Times New Roman" charset="0"/>
              </a:rPr>
              <a:t>:-</a:t>
            </a:r>
            <a:r>
              <a:rPr lang="en-US" sz="3600">
                <a:solidFill>
                  <a:srgbClr val="222234"/>
                </a:solidFill>
                <a:latin typeface="Times New Roman" charset="0"/>
              </a:rPr>
              <a:t> </a:t>
            </a:r>
            <a:r>
              <a:rPr lang="en-US" sz="3200">
                <a:solidFill>
                  <a:srgbClr val="222234"/>
                </a:solidFill>
                <a:latin typeface="Times New Roman" charset="0"/>
              </a:rPr>
              <a:t>A benchmark program is executed on a 40MHz processor. The benchmark program has the following statistics.</a:t>
            </a:r>
            <a:endParaRPr lang="en-US" sz="3600" u="sng">
              <a:solidFill>
                <a:srgbClr val="222234"/>
              </a:solidFill>
              <a:latin typeface="Times New Roman" charset="0"/>
            </a:endParaRPr>
          </a:p>
        </p:txBody>
      </p:sp>
      <p:sp>
        <p:nvSpPr>
          <p:cNvPr id="61445" name="Line 5"/>
          <p:cNvSpPr>
            <a:spLocks noChangeShapeType="1"/>
          </p:cNvSpPr>
          <p:nvPr/>
        </p:nvSpPr>
        <p:spPr bwMode="auto">
          <a:xfrm>
            <a:off x="2743200" y="2590800"/>
            <a:ext cx="0" cy="2416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222234"/>
              </a:solidFill>
              <a:latin typeface="Times New Roman" charset="0"/>
            </a:endParaRPr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5410200" y="2590800"/>
            <a:ext cx="0" cy="2405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222234"/>
              </a:solidFill>
              <a:latin typeface="Times New Roman" charset="0"/>
            </a:endParaRPr>
          </a:p>
        </p:txBody>
      </p:sp>
      <p:grpSp>
        <p:nvGrpSpPr>
          <p:cNvPr id="61455" name="Group 15"/>
          <p:cNvGrpSpPr>
            <a:grpSpLocks/>
          </p:cNvGrpSpPr>
          <p:nvPr/>
        </p:nvGrpSpPr>
        <p:grpSpPr bwMode="auto">
          <a:xfrm>
            <a:off x="228600" y="2486025"/>
            <a:ext cx="8153400" cy="2466975"/>
            <a:chOff x="624" y="1689"/>
            <a:chExt cx="5136" cy="1554"/>
          </a:xfrm>
        </p:grpSpPr>
        <p:grpSp>
          <p:nvGrpSpPr>
            <p:cNvPr id="61454" name="Group 14"/>
            <p:cNvGrpSpPr>
              <a:grpSpLocks/>
            </p:cNvGrpSpPr>
            <p:nvPr/>
          </p:nvGrpSpPr>
          <p:grpSpPr bwMode="auto">
            <a:xfrm>
              <a:off x="624" y="1689"/>
              <a:ext cx="5136" cy="1554"/>
              <a:chOff x="624" y="1689"/>
              <a:chExt cx="5136" cy="1554"/>
            </a:xfrm>
          </p:grpSpPr>
          <p:sp>
            <p:nvSpPr>
              <p:cNvPr id="61447" name="Text Box 7"/>
              <p:cNvSpPr txBox="1">
                <a:spLocks noChangeArrowheads="1"/>
              </p:cNvSpPr>
              <p:nvPr/>
            </p:nvSpPr>
            <p:spPr bwMode="auto">
              <a:xfrm>
                <a:off x="624" y="1705"/>
                <a:ext cx="1728" cy="1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800">
                    <a:solidFill>
                      <a:srgbClr val="222234"/>
                    </a:solidFill>
                    <a:latin typeface="Times New Roman" charset="0"/>
                  </a:rPr>
                  <a:t>Instruction Type</a:t>
                </a:r>
              </a:p>
              <a:p>
                <a:pPr algn="just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800">
                    <a:solidFill>
                      <a:srgbClr val="222234"/>
                    </a:solidFill>
                    <a:latin typeface="Times New Roman" charset="0"/>
                  </a:rPr>
                  <a:t>  Arithmetic</a:t>
                </a:r>
              </a:p>
              <a:p>
                <a:pPr algn="just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800">
                    <a:solidFill>
                      <a:srgbClr val="222234"/>
                    </a:solidFill>
                    <a:latin typeface="Times New Roman" charset="0"/>
                  </a:rPr>
                  <a:t>  Branch</a:t>
                </a:r>
              </a:p>
              <a:p>
                <a:pPr algn="just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800">
                    <a:solidFill>
                      <a:srgbClr val="222234"/>
                    </a:solidFill>
                    <a:latin typeface="Times New Roman" charset="0"/>
                  </a:rPr>
                  <a:t>  Load/Store</a:t>
                </a:r>
              </a:p>
              <a:p>
                <a:pPr algn="just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800">
                    <a:solidFill>
                      <a:srgbClr val="222234"/>
                    </a:solidFill>
                    <a:latin typeface="Times New Roman" charset="0"/>
                  </a:rPr>
                  <a:t>  Floating Point</a:t>
                </a:r>
              </a:p>
            </p:txBody>
          </p:sp>
          <p:sp>
            <p:nvSpPr>
              <p:cNvPr id="61449" name="Text Box 9"/>
              <p:cNvSpPr txBox="1">
                <a:spLocks noChangeArrowheads="1"/>
              </p:cNvSpPr>
              <p:nvPr/>
            </p:nvSpPr>
            <p:spPr bwMode="auto">
              <a:xfrm>
                <a:off x="2208" y="1689"/>
                <a:ext cx="1728" cy="1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800">
                    <a:solidFill>
                      <a:srgbClr val="222234"/>
                    </a:solidFill>
                    <a:latin typeface="Times New Roman" charset="0"/>
                  </a:rPr>
                  <a:t>Instruction Count</a:t>
                </a:r>
              </a:p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800">
                    <a:solidFill>
                      <a:srgbClr val="222234"/>
                    </a:solidFill>
                    <a:latin typeface="Times New Roman" charset="0"/>
                  </a:rPr>
                  <a:t>45000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800">
                    <a:solidFill>
                      <a:srgbClr val="222234"/>
                    </a:solidFill>
                    <a:latin typeface="Times New Roman" charset="0"/>
                  </a:rPr>
                  <a:t>32000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800">
                    <a:solidFill>
                      <a:srgbClr val="222234"/>
                    </a:solidFill>
                    <a:latin typeface="Times New Roman" charset="0"/>
                  </a:rPr>
                  <a:t>15000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800">
                    <a:solidFill>
                      <a:srgbClr val="222234"/>
                    </a:solidFill>
                    <a:latin typeface="Times New Roman" charset="0"/>
                  </a:rPr>
                  <a:t>8000</a:t>
                </a:r>
              </a:p>
            </p:txBody>
          </p:sp>
          <p:sp>
            <p:nvSpPr>
              <p:cNvPr id="61451" name="Text Box 11"/>
              <p:cNvSpPr txBox="1">
                <a:spLocks noChangeArrowheads="1"/>
              </p:cNvSpPr>
              <p:nvPr/>
            </p:nvSpPr>
            <p:spPr bwMode="auto">
              <a:xfrm>
                <a:off x="3888" y="1689"/>
                <a:ext cx="1872" cy="1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800">
                    <a:solidFill>
                      <a:srgbClr val="222234"/>
                    </a:solidFill>
                    <a:latin typeface="Times New Roman" charset="0"/>
                  </a:rPr>
                  <a:t>Clock Cycle Count</a:t>
                </a:r>
              </a:p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800">
                    <a:solidFill>
                      <a:srgbClr val="222234"/>
                    </a:solidFill>
                    <a:latin typeface="Times New Roman" charset="0"/>
                  </a:rPr>
                  <a:t>1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800">
                    <a:solidFill>
                      <a:srgbClr val="222234"/>
                    </a:solidFill>
                    <a:latin typeface="Times New Roman" charset="0"/>
                  </a:rPr>
                  <a:t>2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800">
                    <a:solidFill>
                      <a:srgbClr val="222234"/>
                    </a:solidFill>
                    <a:latin typeface="Times New Roman" charset="0"/>
                  </a:rPr>
                  <a:t>2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800">
                    <a:solidFill>
                      <a:srgbClr val="222234"/>
                    </a:solidFill>
                    <a:latin typeface="Times New Roman" charset="0"/>
                  </a:rPr>
                  <a:t>2</a:t>
                </a:r>
              </a:p>
            </p:txBody>
          </p:sp>
        </p:grpSp>
        <p:sp>
          <p:nvSpPr>
            <p:cNvPr id="61453" name="Line 13"/>
            <p:cNvSpPr>
              <a:spLocks noChangeShapeType="1"/>
            </p:cNvSpPr>
            <p:nvPr/>
          </p:nvSpPr>
          <p:spPr bwMode="auto">
            <a:xfrm>
              <a:off x="672" y="2016"/>
              <a:ext cx="49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222234"/>
                </a:solidFill>
                <a:latin typeface="Times New Roman" charset="0"/>
              </a:endParaRPr>
            </a:p>
          </p:txBody>
        </p:sp>
      </p:grp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228600" y="51054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Calculate average CPI,MIPS rate &amp; execution for the above benchmark program.</a:t>
            </a:r>
          </a:p>
        </p:txBody>
      </p:sp>
    </p:spTree>
    <p:extLst>
      <p:ext uri="{BB962C8B-B14F-4D97-AF65-F5344CB8AC3E}">
        <p14:creationId xmlns:p14="http://schemas.microsoft.com/office/powerpoint/2010/main" val="342911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5638800"/>
            <a:ext cx="548640" cy="396240"/>
          </a:xfrm>
        </p:spPr>
        <p:txBody>
          <a:bodyPr/>
          <a:lstStyle/>
          <a:p>
            <a:fld id="{13853BB5-8537-43AF-B155-BC18FDA4C052}" type="slidenum">
              <a:rPr lang="en-US">
                <a:solidFill>
                  <a:srgbClr val="17172B"/>
                </a:solidFill>
              </a:rPr>
              <a:pPr/>
              <a:t>12</a:t>
            </a:fld>
            <a:endParaRPr lang="en-US">
              <a:solidFill>
                <a:srgbClr val="17172B"/>
              </a:solidFill>
            </a:endParaRPr>
          </a:p>
        </p:txBody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292172" y="457200"/>
            <a:ext cx="7924800" cy="624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Average CPI =  C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                          </a:t>
            </a:r>
            <a:r>
              <a:rPr lang="en-US" sz="3200" dirty="0" err="1">
                <a:solidFill>
                  <a:srgbClr val="222234"/>
                </a:solidFill>
                <a:latin typeface="Times New Roman" charset="0"/>
              </a:rPr>
              <a:t>I</a:t>
            </a:r>
            <a:r>
              <a:rPr lang="en-US" sz="3200" baseline="-25000" dirty="0" err="1">
                <a:solidFill>
                  <a:srgbClr val="222234"/>
                </a:solidFill>
                <a:latin typeface="Times New Roman" charset="0"/>
              </a:rPr>
              <a:t>c</a:t>
            </a:r>
            <a:r>
              <a:rPr lang="en-US" sz="3200" baseline="-25000" dirty="0">
                <a:solidFill>
                  <a:srgbClr val="222234"/>
                </a:solidFill>
                <a:latin typeface="Times New Roman" charset="0"/>
              </a:rPr>
              <a:t> </a:t>
            </a:r>
            <a:endParaRPr lang="en-US" sz="3200" dirty="0">
              <a:solidFill>
                <a:srgbClr val="222234"/>
              </a:solidFill>
              <a:latin typeface="Times New Roman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C</a:t>
            </a:r>
            <a:r>
              <a:rPr lang="en-US" sz="3200" baseline="-25000" dirty="0">
                <a:solidFill>
                  <a:srgbClr val="222234"/>
                </a:solidFill>
                <a:latin typeface="Times New Roman" charset="0"/>
              </a:rPr>
              <a:t>   </a:t>
            </a: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= Total # cycles to execute a whole program</a:t>
            </a:r>
            <a:endParaRPr lang="en-US" sz="3200" baseline="-25000" dirty="0">
              <a:solidFill>
                <a:srgbClr val="222234"/>
              </a:solidFill>
              <a:latin typeface="Times New Roman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err="1">
                <a:solidFill>
                  <a:srgbClr val="222234"/>
                </a:solidFill>
                <a:latin typeface="Times New Roman" charset="0"/>
              </a:rPr>
              <a:t>I</a:t>
            </a:r>
            <a:r>
              <a:rPr lang="en-US" sz="3200" baseline="-25000" dirty="0" err="1">
                <a:solidFill>
                  <a:srgbClr val="222234"/>
                </a:solidFill>
                <a:latin typeface="Times New Roman" charset="0"/>
              </a:rPr>
              <a:t>c</a:t>
            </a:r>
            <a:r>
              <a:rPr lang="en-US" sz="3200" baseline="-25000" dirty="0">
                <a:solidFill>
                  <a:srgbClr val="222234"/>
                </a:solidFill>
                <a:latin typeface="Times New Roman" charset="0"/>
              </a:rPr>
              <a:t>                                 </a:t>
            </a: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Total Instruction</a:t>
            </a:r>
            <a:r>
              <a:rPr lang="en-US" sz="3200" baseline="-25000" dirty="0">
                <a:solidFill>
                  <a:srgbClr val="222234"/>
                </a:solidFill>
                <a:latin typeface="Times New Roman" charset="0"/>
              </a:rPr>
              <a:t>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aseline="-25000" dirty="0">
                <a:solidFill>
                  <a:srgbClr val="222234"/>
                </a:solidFill>
                <a:latin typeface="Times New Roman" charset="0"/>
              </a:rPr>
              <a:t>    </a:t>
            </a:r>
            <a:r>
              <a:rPr lang="en-US" sz="3200" dirty="0" smtClean="0">
                <a:solidFill>
                  <a:srgbClr val="222234"/>
                </a:solidFill>
                <a:latin typeface="Times New Roman" charset="0"/>
              </a:rPr>
              <a:t>= </a:t>
            </a: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45000</a:t>
            </a:r>
            <a:r>
              <a:rPr lang="en-US" sz="3200" baseline="-25000" dirty="0">
                <a:solidFill>
                  <a:srgbClr val="222234"/>
                </a:solidFill>
                <a:latin typeface="Times New Roman" charset="0"/>
              </a:rPr>
              <a:t> </a:t>
            </a:r>
            <a:r>
              <a:rPr lang="en-US" sz="3200" dirty="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1 + 320002 + </a:t>
            </a:r>
            <a:r>
              <a:rPr lang="en-US" sz="3200" dirty="0" smtClean="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15000</a:t>
            </a:r>
            <a:r>
              <a:rPr lang="en-US" sz="3200" dirty="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2 + 80002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                45000 + </a:t>
            </a:r>
            <a:r>
              <a:rPr lang="en-US" sz="3200" dirty="0" smtClean="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32000 </a:t>
            </a:r>
            <a:r>
              <a:rPr lang="en-US" sz="3200" dirty="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+ 15000 + 8000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      = 155000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         100000  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CPI = 1.55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Execution Time = C / f 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222234"/>
              </a:solidFill>
              <a:latin typeface="Times New Roman" charset="0"/>
              <a:sym typeface="Symbol" pitchFamily="18" charset="2"/>
            </a:endParaRPr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>
            <a:off x="2882972" y="990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222234"/>
              </a:solidFill>
              <a:latin typeface="Times New Roman" charset="0"/>
            </a:endParaRPr>
          </a:p>
        </p:txBody>
      </p:sp>
      <p:sp>
        <p:nvSpPr>
          <p:cNvPr id="62470" name="Line 6"/>
          <p:cNvSpPr>
            <a:spLocks noChangeShapeType="1"/>
          </p:cNvSpPr>
          <p:nvPr/>
        </p:nvSpPr>
        <p:spPr bwMode="auto">
          <a:xfrm>
            <a:off x="292172" y="1981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222234"/>
              </a:solidFill>
              <a:latin typeface="Times New Roman" charset="0"/>
            </a:endParaRPr>
          </a:p>
        </p:txBody>
      </p:sp>
      <p:sp>
        <p:nvSpPr>
          <p:cNvPr id="62471" name="Line 7"/>
          <p:cNvSpPr>
            <a:spLocks noChangeShapeType="1"/>
          </p:cNvSpPr>
          <p:nvPr/>
        </p:nvSpPr>
        <p:spPr bwMode="auto">
          <a:xfrm>
            <a:off x="1206572" y="19812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222234"/>
              </a:solidFill>
              <a:latin typeface="Times New Roman" charset="0"/>
            </a:endParaRPr>
          </a:p>
        </p:txBody>
      </p:sp>
      <p:sp>
        <p:nvSpPr>
          <p:cNvPr id="62472" name="Line 8"/>
          <p:cNvSpPr>
            <a:spLocks noChangeShapeType="1"/>
          </p:cNvSpPr>
          <p:nvPr/>
        </p:nvSpPr>
        <p:spPr bwMode="auto">
          <a:xfrm>
            <a:off x="1206572" y="31242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222234"/>
              </a:solidFill>
              <a:latin typeface="Times New Roman" charset="0"/>
            </a:endParaRPr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>
            <a:off x="1206572" y="4419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222234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9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D6BB-8CE8-4178-8A73-C9A510BC1C42}" type="slidenum">
              <a:rPr lang="en-US">
                <a:solidFill>
                  <a:srgbClr val="17172B"/>
                </a:solidFill>
              </a:rPr>
              <a:pPr/>
              <a:t>13</a:t>
            </a:fld>
            <a:endParaRPr lang="en-US">
              <a:solidFill>
                <a:srgbClr val="17172B"/>
              </a:solidFill>
            </a:endParaRP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457200" y="381000"/>
            <a:ext cx="7772400" cy="423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T = </a:t>
            </a:r>
            <a:r>
              <a:rPr lang="en-US" sz="3200" dirty="0" smtClean="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155000 </a:t>
            </a:r>
            <a:r>
              <a:rPr lang="en-US" sz="3200" dirty="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/ 40  10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T = 0.155 / 40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T = 3.875 </a:t>
            </a:r>
            <a:r>
              <a:rPr lang="en-US" sz="3200" b="1" dirty="0" err="1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ms</a:t>
            </a:r>
            <a:endParaRPr lang="en-US" sz="3200" b="1" dirty="0">
              <a:solidFill>
                <a:srgbClr val="222234"/>
              </a:solidFill>
              <a:latin typeface="Times New Roman" charset="0"/>
              <a:sym typeface="Symbol" pitchFamily="18" charset="2"/>
            </a:endParaRP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MIPS rate = </a:t>
            </a:r>
            <a:r>
              <a:rPr lang="en-US" sz="3200" dirty="0" err="1">
                <a:solidFill>
                  <a:srgbClr val="222234"/>
                </a:solidFill>
                <a:latin typeface="Times New Roman" charset="0"/>
              </a:rPr>
              <a:t>I</a:t>
            </a:r>
            <a:r>
              <a:rPr lang="en-US" sz="3200" baseline="-25000" dirty="0" err="1">
                <a:solidFill>
                  <a:srgbClr val="222234"/>
                </a:solidFill>
                <a:latin typeface="Times New Roman" charset="0"/>
              </a:rPr>
              <a:t>c</a:t>
            </a: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 / T </a:t>
            </a:r>
            <a:r>
              <a:rPr lang="en-US" sz="3200" dirty="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 10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MIPS rate = 25.8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			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3962400" y="34925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222234"/>
                </a:solidFill>
                <a:latin typeface="Times New Roman" charset="0"/>
              </a:rPr>
              <a:t>6     </a:t>
            </a: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6172200" y="255905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222234"/>
                </a:solidFill>
                <a:latin typeface="Times New Roman" charset="0"/>
              </a:rPr>
              <a:t>6     </a:t>
            </a:r>
          </a:p>
        </p:txBody>
      </p:sp>
    </p:spTree>
    <p:extLst>
      <p:ext uri="{BB962C8B-B14F-4D97-AF65-F5344CB8AC3E}">
        <p14:creationId xmlns:p14="http://schemas.microsoft.com/office/powerpoint/2010/main" val="221508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64D1-C9C3-4153-BD7F-03D67C8184DB}" type="slidenum">
              <a:rPr lang="en-US">
                <a:solidFill>
                  <a:srgbClr val="17172B"/>
                </a:solidFill>
              </a:rPr>
              <a:pPr/>
              <a:t>14</a:t>
            </a:fld>
            <a:endParaRPr lang="en-US">
              <a:solidFill>
                <a:srgbClr val="17172B"/>
              </a:solidFill>
            </a:endParaRPr>
          </a:p>
        </p:txBody>
      </p:sp>
      <p:graphicFrame>
        <p:nvGraphicFramePr>
          <p:cNvPr id="64691" name="Group 1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934943"/>
              </p:ext>
            </p:extLst>
          </p:nvPr>
        </p:nvGraphicFramePr>
        <p:xfrm>
          <a:off x="838200" y="304800"/>
          <a:ext cx="7315200" cy="6028944"/>
        </p:xfrm>
        <a:graphic>
          <a:graphicData uri="http://schemas.openxmlformats.org/drawingml/2006/table">
            <a:tbl>
              <a:tblPr/>
              <a:tblGrid>
                <a:gridCol w="2438400"/>
                <a:gridCol w="838200"/>
                <a:gridCol w="1085850"/>
                <a:gridCol w="971550"/>
                <a:gridCol w="914400"/>
                <a:gridCol w="1066800"/>
              </a:tblGrid>
              <a:tr h="5334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System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Attributes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Performance Factors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127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 </a:t>
                      </a:r>
                      <a:r>
                        <a:rPr kumimoji="0" lang="en-US" sz="4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I</a:t>
                      </a:r>
                      <a:r>
                        <a:rPr kumimoji="0" lang="en-US" sz="4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CPI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sym typeface="Symbol" pitchFamily="18" charset="2"/>
                        </a:rPr>
                        <a:t>   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Instruction-set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Architecture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Compiler Technology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CPU Implementation &amp; Technology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Memory Hierarchy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4704" name="Group 192"/>
          <p:cNvGrpSpPr>
            <a:grpSpLocks/>
          </p:cNvGrpSpPr>
          <p:nvPr/>
        </p:nvGrpSpPr>
        <p:grpSpPr bwMode="auto">
          <a:xfrm>
            <a:off x="3505200" y="2362200"/>
            <a:ext cx="1600200" cy="457200"/>
            <a:chOff x="2352" y="1488"/>
            <a:chExt cx="1008" cy="288"/>
          </a:xfrm>
        </p:grpSpPr>
        <p:grpSp>
          <p:nvGrpSpPr>
            <p:cNvPr id="64622" name="Group 110"/>
            <p:cNvGrpSpPr>
              <a:grpSpLocks/>
            </p:cNvGrpSpPr>
            <p:nvPr/>
          </p:nvGrpSpPr>
          <p:grpSpPr bwMode="auto">
            <a:xfrm>
              <a:off x="2352" y="1488"/>
              <a:ext cx="336" cy="288"/>
              <a:chOff x="1296" y="1968"/>
              <a:chExt cx="480" cy="384"/>
            </a:xfrm>
          </p:grpSpPr>
          <p:sp>
            <p:nvSpPr>
              <p:cNvPr id="64623" name="Line 111"/>
              <p:cNvSpPr>
                <a:spLocks noChangeShapeType="1"/>
              </p:cNvSpPr>
              <p:nvPr/>
            </p:nvSpPr>
            <p:spPr bwMode="auto">
              <a:xfrm>
                <a:off x="1296" y="2208"/>
                <a:ext cx="96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222234"/>
                  </a:solidFill>
                  <a:latin typeface="Times New Roman" charset="0"/>
                </a:endParaRPr>
              </a:p>
            </p:txBody>
          </p:sp>
          <p:sp>
            <p:nvSpPr>
              <p:cNvPr id="64624" name="Line 112"/>
              <p:cNvSpPr>
                <a:spLocks noChangeShapeType="1"/>
              </p:cNvSpPr>
              <p:nvPr/>
            </p:nvSpPr>
            <p:spPr bwMode="auto">
              <a:xfrm flipV="1">
                <a:off x="1392" y="1968"/>
                <a:ext cx="384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222234"/>
                  </a:solidFill>
                  <a:latin typeface="Times New Roman" charset="0"/>
                </a:endParaRPr>
              </a:p>
            </p:txBody>
          </p:sp>
        </p:grpSp>
        <p:grpSp>
          <p:nvGrpSpPr>
            <p:cNvPr id="64625" name="Group 113"/>
            <p:cNvGrpSpPr>
              <a:grpSpLocks/>
            </p:cNvGrpSpPr>
            <p:nvPr/>
          </p:nvGrpSpPr>
          <p:grpSpPr bwMode="auto">
            <a:xfrm>
              <a:off x="3024" y="1488"/>
              <a:ext cx="336" cy="288"/>
              <a:chOff x="1296" y="1968"/>
              <a:chExt cx="480" cy="384"/>
            </a:xfrm>
          </p:grpSpPr>
          <p:sp>
            <p:nvSpPr>
              <p:cNvPr id="64626" name="Line 114"/>
              <p:cNvSpPr>
                <a:spLocks noChangeShapeType="1"/>
              </p:cNvSpPr>
              <p:nvPr/>
            </p:nvSpPr>
            <p:spPr bwMode="auto">
              <a:xfrm>
                <a:off x="1296" y="2208"/>
                <a:ext cx="96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222234"/>
                  </a:solidFill>
                  <a:latin typeface="Times New Roman" charset="0"/>
                </a:endParaRPr>
              </a:p>
            </p:txBody>
          </p:sp>
          <p:sp>
            <p:nvSpPr>
              <p:cNvPr id="64627" name="Line 115"/>
              <p:cNvSpPr>
                <a:spLocks noChangeShapeType="1"/>
              </p:cNvSpPr>
              <p:nvPr/>
            </p:nvSpPr>
            <p:spPr bwMode="auto">
              <a:xfrm flipV="1">
                <a:off x="1392" y="1968"/>
                <a:ext cx="384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222234"/>
                  </a:solidFill>
                  <a:latin typeface="Times New Roman" charset="0"/>
                </a:endParaRPr>
              </a:p>
            </p:txBody>
          </p:sp>
        </p:grpSp>
      </p:grpSp>
      <p:grpSp>
        <p:nvGrpSpPr>
          <p:cNvPr id="64705" name="Group 193"/>
          <p:cNvGrpSpPr>
            <a:grpSpLocks/>
          </p:cNvGrpSpPr>
          <p:nvPr/>
        </p:nvGrpSpPr>
        <p:grpSpPr bwMode="auto">
          <a:xfrm>
            <a:off x="3505200" y="3352800"/>
            <a:ext cx="2514600" cy="457200"/>
            <a:chOff x="2352" y="2112"/>
            <a:chExt cx="1584" cy="288"/>
          </a:xfrm>
        </p:grpSpPr>
        <p:grpSp>
          <p:nvGrpSpPr>
            <p:cNvPr id="64679" name="Group 167"/>
            <p:cNvGrpSpPr>
              <a:grpSpLocks/>
            </p:cNvGrpSpPr>
            <p:nvPr/>
          </p:nvGrpSpPr>
          <p:grpSpPr bwMode="auto">
            <a:xfrm>
              <a:off x="2352" y="2112"/>
              <a:ext cx="336" cy="288"/>
              <a:chOff x="1296" y="1968"/>
              <a:chExt cx="480" cy="384"/>
            </a:xfrm>
          </p:grpSpPr>
          <p:sp>
            <p:nvSpPr>
              <p:cNvPr id="64680" name="Line 168"/>
              <p:cNvSpPr>
                <a:spLocks noChangeShapeType="1"/>
              </p:cNvSpPr>
              <p:nvPr/>
            </p:nvSpPr>
            <p:spPr bwMode="auto">
              <a:xfrm>
                <a:off x="1296" y="2208"/>
                <a:ext cx="96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222234"/>
                  </a:solidFill>
                  <a:latin typeface="Times New Roman" charset="0"/>
                </a:endParaRPr>
              </a:p>
            </p:txBody>
          </p:sp>
          <p:sp>
            <p:nvSpPr>
              <p:cNvPr id="64681" name="Line 169"/>
              <p:cNvSpPr>
                <a:spLocks noChangeShapeType="1"/>
              </p:cNvSpPr>
              <p:nvPr/>
            </p:nvSpPr>
            <p:spPr bwMode="auto">
              <a:xfrm flipV="1">
                <a:off x="1392" y="1968"/>
                <a:ext cx="384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222234"/>
                  </a:solidFill>
                  <a:latin typeface="Times New Roman" charset="0"/>
                </a:endParaRPr>
              </a:p>
            </p:txBody>
          </p:sp>
        </p:grpSp>
        <p:grpSp>
          <p:nvGrpSpPr>
            <p:cNvPr id="64682" name="Group 170"/>
            <p:cNvGrpSpPr>
              <a:grpSpLocks/>
            </p:cNvGrpSpPr>
            <p:nvPr/>
          </p:nvGrpSpPr>
          <p:grpSpPr bwMode="auto">
            <a:xfrm>
              <a:off x="2976" y="2112"/>
              <a:ext cx="336" cy="288"/>
              <a:chOff x="1296" y="1968"/>
              <a:chExt cx="480" cy="384"/>
            </a:xfrm>
          </p:grpSpPr>
          <p:sp>
            <p:nvSpPr>
              <p:cNvPr id="64683" name="Line 171"/>
              <p:cNvSpPr>
                <a:spLocks noChangeShapeType="1"/>
              </p:cNvSpPr>
              <p:nvPr/>
            </p:nvSpPr>
            <p:spPr bwMode="auto">
              <a:xfrm>
                <a:off x="1296" y="2208"/>
                <a:ext cx="96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222234"/>
                  </a:solidFill>
                  <a:latin typeface="Times New Roman" charset="0"/>
                </a:endParaRPr>
              </a:p>
            </p:txBody>
          </p:sp>
          <p:sp>
            <p:nvSpPr>
              <p:cNvPr id="64684" name="Line 172"/>
              <p:cNvSpPr>
                <a:spLocks noChangeShapeType="1"/>
              </p:cNvSpPr>
              <p:nvPr/>
            </p:nvSpPr>
            <p:spPr bwMode="auto">
              <a:xfrm flipV="1">
                <a:off x="1392" y="1968"/>
                <a:ext cx="384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222234"/>
                  </a:solidFill>
                  <a:latin typeface="Times New Roman" charset="0"/>
                </a:endParaRPr>
              </a:p>
            </p:txBody>
          </p:sp>
        </p:grpSp>
        <p:grpSp>
          <p:nvGrpSpPr>
            <p:cNvPr id="64685" name="Group 173"/>
            <p:cNvGrpSpPr>
              <a:grpSpLocks/>
            </p:cNvGrpSpPr>
            <p:nvPr/>
          </p:nvGrpSpPr>
          <p:grpSpPr bwMode="auto">
            <a:xfrm>
              <a:off x="3600" y="2112"/>
              <a:ext cx="336" cy="288"/>
              <a:chOff x="1296" y="1968"/>
              <a:chExt cx="480" cy="384"/>
            </a:xfrm>
          </p:grpSpPr>
          <p:sp>
            <p:nvSpPr>
              <p:cNvPr id="64686" name="Line 174"/>
              <p:cNvSpPr>
                <a:spLocks noChangeShapeType="1"/>
              </p:cNvSpPr>
              <p:nvPr/>
            </p:nvSpPr>
            <p:spPr bwMode="auto">
              <a:xfrm>
                <a:off x="1296" y="2208"/>
                <a:ext cx="96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222234"/>
                  </a:solidFill>
                  <a:latin typeface="Times New Roman" charset="0"/>
                </a:endParaRPr>
              </a:p>
            </p:txBody>
          </p:sp>
          <p:sp>
            <p:nvSpPr>
              <p:cNvPr id="64687" name="Line 175"/>
              <p:cNvSpPr>
                <a:spLocks noChangeShapeType="1"/>
              </p:cNvSpPr>
              <p:nvPr/>
            </p:nvSpPr>
            <p:spPr bwMode="auto">
              <a:xfrm flipV="1">
                <a:off x="1392" y="1968"/>
                <a:ext cx="384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222234"/>
                  </a:solidFill>
                  <a:latin typeface="Times New Roman" charset="0"/>
                </a:endParaRPr>
              </a:p>
            </p:txBody>
          </p:sp>
        </p:grpSp>
      </p:grpSp>
      <p:grpSp>
        <p:nvGrpSpPr>
          <p:cNvPr id="64706" name="Group 194"/>
          <p:cNvGrpSpPr>
            <a:grpSpLocks/>
          </p:cNvGrpSpPr>
          <p:nvPr/>
        </p:nvGrpSpPr>
        <p:grpSpPr bwMode="auto">
          <a:xfrm>
            <a:off x="4495800" y="4495800"/>
            <a:ext cx="3352800" cy="457200"/>
            <a:chOff x="2976" y="2832"/>
            <a:chExt cx="2112" cy="288"/>
          </a:xfrm>
        </p:grpSpPr>
        <p:grpSp>
          <p:nvGrpSpPr>
            <p:cNvPr id="64692" name="Group 180"/>
            <p:cNvGrpSpPr>
              <a:grpSpLocks/>
            </p:cNvGrpSpPr>
            <p:nvPr/>
          </p:nvGrpSpPr>
          <p:grpSpPr bwMode="auto">
            <a:xfrm>
              <a:off x="2976" y="2832"/>
              <a:ext cx="336" cy="288"/>
              <a:chOff x="1296" y="1968"/>
              <a:chExt cx="480" cy="384"/>
            </a:xfrm>
          </p:grpSpPr>
          <p:sp>
            <p:nvSpPr>
              <p:cNvPr id="64693" name="Line 181"/>
              <p:cNvSpPr>
                <a:spLocks noChangeShapeType="1"/>
              </p:cNvSpPr>
              <p:nvPr/>
            </p:nvSpPr>
            <p:spPr bwMode="auto">
              <a:xfrm>
                <a:off x="1296" y="2208"/>
                <a:ext cx="96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222234"/>
                  </a:solidFill>
                  <a:latin typeface="Times New Roman" charset="0"/>
                </a:endParaRPr>
              </a:p>
            </p:txBody>
          </p:sp>
          <p:sp>
            <p:nvSpPr>
              <p:cNvPr id="64694" name="Line 182"/>
              <p:cNvSpPr>
                <a:spLocks noChangeShapeType="1"/>
              </p:cNvSpPr>
              <p:nvPr/>
            </p:nvSpPr>
            <p:spPr bwMode="auto">
              <a:xfrm flipV="1">
                <a:off x="1392" y="1968"/>
                <a:ext cx="384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222234"/>
                  </a:solidFill>
                  <a:latin typeface="Times New Roman" charset="0"/>
                </a:endParaRPr>
              </a:p>
            </p:txBody>
          </p:sp>
        </p:grpSp>
        <p:grpSp>
          <p:nvGrpSpPr>
            <p:cNvPr id="64695" name="Group 183"/>
            <p:cNvGrpSpPr>
              <a:grpSpLocks/>
            </p:cNvGrpSpPr>
            <p:nvPr/>
          </p:nvGrpSpPr>
          <p:grpSpPr bwMode="auto">
            <a:xfrm>
              <a:off x="4752" y="2832"/>
              <a:ext cx="336" cy="288"/>
              <a:chOff x="1296" y="1968"/>
              <a:chExt cx="480" cy="384"/>
            </a:xfrm>
          </p:grpSpPr>
          <p:sp>
            <p:nvSpPr>
              <p:cNvPr id="64696" name="Line 184"/>
              <p:cNvSpPr>
                <a:spLocks noChangeShapeType="1"/>
              </p:cNvSpPr>
              <p:nvPr/>
            </p:nvSpPr>
            <p:spPr bwMode="auto">
              <a:xfrm>
                <a:off x="1296" y="2208"/>
                <a:ext cx="96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222234"/>
                  </a:solidFill>
                  <a:latin typeface="Times New Roman" charset="0"/>
                </a:endParaRPr>
              </a:p>
            </p:txBody>
          </p:sp>
          <p:sp>
            <p:nvSpPr>
              <p:cNvPr id="64697" name="Line 185"/>
              <p:cNvSpPr>
                <a:spLocks noChangeShapeType="1"/>
              </p:cNvSpPr>
              <p:nvPr/>
            </p:nvSpPr>
            <p:spPr bwMode="auto">
              <a:xfrm flipV="1">
                <a:off x="1392" y="1968"/>
                <a:ext cx="384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222234"/>
                  </a:solidFill>
                  <a:latin typeface="Times New Roman" charset="0"/>
                </a:endParaRPr>
              </a:p>
            </p:txBody>
          </p:sp>
        </p:grpSp>
      </p:grpSp>
      <p:grpSp>
        <p:nvGrpSpPr>
          <p:cNvPr id="64707" name="Group 195"/>
          <p:cNvGrpSpPr>
            <a:grpSpLocks/>
          </p:cNvGrpSpPr>
          <p:nvPr/>
        </p:nvGrpSpPr>
        <p:grpSpPr bwMode="auto">
          <a:xfrm>
            <a:off x="6400800" y="5562600"/>
            <a:ext cx="1600200" cy="457200"/>
            <a:chOff x="4176" y="3504"/>
            <a:chExt cx="1008" cy="288"/>
          </a:xfrm>
        </p:grpSpPr>
        <p:grpSp>
          <p:nvGrpSpPr>
            <p:cNvPr id="64698" name="Group 186"/>
            <p:cNvGrpSpPr>
              <a:grpSpLocks/>
            </p:cNvGrpSpPr>
            <p:nvPr/>
          </p:nvGrpSpPr>
          <p:grpSpPr bwMode="auto">
            <a:xfrm>
              <a:off x="4176" y="3504"/>
              <a:ext cx="336" cy="288"/>
              <a:chOff x="1296" y="1968"/>
              <a:chExt cx="480" cy="384"/>
            </a:xfrm>
          </p:grpSpPr>
          <p:sp>
            <p:nvSpPr>
              <p:cNvPr id="64699" name="Line 187"/>
              <p:cNvSpPr>
                <a:spLocks noChangeShapeType="1"/>
              </p:cNvSpPr>
              <p:nvPr/>
            </p:nvSpPr>
            <p:spPr bwMode="auto">
              <a:xfrm>
                <a:off x="1296" y="2208"/>
                <a:ext cx="96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222234"/>
                  </a:solidFill>
                  <a:latin typeface="Times New Roman" charset="0"/>
                </a:endParaRPr>
              </a:p>
            </p:txBody>
          </p:sp>
          <p:sp>
            <p:nvSpPr>
              <p:cNvPr id="64700" name="Line 188"/>
              <p:cNvSpPr>
                <a:spLocks noChangeShapeType="1"/>
              </p:cNvSpPr>
              <p:nvPr/>
            </p:nvSpPr>
            <p:spPr bwMode="auto">
              <a:xfrm flipV="1">
                <a:off x="1392" y="1968"/>
                <a:ext cx="384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222234"/>
                  </a:solidFill>
                  <a:latin typeface="Times New Roman" charset="0"/>
                </a:endParaRPr>
              </a:p>
            </p:txBody>
          </p:sp>
        </p:grpSp>
        <p:grpSp>
          <p:nvGrpSpPr>
            <p:cNvPr id="64701" name="Group 189"/>
            <p:cNvGrpSpPr>
              <a:grpSpLocks/>
            </p:cNvGrpSpPr>
            <p:nvPr/>
          </p:nvGrpSpPr>
          <p:grpSpPr bwMode="auto">
            <a:xfrm>
              <a:off x="4848" y="3504"/>
              <a:ext cx="336" cy="288"/>
              <a:chOff x="1296" y="1968"/>
              <a:chExt cx="480" cy="384"/>
            </a:xfrm>
          </p:grpSpPr>
          <p:sp>
            <p:nvSpPr>
              <p:cNvPr id="64702" name="Line 190"/>
              <p:cNvSpPr>
                <a:spLocks noChangeShapeType="1"/>
              </p:cNvSpPr>
              <p:nvPr/>
            </p:nvSpPr>
            <p:spPr bwMode="auto">
              <a:xfrm>
                <a:off x="1296" y="2208"/>
                <a:ext cx="96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222234"/>
                  </a:solidFill>
                  <a:latin typeface="Times New Roman" charset="0"/>
                </a:endParaRPr>
              </a:p>
            </p:txBody>
          </p:sp>
          <p:sp>
            <p:nvSpPr>
              <p:cNvPr id="64703" name="Line 191"/>
              <p:cNvSpPr>
                <a:spLocks noChangeShapeType="1"/>
              </p:cNvSpPr>
              <p:nvPr/>
            </p:nvSpPr>
            <p:spPr bwMode="auto">
              <a:xfrm flipV="1">
                <a:off x="1392" y="1968"/>
                <a:ext cx="384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222234"/>
                  </a:solidFill>
                  <a:latin typeface="Times New Roman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33386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47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47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47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47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EDC15-0446-4E18-8DE4-970DAB8F135D}" type="slidenum">
              <a:rPr lang="en-US">
                <a:solidFill>
                  <a:srgbClr val="17172B"/>
                </a:solidFill>
              </a:rPr>
              <a:pPr/>
              <a:t>15</a:t>
            </a:fld>
            <a:endParaRPr lang="en-US">
              <a:solidFill>
                <a:srgbClr val="17172B"/>
              </a:solidFill>
            </a:endParaRPr>
          </a:p>
        </p:txBody>
      </p:sp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76200" y="152400"/>
            <a:ext cx="8229600" cy="3385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222234"/>
                </a:solidFill>
              </a:rPr>
              <a:t>Practice Problems :-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222234"/>
                </a:solidFill>
              </a:rPr>
              <a:t> A </a:t>
            </a:r>
            <a:r>
              <a:rPr lang="en-US" sz="2800" dirty="0">
                <a:solidFill>
                  <a:srgbClr val="222234"/>
                </a:solidFill>
              </a:rPr>
              <a:t>benchmark program containing 234,000 instructions is executed on a processor having a cycle time of </a:t>
            </a:r>
            <a:r>
              <a:rPr lang="en-US" sz="2800" dirty="0" smtClean="0">
                <a:solidFill>
                  <a:srgbClr val="222234"/>
                </a:solidFill>
              </a:rPr>
              <a:t>0.15ns. </a:t>
            </a:r>
            <a:r>
              <a:rPr lang="en-US" sz="2800" dirty="0">
                <a:solidFill>
                  <a:srgbClr val="222234"/>
                </a:solidFill>
              </a:rPr>
              <a:t>The statistics of the program is given below.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222234"/>
                </a:solidFill>
              </a:rPr>
              <a:t>    Each memory reference requires 3 CPU cycles to complete</a:t>
            </a:r>
            <a:r>
              <a:rPr lang="en-US" sz="2800" dirty="0" smtClean="0">
                <a:solidFill>
                  <a:srgbClr val="222234"/>
                </a:solidFill>
              </a:rPr>
              <a:t>. Calculate </a:t>
            </a:r>
            <a:r>
              <a:rPr lang="en-US" sz="2800" dirty="0">
                <a:solidFill>
                  <a:srgbClr val="222234"/>
                </a:solidFill>
              </a:rPr>
              <a:t>MIPS rate &amp; throughput for the program.</a:t>
            </a:r>
          </a:p>
        </p:txBody>
      </p:sp>
      <p:sp>
        <p:nvSpPr>
          <p:cNvPr id="5" name="Text Box 1026"/>
          <p:cNvSpPr txBox="1">
            <a:spLocks noChangeArrowheads="1"/>
          </p:cNvSpPr>
          <p:nvPr/>
        </p:nvSpPr>
        <p:spPr bwMode="auto">
          <a:xfrm>
            <a:off x="228600" y="3962400"/>
            <a:ext cx="21336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222234"/>
                </a:solidFill>
                <a:latin typeface="Times New Roman" charset="0"/>
              </a:rPr>
              <a:t>Instruction Type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222234"/>
                </a:solidFill>
                <a:latin typeface="Times New Roman" charset="0"/>
              </a:rPr>
              <a:t>Arithmetic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222234"/>
                </a:solidFill>
                <a:latin typeface="Times New Roman" charset="0"/>
              </a:rPr>
              <a:t>Branch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222234"/>
                </a:solidFill>
                <a:latin typeface="Times New Roman" charset="0"/>
              </a:rPr>
              <a:t>Load/Store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222234"/>
                </a:solidFill>
                <a:latin typeface="Times New Roman" charset="0"/>
              </a:rPr>
              <a:t>  </a:t>
            </a:r>
          </a:p>
        </p:txBody>
      </p:sp>
      <p:sp>
        <p:nvSpPr>
          <p:cNvPr id="6" name="Text Box 1027"/>
          <p:cNvSpPr txBox="1">
            <a:spLocks noChangeArrowheads="1"/>
          </p:cNvSpPr>
          <p:nvPr/>
        </p:nvSpPr>
        <p:spPr bwMode="auto">
          <a:xfrm>
            <a:off x="2286000" y="3962400"/>
            <a:ext cx="19812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222234"/>
                </a:solidFill>
                <a:latin typeface="Times New Roman" charset="0"/>
              </a:rPr>
              <a:t>Instruction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222234"/>
                </a:solidFill>
                <a:latin typeface="Times New Roman" charset="0"/>
              </a:rPr>
              <a:t>Mix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222234"/>
                </a:solidFill>
                <a:latin typeface="Times New Roman" charset="0"/>
              </a:rPr>
              <a:t>58 %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222234"/>
                </a:solidFill>
                <a:latin typeface="Times New Roman" charset="0"/>
              </a:rPr>
              <a:t>33 %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222234"/>
                </a:solidFill>
                <a:latin typeface="Times New Roman" charset="0"/>
              </a:rPr>
              <a:t>9 %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222234"/>
                </a:solidFill>
                <a:latin typeface="Times New Roman" charset="0"/>
              </a:rPr>
              <a:t>  </a:t>
            </a:r>
          </a:p>
        </p:txBody>
      </p:sp>
      <p:sp>
        <p:nvSpPr>
          <p:cNvPr id="7" name="Line 1028"/>
          <p:cNvSpPr>
            <a:spLocks noChangeShapeType="1"/>
          </p:cNvSpPr>
          <p:nvPr/>
        </p:nvSpPr>
        <p:spPr bwMode="auto">
          <a:xfrm>
            <a:off x="304800" y="495300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222234"/>
              </a:solidFill>
              <a:latin typeface="Times New Roman" charset="0"/>
            </a:endParaRPr>
          </a:p>
        </p:txBody>
      </p:sp>
      <p:sp>
        <p:nvSpPr>
          <p:cNvPr id="8" name="Text Box 1029"/>
          <p:cNvSpPr txBox="1">
            <a:spLocks noChangeArrowheads="1"/>
          </p:cNvSpPr>
          <p:nvPr/>
        </p:nvSpPr>
        <p:spPr bwMode="auto">
          <a:xfrm>
            <a:off x="4267200" y="3962400"/>
            <a:ext cx="19812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222234"/>
                </a:solidFill>
                <a:latin typeface="Times New Roman" charset="0"/>
              </a:rPr>
              <a:t>Processor   Cycles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222234"/>
                </a:solidFill>
                <a:latin typeface="Times New Roman" charset="0"/>
              </a:rPr>
              <a:t>2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222234"/>
                </a:solidFill>
                <a:latin typeface="Times New Roman" charset="0"/>
              </a:rPr>
              <a:t>3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222234"/>
                </a:solidFill>
                <a:latin typeface="Times New Roman" charset="0"/>
              </a:rPr>
              <a:t>3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222234"/>
                </a:solidFill>
                <a:latin typeface="Times New Roman" charset="0"/>
              </a:rPr>
              <a:t>  </a:t>
            </a:r>
          </a:p>
        </p:txBody>
      </p:sp>
      <p:sp>
        <p:nvSpPr>
          <p:cNvPr id="11" name="Text Box 1032"/>
          <p:cNvSpPr txBox="1">
            <a:spLocks noChangeArrowheads="1"/>
          </p:cNvSpPr>
          <p:nvPr/>
        </p:nvSpPr>
        <p:spPr bwMode="auto">
          <a:xfrm>
            <a:off x="6096000" y="3962400"/>
            <a:ext cx="19812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222234"/>
                </a:solidFill>
                <a:latin typeface="Times New Roman" charset="0"/>
              </a:rPr>
              <a:t>  Memory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222234"/>
                </a:solidFill>
                <a:latin typeface="Times New Roman" charset="0"/>
              </a:rPr>
              <a:t>Cycles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222234"/>
                </a:solidFill>
                <a:latin typeface="Times New Roman" charset="0"/>
              </a:rPr>
              <a:t>2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222234"/>
                </a:solidFill>
                <a:latin typeface="Times New Roman" charset="0"/>
              </a:rPr>
              <a:t>1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222234"/>
                </a:solidFill>
                <a:latin typeface="Times New Roman" charset="0"/>
              </a:rPr>
              <a:t>2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222234"/>
                </a:solidFill>
                <a:latin typeface="Times New Roman" charset="0"/>
              </a:rPr>
              <a:t>  </a:t>
            </a:r>
          </a:p>
        </p:txBody>
      </p:sp>
      <p:sp>
        <p:nvSpPr>
          <p:cNvPr id="12" name="Line 1033"/>
          <p:cNvSpPr>
            <a:spLocks noChangeShapeType="1"/>
          </p:cNvSpPr>
          <p:nvPr/>
        </p:nvSpPr>
        <p:spPr bwMode="auto">
          <a:xfrm flipH="1" flipV="1">
            <a:off x="6096000" y="39624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222234"/>
              </a:solidFill>
              <a:latin typeface="Times New Roman" charset="0"/>
            </a:endParaRPr>
          </a:p>
        </p:txBody>
      </p:sp>
      <p:sp>
        <p:nvSpPr>
          <p:cNvPr id="13" name="Line 1033"/>
          <p:cNvSpPr>
            <a:spLocks noChangeShapeType="1"/>
          </p:cNvSpPr>
          <p:nvPr/>
        </p:nvSpPr>
        <p:spPr bwMode="auto">
          <a:xfrm flipH="1" flipV="1">
            <a:off x="2057400" y="41148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222234"/>
              </a:solidFill>
              <a:latin typeface="Times New Roman" charset="0"/>
            </a:endParaRPr>
          </a:p>
        </p:txBody>
      </p:sp>
      <p:sp>
        <p:nvSpPr>
          <p:cNvPr id="14" name="Line 1033"/>
          <p:cNvSpPr>
            <a:spLocks noChangeShapeType="1"/>
          </p:cNvSpPr>
          <p:nvPr/>
        </p:nvSpPr>
        <p:spPr bwMode="auto">
          <a:xfrm flipH="1" flipV="1">
            <a:off x="4038600" y="40386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222234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21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772400" cy="1143000"/>
          </a:xfrm>
        </p:spPr>
        <p:txBody>
          <a:bodyPr/>
          <a:lstStyle/>
          <a:p>
            <a:r>
              <a:rPr lang="en-US" sz="4000" b="1" u="sng"/>
              <a:t>Programmatic Levels of Parallel Processing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2C591-DA01-4DFC-BF1F-448841DC439C}" type="slidenum">
              <a:rPr lang="en-US">
                <a:solidFill>
                  <a:srgbClr val="17172B"/>
                </a:solidFill>
              </a:rPr>
              <a:pPr/>
              <a:t>16</a:t>
            </a:fld>
            <a:endParaRPr lang="en-US">
              <a:solidFill>
                <a:srgbClr val="17172B"/>
              </a:solidFill>
            </a:endParaRPr>
          </a:p>
        </p:txBody>
      </p:sp>
      <p:sp>
        <p:nvSpPr>
          <p:cNvPr id="68611" name="Text Box 1027"/>
          <p:cNvSpPr txBox="1">
            <a:spLocks noChangeArrowheads="1"/>
          </p:cNvSpPr>
          <p:nvPr/>
        </p:nvSpPr>
        <p:spPr bwMode="auto">
          <a:xfrm>
            <a:off x="1066800" y="1857375"/>
            <a:ext cx="7772400" cy="448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>
                <a:solidFill>
                  <a:srgbClr val="222234"/>
                </a:solidFill>
              </a:rPr>
              <a:t>Parallel Processing can be challenged in 4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>
                <a:solidFill>
                  <a:srgbClr val="222234"/>
                </a:solidFill>
              </a:rPr>
              <a:t>programmatic levels:-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3200">
                <a:solidFill>
                  <a:srgbClr val="222234"/>
                </a:solidFill>
              </a:rPr>
              <a:t>Job / Program Level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200">
                <a:solidFill>
                  <a:srgbClr val="222234"/>
                </a:solidFill>
              </a:rPr>
              <a:t>2. Task / Procedure Level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200">
                <a:solidFill>
                  <a:srgbClr val="222234"/>
                </a:solidFill>
              </a:rPr>
              <a:t>3. Interinstruction Level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200">
                <a:solidFill>
                  <a:srgbClr val="222234"/>
                </a:solidFill>
              </a:rPr>
              <a:t>4. Intrainstruction Level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2222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22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8B3A-BA63-4BB4-AEA2-D9046112BA36}" type="slidenum">
              <a:rPr lang="en-US">
                <a:solidFill>
                  <a:srgbClr val="17172B"/>
                </a:solidFill>
              </a:rPr>
              <a:pPr/>
              <a:t>17</a:t>
            </a:fld>
            <a:endParaRPr lang="en-US">
              <a:solidFill>
                <a:srgbClr val="17172B"/>
              </a:solidFill>
            </a:endParaRPr>
          </a:p>
        </p:txBody>
      </p:sp>
      <p:sp>
        <p:nvSpPr>
          <p:cNvPr id="71683" name="Text Box 1027"/>
          <p:cNvSpPr txBox="1">
            <a:spLocks noChangeArrowheads="1"/>
          </p:cNvSpPr>
          <p:nvPr/>
        </p:nvSpPr>
        <p:spPr bwMode="auto">
          <a:xfrm>
            <a:off x="533400" y="374073"/>
            <a:ext cx="7772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>
                <a:solidFill>
                  <a:srgbClr val="222234"/>
                </a:solidFill>
                <a:latin typeface="Times New Roman" charset="0"/>
              </a:rPr>
              <a:t>1. </a:t>
            </a:r>
            <a:r>
              <a:rPr lang="en-US" sz="3600" b="1" u="sng">
                <a:solidFill>
                  <a:srgbClr val="222234"/>
                </a:solidFill>
                <a:latin typeface="Times New Roman" charset="0"/>
              </a:rPr>
              <a:t>Job / Program Level</a:t>
            </a:r>
            <a:r>
              <a:rPr lang="en-US" sz="3600" b="1">
                <a:solidFill>
                  <a:srgbClr val="222234"/>
                </a:solidFill>
                <a:latin typeface="Times New Roman" charset="0"/>
              </a:rPr>
              <a:t> :-</a:t>
            </a:r>
          </a:p>
        </p:txBody>
      </p:sp>
      <p:sp>
        <p:nvSpPr>
          <p:cNvPr id="71684" name="Text Box 1028"/>
          <p:cNvSpPr txBox="1">
            <a:spLocks noChangeArrowheads="1"/>
          </p:cNvSpPr>
          <p:nvPr/>
        </p:nvSpPr>
        <p:spPr bwMode="auto">
          <a:xfrm>
            <a:off x="152400" y="1022350"/>
            <a:ext cx="80010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222234"/>
                </a:solidFill>
                <a:latin typeface="Times New Roman" charset="0"/>
              </a:rPr>
              <a:t>It </a:t>
            </a: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requires the development of parallel </a:t>
            </a:r>
            <a:r>
              <a:rPr lang="en-US" sz="3200" dirty="0" err="1">
                <a:solidFill>
                  <a:srgbClr val="222234"/>
                </a:solidFill>
                <a:latin typeface="Times New Roman" charset="0"/>
              </a:rPr>
              <a:t>processable</a:t>
            </a: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 algorithms</a:t>
            </a:r>
            <a:r>
              <a:rPr lang="en-US" sz="3200" dirty="0" smtClean="0">
                <a:solidFill>
                  <a:srgbClr val="222234"/>
                </a:solidFill>
                <a:latin typeface="Times New Roman" charset="0"/>
              </a:rPr>
              <a:t>. The </a:t>
            </a: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implementation of parallel algorithms depends on the efficient allocation of limited hardware and software resources to multiple programs being used to solve a large computational problem.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srgbClr val="222234"/>
                </a:solidFill>
                <a:latin typeface="Times New Roman" charset="0"/>
              </a:rPr>
              <a:t>Example: Weather forecasting , medical consulting , oil exploration etc.</a:t>
            </a:r>
          </a:p>
        </p:txBody>
      </p:sp>
    </p:spTree>
    <p:extLst>
      <p:ext uri="{BB962C8B-B14F-4D97-AF65-F5344CB8AC3E}">
        <p14:creationId xmlns:p14="http://schemas.microsoft.com/office/powerpoint/2010/main" val="972503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5648960"/>
            <a:ext cx="548640" cy="396240"/>
          </a:xfrm>
        </p:spPr>
        <p:txBody>
          <a:bodyPr/>
          <a:lstStyle/>
          <a:p>
            <a:fld id="{847DB117-43A0-458C-ABE8-92AADC8EDF58}" type="slidenum">
              <a:rPr lang="en-US">
                <a:solidFill>
                  <a:srgbClr val="17172B"/>
                </a:solidFill>
              </a:rPr>
              <a:pPr/>
              <a:t>18</a:t>
            </a:fld>
            <a:endParaRPr lang="en-US">
              <a:solidFill>
                <a:srgbClr val="17172B"/>
              </a:solidFill>
            </a:endParaRPr>
          </a:p>
        </p:txBody>
      </p:sp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304800" y="381000"/>
            <a:ext cx="7696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>
                <a:solidFill>
                  <a:srgbClr val="222234"/>
                </a:solidFill>
                <a:latin typeface="Times New Roman" charset="0"/>
              </a:rPr>
              <a:t>2. </a:t>
            </a:r>
            <a:r>
              <a:rPr lang="en-US" sz="3600" b="1" u="sng">
                <a:solidFill>
                  <a:srgbClr val="222234"/>
                </a:solidFill>
                <a:latin typeface="Times New Roman" charset="0"/>
              </a:rPr>
              <a:t>Task / Procedure Level</a:t>
            </a:r>
            <a:r>
              <a:rPr lang="en-US" sz="3600" b="1">
                <a:solidFill>
                  <a:srgbClr val="222234"/>
                </a:solidFill>
                <a:latin typeface="Times New Roman" charset="0"/>
              </a:rPr>
              <a:t> :-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381000" y="914400"/>
            <a:ext cx="76962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222234"/>
                </a:solidFill>
                <a:latin typeface="Times New Roman" charset="0"/>
              </a:rPr>
              <a:t>It </a:t>
            </a: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is conducted among procedure/tasks within the same program. This involves the decomposition of the program into multiple tasks.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( for simultaneous execution ) </a:t>
            </a:r>
          </a:p>
        </p:txBody>
      </p:sp>
      <p:grpSp>
        <p:nvGrpSpPr>
          <p:cNvPr id="72711" name="Group 7"/>
          <p:cNvGrpSpPr>
            <a:grpSpLocks/>
          </p:cNvGrpSpPr>
          <p:nvPr/>
        </p:nvGrpSpPr>
        <p:grpSpPr bwMode="auto">
          <a:xfrm>
            <a:off x="304800" y="3505200"/>
            <a:ext cx="7772400" cy="3184525"/>
            <a:chOff x="672" y="2208"/>
            <a:chExt cx="4896" cy="2006"/>
          </a:xfrm>
        </p:grpSpPr>
        <p:sp>
          <p:nvSpPr>
            <p:cNvPr id="72708" name="Text Box 4"/>
            <p:cNvSpPr txBox="1">
              <a:spLocks noChangeArrowheads="1"/>
            </p:cNvSpPr>
            <p:nvPr/>
          </p:nvSpPr>
          <p:spPr bwMode="auto">
            <a:xfrm>
              <a:off x="720" y="2208"/>
              <a:ext cx="484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3600" b="1">
                  <a:solidFill>
                    <a:srgbClr val="222234"/>
                  </a:solidFill>
                  <a:latin typeface="Times New Roman" charset="0"/>
                </a:rPr>
                <a:t>3. </a:t>
              </a:r>
              <a:r>
                <a:rPr lang="en-US" sz="3600" b="1" u="sng">
                  <a:solidFill>
                    <a:srgbClr val="222234"/>
                  </a:solidFill>
                  <a:latin typeface="Times New Roman" charset="0"/>
                </a:rPr>
                <a:t>Interinstruction Level</a:t>
              </a:r>
              <a:r>
                <a:rPr lang="en-US" sz="3600" b="1">
                  <a:solidFill>
                    <a:srgbClr val="222234"/>
                  </a:solidFill>
                  <a:latin typeface="Times New Roman" charset="0"/>
                </a:rPr>
                <a:t> :-</a:t>
              </a:r>
              <a:r>
                <a:rPr lang="en-US" sz="3600">
                  <a:solidFill>
                    <a:srgbClr val="222234"/>
                  </a:solidFill>
                  <a:latin typeface="Times New Roman" charset="0"/>
                </a:rPr>
                <a:t>              </a:t>
              </a:r>
            </a:p>
          </p:txBody>
        </p:sp>
        <p:sp>
          <p:nvSpPr>
            <p:cNvPr id="72709" name="Text Box 5"/>
            <p:cNvSpPr txBox="1">
              <a:spLocks noChangeArrowheads="1"/>
            </p:cNvSpPr>
            <p:nvPr/>
          </p:nvSpPr>
          <p:spPr bwMode="auto">
            <a:xfrm>
              <a:off x="672" y="2582"/>
              <a:ext cx="4848" cy="16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dirty="0" err="1" smtClean="0">
                  <a:solidFill>
                    <a:srgbClr val="A50021"/>
                  </a:solidFill>
                  <a:latin typeface="Times New Roman" charset="0"/>
                </a:rPr>
                <a:t>Interinstruction</a:t>
              </a:r>
              <a:r>
                <a:rPr lang="en-US" sz="3200" dirty="0" smtClean="0">
                  <a:solidFill>
                    <a:srgbClr val="A50021"/>
                  </a:solidFill>
                  <a:latin typeface="Times New Roman" charset="0"/>
                </a:rPr>
                <a:t> </a:t>
              </a:r>
              <a:r>
                <a:rPr lang="en-US" sz="3200" dirty="0">
                  <a:solidFill>
                    <a:srgbClr val="A50021"/>
                  </a:solidFill>
                  <a:latin typeface="Times New Roman" charset="0"/>
                </a:rPr>
                <a:t>level is to exploit concurrency among multiple instructions so</a:t>
              </a:r>
              <a:r>
                <a:rPr lang="en-US" sz="3200" dirty="0">
                  <a:solidFill>
                    <a:srgbClr val="222234"/>
                  </a:solidFill>
                  <a:latin typeface="Times New Roman" charset="0"/>
                </a:rPr>
                <a:t> </a:t>
              </a:r>
              <a:r>
                <a:rPr lang="en-US" sz="3200" dirty="0">
                  <a:solidFill>
                    <a:srgbClr val="A50021"/>
                  </a:solidFill>
                  <a:latin typeface="Times New Roman" charset="0"/>
                </a:rPr>
                <a:t>that they can be executed simultaneously</a:t>
              </a:r>
              <a:r>
                <a:rPr lang="en-US" sz="3200" dirty="0">
                  <a:solidFill>
                    <a:srgbClr val="222234"/>
                  </a:solidFill>
                  <a:latin typeface="Times New Roman" charset="0"/>
                </a:rPr>
                <a:t>. Data dependency analysis is often performed to reveal </a:t>
              </a:r>
              <a:r>
                <a:rPr lang="en-US" sz="3200" dirty="0" err="1" smtClean="0">
                  <a:solidFill>
                    <a:srgbClr val="222234"/>
                  </a:solidFill>
                  <a:latin typeface="Times New Roman" charset="0"/>
                </a:rPr>
                <a:t>parallellism</a:t>
              </a:r>
              <a:r>
                <a:rPr lang="en-US" sz="3200" dirty="0" smtClean="0">
                  <a:solidFill>
                    <a:srgbClr val="222234"/>
                  </a:solidFill>
                  <a:latin typeface="Times New Roman" charset="0"/>
                </a:rPr>
                <a:t> </a:t>
              </a:r>
              <a:r>
                <a:rPr lang="en-US" sz="3200" dirty="0" err="1">
                  <a:solidFill>
                    <a:srgbClr val="222234"/>
                  </a:solidFill>
                  <a:latin typeface="Times New Roman" charset="0"/>
                </a:rPr>
                <a:t>amoung</a:t>
              </a:r>
              <a:r>
                <a:rPr lang="en-US" sz="3200" dirty="0">
                  <a:solidFill>
                    <a:srgbClr val="222234"/>
                  </a:solidFill>
                  <a:latin typeface="Times New Roman" charset="0"/>
                </a:rPr>
                <a:t> instructions.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32854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47D4F-C297-4C2B-BF96-995759707178}" type="slidenum">
              <a:rPr lang="en-US">
                <a:solidFill>
                  <a:srgbClr val="17172B"/>
                </a:solidFill>
              </a:rPr>
              <a:pPr/>
              <a:t>19</a:t>
            </a:fld>
            <a:endParaRPr lang="en-US">
              <a:solidFill>
                <a:srgbClr val="17172B"/>
              </a:solidFill>
            </a:endParaRPr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304800" y="350838"/>
            <a:ext cx="7696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 err="1" smtClean="0">
                <a:solidFill>
                  <a:srgbClr val="222234"/>
                </a:solidFill>
                <a:latin typeface="Times New Roman" charset="0"/>
              </a:rPr>
              <a:t>Vectorization</a:t>
            </a:r>
            <a:r>
              <a:rPr lang="en-US" sz="3200" dirty="0" smtClean="0">
                <a:solidFill>
                  <a:srgbClr val="222234"/>
                </a:solidFill>
                <a:latin typeface="Times New Roman" charset="0"/>
              </a:rPr>
              <a:t> </a:t>
            </a: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may be desired for scalar operations within </a:t>
            </a:r>
            <a:r>
              <a:rPr lang="en-US" sz="3200" i="1" dirty="0">
                <a:solidFill>
                  <a:srgbClr val="222234"/>
                </a:solidFill>
                <a:latin typeface="Times New Roman" charset="0"/>
              </a:rPr>
              <a:t>DO</a:t>
            </a: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 loops.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311727" y="2117724"/>
            <a:ext cx="7696200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222234"/>
                </a:solidFill>
                <a:latin typeface="Times New Roman" charset="0"/>
              </a:rPr>
              <a:t>4. </a:t>
            </a:r>
            <a:r>
              <a:rPr lang="en-US" sz="3600" b="1" u="sng" dirty="0" err="1">
                <a:solidFill>
                  <a:srgbClr val="222234"/>
                </a:solidFill>
                <a:latin typeface="Times New Roman" charset="0"/>
              </a:rPr>
              <a:t>Intrainstruction</a:t>
            </a:r>
            <a:r>
              <a:rPr lang="en-US" sz="3600" b="1" u="sng" dirty="0">
                <a:solidFill>
                  <a:srgbClr val="222234"/>
                </a:solidFill>
                <a:latin typeface="Times New Roman" charset="0"/>
              </a:rPr>
              <a:t> Level</a:t>
            </a:r>
            <a:r>
              <a:rPr lang="en-US" sz="3600" b="1" dirty="0">
                <a:solidFill>
                  <a:srgbClr val="222234"/>
                </a:solidFill>
                <a:latin typeface="Times New Roman" charset="0"/>
              </a:rPr>
              <a:t> :-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err="1" smtClean="0">
                <a:solidFill>
                  <a:srgbClr val="222234"/>
                </a:solidFill>
                <a:latin typeface="Times New Roman" charset="0"/>
              </a:rPr>
              <a:t>Intrainstruction</a:t>
            </a:r>
            <a:r>
              <a:rPr lang="en-US" sz="3200" dirty="0" smtClean="0">
                <a:solidFill>
                  <a:srgbClr val="222234"/>
                </a:solidFill>
                <a:latin typeface="Times New Roman" charset="0"/>
              </a:rPr>
              <a:t> </a:t>
            </a: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level exploits faster and concurrent operations within each instruction e.g. use of carry look ahead and carry save address instead of ripple carry address. </a:t>
            </a:r>
            <a:endParaRPr lang="en-US" sz="3600" dirty="0">
              <a:solidFill>
                <a:srgbClr val="222234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618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4E881-5E4E-461F-ABAD-CE1A86D23CE5}" type="slidenum">
              <a:rPr lang="en-US">
                <a:solidFill>
                  <a:srgbClr val="17172B"/>
                </a:solidFill>
              </a:rPr>
              <a:pPr/>
              <a:t>2</a:t>
            </a:fld>
            <a:endParaRPr lang="en-US">
              <a:solidFill>
                <a:srgbClr val="17172B"/>
              </a:solidFill>
            </a:endParaRP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152400" y="203200"/>
            <a:ext cx="8077200" cy="313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222234"/>
                </a:solidFill>
                <a:latin typeface="Times New Roman" charset="0"/>
              </a:rPr>
              <a:t>2. </a:t>
            </a:r>
            <a:r>
              <a:rPr lang="en-US" sz="3200" b="1" u="sng" dirty="0">
                <a:solidFill>
                  <a:srgbClr val="222234"/>
                </a:solidFill>
                <a:latin typeface="Times New Roman" charset="0"/>
              </a:rPr>
              <a:t>Simultaneous Event or Asynchronous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222234"/>
                </a:solidFill>
                <a:latin typeface="Times New Roman" charset="0"/>
              </a:rPr>
              <a:t>    </a:t>
            </a:r>
            <a:r>
              <a:rPr lang="en-US" sz="3200" b="1" u="sng" dirty="0">
                <a:solidFill>
                  <a:srgbClr val="222234"/>
                </a:solidFill>
                <a:latin typeface="Times New Roman" charset="0"/>
              </a:rPr>
              <a:t>Event</a:t>
            </a:r>
            <a:r>
              <a:rPr lang="en-US" sz="3200" b="1" dirty="0">
                <a:solidFill>
                  <a:srgbClr val="222234"/>
                </a:solidFill>
                <a:latin typeface="Times New Roman" charset="0"/>
              </a:rPr>
              <a:t> :-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222234"/>
                </a:solidFill>
                <a:latin typeface="Times New Roman" charset="0"/>
              </a:rPr>
              <a:t>      (Type of concurrency is simultaneity )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    It may occur in multiple resources during the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    same interval time.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    </a:t>
            </a:r>
            <a:r>
              <a:rPr lang="en-US" sz="2800" u="sng" dirty="0">
                <a:solidFill>
                  <a:srgbClr val="222234"/>
                </a:solidFill>
                <a:latin typeface="Times New Roman" charset="0"/>
              </a:rPr>
              <a:t>Example</a:t>
            </a:r>
            <a:r>
              <a:rPr lang="en-US" sz="2800" dirty="0">
                <a:solidFill>
                  <a:srgbClr val="222234"/>
                </a:solidFill>
                <a:latin typeface="Times New Roman" charset="0"/>
              </a:rPr>
              <a:t> 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2438400" y="3341688"/>
            <a:ext cx="4114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222234"/>
                </a:solidFill>
                <a:latin typeface="Times New Roman" charset="0"/>
              </a:rPr>
              <a:t>Multiprocessing System</a:t>
            </a:r>
            <a:endParaRPr lang="en-US" sz="3200" b="1" dirty="0">
              <a:solidFill>
                <a:srgbClr val="222234"/>
              </a:solidFill>
              <a:latin typeface="Times New Roman" charset="0"/>
            </a:endParaRP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457200" y="4068762"/>
            <a:ext cx="8077200" cy="179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222234"/>
                </a:solidFill>
                <a:latin typeface="Times New Roman" charset="0"/>
              </a:rPr>
              <a:t>3. </a:t>
            </a:r>
            <a:r>
              <a:rPr lang="en-US" sz="3200" b="1" u="sng" dirty="0">
                <a:solidFill>
                  <a:srgbClr val="222234"/>
                </a:solidFill>
                <a:latin typeface="Times New Roman" charset="0"/>
              </a:rPr>
              <a:t>Pipelined Event or Overlapped Event</a:t>
            </a:r>
            <a:r>
              <a:rPr lang="en-US" sz="3200" b="1" dirty="0">
                <a:solidFill>
                  <a:srgbClr val="222234"/>
                </a:solidFill>
                <a:latin typeface="Times New Roman" charset="0"/>
              </a:rPr>
              <a:t> :-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222234"/>
                </a:solidFill>
                <a:latin typeface="Times New Roman" charset="0"/>
              </a:rPr>
              <a:t>     </a:t>
            </a: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It may occur in overlapped spans.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    </a:t>
            </a:r>
            <a:r>
              <a:rPr lang="en-US" sz="2800" u="sng" dirty="0">
                <a:solidFill>
                  <a:srgbClr val="222234"/>
                </a:solidFill>
                <a:latin typeface="Times New Roman" charset="0"/>
              </a:rPr>
              <a:t>Example</a:t>
            </a:r>
            <a:r>
              <a:rPr lang="en-US" sz="2800" dirty="0">
                <a:solidFill>
                  <a:srgbClr val="222234"/>
                </a:solidFill>
                <a:latin typeface="Times New Roman" charset="0"/>
              </a:rPr>
              <a:t> </a:t>
            </a:r>
            <a:endParaRPr lang="en-US" sz="3200" u="sng" dirty="0">
              <a:solidFill>
                <a:srgbClr val="222234"/>
              </a:solidFill>
              <a:latin typeface="Times New Roman" charset="0"/>
            </a:endParaRP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2971800" y="5729288"/>
            <a:ext cx="3733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222234"/>
                </a:solidFill>
                <a:latin typeface="Times New Roman" charset="0"/>
              </a:rPr>
              <a:t>Pipelined Processor</a:t>
            </a:r>
            <a:endParaRPr lang="en-US" sz="3200" b="1">
              <a:solidFill>
                <a:srgbClr val="222234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636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utoUpdateAnimBg="0"/>
      <p:bldP spid="51207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4098"/>
          <p:cNvSpPr>
            <a:spLocks noGrp="1" noChangeArrowheads="1"/>
          </p:cNvSpPr>
          <p:nvPr>
            <p:ph type="title"/>
          </p:nvPr>
        </p:nvSpPr>
        <p:spPr>
          <a:xfrm>
            <a:off x="1173163" y="228600"/>
            <a:ext cx="7772400" cy="914400"/>
          </a:xfrm>
        </p:spPr>
        <p:txBody>
          <a:bodyPr/>
          <a:lstStyle/>
          <a:p>
            <a:r>
              <a:rPr lang="en-US" sz="3600" b="1" u="sng"/>
              <a:t>Key Points</a:t>
            </a:r>
            <a:r>
              <a:rPr lang="en-US" sz="3600" b="1"/>
              <a:t> :-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19160" y="5648960"/>
            <a:ext cx="548640" cy="396240"/>
          </a:xfrm>
        </p:spPr>
        <p:txBody>
          <a:bodyPr/>
          <a:lstStyle/>
          <a:p>
            <a:fld id="{13AFBC91-DC0E-476E-9980-B3B755EDFAEE}" type="slidenum">
              <a:rPr lang="en-US">
                <a:solidFill>
                  <a:srgbClr val="17172B"/>
                </a:solidFill>
              </a:rPr>
              <a:pPr/>
              <a:t>20</a:t>
            </a:fld>
            <a:endParaRPr lang="en-US">
              <a:solidFill>
                <a:srgbClr val="17172B"/>
              </a:solidFill>
            </a:endParaRPr>
          </a:p>
        </p:txBody>
      </p:sp>
      <p:sp>
        <p:nvSpPr>
          <p:cNvPr id="74755" name="Text Box 4099"/>
          <p:cNvSpPr txBox="1">
            <a:spLocks noChangeArrowheads="1"/>
          </p:cNvSpPr>
          <p:nvPr/>
        </p:nvSpPr>
        <p:spPr bwMode="auto">
          <a:xfrm>
            <a:off x="381000" y="1143000"/>
            <a:ext cx="7970838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3200" dirty="0">
                <a:solidFill>
                  <a:srgbClr val="222234"/>
                </a:solidFill>
              </a:rPr>
              <a:t>Hardware role </a:t>
            </a:r>
            <a:r>
              <a:rPr lang="en-US" sz="3200" dirty="0" smtClean="0">
                <a:solidFill>
                  <a:srgbClr val="222234"/>
                </a:solidFill>
              </a:rPr>
              <a:t>decrease from </a:t>
            </a:r>
            <a:r>
              <a:rPr lang="en-US" sz="3200" dirty="0">
                <a:solidFill>
                  <a:srgbClr val="222234"/>
                </a:solidFill>
              </a:rPr>
              <a:t>high to low levels whereas software role increases from low to high levels.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3200" dirty="0">
                <a:solidFill>
                  <a:srgbClr val="222234"/>
                </a:solidFill>
              </a:rPr>
              <a:t>As highest job level is conducted algorithmically, lowest level is implemented directly by hardware means.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z="3200" dirty="0">
                <a:solidFill>
                  <a:srgbClr val="222234"/>
                </a:solidFill>
              </a:rPr>
              <a:t>The trade-off between hardware and software approaches to solve a problem is always a very controversial issue.  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99649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383B-C523-4F79-B667-D733C0B21E8E}" type="slidenum">
              <a:rPr lang="en-US">
                <a:solidFill>
                  <a:srgbClr val="17172B"/>
                </a:solidFill>
              </a:rPr>
              <a:pPr/>
              <a:t>21</a:t>
            </a:fld>
            <a:endParaRPr lang="en-US">
              <a:solidFill>
                <a:srgbClr val="17172B"/>
              </a:solidFill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36418" y="304800"/>
            <a:ext cx="80010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600" dirty="0">
                <a:solidFill>
                  <a:srgbClr val="222234"/>
                </a:solidFill>
                <a:latin typeface="Times New Roman" charset="0"/>
              </a:rPr>
              <a:t>4. As hardware cost declines and software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srgbClr val="222234"/>
                </a:solidFill>
                <a:latin typeface="Times New Roman" charset="0"/>
              </a:rPr>
              <a:t>   cost increases , more and more hardware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srgbClr val="222234"/>
                </a:solidFill>
                <a:latin typeface="Times New Roman" charset="0"/>
              </a:rPr>
              <a:t>   method are replacing the conventional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srgbClr val="222234"/>
                </a:solidFill>
                <a:latin typeface="Times New Roman" charset="0"/>
              </a:rPr>
              <a:t>   software approaches.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304800" y="2743200"/>
            <a:ext cx="80010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222234"/>
                </a:solidFill>
                <a:latin typeface="Times New Roman" charset="0"/>
              </a:rPr>
              <a:t> </a:t>
            </a:r>
            <a:r>
              <a:rPr lang="en-US" sz="3600" b="1" u="sng" dirty="0">
                <a:solidFill>
                  <a:srgbClr val="222234"/>
                </a:solidFill>
                <a:latin typeface="Times New Roman" charset="0"/>
              </a:rPr>
              <a:t>Conclusion</a:t>
            </a:r>
            <a:r>
              <a:rPr lang="en-US" sz="3600" b="1" dirty="0">
                <a:solidFill>
                  <a:srgbClr val="222234"/>
                </a:solidFill>
                <a:latin typeface="Times New Roman" charset="0"/>
              </a:rPr>
              <a:t> :-</a:t>
            </a:r>
            <a:r>
              <a:rPr lang="en-US" sz="3600" dirty="0">
                <a:solidFill>
                  <a:srgbClr val="222234"/>
                </a:solidFill>
                <a:latin typeface="Times New Roman" charset="0"/>
              </a:rPr>
              <a:t> 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222234"/>
                </a:solidFill>
                <a:latin typeface="Times New Roman" charset="0"/>
              </a:rPr>
              <a:t>Parallel </a:t>
            </a: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Processing is a combined field of studies which requires a broad knowledge of and experience with all aspects of algorithms, languages, hardware, software, performance evaluation and computing alternatives.</a:t>
            </a:r>
            <a:endParaRPr lang="en-US" sz="3600" dirty="0">
              <a:solidFill>
                <a:srgbClr val="222234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26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3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8229600" cy="1143000"/>
          </a:xfrm>
        </p:spPr>
        <p:txBody>
          <a:bodyPr/>
          <a:lstStyle/>
          <a:p>
            <a:r>
              <a:rPr lang="en-US" sz="4000" b="1" u="sng"/>
              <a:t>Parallel Processing in Uniprocessor Systems</a:t>
            </a:r>
            <a:r>
              <a:rPr lang="en-US"/>
              <a:t> 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E9EA-35AE-4A4F-B3A2-DDC5F0F925FC}" type="slidenum">
              <a:rPr lang="en-US">
                <a:solidFill>
                  <a:srgbClr val="17172B"/>
                </a:solidFill>
              </a:rPr>
              <a:pPr/>
              <a:t>22</a:t>
            </a:fld>
            <a:endParaRPr lang="en-US">
              <a:solidFill>
                <a:srgbClr val="17172B"/>
              </a:solidFill>
            </a:endParaRPr>
          </a:p>
        </p:txBody>
      </p:sp>
      <p:sp>
        <p:nvSpPr>
          <p:cNvPr id="76803" name="Text Box 2051"/>
          <p:cNvSpPr txBox="1">
            <a:spLocks noChangeArrowheads="1"/>
          </p:cNvSpPr>
          <p:nvPr/>
        </p:nvSpPr>
        <p:spPr bwMode="auto">
          <a:xfrm>
            <a:off x="394855" y="1676399"/>
            <a:ext cx="78486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A number of parallel processing mechanisms have been developed in uniprocessor computers. We identify them in six categories which are described below.</a:t>
            </a:r>
          </a:p>
        </p:txBody>
      </p:sp>
      <p:sp>
        <p:nvSpPr>
          <p:cNvPr id="76804" name="Rectangle 2052"/>
          <p:cNvSpPr>
            <a:spLocks noChangeArrowheads="1"/>
          </p:cNvSpPr>
          <p:nvPr/>
        </p:nvSpPr>
        <p:spPr bwMode="auto">
          <a:xfrm>
            <a:off x="228600" y="3824288"/>
            <a:ext cx="8001000" cy="234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222234"/>
                </a:solidFill>
                <a:latin typeface="Times New Roman" charset="0"/>
              </a:rPr>
              <a:t>1. </a:t>
            </a:r>
            <a:r>
              <a:rPr lang="en-US" sz="3200" b="1" u="sng" dirty="0">
                <a:solidFill>
                  <a:srgbClr val="222234"/>
                </a:solidFill>
                <a:latin typeface="Times New Roman" charset="0"/>
              </a:rPr>
              <a:t>Multiplicity of Functional Units</a:t>
            </a:r>
            <a:r>
              <a:rPr lang="en-US" sz="3200" b="1" dirty="0">
                <a:solidFill>
                  <a:srgbClr val="222234"/>
                </a:solidFill>
                <a:latin typeface="Times New Roman" charset="0"/>
              </a:rPr>
              <a:t> :-</a:t>
            </a:r>
            <a:r>
              <a:rPr lang="en-US" sz="3600" dirty="0">
                <a:solidFill>
                  <a:srgbClr val="222234"/>
                </a:solidFill>
                <a:latin typeface="Times New Roman" charset="0"/>
              </a:rPr>
              <a:t> 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  Different ALU functions can be distributed to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  multiple &amp; specialized functional units which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  can operate in parallel. </a:t>
            </a:r>
          </a:p>
        </p:txBody>
      </p:sp>
    </p:spTree>
    <p:extLst>
      <p:ext uri="{BB962C8B-B14F-4D97-AF65-F5344CB8AC3E}">
        <p14:creationId xmlns:p14="http://schemas.microsoft.com/office/powerpoint/2010/main" val="272376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4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769CD-D04D-4325-A3AF-750425E4D696}" type="slidenum">
              <a:rPr lang="en-US"/>
              <a:pPr/>
              <a:t>23</a:t>
            </a:fld>
            <a:endParaRPr lang="en-US"/>
          </a:p>
        </p:txBody>
      </p:sp>
      <p:graphicFrame>
        <p:nvGraphicFramePr>
          <p:cNvPr id="78851" name="Object 10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9858325"/>
              </p:ext>
            </p:extLst>
          </p:nvPr>
        </p:nvGraphicFramePr>
        <p:xfrm>
          <a:off x="533400" y="2431329"/>
          <a:ext cx="7751763" cy="381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Bitmap Image" r:id="rId3" imgW="7752381" imgH="3438095" progId="Paint.Picture">
                  <p:embed/>
                </p:oleObj>
              </mc:Choice>
              <mc:Fallback>
                <p:oleObj name="Bitmap Image" r:id="rId3" imgW="7752381" imgH="3438095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431329"/>
                        <a:ext cx="7751763" cy="381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50" name="Text Box 1026"/>
          <p:cNvSpPr txBox="1">
            <a:spLocks noChangeArrowheads="1"/>
          </p:cNvSpPr>
          <p:nvPr/>
        </p:nvSpPr>
        <p:spPr bwMode="auto">
          <a:xfrm>
            <a:off x="990600" y="457200"/>
            <a:ext cx="80772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dirty="0"/>
              <a:t>2. </a:t>
            </a:r>
            <a:r>
              <a:rPr lang="en-US" sz="3200" b="1" u="sng" dirty="0"/>
              <a:t>Parallelism &amp; Pipelining within the CPU</a:t>
            </a:r>
            <a:r>
              <a:rPr lang="en-US" sz="3200" b="1" dirty="0"/>
              <a:t> :-</a:t>
            </a:r>
          </a:p>
          <a:p>
            <a:pPr algn="just">
              <a:spcBef>
                <a:spcPct val="50000"/>
              </a:spcBef>
            </a:pPr>
            <a:r>
              <a:rPr lang="en-US" sz="3200" b="1" dirty="0"/>
              <a:t>  </a:t>
            </a:r>
            <a:r>
              <a:rPr lang="en-US" sz="3200" dirty="0"/>
              <a:t>Use of carry-</a:t>
            </a:r>
            <a:r>
              <a:rPr lang="en-US" sz="3200" dirty="0" err="1"/>
              <a:t>lookahead</a:t>
            </a:r>
            <a:r>
              <a:rPr lang="en-US" sz="3200" dirty="0"/>
              <a:t> &amp; carry-save address</a:t>
            </a:r>
          </a:p>
          <a:p>
            <a:pPr algn="just"/>
            <a:r>
              <a:rPr lang="en-US" sz="3200" dirty="0"/>
              <a:t>  instead of ripple-carry adders.</a:t>
            </a:r>
          </a:p>
          <a:p>
            <a:pPr algn="just">
              <a:spcBef>
                <a:spcPct val="50000"/>
              </a:spcBef>
            </a:pPr>
            <a:r>
              <a:rPr lang="en-US" sz="3200" dirty="0"/>
              <a:t>  </a:t>
            </a:r>
          </a:p>
        </p:txBody>
      </p:sp>
      <p:sp>
        <p:nvSpPr>
          <p:cNvPr id="78852" name="Text Box 1028"/>
          <p:cNvSpPr txBox="1">
            <a:spLocks noChangeArrowheads="1"/>
          </p:cNvSpPr>
          <p:nvPr/>
        </p:nvSpPr>
        <p:spPr bwMode="auto">
          <a:xfrm>
            <a:off x="990600" y="6278563"/>
            <a:ext cx="6096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en-US" sz="3200"/>
          </a:p>
        </p:txBody>
      </p:sp>
      <p:sp>
        <p:nvSpPr>
          <p:cNvPr id="78853" name="Text Box 1029"/>
          <p:cNvSpPr txBox="1">
            <a:spLocks noChangeArrowheads="1"/>
          </p:cNvSpPr>
          <p:nvPr/>
        </p:nvSpPr>
        <p:spPr bwMode="auto">
          <a:xfrm>
            <a:off x="609600" y="5757935"/>
            <a:ext cx="7239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800" dirty="0"/>
              <a:t>Cascade two 4-bit parallel adders to create an 8-bit parallel adder.</a:t>
            </a:r>
          </a:p>
        </p:txBody>
      </p:sp>
    </p:spTree>
    <p:extLst>
      <p:ext uri="{BB962C8B-B14F-4D97-AF65-F5344CB8AC3E}">
        <p14:creationId xmlns:p14="http://schemas.microsoft.com/office/powerpoint/2010/main" val="21434963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CD072-9012-47BA-B47D-E142CAA14E1C}" type="slidenum">
              <a:rPr lang="en-US"/>
              <a:pPr/>
              <a:t>24</a:t>
            </a:fld>
            <a:endParaRPr lang="en-US"/>
          </a:p>
        </p:txBody>
      </p:sp>
      <p:sp>
        <p:nvSpPr>
          <p:cNvPr id="80898" name="Rectangle 1026"/>
          <p:cNvSpPr>
            <a:spLocks noChangeArrowheads="1"/>
          </p:cNvSpPr>
          <p:nvPr/>
        </p:nvSpPr>
        <p:spPr bwMode="auto">
          <a:xfrm>
            <a:off x="304800" y="152400"/>
            <a:ext cx="7924800" cy="326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u="sng" dirty="0"/>
              <a:t>Ripple-carry Adder</a:t>
            </a:r>
            <a:r>
              <a:rPr lang="en-US" sz="3200" dirty="0"/>
              <a:t> :-</a:t>
            </a:r>
            <a:r>
              <a:rPr lang="en-US" sz="3200" b="1" dirty="0"/>
              <a:t> </a:t>
            </a:r>
          </a:p>
          <a:p>
            <a:pPr algn="just">
              <a:spcBef>
                <a:spcPct val="50000"/>
              </a:spcBef>
            </a:pPr>
            <a:r>
              <a:rPr lang="en-US" sz="3200" dirty="0"/>
              <a:t>At each stage the sum bit is not valid until</a:t>
            </a:r>
          </a:p>
          <a:p>
            <a:pPr algn="just"/>
            <a:r>
              <a:rPr lang="en-US" sz="3200" dirty="0"/>
              <a:t>after the carry bits in all the preceding stages are valid.</a:t>
            </a:r>
          </a:p>
          <a:p>
            <a:pPr algn="just"/>
            <a:r>
              <a:rPr lang="en-US" sz="3200" dirty="0"/>
              <a:t>No of bits is directly proportional to the time required for valid addition.</a:t>
            </a:r>
          </a:p>
        </p:txBody>
      </p:sp>
      <p:sp>
        <p:nvSpPr>
          <p:cNvPr id="80899" name="Rectangle 1027"/>
          <p:cNvSpPr>
            <a:spLocks noChangeArrowheads="1"/>
          </p:cNvSpPr>
          <p:nvPr/>
        </p:nvSpPr>
        <p:spPr bwMode="auto">
          <a:xfrm>
            <a:off x="203200" y="3431268"/>
            <a:ext cx="80264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u="sng" dirty="0"/>
              <a:t>Problem</a:t>
            </a:r>
            <a:r>
              <a:rPr lang="en-US" sz="3200" b="1" dirty="0"/>
              <a:t> :-</a:t>
            </a:r>
            <a:r>
              <a:rPr lang="en-US" sz="3200" dirty="0"/>
              <a:t>  The time required to generate each carryout bit in the 8-bit parallel adder is 24ns.  Once all inputs to an adder are valid, there is a delay of 32ns until the output sum bit is valid. What is the maximum number of additions </a:t>
            </a:r>
            <a:r>
              <a:rPr lang="en-US" sz="3200" dirty="0" smtClean="0"/>
              <a:t>per</a:t>
            </a:r>
            <a:r>
              <a:rPr lang="en-US" sz="3200" dirty="0"/>
              <a:t> second that the adder can perform?</a:t>
            </a:r>
          </a:p>
          <a:p>
            <a:pPr algn="just">
              <a:spcBef>
                <a:spcPct val="50000"/>
              </a:spcBef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97203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B41D5-2120-4F1C-AA98-CDCBD168187D}" type="slidenum">
              <a:rPr lang="en-US"/>
              <a:pPr/>
              <a:t>25</a:t>
            </a:fld>
            <a:endParaRPr lang="en-US"/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228600" y="609600"/>
            <a:ext cx="73152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/>
              <a:t>1 addition = 7 </a:t>
            </a:r>
            <a:r>
              <a:rPr lang="en-US" sz="3200">
                <a:sym typeface="Symbol" pitchFamily="18" charset="2"/>
              </a:rPr>
              <a:t> 24 + 32</a:t>
            </a:r>
          </a:p>
          <a:p>
            <a:pPr algn="ctr">
              <a:spcBef>
                <a:spcPct val="50000"/>
              </a:spcBef>
            </a:pPr>
            <a:r>
              <a:rPr lang="en-US" sz="3200">
                <a:sym typeface="Symbol" pitchFamily="18" charset="2"/>
              </a:rPr>
              <a:t>= 200ns</a:t>
            </a:r>
          </a:p>
        </p:txBody>
      </p:sp>
      <p:grpSp>
        <p:nvGrpSpPr>
          <p:cNvPr id="81928" name="Group 8"/>
          <p:cNvGrpSpPr>
            <a:grpSpLocks/>
          </p:cNvGrpSpPr>
          <p:nvPr/>
        </p:nvGrpSpPr>
        <p:grpSpPr bwMode="auto">
          <a:xfrm>
            <a:off x="228600" y="2443957"/>
            <a:ext cx="7315200" cy="2062163"/>
            <a:chOff x="816" y="1594"/>
            <a:chExt cx="4608" cy="1299"/>
          </a:xfrm>
        </p:grpSpPr>
        <p:sp>
          <p:nvSpPr>
            <p:cNvPr id="81924" name="Text Box 4"/>
            <p:cNvSpPr txBox="1">
              <a:spLocks noChangeArrowheads="1"/>
            </p:cNvSpPr>
            <p:nvPr/>
          </p:nvSpPr>
          <p:spPr bwMode="auto">
            <a:xfrm>
              <a:off x="816" y="1594"/>
              <a:ext cx="4608" cy="12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3200" dirty="0"/>
                <a:t>Additions / sec = 1 / 200</a:t>
              </a:r>
            </a:p>
            <a:p>
              <a:pPr algn="just"/>
              <a:r>
                <a:rPr lang="en-US" sz="3200" dirty="0"/>
                <a:t>                         </a:t>
              </a:r>
              <a:r>
                <a:rPr lang="en-US" sz="3200" dirty="0" smtClean="0"/>
                <a:t>   = </a:t>
              </a:r>
              <a:r>
                <a:rPr lang="en-US" sz="3200" dirty="0"/>
                <a:t>0.5 </a:t>
              </a:r>
              <a:r>
                <a:rPr lang="en-US" sz="3200" dirty="0">
                  <a:sym typeface="Symbol" pitchFamily="18" charset="2"/>
                </a:rPr>
                <a:t> 10  </a:t>
              </a:r>
              <a:r>
                <a:rPr lang="en-US" sz="3200" dirty="0" smtClean="0">
                  <a:sym typeface="Symbol" pitchFamily="18" charset="2"/>
                </a:rPr>
                <a:t>  </a:t>
              </a:r>
              <a:r>
                <a:rPr lang="en-US" sz="3200" dirty="0">
                  <a:sym typeface="Symbol" pitchFamily="18" charset="2"/>
                </a:rPr>
                <a:t>10           </a:t>
              </a:r>
            </a:p>
            <a:p>
              <a:pPr algn="just"/>
              <a:r>
                <a:rPr lang="en-US" sz="3200" dirty="0">
                  <a:sym typeface="Symbol" pitchFamily="18" charset="2"/>
                </a:rPr>
                <a:t>                        </a:t>
              </a:r>
              <a:r>
                <a:rPr lang="en-US" sz="3200" dirty="0" smtClean="0">
                  <a:sym typeface="Symbol" pitchFamily="18" charset="2"/>
                </a:rPr>
                <a:t>    </a:t>
              </a:r>
              <a:r>
                <a:rPr lang="en-US" sz="3200" dirty="0">
                  <a:sym typeface="Symbol" pitchFamily="18" charset="2"/>
                </a:rPr>
                <a:t>= 5  10 </a:t>
              </a:r>
            </a:p>
            <a:p>
              <a:pPr algn="just"/>
              <a:r>
                <a:rPr lang="en-US" sz="3200" dirty="0">
                  <a:sym typeface="Symbol" pitchFamily="18" charset="2"/>
                </a:rPr>
                <a:t>                      </a:t>
              </a:r>
              <a:r>
                <a:rPr lang="en-US" sz="3200" dirty="0" smtClean="0">
                  <a:sym typeface="Symbol" pitchFamily="18" charset="2"/>
                </a:rPr>
                <a:t>      </a:t>
              </a:r>
              <a:r>
                <a:rPr lang="en-US" sz="3200" dirty="0">
                  <a:sym typeface="Symbol" pitchFamily="18" charset="2"/>
                </a:rPr>
                <a:t>= 5 million additions / sec</a:t>
              </a:r>
            </a:p>
          </p:txBody>
        </p:sp>
        <p:sp>
          <p:nvSpPr>
            <p:cNvPr id="81925" name="Text Box 5"/>
            <p:cNvSpPr txBox="1">
              <a:spLocks noChangeArrowheads="1"/>
            </p:cNvSpPr>
            <p:nvPr/>
          </p:nvSpPr>
          <p:spPr bwMode="auto">
            <a:xfrm>
              <a:off x="3504" y="1872"/>
              <a:ext cx="24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1600"/>
                <a:t>-3</a:t>
              </a:r>
            </a:p>
          </p:txBody>
        </p:sp>
        <p:sp>
          <p:nvSpPr>
            <p:cNvPr id="81926" name="Text Box 6"/>
            <p:cNvSpPr txBox="1">
              <a:spLocks noChangeArrowheads="1"/>
            </p:cNvSpPr>
            <p:nvPr/>
          </p:nvSpPr>
          <p:spPr bwMode="auto">
            <a:xfrm>
              <a:off x="4128" y="1872"/>
              <a:ext cx="24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1600"/>
                <a:t> 9</a:t>
              </a:r>
            </a:p>
          </p:txBody>
        </p:sp>
        <p:sp>
          <p:nvSpPr>
            <p:cNvPr id="81927" name="Text Box 7"/>
            <p:cNvSpPr txBox="1">
              <a:spLocks noChangeArrowheads="1"/>
            </p:cNvSpPr>
            <p:nvPr/>
          </p:nvSpPr>
          <p:spPr bwMode="auto">
            <a:xfrm>
              <a:off x="3312" y="2208"/>
              <a:ext cx="24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1600"/>
                <a:t>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8525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54F59-F1F2-438B-A2D2-71BE44F3ED3A}" type="slidenum">
              <a:rPr lang="en-US"/>
              <a:pPr/>
              <a:t>26</a:t>
            </a:fld>
            <a:endParaRPr lang="en-US"/>
          </a:p>
        </p:txBody>
      </p:sp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152400" y="563562"/>
            <a:ext cx="8077200" cy="3322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 u="sng" dirty="0"/>
              <a:t>Practice Problem</a:t>
            </a:r>
            <a:r>
              <a:rPr lang="en-US" sz="3600" b="1" dirty="0"/>
              <a:t> </a:t>
            </a:r>
          </a:p>
          <a:p>
            <a:pPr algn="just">
              <a:spcBef>
                <a:spcPct val="50000"/>
              </a:spcBef>
            </a:pPr>
            <a:r>
              <a:rPr lang="en-US" sz="3200" dirty="0"/>
              <a:t>Assuming the 32ns delay in producing a valid sum bit in the 8-bit parallel adder. What maximum delay in generating a carry out bit is allowed if the adder must be capable of performing 10  additions per second.</a:t>
            </a:r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3352800" y="29718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800" b="1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4045211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96B9-007E-46F3-AE5F-8BE7EDE80359}" type="slidenum">
              <a:rPr lang="en-US"/>
              <a:pPr/>
              <a:t>27</a:t>
            </a:fld>
            <a:endParaRPr lang="en-US"/>
          </a:p>
        </p:txBody>
      </p:sp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7924800" cy="399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3200" b="1" dirty="0"/>
              <a:t>3. </a:t>
            </a:r>
            <a:r>
              <a:rPr lang="en-US" sz="3200" b="1" u="sng" dirty="0"/>
              <a:t>Overlapping CPU &amp; I/O Operations</a:t>
            </a:r>
            <a:r>
              <a:rPr lang="en-US" sz="3200" b="1" dirty="0"/>
              <a:t> :-</a:t>
            </a:r>
          </a:p>
          <a:p>
            <a:pPr algn="just">
              <a:spcBef>
                <a:spcPct val="50000"/>
              </a:spcBef>
            </a:pPr>
            <a:r>
              <a:rPr lang="en-US" sz="3200" b="1" dirty="0"/>
              <a:t>  </a:t>
            </a:r>
            <a:r>
              <a:rPr lang="en-US" sz="3200" dirty="0"/>
              <a:t>DMA is conducted on a </a:t>
            </a:r>
            <a:r>
              <a:rPr lang="en-US" sz="3200" i="1" dirty="0"/>
              <a:t>cycle-stealing</a:t>
            </a:r>
            <a:r>
              <a:rPr lang="en-US" sz="3200" dirty="0"/>
              <a:t> basis.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US" sz="3200" dirty="0"/>
              <a:t>CDC-6600 has 10 I/O processors of I/O multiprocessing.</a:t>
            </a:r>
          </a:p>
          <a:p>
            <a:pPr algn="just">
              <a:buFontTx/>
              <a:buChar char="•"/>
            </a:pPr>
            <a:r>
              <a:rPr lang="en-US" sz="3200" dirty="0"/>
              <a:t>Simultaneous I/O operations &amp; CPU computations can be achieved using separate I/O controllers, channels. </a:t>
            </a:r>
            <a:r>
              <a:rPr lang="en-US" sz="3200" b="1" dirty="0"/>
              <a:t>  </a:t>
            </a:r>
          </a:p>
        </p:txBody>
      </p:sp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304800" y="4495800"/>
            <a:ext cx="7924800" cy="179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dirty="0"/>
              <a:t>4. </a:t>
            </a:r>
            <a:r>
              <a:rPr lang="en-US" sz="3200" b="1" u="sng" dirty="0"/>
              <a:t>Use of hierarchical Memory System</a:t>
            </a:r>
            <a:r>
              <a:rPr lang="en-US" sz="3200" b="1" dirty="0"/>
              <a:t> :-</a:t>
            </a:r>
            <a:r>
              <a:rPr lang="en-US" sz="3200" dirty="0"/>
              <a:t> </a:t>
            </a:r>
          </a:p>
          <a:p>
            <a:pPr algn="just">
              <a:spcBef>
                <a:spcPct val="50000"/>
              </a:spcBef>
            </a:pPr>
            <a:r>
              <a:rPr lang="en-US" sz="3200" dirty="0"/>
              <a:t>  A hierarchal memory system can be used to    close up the speed gap between the CPU &amp; </a:t>
            </a:r>
          </a:p>
        </p:txBody>
      </p:sp>
    </p:spTree>
    <p:extLst>
      <p:ext uri="{BB962C8B-B14F-4D97-AF65-F5344CB8AC3E}">
        <p14:creationId xmlns:p14="http://schemas.microsoft.com/office/powerpoint/2010/main" val="2848335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19160" y="5648960"/>
            <a:ext cx="548640" cy="396240"/>
          </a:xfrm>
        </p:spPr>
        <p:txBody>
          <a:bodyPr/>
          <a:lstStyle/>
          <a:p>
            <a:fld id="{A6146483-9965-4388-AE74-B435DB9388D0}" type="slidenum">
              <a:rPr lang="en-US"/>
              <a:pPr/>
              <a:t>28</a:t>
            </a:fld>
            <a:endParaRPr lang="en-US"/>
          </a:p>
        </p:txBody>
      </p:sp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76200" y="228600"/>
            <a:ext cx="8001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dirty="0"/>
              <a:t>main memory because CPU is 1000 times faster than memory access.</a:t>
            </a:r>
          </a:p>
        </p:txBody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127000" y="1371600"/>
            <a:ext cx="802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dirty="0"/>
              <a:t>5. </a:t>
            </a:r>
            <a:r>
              <a:rPr lang="en-US" sz="3200" b="1" u="sng" dirty="0"/>
              <a:t>Balancing of Subsystem Bandwidth</a:t>
            </a:r>
            <a:r>
              <a:rPr lang="en-US" sz="3200" b="1" dirty="0"/>
              <a:t> :- </a:t>
            </a: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319314" y="1951038"/>
            <a:ext cx="779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 </a:t>
            </a:r>
            <a:r>
              <a:rPr lang="en-US" sz="3200" dirty="0"/>
              <a:t>Consider the relation</a:t>
            </a:r>
          </a:p>
          <a:p>
            <a:pPr algn="ctr">
              <a:spcBef>
                <a:spcPct val="50000"/>
              </a:spcBef>
            </a:pPr>
            <a:r>
              <a:rPr lang="en-US" sz="3200" dirty="0"/>
              <a:t>t</a:t>
            </a:r>
            <a:r>
              <a:rPr lang="en-US" sz="3200" baseline="-25000" dirty="0"/>
              <a:t>m</a:t>
            </a:r>
            <a:r>
              <a:rPr lang="en-US" sz="3200" dirty="0"/>
              <a:t>&lt; t</a:t>
            </a:r>
            <a:r>
              <a:rPr lang="en-US" sz="3200" baseline="-25000" dirty="0"/>
              <a:t>m</a:t>
            </a:r>
            <a:r>
              <a:rPr lang="en-US" sz="3200" dirty="0"/>
              <a:t> &lt; t</a:t>
            </a:r>
            <a:r>
              <a:rPr lang="en-US" sz="3200" baseline="-25000" dirty="0"/>
              <a:t>d</a:t>
            </a:r>
            <a:r>
              <a:rPr lang="en-US" sz="3200" dirty="0"/>
              <a:t> </a:t>
            </a: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221343" y="3233284"/>
            <a:ext cx="8077200" cy="301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u="sng" dirty="0"/>
              <a:t>Bandwidth of a System</a:t>
            </a:r>
            <a:r>
              <a:rPr lang="en-US" sz="3200" dirty="0"/>
              <a:t> </a:t>
            </a:r>
            <a:r>
              <a:rPr lang="en-US" sz="3200" b="1" dirty="0"/>
              <a:t>:-</a:t>
            </a:r>
          </a:p>
          <a:p>
            <a:pPr algn="just">
              <a:spcBef>
                <a:spcPct val="50000"/>
              </a:spcBef>
            </a:pPr>
            <a:r>
              <a:rPr lang="en-US" sz="3200" dirty="0"/>
              <a:t>Bandwidth of a system is defined as the   number of operations performed per unit time.</a:t>
            </a:r>
          </a:p>
          <a:p>
            <a:pPr algn="just">
              <a:spcBef>
                <a:spcPct val="50000"/>
              </a:spcBef>
            </a:pPr>
            <a:r>
              <a:rPr lang="en-US" sz="3200" b="1" u="sng" dirty="0"/>
              <a:t>Bandwidth of a memory</a:t>
            </a:r>
            <a:r>
              <a:rPr lang="en-US" sz="3200" dirty="0"/>
              <a:t> </a:t>
            </a:r>
            <a:r>
              <a:rPr lang="en-US" sz="3200" b="1" dirty="0"/>
              <a:t>:-</a:t>
            </a:r>
          </a:p>
          <a:p>
            <a:pPr algn="just"/>
            <a:r>
              <a:rPr lang="en-US" sz="3200" dirty="0"/>
              <a:t>The memory bandwidth is the number of words</a:t>
            </a:r>
          </a:p>
        </p:txBody>
      </p:sp>
    </p:spTree>
    <p:extLst>
      <p:ext uri="{BB962C8B-B14F-4D97-AF65-F5344CB8AC3E}">
        <p14:creationId xmlns:p14="http://schemas.microsoft.com/office/powerpoint/2010/main" val="428337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0" grpId="0" autoUpdateAnimBg="0"/>
      <p:bldP spid="91141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D7E0A-D878-40C9-8A9E-BA38FD0962E2}" type="slidenum">
              <a:rPr lang="en-US"/>
              <a:pPr/>
              <a:t>29</a:t>
            </a:fld>
            <a:endParaRPr lang="en-US"/>
          </a:p>
        </p:txBody>
      </p:sp>
      <p:grpSp>
        <p:nvGrpSpPr>
          <p:cNvPr id="92170" name="Group 10"/>
          <p:cNvGrpSpPr>
            <a:grpSpLocks/>
          </p:cNvGrpSpPr>
          <p:nvPr/>
        </p:nvGrpSpPr>
        <p:grpSpPr bwMode="auto">
          <a:xfrm>
            <a:off x="990600" y="4829175"/>
            <a:ext cx="7924800" cy="1798638"/>
            <a:chOff x="672" y="2784"/>
            <a:chExt cx="4992" cy="1133"/>
          </a:xfrm>
        </p:grpSpPr>
        <p:sp>
          <p:nvSpPr>
            <p:cNvPr id="92168" name="Text Box 8"/>
            <p:cNvSpPr txBox="1">
              <a:spLocks noChangeArrowheads="1"/>
            </p:cNvSpPr>
            <p:nvPr/>
          </p:nvSpPr>
          <p:spPr bwMode="auto">
            <a:xfrm>
              <a:off x="672" y="2784"/>
              <a:ext cx="4992" cy="1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3200" b="1" u="sng"/>
                <a:t>Processor Bandwidth</a:t>
              </a:r>
              <a:r>
                <a:rPr lang="en-US" sz="3200"/>
                <a:t> :-</a:t>
              </a:r>
            </a:p>
            <a:p>
              <a:pPr algn="just"/>
              <a:r>
                <a:rPr lang="en-US" sz="3200"/>
                <a:t>B</a:t>
              </a:r>
              <a:r>
                <a:rPr lang="en-US" sz="3200" baseline="-25000"/>
                <a:t>p </a:t>
              </a:r>
              <a:r>
                <a:rPr lang="en-US" sz="3200"/>
                <a:t>:- maximum CPU computation rate.</a:t>
              </a:r>
            </a:p>
            <a:p>
              <a:pPr algn="just">
                <a:spcBef>
                  <a:spcPct val="50000"/>
                </a:spcBef>
              </a:pPr>
              <a:r>
                <a:rPr lang="en-US" sz="3200"/>
                <a:t>B</a:t>
              </a:r>
              <a:r>
                <a:rPr lang="en-US" sz="3200" baseline="-25000"/>
                <a:t>p  </a:t>
              </a:r>
              <a:r>
                <a:rPr lang="en-US" sz="3200"/>
                <a:t>:- utilized processor bandwidth or the no. of</a:t>
              </a:r>
            </a:p>
          </p:txBody>
        </p:sp>
        <p:sp>
          <p:nvSpPr>
            <p:cNvPr id="92169" name="Text Box 9"/>
            <p:cNvSpPr txBox="1">
              <a:spLocks noChangeArrowheads="1"/>
            </p:cNvSpPr>
            <p:nvPr/>
          </p:nvSpPr>
          <p:spPr bwMode="auto">
            <a:xfrm>
              <a:off x="864" y="3542"/>
              <a:ext cx="3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2000" b="1"/>
                <a:t>u</a:t>
              </a:r>
            </a:p>
          </p:txBody>
        </p: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6" y="314900"/>
            <a:ext cx="818832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1360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4637"/>
            <a:ext cx="8229600" cy="498763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IN" sz="3200" b="1" u="sng" dirty="0" smtClean="0">
                <a:solidFill>
                  <a:schemeClr val="lt1"/>
                </a:solidFill>
                <a:ea typeface="+mn-ea"/>
                <a:cs typeface="+mn-cs"/>
              </a:rPr>
              <a:t>THE STATE OF COMPUTING </a:t>
            </a:r>
            <a:r>
              <a:rPr lang="en-IN" sz="3200" dirty="0" smtClean="0"/>
              <a:t>System Performance</a:t>
            </a:r>
            <a:endParaRPr lang="en-IN" sz="3200" dirty="0">
              <a:solidFill>
                <a:schemeClr val="lt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CE94-92C2-44F3-8627-D6B944ECC8CA}" type="slidenum">
              <a:rPr lang="en-IN" smtClean="0"/>
              <a:t>3</a:t>
            </a:fld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8305800" cy="6096000"/>
          </a:xfrm>
        </p:spPr>
        <p:txBody>
          <a:bodyPr>
            <a:noAutofit/>
          </a:bodyPr>
          <a:lstStyle/>
          <a:p>
            <a:r>
              <a:rPr lang="en-IN" sz="2500" dirty="0" smtClean="0"/>
              <a:t>Machine Capability and Program Behaviour</a:t>
            </a:r>
          </a:p>
          <a:p>
            <a:r>
              <a:rPr lang="en-IN" sz="2500" dirty="0" smtClean="0"/>
              <a:t>Peak Performance</a:t>
            </a:r>
          </a:p>
          <a:p>
            <a:r>
              <a:rPr lang="en-IN" sz="2500" dirty="0" smtClean="0"/>
              <a:t>Turnaround time</a:t>
            </a:r>
          </a:p>
          <a:p>
            <a:r>
              <a:rPr lang="en-IN" sz="2500" dirty="0" smtClean="0"/>
              <a:t>Cycle Time, </a:t>
            </a:r>
            <a:r>
              <a:rPr lang="en-IN" sz="2500" dirty="0"/>
              <a:t>Clock Rate </a:t>
            </a:r>
            <a:r>
              <a:rPr lang="en-IN" sz="2500" dirty="0" smtClean="0"/>
              <a:t>and Cycles Per Instruction (CPI)</a:t>
            </a:r>
          </a:p>
          <a:p>
            <a:r>
              <a:rPr lang="en-IN" sz="2500" dirty="0" smtClean="0"/>
              <a:t>Performance Factors</a:t>
            </a:r>
          </a:p>
          <a:p>
            <a:pPr lvl="1"/>
            <a:r>
              <a:rPr lang="en-IN" sz="2500" dirty="0" smtClean="0"/>
              <a:t>Instruction Count, Average CPI, Cycle Time, Memory Cycle Time and No. of memory cycles </a:t>
            </a:r>
          </a:p>
          <a:p>
            <a:r>
              <a:rPr lang="en-IN" sz="2500" dirty="0" smtClean="0"/>
              <a:t>System Attributes</a:t>
            </a:r>
          </a:p>
          <a:p>
            <a:pPr lvl="1"/>
            <a:r>
              <a:rPr lang="en-IN" sz="2500" dirty="0" smtClean="0"/>
              <a:t>Instruction Set Architecture, Compiler Technology, Processor Implementation and control, Cache and Memory Hierarchy</a:t>
            </a:r>
          </a:p>
          <a:p>
            <a:r>
              <a:rPr lang="en-IN" sz="2500" dirty="0" smtClean="0"/>
              <a:t>MIPS Rate, FLOPS and Throughput Rate</a:t>
            </a:r>
          </a:p>
          <a:p>
            <a:r>
              <a:rPr lang="en-IN" sz="2500" dirty="0" smtClean="0"/>
              <a:t>Programming Environments – Implicit and Explicit Parallelism</a:t>
            </a:r>
          </a:p>
          <a:p>
            <a:pPr lvl="1"/>
            <a:endParaRPr lang="en-IN" sz="2500" dirty="0"/>
          </a:p>
        </p:txBody>
      </p:sp>
    </p:spTree>
    <p:extLst>
      <p:ext uri="{BB962C8B-B14F-4D97-AF65-F5344CB8AC3E}">
        <p14:creationId xmlns:p14="http://schemas.microsoft.com/office/powerpoint/2010/main" val="66448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201E9-C636-4049-A548-C8AE0358594B}" type="slidenum">
              <a:rPr lang="en-US"/>
              <a:pPr/>
              <a:t>30</a:t>
            </a:fld>
            <a:endParaRPr lang="en-US"/>
          </a:p>
        </p:txBody>
      </p:sp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228600" y="243681"/>
            <a:ext cx="7772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dirty="0"/>
              <a:t>output results per second.</a:t>
            </a:r>
          </a:p>
        </p:txBody>
      </p:sp>
      <p:grpSp>
        <p:nvGrpSpPr>
          <p:cNvPr id="93196" name="Group 12"/>
          <p:cNvGrpSpPr>
            <a:grpSpLocks/>
          </p:cNvGrpSpPr>
          <p:nvPr/>
        </p:nvGrpSpPr>
        <p:grpSpPr bwMode="auto">
          <a:xfrm>
            <a:off x="228600" y="990600"/>
            <a:ext cx="8077200" cy="3260725"/>
            <a:chOff x="624" y="480"/>
            <a:chExt cx="5088" cy="2054"/>
          </a:xfrm>
        </p:grpSpPr>
        <p:grpSp>
          <p:nvGrpSpPr>
            <p:cNvPr id="93192" name="Group 8"/>
            <p:cNvGrpSpPr>
              <a:grpSpLocks/>
            </p:cNvGrpSpPr>
            <p:nvPr/>
          </p:nvGrpSpPr>
          <p:grpSpPr bwMode="auto">
            <a:xfrm>
              <a:off x="2084" y="480"/>
              <a:ext cx="2860" cy="691"/>
              <a:chOff x="2372" y="624"/>
              <a:chExt cx="2860" cy="691"/>
            </a:xfrm>
          </p:grpSpPr>
          <p:sp>
            <p:nvSpPr>
              <p:cNvPr id="93187" name="Rectangle 3"/>
              <p:cNvSpPr>
                <a:spLocks noChangeArrowheads="1"/>
              </p:cNvSpPr>
              <p:nvPr/>
            </p:nvSpPr>
            <p:spPr bwMode="auto">
              <a:xfrm>
                <a:off x="2372" y="643"/>
                <a:ext cx="2860" cy="6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/>
                  <a:t>B</a:t>
                </a:r>
                <a:r>
                  <a:rPr lang="en-US" sz="3200" baseline="-25000"/>
                  <a:t>p   </a:t>
                </a:r>
                <a:r>
                  <a:rPr lang="en-US" sz="3200"/>
                  <a:t>=   R</a:t>
                </a:r>
                <a:r>
                  <a:rPr lang="en-US" sz="3200" baseline="-25000"/>
                  <a:t>w    </a:t>
                </a:r>
                <a:r>
                  <a:rPr lang="en-US" sz="3200"/>
                  <a:t>(</a:t>
                </a:r>
                <a:r>
                  <a:rPr lang="en-US" sz="2800"/>
                  <a:t>word result)</a:t>
                </a:r>
                <a:endParaRPr lang="en-US" sz="2800" baseline="-25000"/>
              </a:p>
              <a:p>
                <a:r>
                  <a:rPr lang="en-US" sz="3200" baseline="-25000"/>
                  <a:t>                  </a:t>
                </a:r>
                <a:r>
                  <a:rPr lang="en-US" sz="3200"/>
                  <a:t>T</a:t>
                </a:r>
                <a:r>
                  <a:rPr lang="en-US" sz="3200" baseline="-25000"/>
                  <a:t>p </a:t>
                </a:r>
              </a:p>
            </p:txBody>
          </p:sp>
          <p:sp>
            <p:nvSpPr>
              <p:cNvPr id="93188" name="Text Box 4"/>
              <p:cNvSpPr txBox="1">
                <a:spLocks noChangeArrowheads="1"/>
              </p:cNvSpPr>
              <p:nvPr/>
            </p:nvSpPr>
            <p:spPr bwMode="auto">
              <a:xfrm>
                <a:off x="2544" y="624"/>
                <a:ext cx="33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sz="2000" b="1"/>
                  <a:t>u</a:t>
                </a:r>
              </a:p>
            </p:txBody>
          </p:sp>
          <p:sp>
            <p:nvSpPr>
              <p:cNvPr id="93189" name="Line 5"/>
              <p:cNvSpPr>
                <a:spLocks noChangeShapeType="1"/>
              </p:cNvSpPr>
              <p:nvPr/>
            </p:nvSpPr>
            <p:spPr bwMode="auto">
              <a:xfrm>
                <a:off x="2976" y="1008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GB"/>
              </a:p>
            </p:txBody>
          </p:sp>
        </p:grpSp>
        <p:sp>
          <p:nvSpPr>
            <p:cNvPr id="93193" name="Text Box 9"/>
            <p:cNvSpPr txBox="1">
              <a:spLocks noChangeArrowheads="1"/>
            </p:cNvSpPr>
            <p:nvPr/>
          </p:nvSpPr>
          <p:spPr bwMode="auto">
            <a:xfrm>
              <a:off x="624" y="1248"/>
              <a:ext cx="5088" cy="1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3200"/>
                <a:t>R</a:t>
              </a:r>
              <a:r>
                <a:rPr lang="en-US" sz="3200" baseline="-25000"/>
                <a:t>w</a:t>
              </a:r>
              <a:r>
                <a:rPr lang="en-US" sz="3200"/>
                <a:t> :- no of word results.</a:t>
              </a:r>
            </a:p>
            <a:p>
              <a:pPr algn="just"/>
              <a:r>
                <a:rPr lang="en-US" sz="3200"/>
                <a:t>T</a:t>
              </a:r>
              <a:r>
                <a:rPr lang="en-US" sz="3200" baseline="-25000"/>
                <a:t>p</a:t>
              </a:r>
              <a:r>
                <a:rPr lang="en-US" sz="3200"/>
                <a:t>  :- Total CPU time to generate R</a:t>
              </a:r>
              <a:r>
                <a:rPr lang="en-US" sz="3200" baseline="-25000"/>
                <a:t>w</a:t>
              </a:r>
              <a:r>
                <a:rPr lang="en-US" sz="3200"/>
                <a:t> results.</a:t>
              </a:r>
            </a:p>
            <a:p>
              <a:r>
                <a:rPr lang="en-US" sz="3200"/>
                <a:t>B</a:t>
              </a:r>
              <a:r>
                <a:rPr lang="en-US" sz="3200" baseline="-25000"/>
                <a:t>d</a:t>
              </a:r>
              <a:r>
                <a:rPr lang="en-US" sz="3200"/>
                <a:t>  :- Bandwidth of devices. (which is assumed</a:t>
              </a:r>
            </a:p>
            <a:p>
              <a:r>
                <a:rPr lang="en-US" sz="3200"/>
                <a:t>         as provided by the vendor).</a:t>
              </a:r>
            </a:p>
          </p:txBody>
        </p:sp>
      </p:grpSp>
      <p:sp>
        <p:nvSpPr>
          <p:cNvPr id="93195" name="Rectangle 11"/>
          <p:cNvSpPr>
            <a:spLocks noChangeArrowheads="1"/>
          </p:cNvSpPr>
          <p:nvPr/>
        </p:nvSpPr>
        <p:spPr bwMode="auto">
          <a:xfrm>
            <a:off x="114300" y="4251325"/>
            <a:ext cx="8001000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dirty="0"/>
              <a:t>The following relationships have been observed between the bandwidths of the major subsystems in a high performance uniprocessor.</a:t>
            </a:r>
          </a:p>
        </p:txBody>
      </p:sp>
      <p:sp>
        <p:nvSpPr>
          <p:cNvPr id="93197" name="Text Box 13"/>
          <p:cNvSpPr txBox="1">
            <a:spLocks noChangeArrowheads="1"/>
          </p:cNvSpPr>
          <p:nvPr/>
        </p:nvSpPr>
        <p:spPr bwMode="auto">
          <a:xfrm>
            <a:off x="2438400" y="6096000"/>
            <a:ext cx="114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Symbol" pitchFamily="18" charset="2"/>
              <a:buNone/>
            </a:pPr>
            <a:r>
              <a:rPr lang="en-US" sz="3200"/>
              <a:t>B</a:t>
            </a:r>
            <a:r>
              <a:rPr lang="en-US" sz="3200" baseline="-25000"/>
              <a:t>m </a:t>
            </a:r>
            <a:r>
              <a:rPr lang="en-US" sz="3200">
                <a:sym typeface="Symbol" pitchFamily="18" charset="2"/>
              </a:rPr>
              <a:t></a:t>
            </a:r>
            <a:endParaRPr lang="en-US" sz="3200" baseline="-25000"/>
          </a:p>
        </p:txBody>
      </p:sp>
      <p:grpSp>
        <p:nvGrpSpPr>
          <p:cNvPr id="93208" name="Group 24"/>
          <p:cNvGrpSpPr>
            <a:grpSpLocks/>
          </p:cNvGrpSpPr>
          <p:nvPr/>
        </p:nvGrpSpPr>
        <p:grpSpPr bwMode="auto">
          <a:xfrm>
            <a:off x="3352800" y="6096000"/>
            <a:ext cx="1371600" cy="625475"/>
            <a:chOff x="2160" y="3638"/>
            <a:chExt cx="864" cy="394"/>
          </a:xfrm>
        </p:grpSpPr>
        <p:sp>
          <p:nvSpPr>
            <p:cNvPr id="93198" name="Text Box 14"/>
            <p:cNvSpPr txBox="1">
              <a:spLocks noChangeArrowheads="1"/>
            </p:cNvSpPr>
            <p:nvPr/>
          </p:nvSpPr>
          <p:spPr bwMode="auto">
            <a:xfrm>
              <a:off x="2160" y="3667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  <a:buFont typeface="Symbol" pitchFamily="18" charset="2"/>
                <a:buNone/>
              </a:pPr>
              <a:r>
                <a:rPr lang="en-US" sz="3200"/>
                <a:t>B</a:t>
              </a:r>
              <a:r>
                <a:rPr lang="en-US" sz="3200" baseline="-25000"/>
                <a:t>m  </a:t>
              </a:r>
              <a:r>
                <a:rPr lang="en-US" sz="3200">
                  <a:sym typeface="Symbol" pitchFamily="18" charset="2"/>
                </a:rPr>
                <a:t></a:t>
              </a:r>
              <a:endParaRPr lang="en-US" sz="3200" baseline="-25000"/>
            </a:p>
          </p:txBody>
        </p:sp>
        <p:sp>
          <p:nvSpPr>
            <p:cNvPr id="93202" name="Text Box 18"/>
            <p:cNvSpPr txBox="1">
              <a:spLocks noChangeArrowheads="1"/>
            </p:cNvSpPr>
            <p:nvPr/>
          </p:nvSpPr>
          <p:spPr bwMode="auto">
            <a:xfrm>
              <a:off x="2352" y="3638"/>
              <a:ext cx="3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2000" b="1"/>
                <a:t>u</a:t>
              </a:r>
            </a:p>
          </p:txBody>
        </p:sp>
      </p:grpSp>
      <p:sp>
        <p:nvSpPr>
          <p:cNvPr id="93203" name="Text Box 19"/>
          <p:cNvSpPr txBox="1">
            <a:spLocks noChangeArrowheads="1"/>
          </p:cNvSpPr>
          <p:nvPr/>
        </p:nvSpPr>
        <p:spPr bwMode="auto">
          <a:xfrm>
            <a:off x="4343400" y="6096000"/>
            <a:ext cx="114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Symbol" pitchFamily="18" charset="2"/>
              <a:buNone/>
            </a:pPr>
            <a:r>
              <a:rPr lang="en-US" sz="3200"/>
              <a:t>B</a:t>
            </a:r>
            <a:r>
              <a:rPr lang="en-US" sz="3200" baseline="-25000"/>
              <a:t>p </a:t>
            </a:r>
            <a:r>
              <a:rPr lang="en-US" sz="3200">
                <a:sym typeface="Symbol" pitchFamily="18" charset="2"/>
              </a:rPr>
              <a:t></a:t>
            </a:r>
            <a:endParaRPr lang="en-US" sz="3200" baseline="-25000"/>
          </a:p>
        </p:txBody>
      </p:sp>
      <p:sp>
        <p:nvSpPr>
          <p:cNvPr id="93207" name="Text Box 23"/>
          <p:cNvSpPr txBox="1">
            <a:spLocks noChangeArrowheads="1"/>
          </p:cNvSpPr>
          <p:nvPr/>
        </p:nvSpPr>
        <p:spPr bwMode="auto">
          <a:xfrm>
            <a:off x="6172200" y="6096000"/>
            <a:ext cx="83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Symbol" pitchFamily="18" charset="2"/>
              <a:buNone/>
            </a:pPr>
            <a:r>
              <a:rPr lang="en-US" sz="3200"/>
              <a:t>B</a:t>
            </a:r>
            <a:r>
              <a:rPr lang="en-US" sz="3200" baseline="-25000"/>
              <a:t>d</a:t>
            </a:r>
          </a:p>
        </p:txBody>
      </p:sp>
      <p:grpSp>
        <p:nvGrpSpPr>
          <p:cNvPr id="93209" name="Group 25"/>
          <p:cNvGrpSpPr>
            <a:grpSpLocks/>
          </p:cNvGrpSpPr>
          <p:nvPr/>
        </p:nvGrpSpPr>
        <p:grpSpPr bwMode="auto">
          <a:xfrm>
            <a:off x="5257800" y="6096000"/>
            <a:ext cx="1371600" cy="625475"/>
            <a:chOff x="2160" y="3638"/>
            <a:chExt cx="864" cy="394"/>
          </a:xfrm>
        </p:grpSpPr>
        <p:sp>
          <p:nvSpPr>
            <p:cNvPr id="93210" name="Text Box 26"/>
            <p:cNvSpPr txBox="1">
              <a:spLocks noChangeArrowheads="1"/>
            </p:cNvSpPr>
            <p:nvPr/>
          </p:nvSpPr>
          <p:spPr bwMode="auto">
            <a:xfrm>
              <a:off x="2160" y="3667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  <a:buFont typeface="Symbol" pitchFamily="18" charset="2"/>
                <a:buNone/>
              </a:pPr>
              <a:r>
                <a:rPr lang="en-US" sz="3200"/>
                <a:t>B</a:t>
              </a:r>
              <a:r>
                <a:rPr lang="en-US" sz="3200" baseline="-25000"/>
                <a:t>p  </a:t>
              </a:r>
              <a:r>
                <a:rPr lang="en-US" sz="3200">
                  <a:sym typeface="Symbol" pitchFamily="18" charset="2"/>
                </a:rPr>
                <a:t></a:t>
              </a:r>
              <a:endParaRPr lang="en-US" sz="3200" baseline="-25000"/>
            </a:p>
          </p:txBody>
        </p:sp>
        <p:sp>
          <p:nvSpPr>
            <p:cNvPr id="93211" name="Text Box 27"/>
            <p:cNvSpPr txBox="1">
              <a:spLocks noChangeArrowheads="1"/>
            </p:cNvSpPr>
            <p:nvPr/>
          </p:nvSpPr>
          <p:spPr bwMode="auto">
            <a:xfrm>
              <a:off x="2352" y="3638"/>
              <a:ext cx="3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2000" b="1"/>
                <a:t>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086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3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3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3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3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3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3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3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3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3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3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5" grpId="0" autoUpdateAnimBg="0"/>
      <p:bldP spid="93197" grpId="0" autoUpdateAnimBg="0"/>
      <p:bldP spid="93203" grpId="0" autoUpdateAnimBg="0"/>
      <p:bldP spid="93207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C6C9-36AB-4770-9ED6-C16EBF42E844}" type="slidenum">
              <a:rPr lang="en-US"/>
              <a:pPr/>
              <a:t>31</a:t>
            </a:fld>
            <a:endParaRPr lang="en-US"/>
          </a:p>
        </p:txBody>
      </p:sp>
      <p:sp>
        <p:nvSpPr>
          <p:cNvPr id="94210" name="Text Box 2"/>
          <p:cNvSpPr txBox="1">
            <a:spLocks noChangeArrowheads="1"/>
          </p:cNvSpPr>
          <p:nvPr/>
        </p:nvSpPr>
        <p:spPr bwMode="auto">
          <a:xfrm>
            <a:off x="228600" y="442913"/>
            <a:ext cx="7924800" cy="252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dirty="0"/>
              <a:t>Due to the unbalanced speeds we need to match the processing power of the three subsystem, we need to match the processing power of the three subsystems.</a:t>
            </a:r>
          </a:p>
          <a:p>
            <a:pPr algn="just"/>
            <a:r>
              <a:rPr lang="en-US" sz="3200" dirty="0"/>
              <a:t>Two major approaches are described below :-</a:t>
            </a:r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990600" y="3200400"/>
            <a:ext cx="7924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en-US" sz="3200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304800" y="2971800"/>
            <a:ext cx="8153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3200" u="sng" dirty="0"/>
              <a:t>Bandwidth balancing b/w CPU &amp; memory</a:t>
            </a:r>
            <a:r>
              <a:rPr lang="en-US" sz="3200" dirty="0"/>
              <a:t> :- </a:t>
            </a:r>
          </a:p>
          <a:p>
            <a:pPr>
              <a:spcBef>
                <a:spcPct val="50000"/>
              </a:spcBef>
            </a:pPr>
            <a:r>
              <a:rPr lang="en-US" sz="3200" dirty="0"/>
              <a:t>  Using fast cache having access time </a:t>
            </a:r>
            <a:r>
              <a:rPr lang="en-US" sz="3200" dirty="0" err="1"/>
              <a:t>t</a:t>
            </a:r>
            <a:r>
              <a:rPr lang="en-US" sz="3200" baseline="-25000" dirty="0" err="1"/>
              <a:t>c</a:t>
            </a:r>
            <a:r>
              <a:rPr lang="en-US" sz="3200" baseline="-25000" dirty="0"/>
              <a:t> </a:t>
            </a:r>
            <a:r>
              <a:rPr lang="en-US" sz="3200" dirty="0"/>
              <a:t>= t</a:t>
            </a:r>
            <a:r>
              <a:rPr lang="en-US" sz="3200" baseline="-25000" dirty="0"/>
              <a:t>p</a:t>
            </a:r>
            <a:r>
              <a:rPr lang="en-US" sz="3200" dirty="0"/>
              <a:t>.  </a:t>
            </a:r>
          </a:p>
        </p:txBody>
      </p:sp>
      <p:sp>
        <p:nvSpPr>
          <p:cNvPr id="94213" name="Text Box 5"/>
          <p:cNvSpPr txBox="1">
            <a:spLocks noChangeArrowheads="1"/>
          </p:cNvSpPr>
          <p:nvPr/>
        </p:nvSpPr>
        <p:spPr bwMode="auto">
          <a:xfrm>
            <a:off x="304800" y="4343400"/>
            <a:ext cx="81534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/>
              <a:t>2. </a:t>
            </a:r>
            <a:r>
              <a:rPr lang="en-US" sz="3200" u="sng"/>
              <a:t>Bandwidth balancing b/w memory &amp; I/O</a:t>
            </a:r>
            <a:r>
              <a:rPr lang="en-US" sz="3200"/>
              <a:t> :-</a:t>
            </a:r>
          </a:p>
          <a:p>
            <a:pPr algn="just">
              <a:spcBef>
                <a:spcPct val="50000"/>
              </a:spcBef>
            </a:pPr>
            <a:r>
              <a:rPr lang="en-US" sz="3200"/>
              <a:t>  Intelligent disk controllers can be used to filter</a:t>
            </a:r>
          </a:p>
          <a:p>
            <a:pPr algn="just"/>
            <a:r>
              <a:rPr lang="en-US" sz="3200"/>
              <a:t>  out irrelevant data off the tracks. Buffering can</a:t>
            </a:r>
          </a:p>
          <a:p>
            <a:pPr algn="just"/>
            <a:r>
              <a:rPr lang="en-US" sz="3200"/>
              <a:t>  be performed by I/O channels.</a:t>
            </a:r>
          </a:p>
        </p:txBody>
      </p:sp>
    </p:spTree>
    <p:extLst>
      <p:ext uri="{BB962C8B-B14F-4D97-AF65-F5344CB8AC3E}">
        <p14:creationId xmlns:p14="http://schemas.microsoft.com/office/powerpoint/2010/main" val="972907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2" grpId="0" build="p" autoUpdateAnimBg="0"/>
      <p:bldP spid="94213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5E98C-0227-4160-8281-D2C4E81BF7CF}" type="slidenum">
              <a:rPr lang="en-US"/>
              <a:pPr/>
              <a:t>32</a:t>
            </a:fld>
            <a:endParaRPr lang="en-US"/>
          </a:p>
        </p:txBody>
      </p:sp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304800" y="1143000"/>
            <a:ext cx="7924800" cy="447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dirty="0"/>
              <a:t>As we know that some computer programs are   CPU bound &amp; some are I/O </a:t>
            </a:r>
            <a:r>
              <a:rPr lang="en-US" sz="3200" dirty="0" err="1"/>
              <a:t>bound.Whenever</a:t>
            </a:r>
            <a:r>
              <a:rPr lang="en-US" sz="3200" dirty="0"/>
              <a:t> a</a:t>
            </a:r>
          </a:p>
          <a:p>
            <a:pPr algn="just"/>
            <a:r>
              <a:rPr lang="en-US" sz="3200" dirty="0"/>
              <a:t>Process </a:t>
            </a:r>
            <a:r>
              <a:rPr lang="en-US" sz="3200" b="1" dirty="0"/>
              <a:t>P1</a:t>
            </a:r>
            <a:r>
              <a:rPr lang="en-US" sz="3200" dirty="0"/>
              <a:t> is tied up with I/O </a:t>
            </a:r>
            <a:r>
              <a:rPr lang="en-US" sz="3200" dirty="0" err="1"/>
              <a:t>operations.The</a:t>
            </a:r>
            <a:r>
              <a:rPr lang="en-US" sz="3200" dirty="0"/>
              <a:t> system scheduler can switch the CPU to process </a:t>
            </a:r>
            <a:r>
              <a:rPr lang="en-US" sz="3200" b="1" dirty="0"/>
              <a:t>P2</a:t>
            </a:r>
            <a:r>
              <a:rPr lang="en-US" sz="3200" dirty="0"/>
              <a:t>.This allows simultaneous execution</a:t>
            </a:r>
          </a:p>
          <a:p>
            <a:pPr algn="just"/>
            <a:r>
              <a:rPr lang="en-US" sz="3200" dirty="0"/>
              <a:t>of several programs in the </a:t>
            </a:r>
            <a:r>
              <a:rPr lang="en-US" sz="3200" dirty="0" err="1"/>
              <a:t>system.This</a:t>
            </a:r>
            <a:r>
              <a:rPr lang="en-US" sz="3200" dirty="0"/>
              <a:t> interleaving of CPU &amp; I/O operations among</a:t>
            </a:r>
          </a:p>
          <a:p>
            <a:pPr algn="just"/>
            <a:r>
              <a:rPr lang="en-US" sz="3200" dirty="0"/>
              <a:t>several programs is called </a:t>
            </a:r>
            <a:r>
              <a:rPr lang="en-US" sz="3200" i="1" dirty="0"/>
              <a:t>multiprogramming</a:t>
            </a:r>
            <a:r>
              <a:rPr lang="en-US" sz="3200" dirty="0"/>
              <a:t>, so the total execution time is reduced.</a:t>
            </a:r>
            <a:endParaRPr lang="en-US" sz="3200" i="1" dirty="0"/>
          </a:p>
        </p:txBody>
      </p:sp>
      <p:sp>
        <p:nvSpPr>
          <p:cNvPr id="95235" name="Rectangle 3"/>
          <p:cNvSpPr>
            <a:spLocks noChangeArrowheads="1"/>
          </p:cNvSpPr>
          <p:nvPr/>
        </p:nvSpPr>
        <p:spPr bwMode="auto">
          <a:xfrm>
            <a:off x="457200" y="330057"/>
            <a:ext cx="46513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dirty="0"/>
              <a:t>6a. </a:t>
            </a:r>
            <a:r>
              <a:rPr lang="en-US" sz="3200" b="1" u="sng" dirty="0"/>
              <a:t>Multiprogramming</a:t>
            </a:r>
            <a:r>
              <a:rPr lang="en-US" sz="3200" b="1" dirty="0"/>
              <a:t> :- </a:t>
            </a:r>
          </a:p>
        </p:txBody>
      </p:sp>
    </p:spTree>
    <p:extLst>
      <p:ext uri="{BB962C8B-B14F-4D97-AF65-F5344CB8AC3E}">
        <p14:creationId xmlns:p14="http://schemas.microsoft.com/office/powerpoint/2010/main" val="325554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18E3D-E641-494E-BC29-07C82148934F}" type="slidenum">
              <a:rPr lang="en-US"/>
              <a:pPr/>
              <a:t>33</a:t>
            </a:fld>
            <a:endParaRPr lang="en-US"/>
          </a:p>
        </p:txBody>
      </p:sp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228600" y="11402"/>
            <a:ext cx="7927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dirty="0"/>
              <a:t> 6b. </a:t>
            </a:r>
            <a:r>
              <a:rPr lang="en-US" sz="3200" b="1" u="sng" dirty="0"/>
              <a:t>Time sharing</a:t>
            </a:r>
            <a:r>
              <a:rPr lang="en-US" sz="3200" b="1" dirty="0"/>
              <a:t> :- </a:t>
            </a:r>
          </a:p>
        </p:txBody>
      </p:sp>
      <p:sp>
        <p:nvSpPr>
          <p:cNvPr id="96260" name="Text Box 4"/>
          <p:cNvSpPr txBox="1">
            <a:spLocks noChangeArrowheads="1"/>
          </p:cNvSpPr>
          <p:nvPr/>
        </p:nvSpPr>
        <p:spPr bwMode="auto">
          <a:xfrm>
            <a:off x="228600" y="323923"/>
            <a:ext cx="8080375" cy="594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dirty="0"/>
              <a:t>In multiprogramming, sometimes a high priority program may occupy the CPU for too long to</a:t>
            </a:r>
          </a:p>
          <a:p>
            <a:pPr algn="just"/>
            <a:r>
              <a:rPr lang="en-US" sz="3200" dirty="0"/>
              <a:t>allow others to share. This problem can be overcome by using a </a:t>
            </a:r>
            <a:r>
              <a:rPr lang="en-US" sz="3200" i="1" dirty="0"/>
              <a:t>time-sharing</a:t>
            </a:r>
            <a:r>
              <a:rPr lang="en-US" sz="3200" dirty="0"/>
              <a:t> operating</a:t>
            </a:r>
          </a:p>
          <a:p>
            <a:pPr algn="just"/>
            <a:r>
              <a:rPr lang="en-US" sz="3200" dirty="0" err="1" smtClean="0"/>
              <a:t>system.The</a:t>
            </a:r>
            <a:r>
              <a:rPr lang="en-US" sz="3200" dirty="0" smtClean="0"/>
              <a:t> </a:t>
            </a:r>
            <a:r>
              <a:rPr lang="en-US" sz="3200" dirty="0"/>
              <a:t>concept extends from </a:t>
            </a:r>
            <a:r>
              <a:rPr lang="en-US" sz="3200" dirty="0" err="1"/>
              <a:t>multiprogram</a:t>
            </a:r>
            <a:r>
              <a:rPr lang="en-US" sz="3200" dirty="0"/>
              <a:t> –</a:t>
            </a:r>
            <a:r>
              <a:rPr lang="en-US" sz="3200" dirty="0" err="1"/>
              <a:t>ming</a:t>
            </a:r>
            <a:r>
              <a:rPr lang="en-US" sz="3200" dirty="0"/>
              <a:t> by assigning fixed or variable time slices to multiple programs. In other words, equal </a:t>
            </a:r>
          </a:p>
          <a:p>
            <a:pPr algn="just"/>
            <a:r>
              <a:rPr lang="en-US" sz="3200" dirty="0"/>
              <a:t>opportunities are given to all programs competing for the use of CPU.</a:t>
            </a:r>
          </a:p>
          <a:p>
            <a:pPr algn="just"/>
            <a:r>
              <a:rPr lang="en-US" sz="3200" dirty="0"/>
              <a:t>     Time sharing is particularly effective when applied to a computer system connected to many interactive terminals.</a:t>
            </a:r>
          </a:p>
        </p:txBody>
      </p:sp>
    </p:spTree>
    <p:extLst>
      <p:ext uri="{BB962C8B-B14F-4D97-AF65-F5344CB8AC3E}">
        <p14:creationId xmlns:p14="http://schemas.microsoft.com/office/powerpoint/2010/main" val="988158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0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10139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IN" sz="3200" b="1" u="sng" dirty="0" smtClean="0">
                <a:solidFill>
                  <a:schemeClr val="lt1"/>
                </a:solidFill>
                <a:ea typeface="+mn-ea"/>
                <a:cs typeface="+mn-cs"/>
              </a:rPr>
              <a:t>THE STATE OF COMPUTING</a:t>
            </a:r>
            <a:br>
              <a:rPr lang="en-IN" sz="3200" b="1" u="sng" dirty="0" smtClean="0">
                <a:solidFill>
                  <a:schemeClr val="lt1"/>
                </a:solidFill>
                <a:ea typeface="+mn-ea"/>
                <a:cs typeface="+mn-cs"/>
              </a:rPr>
            </a:br>
            <a:r>
              <a:rPr lang="en-IN" sz="3200" dirty="0" smtClean="0"/>
              <a:t>System Attributes to Performance</a:t>
            </a:r>
            <a:endParaRPr lang="en-IN" sz="3200" dirty="0">
              <a:solidFill>
                <a:schemeClr val="lt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CE94-92C2-44F3-8627-D6B944ECC8CA}" type="slidenum">
              <a:rPr lang="en-IN" smtClean="0"/>
              <a:t>4</a:t>
            </a:fld>
            <a:endParaRPr lang="en-I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" y="1219200"/>
                <a:ext cx="8305800" cy="4800600"/>
              </a:xfrm>
            </p:spPr>
            <p:txBody>
              <a:bodyPr>
                <a:normAutofit/>
              </a:bodyPr>
              <a:lstStyle/>
              <a:p>
                <a:r>
                  <a:rPr lang="en-IN" sz="2600" dirty="0" smtClean="0"/>
                  <a:t>Cycle Time	(processor)			</a:t>
                </a:r>
                <a14:m>
                  <m:oMath xmlns:m="http://schemas.openxmlformats.org/officeDocument/2006/math">
                    <m:r>
                      <a:rPr lang="en-IN" sz="2600" i="1">
                        <a:latin typeface="Cambria Math"/>
                        <a:ea typeface="Cambria Math"/>
                      </a:rPr>
                      <m:t>𝜏</m:t>
                    </m:r>
                  </m:oMath>
                </a14:m>
                <a:endParaRPr lang="en-IN" sz="2600" i="1" dirty="0"/>
              </a:p>
              <a:p>
                <a:r>
                  <a:rPr lang="en-IN" sz="2600" dirty="0" smtClean="0"/>
                  <a:t>Clock Rate					</a:t>
                </a:r>
                <a14:m>
                  <m:oMath xmlns:m="http://schemas.openxmlformats.org/officeDocument/2006/math">
                    <m:r>
                      <a:rPr lang="en-IN" sz="2600" b="0" i="1" smtClean="0">
                        <a:latin typeface="Cambria Math"/>
                      </a:rPr>
                      <m:t>𝑓</m:t>
                    </m:r>
                    <m:r>
                      <a:rPr lang="en-IN" sz="2600" b="0" i="1" smtClean="0">
                        <a:latin typeface="Cambria Math"/>
                      </a:rPr>
                      <m:t>=</m:t>
                    </m:r>
                    <m:r>
                      <a:rPr lang="en-IN" sz="2600" b="0" i="1" smtClean="0">
                        <a:latin typeface="Cambria Math"/>
                      </a:rPr>
                      <m:t>1</m:t>
                    </m:r>
                    <m:r>
                      <a:rPr lang="en-IN" sz="2600" b="0" i="1" smtClean="0">
                        <a:latin typeface="Cambria Math"/>
                      </a:rPr>
                      <m:t>/</m:t>
                    </m:r>
                    <m:r>
                      <a:rPr lang="en-IN" sz="2600" b="0" i="1" smtClean="0">
                        <a:latin typeface="Cambria Math"/>
                        <a:ea typeface="Cambria Math"/>
                      </a:rPr>
                      <m:t>𝜏</m:t>
                    </m:r>
                  </m:oMath>
                </a14:m>
                <a:endParaRPr lang="en-IN" sz="2600" i="1" dirty="0" smtClean="0"/>
              </a:p>
              <a:p>
                <a:r>
                  <a:rPr lang="en-IN" sz="2600" dirty="0" smtClean="0"/>
                  <a:t>Average no. of cycles per instruction 	</a:t>
                </a:r>
                <a14:m>
                  <m:oMath xmlns:m="http://schemas.openxmlformats.org/officeDocument/2006/math">
                    <m:r>
                      <a:rPr lang="en-IN" sz="2600" b="0" i="1" smtClean="0">
                        <a:latin typeface="Cambria Math"/>
                      </a:rPr>
                      <m:t>𝐶𝑃𝐼</m:t>
                    </m:r>
                  </m:oMath>
                </a14:m>
                <a:endParaRPr lang="en-IN" sz="2600" b="0" dirty="0" smtClean="0"/>
              </a:p>
              <a:p>
                <a:r>
                  <a:rPr lang="en-IN" sz="2600" dirty="0" smtClean="0"/>
                  <a:t>No. of instructions </a:t>
                </a:r>
                <a:r>
                  <a:rPr lang="en-IN" sz="2600" dirty="0"/>
                  <a:t>in program	</a:t>
                </a:r>
                <a:r>
                  <a:rPr lang="en-IN" sz="2600" dirty="0" smtClean="0"/>
                  <a:t> </a:t>
                </a:r>
                <a14:m>
                  <m:oMath xmlns:m="http://schemas.openxmlformats.org/officeDocument/2006/math">
                    <m:r>
                      <a:rPr lang="en-IN" sz="2600" b="0" i="1" smtClean="0">
                        <a:latin typeface="Cambria Math"/>
                      </a:rPr>
                      <m:t>𝐼</m:t>
                    </m:r>
                    <m:r>
                      <a:rPr lang="en-IN" sz="2600" b="0" i="1" baseline="-25000" smtClean="0">
                        <a:latin typeface="Cambria Math"/>
                      </a:rPr>
                      <m:t>𝑐</m:t>
                    </m:r>
                  </m:oMath>
                </a14:m>
                <a:endParaRPr lang="en-IN" sz="2600" i="1" baseline="-25000" dirty="0" smtClean="0"/>
              </a:p>
              <a:p>
                <a:r>
                  <a:rPr lang="en-IN" sz="2600" dirty="0"/>
                  <a:t>CPU </a:t>
                </a:r>
                <a:r>
                  <a:rPr lang="en-IN" sz="2600" dirty="0" smtClean="0"/>
                  <a:t>Time			</a:t>
                </a:r>
                <a:r>
                  <a:rPr lang="en-IN" sz="2600" dirty="0"/>
                  <a:t>	 </a:t>
                </a:r>
                <a14:m>
                  <m:oMath xmlns:m="http://schemas.openxmlformats.org/officeDocument/2006/math">
                    <m:r>
                      <a:rPr lang="en-IN" sz="2600" b="0" i="1" smtClean="0">
                        <a:latin typeface="Cambria Math"/>
                      </a:rPr>
                      <m:t>𝑇</m:t>
                    </m:r>
                    <m:r>
                      <a:rPr lang="en-IN" sz="2600" i="1">
                        <a:latin typeface="Cambria Math"/>
                      </a:rPr>
                      <m:t>=</m:t>
                    </m:r>
                    <m:r>
                      <a:rPr lang="en-IN" sz="2600" b="0" i="1" smtClean="0">
                        <a:latin typeface="Cambria Math"/>
                      </a:rPr>
                      <m:t>𝐼</m:t>
                    </m:r>
                    <m:r>
                      <a:rPr lang="en-IN" sz="2600" b="0" i="1" baseline="-25000" smtClean="0">
                        <a:latin typeface="Cambria Math"/>
                      </a:rPr>
                      <m:t>𝑐</m:t>
                    </m:r>
                    <m:r>
                      <a:rPr lang="en-IN" sz="2600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IN" sz="2600" b="0" i="1" smtClean="0">
                        <a:latin typeface="Cambria Math"/>
                        <a:ea typeface="Cambria Math"/>
                      </a:rPr>
                      <m:t>𝐶𝑃𝐼</m:t>
                    </m:r>
                    <m:r>
                      <a:rPr lang="en-IN" sz="2600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IN" sz="2600" i="1">
                        <a:latin typeface="Cambria Math"/>
                        <a:ea typeface="Cambria Math"/>
                      </a:rPr>
                      <m:t>𝜏</m:t>
                    </m:r>
                  </m:oMath>
                </a14:m>
                <a:endParaRPr lang="en-IN" sz="2600" dirty="0" smtClean="0"/>
              </a:p>
              <a:p>
                <a:r>
                  <a:rPr lang="en-IN" sz="2600" dirty="0"/>
                  <a:t>Memory Cycle Time</a:t>
                </a:r>
                <a:r>
                  <a:rPr lang="en-IN" sz="2600" dirty="0" smtClean="0"/>
                  <a:t>		</a:t>
                </a:r>
                <a14:m>
                  <m:oMath xmlns:m="http://schemas.openxmlformats.org/officeDocument/2006/math">
                    <m:r>
                      <a:rPr lang="en-IN" sz="2600" b="0" i="1" smtClean="0">
                        <a:latin typeface="Cambria Math"/>
                      </a:rPr>
                      <m:t>𝑘</m:t>
                    </m:r>
                    <m:r>
                      <a:rPr lang="en-IN" sz="2600" i="1">
                        <a:latin typeface="Cambria Math"/>
                        <a:ea typeface="Cambria Math"/>
                      </a:rPr>
                      <m:t>𝜏</m:t>
                    </m:r>
                  </m:oMath>
                </a14:m>
                <a:endParaRPr lang="en-IN" sz="2600" dirty="0" smtClean="0">
                  <a:ea typeface="Cambria Math"/>
                </a:endParaRPr>
              </a:p>
              <a:p>
                <a:r>
                  <a:rPr lang="en-IN" sz="2600" dirty="0" smtClean="0"/>
                  <a:t>No. of </a:t>
                </a:r>
                <a:r>
                  <a:rPr lang="en-IN" sz="2600" dirty="0"/>
                  <a:t>Processor </a:t>
                </a:r>
                <a:r>
                  <a:rPr lang="en-IN" sz="2600" dirty="0" smtClean="0"/>
                  <a:t>Cycles needed</a:t>
                </a:r>
                <a:r>
                  <a:rPr lang="en-IN" sz="2600" dirty="0"/>
                  <a:t>	</a:t>
                </a:r>
                <a14:m>
                  <m:oMath xmlns:m="http://schemas.openxmlformats.org/officeDocument/2006/math">
                    <m:r>
                      <a:rPr lang="en-IN" sz="2600" b="0" i="1" smtClean="0">
                        <a:latin typeface="Cambria Math"/>
                      </a:rPr>
                      <m:t>𝑝</m:t>
                    </m:r>
                  </m:oMath>
                </a14:m>
                <a:endParaRPr lang="en-IN" sz="2600" b="0" dirty="0" smtClean="0"/>
              </a:p>
              <a:p>
                <a:r>
                  <a:rPr lang="en-IN" sz="2600" dirty="0" smtClean="0"/>
                  <a:t>No. </a:t>
                </a:r>
                <a:r>
                  <a:rPr lang="en-IN" sz="2600" dirty="0"/>
                  <a:t>of Memory </a:t>
                </a:r>
                <a:r>
                  <a:rPr lang="en-IN" sz="2600" dirty="0" smtClean="0"/>
                  <a:t>Cycles needed</a:t>
                </a:r>
                <a:r>
                  <a:rPr lang="en-IN" sz="2600" dirty="0"/>
                  <a:t>	</a:t>
                </a:r>
                <a14:m>
                  <m:oMath xmlns:m="http://schemas.openxmlformats.org/officeDocument/2006/math">
                    <m:r>
                      <a:rPr lang="en-IN" sz="2600" b="0" i="1" smtClean="0">
                        <a:latin typeface="Cambria Math"/>
                      </a:rPr>
                      <m:t>𝑚</m:t>
                    </m:r>
                  </m:oMath>
                </a14:m>
                <a:endParaRPr lang="en-IN" sz="2600" dirty="0" smtClean="0"/>
              </a:p>
              <a:p>
                <a:r>
                  <a:rPr lang="en-IN" sz="2600" dirty="0" smtClean="0"/>
                  <a:t>Effective CPU Time	</a:t>
                </a:r>
                <a14:m>
                  <m:oMath xmlns:m="http://schemas.openxmlformats.org/officeDocument/2006/math">
                    <m:r>
                      <a:rPr lang="en-IN" sz="2600" i="1">
                        <a:latin typeface="Cambria Math"/>
                      </a:rPr>
                      <m:t>𝑇</m:t>
                    </m:r>
                    <m:r>
                      <a:rPr lang="en-IN" sz="2600" i="1">
                        <a:latin typeface="Cambria Math"/>
                      </a:rPr>
                      <m:t>=</m:t>
                    </m:r>
                    <m:r>
                      <a:rPr lang="en-IN" sz="2600" i="1">
                        <a:latin typeface="Cambria Math"/>
                      </a:rPr>
                      <m:t>𝐼𝑐</m:t>
                    </m:r>
                    <m:r>
                      <a:rPr lang="en-IN" sz="2600" i="1">
                        <a:latin typeface="Cambria Math"/>
                        <a:ea typeface="Cambria Math"/>
                      </a:rPr>
                      <m:t>×</m:t>
                    </m:r>
                    <m:r>
                      <a:rPr lang="en-IN" sz="2600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IN" sz="2600" b="0" i="1" smtClean="0">
                        <a:latin typeface="Cambria Math"/>
                        <a:ea typeface="Cambria Math"/>
                      </a:rPr>
                      <m:t>𝑝</m:t>
                    </m:r>
                    <m:r>
                      <a:rPr lang="en-IN" sz="2600" b="0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IN" sz="2600" b="0" i="1" smtClean="0">
                        <a:latin typeface="Cambria Math"/>
                        <a:ea typeface="Cambria Math"/>
                      </a:rPr>
                      <m:t>𝑚</m:t>
                    </m:r>
                    <m:r>
                      <a:rPr lang="en-IN" sz="2600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IN" sz="2600" b="0" i="1" smtClean="0">
                        <a:latin typeface="Cambria Math"/>
                        <a:ea typeface="Cambria Math"/>
                      </a:rPr>
                      <m:t>𝑘</m:t>
                    </m:r>
                    <m:r>
                      <a:rPr lang="en-IN" sz="2600" b="0" i="1" smtClean="0">
                        <a:latin typeface="Cambria Math"/>
                        <a:ea typeface="Cambria Math"/>
                      </a:rPr>
                      <m:t>)×</m:t>
                    </m:r>
                    <m:r>
                      <a:rPr lang="en-IN" sz="2600" i="1">
                        <a:latin typeface="Cambria Math"/>
                        <a:ea typeface="Cambria Math"/>
                      </a:rPr>
                      <m:t>𝜏</m:t>
                    </m:r>
                  </m:oMath>
                </a14:m>
                <a:endParaRPr lang="en-IN" sz="2600" dirty="0" smtClean="0"/>
              </a:p>
              <a:p>
                <a:pPr lvl="1"/>
                <a:endParaRPr lang="en-IN" sz="2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" y="1219200"/>
                <a:ext cx="8305800" cy="4800600"/>
              </a:xfrm>
              <a:blipFill rotWithShape="1">
                <a:blip r:embed="rId2"/>
                <a:stretch>
                  <a:fillRect t="-10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589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5031"/>
            <a:ext cx="8229600" cy="1110139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IN" sz="3200" b="1" u="sng" dirty="0" smtClean="0">
                <a:solidFill>
                  <a:schemeClr val="lt1"/>
                </a:solidFill>
                <a:ea typeface="+mn-ea"/>
                <a:cs typeface="+mn-cs"/>
              </a:rPr>
              <a:t>THE STATE OF COMPUTING</a:t>
            </a:r>
            <a:br>
              <a:rPr lang="en-IN" sz="3200" b="1" u="sng" dirty="0" smtClean="0">
                <a:solidFill>
                  <a:schemeClr val="lt1"/>
                </a:solidFill>
                <a:ea typeface="+mn-ea"/>
                <a:cs typeface="+mn-cs"/>
              </a:rPr>
            </a:br>
            <a:r>
              <a:rPr lang="en-IN" sz="3200" dirty="0" smtClean="0"/>
              <a:t>System Attributes to Performance</a:t>
            </a:r>
            <a:endParaRPr lang="en-IN" sz="3200" dirty="0">
              <a:solidFill>
                <a:schemeClr val="lt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CE94-92C2-44F3-8627-D6B944ECC8CA}" type="slidenum">
              <a:rPr lang="en-IN" smtClean="0"/>
              <a:t>5</a:t>
            </a:fld>
            <a:endParaRPr lang="en-I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IN" sz="3000" dirty="0" smtClean="0"/>
                  <a:t>MIPS Rate	</a:t>
                </a:r>
              </a:p>
              <a:p>
                <a14:m>
                  <m:oMath xmlns:m="http://schemas.openxmlformats.org/officeDocument/2006/math">
                    <m:r>
                      <a:rPr lang="en-IN" sz="3000" i="1" smtClean="0">
                        <a:latin typeface="Cambria Math"/>
                        <a:ea typeface="Cambria Math"/>
                      </a:rPr>
                      <m:t>𝜏</m:t>
                    </m:r>
                    <m:r>
                      <a:rPr lang="en-IN" sz="30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IN" sz="30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IN" sz="3000" b="0" i="1" smtClean="0">
                            <a:latin typeface="Cambria Math"/>
                            <a:ea typeface="Cambria Math"/>
                          </a:rPr>
                          <m:t>𝐼</m:t>
                        </m:r>
                        <m:r>
                          <a:rPr lang="en-IN" sz="3000" b="0" i="1" baseline="-25000" smtClean="0">
                            <a:latin typeface="Cambria Math"/>
                            <a:ea typeface="Cambria Math"/>
                          </a:rPr>
                          <m:t>𝑐</m:t>
                        </m:r>
                      </m:num>
                      <m:den>
                        <m:r>
                          <a:rPr lang="en-IN" sz="3000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  <m:r>
                          <a:rPr lang="en-IN" sz="30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IN" sz="3000" b="0" i="1" smtClean="0">
                            <a:latin typeface="Cambria Math"/>
                            <a:ea typeface="Cambria Math"/>
                          </a:rPr>
                          <m:t>106</m:t>
                        </m:r>
                      </m:den>
                    </m:f>
                    <m:r>
                      <a:rPr lang="en-IN" sz="30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IN" sz="30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IN" sz="3000" b="0" i="1" smtClean="0">
                            <a:latin typeface="Cambria Math"/>
                            <a:ea typeface="Cambria Math"/>
                          </a:rPr>
                          <m:t>𝑓</m:t>
                        </m:r>
                      </m:num>
                      <m:den>
                        <m:r>
                          <a:rPr lang="en-IN" sz="3000" b="0" i="1" smtClean="0">
                            <a:latin typeface="Cambria Math"/>
                            <a:ea typeface="Cambria Math"/>
                          </a:rPr>
                          <m:t>𝐶𝑃𝐼</m:t>
                        </m:r>
                        <m:r>
                          <a:rPr lang="en-IN" sz="3000" i="1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IN" sz="3000" i="1">
                            <a:latin typeface="Cambria Math"/>
                            <a:ea typeface="Cambria Math"/>
                          </a:rPr>
                          <m:t>106</m:t>
                        </m:r>
                      </m:den>
                    </m:f>
                    <m:r>
                      <a:rPr lang="en-IN" sz="30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IN" sz="30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IN" sz="3000" b="0" i="1" smtClean="0">
                            <a:latin typeface="Cambria Math"/>
                            <a:ea typeface="Cambria Math"/>
                          </a:rPr>
                          <m:t>𝑓</m:t>
                        </m:r>
                        <m:r>
                          <a:rPr lang="en-IN" sz="30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IN" sz="3000" i="1">
                            <a:latin typeface="Cambria Math"/>
                            <a:ea typeface="Cambria Math"/>
                          </a:rPr>
                          <m:t>𝐼</m:t>
                        </m:r>
                        <m:r>
                          <a:rPr lang="en-IN" sz="3000" i="1" baseline="-25000">
                            <a:latin typeface="Cambria Math"/>
                            <a:ea typeface="Cambria Math"/>
                          </a:rPr>
                          <m:t>𝑐</m:t>
                        </m:r>
                      </m:num>
                      <m:den>
                        <m:r>
                          <a:rPr lang="en-IN" sz="3000" b="0" i="1" smtClean="0">
                            <a:latin typeface="Cambria Math"/>
                            <a:ea typeface="Cambria Math"/>
                          </a:rPr>
                          <m:t>𝐶</m:t>
                        </m:r>
                        <m:r>
                          <a:rPr lang="en-IN" sz="3000" i="1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IN" sz="3000" i="1">
                            <a:latin typeface="Cambria Math"/>
                            <a:ea typeface="Cambria Math"/>
                          </a:rPr>
                          <m:t>106</m:t>
                        </m:r>
                      </m:den>
                    </m:f>
                  </m:oMath>
                </a14:m>
                <a:endParaRPr lang="en-IN" sz="3000" i="1" dirty="0" smtClean="0"/>
              </a:p>
              <a:p>
                <a:r>
                  <a:rPr lang="en-IN" sz="3000" dirty="0" smtClean="0"/>
                  <a:t>Throughput Rate</a:t>
                </a:r>
              </a:p>
              <a:p>
                <a14:m>
                  <m:oMath xmlns:m="http://schemas.openxmlformats.org/officeDocument/2006/math">
                    <m:r>
                      <a:rPr lang="en-IN" sz="3000" b="0" i="1" smtClean="0">
                        <a:latin typeface="Cambria Math"/>
                        <a:ea typeface="Cambria Math"/>
                      </a:rPr>
                      <m:t>𝑊𝑝</m:t>
                    </m:r>
                    <m:r>
                      <a:rPr lang="en-IN" sz="3000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IN" sz="30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IN" sz="3000" b="0" i="1" smtClean="0">
                            <a:latin typeface="Cambria Math"/>
                            <a:ea typeface="Cambria Math"/>
                          </a:rPr>
                          <m:t>𝑀𝐼𝑃𝑆</m:t>
                        </m:r>
                        <m:r>
                          <a:rPr lang="en-IN" sz="3000" i="1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IN" sz="3000" i="1">
                            <a:latin typeface="Cambria Math"/>
                            <a:ea typeface="Cambria Math"/>
                          </a:rPr>
                          <m:t>10</m:t>
                        </m:r>
                        <m:r>
                          <a:rPr lang="en-IN" sz="3000" i="1" baseline="30000">
                            <a:latin typeface="Cambria Math"/>
                            <a:ea typeface="Cambria Math"/>
                          </a:rPr>
                          <m:t>6</m:t>
                        </m:r>
                      </m:num>
                      <m:den>
                        <m:r>
                          <a:rPr lang="en-IN" sz="3000" b="0" i="1" smtClean="0">
                            <a:latin typeface="Cambria Math"/>
                            <a:ea typeface="Cambria Math"/>
                          </a:rPr>
                          <m:t>𝐼</m:t>
                        </m:r>
                        <m:r>
                          <a:rPr lang="en-IN" sz="3000" b="0" i="1" baseline="-25000" smtClean="0">
                            <a:latin typeface="Cambria Math"/>
                            <a:ea typeface="Cambria Math"/>
                          </a:rPr>
                          <m:t>𝑐</m:t>
                        </m:r>
                      </m:den>
                    </m:f>
                    <m:r>
                      <a:rPr lang="en-IN" sz="3000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IN" sz="30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IN" sz="3000" i="1">
                            <a:latin typeface="Cambria Math"/>
                            <a:ea typeface="Cambria Math"/>
                          </a:rPr>
                          <m:t>𝑓</m:t>
                        </m:r>
                      </m:num>
                      <m:den>
                        <m:r>
                          <a:rPr lang="en-IN" sz="3000" i="1">
                            <a:latin typeface="Cambria Math"/>
                            <a:ea typeface="Cambria Math"/>
                          </a:rPr>
                          <m:t>𝐶𝑃𝐼</m:t>
                        </m:r>
                        <m:r>
                          <a:rPr lang="en-IN" sz="3000" i="1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IN" sz="3000" b="0" i="1" smtClean="0">
                            <a:latin typeface="Cambria Math"/>
                            <a:ea typeface="Cambria Math"/>
                          </a:rPr>
                          <m:t>𝐼</m:t>
                        </m:r>
                        <m:r>
                          <a:rPr lang="en-IN" sz="3000" b="0" i="1" baseline="-25000" smtClean="0">
                            <a:latin typeface="Cambria Math"/>
                            <a:ea typeface="Cambria Math"/>
                          </a:rPr>
                          <m:t>𝑐</m:t>
                        </m:r>
                      </m:den>
                    </m:f>
                  </m:oMath>
                </a14:m>
                <a:endParaRPr lang="en-IN" sz="3000" i="1" dirty="0"/>
              </a:p>
              <a:p>
                <a:endParaRPr lang="en-IN" sz="3000" dirty="0"/>
              </a:p>
              <a:p>
                <a:pPr lvl="1"/>
                <a:endParaRPr lang="en-IN" sz="3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0" t="-15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5725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76200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System Attributes versus Performance Factors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7620000" cy="4114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charset="0"/>
              </a:rPr>
              <a:t>The ideal performance of a computer system requires a perfect match between machine capability and program behavior.</a:t>
            </a:r>
          </a:p>
          <a:p>
            <a:pPr algn="just"/>
            <a:r>
              <a:rPr lang="en-US" sz="2800" dirty="0">
                <a:latin typeface="Times New Roman" charset="0"/>
              </a:rPr>
              <a:t>Machine capability can be enhanced with better hardware technology, however program behavior is difficult to predict due to its dependence on application and run-time conditions.  </a:t>
            </a:r>
          </a:p>
          <a:p>
            <a:pPr algn="just"/>
            <a:r>
              <a:rPr lang="en-US" sz="2800" dirty="0">
                <a:latin typeface="Times New Roman" charset="0"/>
              </a:rPr>
              <a:t>Below are the </a:t>
            </a:r>
            <a:r>
              <a:rPr lang="en-US" sz="2800" dirty="0" smtClean="0">
                <a:latin typeface="Times New Roman" charset="0"/>
              </a:rPr>
              <a:t>fundamental </a:t>
            </a:r>
            <a:r>
              <a:rPr lang="en-US" sz="2800" dirty="0">
                <a:latin typeface="Times New Roman" charset="0"/>
              </a:rPr>
              <a:t>factors for projecting the performance of a computer.</a:t>
            </a:r>
          </a:p>
          <a:p>
            <a:pPr marL="114300" indent="0">
              <a:buNone/>
            </a:pPr>
            <a:endParaRPr lang="en-US" sz="28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28E0-63BB-4809-BC04-9231DB6BE599}" type="slidenum">
              <a:rPr lang="en-US">
                <a:solidFill>
                  <a:srgbClr val="17172B"/>
                </a:solidFill>
              </a:rPr>
              <a:pPr/>
              <a:t>6</a:t>
            </a:fld>
            <a:endParaRPr lang="en-US">
              <a:solidFill>
                <a:srgbClr val="17172B"/>
              </a:solidFill>
            </a:endParaRPr>
          </a:p>
        </p:txBody>
      </p:sp>
      <p:sp>
        <p:nvSpPr>
          <p:cNvPr id="6" name="Text Box 1029"/>
          <p:cNvSpPr txBox="1">
            <a:spLocks noChangeArrowheads="1"/>
          </p:cNvSpPr>
          <p:nvPr/>
        </p:nvSpPr>
        <p:spPr bwMode="auto">
          <a:xfrm>
            <a:off x="1173163" y="5534561"/>
            <a:ext cx="6705600" cy="11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222234"/>
                </a:solidFill>
                <a:latin typeface="Times New Roman" charset="0"/>
              </a:rPr>
              <a:t>1)</a:t>
            </a:r>
            <a:r>
              <a:rPr lang="en-US" sz="3200" b="1" u="sng" dirty="0" smtClean="0">
                <a:solidFill>
                  <a:srgbClr val="222234"/>
                </a:solidFill>
                <a:latin typeface="Times New Roman" charset="0"/>
              </a:rPr>
              <a:t>  Efficiency </a:t>
            </a:r>
            <a:r>
              <a:rPr lang="en-US" sz="3200" dirty="0" smtClean="0">
                <a:solidFill>
                  <a:srgbClr val="222234"/>
                </a:solidFill>
                <a:latin typeface="Times New Roman" charset="0"/>
              </a:rPr>
              <a:t>is measured as:- </a:t>
            </a:r>
          </a:p>
          <a:p>
            <a:pPr algn="ctr" fontAlgn="base">
              <a:spcBef>
                <a:spcPts val="60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222234"/>
                </a:solidFill>
                <a:latin typeface="Times New Roman" charset="0"/>
              </a:rPr>
              <a:t>Efficiency </a:t>
            </a: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= Time / Speed + </a:t>
            </a:r>
            <a:r>
              <a:rPr lang="en-US" sz="3200" dirty="0" smtClean="0">
                <a:solidFill>
                  <a:srgbClr val="222234"/>
                </a:solidFill>
                <a:latin typeface="Times New Roman" charset="0"/>
              </a:rPr>
              <a:t>Accuracy</a:t>
            </a:r>
            <a:endParaRPr lang="en-US" sz="3200" dirty="0">
              <a:solidFill>
                <a:srgbClr val="222234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124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build="p" autoUpdateAnimBg="0"/>
      <p:bldP spid="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15EBC-E477-4BD7-9C12-2312A4B43163}" type="slidenum">
              <a:rPr lang="en-US">
                <a:solidFill>
                  <a:srgbClr val="17172B"/>
                </a:solidFill>
              </a:rPr>
              <a:pPr/>
              <a:t>7</a:t>
            </a:fld>
            <a:endParaRPr lang="en-US">
              <a:solidFill>
                <a:srgbClr val="17172B"/>
              </a:solidFill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381000" y="457200"/>
            <a:ext cx="7848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marL="0" indent="0"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u="sng" dirty="0" smtClean="0">
                <a:solidFill>
                  <a:srgbClr val="222234"/>
                </a:solidFill>
              </a:rPr>
              <a:t>2.Clock </a:t>
            </a:r>
            <a:r>
              <a:rPr lang="en-US" sz="3600" b="1" u="sng" dirty="0">
                <a:solidFill>
                  <a:srgbClr val="222234"/>
                </a:solidFill>
              </a:rPr>
              <a:t>Rate</a:t>
            </a:r>
            <a:r>
              <a:rPr lang="en-US" sz="3600" b="1" dirty="0">
                <a:solidFill>
                  <a:srgbClr val="222234"/>
                </a:solidFill>
              </a:rPr>
              <a:t> :-</a:t>
            </a:r>
            <a:r>
              <a:rPr lang="en-US" sz="3600" dirty="0">
                <a:solidFill>
                  <a:srgbClr val="222234"/>
                </a:solidFill>
              </a:rPr>
              <a:t>  </a:t>
            </a:r>
            <a:r>
              <a:rPr lang="en-US" sz="3200" dirty="0">
                <a:solidFill>
                  <a:srgbClr val="222234"/>
                </a:solidFill>
              </a:rPr>
              <a:t>CPU is driven by a clock of constant cycle time (</a:t>
            </a:r>
            <a:r>
              <a:rPr lang="en-US" sz="4400" dirty="0">
                <a:solidFill>
                  <a:srgbClr val="222234"/>
                </a:solidFill>
                <a:sym typeface="Symbol" pitchFamily="18" charset="2"/>
              </a:rPr>
              <a:t></a:t>
            </a:r>
            <a:r>
              <a:rPr lang="en-US" sz="3200" dirty="0">
                <a:solidFill>
                  <a:srgbClr val="222234"/>
                </a:solidFill>
                <a:sym typeface="Symbol" pitchFamily="18" charset="2"/>
              </a:rPr>
              <a:t>).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4400" dirty="0">
                <a:solidFill>
                  <a:srgbClr val="222234"/>
                </a:solidFill>
                <a:sym typeface="Symbol" pitchFamily="18" charset="2"/>
              </a:rPr>
              <a:t>                    </a:t>
            </a:r>
            <a:r>
              <a:rPr lang="en-US" sz="3200" dirty="0">
                <a:solidFill>
                  <a:srgbClr val="222234"/>
                </a:solidFill>
                <a:sym typeface="Symbol" pitchFamily="18" charset="2"/>
              </a:rPr>
              <a:t> = 1/ f  (ns)</a:t>
            </a:r>
            <a:r>
              <a:rPr lang="en-US" sz="3200" dirty="0">
                <a:solidFill>
                  <a:srgbClr val="222234"/>
                </a:solidFill>
              </a:rPr>
              <a:t>                       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533400" y="2727324"/>
            <a:ext cx="78486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 </a:t>
            </a:r>
            <a:r>
              <a:rPr lang="en-US" sz="3200" b="1" dirty="0" smtClean="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3. </a:t>
            </a:r>
            <a:r>
              <a:rPr lang="en-US" sz="3600" b="1" u="sng" dirty="0" smtClean="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CPI</a:t>
            </a:r>
            <a:r>
              <a:rPr lang="en-US" sz="3600" b="1" dirty="0" smtClean="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 </a:t>
            </a:r>
            <a:r>
              <a:rPr lang="en-US" sz="3600" b="1" dirty="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:-</a:t>
            </a:r>
            <a:r>
              <a:rPr lang="en-US" sz="3200" dirty="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  (Cycles per instruction) 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    As different instructions acquire different cycles to execute, CPI will be taken as an average value for a given instruction set and a given program mix.</a:t>
            </a:r>
          </a:p>
        </p:txBody>
      </p:sp>
    </p:spTree>
    <p:extLst>
      <p:ext uri="{BB962C8B-B14F-4D97-AF65-F5344CB8AC3E}">
        <p14:creationId xmlns:p14="http://schemas.microsoft.com/office/powerpoint/2010/main" val="2665676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83E92-D2E6-4A6B-97F3-2BC4D56C8081}" type="slidenum">
              <a:rPr lang="en-US">
                <a:solidFill>
                  <a:srgbClr val="17172B"/>
                </a:solidFill>
              </a:rPr>
              <a:pPr/>
              <a:t>8</a:t>
            </a:fld>
            <a:endParaRPr lang="en-US">
              <a:solidFill>
                <a:srgbClr val="17172B"/>
              </a:solidFill>
            </a:endParaRPr>
          </a:p>
        </p:txBody>
      </p:sp>
      <p:sp>
        <p:nvSpPr>
          <p:cNvPr id="58370" name="Text Box 1026"/>
          <p:cNvSpPr txBox="1">
            <a:spLocks noChangeArrowheads="1"/>
          </p:cNvSpPr>
          <p:nvPr/>
        </p:nvSpPr>
        <p:spPr bwMode="auto">
          <a:xfrm>
            <a:off x="381000" y="457200"/>
            <a:ext cx="7772400" cy="210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222234"/>
                </a:solidFill>
                <a:latin typeface="Times New Roman" charset="0"/>
              </a:rPr>
              <a:t>3. </a:t>
            </a:r>
            <a:r>
              <a:rPr lang="en-US" sz="3600" b="1" u="sng" dirty="0">
                <a:solidFill>
                  <a:srgbClr val="222234"/>
                </a:solidFill>
                <a:latin typeface="Times New Roman" charset="0"/>
              </a:rPr>
              <a:t>Execution Time</a:t>
            </a:r>
            <a:r>
              <a:rPr lang="en-US" sz="3600" b="1" dirty="0">
                <a:solidFill>
                  <a:srgbClr val="222234"/>
                </a:solidFill>
                <a:latin typeface="Times New Roman" charset="0"/>
              </a:rPr>
              <a:t> :-</a:t>
            </a: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  Let </a:t>
            </a:r>
            <a:r>
              <a:rPr lang="en-US" sz="3200" dirty="0" err="1">
                <a:solidFill>
                  <a:srgbClr val="222234"/>
                </a:solidFill>
                <a:latin typeface="Times New Roman" charset="0"/>
              </a:rPr>
              <a:t>I</a:t>
            </a:r>
            <a:r>
              <a:rPr lang="en-US" sz="3200" baseline="-25000" dirty="0" err="1">
                <a:solidFill>
                  <a:srgbClr val="222234"/>
                </a:solidFill>
                <a:latin typeface="Times New Roman" charset="0"/>
              </a:rPr>
              <a:t>c</a:t>
            </a:r>
            <a:r>
              <a:rPr lang="en-US" sz="3200" baseline="-25000" dirty="0">
                <a:solidFill>
                  <a:srgbClr val="222234"/>
                </a:solidFill>
                <a:latin typeface="Times New Roman" charset="0"/>
              </a:rPr>
              <a:t> </a:t>
            </a: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be Instruction Count or total number of instructions in the program. So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Execution Time = ?             </a:t>
            </a:r>
            <a:endParaRPr lang="en-US" sz="3600" u="sng" dirty="0">
              <a:solidFill>
                <a:srgbClr val="222234"/>
              </a:solidFill>
              <a:latin typeface="Times New Roman" charset="0"/>
            </a:endParaRPr>
          </a:p>
        </p:txBody>
      </p:sp>
      <p:sp>
        <p:nvSpPr>
          <p:cNvPr id="58371" name="Text Box 1027"/>
          <p:cNvSpPr txBox="1">
            <a:spLocks noChangeArrowheads="1"/>
          </p:cNvSpPr>
          <p:nvPr/>
        </p:nvSpPr>
        <p:spPr bwMode="auto">
          <a:xfrm>
            <a:off x="3276600" y="2581275"/>
            <a:ext cx="3124200" cy="771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solidFill>
                  <a:srgbClr val="222234"/>
                </a:solidFill>
                <a:latin typeface="Times New Roman" charset="0"/>
              </a:rPr>
              <a:t>T = I</a:t>
            </a:r>
            <a:r>
              <a:rPr lang="en-US" sz="3200" b="1" baseline="-25000">
                <a:solidFill>
                  <a:srgbClr val="222234"/>
                </a:solidFill>
                <a:latin typeface="Times New Roman" charset="0"/>
              </a:rPr>
              <a:t>c </a:t>
            </a:r>
            <a:r>
              <a:rPr lang="en-US" sz="3200" b="1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</a:t>
            </a:r>
            <a:r>
              <a:rPr lang="en-US" sz="3200" b="1">
                <a:solidFill>
                  <a:srgbClr val="222234"/>
                </a:solidFill>
                <a:latin typeface="Times New Roman" charset="0"/>
              </a:rPr>
              <a:t> CPI </a:t>
            </a:r>
            <a:r>
              <a:rPr lang="en-US" sz="3200" b="1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</a:t>
            </a:r>
            <a:r>
              <a:rPr lang="en-US" sz="3200" b="1">
                <a:solidFill>
                  <a:srgbClr val="222234"/>
                </a:solidFill>
                <a:latin typeface="Times New Roman" charset="0"/>
              </a:rPr>
              <a:t> </a:t>
            </a:r>
            <a:r>
              <a:rPr lang="en-US" sz="4400" b="1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</a:t>
            </a:r>
          </a:p>
        </p:txBody>
      </p:sp>
      <p:sp>
        <p:nvSpPr>
          <p:cNvPr id="58372" name="Text Box 1028"/>
          <p:cNvSpPr txBox="1">
            <a:spLocks noChangeArrowheads="1"/>
          </p:cNvSpPr>
          <p:nvPr/>
        </p:nvSpPr>
        <p:spPr bwMode="auto">
          <a:xfrm>
            <a:off x="381000" y="3429000"/>
            <a:ext cx="7772400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Now,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CPI = Instruction Cycle = Processor Cycles +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                                           Memory Cycles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      </a:t>
            </a:r>
            <a:r>
              <a:rPr lang="en-US" sz="3200" dirty="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  </a:t>
            </a: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Instruction cycle = p + m </a:t>
            </a:r>
            <a:r>
              <a:rPr lang="en-US" sz="3200" dirty="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</a:t>
            </a: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 k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where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200" i="1" dirty="0">
                <a:solidFill>
                  <a:srgbClr val="222234"/>
                </a:solidFill>
                <a:latin typeface="Times New Roman" charset="0"/>
              </a:rPr>
              <a:t>          m </a:t>
            </a:r>
            <a:r>
              <a:rPr lang="en-US" sz="3200" dirty="0">
                <a:solidFill>
                  <a:srgbClr val="222234"/>
                </a:solidFill>
                <a:latin typeface="Times New Roman" charset="0"/>
              </a:rPr>
              <a:t>= number of memory references</a:t>
            </a:r>
          </a:p>
        </p:txBody>
      </p:sp>
    </p:spTree>
    <p:extLst>
      <p:ext uri="{BB962C8B-B14F-4D97-AF65-F5344CB8AC3E}">
        <p14:creationId xmlns:p14="http://schemas.microsoft.com/office/powerpoint/2010/main" val="197209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animBg="1" autoUpdateAnimBg="0"/>
      <p:bldP spid="5837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F79D-B560-4007-84C5-9533FBA75520}" type="slidenum">
              <a:rPr lang="en-US">
                <a:solidFill>
                  <a:srgbClr val="17172B"/>
                </a:solidFill>
              </a:rPr>
              <a:pPr/>
              <a:t>9</a:t>
            </a:fld>
            <a:endParaRPr lang="en-US">
              <a:solidFill>
                <a:srgbClr val="17172B"/>
              </a:solidFill>
            </a:endParaRPr>
          </a:p>
        </p:txBody>
      </p:sp>
      <p:sp>
        <p:nvSpPr>
          <p:cNvPr id="59394" name="Text Box 1026"/>
          <p:cNvSpPr txBox="1">
            <a:spLocks noChangeArrowheads="1"/>
          </p:cNvSpPr>
          <p:nvPr/>
        </p:nvSpPr>
        <p:spPr bwMode="auto">
          <a:xfrm>
            <a:off x="228600" y="457200"/>
            <a:ext cx="7696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i="1">
                <a:solidFill>
                  <a:srgbClr val="222234"/>
                </a:solidFill>
                <a:latin typeface="Times New Roman" charset="0"/>
              </a:rPr>
              <a:t>      P</a:t>
            </a:r>
            <a:r>
              <a:rPr lang="en-US" sz="3200">
                <a:solidFill>
                  <a:srgbClr val="222234"/>
                </a:solidFill>
                <a:latin typeface="Times New Roman" charset="0"/>
              </a:rPr>
              <a:t> = number of processor cycles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i="1">
                <a:solidFill>
                  <a:srgbClr val="222234"/>
                </a:solidFill>
                <a:latin typeface="Times New Roman" charset="0"/>
              </a:rPr>
              <a:t>      k</a:t>
            </a:r>
            <a:r>
              <a:rPr lang="en-US" sz="3200">
                <a:solidFill>
                  <a:srgbClr val="222234"/>
                </a:solidFill>
                <a:latin typeface="Times New Roman" charset="0"/>
              </a:rPr>
              <a:t> = latency factor </a:t>
            </a:r>
            <a:r>
              <a:rPr lang="en-US" sz="2800">
                <a:solidFill>
                  <a:srgbClr val="222234"/>
                </a:solidFill>
                <a:latin typeface="Times New Roman" charset="0"/>
              </a:rPr>
              <a:t>(how much the memory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222234"/>
                </a:solidFill>
                <a:latin typeface="Times New Roman" charset="0"/>
              </a:rPr>
              <a:t>                                         is slow w.r.t to CPU)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>
                <a:solidFill>
                  <a:srgbClr val="222234"/>
                </a:solidFill>
                <a:latin typeface="Times New Roman" charset="0"/>
              </a:rPr>
              <a:t>Now let </a:t>
            </a:r>
            <a:r>
              <a:rPr lang="en-US" sz="3200" b="1" i="1">
                <a:solidFill>
                  <a:srgbClr val="222234"/>
                </a:solidFill>
                <a:latin typeface="Times New Roman" charset="0"/>
              </a:rPr>
              <a:t>C</a:t>
            </a:r>
            <a:r>
              <a:rPr lang="en-US" sz="3200">
                <a:solidFill>
                  <a:srgbClr val="222234"/>
                </a:solidFill>
                <a:latin typeface="Times New Roman" charset="0"/>
              </a:rPr>
              <a:t> be Total number of cycles required to execute a program.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>
                <a:solidFill>
                  <a:srgbClr val="222234"/>
                </a:solidFill>
                <a:latin typeface="Times New Roman" charset="0"/>
              </a:rPr>
              <a:t>So,                         C = ?</a:t>
            </a:r>
            <a:endParaRPr lang="en-US" sz="2800">
              <a:solidFill>
                <a:srgbClr val="222234"/>
              </a:solidFill>
              <a:latin typeface="Times New Roman" charset="0"/>
            </a:endParaRPr>
          </a:p>
        </p:txBody>
      </p:sp>
      <p:sp>
        <p:nvSpPr>
          <p:cNvPr id="59396" name="Text Box 1028"/>
          <p:cNvSpPr txBox="1">
            <a:spLocks noChangeArrowheads="1"/>
          </p:cNvSpPr>
          <p:nvPr/>
        </p:nvSpPr>
        <p:spPr bwMode="auto">
          <a:xfrm>
            <a:off x="2743200" y="3754438"/>
            <a:ext cx="2362200" cy="588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200">
                <a:solidFill>
                  <a:srgbClr val="222234"/>
                </a:solidFill>
                <a:latin typeface="Times New Roman" charset="0"/>
              </a:rPr>
              <a:t>C = I</a:t>
            </a:r>
            <a:r>
              <a:rPr lang="en-US" sz="3200" baseline="-25000">
                <a:solidFill>
                  <a:srgbClr val="222234"/>
                </a:solidFill>
                <a:latin typeface="Times New Roman" charset="0"/>
              </a:rPr>
              <a:t>c </a:t>
            </a:r>
            <a:r>
              <a:rPr lang="en-US" sz="320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 CPI</a:t>
            </a:r>
          </a:p>
        </p:txBody>
      </p:sp>
      <p:sp>
        <p:nvSpPr>
          <p:cNvPr id="59397" name="Text Box 1029"/>
          <p:cNvSpPr txBox="1">
            <a:spLocks noChangeArrowheads="1"/>
          </p:cNvSpPr>
          <p:nvPr/>
        </p:nvSpPr>
        <p:spPr bwMode="auto">
          <a:xfrm>
            <a:off x="1143000" y="4435475"/>
            <a:ext cx="7696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200">
                <a:solidFill>
                  <a:srgbClr val="222234"/>
                </a:solidFill>
                <a:latin typeface="Times New Roman" charset="0"/>
              </a:rPr>
              <a:t>And the time to execute a program will be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200">
                <a:solidFill>
                  <a:srgbClr val="222234"/>
                </a:solidFill>
                <a:latin typeface="Times New Roman" charset="0"/>
              </a:rPr>
              <a:t>                         </a:t>
            </a:r>
            <a:endParaRPr lang="en-US" sz="4400">
              <a:solidFill>
                <a:srgbClr val="222234"/>
              </a:solidFill>
              <a:latin typeface="Times New Roman" charset="0"/>
              <a:sym typeface="Symbol" pitchFamily="18" charset="2"/>
            </a:endParaRPr>
          </a:p>
        </p:txBody>
      </p:sp>
      <p:sp>
        <p:nvSpPr>
          <p:cNvPr id="59399" name="Text Box 1031"/>
          <p:cNvSpPr txBox="1">
            <a:spLocks noChangeArrowheads="1"/>
          </p:cNvSpPr>
          <p:nvPr/>
        </p:nvSpPr>
        <p:spPr bwMode="auto">
          <a:xfrm>
            <a:off x="2895600" y="5746750"/>
            <a:ext cx="213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endParaRPr lang="en-US" sz="3200">
              <a:solidFill>
                <a:srgbClr val="222234"/>
              </a:solidFill>
              <a:latin typeface="Times New Roman" charset="0"/>
            </a:endParaRPr>
          </a:p>
        </p:txBody>
      </p:sp>
      <p:sp>
        <p:nvSpPr>
          <p:cNvPr id="59400" name="Rectangle 1032"/>
          <p:cNvSpPr>
            <a:spLocks noChangeArrowheads="1"/>
          </p:cNvSpPr>
          <p:nvPr/>
        </p:nvSpPr>
        <p:spPr bwMode="auto">
          <a:xfrm>
            <a:off x="3744913" y="5248275"/>
            <a:ext cx="1817687" cy="771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sz="3200">
                <a:solidFill>
                  <a:srgbClr val="222234"/>
                </a:solidFill>
                <a:latin typeface="Times New Roman" charset="0"/>
              </a:rPr>
              <a:t>T = C </a:t>
            </a:r>
            <a:r>
              <a:rPr lang="en-US" sz="320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 </a:t>
            </a:r>
            <a:r>
              <a:rPr lang="en-US" sz="4400">
                <a:solidFill>
                  <a:srgbClr val="222234"/>
                </a:solidFill>
                <a:latin typeface="Times New Roman" charset="0"/>
                <a:sym typeface="Symbol" pitchFamily="18" charset="2"/>
              </a:rPr>
              <a:t></a:t>
            </a:r>
          </a:p>
        </p:txBody>
      </p:sp>
    </p:spTree>
    <p:extLst>
      <p:ext uri="{BB962C8B-B14F-4D97-AF65-F5344CB8AC3E}">
        <p14:creationId xmlns:p14="http://schemas.microsoft.com/office/powerpoint/2010/main" val="1366463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 animBg="1" autoUpdateAnimBg="0"/>
      <p:bldP spid="59400" grpId="0" animBg="1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233</TotalTime>
  <Words>1863</Words>
  <Application>Microsoft Office PowerPoint</Application>
  <PresentationFormat>On-screen Show (4:3)</PresentationFormat>
  <Paragraphs>313</Paragraphs>
  <Slides>33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Adjacency</vt:lpstr>
      <vt:lpstr>Bitmap Image</vt:lpstr>
      <vt:lpstr>Types of Concurrent Events</vt:lpstr>
      <vt:lpstr>PowerPoint Presentation</vt:lpstr>
      <vt:lpstr>THE STATE OF COMPUTING System Performance</vt:lpstr>
      <vt:lpstr>THE STATE OF COMPUTING System Attributes to Performance</vt:lpstr>
      <vt:lpstr>THE STATE OF COMPUTING System Attributes to Performance</vt:lpstr>
      <vt:lpstr>System Attributes versus Performance Factors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Programmatic Levels of Parallel Processing</vt:lpstr>
      <vt:lpstr>PowerPoint Presentation</vt:lpstr>
      <vt:lpstr>PowerPoint Presentation</vt:lpstr>
      <vt:lpstr>PowerPoint Presentation</vt:lpstr>
      <vt:lpstr>Key Points :-</vt:lpstr>
      <vt:lpstr>PowerPoint Presentation</vt:lpstr>
      <vt:lpstr>Parallel Processing in Uniprocessor Systems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Examples</dc:title>
  <dc:creator>tawfik</dc:creator>
  <cp:lastModifiedBy>tawfik</cp:lastModifiedBy>
  <cp:revision>16</cp:revision>
  <dcterms:created xsi:type="dcterms:W3CDTF">2014-12-21T18:28:05Z</dcterms:created>
  <dcterms:modified xsi:type="dcterms:W3CDTF">2016-12-24T20:00:59Z</dcterms:modified>
</cp:coreProperties>
</file>