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handoutMasterIdLst>
    <p:handoutMasterId r:id="rId27"/>
  </p:handoutMasterIdLst>
  <p:sldIdLst>
    <p:sldId id="256" r:id="rId2"/>
    <p:sldId id="257" r:id="rId3"/>
    <p:sldId id="258" r:id="rId4"/>
    <p:sldId id="277" r:id="rId5"/>
    <p:sldId id="278" r:id="rId6"/>
    <p:sldId id="259" r:id="rId7"/>
    <p:sldId id="260" r:id="rId8"/>
    <p:sldId id="261" r:id="rId9"/>
    <p:sldId id="262" r:id="rId10"/>
    <p:sldId id="279" r:id="rId11"/>
    <p:sldId id="263" r:id="rId12"/>
    <p:sldId id="280" r:id="rId13"/>
    <p:sldId id="264" r:id="rId14"/>
    <p:sldId id="266" r:id="rId15"/>
    <p:sldId id="267" r:id="rId16"/>
    <p:sldId id="268" r:id="rId17"/>
    <p:sldId id="269" r:id="rId18"/>
    <p:sldId id="270" r:id="rId19"/>
    <p:sldId id="271" r:id="rId20"/>
    <p:sldId id="272" r:id="rId21"/>
    <p:sldId id="273" r:id="rId22"/>
    <p:sldId id="274" r:id="rId23"/>
    <p:sldId id="275" r:id="rId24"/>
    <p:sldId id="276" r:id="rId25"/>
  </p:sldIdLst>
  <p:sldSz cx="9906000" cy="6858000" type="A4"/>
  <p:notesSz cx="6113463" cy="8839200"/>
  <p:defaultTextStyle>
    <a:defPPr>
      <a:defRPr lang="en-US"/>
    </a:defPPr>
    <a:lvl1pPr marL="0" algn="l" defTabSz="987186" rtl="0" eaLnBrk="1" latinLnBrk="0" hangingPunct="1">
      <a:defRPr sz="1900" kern="1200">
        <a:solidFill>
          <a:schemeClr val="tx1"/>
        </a:solidFill>
        <a:latin typeface="+mn-lt"/>
        <a:ea typeface="+mn-ea"/>
        <a:cs typeface="+mn-cs"/>
      </a:defRPr>
    </a:lvl1pPr>
    <a:lvl2pPr marL="493593" algn="l" defTabSz="987186" rtl="0" eaLnBrk="1" latinLnBrk="0" hangingPunct="1">
      <a:defRPr sz="1900" kern="1200">
        <a:solidFill>
          <a:schemeClr val="tx1"/>
        </a:solidFill>
        <a:latin typeface="+mn-lt"/>
        <a:ea typeface="+mn-ea"/>
        <a:cs typeface="+mn-cs"/>
      </a:defRPr>
    </a:lvl2pPr>
    <a:lvl3pPr marL="987186" algn="l" defTabSz="987186" rtl="0" eaLnBrk="1" latinLnBrk="0" hangingPunct="1">
      <a:defRPr sz="1900" kern="1200">
        <a:solidFill>
          <a:schemeClr val="tx1"/>
        </a:solidFill>
        <a:latin typeface="+mn-lt"/>
        <a:ea typeface="+mn-ea"/>
        <a:cs typeface="+mn-cs"/>
      </a:defRPr>
    </a:lvl3pPr>
    <a:lvl4pPr marL="1480779" algn="l" defTabSz="987186" rtl="0" eaLnBrk="1" latinLnBrk="0" hangingPunct="1">
      <a:defRPr sz="1900" kern="1200">
        <a:solidFill>
          <a:schemeClr val="tx1"/>
        </a:solidFill>
        <a:latin typeface="+mn-lt"/>
        <a:ea typeface="+mn-ea"/>
        <a:cs typeface="+mn-cs"/>
      </a:defRPr>
    </a:lvl4pPr>
    <a:lvl5pPr marL="1974372" algn="l" defTabSz="987186" rtl="0" eaLnBrk="1" latinLnBrk="0" hangingPunct="1">
      <a:defRPr sz="1900" kern="1200">
        <a:solidFill>
          <a:schemeClr val="tx1"/>
        </a:solidFill>
        <a:latin typeface="+mn-lt"/>
        <a:ea typeface="+mn-ea"/>
        <a:cs typeface="+mn-cs"/>
      </a:defRPr>
    </a:lvl5pPr>
    <a:lvl6pPr marL="2467966" algn="l" defTabSz="987186" rtl="0" eaLnBrk="1" latinLnBrk="0" hangingPunct="1">
      <a:defRPr sz="1900" kern="1200">
        <a:solidFill>
          <a:schemeClr val="tx1"/>
        </a:solidFill>
        <a:latin typeface="+mn-lt"/>
        <a:ea typeface="+mn-ea"/>
        <a:cs typeface="+mn-cs"/>
      </a:defRPr>
    </a:lvl6pPr>
    <a:lvl7pPr marL="2961559" algn="l" defTabSz="987186" rtl="0" eaLnBrk="1" latinLnBrk="0" hangingPunct="1">
      <a:defRPr sz="1900" kern="1200">
        <a:solidFill>
          <a:schemeClr val="tx1"/>
        </a:solidFill>
        <a:latin typeface="+mn-lt"/>
        <a:ea typeface="+mn-ea"/>
        <a:cs typeface="+mn-cs"/>
      </a:defRPr>
    </a:lvl7pPr>
    <a:lvl8pPr marL="3455152" algn="l" defTabSz="987186" rtl="0" eaLnBrk="1" latinLnBrk="0" hangingPunct="1">
      <a:defRPr sz="1900" kern="1200">
        <a:solidFill>
          <a:schemeClr val="tx1"/>
        </a:solidFill>
        <a:latin typeface="+mn-lt"/>
        <a:ea typeface="+mn-ea"/>
        <a:cs typeface="+mn-cs"/>
      </a:defRPr>
    </a:lvl8pPr>
    <a:lvl9pPr marL="3948745" algn="l" defTabSz="987186" rtl="0" eaLnBrk="1" latinLnBrk="0" hangingPunct="1">
      <a:defRPr sz="1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254" y="-96"/>
      </p:cViewPr>
      <p:guideLst>
        <p:guide orient="horz" pos="2160"/>
        <p:guide pos="3120"/>
      </p:guideLst>
    </p:cSldViewPr>
  </p:slideViewPr>
  <p:notesTextViewPr>
    <p:cViewPr>
      <p:scale>
        <a:sx n="1" d="1"/>
        <a:sy n="1" d="1"/>
      </p:scale>
      <p:origin x="0" y="0"/>
    </p:cViewPr>
  </p:notesTextViewPr>
  <p:sorterViewPr>
    <p:cViewPr>
      <p:scale>
        <a:sx n="100" d="100"/>
        <a:sy n="100" d="100"/>
      </p:scale>
      <p:origin x="0" y="3696"/>
    </p:cViewPr>
  </p:sorterViewPr>
  <p:notesViewPr>
    <p:cSldViewPr>
      <p:cViewPr varScale="1">
        <p:scale>
          <a:sx n="58" d="100"/>
          <a:sy n="58" d="100"/>
        </p:scale>
        <p:origin x="-2928" y="-84"/>
      </p:cViewPr>
      <p:guideLst>
        <p:guide orient="horz" pos="2784"/>
        <p:guide pos="192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4809331" y="8610600"/>
            <a:ext cx="1302717" cy="227066"/>
          </a:xfrm>
          <a:prstGeom prst="rect">
            <a:avLst/>
          </a:prstGeom>
        </p:spPr>
        <p:txBody>
          <a:bodyPr vert="horz" lIns="85436" tIns="42719" rIns="85436" bIns="42719" rtlCol="0" anchor="b"/>
          <a:lstStyle>
            <a:lvl1pPr algn="r">
              <a:defRPr sz="1100"/>
            </a:lvl1pPr>
          </a:lstStyle>
          <a:p>
            <a:fld id="{58802EBF-CB2B-45F4-AC3F-F9252D32339C}" type="slidenum">
              <a:rPr lang="en-GB" smtClean="0"/>
              <a:t>‹#›</a:t>
            </a:fld>
            <a:endParaRPr lang="en-GB"/>
          </a:p>
        </p:txBody>
      </p:sp>
    </p:spTree>
    <p:extLst>
      <p:ext uri="{BB962C8B-B14F-4D97-AF65-F5344CB8AC3E}">
        <p14:creationId xmlns:p14="http://schemas.microsoft.com/office/powerpoint/2010/main" val="10836433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Notes Placeholder 4"/>
          <p:cNvSpPr>
            <a:spLocks noGrp="1"/>
          </p:cNvSpPr>
          <p:nvPr>
            <p:ph type="body" sz="quarter" idx="3"/>
          </p:nvPr>
        </p:nvSpPr>
        <p:spPr>
          <a:xfrm>
            <a:off x="398463" y="4246517"/>
            <a:ext cx="5715000" cy="4290060"/>
          </a:xfrm>
          <a:prstGeom prst="rect">
            <a:avLst/>
          </a:prstGeom>
        </p:spPr>
        <p:txBody>
          <a:bodyPr vert="horz" lIns="85436" tIns="42719" rIns="85436" bIns="42719"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Slide Number Placeholder 6"/>
          <p:cNvSpPr>
            <a:spLocks noGrp="1"/>
          </p:cNvSpPr>
          <p:nvPr>
            <p:ph type="sldNum" sz="quarter" idx="5"/>
          </p:nvPr>
        </p:nvSpPr>
        <p:spPr>
          <a:xfrm>
            <a:off x="3464297" y="8397240"/>
            <a:ext cx="2649167" cy="441960"/>
          </a:xfrm>
          <a:prstGeom prst="rect">
            <a:avLst/>
          </a:prstGeom>
        </p:spPr>
        <p:txBody>
          <a:bodyPr vert="horz" lIns="85436" tIns="42719" rIns="85436" bIns="42719" rtlCol="0" anchor="b"/>
          <a:lstStyle>
            <a:lvl1pPr algn="r">
              <a:defRPr sz="1900"/>
            </a:lvl1pPr>
          </a:lstStyle>
          <a:p>
            <a:fld id="{82526360-2A43-4219-83AE-8DC81950ECD3}" type="slidenum">
              <a:rPr lang="en-GB" smtClean="0"/>
              <a:pPr/>
              <a:t>‹#›</a:t>
            </a:fld>
            <a:endParaRPr lang="en-GB"/>
          </a:p>
        </p:txBody>
      </p:sp>
      <p:sp>
        <p:nvSpPr>
          <p:cNvPr id="6" name="Notes Placeholder 4"/>
          <p:cNvSpPr txBox="1">
            <a:spLocks/>
          </p:cNvSpPr>
          <p:nvPr/>
        </p:nvSpPr>
        <p:spPr>
          <a:xfrm>
            <a:off x="95817" y="-43543"/>
            <a:ext cx="5715000" cy="4290060"/>
          </a:xfrm>
          <a:prstGeom prst="rect">
            <a:avLst/>
          </a:prstGeom>
        </p:spPr>
        <p:txBody>
          <a:bodyPr vert="horz" lIns="85436" tIns="42719" rIns="85436" bIns="42719" rtlCol="0"/>
          <a:lstStyle>
            <a:lvl1pPr marL="0" algn="l" defTabSz="987186" rtl="0" eaLnBrk="1" latinLnBrk="0" hangingPunct="1">
              <a:defRPr sz="1300" kern="1200">
                <a:solidFill>
                  <a:schemeClr val="tx1"/>
                </a:solidFill>
                <a:latin typeface="+mn-lt"/>
                <a:ea typeface="+mn-ea"/>
                <a:cs typeface="+mn-cs"/>
              </a:defRPr>
            </a:lvl1pPr>
            <a:lvl2pPr marL="493593" algn="l" defTabSz="987186" rtl="0" eaLnBrk="1" latinLnBrk="0" hangingPunct="1">
              <a:defRPr sz="1300" kern="1200">
                <a:solidFill>
                  <a:schemeClr val="tx1"/>
                </a:solidFill>
                <a:latin typeface="+mn-lt"/>
                <a:ea typeface="+mn-ea"/>
                <a:cs typeface="+mn-cs"/>
              </a:defRPr>
            </a:lvl2pPr>
            <a:lvl3pPr marL="987186" algn="l" defTabSz="987186" rtl="0" eaLnBrk="1" latinLnBrk="0" hangingPunct="1">
              <a:defRPr sz="1300" kern="1200">
                <a:solidFill>
                  <a:schemeClr val="tx1"/>
                </a:solidFill>
                <a:latin typeface="+mn-lt"/>
                <a:ea typeface="+mn-ea"/>
                <a:cs typeface="+mn-cs"/>
              </a:defRPr>
            </a:lvl3pPr>
            <a:lvl4pPr marL="1480779" algn="l" defTabSz="987186" rtl="0" eaLnBrk="1" latinLnBrk="0" hangingPunct="1">
              <a:defRPr sz="1300" kern="1200">
                <a:solidFill>
                  <a:schemeClr val="tx1"/>
                </a:solidFill>
                <a:latin typeface="+mn-lt"/>
                <a:ea typeface="+mn-ea"/>
                <a:cs typeface="+mn-cs"/>
              </a:defRPr>
            </a:lvl4pPr>
            <a:lvl5pPr marL="1974372" algn="l" defTabSz="987186" rtl="0" eaLnBrk="1" latinLnBrk="0" hangingPunct="1">
              <a:defRPr sz="1300" kern="1200">
                <a:solidFill>
                  <a:schemeClr val="tx1"/>
                </a:solidFill>
                <a:latin typeface="+mn-lt"/>
                <a:ea typeface="+mn-ea"/>
                <a:cs typeface="+mn-cs"/>
              </a:defRPr>
            </a:lvl5pPr>
            <a:lvl6pPr marL="2467966" algn="l" defTabSz="987186" rtl="0" eaLnBrk="1" latinLnBrk="0" hangingPunct="1">
              <a:defRPr sz="1300" kern="1200">
                <a:solidFill>
                  <a:schemeClr val="tx1"/>
                </a:solidFill>
                <a:latin typeface="+mn-lt"/>
                <a:ea typeface="+mn-ea"/>
                <a:cs typeface="+mn-cs"/>
              </a:defRPr>
            </a:lvl6pPr>
            <a:lvl7pPr marL="2961559" algn="l" defTabSz="987186" rtl="0" eaLnBrk="1" latinLnBrk="0" hangingPunct="1">
              <a:defRPr sz="1300" kern="1200">
                <a:solidFill>
                  <a:schemeClr val="tx1"/>
                </a:solidFill>
                <a:latin typeface="+mn-lt"/>
                <a:ea typeface="+mn-ea"/>
                <a:cs typeface="+mn-cs"/>
              </a:defRPr>
            </a:lvl7pPr>
            <a:lvl8pPr marL="3455152" algn="l" defTabSz="987186" rtl="0" eaLnBrk="1" latinLnBrk="0" hangingPunct="1">
              <a:defRPr sz="1300" kern="1200">
                <a:solidFill>
                  <a:schemeClr val="tx1"/>
                </a:solidFill>
                <a:latin typeface="+mn-lt"/>
                <a:ea typeface="+mn-ea"/>
                <a:cs typeface="+mn-cs"/>
              </a:defRPr>
            </a:lvl8pPr>
            <a:lvl9pPr marL="3948745" algn="l" defTabSz="987186" rtl="0" eaLnBrk="1" latinLnBrk="0" hangingPunct="1">
              <a:defRPr sz="1300" kern="1200">
                <a:solidFill>
                  <a:schemeClr val="tx1"/>
                </a:solidFill>
                <a:latin typeface="+mn-lt"/>
                <a:ea typeface="+mn-ea"/>
                <a:cs typeface="+mn-cs"/>
              </a:defRPr>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954184557"/>
      </p:ext>
    </p:extLst>
  </p:cSld>
  <p:clrMap bg1="lt1" tx1="dk1" bg2="lt2" tx2="dk2" accent1="accent1" accent2="accent2" accent3="accent3" accent4="accent4" accent5="accent5" accent6="accent6" hlink="hlink" folHlink="folHlink"/>
  <p:notesStyle>
    <a:lvl1pPr marL="0" algn="l" defTabSz="987186" rtl="0" eaLnBrk="1" latinLnBrk="0" hangingPunct="1">
      <a:defRPr sz="1300" kern="1200">
        <a:solidFill>
          <a:schemeClr val="tx1"/>
        </a:solidFill>
        <a:latin typeface="+mn-lt"/>
        <a:ea typeface="+mn-ea"/>
        <a:cs typeface="+mn-cs"/>
      </a:defRPr>
    </a:lvl1pPr>
    <a:lvl2pPr marL="493593" algn="l" defTabSz="987186" rtl="0" eaLnBrk="1" latinLnBrk="0" hangingPunct="1">
      <a:defRPr sz="1300" kern="1200">
        <a:solidFill>
          <a:schemeClr val="tx1"/>
        </a:solidFill>
        <a:latin typeface="+mn-lt"/>
        <a:ea typeface="+mn-ea"/>
        <a:cs typeface="+mn-cs"/>
      </a:defRPr>
    </a:lvl2pPr>
    <a:lvl3pPr marL="987186" algn="l" defTabSz="987186" rtl="0" eaLnBrk="1" latinLnBrk="0" hangingPunct="1">
      <a:defRPr sz="1300" kern="1200">
        <a:solidFill>
          <a:schemeClr val="tx1"/>
        </a:solidFill>
        <a:latin typeface="+mn-lt"/>
        <a:ea typeface="+mn-ea"/>
        <a:cs typeface="+mn-cs"/>
      </a:defRPr>
    </a:lvl3pPr>
    <a:lvl4pPr marL="1480779" algn="l" defTabSz="987186" rtl="0" eaLnBrk="1" latinLnBrk="0" hangingPunct="1">
      <a:defRPr sz="1300" kern="1200">
        <a:solidFill>
          <a:schemeClr val="tx1"/>
        </a:solidFill>
        <a:latin typeface="+mn-lt"/>
        <a:ea typeface="+mn-ea"/>
        <a:cs typeface="+mn-cs"/>
      </a:defRPr>
    </a:lvl4pPr>
    <a:lvl5pPr marL="1974372" algn="l" defTabSz="987186" rtl="0" eaLnBrk="1" latinLnBrk="0" hangingPunct="1">
      <a:defRPr sz="1300" kern="1200">
        <a:solidFill>
          <a:schemeClr val="tx1"/>
        </a:solidFill>
        <a:latin typeface="+mn-lt"/>
        <a:ea typeface="+mn-ea"/>
        <a:cs typeface="+mn-cs"/>
      </a:defRPr>
    </a:lvl5pPr>
    <a:lvl6pPr marL="2467966" algn="l" defTabSz="987186" rtl="0" eaLnBrk="1" latinLnBrk="0" hangingPunct="1">
      <a:defRPr sz="1300" kern="1200">
        <a:solidFill>
          <a:schemeClr val="tx1"/>
        </a:solidFill>
        <a:latin typeface="+mn-lt"/>
        <a:ea typeface="+mn-ea"/>
        <a:cs typeface="+mn-cs"/>
      </a:defRPr>
    </a:lvl6pPr>
    <a:lvl7pPr marL="2961559" algn="l" defTabSz="987186" rtl="0" eaLnBrk="1" latinLnBrk="0" hangingPunct="1">
      <a:defRPr sz="1300" kern="1200">
        <a:solidFill>
          <a:schemeClr val="tx1"/>
        </a:solidFill>
        <a:latin typeface="+mn-lt"/>
        <a:ea typeface="+mn-ea"/>
        <a:cs typeface="+mn-cs"/>
      </a:defRPr>
    </a:lvl7pPr>
    <a:lvl8pPr marL="3455152" algn="l" defTabSz="987186" rtl="0" eaLnBrk="1" latinLnBrk="0" hangingPunct="1">
      <a:defRPr sz="1300" kern="1200">
        <a:solidFill>
          <a:schemeClr val="tx1"/>
        </a:solidFill>
        <a:latin typeface="+mn-lt"/>
        <a:ea typeface="+mn-ea"/>
        <a:cs typeface="+mn-cs"/>
      </a:defRPr>
    </a:lvl8pPr>
    <a:lvl9pPr marL="3948745" algn="l" defTabSz="987186"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963" y="165100"/>
            <a:ext cx="6461126" cy="4475163"/>
          </a:xfrm>
          <a:prstGeom prst="rect">
            <a:avLst/>
          </a:prstGeom>
        </p:spPr>
      </p:sp>
      <p:sp>
        <p:nvSpPr>
          <p:cNvPr id="4" name="Slide Number Placeholder 3"/>
          <p:cNvSpPr>
            <a:spLocks noGrp="1"/>
          </p:cNvSpPr>
          <p:nvPr>
            <p:ph type="sldNum" sz="quarter" idx="10"/>
          </p:nvPr>
        </p:nvSpPr>
        <p:spPr/>
        <p:txBody>
          <a:bodyPr/>
          <a:lstStyle/>
          <a:p>
            <a:fld id="{82526360-2A43-4219-83AE-8DC81950ECD3}" type="slidenum">
              <a:rPr lang="en-GB" smtClean="0"/>
              <a:pPr/>
              <a:t>1</a:t>
            </a:fld>
            <a:endParaRPr lang="en-GB"/>
          </a:p>
        </p:txBody>
      </p:sp>
    </p:spTree>
    <p:extLst>
      <p:ext uri="{BB962C8B-B14F-4D97-AF65-F5344CB8AC3E}">
        <p14:creationId xmlns:p14="http://schemas.microsoft.com/office/powerpoint/2010/main" val="2001110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963" y="165100"/>
            <a:ext cx="6461126" cy="4475163"/>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14</a:t>
            </a:fld>
            <a:endParaRPr lang="en-GB"/>
          </a:p>
        </p:txBody>
      </p:sp>
    </p:spTree>
    <p:extLst>
      <p:ext uri="{BB962C8B-B14F-4D97-AF65-F5344CB8AC3E}">
        <p14:creationId xmlns:p14="http://schemas.microsoft.com/office/powerpoint/2010/main" val="625089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963" y="165100"/>
            <a:ext cx="6461126" cy="4475163"/>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15</a:t>
            </a:fld>
            <a:endParaRPr lang="en-GB"/>
          </a:p>
        </p:txBody>
      </p:sp>
    </p:spTree>
    <p:extLst>
      <p:ext uri="{BB962C8B-B14F-4D97-AF65-F5344CB8AC3E}">
        <p14:creationId xmlns:p14="http://schemas.microsoft.com/office/powerpoint/2010/main" val="4212724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963" y="165100"/>
            <a:ext cx="6461126" cy="4475163"/>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16</a:t>
            </a:fld>
            <a:endParaRPr lang="en-GB"/>
          </a:p>
        </p:txBody>
      </p:sp>
    </p:spTree>
    <p:extLst>
      <p:ext uri="{BB962C8B-B14F-4D97-AF65-F5344CB8AC3E}">
        <p14:creationId xmlns:p14="http://schemas.microsoft.com/office/powerpoint/2010/main" val="31834124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963" y="165100"/>
            <a:ext cx="6461126" cy="4475163"/>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17</a:t>
            </a:fld>
            <a:endParaRPr lang="en-GB"/>
          </a:p>
        </p:txBody>
      </p:sp>
    </p:spTree>
    <p:extLst>
      <p:ext uri="{BB962C8B-B14F-4D97-AF65-F5344CB8AC3E}">
        <p14:creationId xmlns:p14="http://schemas.microsoft.com/office/powerpoint/2010/main" val="23632890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963" y="165100"/>
            <a:ext cx="6461126" cy="4475163"/>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18</a:t>
            </a:fld>
            <a:endParaRPr lang="en-GB"/>
          </a:p>
        </p:txBody>
      </p:sp>
    </p:spTree>
    <p:extLst>
      <p:ext uri="{BB962C8B-B14F-4D97-AF65-F5344CB8AC3E}">
        <p14:creationId xmlns:p14="http://schemas.microsoft.com/office/powerpoint/2010/main" val="41229594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963" y="165100"/>
            <a:ext cx="6461126" cy="4475163"/>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19</a:t>
            </a:fld>
            <a:endParaRPr lang="en-GB"/>
          </a:p>
        </p:txBody>
      </p:sp>
    </p:spTree>
    <p:extLst>
      <p:ext uri="{BB962C8B-B14F-4D97-AF65-F5344CB8AC3E}">
        <p14:creationId xmlns:p14="http://schemas.microsoft.com/office/powerpoint/2010/main" val="1611065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963" y="165100"/>
            <a:ext cx="6461126" cy="4475163"/>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20</a:t>
            </a:fld>
            <a:endParaRPr lang="en-GB"/>
          </a:p>
        </p:txBody>
      </p:sp>
    </p:spTree>
    <p:extLst>
      <p:ext uri="{BB962C8B-B14F-4D97-AF65-F5344CB8AC3E}">
        <p14:creationId xmlns:p14="http://schemas.microsoft.com/office/powerpoint/2010/main" val="41380262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963" y="165100"/>
            <a:ext cx="6461126" cy="4475163"/>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21</a:t>
            </a:fld>
            <a:endParaRPr lang="en-GB"/>
          </a:p>
        </p:txBody>
      </p:sp>
    </p:spTree>
    <p:extLst>
      <p:ext uri="{BB962C8B-B14F-4D97-AF65-F5344CB8AC3E}">
        <p14:creationId xmlns:p14="http://schemas.microsoft.com/office/powerpoint/2010/main" val="33378414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375" y="211138"/>
            <a:ext cx="6788150" cy="4700587"/>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22</a:t>
            </a:fld>
            <a:endParaRPr lang="en-GB"/>
          </a:p>
        </p:txBody>
      </p:sp>
    </p:spTree>
    <p:extLst>
      <p:ext uri="{BB962C8B-B14F-4D97-AF65-F5344CB8AC3E}">
        <p14:creationId xmlns:p14="http://schemas.microsoft.com/office/powerpoint/2010/main" val="10335125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963" y="165100"/>
            <a:ext cx="6461126" cy="4475163"/>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23</a:t>
            </a:fld>
            <a:endParaRPr lang="en-GB"/>
          </a:p>
        </p:txBody>
      </p:sp>
    </p:spTree>
    <p:extLst>
      <p:ext uri="{BB962C8B-B14F-4D97-AF65-F5344CB8AC3E}">
        <p14:creationId xmlns:p14="http://schemas.microsoft.com/office/powerpoint/2010/main" val="1016482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963" y="165100"/>
            <a:ext cx="6461126" cy="4475163"/>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2</a:t>
            </a:fld>
            <a:endParaRPr lang="en-GB"/>
          </a:p>
        </p:txBody>
      </p:sp>
    </p:spTree>
    <p:extLst>
      <p:ext uri="{BB962C8B-B14F-4D97-AF65-F5344CB8AC3E}">
        <p14:creationId xmlns:p14="http://schemas.microsoft.com/office/powerpoint/2010/main" val="10044591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963" y="165100"/>
            <a:ext cx="6461126" cy="4475163"/>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24</a:t>
            </a:fld>
            <a:endParaRPr lang="en-GB"/>
          </a:p>
        </p:txBody>
      </p:sp>
    </p:spTree>
    <p:extLst>
      <p:ext uri="{BB962C8B-B14F-4D97-AF65-F5344CB8AC3E}">
        <p14:creationId xmlns:p14="http://schemas.microsoft.com/office/powerpoint/2010/main" val="1881480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963" y="165100"/>
            <a:ext cx="6461126" cy="4475163"/>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3</a:t>
            </a:fld>
            <a:endParaRPr lang="en-GB"/>
          </a:p>
        </p:txBody>
      </p:sp>
    </p:spTree>
    <p:extLst>
      <p:ext uri="{BB962C8B-B14F-4D97-AF65-F5344CB8AC3E}">
        <p14:creationId xmlns:p14="http://schemas.microsoft.com/office/powerpoint/2010/main" val="3453642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963" y="165100"/>
            <a:ext cx="6461126" cy="4475163"/>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6</a:t>
            </a:fld>
            <a:endParaRPr lang="en-GB"/>
          </a:p>
        </p:txBody>
      </p:sp>
    </p:spTree>
    <p:extLst>
      <p:ext uri="{BB962C8B-B14F-4D97-AF65-F5344CB8AC3E}">
        <p14:creationId xmlns:p14="http://schemas.microsoft.com/office/powerpoint/2010/main" val="1636610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963" y="165100"/>
            <a:ext cx="6461126" cy="4475163"/>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7</a:t>
            </a:fld>
            <a:endParaRPr lang="en-GB"/>
          </a:p>
        </p:txBody>
      </p:sp>
    </p:spTree>
    <p:extLst>
      <p:ext uri="{BB962C8B-B14F-4D97-AF65-F5344CB8AC3E}">
        <p14:creationId xmlns:p14="http://schemas.microsoft.com/office/powerpoint/2010/main" val="3776876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963" y="165100"/>
            <a:ext cx="6461126" cy="4475163"/>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8</a:t>
            </a:fld>
            <a:endParaRPr lang="en-GB"/>
          </a:p>
        </p:txBody>
      </p:sp>
    </p:spTree>
    <p:extLst>
      <p:ext uri="{BB962C8B-B14F-4D97-AF65-F5344CB8AC3E}">
        <p14:creationId xmlns:p14="http://schemas.microsoft.com/office/powerpoint/2010/main" val="1919571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963" y="165100"/>
            <a:ext cx="6461126" cy="4475163"/>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9</a:t>
            </a:fld>
            <a:endParaRPr lang="en-GB"/>
          </a:p>
        </p:txBody>
      </p:sp>
    </p:spTree>
    <p:extLst>
      <p:ext uri="{BB962C8B-B14F-4D97-AF65-F5344CB8AC3E}">
        <p14:creationId xmlns:p14="http://schemas.microsoft.com/office/powerpoint/2010/main" val="291096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963" y="165100"/>
            <a:ext cx="6461126" cy="4475163"/>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11</a:t>
            </a:fld>
            <a:endParaRPr lang="en-GB"/>
          </a:p>
        </p:txBody>
      </p:sp>
    </p:spTree>
    <p:extLst>
      <p:ext uri="{BB962C8B-B14F-4D97-AF65-F5344CB8AC3E}">
        <p14:creationId xmlns:p14="http://schemas.microsoft.com/office/powerpoint/2010/main" val="7190648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963" y="165100"/>
            <a:ext cx="6461126" cy="4475163"/>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13</a:t>
            </a:fld>
            <a:endParaRPr lang="en-GB"/>
          </a:p>
        </p:txBody>
      </p:sp>
    </p:spTree>
    <p:extLst>
      <p:ext uri="{BB962C8B-B14F-4D97-AF65-F5344CB8AC3E}">
        <p14:creationId xmlns:p14="http://schemas.microsoft.com/office/powerpoint/2010/main" val="3195271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320800" y="3886201"/>
            <a:ext cx="7429500" cy="990600"/>
          </a:xfrm>
        </p:spPr>
        <p:txBody>
          <a:bodyPr anchor="t" anchorCtr="0"/>
          <a:lstStyle>
            <a:lvl1pPr algn="r">
              <a:defRPr sz="35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320800" y="5124451"/>
            <a:ext cx="7429500" cy="533400"/>
          </a:xfrm>
        </p:spPr>
        <p:txBody>
          <a:bodyPr/>
          <a:lstStyle>
            <a:lvl1pPr marL="0" indent="0" algn="r">
              <a:buNone/>
              <a:defRPr sz="2200">
                <a:solidFill>
                  <a:schemeClr val="tx2"/>
                </a:solidFill>
                <a:latin typeface="+mj-lt"/>
                <a:ea typeface="+mj-ea"/>
                <a:cs typeface="+mj-cs"/>
              </a:defRPr>
            </a:lvl1pPr>
            <a:lvl2pPr marL="493593" indent="0" algn="ctr">
              <a:buNone/>
            </a:lvl2pPr>
            <a:lvl3pPr marL="987186" indent="0" algn="ctr">
              <a:buNone/>
            </a:lvl3pPr>
            <a:lvl4pPr marL="1480779" indent="0" algn="ctr">
              <a:buNone/>
            </a:lvl4pPr>
            <a:lvl5pPr marL="1974372" indent="0" algn="ctr">
              <a:buNone/>
            </a:lvl5pPr>
            <a:lvl6pPr marL="2467966" indent="0" algn="ctr">
              <a:buNone/>
            </a:lvl6pPr>
            <a:lvl7pPr marL="2961559" indent="0" algn="ctr">
              <a:buNone/>
            </a:lvl7pPr>
            <a:lvl8pPr marL="3455152" indent="0" algn="ctr">
              <a:buNone/>
            </a:lvl8pPr>
            <a:lvl9pPr marL="3948745"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934201" y="6355080"/>
            <a:ext cx="2476500" cy="365760"/>
          </a:xfrm>
        </p:spPr>
        <p:txBody>
          <a:bodyPr/>
          <a:lstStyle>
            <a:lvl1pPr>
              <a:defRPr sz="1500"/>
            </a:lvl1pPr>
          </a:lstStyle>
          <a:p>
            <a:fld id="{0B828446-7E55-4548-84D5-75C39B52934E}" type="datetime1">
              <a:rPr lang="en-GB" smtClean="0"/>
              <a:t>29/10/2016</a:t>
            </a:fld>
            <a:endParaRPr lang="en-GB"/>
          </a:p>
        </p:txBody>
      </p:sp>
      <p:sp>
        <p:nvSpPr>
          <p:cNvPr id="17" name="Footer Placeholder 16"/>
          <p:cNvSpPr>
            <a:spLocks noGrp="1"/>
          </p:cNvSpPr>
          <p:nvPr>
            <p:ph type="ftr" sz="quarter" idx="11"/>
          </p:nvPr>
        </p:nvSpPr>
        <p:spPr>
          <a:xfrm>
            <a:off x="3140202" y="6355080"/>
            <a:ext cx="3764280" cy="365760"/>
          </a:xfrm>
        </p:spPr>
        <p:txBody>
          <a:bodyPr/>
          <a:lstStyle/>
          <a:p>
            <a:endParaRPr lang="en-GB"/>
          </a:p>
        </p:txBody>
      </p:sp>
      <p:sp>
        <p:nvSpPr>
          <p:cNvPr id="29" name="Slide Number Placeholder 28"/>
          <p:cNvSpPr>
            <a:spLocks noGrp="1"/>
          </p:cNvSpPr>
          <p:nvPr>
            <p:ph type="sldNum" sz="quarter" idx="12"/>
          </p:nvPr>
        </p:nvSpPr>
        <p:spPr>
          <a:xfrm>
            <a:off x="1317498" y="6355080"/>
            <a:ext cx="1320800" cy="365760"/>
          </a:xfrm>
        </p:spPr>
        <p:txBody>
          <a:bodyPr/>
          <a:lstStyle/>
          <a:p>
            <a:fld id="{BE3B4083-E855-4318-BD26-C48B685ED196}" type="slidenum">
              <a:rPr lang="en-GB" smtClean="0"/>
              <a:t>‹#›</a:t>
            </a:fld>
            <a:endParaRPr lang="en-GB"/>
          </a:p>
        </p:txBody>
      </p:sp>
      <p:sp>
        <p:nvSpPr>
          <p:cNvPr id="21" name="Rectangle 20"/>
          <p:cNvSpPr/>
          <p:nvPr/>
        </p:nvSpPr>
        <p:spPr>
          <a:xfrm>
            <a:off x="980281" y="3648075"/>
            <a:ext cx="79248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
        <p:nvSpPr>
          <p:cNvPr id="33" name="Rectangle 32"/>
          <p:cNvSpPr/>
          <p:nvPr/>
        </p:nvSpPr>
        <p:spPr>
          <a:xfrm>
            <a:off x="990600" y="5048250"/>
            <a:ext cx="79248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
        <p:nvSpPr>
          <p:cNvPr id="22" name="Rectangle 21"/>
          <p:cNvSpPr/>
          <p:nvPr/>
        </p:nvSpPr>
        <p:spPr>
          <a:xfrm>
            <a:off x="980281" y="3648075"/>
            <a:ext cx="247651"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
        <p:nvSpPr>
          <p:cNvPr id="32" name="Rectangle 31"/>
          <p:cNvSpPr/>
          <p:nvPr/>
        </p:nvSpPr>
        <p:spPr>
          <a:xfrm>
            <a:off x="990600" y="5048250"/>
            <a:ext cx="247651"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2A99553-829D-4335-826F-35609E37650C}" type="datetime1">
              <a:rPr lang="en-GB" smtClean="0"/>
              <a:t>29/10/2016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3B4083-E855-4318-BD26-C48B685ED19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49" y="274639"/>
            <a:ext cx="2228851"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95301" y="274639"/>
            <a:ext cx="652145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802DAA-20F2-4A5D-80A1-0B12187982F8}" type="datetime1">
              <a:rPr lang="en-GB" smtClean="0"/>
              <a:t>29/10/2016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3B4083-E855-4318-BD26-C48B685ED196}" type="slidenum">
              <a:rPr lang="en-GB" smtClean="0"/>
              <a:t>‹#›</a:t>
            </a:fld>
            <a:endParaRPr lang="en-GB"/>
          </a:p>
        </p:txBody>
      </p:sp>
      <p:sp>
        <p:nvSpPr>
          <p:cNvPr id="7" name="Straight Connector 6"/>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8719" tIns="49359" rIns="98719" bIns="49359" anchor="t" compatLnSpc="1"/>
          <a:lstStyle/>
          <a:p>
            <a:endParaRPr kumimoji="0" lang="en-US"/>
          </a:p>
        </p:txBody>
      </p:sp>
      <p:sp>
        <p:nvSpPr>
          <p:cNvPr id="8" name="Isosceles Triangle 7"/>
          <p:cNvSpPr>
            <a:spLocks noChangeAspect="1"/>
          </p:cNvSpPr>
          <p:nvPr/>
        </p:nvSpPr>
        <p:spPr>
          <a:xfrm rot="5400000">
            <a:off x="461977"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
        <p:nvSpPr>
          <p:cNvPr id="9" name="Straight Connector 8"/>
          <p:cNvSpPr>
            <a:spLocks noChangeShapeType="1"/>
          </p:cNvSpPr>
          <p:nvPr/>
        </p:nvSpPr>
        <p:spPr bwMode="auto">
          <a:xfrm rot="5400000">
            <a:off x="4175914"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8719" tIns="49359" rIns="98719" bIns="49359"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647939A-81EF-44E5-853D-9375BF1C198F}" type="datetime1">
              <a:rPr lang="en-GB" smtClean="0"/>
              <a:t>29/10/2016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3B4083-E855-4318-BD26-C48B685ED196}" type="slidenum">
              <a:rPr lang="en-GB" smtClean="0"/>
              <a:t>‹#›</a:t>
            </a:fld>
            <a:endParaRPr lang="en-GB"/>
          </a:p>
        </p:txBody>
      </p:sp>
      <p:sp>
        <p:nvSpPr>
          <p:cNvPr id="8" name="Content Placeholder 7"/>
          <p:cNvSpPr>
            <a:spLocks noGrp="1"/>
          </p:cNvSpPr>
          <p:nvPr>
            <p:ph sz="quarter" idx="1"/>
          </p:nvPr>
        </p:nvSpPr>
        <p:spPr>
          <a:xfrm>
            <a:off x="495300" y="1219201"/>
            <a:ext cx="89154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320800" y="2971800"/>
            <a:ext cx="7429500" cy="1066800"/>
          </a:xfrm>
        </p:spPr>
        <p:txBody>
          <a:bodyPr anchor="t" anchorCtr="0"/>
          <a:lstStyle>
            <a:lvl1pPr algn="r">
              <a:buNone/>
              <a:defRPr sz="35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403350" y="4267200"/>
            <a:ext cx="7346950" cy="1143000"/>
          </a:xfrm>
        </p:spPr>
        <p:txBody>
          <a:bodyPr anchor="t" anchorCtr="0"/>
          <a:lstStyle>
            <a:lvl1pPr marL="0" indent="0" algn="r">
              <a:buNone/>
              <a:defRPr sz="2200">
                <a:solidFill>
                  <a:schemeClr val="tx1">
                    <a:tint val="75000"/>
                  </a:schemeClr>
                </a:solidFill>
              </a:defRPr>
            </a:lvl1pPr>
            <a:lvl2pPr>
              <a:buNone/>
              <a:defRPr sz="1900">
                <a:solidFill>
                  <a:schemeClr val="tx1">
                    <a:tint val="75000"/>
                  </a:schemeClr>
                </a:solidFill>
              </a:defRPr>
            </a:lvl2pPr>
            <a:lvl3pPr>
              <a:buNone/>
              <a:defRPr sz="17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934201" y="6355080"/>
            <a:ext cx="2476500" cy="365760"/>
          </a:xfrm>
        </p:spPr>
        <p:txBody>
          <a:bodyPr/>
          <a:lstStyle/>
          <a:p>
            <a:fld id="{97620E71-E61E-4BDD-944E-D412CF5C5436}" type="datetime1">
              <a:rPr lang="en-GB" smtClean="0"/>
              <a:t>29/10/2016</a:t>
            </a:fld>
            <a:endParaRPr lang="en-GB"/>
          </a:p>
        </p:txBody>
      </p:sp>
      <p:sp>
        <p:nvSpPr>
          <p:cNvPr id="5" name="Footer Placeholder 4"/>
          <p:cNvSpPr>
            <a:spLocks noGrp="1"/>
          </p:cNvSpPr>
          <p:nvPr>
            <p:ph type="ftr" sz="quarter" idx="11"/>
          </p:nvPr>
        </p:nvSpPr>
        <p:spPr>
          <a:xfrm>
            <a:off x="3140202" y="6355080"/>
            <a:ext cx="3764280" cy="365760"/>
          </a:xfrm>
        </p:spPr>
        <p:txBody>
          <a:bodyPr/>
          <a:lstStyle/>
          <a:p>
            <a:endParaRPr lang="en-GB"/>
          </a:p>
        </p:txBody>
      </p:sp>
      <p:sp>
        <p:nvSpPr>
          <p:cNvPr id="6" name="Slide Number Placeholder 5"/>
          <p:cNvSpPr>
            <a:spLocks noGrp="1"/>
          </p:cNvSpPr>
          <p:nvPr>
            <p:ph type="sldNum" sz="quarter" idx="12"/>
          </p:nvPr>
        </p:nvSpPr>
        <p:spPr>
          <a:xfrm>
            <a:off x="1159002" y="6355080"/>
            <a:ext cx="1647698" cy="365760"/>
          </a:xfrm>
        </p:spPr>
        <p:txBody>
          <a:bodyPr/>
          <a:lstStyle/>
          <a:p>
            <a:fld id="{BE3B4083-E855-4318-BD26-C48B685ED196}" type="slidenum">
              <a:rPr lang="en-GB" smtClean="0"/>
              <a:t>‹#›</a:t>
            </a:fld>
            <a:endParaRPr lang="en-GB"/>
          </a:p>
        </p:txBody>
      </p:sp>
      <p:sp>
        <p:nvSpPr>
          <p:cNvPr id="7" name="Rectangle 6"/>
          <p:cNvSpPr/>
          <p:nvPr/>
        </p:nvSpPr>
        <p:spPr>
          <a:xfrm>
            <a:off x="990600" y="2819401"/>
            <a:ext cx="79248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
        <p:nvSpPr>
          <p:cNvPr id="8" name="Rectangle 7"/>
          <p:cNvSpPr/>
          <p:nvPr/>
        </p:nvSpPr>
        <p:spPr>
          <a:xfrm>
            <a:off x="990600" y="2819401"/>
            <a:ext cx="247651"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228601"/>
            <a:ext cx="89154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769A98F-C1BD-4524-B554-F1F2618D919F}" type="datetime1">
              <a:rPr lang="en-GB" smtClean="0"/>
              <a:t>29/10/2016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3B4083-E855-4318-BD26-C48B685ED196}" type="slidenum">
              <a:rPr lang="en-GB" smtClean="0"/>
              <a:t>‹#›</a:t>
            </a:fld>
            <a:endParaRPr lang="en-GB"/>
          </a:p>
        </p:txBody>
      </p:sp>
      <p:sp>
        <p:nvSpPr>
          <p:cNvPr id="9" name="Content Placeholder 8"/>
          <p:cNvSpPr>
            <a:spLocks noGrp="1"/>
          </p:cNvSpPr>
          <p:nvPr>
            <p:ph sz="quarter" idx="1"/>
          </p:nvPr>
        </p:nvSpPr>
        <p:spPr>
          <a:xfrm>
            <a:off x="495301" y="1219201"/>
            <a:ext cx="4378452"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5018215" y="1216153"/>
            <a:ext cx="4378452"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28601"/>
            <a:ext cx="89154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95301" y="1285875"/>
            <a:ext cx="4376870" cy="685800"/>
          </a:xfrm>
          <a:noFill/>
          <a:ln>
            <a:noFill/>
          </a:ln>
        </p:spPr>
        <p:txBody>
          <a:bodyPr lIns="98719" anchor="b" anchorCtr="0">
            <a:noAutofit/>
          </a:bodyPr>
          <a:lstStyle>
            <a:lvl1pPr marL="0" indent="0">
              <a:buNone/>
              <a:defRPr sz="2600" b="1">
                <a:solidFill>
                  <a:schemeClr val="accent2"/>
                </a:solidFill>
              </a:defRPr>
            </a:lvl1pPr>
            <a:lvl2pPr>
              <a:buNone/>
              <a:defRPr sz="2200" b="1"/>
            </a:lvl2pPr>
            <a:lvl3pPr>
              <a:buNone/>
              <a:defRPr sz="1900" b="1"/>
            </a:lvl3pPr>
            <a:lvl4pPr>
              <a:buNone/>
              <a:defRPr sz="1700" b="1"/>
            </a:lvl4pPr>
            <a:lvl5pPr>
              <a:buNone/>
              <a:defRPr sz="17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035550" y="1295400"/>
            <a:ext cx="4378589" cy="685800"/>
          </a:xfrm>
          <a:noFill/>
          <a:ln>
            <a:noFill/>
          </a:ln>
        </p:spPr>
        <p:txBody>
          <a:bodyPr lIns="98719" anchor="b" anchorCtr="0"/>
          <a:lstStyle>
            <a:lvl1pPr marL="0" indent="0">
              <a:buNone/>
              <a:defRPr sz="2600" b="1">
                <a:solidFill>
                  <a:schemeClr val="accent2"/>
                </a:solidFill>
              </a:defRPr>
            </a:lvl1pPr>
            <a:lvl2pPr>
              <a:buNone/>
              <a:defRPr sz="2200" b="1"/>
            </a:lvl2pPr>
            <a:lvl3pPr>
              <a:buNone/>
              <a:defRPr sz="1900" b="1"/>
            </a:lvl3pPr>
            <a:lvl4pPr>
              <a:buNone/>
              <a:defRPr sz="1700" b="1"/>
            </a:lvl4pPr>
            <a:lvl5pPr>
              <a:buNone/>
              <a:defRPr sz="17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410EE5F-CCAA-469F-A61E-2BF05560AAF1}" type="datetime1">
              <a:rPr lang="en-GB" smtClean="0"/>
              <a:t>29/10/2016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3B4083-E855-4318-BD26-C48B685ED196}" type="slidenum">
              <a:rPr lang="en-GB" smtClean="0"/>
              <a:t>‹#›</a:t>
            </a:fld>
            <a:endParaRPr lang="en-GB"/>
          </a:p>
        </p:txBody>
      </p:sp>
      <p:sp>
        <p:nvSpPr>
          <p:cNvPr id="11" name="Content Placeholder 10"/>
          <p:cNvSpPr>
            <a:spLocks noGrp="1"/>
          </p:cNvSpPr>
          <p:nvPr>
            <p:ph sz="quarter" idx="2"/>
          </p:nvPr>
        </p:nvSpPr>
        <p:spPr>
          <a:xfrm>
            <a:off x="495300" y="2133600"/>
            <a:ext cx="437515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5035551" y="2133600"/>
            <a:ext cx="437515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95300" y="228601"/>
            <a:ext cx="89154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8A109FD-BE55-4392-B0D6-A4A38DD20562}" type="datetime1">
              <a:rPr lang="en-GB" smtClean="0"/>
              <a:t>29/10/2016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3B4083-E855-4318-BD26-C48B685ED196}" type="slidenum">
              <a:rPr lang="en-GB" smtClean="0"/>
              <a:t>‹#›</a:t>
            </a:fld>
            <a:endParaRPr lang="en-GB"/>
          </a:p>
        </p:txBody>
      </p:sp>
      <p:sp>
        <p:nvSpPr>
          <p:cNvPr id="6" name="Isosceles Triangle 5"/>
          <p:cNvSpPr>
            <a:spLocks noChangeAspect="1"/>
          </p:cNvSpPr>
          <p:nvPr/>
        </p:nvSpPr>
        <p:spPr>
          <a:xfrm rot="5400000">
            <a:off x="461977"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644EE3-2F1C-40C0-AC83-821948857A8D}" type="datetime1">
              <a:rPr lang="en-GB" smtClean="0"/>
              <a:t>29/10/2016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3B4083-E855-4318-BD26-C48B685ED196}" type="slidenum">
              <a:rPr lang="en-GB" smtClean="0"/>
              <a:t>‹#›</a:t>
            </a:fld>
            <a:endParaRPr lang="en-GB"/>
          </a:p>
        </p:txBody>
      </p:sp>
      <p:sp>
        <p:nvSpPr>
          <p:cNvPr id="5" name="Straight Connector 4"/>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8719" tIns="49359" rIns="98719" bIns="49359" anchor="t" compatLnSpc="1"/>
          <a:lstStyle/>
          <a:p>
            <a:endParaRPr kumimoji="0" lang="en-US"/>
          </a:p>
        </p:txBody>
      </p:sp>
      <p:sp>
        <p:nvSpPr>
          <p:cNvPr id="6" name="Isosceles Triangle 5"/>
          <p:cNvSpPr>
            <a:spLocks noChangeAspect="1"/>
          </p:cNvSpPr>
          <p:nvPr/>
        </p:nvSpPr>
        <p:spPr>
          <a:xfrm rot="5400000">
            <a:off x="461977"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1650" y="304801"/>
            <a:ext cx="2724151" cy="838200"/>
          </a:xfrm>
        </p:spPr>
        <p:txBody>
          <a:bodyPr anchor="b" anchorCtr="0">
            <a:noAutofit/>
          </a:bodyPr>
          <a:lstStyle>
            <a:lvl1pPr algn="l">
              <a:buNone/>
              <a:defRPr sz="22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1650" y="1219201"/>
            <a:ext cx="2724151" cy="4843463"/>
          </a:xfrm>
        </p:spPr>
        <p:txBody>
          <a:bodyPr/>
          <a:lstStyle>
            <a:lvl1pPr marL="0" indent="0">
              <a:lnSpc>
                <a:spcPts val="2375"/>
              </a:lnSpc>
              <a:spcAft>
                <a:spcPts val="1080"/>
              </a:spcAft>
              <a:buNone/>
              <a:defRPr sz="1700">
                <a:solidFill>
                  <a:schemeClr val="tx2"/>
                </a:solidFill>
              </a:defRPr>
            </a:lvl1pPr>
            <a:lvl2pPr>
              <a:buNone/>
              <a:defRPr sz="1300"/>
            </a:lvl2pPr>
            <a:lvl3pPr>
              <a:buNone/>
              <a:defRPr sz="1100"/>
            </a:lvl3pPr>
            <a:lvl4pPr>
              <a:buNone/>
              <a:defRPr sz="1000"/>
            </a:lvl4pPr>
            <a:lvl5pPr>
              <a:buNone/>
              <a:defRPr sz="10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92C7821-26AC-4BD0-B7A0-8D87271C85AE}" type="datetime1">
              <a:rPr lang="en-GB" smtClean="0"/>
              <a:t>29/10/2016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3B4083-E855-4318-BD26-C48B685ED196}" type="slidenum">
              <a:rPr lang="en-GB" smtClean="0"/>
              <a:t>‹#›</a:t>
            </a:fld>
            <a:endParaRPr lang="en-GB"/>
          </a:p>
        </p:txBody>
      </p:sp>
      <p:sp>
        <p:nvSpPr>
          <p:cNvPr id="8" name="Straight Connector 7"/>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8719" tIns="49359" rIns="98719" bIns="49359" anchor="t" compatLnSpc="1"/>
          <a:lstStyle/>
          <a:p>
            <a:endParaRPr kumimoji="0" lang="en-US"/>
          </a:p>
        </p:txBody>
      </p:sp>
      <p:sp>
        <p:nvSpPr>
          <p:cNvPr id="10" name="Straight Connector 9"/>
          <p:cNvSpPr>
            <a:spLocks noChangeShapeType="1"/>
          </p:cNvSpPr>
          <p:nvPr/>
        </p:nvSpPr>
        <p:spPr bwMode="auto">
          <a:xfrm rot="5400000">
            <a:off x="3675493"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8719" tIns="49359" rIns="98719" bIns="49359" anchor="t" compatLnSpc="1"/>
          <a:lstStyle/>
          <a:p>
            <a:endParaRPr kumimoji="0" lang="en-US" dirty="0"/>
          </a:p>
        </p:txBody>
      </p:sp>
      <p:sp>
        <p:nvSpPr>
          <p:cNvPr id="9" name="Isosceles Triangle 8"/>
          <p:cNvSpPr>
            <a:spLocks noChangeAspect="1"/>
          </p:cNvSpPr>
          <p:nvPr/>
        </p:nvSpPr>
        <p:spPr>
          <a:xfrm rot="5400000">
            <a:off x="461977"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
        <p:nvSpPr>
          <p:cNvPr id="12" name="Content Placeholder 11"/>
          <p:cNvSpPr>
            <a:spLocks noGrp="1"/>
          </p:cNvSpPr>
          <p:nvPr>
            <p:ph sz="quarter" idx="1"/>
          </p:nvPr>
        </p:nvSpPr>
        <p:spPr>
          <a:xfrm>
            <a:off x="330199" y="304800"/>
            <a:ext cx="6191251"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500856"/>
            <a:ext cx="8915400" cy="674688"/>
          </a:xfrm>
          <a:ln>
            <a:solidFill>
              <a:schemeClr val="accent1"/>
            </a:solidFill>
          </a:ln>
        </p:spPr>
        <p:txBody>
          <a:bodyPr lIns="296156" anchor="ctr"/>
          <a:lstStyle>
            <a:lvl1pPr algn="r">
              <a:buNone/>
              <a:defRPr sz="22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95300" y="1905001"/>
            <a:ext cx="8915400" cy="4270248"/>
          </a:xfrm>
          <a:solidFill>
            <a:schemeClr val="tx1">
              <a:shade val="50000"/>
            </a:schemeClr>
          </a:solidFill>
          <a:ln>
            <a:noFill/>
          </a:ln>
          <a:effectLst/>
        </p:spPr>
        <p:txBody>
          <a:bodyPr/>
          <a:lstStyle>
            <a:lvl1pPr marL="0" indent="0">
              <a:spcBef>
                <a:spcPts val="648"/>
              </a:spcBef>
              <a:buNone/>
              <a:defRPr sz="35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95300" y="1219200"/>
            <a:ext cx="8915400" cy="533400"/>
          </a:xfrm>
        </p:spPr>
        <p:txBody>
          <a:bodyPr anchor="ctr" anchorCtr="0"/>
          <a:lstStyle>
            <a:lvl1pPr marL="0" indent="0" algn="l">
              <a:buFontTx/>
              <a:buNone/>
              <a:defRPr sz="1500"/>
            </a:lvl1pPr>
            <a:lvl2pPr>
              <a:defRPr sz="1300"/>
            </a:lvl2pPr>
            <a:lvl3pPr>
              <a:defRPr sz="1100"/>
            </a:lvl3pPr>
            <a:lvl4pPr>
              <a:defRPr sz="1000"/>
            </a:lvl4pPr>
            <a:lvl5pPr>
              <a:defRPr sz="10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E95A2E0-2D5C-4049-B85D-E65C79130B39}" type="datetime1">
              <a:rPr lang="en-GB" smtClean="0"/>
              <a:t>29/10/2016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3B4083-E855-4318-BD26-C48B685ED196}" type="slidenum">
              <a:rPr lang="en-GB" smtClean="0"/>
              <a:t>‹#›</a:t>
            </a:fld>
            <a:endParaRPr lang="en-GB"/>
          </a:p>
        </p:txBody>
      </p:sp>
      <p:sp>
        <p:nvSpPr>
          <p:cNvPr id="8" name="Straight Connector 7"/>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8719" tIns="49359" rIns="98719" bIns="49359" anchor="t" compatLnSpc="1"/>
          <a:lstStyle/>
          <a:p>
            <a:endParaRPr kumimoji="0" lang="en-US"/>
          </a:p>
        </p:txBody>
      </p:sp>
      <p:sp>
        <p:nvSpPr>
          <p:cNvPr id="9" name="Isosceles Triangle 8"/>
          <p:cNvSpPr>
            <a:spLocks noChangeAspect="1"/>
          </p:cNvSpPr>
          <p:nvPr/>
        </p:nvSpPr>
        <p:spPr>
          <a:xfrm rot="5400000">
            <a:off x="461977"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
        <p:nvSpPr>
          <p:cNvPr id="10" name="Rectangle 9"/>
          <p:cNvSpPr/>
          <p:nvPr/>
        </p:nvSpPr>
        <p:spPr>
          <a:xfrm>
            <a:off x="495300" y="500856"/>
            <a:ext cx="19812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95300" y="152400"/>
            <a:ext cx="8915400" cy="990600"/>
          </a:xfrm>
          <a:prstGeom prst="rect">
            <a:avLst/>
          </a:prstGeom>
        </p:spPr>
        <p:txBody>
          <a:bodyPr vert="horz" lIns="98719" tIns="49359" rIns="98719" bIns="49359"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95300" y="1219200"/>
            <a:ext cx="8915400" cy="4910328"/>
          </a:xfrm>
          <a:prstGeom prst="rect">
            <a:avLst/>
          </a:prstGeom>
        </p:spPr>
        <p:txBody>
          <a:bodyPr vert="horz" lIns="98719" tIns="49359" rIns="98719" bIns="49359">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934200" y="6356350"/>
            <a:ext cx="2479802" cy="365760"/>
          </a:xfrm>
          <a:prstGeom prst="rect">
            <a:avLst/>
          </a:prstGeom>
        </p:spPr>
        <p:txBody>
          <a:bodyPr vert="horz" lIns="98719" tIns="49359" rIns="98719" bIns="49359"/>
          <a:lstStyle>
            <a:lvl1pPr algn="l" eaLnBrk="1" latinLnBrk="0" hangingPunct="1">
              <a:defRPr kumimoji="0" sz="1500">
                <a:solidFill>
                  <a:schemeClr val="tx2"/>
                </a:solidFill>
              </a:defRPr>
            </a:lvl1pPr>
          </a:lstStyle>
          <a:p>
            <a:fld id="{0A5DEA6A-EBFB-4059-9E92-519E4B7D7495}" type="datetime1">
              <a:rPr lang="en-GB" smtClean="0"/>
              <a:t>29/10/2016</a:t>
            </a:fld>
            <a:endParaRPr lang="en-GB"/>
          </a:p>
        </p:txBody>
      </p:sp>
      <p:sp>
        <p:nvSpPr>
          <p:cNvPr id="3" name="Footer Placeholder 2"/>
          <p:cNvSpPr>
            <a:spLocks noGrp="1"/>
          </p:cNvSpPr>
          <p:nvPr>
            <p:ph type="ftr" sz="quarter" idx="3"/>
          </p:nvPr>
        </p:nvSpPr>
        <p:spPr>
          <a:xfrm>
            <a:off x="3140202" y="6356350"/>
            <a:ext cx="3797300" cy="365760"/>
          </a:xfrm>
          <a:prstGeom prst="rect">
            <a:avLst/>
          </a:prstGeom>
        </p:spPr>
        <p:txBody>
          <a:bodyPr vert="horz" lIns="98719" tIns="49359" rIns="98719" bIns="49359"/>
          <a:lstStyle>
            <a:lvl1pPr algn="r" eaLnBrk="1" latinLnBrk="0" hangingPunct="1">
              <a:defRPr kumimoji="0" sz="1500">
                <a:solidFill>
                  <a:schemeClr val="tx2"/>
                </a:solidFill>
              </a:defRPr>
            </a:lvl1pPr>
          </a:lstStyle>
          <a:p>
            <a:endParaRPr lang="en-GB"/>
          </a:p>
        </p:txBody>
      </p:sp>
      <p:sp>
        <p:nvSpPr>
          <p:cNvPr id="23" name="Slide Number Placeholder 22"/>
          <p:cNvSpPr>
            <a:spLocks noGrp="1"/>
          </p:cNvSpPr>
          <p:nvPr>
            <p:ph type="sldNum" sz="quarter" idx="4"/>
          </p:nvPr>
        </p:nvSpPr>
        <p:spPr>
          <a:xfrm>
            <a:off x="663702" y="6356350"/>
            <a:ext cx="2146300" cy="365760"/>
          </a:xfrm>
          <a:prstGeom prst="rect">
            <a:avLst/>
          </a:prstGeom>
        </p:spPr>
        <p:txBody>
          <a:bodyPr vert="horz" lIns="98719" tIns="49359" rIns="98719" bIns="49359"/>
          <a:lstStyle>
            <a:lvl1pPr algn="l" eaLnBrk="1" latinLnBrk="0" hangingPunct="1">
              <a:defRPr kumimoji="0" sz="1500">
                <a:solidFill>
                  <a:schemeClr val="tx2"/>
                </a:solidFill>
              </a:defRPr>
            </a:lvl1pPr>
          </a:lstStyle>
          <a:p>
            <a:fld id="{BE3B4083-E855-4318-BD26-C48B685ED196}" type="slidenum">
              <a:rPr lang="en-GB" smtClean="0"/>
              <a:t>‹#›</a:t>
            </a:fld>
            <a:endParaRPr lang="en-GB"/>
          </a:p>
        </p:txBody>
      </p:sp>
      <p:sp>
        <p:nvSpPr>
          <p:cNvPr id="28" name="Straight Connector 27"/>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8719" tIns="49359" rIns="98719" bIns="49359" anchor="t" compatLnSpc="1"/>
          <a:lstStyle/>
          <a:p>
            <a:endParaRPr kumimoji="0" lang="en-US"/>
          </a:p>
        </p:txBody>
      </p:sp>
      <p:sp>
        <p:nvSpPr>
          <p:cNvPr id="29" name="Straight Connector 28"/>
          <p:cNvSpPr>
            <a:spLocks noChangeShapeType="1"/>
          </p:cNvSpPr>
          <p:nvPr/>
        </p:nvSpPr>
        <p:spPr bwMode="auto">
          <a:xfrm>
            <a:off x="495300" y="1143000"/>
            <a:ext cx="89154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8719" tIns="49359" rIns="98719" bIns="49359" anchor="t" compatLnSpc="1"/>
          <a:lstStyle/>
          <a:p>
            <a:endParaRPr kumimoji="0" lang="en-US"/>
          </a:p>
        </p:txBody>
      </p:sp>
      <p:sp>
        <p:nvSpPr>
          <p:cNvPr id="10" name="Isosceles Triangle 9"/>
          <p:cNvSpPr>
            <a:spLocks noChangeAspect="1"/>
          </p:cNvSpPr>
          <p:nvPr/>
        </p:nvSpPr>
        <p:spPr>
          <a:xfrm rot="5400000">
            <a:off x="461977"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500" kern="1200">
          <a:solidFill>
            <a:schemeClr val="tx2"/>
          </a:solidFill>
          <a:latin typeface="+mj-lt"/>
          <a:ea typeface="+mj-ea"/>
          <a:cs typeface="+mj-cs"/>
        </a:defRPr>
      </a:lvl1pPr>
    </p:titleStyle>
    <p:bodyStyle>
      <a:lvl1pPr marL="296156" indent="-296156" algn="l" rtl="0" eaLnBrk="1" latinLnBrk="0" hangingPunct="1">
        <a:spcBef>
          <a:spcPts val="648"/>
        </a:spcBef>
        <a:buClr>
          <a:schemeClr val="accent1"/>
        </a:buClr>
        <a:buSzPct val="76000"/>
        <a:buFont typeface="Wingdings 3"/>
        <a:buChar char=""/>
        <a:defRPr kumimoji="0" sz="2800" kern="1200">
          <a:solidFill>
            <a:schemeClr val="tx1"/>
          </a:solidFill>
          <a:latin typeface="+mn-lt"/>
          <a:ea typeface="+mn-ea"/>
          <a:cs typeface="+mn-cs"/>
        </a:defRPr>
      </a:lvl1pPr>
      <a:lvl2pPr marL="592312" indent="-296156" algn="l" rtl="0" eaLnBrk="1" latinLnBrk="0" hangingPunct="1">
        <a:spcBef>
          <a:spcPts val="540"/>
        </a:spcBef>
        <a:buClr>
          <a:schemeClr val="accent2"/>
        </a:buClr>
        <a:buSzPct val="76000"/>
        <a:buFont typeface="Wingdings 3"/>
        <a:buChar char=""/>
        <a:defRPr kumimoji="0" sz="2500" kern="1200">
          <a:solidFill>
            <a:schemeClr val="tx2"/>
          </a:solidFill>
          <a:latin typeface="+mn-lt"/>
          <a:ea typeface="+mn-ea"/>
          <a:cs typeface="+mn-cs"/>
        </a:defRPr>
      </a:lvl2pPr>
      <a:lvl3pPr marL="888468" indent="-246797" algn="l" rtl="0" eaLnBrk="1" latinLnBrk="0" hangingPunct="1">
        <a:spcBef>
          <a:spcPts val="540"/>
        </a:spcBef>
        <a:buClr>
          <a:schemeClr val="bg1">
            <a:shade val="50000"/>
          </a:schemeClr>
        </a:buClr>
        <a:buSzPct val="76000"/>
        <a:buFont typeface="Wingdings 3"/>
        <a:buChar char=""/>
        <a:defRPr kumimoji="0" sz="2200" kern="1200">
          <a:solidFill>
            <a:schemeClr val="tx1"/>
          </a:solidFill>
          <a:latin typeface="+mn-lt"/>
          <a:ea typeface="+mn-ea"/>
          <a:cs typeface="+mn-cs"/>
        </a:defRPr>
      </a:lvl3pPr>
      <a:lvl4pPr marL="1184623" indent="-246797" algn="l" rtl="0" eaLnBrk="1" latinLnBrk="0" hangingPunct="1">
        <a:spcBef>
          <a:spcPts val="432"/>
        </a:spcBef>
        <a:buClr>
          <a:schemeClr val="accent2">
            <a:shade val="75000"/>
          </a:schemeClr>
        </a:buClr>
        <a:buSzPct val="70000"/>
        <a:buFont typeface="Wingdings"/>
        <a:buChar char=""/>
        <a:defRPr kumimoji="0" sz="1900" kern="1200">
          <a:solidFill>
            <a:schemeClr val="tx1"/>
          </a:solidFill>
          <a:latin typeface="+mn-lt"/>
          <a:ea typeface="+mn-ea"/>
          <a:cs typeface="+mn-cs"/>
        </a:defRPr>
      </a:lvl4pPr>
      <a:lvl5pPr marL="1480779" indent="-246797" algn="l" rtl="0" eaLnBrk="1" latinLnBrk="0" hangingPunct="1">
        <a:spcBef>
          <a:spcPts val="324"/>
        </a:spcBef>
        <a:buClr>
          <a:schemeClr val="accent2"/>
        </a:buClr>
        <a:buSzPct val="70000"/>
        <a:buFont typeface="Wingdings"/>
        <a:buChar char=""/>
        <a:defRPr kumimoji="0" sz="1700" kern="1200">
          <a:solidFill>
            <a:schemeClr val="tx1"/>
          </a:solidFill>
          <a:latin typeface="+mn-lt"/>
          <a:ea typeface="+mn-ea"/>
          <a:cs typeface="+mn-cs"/>
        </a:defRPr>
      </a:lvl5pPr>
      <a:lvl6pPr marL="1776935" indent="-197437" algn="l" rtl="0" eaLnBrk="1" latinLnBrk="0" hangingPunct="1">
        <a:spcBef>
          <a:spcPts val="324"/>
        </a:spcBef>
        <a:buClr>
          <a:srgbClr val="9FB8CD">
            <a:shade val="75000"/>
          </a:srgbClr>
        </a:buClr>
        <a:buSzPct val="75000"/>
        <a:buFont typeface="Wingdings 3"/>
        <a:buChar char=""/>
        <a:defRPr kumimoji="0" lang="en-US" sz="1700" kern="1200" smtClean="0">
          <a:solidFill>
            <a:schemeClr val="tx1"/>
          </a:solidFill>
          <a:latin typeface="+mn-lt"/>
          <a:ea typeface="+mn-ea"/>
          <a:cs typeface="+mn-cs"/>
        </a:defRPr>
      </a:lvl6pPr>
      <a:lvl7pPr marL="1974372" indent="-197437" algn="l" rtl="0" eaLnBrk="1" latinLnBrk="0" hangingPunct="1">
        <a:spcBef>
          <a:spcPts val="324"/>
        </a:spcBef>
        <a:buClr>
          <a:srgbClr val="727CA3">
            <a:shade val="75000"/>
          </a:srgbClr>
        </a:buClr>
        <a:buSzPct val="75000"/>
        <a:buFont typeface="Wingdings 3"/>
        <a:buChar char=""/>
        <a:defRPr kumimoji="0" lang="en-US" sz="1500" kern="1200" smtClean="0">
          <a:solidFill>
            <a:schemeClr val="tx1"/>
          </a:solidFill>
          <a:latin typeface="+mn-lt"/>
          <a:ea typeface="+mn-ea"/>
          <a:cs typeface="+mn-cs"/>
        </a:defRPr>
      </a:lvl7pPr>
      <a:lvl8pPr marL="2171810" indent="-197437" algn="l" rtl="0" eaLnBrk="1" latinLnBrk="0" hangingPunct="1">
        <a:spcBef>
          <a:spcPts val="324"/>
        </a:spcBef>
        <a:buClr>
          <a:prstClr val="white">
            <a:shade val="50000"/>
          </a:prstClr>
        </a:buClr>
        <a:buSzPct val="75000"/>
        <a:buFont typeface="Wingdings 3"/>
        <a:buChar char=""/>
        <a:defRPr kumimoji="0" lang="en-US" sz="1500" kern="1200" smtClean="0">
          <a:solidFill>
            <a:schemeClr val="tx1"/>
          </a:solidFill>
          <a:latin typeface="+mn-lt"/>
          <a:ea typeface="+mn-ea"/>
          <a:cs typeface="+mn-cs"/>
        </a:defRPr>
      </a:lvl8pPr>
      <a:lvl9pPr marL="2369247" indent="-197437" algn="l" rtl="0" eaLnBrk="1" latinLnBrk="0" hangingPunct="1">
        <a:spcBef>
          <a:spcPts val="324"/>
        </a:spcBef>
        <a:buClr>
          <a:srgbClr val="9FB8CD"/>
        </a:buClr>
        <a:buSzPct val="75000"/>
        <a:buFont typeface="Wingdings 3"/>
        <a:buChar char=""/>
        <a:defRPr kumimoji="0" lang="en-US" sz="13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93593" algn="l" rtl="0" eaLnBrk="1" latinLnBrk="0" hangingPunct="1">
        <a:defRPr kumimoji="0" kern="1200">
          <a:solidFill>
            <a:schemeClr val="tx1"/>
          </a:solidFill>
          <a:latin typeface="+mn-lt"/>
          <a:ea typeface="+mn-ea"/>
          <a:cs typeface="+mn-cs"/>
        </a:defRPr>
      </a:lvl2pPr>
      <a:lvl3pPr marL="987186" algn="l" rtl="0" eaLnBrk="1" latinLnBrk="0" hangingPunct="1">
        <a:defRPr kumimoji="0" kern="1200">
          <a:solidFill>
            <a:schemeClr val="tx1"/>
          </a:solidFill>
          <a:latin typeface="+mn-lt"/>
          <a:ea typeface="+mn-ea"/>
          <a:cs typeface="+mn-cs"/>
        </a:defRPr>
      </a:lvl3pPr>
      <a:lvl4pPr marL="1480779" algn="l" rtl="0" eaLnBrk="1" latinLnBrk="0" hangingPunct="1">
        <a:defRPr kumimoji="0" kern="1200">
          <a:solidFill>
            <a:schemeClr val="tx1"/>
          </a:solidFill>
          <a:latin typeface="+mn-lt"/>
          <a:ea typeface="+mn-ea"/>
          <a:cs typeface="+mn-cs"/>
        </a:defRPr>
      </a:lvl4pPr>
      <a:lvl5pPr marL="1974372" algn="l" rtl="0" eaLnBrk="1" latinLnBrk="0" hangingPunct="1">
        <a:defRPr kumimoji="0" kern="1200">
          <a:solidFill>
            <a:schemeClr val="tx1"/>
          </a:solidFill>
          <a:latin typeface="+mn-lt"/>
          <a:ea typeface="+mn-ea"/>
          <a:cs typeface="+mn-cs"/>
        </a:defRPr>
      </a:lvl5pPr>
      <a:lvl6pPr marL="2467966" algn="l" rtl="0" eaLnBrk="1" latinLnBrk="0" hangingPunct="1">
        <a:defRPr kumimoji="0" kern="1200">
          <a:solidFill>
            <a:schemeClr val="tx1"/>
          </a:solidFill>
          <a:latin typeface="+mn-lt"/>
          <a:ea typeface="+mn-ea"/>
          <a:cs typeface="+mn-cs"/>
        </a:defRPr>
      </a:lvl6pPr>
      <a:lvl7pPr marL="2961559" algn="l" rtl="0" eaLnBrk="1" latinLnBrk="0" hangingPunct="1">
        <a:defRPr kumimoji="0" kern="1200">
          <a:solidFill>
            <a:schemeClr val="tx1"/>
          </a:solidFill>
          <a:latin typeface="+mn-lt"/>
          <a:ea typeface="+mn-ea"/>
          <a:cs typeface="+mn-cs"/>
        </a:defRPr>
      </a:lvl7pPr>
      <a:lvl8pPr marL="3455152" algn="l" rtl="0" eaLnBrk="1" latinLnBrk="0" hangingPunct="1">
        <a:defRPr kumimoji="0" kern="1200">
          <a:solidFill>
            <a:schemeClr val="tx1"/>
          </a:solidFill>
          <a:latin typeface="+mn-lt"/>
          <a:ea typeface="+mn-ea"/>
          <a:cs typeface="+mn-cs"/>
        </a:defRPr>
      </a:lvl8pPr>
      <a:lvl9pPr marL="3948745"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7651" y="1447800"/>
            <a:ext cx="9328150" cy="5181600"/>
          </a:xfrm>
        </p:spPr>
        <p:txBody>
          <a:bodyPr vert="horz" lIns="98719" tIns="49359" rIns="98719" bIns="49359" rtlCol="0">
            <a:normAutofit lnSpcReduction="10000"/>
          </a:bodyPr>
          <a:lstStyle/>
          <a:p>
            <a:pPr indent="-370195" algn="just">
              <a:spcBef>
                <a:spcPts val="0"/>
              </a:spcBef>
              <a:buChar char="•"/>
            </a:pPr>
            <a:r>
              <a:rPr lang="en-US" sz="2600" dirty="0">
                <a:solidFill>
                  <a:schemeClr val="tx1"/>
                </a:solidFill>
                <a:latin typeface="Times New Roman"/>
                <a:ea typeface="Times New Roman"/>
              </a:rPr>
              <a:t>Parallel processors are computer systems consisting of multiple processing units connected via some interconnection network plus the software needed to make the processing units work together. There are two major factors used to categorize such systems: </a:t>
            </a:r>
            <a:r>
              <a:rPr lang="en-US" sz="2600" b="1" dirty="0">
                <a:solidFill>
                  <a:srgbClr val="FF0000"/>
                </a:solidFill>
                <a:latin typeface="Times New Roman"/>
                <a:ea typeface="Times New Roman"/>
              </a:rPr>
              <a:t>the processing units</a:t>
            </a:r>
            <a:r>
              <a:rPr lang="en-US" sz="2600" dirty="0">
                <a:solidFill>
                  <a:schemeClr val="tx1"/>
                </a:solidFill>
                <a:latin typeface="Times New Roman"/>
                <a:ea typeface="Times New Roman"/>
              </a:rPr>
              <a:t> themselves, and the </a:t>
            </a:r>
            <a:r>
              <a:rPr lang="en-US" sz="2600" b="1" dirty="0">
                <a:solidFill>
                  <a:srgbClr val="FF0000"/>
                </a:solidFill>
                <a:latin typeface="Times New Roman"/>
                <a:ea typeface="Times New Roman"/>
              </a:rPr>
              <a:t>interconnection network </a:t>
            </a:r>
            <a:r>
              <a:rPr lang="en-US" sz="2600" dirty="0">
                <a:solidFill>
                  <a:schemeClr val="tx1"/>
                </a:solidFill>
                <a:latin typeface="Times New Roman"/>
                <a:ea typeface="Times New Roman"/>
              </a:rPr>
              <a:t>that connected them together. The processing units can communicate and interact with each other using either shared memory or message passing methods. The interconnection network for shared memory systems can be classified as bus-based versus switch-based. In message passing systems, the interconnection network is divided into static and dynamic. Static connections have a fixed topology that does not change while programs are running. Dynamic connections create links on the fly as the program executes.</a:t>
            </a:r>
            <a:endParaRPr lang="en-GB" sz="2600" dirty="0">
              <a:solidFill>
                <a:schemeClr val="tx1"/>
              </a:solidFill>
              <a:latin typeface="Times New Roman"/>
              <a:ea typeface="Times New Roman"/>
            </a:endParaRPr>
          </a:p>
        </p:txBody>
      </p:sp>
      <p:sp>
        <p:nvSpPr>
          <p:cNvPr id="2" name="Rectangle 1"/>
          <p:cNvSpPr/>
          <p:nvPr/>
        </p:nvSpPr>
        <p:spPr>
          <a:xfrm>
            <a:off x="825501" y="609601"/>
            <a:ext cx="8255000" cy="561347"/>
          </a:xfrm>
          <a:prstGeom prst="rect">
            <a:avLst/>
          </a:prstGeom>
        </p:spPr>
        <p:style>
          <a:lnRef idx="1">
            <a:schemeClr val="accent1"/>
          </a:lnRef>
          <a:fillRef idx="2">
            <a:schemeClr val="accent1"/>
          </a:fillRef>
          <a:effectRef idx="1">
            <a:schemeClr val="accent1"/>
          </a:effectRef>
          <a:fontRef idx="minor">
            <a:schemeClr val="dk1"/>
          </a:fontRef>
        </p:style>
        <p:txBody>
          <a:bodyPr wrap="square" lIns="98719" tIns="49359" rIns="98719" bIns="49359">
            <a:spAutoFit/>
          </a:bodyPr>
          <a:lstStyle/>
          <a:p>
            <a:r>
              <a:rPr lang="en-US" sz="3000" b="1" dirty="0"/>
              <a:t>Advanced Computer and Parallel Processing</a:t>
            </a:r>
            <a:endParaRPr lang="en-US" sz="3000" dirty="0"/>
          </a:p>
        </p:txBody>
      </p:sp>
      <p:sp>
        <p:nvSpPr>
          <p:cNvPr id="4" name="Slide Number Placeholder 3"/>
          <p:cNvSpPr>
            <a:spLocks noGrp="1"/>
          </p:cNvSpPr>
          <p:nvPr>
            <p:ph type="sldNum" sz="quarter" idx="12"/>
          </p:nvPr>
        </p:nvSpPr>
        <p:spPr/>
        <p:txBody>
          <a:bodyPr/>
          <a:lstStyle/>
          <a:p>
            <a:fld id="{BE3B4083-E855-4318-BD26-C48B685ED196}" type="slidenum">
              <a:rPr lang="en-GB" smtClean="0"/>
              <a:t>1</a:t>
            </a:fld>
            <a:endParaRPr lang="en-GB"/>
          </a:p>
        </p:txBody>
      </p:sp>
    </p:spTree>
    <p:extLst>
      <p:ext uri="{BB962C8B-B14F-4D97-AF65-F5344CB8AC3E}">
        <p14:creationId xmlns:p14="http://schemas.microsoft.com/office/powerpoint/2010/main" val="848952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E3B4083-E855-4318-BD26-C48B685ED196}" type="slidenum">
              <a:rPr lang="en-GB" smtClean="0"/>
              <a:t>10</a:t>
            </a:fld>
            <a:endParaRPr lang="en-GB"/>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45732"/>
            <a:ext cx="8756650" cy="5674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2104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 y="535404"/>
            <a:ext cx="9815947" cy="6400800"/>
          </a:xfrm>
        </p:spPr>
        <p:txBody>
          <a:bodyPr>
            <a:normAutofit fontScale="85000" lnSpcReduction="10000"/>
          </a:bodyPr>
          <a:lstStyle/>
          <a:p>
            <a:pPr algn="just">
              <a:buFont typeface="Wingdings" pitchFamily="2" charset="2"/>
              <a:buChar char="q"/>
            </a:pPr>
            <a:r>
              <a:rPr lang="en-US" dirty="0"/>
              <a:t>A shared memory model is one in which processors communicate by reading and writing locations in a shared memory that is equally accessible by all processors. Each processor may have registers, buffers, caches, and local memory banks as additional memory resources. </a:t>
            </a:r>
            <a:endParaRPr lang="en-US" dirty="0" smtClean="0"/>
          </a:p>
          <a:p>
            <a:pPr algn="just">
              <a:buFont typeface="Wingdings" pitchFamily="2" charset="2"/>
              <a:buChar char="q"/>
            </a:pPr>
            <a:r>
              <a:rPr lang="en-US" dirty="0" smtClean="0"/>
              <a:t> </a:t>
            </a:r>
            <a:r>
              <a:rPr lang="en-US" dirty="0"/>
              <a:t>These are typically server systems that communicate through a bus and cache memory controller. The bus/cache architecture alleviates the need for expensive </a:t>
            </a:r>
            <a:r>
              <a:rPr lang="en-US" dirty="0" smtClean="0"/>
              <a:t>multiport </a:t>
            </a:r>
            <a:r>
              <a:rPr lang="en-US" dirty="0"/>
              <a:t>memories and interface circuitry </a:t>
            </a:r>
            <a:r>
              <a:rPr lang="en-US" dirty="0" smtClean="0"/>
              <a:t>.</a:t>
            </a:r>
            <a:r>
              <a:rPr lang="en-US" dirty="0"/>
              <a:t> Because access to shared memory is balanced, these systems are also called SMP (symmetric multiprocessor) systems. Each processor has equal opportunity to read/write to memory, </a:t>
            </a:r>
            <a:endParaRPr lang="en-US" dirty="0" smtClean="0"/>
          </a:p>
          <a:p>
            <a:pPr algn="just">
              <a:buFont typeface="Wingdings" pitchFamily="2" charset="2"/>
              <a:buChar char="q"/>
            </a:pPr>
            <a:r>
              <a:rPr lang="en-US" dirty="0" smtClean="0"/>
              <a:t>Access </a:t>
            </a:r>
            <a:r>
              <a:rPr lang="en-US" dirty="0"/>
              <a:t>control determines which process accesses are possible to which </a:t>
            </a:r>
            <a:r>
              <a:rPr lang="en-US" dirty="0" smtClean="0"/>
              <a:t>resources.</a:t>
            </a:r>
            <a:r>
              <a:rPr lang="en-US" dirty="0"/>
              <a:t> Access control </a:t>
            </a:r>
            <a:r>
              <a:rPr lang="en-US" dirty="0" smtClean="0"/>
              <a:t>table contains </a:t>
            </a:r>
            <a:r>
              <a:rPr lang="en-US" dirty="0"/>
              <a:t>flags that determine the legality of each access attempt. </a:t>
            </a:r>
            <a:endParaRPr lang="en-US" dirty="0" smtClean="0"/>
          </a:p>
          <a:p>
            <a:pPr algn="just">
              <a:buFont typeface="Wingdings" pitchFamily="2" charset="2"/>
              <a:buChar char="q"/>
            </a:pPr>
            <a:r>
              <a:rPr lang="en-US" dirty="0" smtClean="0"/>
              <a:t>Synchronization </a:t>
            </a:r>
            <a:r>
              <a:rPr lang="en-US" dirty="0"/>
              <a:t>constraints limit the time of accesses from sharing processes to shared resources</a:t>
            </a:r>
            <a:r>
              <a:rPr lang="en-US" dirty="0" smtClean="0"/>
              <a:t>.</a:t>
            </a:r>
          </a:p>
          <a:p>
            <a:pPr algn="just">
              <a:buFont typeface="Wingdings" pitchFamily="2" charset="2"/>
              <a:buChar char="q"/>
            </a:pPr>
            <a:r>
              <a:rPr lang="en-US" dirty="0"/>
              <a:t>Depending on the interconnection network, a shared memory system leads to systems can be classified as: uniform memory access (UMA), </a:t>
            </a:r>
            <a:r>
              <a:rPr lang="en-US" dirty="0" err="1"/>
              <a:t>nonuniform</a:t>
            </a:r>
            <a:r>
              <a:rPr lang="en-US" dirty="0"/>
              <a:t> memory access (NUMA), and cache-only memory architecture (COMA). </a:t>
            </a:r>
          </a:p>
        </p:txBody>
      </p:sp>
      <p:sp>
        <p:nvSpPr>
          <p:cNvPr id="4" name="Rectangle 3"/>
          <p:cNvSpPr/>
          <p:nvPr/>
        </p:nvSpPr>
        <p:spPr>
          <a:xfrm>
            <a:off x="577850" y="96982"/>
            <a:ext cx="4852948" cy="499792"/>
          </a:xfrm>
          <a:prstGeom prst="rect">
            <a:avLst/>
          </a:prstGeom>
        </p:spPr>
        <p:style>
          <a:lnRef idx="1">
            <a:schemeClr val="accent2"/>
          </a:lnRef>
          <a:fillRef idx="2">
            <a:schemeClr val="accent2"/>
          </a:fillRef>
          <a:effectRef idx="1">
            <a:schemeClr val="accent2"/>
          </a:effectRef>
          <a:fontRef idx="minor">
            <a:schemeClr val="dk1"/>
          </a:fontRef>
        </p:style>
        <p:txBody>
          <a:bodyPr wrap="none" lIns="98719" tIns="49359" rIns="98719" bIns="49359">
            <a:spAutoFit/>
          </a:bodyPr>
          <a:lstStyle/>
          <a:p>
            <a:r>
              <a:rPr lang="en-US" sz="2600" b="1" dirty="0">
                <a:solidFill>
                  <a:srgbClr val="C00000"/>
                </a:solidFill>
              </a:rPr>
              <a:t>Shared Memory Organization</a:t>
            </a:r>
            <a:endParaRPr lang="en-GB" sz="2600" dirty="0">
              <a:solidFill>
                <a:srgbClr val="C00000"/>
              </a:solidFill>
            </a:endParaRPr>
          </a:p>
        </p:txBody>
      </p:sp>
      <p:sp>
        <p:nvSpPr>
          <p:cNvPr id="2" name="Slide Number Placeholder 1"/>
          <p:cNvSpPr>
            <a:spLocks noGrp="1"/>
          </p:cNvSpPr>
          <p:nvPr>
            <p:ph type="sldNum" sz="quarter" idx="12"/>
          </p:nvPr>
        </p:nvSpPr>
        <p:spPr/>
        <p:txBody>
          <a:bodyPr/>
          <a:lstStyle/>
          <a:p>
            <a:fld id="{BE3B4083-E855-4318-BD26-C48B685ED196}" type="slidenum">
              <a:rPr lang="en-GB" smtClean="0"/>
              <a:t>11</a:t>
            </a:fld>
            <a:endParaRPr lang="en-GB"/>
          </a:p>
        </p:txBody>
      </p:sp>
    </p:spTree>
    <p:extLst>
      <p:ext uri="{BB962C8B-B14F-4D97-AF65-F5344CB8AC3E}">
        <p14:creationId xmlns:p14="http://schemas.microsoft.com/office/powerpoint/2010/main" val="2675219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E3B4083-E855-4318-BD26-C48B685ED196}" type="slidenum">
              <a:rPr lang="en-GB" smtClean="0"/>
              <a:t>12</a:t>
            </a:fld>
            <a:endParaRPr lang="en-GB"/>
          </a:p>
        </p:txBody>
      </p:sp>
      <p:sp>
        <p:nvSpPr>
          <p:cNvPr id="5" name="Rectangle 4"/>
          <p:cNvSpPr/>
          <p:nvPr/>
        </p:nvSpPr>
        <p:spPr>
          <a:xfrm>
            <a:off x="228600" y="228600"/>
            <a:ext cx="9448800" cy="5262979"/>
          </a:xfrm>
          <a:prstGeom prst="rect">
            <a:avLst/>
          </a:prstGeom>
        </p:spPr>
        <p:txBody>
          <a:bodyPr wrap="square">
            <a:spAutoFit/>
          </a:bodyPr>
          <a:lstStyle/>
          <a:p>
            <a:pPr algn="just"/>
            <a:r>
              <a:rPr lang="en-GB" sz="2400" dirty="0"/>
              <a:t>In </a:t>
            </a:r>
            <a:r>
              <a:rPr lang="en-GB" sz="2400" dirty="0" smtClean="0"/>
              <a:t>the </a:t>
            </a:r>
            <a:r>
              <a:rPr lang="en-US" sz="2400" dirty="0" smtClean="0"/>
              <a:t>UMA </a:t>
            </a:r>
            <a:r>
              <a:rPr lang="en-US" sz="2400" dirty="0"/>
              <a:t>system, a shared memory is accessible by all processors through an </a:t>
            </a:r>
            <a:r>
              <a:rPr lang="en-US" sz="2400" dirty="0" smtClean="0"/>
              <a:t>interconnection network </a:t>
            </a:r>
            <a:r>
              <a:rPr lang="en-US" sz="2400" dirty="0"/>
              <a:t>in the same way a single processor accesses its </a:t>
            </a:r>
            <a:r>
              <a:rPr lang="en-US" sz="2400" dirty="0" smtClean="0"/>
              <a:t>memory ,  therefore </a:t>
            </a:r>
            <a:r>
              <a:rPr lang="en-US" sz="2400" dirty="0"/>
              <a:t>all processors have equal access time to any memory location. The </a:t>
            </a:r>
            <a:r>
              <a:rPr lang="en-US" sz="2400" dirty="0" smtClean="0"/>
              <a:t>interconnection network </a:t>
            </a:r>
            <a:r>
              <a:rPr lang="en-US" sz="2400" dirty="0"/>
              <a:t>used in the UMA can be a single bus, multiple buses, a crossbar, or </a:t>
            </a:r>
            <a:r>
              <a:rPr lang="en-US" sz="2400" dirty="0" smtClean="0"/>
              <a:t>a multiport </a:t>
            </a:r>
            <a:r>
              <a:rPr lang="en-US" sz="2400" dirty="0"/>
              <a:t>memory. </a:t>
            </a:r>
            <a:endParaRPr lang="en-US" sz="2400" dirty="0" smtClean="0"/>
          </a:p>
          <a:p>
            <a:pPr algn="just"/>
            <a:endParaRPr lang="en-US" sz="2400" dirty="0"/>
          </a:p>
          <a:p>
            <a:pPr algn="just"/>
            <a:r>
              <a:rPr lang="en-US" sz="2400" dirty="0" smtClean="0"/>
              <a:t>In </a:t>
            </a:r>
            <a:r>
              <a:rPr lang="en-US" sz="2400" dirty="0"/>
              <a:t>the NUMA system, each processor has part of the </a:t>
            </a:r>
            <a:r>
              <a:rPr lang="en-US" sz="2400" dirty="0" smtClean="0"/>
              <a:t>shared memory </a:t>
            </a:r>
            <a:r>
              <a:rPr lang="en-US" sz="2400" dirty="0"/>
              <a:t>attached. The memory has a single address space. Therefore, any processor</a:t>
            </a:r>
          </a:p>
          <a:p>
            <a:pPr algn="just"/>
            <a:r>
              <a:rPr lang="en-US" sz="2400" dirty="0"/>
              <a:t>could access any memory location directly using its real address</a:t>
            </a:r>
            <a:r>
              <a:rPr lang="en-US" sz="2400" dirty="0" smtClean="0"/>
              <a:t>.</a:t>
            </a:r>
          </a:p>
          <a:p>
            <a:pPr algn="just"/>
            <a:endParaRPr lang="en-US" sz="2400" dirty="0"/>
          </a:p>
          <a:p>
            <a:pPr algn="just"/>
            <a:r>
              <a:rPr lang="en-US" sz="2400" dirty="0"/>
              <a:t>Similar to the NUMA, each </a:t>
            </a:r>
            <a:r>
              <a:rPr lang="en-US" sz="2400" dirty="0" smtClean="0"/>
              <a:t>processor has </a:t>
            </a:r>
            <a:r>
              <a:rPr lang="en-US" sz="2400" dirty="0"/>
              <a:t>part of the shared memory in the COMA. However, in this case the </a:t>
            </a:r>
            <a:r>
              <a:rPr lang="en-US" sz="2400" dirty="0" smtClean="0"/>
              <a:t>shared memory </a:t>
            </a:r>
            <a:r>
              <a:rPr lang="en-US" sz="2400" dirty="0"/>
              <a:t>consists of cache memory. A COMA system requires that data be </a:t>
            </a:r>
            <a:r>
              <a:rPr lang="en-US" sz="2400" dirty="0" smtClean="0"/>
              <a:t>migrated to </a:t>
            </a:r>
            <a:r>
              <a:rPr lang="en-US" sz="2400" dirty="0"/>
              <a:t>the processor requesting it.</a:t>
            </a:r>
            <a:endParaRPr lang="en-GB" sz="2400" dirty="0"/>
          </a:p>
        </p:txBody>
      </p:sp>
    </p:spTree>
    <p:extLst>
      <p:ext uri="{BB962C8B-B14F-4D97-AF65-F5344CB8AC3E}">
        <p14:creationId xmlns:p14="http://schemas.microsoft.com/office/powerpoint/2010/main" val="280838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2550" y="762000"/>
            <a:ext cx="9740900" cy="5486400"/>
          </a:xfrm>
        </p:spPr>
        <p:txBody>
          <a:bodyPr>
            <a:normAutofit fontScale="92500"/>
          </a:bodyPr>
          <a:lstStyle/>
          <a:p>
            <a:pPr algn="just"/>
            <a:r>
              <a:rPr lang="en-US" dirty="0"/>
              <a:t>A message passing system (also referred to as distributed memory) typically combines the local memory and processor at each node of the interconnection network. A node in such a system consists of a processor and its local memory. Nodes are typically able to store messages in buffers (temporary memory locations where messages wait until they can be sent or received), and perform send/receive operations at the same time as processing.</a:t>
            </a:r>
            <a:endParaRPr lang="en-US" dirty="0" smtClean="0"/>
          </a:p>
          <a:p>
            <a:pPr marL="0" indent="0" algn="just">
              <a:buNone/>
            </a:pPr>
            <a:r>
              <a:rPr lang="en-US" dirty="0" smtClean="0"/>
              <a:t>There </a:t>
            </a:r>
            <a:r>
              <a:rPr lang="en-US" dirty="0"/>
              <a:t>is no global memory, so it is necessary to move data from one local memory to another by means of message passing. This is typically done by a Send/Receive pair of commands, which must be written into the application software by a programmer. which involves data copying and dealing with consistency issues. Commercial examples of message passing architectures C. </a:t>
            </a:r>
            <a:endParaRPr lang="en-US" dirty="0" smtClean="0"/>
          </a:p>
        </p:txBody>
      </p:sp>
      <p:sp>
        <p:nvSpPr>
          <p:cNvPr id="4" name="Rectangle 3"/>
          <p:cNvSpPr/>
          <p:nvPr/>
        </p:nvSpPr>
        <p:spPr>
          <a:xfrm>
            <a:off x="330201" y="152400"/>
            <a:ext cx="4148204" cy="438236"/>
          </a:xfrm>
          <a:prstGeom prst="rect">
            <a:avLst/>
          </a:prstGeom>
        </p:spPr>
        <p:style>
          <a:lnRef idx="1">
            <a:schemeClr val="accent2"/>
          </a:lnRef>
          <a:fillRef idx="2">
            <a:schemeClr val="accent2"/>
          </a:fillRef>
          <a:effectRef idx="1">
            <a:schemeClr val="accent2"/>
          </a:effectRef>
          <a:fontRef idx="minor">
            <a:schemeClr val="dk1"/>
          </a:fontRef>
        </p:style>
        <p:txBody>
          <a:bodyPr wrap="none" lIns="98719" tIns="49359" rIns="98719" bIns="49359">
            <a:spAutoFit/>
          </a:bodyPr>
          <a:lstStyle/>
          <a:p>
            <a:r>
              <a:rPr lang="en-US" sz="2200" b="1" dirty="0">
                <a:solidFill>
                  <a:srgbClr val="C00000"/>
                </a:solidFill>
              </a:rPr>
              <a:t>Message Passing Organization</a:t>
            </a:r>
            <a:endParaRPr lang="en-US" sz="2200" dirty="0">
              <a:solidFill>
                <a:srgbClr val="C00000"/>
              </a:solidFill>
            </a:endParaRPr>
          </a:p>
        </p:txBody>
      </p:sp>
      <p:sp>
        <p:nvSpPr>
          <p:cNvPr id="2" name="Slide Number Placeholder 1"/>
          <p:cNvSpPr>
            <a:spLocks noGrp="1"/>
          </p:cNvSpPr>
          <p:nvPr>
            <p:ph type="sldNum" sz="quarter" idx="12"/>
          </p:nvPr>
        </p:nvSpPr>
        <p:spPr/>
        <p:txBody>
          <a:bodyPr/>
          <a:lstStyle/>
          <a:p>
            <a:fld id="{BE3B4083-E855-4318-BD26-C48B685ED196}" type="slidenum">
              <a:rPr lang="en-GB" smtClean="0"/>
              <a:t>13</a:t>
            </a:fld>
            <a:endParaRPr lang="en-GB"/>
          </a:p>
        </p:txBody>
      </p:sp>
    </p:spTree>
    <p:extLst>
      <p:ext uri="{BB962C8B-B14F-4D97-AF65-F5344CB8AC3E}">
        <p14:creationId xmlns:p14="http://schemas.microsoft.com/office/powerpoint/2010/main" val="3329341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12750" y="457201"/>
            <a:ext cx="9163051" cy="4937760"/>
          </a:xfrm>
        </p:spPr>
        <p:txBody>
          <a:bodyPr>
            <a:normAutofit fontScale="92500"/>
          </a:bodyPr>
          <a:lstStyle/>
          <a:p>
            <a:pPr algn="just"/>
            <a:r>
              <a:rPr lang="en-US" dirty="0"/>
              <a:t>Two important design factors must be considered in designing interconnection networks for message passing systems. These are the link bandwidth and the network latency. The link bandwidth is defined as the number of bits that can be transmitted per unit time (bits/s). The network latency is defined as the time to complete a message transfer.</a:t>
            </a:r>
            <a:endParaRPr lang="en-GB" dirty="0"/>
          </a:p>
          <a:p>
            <a:pPr algn="just"/>
            <a:r>
              <a:rPr lang="en-US" dirty="0"/>
              <a:t>Wormhole routing in message passing was introduced in 1987. In wormhole routing, a packet is divided into smaller units that are called flits (flow control bits) such that flits move in a pipeline fashion with the header flit of the packet leading the way to the destination node. When the header flit is blocked due to network congestion, the remaining flits are blocked as well.</a:t>
            </a:r>
          </a:p>
          <a:p>
            <a:pPr algn="just"/>
            <a:endParaRPr lang="en-GB" dirty="0"/>
          </a:p>
        </p:txBody>
      </p:sp>
      <p:sp>
        <p:nvSpPr>
          <p:cNvPr id="2" name="Slide Number Placeholder 1"/>
          <p:cNvSpPr>
            <a:spLocks noGrp="1"/>
          </p:cNvSpPr>
          <p:nvPr>
            <p:ph type="sldNum" sz="quarter" idx="12"/>
          </p:nvPr>
        </p:nvSpPr>
        <p:spPr/>
        <p:txBody>
          <a:bodyPr/>
          <a:lstStyle/>
          <a:p>
            <a:fld id="{BE3B4083-E855-4318-BD26-C48B685ED196}" type="slidenum">
              <a:rPr lang="en-GB" smtClean="0"/>
              <a:t>14</a:t>
            </a:fld>
            <a:endParaRPr lang="en-GB"/>
          </a:p>
        </p:txBody>
      </p:sp>
    </p:spTree>
    <p:extLst>
      <p:ext uri="{BB962C8B-B14F-4D97-AF65-F5344CB8AC3E}">
        <p14:creationId xmlns:p14="http://schemas.microsoft.com/office/powerpoint/2010/main" val="1377597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37259" y="110836"/>
            <a:ext cx="8997950" cy="2895600"/>
          </a:xfrm>
        </p:spPr>
        <p:txBody>
          <a:bodyPr>
            <a:normAutofit fontScale="92500" lnSpcReduction="20000"/>
          </a:bodyPr>
          <a:lstStyle/>
          <a:p>
            <a:pPr marL="0" indent="0">
              <a:buNone/>
            </a:pPr>
            <a:r>
              <a:rPr lang="en-US" b="1" u="sng" dirty="0">
                <a:solidFill>
                  <a:srgbClr val="C00000"/>
                </a:solidFill>
              </a:rPr>
              <a:t>Interconnection </a:t>
            </a:r>
            <a:r>
              <a:rPr lang="en-US" b="1" u="sng" dirty="0" smtClean="0">
                <a:solidFill>
                  <a:srgbClr val="C00000"/>
                </a:solidFill>
              </a:rPr>
              <a:t>Networks</a:t>
            </a:r>
          </a:p>
          <a:p>
            <a:pPr marL="0" indent="0">
              <a:buNone/>
            </a:pPr>
            <a:r>
              <a:rPr lang="en-US" dirty="0"/>
              <a:t>Multiprocessors interconnection networks (INs) can be classified based on a number of criteria. These include </a:t>
            </a:r>
            <a:endParaRPr lang="en-US" dirty="0" smtClean="0"/>
          </a:p>
          <a:p>
            <a:pPr marL="555292" indent="-555292">
              <a:buAutoNum type="arabicParenBoth"/>
            </a:pPr>
            <a:r>
              <a:rPr lang="en-US" dirty="0"/>
              <a:t>M</a:t>
            </a:r>
            <a:r>
              <a:rPr lang="en-US" dirty="0" smtClean="0"/>
              <a:t>ode </a:t>
            </a:r>
            <a:r>
              <a:rPr lang="en-US" dirty="0"/>
              <a:t>of operation (synchronous versus asynchronous), </a:t>
            </a:r>
            <a:endParaRPr lang="en-US" dirty="0" smtClean="0"/>
          </a:p>
          <a:p>
            <a:pPr marL="555292" indent="-555292">
              <a:buAutoNum type="arabicParenBoth"/>
            </a:pPr>
            <a:r>
              <a:rPr lang="en-US" dirty="0" smtClean="0"/>
              <a:t>Control </a:t>
            </a:r>
            <a:r>
              <a:rPr lang="en-US" dirty="0"/>
              <a:t>strategy (centralized versus decentralized), </a:t>
            </a:r>
            <a:endParaRPr lang="en-US" dirty="0" smtClean="0"/>
          </a:p>
          <a:p>
            <a:pPr marL="555292" indent="-555292">
              <a:buAutoNum type="arabicParenBoth"/>
            </a:pPr>
            <a:r>
              <a:rPr lang="en-US" dirty="0" smtClean="0"/>
              <a:t>Switching </a:t>
            </a:r>
            <a:r>
              <a:rPr lang="en-US" dirty="0"/>
              <a:t>techniques (circuit versus packet), </a:t>
            </a:r>
            <a:endParaRPr lang="en-US" dirty="0" smtClean="0"/>
          </a:p>
          <a:p>
            <a:pPr marL="555292" indent="-555292">
              <a:buAutoNum type="arabicParenBoth"/>
            </a:pPr>
            <a:r>
              <a:rPr lang="en-US" dirty="0" smtClean="0"/>
              <a:t>Topology </a:t>
            </a:r>
            <a:r>
              <a:rPr lang="en-US" dirty="0"/>
              <a:t>(static versus dynamic).</a:t>
            </a:r>
          </a:p>
          <a:p>
            <a:pPr marL="0" indent="0">
              <a:buNone/>
            </a:pPr>
            <a:endParaRPr lang="en-GB" dirty="0"/>
          </a:p>
        </p:txBody>
      </p:sp>
      <p:sp>
        <p:nvSpPr>
          <p:cNvPr id="4" name="Rectangle 3"/>
          <p:cNvSpPr/>
          <p:nvPr/>
        </p:nvSpPr>
        <p:spPr>
          <a:xfrm>
            <a:off x="195696" y="2791859"/>
            <a:ext cx="9538277" cy="4100777"/>
          </a:xfrm>
          <a:prstGeom prst="rect">
            <a:avLst/>
          </a:prstGeom>
        </p:spPr>
        <p:txBody>
          <a:bodyPr wrap="square" lIns="98719" tIns="49359" rIns="98719" bIns="49359">
            <a:spAutoFit/>
          </a:bodyPr>
          <a:lstStyle/>
          <a:p>
            <a:pPr algn="just"/>
            <a:r>
              <a:rPr lang="en-US" sz="2600" b="1" dirty="0"/>
              <a:t>1- </a:t>
            </a:r>
            <a:r>
              <a:rPr lang="en-US" sz="2600" b="1" u="sng" dirty="0"/>
              <a:t>Mode of Operation</a:t>
            </a:r>
          </a:p>
          <a:p>
            <a:pPr algn="just"/>
            <a:r>
              <a:rPr lang="en-US" sz="2600" dirty="0"/>
              <a:t>	According to the mode of operation, INs are classified as synchronous versus asynchronous. In synchronous mode of operation, a single global clock is used by all components in the system such that the whole system is operating in a lock–step manner. Asynchronous mode of operation, on the other hand, does not require a global clock. Handshaking signals are used instead in order to coordinate the operation of asynchronous systems. While synchronous systems tend to be slower compared to asynchronous systems, they are race and hazard-free.</a:t>
            </a:r>
            <a:endParaRPr lang="en-GB" sz="2600" dirty="0"/>
          </a:p>
        </p:txBody>
      </p:sp>
      <p:sp>
        <p:nvSpPr>
          <p:cNvPr id="2" name="Slide Number Placeholder 1"/>
          <p:cNvSpPr>
            <a:spLocks noGrp="1"/>
          </p:cNvSpPr>
          <p:nvPr>
            <p:ph type="sldNum" sz="quarter" idx="12"/>
          </p:nvPr>
        </p:nvSpPr>
        <p:spPr/>
        <p:txBody>
          <a:bodyPr/>
          <a:lstStyle/>
          <a:p>
            <a:fld id="{BE3B4083-E855-4318-BD26-C48B685ED196}" type="slidenum">
              <a:rPr lang="en-GB" smtClean="0"/>
              <a:t>15</a:t>
            </a:fld>
            <a:endParaRPr lang="en-GB"/>
          </a:p>
        </p:txBody>
      </p:sp>
    </p:spTree>
    <p:extLst>
      <p:ext uri="{BB962C8B-B14F-4D97-AF65-F5344CB8AC3E}">
        <p14:creationId xmlns:p14="http://schemas.microsoft.com/office/powerpoint/2010/main" val="3169028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47651" y="228600"/>
            <a:ext cx="9410700" cy="6477000"/>
          </a:xfrm>
        </p:spPr>
        <p:txBody>
          <a:bodyPr>
            <a:noAutofit/>
          </a:bodyPr>
          <a:lstStyle/>
          <a:p>
            <a:pPr marL="0" indent="0" algn="just">
              <a:buNone/>
            </a:pPr>
            <a:r>
              <a:rPr lang="en-US" sz="2200" b="1" dirty="0"/>
              <a:t>2- Control Strategy</a:t>
            </a:r>
            <a:endParaRPr lang="en-US" sz="2200" dirty="0"/>
          </a:p>
          <a:p>
            <a:pPr marL="0" indent="0" algn="just">
              <a:buNone/>
            </a:pPr>
            <a:r>
              <a:rPr lang="en-US" sz="2200" dirty="0"/>
              <a:t>     According to the control strategy, INs can be classified as centralized versus decentralized. In centralized control systems, a single central control unit is used to oversee and control the operation of the components of the system. In decentralized control, the control function is distributed among different components in the system. </a:t>
            </a:r>
            <a:endParaRPr lang="en-US" sz="2200" dirty="0" smtClean="0"/>
          </a:p>
          <a:p>
            <a:pPr marL="0" indent="0" algn="just">
              <a:buNone/>
            </a:pPr>
            <a:r>
              <a:rPr lang="en-US" sz="2200" b="1" dirty="0" smtClean="0"/>
              <a:t>3- </a:t>
            </a:r>
            <a:r>
              <a:rPr lang="en-US" sz="2200" b="1" dirty="0"/>
              <a:t>Switching Techniques</a:t>
            </a:r>
            <a:endParaRPr lang="en-US" sz="2200" dirty="0"/>
          </a:p>
          <a:p>
            <a:pPr marL="0" indent="0" algn="just">
              <a:buNone/>
            </a:pPr>
            <a:r>
              <a:rPr lang="en-US" sz="2200" dirty="0"/>
              <a:t>    Interconnection networks can be classified according to the switching mechanism as circuit versus packet switching networks. In the circuit switching mechanism, a complete path has to be established prior to the start of communication between a source and a destination</a:t>
            </a:r>
            <a:r>
              <a:rPr lang="en-US" sz="2200" dirty="0" smtClean="0"/>
              <a:t>.</a:t>
            </a:r>
          </a:p>
          <a:p>
            <a:pPr marL="0" indent="0" algn="just">
              <a:buNone/>
            </a:pPr>
            <a:r>
              <a:rPr lang="en-US" sz="2200" dirty="0" smtClean="0"/>
              <a:t>. </a:t>
            </a:r>
            <a:r>
              <a:rPr lang="en-US" sz="2200" dirty="0"/>
              <a:t>In a packet switching mechanism, communication between a source and destination takes place via messages that are divided into smaller entities, called packets. On their way to the destination, packets can be sent from a node to another in a store-and-forward manner until they reach their destination. While packet switching tends to use the network resources more efficiently compared to circuit switching, it suffers from variable packet delays.</a:t>
            </a:r>
          </a:p>
        </p:txBody>
      </p:sp>
      <p:sp>
        <p:nvSpPr>
          <p:cNvPr id="2" name="Slide Number Placeholder 1"/>
          <p:cNvSpPr>
            <a:spLocks noGrp="1"/>
          </p:cNvSpPr>
          <p:nvPr>
            <p:ph type="sldNum" sz="quarter" idx="12"/>
          </p:nvPr>
        </p:nvSpPr>
        <p:spPr/>
        <p:txBody>
          <a:bodyPr/>
          <a:lstStyle/>
          <a:p>
            <a:fld id="{BE3B4083-E855-4318-BD26-C48B685ED196}" type="slidenum">
              <a:rPr lang="en-GB" smtClean="0"/>
              <a:t>16</a:t>
            </a:fld>
            <a:endParaRPr lang="en-GB"/>
          </a:p>
        </p:txBody>
      </p:sp>
    </p:spTree>
    <p:extLst>
      <p:ext uri="{BB962C8B-B14F-4D97-AF65-F5344CB8AC3E}">
        <p14:creationId xmlns:p14="http://schemas.microsoft.com/office/powerpoint/2010/main" val="15537780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47651" y="228600"/>
            <a:ext cx="9410700" cy="6172199"/>
          </a:xfrm>
        </p:spPr>
        <p:txBody>
          <a:bodyPr>
            <a:noAutofit/>
          </a:bodyPr>
          <a:lstStyle/>
          <a:p>
            <a:pPr marL="0" indent="0">
              <a:buNone/>
            </a:pPr>
            <a:r>
              <a:rPr lang="en-US" sz="2600" b="1" dirty="0"/>
              <a:t>4- Topology</a:t>
            </a:r>
            <a:endParaRPr lang="en-US" sz="2600" dirty="0"/>
          </a:p>
          <a:p>
            <a:pPr marL="0" indent="0">
              <a:buNone/>
            </a:pPr>
            <a:r>
              <a:rPr lang="en-US" sz="2600" dirty="0"/>
              <a:t>     An interconnection network topology is a mapping function from the set of processors and memories onto the same set of processors and memories. In other words, the topology describes how to connect processors and memories to other processors and memories. A fully connected topology, for example, is a mapping in which each processor is connected to all other processors in the computer. A ring topology is a mapping that connects processor k to its neighbors, processors (k - 1) and (k </a:t>
            </a:r>
            <a:r>
              <a:rPr lang="ar-SA" sz="2600" dirty="0"/>
              <a:t>‏</a:t>
            </a:r>
            <a:r>
              <a:rPr lang="en-US" sz="2600" dirty="0"/>
              <a:t>+ 1).</a:t>
            </a:r>
          </a:p>
          <a:p>
            <a:pPr marL="0" indent="0">
              <a:buNone/>
            </a:pPr>
            <a:r>
              <a:rPr lang="en-US" sz="2600" dirty="0"/>
              <a:t>  In general, interconnection networks can be classified as static versus dynamic networks. In static networks, direct fixed links are established among nodes to form a fixed network, while in dynamic networks, connections are established as needed. Switching elements are used to establish connections among inputs and outputs. </a:t>
            </a:r>
            <a:endParaRPr lang="en-GB" sz="2600" dirty="0"/>
          </a:p>
        </p:txBody>
      </p:sp>
      <p:sp>
        <p:nvSpPr>
          <p:cNvPr id="2" name="Slide Number Placeholder 1"/>
          <p:cNvSpPr>
            <a:spLocks noGrp="1"/>
          </p:cNvSpPr>
          <p:nvPr>
            <p:ph type="sldNum" sz="quarter" idx="12"/>
          </p:nvPr>
        </p:nvSpPr>
        <p:spPr/>
        <p:txBody>
          <a:bodyPr/>
          <a:lstStyle/>
          <a:p>
            <a:fld id="{BE3B4083-E855-4318-BD26-C48B685ED196}" type="slidenum">
              <a:rPr lang="en-GB" smtClean="0"/>
              <a:t>17</a:t>
            </a:fld>
            <a:endParaRPr lang="en-GB"/>
          </a:p>
        </p:txBody>
      </p:sp>
    </p:spTree>
    <p:extLst>
      <p:ext uri="{BB962C8B-B14F-4D97-AF65-F5344CB8AC3E}">
        <p14:creationId xmlns:p14="http://schemas.microsoft.com/office/powerpoint/2010/main" val="16419167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30200" y="152400"/>
            <a:ext cx="9410700" cy="4937760"/>
          </a:xfrm>
        </p:spPr>
        <p:txBody>
          <a:bodyPr>
            <a:noAutofit/>
          </a:bodyPr>
          <a:lstStyle/>
          <a:p>
            <a:pPr algn="just"/>
            <a:r>
              <a:rPr lang="en-US" sz="2400" dirty="0"/>
              <a:t>Shared memory systems can be designed using bus-based or switch-based </a:t>
            </a:r>
            <a:r>
              <a:rPr lang="en-US" sz="2400" dirty="0" err="1"/>
              <a:t>INs.</a:t>
            </a:r>
            <a:r>
              <a:rPr lang="en-US" sz="2400" dirty="0"/>
              <a:t> The simplest IN for shared memory systems is the bus. However, the bus may get saturated if multiple processors are trying to access the shared memory (via the bus) simultaneously. A typical bus-based design uses caches to solve the bus contention problem. </a:t>
            </a:r>
            <a:endParaRPr lang="en-US" sz="2400" dirty="0" smtClean="0"/>
          </a:p>
          <a:p>
            <a:pPr algn="just"/>
            <a:r>
              <a:rPr lang="en-US" sz="2400" dirty="0" smtClean="0"/>
              <a:t>For </a:t>
            </a:r>
            <a:r>
              <a:rPr lang="en-US" sz="2400" dirty="0"/>
              <a:t>example, a crossbar switch can be used to connect multiple processors to multiple memory modules. A crossbar switch, can be visualized as a mesh of wires with switches at the points of intersection. </a:t>
            </a:r>
          </a:p>
          <a:p>
            <a:pPr algn="just"/>
            <a:r>
              <a:rPr lang="en-US" sz="2400" dirty="0"/>
              <a:t>Message passing INs can be divided into static and dynamic. Static networks form all connections when the system is designed rather than when the connection is needed. In a static network, messages must be routed along established links. Dynamic INs establish a connection between two or more nodes on the fly as messages are routed along the links. The number of hops in a path from source to destination node is equal to the number of point-to-point links a message must traverse to reach its destination. </a:t>
            </a:r>
            <a:endParaRPr lang="en-GB" sz="2400" dirty="0"/>
          </a:p>
        </p:txBody>
      </p:sp>
      <p:sp>
        <p:nvSpPr>
          <p:cNvPr id="2" name="Slide Number Placeholder 1"/>
          <p:cNvSpPr>
            <a:spLocks noGrp="1"/>
          </p:cNvSpPr>
          <p:nvPr>
            <p:ph type="sldNum" sz="quarter" idx="12"/>
          </p:nvPr>
        </p:nvSpPr>
        <p:spPr/>
        <p:txBody>
          <a:bodyPr/>
          <a:lstStyle/>
          <a:p>
            <a:fld id="{BE3B4083-E855-4318-BD26-C48B685ED196}" type="slidenum">
              <a:rPr lang="en-GB" smtClean="0"/>
              <a:t>18</a:t>
            </a:fld>
            <a:endParaRPr lang="en-GB"/>
          </a:p>
        </p:txBody>
      </p:sp>
    </p:spTree>
    <p:extLst>
      <p:ext uri="{BB962C8B-B14F-4D97-AF65-F5344CB8AC3E}">
        <p14:creationId xmlns:p14="http://schemas.microsoft.com/office/powerpoint/2010/main" val="9898991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8050" y="152400"/>
            <a:ext cx="8007350"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065645" y="3124200"/>
            <a:ext cx="8172451" cy="776790"/>
          </a:xfrm>
          <a:prstGeom prst="rect">
            <a:avLst/>
          </a:prstGeom>
        </p:spPr>
        <p:txBody>
          <a:bodyPr wrap="square" lIns="98719" tIns="49359" rIns="98719" bIns="49359">
            <a:spAutoFit/>
          </a:bodyPr>
          <a:lstStyle/>
          <a:p>
            <a:r>
              <a:rPr lang="en-US" sz="2200" dirty="0"/>
              <a:t>Shared memory interconnection networks.</a:t>
            </a:r>
          </a:p>
          <a:p>
            <a:r>
              <a:rPr lang="en-US" sz="2200" dirty="0"/>
              <a:t>(a) bus-based and            (b) switch-based shared memory systems</a:t>
            </a:r>
          </a:p>
        </p:txBody>
      </p:sp>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98651" y="3957567"/>
            <a:ext cx="6604000" cy="2280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247651" y="6019801"/>
            <a:ext cx="9245600" cy="899901"/>
          </a:xfrm>
          <a:prstGeom prst="rect">
            <a:avLst/>
          </a:prstGeom>
        </p:spPr>
        <p:txBody>
          <a:bodyPr wrap="square" lIns="98719" tIns="49359" rIns="98719" bIns="49359">
            <a:spAutoFit/>
          </a:bodyPr>
          <a:lstStyle/>
          <a:p>
            <a:r>
              <a:rPr lang="en-US" sz="2600" dirty="0"/>
              <a:t>bus-based systems when a single bus is used versus the case when multiple buses are used</a:t>
            </a:r>
            <a:endParaRPr lang="en-GB" sz="2600" dirty="0"/>
          </a:p>
        </p:txBody>
      </p:sp>
      <p:sp>
        <p:nvSpPr>
          <p:cNvPr id="2" name="Slide Number Placeholder 1"/>
          <p:cNvSpPr>
            <a:spLocks noGrp="1"/>
          </p:cNvSpPr>
          <p:nvPr>
            <p:ph type="sldNum" sz="quarter" idx="12"/>
          </p:nvPr>
        </p:nvSpPr>
        <p:spPr/>
        <p:txBody>
          <a:bodyPr/>
          <a:lstStyle/>
          <a:p>
            <a:fld id="{BE3B4083-E855-4318-BD26-C48B685ED196}" type="slidenum">
              <a:rPr lang="en-GB" smtClean="0"/>
              <a:t>19</a:t>
            </a:fld>
            <a:endParaRPr lang="en-GB"/>
          </a:p>
        </p:txBody>
      </p:sp>
    </p:spTree>
    <p:extLst>
      <p:ext uri="{BB962C8B-B14F-4D97-AF65-F5344CB8AC3E}">
        <p14:creationId xmlns:p14="http://schemas.microsoft.com/office/powerpoint/2010/main" val="2591596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47651" y="762001"/>
            <a:ext cx="8915400" cy="3581399"/>
          </a:xfrm>
        </p:spPr>
        <p:txBody>
          <a:bodyPr>
            <a:normAutofit/>
          </a:bodyPr>
          <a:lstStyle/>
          <a:p>
            <a:pPr marL="0" algn="just">
              <a:spcBef>
                <a:spcPts val="0"/>
              </a:spcBef>
            </a:pPr>
            <a:r>
              <a:rPr lang="en-US" dirty="0" smtClean="0">
                <a:effectLst/>
                <a:latin typeface="Times New Roman"/>
                <a:ea typeface="Times New Roman"/>
              </a:rPr>
              <a:t>A multiprocessor is expected to reach faster speed than the fastest single-processor system. In addition, a multiprocessor consisting of a number of single processors is expected to be more cost-effective than building a high-performance single processor. Another advantage of a multiprocessor is fault tolerance. If a processor fails, the remaining processors should be able to provide continued service</a:t>
            </a:r>
            <a:r>
              <a:rPr lang="en-US" dirty="0">
                <a:latin typeface="Times New Roman"/>
                <a:ea typeface="Times New Roman"/>
              </a:rPr>
              <a:t> </a:t>
            </a:r>
            <a:r>
              <a:rPr lang="en-US" dirty="0" smtClean="0">
                <a:latin typeface="Times New Roman"/>
                <a:ea typeface="Times New Roman"/>
              </a:rPr>
              <a:t>.</a:t>
            </a:r>
            <a:endParaRPr lang="en-GB" dirty="0"/>
          </a:p>
        </p:txBody>
      </p:sp>
      <p:sp>
        <p:nvSpPr>
          <p:cNvPr id="5" name="Rectangle 4"/>
          <p:cNvSpPr/>
          <p:nvPr/>
        </p:nvSpPr>
        <p:spPr>
          <a:xfrm>
            <a:off x="720436" y="4416761"/>
            <a:ext cx="8337550" cy="1561621"/>
          </a:xfrm>
          <a:prstGeom prst="rect">
            <a:avLst/>
          </a:prstGeom>
        </p:spPr>
        <p:txBody>
          <a:bodyPr wrap="square" lIns="98719" tIns="49359" rIns="98719" bIns="49359">
            <a:spAutoFit/>
          </a:bodyPr>
          <a:lstStyle/>
          <a:p>
            <a:pPr algn="just"/>
            <a:r>
              <a:rPr lang="en-US" sz="3500" b="1" dirty="0">
                <a:solidFill>
                  <a:srgbClr val="FF0000"/>
                </a:solidFill>
                <a:latin typeface="Times New Roman"/>
                <a:ea typeface="Times New Roman"/>
              </a:rPr>
              <a:t>Four Decades of Computing</a:t>
            </a:r>
            <a:endParaRPr lang="en-US" sz="2600" dirty="0">
              <a:solidFill>
                <a:srgbClr val="FF0000"/>
              </a:solidFill>
              <a:latin typeface="Times New Roman"/>
              <a:ea typeface="Times New Roman"/>
            </a:endParaRPr>
          </a:p>
          <a:p>
            <a:r>
              <a:rPr lang="en-US" sz="3000" dirty="0">
                <a:latin typeface="Times New Roman"/>
                <a:ea typeface="Times New Roman"/>
              </a:rPr>
              <a:t>	Most computer scientists agree that there have been four distinct paradigms of computing. </a:t>
            </a:r>
            <a:endParaRPr lang="en-GB" sz="3000" dirty="0"/>
          </a:p>
        </p:txBody>
      </p:sp>
      <p:sp>
        <p:nvSpPr>
          <p:cNvPr id="4" name="Rectangle 3"/>
          <p:cNvSpPr/>
          <p:nvPr/>
        </p:nvSpPr>
        <p:spPr>
          <a:xfrm>
            <a:off x="908051" y="228601"/>
            <a:ext cx="3211281" cy="638291"/>
          </a:xfrm>
          <a:prstGeom prst="rect">
            <a:avLst/>
          </a:prstGeom>
        </p:spPr>
        <p:txBody>
          <a:bodyPr wrap="none" lIns="98719" tIns="49359" rIns="98719" bIns="49359">
            <a:spAutoFit/>
          </a:bodyPr>
          <a:lstStyle/>
          <a:p>
            <a:r>
              <a:rPr lang="en-US" sz="3500" b="1" dirty="0">
                <a:solidFill>
                  <a:srgbClr val="FF0000"/>
                </a:solidFill>
                <a:latin typeface="Times New Roman"/>
                <a:ea typeface="Times New Roman"/>
              </a:rPr>
              <a:t>Multiprocessor </a:t>
            </a:r>
            <a:endParaRPr lang="en-GB" sz="3500" b="1" dirty="0">
              <a:solidFill>
                <a:srgbClr val="FF0000"/>
              </a:solidFill>
              <a:latin typeface="Times New Roman"/>
              <a:ea typeface="Times New Roman"/>
            </a:endParaRPr>
          </a:p>
        </p:txBody>
      </p:sp>
      <p:sp>
        <p:nvSpPr>
          <p:cNvPr id="2" name="Slide Number Placeholder 1"/>
          <p:cNvSpPr>
            <a:spLocks noGrp="1"/>
          </p:cNvSpPr>
          <p:nvPr>
            <p:ph type="sldNum" sz="quarter" idx="12"/>
          </p:nvPr>
        </p:nvSpPr>
        <p:spPr/>
        <p:txBody>
          <a:bodyPr/>
          <a:lstStyle/>
          <a:p>
            <a:fld id="{BE3B4083-E855-4318-BD26-C48B685ED196}" type="slidenum">
              <a:rPr lang="en-GB" smtClean="0"/>
              <a:t>2</a:t>
            </a:fld>
            <a:endParaRPr lang="en-GB"/>
          </a:p>
        </p:txBody>
      </p:sp>
    </p:spTree>
    <p:extLst>
      <p:ext uri="{BB962C8B-B14F-4D97-AF65-F5344CB8AC3E}">
        <p14:creationId xmlns:p14="http://schemas.microsoft.com/office/powerpoint/2010/main" val="40670397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32566"/>
            <a:ext cx="199431" cy="3920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8719" tIns="49359" rIns="98719" bIns="49359" numCol="1" anchor="ctr" anchorCtr="0" compatLnSpc="1">
            <a:prstTxWarp prst="textNoShape">
              <a:avLst/>
            </a:prstTxWarp>
            <a:spAutoFit/>
          </a:bodyPr>
          <a:lstStyle/>
          <a:p>
            <a:endParaRPr lang="en-GB"/>
          </a:p>
        </p:txBody>
      </p:sp>
      <p:pic>
        <p:nvPicPr>
          <p:cNvPr id="7169" name="Picture 1"/>
          <p:cNvPicPr>
            <a:picLocks noChangeAspect="1" noChangeArrowheads="1"/>
          </p:cNvPicPr>
          <p:nvPr/>
        </p:nvPicPr>
        <p:blipFill>
          <a:blip r:embed="rId3">
            <a:lum bright="-20000" contrast="40000"/>
            <a:extLst>
              <a:ext uri="{28A0092B-C50C-407E-A947-70E740481C1C}">
                <a14:useLocalDpi xmlns:a14="http://schemas.microsoft.com/office/drawing/2010/main" val="0"/>
              </a:ext>
            </a:extLst>
          </a:blip>
          <a:srcRect/>
          <a:stretch>
            <a:fillRect/>
          </a:stretch>
        </p:blipFill>
        <p:spPr bwMode="auto">
          <a:xfrm>
            <a:off x="908051" y="221672"/>
            <a:ext cx="8589315" cy="228064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3230788" y="2655631"/>
            <a:ext cx="3429418" cy="3920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8719" tIns="49359" rIns="98719" bIns="49359" numCol="1" anchor="ctr" anchorCtr="0" compatLnSpc="1">
            <a:prstTxWarp prst="textNoShape">
              <a:avLst/>
            </a:prstTxWarp>
            <a:spAutoFit/>
          </a:bodyPr>
          <a:lstStyle/>
          <a:p>
            <a:pPr algn="ctr" fontAlgn="base">
              <a:spcBef>
                <a:spcPct val="0"/>
              </a:spcBef>
              <a:spcAft>
                <a:spcPct val="0"/>
              </a:spcAf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Examples of static topologies.</a:t>
            </a:r>
            <a:endParaRPr lang="en-US" sz="2600" dirty="0">
              <a:latin typeface="Arial" pitchFamily="34" charset="0"/>
              <a:cs typeface="Arial" pitchFamily="34" charset="0"/>
            </a:endParaRPr>
          </a:p>
        </p:txBody>
      </p:sp>
      <p:sp>
        <p:nvSpPr>
          <p:cNvPr id="6" name="Rectangle 5"/>
          <p:cNvSpPr/>
          <p:nvPr/>
        </p:nvSpPr>
        <p:spPr>
          <a:xfrm>
            <a:off x="577849" y="3200400"/>
            <a:ext cx="8919516" cy="2469562"/>
          </a:xfrm>
          <a:prstGeom prst="rect">
            <a:avLst/>
          </a:prstGeom>
        </p:spPr>
        <p:txBody>
          <a:bodyPr wrap="square" lIns="98719" tIns="49359" rIns="98719" bIns="49359">
            <a:spAutoFit/>
          </a:bodyPr>
          <a:lstStyle/>
          <a:p>
            <a:r>
              <a:rPr lang="en-US" sz="2200" dirty="0"/>
              <a:t>The single-stage interconnection network of Figure 1.10a is a simple dynamic network that connects each of the inputs on the left side to some, but not all, outputs on the right side through a single layer of binary switches represented by the rectangles. The binary switches can direct the message on the left-side input to one of two possible outputs on the right side. If we cascade enough single-stage networks together, they form a completely connected multistage interconnection network (MIN),</a:t>
            </a:r>
            <a:endParaRPr lang="en-GB" sz="2200" dirty="0"/>
          </a:p>
        </p:txBody>
      </p:sp>
      <p:sp>
        <p:nvSpPr>
          <p:cNvPr id="2" name="Slide Number Placeholder 1"/>
          <p:cNvSpPr>
            <a:spLocks noGrp="1"/>
          </p:cNvSpPr>
          <p:nvPr>
            <p:ph type="sldNum" sz="quarter" idx="12"/>
          </p:nvPr>
        </p:nvSpPr>
        <p:spPr/>
        <p:txBody>
          <a:bodyPr/>
          <a:lstStyle/>
          <a:p>
            <a:fld id="{BE3B4083-E855-4318-BD26-C48B685ED196}" type="slidenum">
              <a:rPr lang="en-GB" smtClean="0"/>
              <a:t>20</a:t>
            </a:fld>
            <a:endParaRPr lang="en-GB"/>
          </a:p>
        </p:txBody>
      </p:sp>
    </p:spTree>
    <p:extLst>
      <p:ext uri="{BB962C8B-B14F-4D97-AF65-F5344CB8AC3E}">
        <p14:creationId xmlns:p14="http://schemas.microsoft.com/office/powerpoint/2010/main" val="22200628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a:lum bright="-20000" contrast="40000"/>
            <a:extLst>
              <a:ext uri="{28A0092B-C50C-407E-A947-70E740481C1C}">
                <a14:useLocalDpi xmlns:a14="http://schemas.microsoft.com/office/drawing/2010/main" val="0"/>
              </a:ext>
            </a:extLst>
          </a:blip>
          <a:srcRect/>
          <a:stretch>
            <a:fillRect/>
          </a:stretch>
        </p:blipFill>
        <p:spPr bwMode="auto">
          <a:xfrm>
            <a:off x="114495" y="408341"/>
            <a:ext cx="9213656" cy="3096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14495" y="3505200"/>
            <a:ext cx="9708957" cy="3146670"/>
          </a:xfrm>
          <a:prstGeom prst="rect">
            <a:avLst/>
          </a:prstGeom>
        </p:spPr>
        <p:txBody>
          <a:bodyPr wrap="square" lIns="98719" tIns="49359" rIns="98719" bIns="49359">
            <a:spAutoFit/>
          </a:bodyPr>
          <a:lstStyle/>
          <a:p>
            <a:pPr algn="just"/>
            <a:r>
              <a:rPr lang="en-US" sz="2200" dirty="0"/>
              <a:t>The omega MIN connects eight sources to eight destinations. The connection from the source 010 to the destination 010 is shown as a bold path.</a:t>
            </a:r>
          </a:p>
          <a:p>
            <a:pPr algn="just"/>
            <a:r>
              <a:rPr lang="en-US" sz="2200" dirty="0"/>
              <a:t>These are dynamic INs because the connection is made on the fly, as needed. In order to connect a source to a destination, we simply use a function of the bits of the source and destination addresses as instructions for dynamically selecting a path through the switches. For example, to connect source 111 to destination 001 in the omega network, the switches in the first and second stage must be set to connect to the upper output port, while the switch at the third stage must be set to connect to the lower output port (001).</a:t>
            </a:r>
            <a:endParaRPr lang="en-GB" sz="2200" dirty="0"/>
          </a:p>
        </p:txBody>
      </p:sp>
      <p:sp>
        <p:nvSpPr>
          <p:cNvPr id="5" name="Rectangle 4"/>
          <p:cNvSpPr/>
          <p:nvPr/>
        </p:nvSpPr>
        <p:spPr>
          <a:xfrm>
            <a:off x="412750" y="16271"/>
            <a:ext cx="7924800" cy="392070"/>
          </a:xfrm>
          <a:prstGeom prst="rect">
            <a:avLst/>
          </a:prstGeom>
        </p:spPr>
        <p:txBody>
          <a:bodyPr wrap="square" lIns="98719" tIns="49359" rIns="98719" bIns="49359">
            <a:spAutoFit/>
          </a:bodyPr>
          <a:lstStyle/>
          <a:p>
            <a:r>
              <a:rPr lang="en-US" dirty="0"/>
              <a:t> dynamic INs</a:t>
            </a:r>
            <a:r>
              <a:rPr lang="en-US" dirty="0" smtClean="0"/>
              <a:t>:              (</a:t>
            </a:r>
            <a:r>
              <a:rPr lang="en-US" dirty="0"/>
              <a:t>a) single-stage, </a:t>
            </a:r>
            <a:r>
              <a:rPr lang="en-US" dirty="0" smtClean="0"/>
              <a:t>                    (</a:t>
            </a:r>
            <a:r>
              <a:rPr lang="en-US" dirty="0"/>
              <a:t>b) multistage, </a:t>
            </a:r>
            <a:endParaRPr lang="en-GB" dirty="0"/>
          </a:p>
        </p:txBody>
      </p:sp>
      <p:sp>
        <p:nvSpPr>
          <p:cNvPr id="2" name="Slide Number Placeholder 1"/>
          <p:cNvSpPr>
            <a:spLocks noGrp="1"/>
          </p:cNvSpPr>
          <p:nvPr>
            <p:ph type="sldNum" sz="quarter" idx="12"/>
          </p:nvPr>
        </p:nvSpPr>
        <p:spPr/>
        <p:txBody>
          <a:bodyPr/>
          <a:lstStyle/>
          <a:p>
            <a:fld id="{BE3B4083-E855-4318-BD26-C48B685ED196}" type="slidenum">
              <a:rPr lang="en-GB" smtClean="0"/>
              <a:t>21</a:t>
            </a:fld>
            <a:endParaRPr lang="en-GB"/>
          </a:p>
        </p:txBody>
      </p:sp>
    </p:spTree>
    <p:extLst>
      <p:ext uri="{BB962C8B-B14F-4D97-AF65-F5344CB8AC3E}">
        <p14:creationId xmlns:p14="http://schemas.microsoft.com/office/powerpoint/2010/main" val="32893095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3">
            <a:lum bright="20000" contrast="-40000"/>
            <a:extLst>
              <a:ext uri="{28A0092B-C50C-407E-A947-70E740481C1C}">
                <a14:useLocalDpi xmlns:a14="http://schemas.microsoft.com/office/drawing/2010/main" val="0"/>
              </a:ext>
            </a:extLst>
          </a:blip>
          <a:srcRect/>
          <a:stretch>
            <a:fillRect/>
          </a:stretch>
        </p:blipFill>
        <p:spPr bwMode="auto">
          <a:xfrm>
            <a:off x="5695950" y="272534"/>
            <a:ext cx="4044950" cy="4189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7181851" y="4098799"/>
            <a:ext cx="2068019" cy="392070"/>
          </a:xfrm>
          <a:prstGeom prst="rect">
            <a:avLst/>
          </a:prstGeom>
        </p:spPr>
        <p:txBody>
          <a:bodyPr wrap="none" lIns="98719" tIns="49359" rIns="98719" bIns="49359">
            <a:spAutoFit/>
          </a:bodyPr>
          <a:lstStyle/>
          <a:p>
            <a:r>
              <a:rPr lang="en-US" dirty="0"/>
              <a:t>(c) crossbar switch</a:t>
            </a:r>
            <a:endParaRPr lang="en-GB" dirty="0"/>
          </a:p>
        </p:txBody>
      </p:sp>
      <p:sp>
        <p:nvSpPr>
          <p:cNvPr id="5" name="Rectangle 4"/>
          <p:cNvSpPr/>
          <p:nvPr/>
        </p:nvSpPr>
        <p:spPr>
          <a:xfrm>
            <a:off x="165101" y="272534"/>
            <a:ext cx="5448300" cy="4500887"/>
          </a:xfrm>
          <a:prstGeom prst="rect">
            <a:avLst/>
          </a:prstGeom>
        </p:spPr>
        <p:txBody>
          <a:bodyPr wrap="square" lIns="98719" tIns="49359" rIns="98719" bIns="49359">
            <a:spAutoFit/>
          </a:bodyPr>
          <a:lstStyle/>
          <a:p>
            <a:pPr algn="just"/>
            <a:r>
              <a:rPr lang="en-US" sz="2200" dirty="0"/>
              <a:t>The crossbar switch of Figure  c provides a path from any input or source to any other output or destination by simply selecting a direction on the fly. To connect row 111 to column 001 requires only one binary switch at the intersection of the 111 input line and 011 output line to be set. The crossbar switch clearly uses more binary switching components; for example, N</a:t>
            </a:r>
            <a:r>
              <a:rPr lang="en-US" sz="2200" baseline="30000" dirty="0"/>
              <a:t>2</a:t>
            </a:r>
            <a:r>
              <a:rPr lang="en-US" sz="2200" dirty="0"/>
              <a:t> components are needed to connect </a:t>
            </a:r>
            <a:r>
              <a:rPr lang="en-US" sz="2200" dirty="0" err="1"/>
              <a:t>NxN</a:t>
            </a:r>
            <a:r>
              <a:rPr lang="en-US" sz="2200" dirty="0"/>
              <a:t> source/destination pairs. The omega MIN, on the other hand, connects </a:t>
            </a:r>
            <a:r>
              <a:rPr lang="en-US" sz="2200" dirty="0" err="1"/>
              <a:t>NxN</a:t>
            </a:r>
            <a:r>
              <a:rPr lang="en-US" sz="2200" dirty="0"/>
              <a:t> pairs with N/2(log N) components. </a:t>
            </a:r>
            <a:endParaRPr lang="en-GB" sz="2200" dirty="0"/>
          </a:p>
        </p:txBody>
      </p:sp>
      <p:sp>
        <p:nvSpPr>
          <p:cNvPr id="7" name="Rectangle 6"/>
          <p:cNvSpPr/>
          <p:nvPr/>
        </p:nvSpPr>
        <p:spPr>
          <a:xfrm>
            <a:off x="178956" y="4726992"/>
            <a:ext cx="9575800" cy="2131007"/>
          </a:xfrm>
          <a:prstGeom prst="rect">
            <a:avLst/>
          </a:prstGeom>
        </p:spPr>
        <p:txBody>
          <a:bodyPr wrap="square" lIns="98719" tIns="49359" rIns="98719" bIns="49359">
            <a:spAutoFit/>
          </a:bodyPr>
          <a:lstStyle/>
          <a:p>
            <a:r>
              <a:rPr lang="en-US" sz="2200" dirty="0"/>
              <a:t>The major advantage of the crossbar switch is its potential for speed. In one clock, a connection can be made between source and destination. The diameter of the crossbar is one. (Note: Diameter, D, of a network having N nodes is defined as the maximum shortest paths between any two nodes in the network). The omega MIN, on the other hand requires log N clocks to make a connection. The diameter of the omega MIN is therefore log N.</a:t>
            </a:r>
            <a:endParaRPr lang="en-GB" sz="2200" dirty="0"/>
          </a:p>
        </p:txBody>
      </p:sp>
      <p:sp>
        <p:nvSpPr>
          <p:cNvPr id="2" name="Slide Number Placeholder 1"/>
          <p:cNvSpPr>
            <a:spLocks noGrp="1"/>
          </p:cNvSpPr>
          <p:nvPr>
            <p:ph type="sldNum" sz="quarter" idx="12"/>
          </p:nvPr>
        </p:nvSpPr>
        <p:spPr/>
        <p:txBody>
          <a:bodyPr/>
          <a:lstStyle/>
          <a:p>
            <a:fld id="{BE3B4083-E855-4318-BD26-C48B685ED196}" type="slidenum">
              <a:rPr lang="en-GB" smtClean="0"/>
              <a:t>22</a:t>
            </a:fld>
            <a:endParaRPr lang="en-GB"/>
          </a:p>
        </p:txBody>
      </p:sp>
    </p:spTree>
    <p:extLst>
      <p:ext uri="{BB962C8B-B14F-4D97-AF65-F5344CB8AC3E}">
        <p14:creationId xmlns:p14="http://schemas.microsoft.com/office/powerpoint/2010/main" val="18454001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47651" y="228601"/>
            <a:ext cx="9245600" cy="3200400"/>
          </a:xfrm>
        </p:spPr>
        <p:txBody>
          <a:bodyPr>
            <a:normAutofit fontScale="92500" lnSpcReduction="20000"/>
          </a:bodyPr>
          <a:lstStyle/>
          <a:p>
            <a:pPr algn="just"/>
            <a:r>
              <a:rPr lang="en-US" dirty="0"/>
              <a:t>Both networks limit the number of alternate paths between any source/destination pair. This leads to limited fault tolerance and network traffic congestion. If the single path between pairs becomes faulty, that pair cannot communicate. If two pairs attempt to communicate at the same time along a shared path, one pair must wait for the other. This is called blocking, and such MINs are called blocking networks. A network that can handle all possible connections without blocking is called a </a:t>
            </a:r>
            <a:r>
              <a:rPr lang="en-US" dirty="0" err="1"/>
              <a:t>nonblocking</a:t>
            </a:r>
            <a:r>
              <a:rPr lang="en-US" dirty="0"/>
              <a:t> network.</a:t>
            </a:r>
            <a:endParaRPr lang="en-GB" dirty="0"/>
          </a:p>
        </p:txBody>
      </p:sp>
      <p:sp>
        <p:nvSpPr>
          <p:cNvPr id="4" name="Rectangle 2"/>
          <p:cNvSpPr>
            <a:spLocks noChangeArrowheads="1"/>
          </p:cNvSpPr>
          <p:nvPr/>
        </p:nvSpPr>
        <p:spPr bwMode="auto">
          <a:xfrm>
            <a:off x="2393950" y="3089748"/>
            <a:ext cx="6191251" cy="7767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719" tIns="49359" rIns="98719" bIns="49359" numCol="1" anchor="ctr" anchorCtr="0" compatLnSpc="1">
            <a:prstTxWarp prst="textNoShape">
              <a:avLst/>
            </a:prstTxWarp>
            <a:spAutoFit/>
          </a:bodyPr>
          <a:lstStyle/>
          <a:p>
            <a:pPr lvl="0" fontAlgn="base">
              <a:spcBef>
                <a:spcPct val="0"/>
              </a:spcBef>
              <a:spcAft>
                <a:spcPct val="0"/>
              </a:spcAft>
            </a:pPr>
            <a:r>
              <a:rPr lang="en-US" sz="2200" dirty="0">
                <a:solidFill>
                  <a:srgbClr val="0070C0"/>
                </a:solidFill>
                <a:latin typeface="Arial" pitchFamily="34" charset="0"/>
                <a:ea typeface="Times New Roman" pitchFamily="18" charset="0"/>
                <a:cs typeface="Arial" pitchFamily="34" charset="0"/>
              </a:rPr>
              <a:t>TABLE </a:t>
            </a:r>
            <a:r>
              <a:rPr lang="en-US" sz="2200" dirty="0">
                <a:solidFill>
                  <a:srgbClr val="0070C0"/>
                </a:solidFill>
              </a:rPr>
              <a:t>shows a performance comparison among a number of different dynamic INs</a:t>
            </a:r>
            <a:endParaRPr lang="en-US" sz="1100" dirty="0">
              <a:solidFill>
                <a:srgbClr val="0070C0"/>
              </a:solidFill>
              <a:latin typeface="Arial" pitchFamily="34" charset="0"/>
              <a:cs typeface="Arial" pitchFamily="34" charset="0"/>
            </a:endParaRPr>
          </a:p>
        </p:txBody>
      </p:sp>
      <p:pic>
        <p:nvPicPr>
          <p:cNvPr id="1025" name="Picture 1"/>
          <p:cNvPicPr>
            <a:picLocks noChangeAspect="1" noChangeArrowheads="1"/>
          </p:cNvPicPr>
          <p:nvPr/>
        </p:nvPicPr>
        <p:blipFill>
          <a:blip r:embed="rId3">
            <a:lum bright="-20000" contrast="40000"/>
            <a:extLst>
              <a:ext uri="{28A0092B-C50C-407E-A947-70E740481C1C}">
                <a14:useLocalDpi xmlns:a14="http://schemas.microsoft.com/office/drawing/2010/main" val="0"/>
              </a:ext>
            </a:extLst>
          </a:blip>
          <a:srcRect/>
          <a:stretch>
            <a:fillRect/>
          </a:stretch>
        </p:blipFill>
        <p:spPr bwMode="auto">
          <a:xfrm>
            <a:off x="2311400" y="3886760"/>
            <a:ext cx="6792998" cy="175204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0" y="1937565"/>
            <a:ext cx="199431" cy="3920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8719" tIns="49359" rIns="98719" bIns="49359" numCol="1" anchor="ctr" anchorCtr="0" compatLnSpc="1">
            <a:prstTxWarp prst="textNoShape">
              <a:avLst/>
            </a:prstTxWarp>
            <a:spAutoFit/>
          </a:bodyPr>
          <a:lstStyle/>
          <a:p>
            <a:pPr fontAlgn="base">
              <a:spcBef>
                <a:spcPct val="0"/>
              </a:spcBef>
              <a:spcAft>
                <a:spcPct val="0"/>
              </a:spcAft>
            </a:pPr>
            <a:endParaRPr lang="en-US">
              <a:latin typeface="Arial" pitchFamily="34" charset="0"/>
              <a:cs typeface="Arial" pitchFamily="34" charset="0"/>
            </a:endParaRPr>
          </a:p>
        </p:txBody>
      </p:sp>
      <p:sp>
        <p:nvSpPr>
          <p:cNvPr id="6" name="Rectangle 5"/>
          <p:cNvSpPr/>
          <p:nvPr/>
        </p:nvSpPr>
        <p:spPr>
          <a:xfrm>
            <a:off x="622185" y="5551254"/>
            <a:ext cx="8788516" cy="1115345"/>
          </a:xfrm>
          <a:prstGeom prst="rect">
            <a:avLst/>
          </a:prstGeom>
        </p:spPr>
        <p:txBody>
          <a:bodyPr wrap="square" lIns="98719" tIns="49359" rIns="98719" bIns="49359">
            <a:spAutoFit/>
          </a:bodyPr>
          <a:lstStyle/>
          <a:p>
            <a:r>
              <a:rPr lang="en-US" sz="2200" dirty="0"/>
              <a:t>m = the number of multiple buses used, </a:t>
            </a:r>
          </a:p>
          <a:p>
            <a:r>
              <a:rPr lang="en-US" sz="2200" dirty="0"/>
              <a:t>N = the number of processors (memory modules) or input/output of the network.</a:t>
            </a:r>
          </a:p>
        </p:txBody>
      </p:sp>
      <p:sp>
        <p:nvSpPr>
          <p:cNvPr id="7" name="Slide Number Placeholder 6"/>
          <p:cNvSpPr>
            <a:spLocks noGrp="1"/>
          </p:cNvSpPr>
          <p:nvPr>
            <p:ph type="sldNum" sz="quarter" idx="12"/>
          </p:nvPr>
        </p:nvSpPr>
        <p:spPr/>
        <p:txBody>
          <a:bodyPr/>
          <a:lstStyle/>
          <a:p>
            <a:fld id="{BE3B4083-E855-4318-BD26-C48B685ED196}" type="slidenum">
              <a:rPr lang="en-GB" smtClean="0"/>
              <a:t>23</a:t>
            </a:fld>
            <a:endParaRPr lang="en-GB"/>
          </a:p>
        </p:txBody>
      </p:sp>
    </p:spTree>
    <p:extLst>
      <p:ext uri="{BB962C8B-B14F-4D97-AF65-F5344CB8AC3E}">
        <p14:creationId xmlns:p14="http://schemas.microsoft.com/office/powerpoint/2010/main" val="36608361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30200" y="228600"/>
            <a:ext cx="9328150" cy="3048000"/>
          </a:xfrm>
        </p:spPr>
        <p:txBody>
          <a:bodyPr>
            <a:normAutofit lnSpcReduction="10000"/>
          </a:bodyPr>
          <a:lstStyle/>
          <a:p>
            <a:pPr algn="just"/>
            <a:r>
              <a:rPr lang="en-US" dirty="0"/>
              <a:t>Table </a:t>
            </a:r>
            <a:r>
              <a:rPr lang="en-US" dirty="0" smtClean="0"/>
              <a:t>3 </a:t>
            </a:r>
            <a:r>
              <a:rPr lang="en-US" dirty="0"/>
              <a:t>shows a performance comparison among a number of static </a:t>
            </a:r>
            <a:r>
              <a:rPr lang="en-US" dirty="0" err="1"/>
              <a:t>INs.</a:t>
            </a:r>
            <a:r>
              <a:rPr lang="en-US" dirty="0"/>
              <a:t> In this table, the degree of a network is defined as the maximum number of links (channels) connected to any node in the network. The diameter of a network is defined as the maximum path, p, of the shortest paths between any two nodes. Degree of a node, d, is defined as the number of channels incident on the </a:t>
            </a:r>
            <a:r>
              <a:rPr lang="en-US" dirty="0" smtClean="0"/>
              <a:t>node.</a:t>
            </a:r>
            <a:endParaRPr lang="en-GB" dirty="0"/>
          </a:p>
        </p:txBody>
      </p:sp>
      <p:pic>
        <p:nvPicPr>
          <p:cNvPr id="2050" name="Picture 2"/>
          <p:cNvPicPr>
            <a:picLocks noChangeAspect="1" noChangeArrowheads="1"/>
          </p:cNvPicPr>
          <p:nvPr/>
        </p:nvPicPr>
        <p:blipFill>
          <a:blip r:embed="rId3">
            <a:lum bright="-20000" contrast="40000"/>
            <a:extLst>
              <a:ext uri="{28A0092B-C50C-407E-A947-70E740481C1C}">
                <a14:useLocalDpi xmlns:a14="http://schemas.microsoft.com/office/drawing/2010/main" val="0"/>
              </a:ext>
            </a:extLst>
          </a:blip>
          <a:srcRect/>
          <a:stretch>
            <a:fillRect/>
          </a:stretch>
        </p:blipFill>
        <p:spPr bwMode="auto">
          <a:xfrm>
            <a:off x="990602" y="3429000"/>
            <a:ext cx="81766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fld id="{BE3B4083-E855-4318-BD26-C48B685ED196}" type="slidenum">
              <a:rPr lang="en-GB" smtClean="0"/>
              <a:t>24</a:t>
            </a:fld>
            <a:endParaRPr lang="en-GB"/>
          </a:p>
        </p:txBody>
      </p:sp>
    </p:spTree>
    <p:extLst>
      <p:ext uri="{BB962C8B-B14F-4D97-AF65-F5344CB8AC3E}">
        <p14:creationId xmlns:p14="http://schemas.microsoft.com/office/powerpoint/2010/main" val="937294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lum bright="-40000" contrast="60000"/>
            <a:extLst>
              <a:ext uri="{28A0092B-C50C-407E-A947-70E740481C1C}">
                <a14:useLocalDpi xmlns:a14="http://schemas.microsoft.com/office/drawing/2010/main" val="0"/>
              </a:ext>
            </a:extLst>
          </a:blip>
          <a:srcRect/>
          <a:stretch>
            <a:fillRect/>
          </a:stretch>
        </p:blipFill>
        <p:spPr bwMode="auto">
          <a:xfrm>
            <a:off x="247650" y="762001"/>
            <a:ext cx="8997950" cy="5125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BE3B4083-E855-4318-BD26-C48B685ED196}" type="slidenum">
              <a:rPr lang="en-GB" smtClean="0"/>
              <a:t>3</a:t>
            </a:fld>
            <a:endParaRPr lang="en-GB"/>
          </a:p>
        </p:txBody>
      </p:sp>
    </p:spTree>
    <p:extLst>
      <p:ext uri="{BB962C8B-B14F-4D97-AF65-F5344CB8AC3E}">
        <p14:creationId xmlns:p14="http://schemas.microsoft.com/office/powerpoint/2010/main" val="3958421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E3B4083-E855-4318-BD26-C48B685ED196}" type="slidenum">
              <a:rPr lang="en-GB" smtClean="0"/>
              <a:t>4</a:t>
            </a:fld>
            <a:endParaRPr lang="en-GB"/>
          </a:p>
        </p:txBody>
      </p:sp>
      <p:sp>
        <p:nvSpPr>
          <p:cNvPr id="5" name="Rectangle 4"/>
          <p:cNvSpPr/>
          <p:nvPr/>
        </p:nvSpPr>
        <p:spPr>
          <a:xfrm>
            <a:off x="90054" y="0"/>
            <a:ext cx="9296400" cy="3785652"/>
          </a:xfrm>
          <a:prstGeom prst="rect">
            <a:avLst/>
          </a:prstGeom>
        </p:spPr>
        <p:txBody>
          <a:bodyPr wrap="square">
            <a:spAutoFit/>
          </a:bodyPr>
          <a:lstStyle/>
          <a:p>
            <a:pPr algn="just"/>
            <a:r>
              <a:rPr lang="en-US" sz="2400" b="1" dirty="0">
                <a:solidFill>
                  <a:srgbClr val="FF0000"/>
                </a:solidFill>
                <a:latin typeface="Times New Roman"/>
                <a:ea typeface="Times New Roman"/>
              </a:rPr>
              <a:t>Current Trends</a:t>
            </a:r>
            <a:endParaRPr lang="en-US" sz="2000" dirty="0">
              <a:solidFill>
                <a:srgbClr val="FF0000"/>
              </a:solidFill>
              <a:latin typeface="Times New Roman"/>
              <a:ea typeface="Times New Roman"/>
            </a:endParaRPr>
          </a:p>
          <a:p>
            <a:pPr algn="just"/>
            <a:r>
              <a:rPr lang="en-US" sz="2400" dirty="0">
                <a:latin typeface="Times New Roman"/>
                <a:ea typeface="Times New Roman"/>
              </a:rPr>
              <a:t>	One of the clear trends in computing is the substitution of expensive and specialized parallel machines by the more cost-effective clusters of workstations. A cluster is a collection of stand-alone computers connected using some interconnection network.</a:t>
            </a:r>
            <a:endParaRPr lang="en-US" sz="2000" dirty="0">
              <a:latin typeface="Times New Roman"/>
              <a:ea typeface="Times New Roman"/>
            </a:endParaRPr>
          </a:p>
          <a:p>
            <a:pPr algn="just"/>
            <a:r>
              <a:rPr lang="en-US" sz="2400" dirty="0">
                <a:latin typeface="Times New Roman"/>
                <a:ea typeface="Times New Roman"/>
              </a:rPr>
              <a:t>	Additionally, the pervasiveness of the Internet created interest in network computing and more recently in grid computing. Grids are geographically distributed platforms of computation. They should provide dependable, consistent, pervasive, and inexpensive access to high-end computational facilities.</a:t>
            </a:r>
            <a:endParaRPr lang="en-US" sz="2000" dirty="0">
              <a:effectLst/>
              <a:latin typeface="Times New Roman"/>
              <a:ea typeface="Times New Roman"/>
            </a:endParaRPr>
          </a:p>
        </p:txBody>
      </p:sp>
      <p:sp>
        <p:nvSpPr>
          <p:cNvPr id="6" name="Rectangle 5"/>
          <p:cNvSpPr/>
          <p:nvPr/>
        </p:nvSpPr>
        <p:spPr>
          <a:xfrm>
            <a:off x="228600" y="3785652"/>
            <a:ext cx="9434945" cy="3170099"/>
          </a:xfrm>
          <a:prstGeom prst="rect">
            <a:avLst/>
          </a:prstGeom>
        </p:spPr>
        <p:txBody>
          <a:bodyPr wrap="square">
            <a:spAutoFit/>
          </a:bodyPr>
          <a:lstStyle/>
          <a:p>
            <a:r>
              <a:rPr lang="en-US" sz="2800" b="1" dirty="0">
                <a:solidFill>
                  <a:srgbClr val="FF0000"/>
                </a:solidFill>
              </a:rPr>
              <a:t>Flynn’s Taxonomy of Computer Architecture</a:t>
            </a:r>
            <a:endParaRPr lang="en-US" sz="2800" dirty="0">
              <a:solidFill>
                <a:srgbClr val="FF0000"/>
              </a:solidFill>
            </a:endParaRPr>
          </a:p>
          <a:p>
            <a:r>
              <a:rPr lang="en-US" sz="2800" dirty="0"/>
              <a:t>	</a:t>
            </a:r>
            <a:r>
              <a:rPr lang="en-US" sz="2400" dirty="0">
                <a:latin typeface="Times New Roman"/>
                <a:ea typeface="Times New Roman"/>
              </a:rPr>
              <a:t>The most popular taxonomy of computer architecture was defined by Flynn in 1966. Flynn’s classification scheme is based on the notion of a stream of information. Two types of information flow into a processor: instructions and data</a:t>
            </a:r>
            <a:r>
              <a:rPr lang="en-US" sz="2400" dirty="0" smtClean="0">
                <a:latin typeface="Times New Roman"/>
                <a:ea typeface="Times New Roman"/>
              </a:rPr>
              <a:t>.</a:t>
            </a:r>
          </a:p>
          <a:p>
            <a:r>
              <a:rPr lang="en-US" sz="2400" dirty="0" smtClean="0"/>
              <a:t>          1) (SISD)	.		2) (SIMD).</a:t>
            </a:r>
            <a:endParaRPr lang="en-US" sz="2400" dirty="0"/>
          </a:p>
          <a:p>
            <a:r>
              <a:rPr lang="en-US" sz="2400" dirty="0" smtClean="0"/>
              <a:t>          3) (MISD).		4)(MIMD</a:t>
            </a:r>
            <a:r>
              <a:rPr lang="en-US" sz="2400" dirty="0"/>
              <a:t>).</a:t>
            </a:r>
          </a:p>
          <a:p>
            <a:endParaRPr lang="en-GB" sz="2400" dirty="0">
              <a:latin typeface="Times New Roman"/>
              <a:ea typeface="Times New Roman"/>
            </a:endParaRPr>
          </a:p>
        </p:txBody>
      </p:sp>
    </p:spTree>
    <p:extLst>
      <p:ext uri="{BB962C8B-B14F-4D97-AF65-F5344CB8AC3E}">
        <p14:creationId xmlns:p14="http://schemas.microsoft.com/office/powerpoint/2010/main" val="1911757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E3B4083-E855-4318-BD26-C48B685ED196}" type="slidenum">
              <a:rPr lang="en-GB" smtClean="0"/>
              <a:t>5</a:t>
            </a:fld>
            <a:endParaRPr lang="en-GB"/>
          </a:p>
        </p:txBody>
      </p:sp>
      <p:pic>
        <p:nvPicPr>
          <p:cNvPr id="1026" name="Picture 2"/>
          <p:cNvPicPr>
            <a:picLocks noChangeAspect="1" noChangeArrowheads="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457200" y="61479"/>
            <a:ext cx="8763000" cy="209066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p:cNvPicPr>
            <a:picLocks noChangeAspect="1" noChangeArrowheads="1"/>
          </p:cNvPicPr>
          <p:nvPr/>
        </p:nvPicPr>
        <p:blipFill>
          <a:blip r:embed="rId3">
            <a:lum bright="-20000" contrast="40000"/>
            <a:extLst>
              <a:ext uri="{28A0092B-C50C-407E-A947-70E740481C1C}">
                <a14:useLocalDpi xmlns:a14="http://schemas.microsoft.com/office/drawing/2010/main" val="0"/>
              </a:ext>
            </a:extLst>
          </a:blip>
          <a:srcRect/>
          <a:stretch>
            <a:fillRect/>
          </a:stretch>
        </p:blipFill>
        <p:spPr bwMode="auto">
          <a:xfrm>
            <a:off x="1828800" y="2514600"/>
            <a:ext cx="6654631" cy="364054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0" y="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6" name="Rectangle 4"/>
          <p:cNvSpPr>
            <a:spLocks noChangeArrowheads="1"/>
          </p:cNvSpPr>
          <p:nvPr/>
        </p:nvSpPr>
        <p:spPr bwMode="auto">
          <a:xfrm>
            <a:off x="685800" y="2182953"/>
            <a:ext cx="2920992" cy="461665"/>
          </a:xfrm>
          <a:prstGeom prst="rect">
            <a:avLst/>
          </a:prstGeom>
          <a:ln/>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SISD architecture.</a:t>
            </a:r>
            <a:endParaRPr kumimoji="0" lang="en-US" sz="1200" b="1" i="0" u="none" strike="noStrike" cap="none" normalizeH="0" baseline="0" dirty="0" smtClean="0">
              <a:ln>
                <a:noFill/>
              </a:ln>
              <a:solidFill>
                <a:srgbClr val="FF0000"/>
              </a:solidFill>
              <a:effectLst/>
              <a:latin typeface="Arial" pitchFamily="34" charset="0"/>
              <a:cs typeface="Arial" pitchFamily="34" charset="0"/>
            </a:endParaRPr>
          </a:p>
        </p:txBody>
      </p:sp>
      <p:sp>
        <p:nvSpPr>
          <p:cNvPr id="7" name="Rectangle 5"/>
          <p:cNvSpPr>
            <a:spLocks noChangeArrowheads="1"/>
          </p:cNvSpPr>
          <p:nvPr/>
        </p:nvSpPr>
        <p:spPr bwMode="auto">
          <a:xfrm>
            <a:off x="990600" y="6230081"/>
            <a:ext cx="2887329" cy="461665"/>
          </a:xfrm>
          <a:prstGeom prst="rect">
            <a:avLst/>
          </a:prstGeom>
          <a:ln/>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anchor="ctr" anchorCtr="0" compatLnSpc="1">
            <a:prstTxWarp prst="textNoShape">
              <a:avLst/>
            </a:prstTxWarp>
            <a:spAutoFit/>
          </a:bodyPr>
          <a:lstStyle/>
          <a:p>
            <a:pPr defTabSz="914400" fontAlgn="base">
              <a:spcBef>
                <a:spcPct val="0"/>
              </a:spcBef>
              <a:spcAft>
                <a:spcPct val="0"/>
              </a:spcAft>
            </a:pPr>
            <a:r>
              <a:rPr lang="en-US" sz="2400" b="1" dirty="0">
                <a:solidFill>
                  <a:srgbClr val="FF0000"/>
                </a:solidFill>
                <a:latin typeface="Arial" pitchFamily="34" charset="0"/>
                <a:ea typeface="Times New Roman" pitchFamily="18" charset="0"/>
                <a:cs typeface="Arial" pitchFamily="34" charset="0"/>
              </a:rPr>
              <a:t>SIMD architecture.</a:t>
            </a:r>
          </a:p>
        </p:txBody>
      </p:sp>
    </p:spTree>
    <p:extLst>
      <p:ext uri="{BB962C8B-B14F-4D97-AF65-F5344CB8AC3E}">
        <p14:creationId xmlns:p14="http://schemas.microsoft.com/office/powerpoint/2010/main" val="4242233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35082" y="304800"/>
            <a:ext cx="9328149" cy="3300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719" tIns="49359" rIns="98719" bIns="49359" numCol="1" anchor="ctr" anchorCtr="0" compatLnSpc="1">
            <a:prstTxWarp prst="textNoShape">
              <a:avLst/>
            </a:prstTxWarp>
            <a:spAutoFit/>
          </a:bodyPr>
          <a:lstStyle/>
          <a:p>
            <a:pPr eaLnBrk="0" fontAlgn="base" hangingPunct="0">
              <a:spcBef>
                <a:spcPct val="0"/>
              </a:spcBef>
              <a:spcAft>
                <a:spcPct val="0"/>
              </a:spcAft>
            </a:pPr>
            <a:r>
              <a:rPr lang="en-US" sz="2600" dirty="0">
                <a:latin typeface="Arial" pitchFamily="34" charset="0"/>
                <a:ea typeface="Times New Roman" pitchFamily="18" charset="0"/>
                <a:cs typeface="Arial" pitchFamily="34" charset="0"/>
              </a:rPr>
              <a:t>	The SIMD model of parallel computing consists of two parts: a front-end computer of the usual von Neumann style, and a processor array as shown in </a:t>
            </a:r>
            <a:r>
              <a:rPr lang="en-US" sz="2600" dirty="0" smtClean="0">
                <a:latin typeface="Arial" pitchFamily="34" charset="0"/>
                <a:ea typeface="Times New Roman" pitchFamily="18" charset="0"/>
                <a:cs typeface="Arial" pitchFamily="34" charset="0"/>
              </a:rPr>
              <a:t>Figure. </a:t>
            </a:r>
            <a:r>
              <a:rPr lang="en-US" sz="2600" dirty="0">
                <a:latin typeface="Arial" pitchFamily="34" charset="0"/>
                <a:ea typeface="Times New Roman" pitchFamily="18" charset="0"/>
                <a:cs typeface="Arial" pitchFamily="34" charset="0"/>
              </a:rPr>
              <a:t>The processor array is a set of identical synchronized processing elements capable of simultaneously performing the same operation on different data. Each processor in the array has a small amount of local memory where the distributed data resides while it is being processed in parallel. </a:t>
            </a:r>
            <a:endParaRPr lang="en-US" sz="3500" dirty="0">
              <a:latin typeface="Arial" pitchFamily="34" charset="0"/>
              <a:cs typeface="Arial" pitchFamily="34" charset="0"/>
            </a:endParaRPr>
          </a:p>
        </p:txBody>
      </p:sp>
      <p:sp>
        <p:nvSpPr>
          <p:cNvPr id="5" name="Rectangle 3"/>
          <p:cNvSpPr>
            <a:spLocks noChangeArrowheads="1"/>
          </p:cNvSpPr>
          <p:nvPr/>
        </p:nvSpPr>
        <p:spPr bwMode="auto">
          <a:xfrm>
            <a:off x="5237819" y="6250864"/>
            <a:ext cx="3964819" cy="499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8719" tIns="49359" rIns="98719" bIns="49359" numCol="1" anchor="ctr" anchorCtr="0" compatLnSpc="1">
            <a:prstTxWarp prst="textNoShape">
              <a:avLst/>
            </a:prstTxWarp>
            <a:spAutoFit/>
          </a:bodyPr>
          <a:lstStyle/>
          <a:p>
            <a:pPr algn="ctr" fontAlgn="base">
              <a:spcBef>
                <a:spcPct val="0"/>
              </a:spcBef>
              <a:spcAft>
                <a:spcPct val="0"/>
              </a:spcAft>
            </a:pPr>
            <a:r>
              <a:rPr lang="en-US" sz="2600" dirty="0">
                <a:latin typeface="Arial" pitchFamily="34" charset="0"/>
                <a:ea typeface="Times New Roman" pitchFamily="18" charset="0"/>
                <a:cs typeface="Arial" pitchFamily="34" charset="0"/>
              </a:rPr>
              <a:t>SIMD architecture model.</a:t>
            </a:r>
            <a:endParaRPr lang="en-US" sz="3500" dirty="0">
              <a:latin typeface="Arial" pitchFamily="34" charset="0"/>
              <a:cs typeface="Arial" pitchFamily="34" charset="0"/>
            </a:endParaRPr>
          </a:p>
        </p:txBody>
      </p:sp>
      <p:sp>
        <p:nvSpPr>
          <p:cNvPr id="6" name="Rectangle 5"/>
          <p:cNvSpPr/>
          <p:nvPr/>
        </p:nvSpPr>
        <p:spPr>
          <a:xfrm>
            <a:off x="349901" y="0"/>
            <a:ext cx="4287152" cy="561347"/>
          </a:xfrm>
          <a:prstGeom prst="rect">
            <a:avLst/>
          </a:prstGeom>
        </p:spPr>
        <p:txBody>
          <a:bodyPr wrap="none" lIns="98719" tIns="49359" rIns="98719" bIns="49359">
            <a:spAutoFit/>
          </a:bodyPr>
          <a:lstStyle/>
          <a:p>
            <a:pPr lvl="0" fontAlgn="base">
              <a:spcBef>
                <a:spcPct val="0"/>
              </a:spcBef>
              <a:spcAft>
                <a:spcPct val="0"/>
              </a:spcAft>
            </a:pPr>
            <a:r>
              <a:rPr lang="en-US" sz="3000" b="1" dirty="0">
                <a:solidFill>
                  <a:srgbClr val="FF0000"/>
                </a:solidFill>
                <a:latin typeface="Arial" pitchFamily="34" charset="0"/>
                <a:ea typeface="Times New Roman" pitchFamily="18" charset="0"/>
                <a:cs typeface="Arial" pitchFamily="34" charset="0"/>
              </a:rPr>
              <a:t>SIMD ARCHITECTURE</a:t>
            </a:r>
            <a:endParaRPr lang="en-US" sz="1200" dirty="0">
              <a:solidFill>
                <a:srgbClr val="FF0000"/>
              </a:solidFill>
              <a:latin typeface="Arial" pitchFamily="34" charset="0"/>
              <a:cs typeface="Arial" pitchFamily="34" charset="0"/>
            </a:endParaRPr>
          </a:p>
        </p:txBody>
      </p:sp>
      <p:sp>
        <p:nvSpPr>
          <p:cNvPr id="7" name="Rectangle 6"/>
          <p:cNvSpPr/>
          <p:nvPr/>
        </p:nvSpPr>
        <p:spPr>
          <a:xfrm>
            <a:off x="135083" y="3505200"/>
            <a:ext cx="4316988" cy="3013826"/>
          </a:xfrm>
          <a:prstGeom prst="rect">
            <a:avLst/>
          </a:prstGeom>
        </p:spPr>
        <p:txBody>
          <a:bodyPr wrap="square" lIns="98719" tIns="49359" rIns="98719" bIns="49359">
            <a:spAutoFit/>
          </a:bodyPr>
          <a:lstStyle/>
          <a:p>
            <a:pPr lvl="0" algn="just" eaLnBrk="0" fontAlgn="base" hangingPunct="0">
              <a:spcBef>
                <a:spcPct val="0"/>
              </a:spcBef>
              <a:spcAft>
                <a:spcPct val="0"/>
              </a:spcAft>
            </a:pPr>
            <a:r>
              <a:rPr lang="en-US" sz="2600" dirty="0">
                <a:latin typeface="Arial" pitchFamily="34" charset="0"/>
                <a:ea typeface="Times New Roman" pitchFamily="18" charset="0"/>
                <a:cs typeface="Arial" pitchFamily="34" charset="0"/>
              </a:rPr>
              <a:t>The processor array is connected to the memory bus of the front end so that the front end can randomly access the local processor memories as if it were another memory.</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52071" y="3505200"/>
            <a:ext cx="5288829"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a:xfrm>
            <a:off x="663702" y="6356350"/>
            <a:ext cx="1317498" cy="365760"/>
          </a:xfrm>
        </p:spPr>
        <p:txBody>
          <a:bodyPr/>
          <a:lstStyle/>
          <a:p>
            <a:pPr algn="ctr"/>
            <a:fld id="{BE3B4083-E855-4318-BD26-C48B685ED196}" type="slidenum">
              <a:rPr lang="en-GB" b="1" smtClean="0"/>
              <a:pPr algn="ctr"/>
              <a:t>6</a:t>
            </a:fld>
            <a:endParaRPr lang="en-GB" b="1"/>
          </a:p>
        </p:txBody>
      </p:sp>
    </p:spTree>
    <p:extLst>
      <p:ext uri="{BB962C8B-B14F-4D97-AF65-F5344CB8AC3E}">
        <p14:creationId xmlns:p14="http://schemas.microsoft.com/office/powerpoint/2010/main" val="1334886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1"/>
            <a:ext cx="9740900" cy="3810000"/>
          </a:xfrm>
        </p:spPr>
        <p:txBody>
          <a:bodyPr>
            <a:noAutofit/>
          </a:bodyPr>
          <a:lstStyle/>
          <a:p>
            <a:pPr algn="just"/>
            <a:r>
              <a:rPr lang="en-US" sz="2300" dirty="0">
                <a:latin typeface="Arial" pitchFamily="34" charset="0"/>
                <a:cs typeface="Arial" pitchFamily="34" charset="0"/>
              </a:rPr>
              <a:t>A program can be developed and executed on the front end using a traditional serial programming language</a:t>
            </a:r>
            <a:r>
              <a:rPr lang="en-US" sz="2300" dirty="0" smtClean="0">
                <a:latin typeface="Arial" pitchFamily="34" charset="0"/>
                <a:cs typeface="Arial" pitchFamily="34" charset="0"/>
              </a:rPr>
              <a:t>..</a:t>
            </a:r>
            <a:endParaRPr lang="en-US" sz="2300" dirty="0">
              <a:latin typeface="Arial" pitchFamily="34" charset="0"/>
              <a:cs typeface="Arial" pitchFamily="34" charset="0"/>
            </a:endParaRPr>
          </a:p>
          <a:p>
            <a:pPr algn="just"/>
            <a:r>
              <a:rPr lang="en-US" sz="2300" dirty="0" smtClean="0">
                <a:latin typeface="Arial" pitchFamily="34" charset="0"/>
                <a:cs typeface="Arial" pitchFamily="34" charset="0"/>
              </a:rPr>
              <a:t>In </a:t>
            </a:r>
            <a:r>
              <a:rPr lang="en-US" sz="2300" dirty="0">
                <a:latin typeface="Arial" pitchFamily="34" charset="0"/>
                <a:cs typeface="Arial" pitchFamily="34" charset="0"/>
              </a:rPr>
              <a:t>SIMD architecture, parallelism is exploited by applying simultaneous operations across large sets of data. There are two main configurations that have been used in SIMD machines </a:t>
            </a:r>
            <a:endParaRPr lang="en-GB" sz="2300" dirty="0">
              <a:latin typeface="Arial" pitchFamily="34" charset="0"/>
              <a:cs typeface="Arial" pitchFamily="34" charset="0"/>
            </a:endParaRPr>
          </a:p>
        </p:txBody>
      </p:sp>
      <p:sp>
        <p:nvSpPr>
          <p:cNvPr id="4" name="Rectangle 3"/>
          <p:cNvSpPr/>
          <p:nvPr/>
        </p:nvSpPr>
        <p:spPr>
          <a:xfrm>
            <a:off x="0" y="2057400"/>
            <a:ext cx="9733396" cy="3575903"/>
          </a:xfrm>
          <a:prstGeom prst="rect">
            <a:avLst/>
          </a:prstGeom>
        </p:spPr>
        <p:txBody>
          <a:bodyPr wrap="square" lIns="98719" tIns="49359" rIns="98719" bIns="49359">
            <a:spAutoFit/>
          </a:bodyPr>
          <a:lstStyle/>
          <a:p>
            <a:pPr marL="370195" indent="-370195" algn="just">
              <a:buFont typeface="Arial" pitchFamily="34" charset="0"/>
              <a:buChar char="•"/>
            </a:pPr>
            <a:r>
              <a:rPr lang="en-US" sz="2300" u="sng" dirty="0">
                <a:solidFill>
                  <a:srgbClr val="FF0000"/>
                </a:solidFill>
                <a:latin typeface="Arial" pitchFamily="34" charset="0"/>
                <a:cs typeface="Arial" pitchFamily="34" charset="0"/>
              </a:rPr>
              <a:t>In the first scheme</a:t>
            </a:r>
            <a:r>
              <a:rPr lang="en-US" sz="2300" dirty="0">
                <a:latin typeface="Arial" pitchFamily="34" charset="0"/>
                <a:cs typeface="Arial" pitchFamily="34" charset="0"/>
              </a:rPr>
              <a:t>, each processor has its own local memory. Processors can communicate with each other through the interconnection network. If the interconnection network does not provide direct connection between a given pair of processors, then this pair can exchange data via an intermediate processor</a:t>
            </a:r>
            <a:r>
              <a:rPr lang="en-US" sz="2300" dirty="0" smtClean="0">
                <a:latin typeface="Arial" pitchFamily="34" charset="0"/>
                <a:cs typeface="Arial" pitchFamily="34" charset="0"/>
              </a:rPr>
              <a:t>.</a:t>
            </a:r>
          </a:p>
          <a:p>
            <a:pPr marL="370195" indent="-370195" algn="just">
              <a:buFont typeface="Arial" pitchFamily="34" charset="0"/>
              <a:buChar char="•"/>
            </a:pPr>
            <a:r>
              <a:rPr lang="en-US" sz="2300" dirty="0" smtClean="0">
                <a:latin typeface="Arial" pitchFamily="34" charset="0"/>
                <a:cs typeface="Arial" pitchFamily="34" charset="0"/>
              </a:rPr>
              <a:t> </a:t>
            </a:r>
            <a:r>
              <a:rPr lang="en-US" sz="2600" b="1" u="sng" dirty="0">
                <a:solidFill>
                  <a:srgbClr val="FF0000"/>
                </a:solidFill>
              </a:rPr>
              <a:t>In the second SIMD </a:t>
            </a:r>
            <a:r>
              <a:rPr lang="en-US" sz="2600" dirty="0"/>
              <a:t>scheme, processors and memory modules communicate with each other via the interconnection network. Two processors can transfer data between each other via intermediate memory module(s) or possibly via intermediate processor(s).</a:t>
            </a:r>
            <a:endParaRPr lang="en-GB" sz="2300" dirty="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pPr algn="ctr"/>
            <a:fld id="{BE3B4083-E855-4318-BD26-C48B685ED196}" type="slidenum">
              <a:rPr lang="en-GB" b="1" smtClean="0"/>
              <a:pPr algn="ctr"/>
              <a:t>7</a:t>
            </a:fld>
            <a:endParaRPr lang="en-GB" b="1"/>
          </a:p>
        </p:txBody>
      </p:sp>
    </p:spTree>
    <p:extLst>
      <p:ext uri="{BB962C8B-B14F-4D97-AF65-F5344CB8AC3E}">
        <p14:creationId xmlns:p14="http://schemas.microsoft.com/office/powerpoint/2010/main" val="1286212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287" y="457200"/>
            <a:ext cx="9129863" cy="6210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BE3B4083-E855-4318-BD26-C48B685ED196}" type="slidenum">
              <a:rPr lang="en-GB" smtClean="0"/>
              <a:t>8</a:t>
            </a:fld>
            <a:endParaRPr lang="en-GB"/>
          </a:p>
        </p:txBody>
      </p:sp>
    </p:spTree>
    <p:extLst>
      <p:ext uri="{BB962C8B-B14F-4D97-AF65-F5344CB8AC3E}">
        <p14:creationId xmlns:p14="http://schemas.microsoft.com/office/powerpoint/2010/main" val="2170371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65100" y="152400"/>
            <a:ext cx="9740900" cy="1792453"/>
          </a:xfrm>
          <a:prstGeom prst="rect">
            <a:avLst/>
          </a:prstGeom>
        </p:spPr>
        <p:txBody>
          <a:bodyPr wrap="square" lIns="98719" tIns="49359" rIns="98719" bIns="49359">
            <a:spAutoFit/>
          </a:bodyPr>
          <a:lstStyle/>
          <a:p>
            <a:pPr algn="just"/>
            <a:r>
              <a:rPr lang="en-US" sz="2200" b="1" dirty="0"/>
              <a:t>MIMD Architecture</a:t>
            </a:r>
            <a:endParaRPr lang="en-US" sz="2200" dirty="0"/>
          </a:p>
          <a:p>
            <a:pPr algn="just"/>
            <a:r>
              <a:rPr lang="en-US" sz="2200" dirty="0"/>
              <a:t>Multiple-instruction multiple-data streams (MIMD) parallel architectures are made of multiple processors and multiple memory modules connected together via some interconnection network. They fall into two broad categories: shared memory or message passing. </a:t>
            </a:r>
            <a:endParaRPr lang="en-GB" sz="2200" dirty="0"/>
          </a:p>
        </p:txBody>
      </p:sp>
      <p:sp>
        <p:nvSpPr>
          <p:cNvPr id="2" name="Slide Number Placeholder 1"/>
          <p:cNvSpPr>
            <a:spLocks noGrp="1"/>
          </p:cNvSpPr>
          <p:nvPr>
            <p:ph type="sldNum" sz="quarter" idx="12"/>
          </p:nvPr>
        </p:nvSpPr>
        <p:spPr/>
        <p:txBody>
          <a:bodyPr/>
          <a:lstStyle/>
          <a:p>
            <a:fld id="{BE3B4083-E855-4318-BD26-C48B685ED196}" type="slidenum">
              <a:rPr lang="en-GB" smtClean="0"/>
              <a:t>9</a:t>
            </a:fld>
            <a:endParaRPr lang="en-GB"/>
          </a:p>
        </p:txBody>
      </p:sp>
      <p:pic>
        <p:nvPicPr>
          <p:cNvPr id="5" name="Picture 2"/>
          <p:cNvPicPr>
            <a:picLocks noChangeAspect="1" noChangeArrowheads="1"/>
          </p:cNvPicPr>
          <p:nvPr/>
        </p:nvPicPr>
        <p:blipFill>
          <a:blip r:embed="rId3">
            <a:lum bright="-20000" contrast="40000"/>
            <a:extLst>
              <a:ext uri="{28A0092B-C50C-407E-A947-70E740481C1C}">
                <a14:useLocalDpi xmlns:a14="http://schemas.microsoft.com/office/drawing/2010/main" val="0"/>
              </a:ext>
            </a:extLst>
          </a:blip>
          <a:srcRect/>
          <a:stretch>
            <a:fillRect/>
          </a:stretch>
        </p:blipFill>
        <p:spPr bwMode="auto">
          <a:xfrm>
            <a:off x="609600" y="2133600"/>
            <a:ext cx="8798207" cy="3825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70977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429</TotalTime>
  <Words>2337</Words>
  <Application>Microsoft Office PowerPoint</Application>
  <PresentationFormat>A4 Paper (210x297 mm)</PresentationFormat>
  <Paragraphs>121</Paragraphs>
  <Slides>24</Slides>
  <Notes>20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Origin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tawfik</dc:creator>
  <cp:lastModifiedBy>tawfik</cp:lastModifiedBy>
  <cp:revision>35</cp:revision>
  <cp:lastPrinted>2015-02-23T04:08:55Z</cp:lastPrinted>
  <dcterms:created xsi:type="dcterms:W3CDTF">2015-02-22T18:12:11Z</dcterms:created>
  <dcterms:modified xsi:type="dcterms:W3CDTF">2016-10-29T18:48:36Z</dcterms:modified>
</cp:coreProperties>
</file>