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6" r:id="rId9"/>
    <p:sldId id="285" r:id="rId10"/>
    <p:sldId id="256" r:id="rId11"/>
    <p:sldId id="274" r:id="rId12"/>
    <p:sldId id="259" r:id="rId13"/>
    <p:sldId id="287" r:id="rId14"/>
    <p:sldId id="288" r:id="rId15"/>
    <p:sldId id="260" r:id="rId16"/>
    <p:sldId id="289" r:id="rId17"/>
    <p:sldId id="297" r:id="rId18"/>
    <p:sldId id="298" r:id="rId19"/>
    <p:sldId id="261" r:id="rId20"/>
    <p:sldId id="299" r:id="rId21"/>
    <p:sldId id="262" r:id="rId22"/>
    <p:sldId id="275" r:id="rId23"/>
    <p:sldId id="290" r:id="rId2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3300"/>
    <a:srgbClr val="CC9900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1"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1" sz="1200"/>
            </a:lvl1pPr>
          </a:lstStyle>
          <a:p>
            <a:pPr>
              <a:defRPr/>
            </a:pPr>
            <a:r>
              <a:rPr lang="en-US" altLang="ko-KR" smtClean="0"/>
              <a:t>page</a:t>
            </a:r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pPr>
              <a:defRPr/>
            </a:pPr>
            <a:fld id="{4DB0A610-7A8E-486A-BCA8-75E9F11371D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33348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1" sz="120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 smtClean="0"/>
              <a:t>마스터 문자열 유형 편집</a:t>
            </a:r>
          </a:p>
          <a:p>
            <a:pPr lvl="1"/>
            <a:r>
              <a:rPr lang="ko-KR" altLang="ko-KR" noProof="0" smtClean="0"/>
              <a:t>둘째 수준</a:t>
            </a:r>
          </a:p>
          <a:p>
            <a:pPr lvl="2"/>
            <a:r>
              <a:rPr lang="ko-KR" altLang="ko-KR" noProof="0" smtClean="0"/>
              <a:t>셋째 수준</a:t>
            </a:r>
          </a:p>
          <a:p>
            <a:pPr lvl="3"/>
            <a:r>
              <a:rPr lang="ko-KR" altLang="ko-KR" noProof="0" smtClean="0"/>
              <a:t>넷째 수준</a:t>
            </a:r>
          </a:p>
          <a:p>
            <a:pPr lvl="4"/>
            <a:r>
              <a:rPr lang="ko-KR" altLang="ko-KR" noProof="0" smtClean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kumimoji="1" sz="1200"/>
            </a:lvl1pPr>
          </a:lstStyle>
          <a:p>
            <a:pPr>
              <a:defRPr/>
            </a:pPr>
            <a:r>
              <a:rPr lang="en-US" altLang="ko-KR" smtClean="0"/>
              <a:t>page</a:t>
            </a:r>
            <a:endParaRPr lang="ko-KR" altLang="ko-K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/>
            </a:lvl1pPr>
          </a:lstStyle>
          <a:p>
            <a:pPr>
              <a:defRPr/>
            </a:pPr>
            <a:fld id="{68E3F302-E015-4F0E-8173-1AAF6CB11296}" type="slidenum">
              <a:rPr lang="ko-KR" altLang="ko-KR"/>
              <a:pPr>
                <a:defRPr/>
              </a:pPr>
              <a:t>‹#›</a:t>
            </a:fld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5907554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6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19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2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5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562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267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36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08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5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22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44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067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ChangeArrowheads="1"/>
          </p:cNvSpPr>
          <p:nvPr/>
        </p:nvSpPr>
        <p:spPr bwMode="auto">
          <a:xfrm>
            <a:off x="11113" y="839788"/>
            <a:ext cx="9132887" cy="74612"/>
          </a:xfrm>
          <a:prstGeom prst="rect">
            <a:avLst/>
          </a:prstGeom>
          <a:gradFill rotWithShape="0">
            <a:gsLst>
              <a:gs pos="0">
                <a:srgbClr val="770D05"/>
              </a:gs>
              <a:gs pos="50000">
                <a:srgbClr val="E71909"/>
              </a:gs>
              <a:gs pos="100000">
                <a:srgbClr val="770D05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7" name="Rectangle 1027"/>
          <p:cNvSpPr>
            <a:spLocks noChangeArrowheads="1"/>
          </p:cNvSpPr>
          <p:nvPr/>
        </p:nvSpPr>
        <p:spPr bwMode="auto">
          <a:xfrm>
            <a:off x="11113" y="762000"/>
            <a:ext cx="9132887" cy="38100"/>
          </a:xfrm>
          <a:prstGeom prst="rect">
            <a:avLst/>
          </a:prstGeom>
          <a:gradFill rotWithShape="0">
            <a:gsLst>
              <a:gs pos="0">
                <a:srgbClr val="00007F"/>
              </a:gs>
              <a:gs pos="50000">
                <a:srgbClr val="0000B6"/>
              </a:gs>
              <a:gs pos="100000">
                <a:srgbClr val="00007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9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990600"/>
            <a:ext cx="8686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30" name="Text Box 1030"/>
          <p:cNvSpPr txBox="1">
            <a:spLocks noChangeArrowheads="1"/>
          </p:cNvSpPr>
          <p:nvPr/>
        </p:nvSpPr>
        <p:spPr bwMode="auto">
          <a:xfrm>
            <a:off x="228600" y="6629400"/>
            <a:ext cx="1739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>
              <a:defRPr/>
            </a:pPr>
            <a:r>
              <a:rPr lang="en-US" altLang="ko-KR" sz="900" smtClean="0">
                <a:solidFill>
                  <a:srgbClr val="000082"/>
                </a:solidFill>
                <a:latin typeface="Arial" charset="0"/>
              </a:rPr>
              <a:t>Computer System Architecture</a:t>
            </a:r>
            <a:endParaRPr lang="en-US" altLang="ko-KR" sz="900" smtClean="0">
              <a:solidFill>
                <a:srgbClr val="000082"/>
              </a:solidFill>
            </a:endParaRPr>
          </a:p>
        </p:txBody>
      </p:sp>
      <p:sp>
        <p:nvSpPr>
          <p:cNvPr id="1031" name="Text Box 1031"/>
          <p:cNvSpPr txBox="1">
            <a:spLocks noChangeArrowheads="1"/>
          </p:cNvSpPr>
          <p:nvPr/>
        </p:nvSpPr>
        <p:spPr bwMode="auto">
          <a:xfrm>
            <a:off x="7019925" y="6583363"/>
            <a:ext cx="19764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>
              <a:defRPr/>
            </a:pPr>
            <a:r>
              <a:rPr lang="en-US" altLang="ko-KR" sz="1200" smtClean="0">
                <a:solidFill>
                  <a:srgbClr val="000082"/>
                </a:solidFill>
              </a:rPr>
              <a:t>Dept. of   Info. Of  Computer</a:t>
            </a:r>
          </a:p>
        </p:txBody>
      </p:sp>
      <p:sp>
        <p:nvSpPr>
          <p:cNvPr id="5128" name="Text Box 1032"/>
          <p:cNvSpPr txBox="1">
            <a:spLocks noChangeArrowheads="1"/>
          </p:cNvSpPr>
          <p:nvPr/>
        </p:nvSpPr>
        <p:spPr bwMode="auto">
          <a:xfrm>
            <a:off x="3429000" y="6583363"/>
            <a:ext cx="31003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ko-KR" sz="1200" b="1">
                <a:solidFill>
                  <a:srgbClr val="00008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Chap. 9  Pipeline and Vector Processing</a:t>
            </a:r>
            <a:endParaRPr lang="en-US" altLang="ko-KR" sz="1200">
              <a:solidFill>
                <a:srgbClr val="000082"/>
              </a:solidFill>
              <a:latin typeface="Arial" charset="0"/>
            </a:endParaRPr>
          </a:p>
        </p:txBody>
      </p:sp>
      <p:sp>
        <p:nvSpPr>
          <p:cNvPr id="1033" name="Rectangle 1033"/>
          <p:cNvSpPr>
            <a:spLocks noChangeArrowheads="1"/>
          </p:cNvSpPr>
          <p:nvPr/>
        </p:nvSpPr>
        <p:spPr bwMode="auto">
          <a:xfrm>
            <a:off x="0" y="6553200"/>
            <a:ext cx="9132888" cy="28575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" name="Text Box 1034"/>
          <p:cNvSpPr txBox="1">
            <a:spLocks noChangeArrowheads="1"/>
          </p:cNvSpPr>
          <p:nvPr/>
        </p:nvSpPr>
        <p:spPr bwMode="auto">
          <a:xfrm>
            <a:off x="8534400" y="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algn="l" eaLnBrk="1" latinLnBrk="1" hangingPunct="1">
              <a:spcBef>
                <a:spcPct val="50000"/>
              </a:spcBef>
              <a:defRPr/>
            </a:pPr>
            <a:r>
              <a:rPr lang="ko-KR" altLang="en-US" b="1" baseline="-25000" dirty="0" smtClean="0">
                <a:solidFill>
                  <a:srgbClr val="CC00FF"/>
                </a:solidFill>
                <a:latin typeface="Book Antiqua" pitchFamily="18" charset="0"/>
              </a:rPr>
              <a:t>9-</a:t>
            </a:r>
            <a:fld id="{3273447B-CE72-4B53-9B2F-CA33130CD6E0}" type="slidenum">
              <a:rPr lang="ko-KR" altLang="en-US" b="1" baseline="-25000" smtClean="0">
                <a:solidFill>
                  <a:srgbClr val="CC00FF"/>
                </a:solidFill>
                <a:latin typeface="Book Antiqua" pitchFamily="18" charset="0"/>
              </a:rPr>
              <a:pPr algn="l" eaLnBrk="1" latinLnBrk="1" hangingPunct="1">
                <a:spcBef>
                  <a:spcPct val="50000"/>
                </a:spcBef>
                <a:defRPr/>
              </a:pPr>
              <a:t>‹#›</a:t>
            </a:fld>
            <a:endParaRPr lang="en-US" altLang="ko-KR" sz="1800" b="1" baseline="-25000" dirty="0" smtClean="0">
              <a:solidFill>
                <a:srgbClr val="0000B6"/>
              </a:solidFill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82"/>
          </a:solidFill>
          <a:latin typeface="Book Antiqua" pitchFamily="18" charset="0"/>
          <a:ea typeface="굴림" pitchFamily="50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Char char="u"/>
        <a:defRPr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l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4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6632"/>
            <a:ext cx="90364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11"/>
                </a:solidFill>
                <a:latin typeface="Arial"/>
              </a:rPr>
              <a:t>COMPUTER ARCHITECTURES FOR PARALLEL </a:t>
            </a:r>
            <a:r>
              <a:rPr lang="en-US" b="1" dirty="0" smtClean="0">
                <a:solidFill>
                  <a:srgbClr val="008011"/>
                </a:solidFill>
                <a:latin typeface="Arial"/>
              </a:rPr>
              <a:t>ROCESSING </a:t>
            </a:r>
            <a:endParaRPr lang="en-GB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30" y="578297"/>
            <a:ext cx="8343433" cy="603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972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7772400" cy="496888"/>
          </a:xfrm>
        </p:spPr>
        <p:txBody>
          <a:bodyPr/>
          <a:lstStyle/>
          <a:p>
            <a:r>
              <a:rPr lang="en-US" altLang="ko-KR" smtClean="0"/>
              <a:t>Pipeline and Vector Processing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740775" cy="19436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 dirty="0" smtClean="0"/>
              <a:t>Parallel Processing</a:t>
            </a:r>
          </a:p>
          <a:p>
            <a:pPr lvl="1">
              <a:lnSpc>
                <a:spcPct val="90000"/>
              </a:lnSpc>
            </a:pPr>
            <a:r>
              <a:rPr lang="en-US" altLang="ko-KR" sz="2400" i="1" dirty="0" smtClean="0">
                <a:solidFill>
                  <a:schemeClr val="accent1"/>
                </a:solidFill>
              </a:rPr>
              <a:t>Simultaneous</a:t>
            </a:r>
            <a:r>
              <a:rPr lang="en-US" altLang="ko-KR" sz="2400" dirty="0" smtClean="0"/>
              <a:t> data processing tasks for the purpose of increasing the computational speed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Perform </a:t>
            </a:r>
            <a:r>
              <a:rPr lang="en-US" altLang="ko-KR" sz="2400" i="1" dirty="0" smtClean="0">
                <a:solidFill>
                  <a:schemeClr val="accent1"/>
                </a:solidFill>
              </a:rPr>
              <a:t>concurrent</a:t>
            </a:r>
            <a:r>
              <a:rPr lang="en-US" altLang="ko-KR" sz="2400" dirty="0" smtClean="0"/>
              <a:t> data processing to achieve faster execution time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Multiple Functional Unit : </a:t>
            </a:r>
            <a:r>
              <a:rPr lang="en-US" altLang="ko-KR" sz="2400" b="1" i="1" dirty="0" smtClean="0">
                <a:solidFill>
                  <a:srgbClr val="FF6600"/>
                </a:solidFill>
              </a:rPr>
              <a:t>Separate the execution unit into eight functional units operating in parallel</a:t>
            </a:r>
            <a:endParaRPr lang="en-US" altLang="ko-KR" sz="2400" dirty="0" smtClean="0"/>
          </a:p>
        </p:txBody>
      </p:sp>
      <p:sp>
        <p:nvSpPr>
          <p:cNvPr id="13317" name="AutoShape 26"/>
          <p:cNvSpPr>
            <a:spLocks/>
          </p:cNvSpPr>
          <p:nvPr/>
        </p:nvSpPr>
        <p:spPr bwMode="auto">
          <a:xfrm>
            <a:off x="609600" y="1447800"/>
            <a:ext cx="76200" cy="609600"/>
          </a:xfrm>
          <a:prstGeom prst="leftBrace">
            <a:avLst>
              <a:gd name="adj1" fmla="val 66667"/>
              <a:gd name="adj2" fmla="val 50000"/>
            </a:avLst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/>
            <a:r>
              <a:rPr kumimoji="1" lang="ko-KR" altLang="en-US" sz="2000" b="1">
                <a:solidFill>
                  <a:srgbClr val="FF6600"/>
                </a:solidFill>
              </a:rPr>
              <a:t>= </a:t>
            </a:r>
            <a:r>
              <a:rPr kumimoji="1" lang="ko-KR" altLang="en-US"/>
              <a:t> 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3429000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n"/>
            </a:pPr>
            <a:r>
              <a:rPr lang="en-US" altLang="ko-KR" sz="3200" kern="0" dirty="0">
                <a:solidFill>
                  <a:srgbClr val="000000"/>
                </a:solidFill>
                <a:latin typeface="Arial"/>
                <a:ea typeface="굴림"/>
              </a:rPr>
              <a:t>Pipelining</a:t>
            </a:r>
          </a:p>
          <a:p>
            <a:pPr marL="742950" lvl="1" indent="-285750" algn="l">
              <a:spcBef>
                <a:spcPct val="20000"/>
              </a:spcBef>
              <a:buClr>
                <a:srgbClr val="00C000"/>
              </a:buClr>
              <a:buSzPct val="90000"/>
              <a:buFont typeface="Wingdings" pitchFamily="2" charset="2"/>
              <a:buChar char="u"/>
            </a:pPr>
            <a:r>
              <a:rPr kumimoji="0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Pipelining</a:t>
            </a:r>
          </a:p>
          <a:p>
            <a:pPr marL="742950" lvl="1" indent="-285750" algn="l">
              <a:spcBef>
                <a:spcPct val="20000"/>
              </a:spcBef>
              <a:buClr>
                <a:srgbClr val="00C000"/>
              </a:buClr>
              <a:buSzPct val="90000"/>
              <a:buFont typeface="Wingdings" pitchFamily="2" charset="2"/>
              <a:buChar char="u"/>
            </a:pPr>
            <a:r>
              <a:rPr kumimoji="0" lang="en-US" altLang="ko-K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Decomposing a sequential process into </a:t>
            </a:r>
            <a:r>
              <a:rPr kumimoji="0" lang="en-US" altLang="ko-K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suboperations</a:t>
            </a:r>
            <a:endParaRPr kumimoji="0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rgbClr val="000082"/>
              </a:solidFill>
              <a:effectLst/>
              <a:uLnTx/>
              <a:uFillTx/>
              <a:latin typeface="Arial"/>
              <a:ea typeface="굴림"/>
            </a:endParaRPr>
          </a:p>
          <a:p>
            <a:pPr marL="1143000" lvl="2" indent="-2286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l"/>
            </a:pPr>
            <a:r>
              <a:rPr lang="en-US" altLang="ko-KR" kern="0" dirty="0">
                <a:solidFill>
                  <a:srgbClr val="000000"/>
                </a:solidFill>
                <a:latin typeface="Arial"/>
                <a:ea typeface="굴림"/>
              </a:rPr>
              <a:t>Each </a:t>
            </a:r>
            <a:r>
              <a:rPr lang="en-US" altLang="ko-KR" kern="0" dirty="0" err="1">
                <a:solidFill>
                  <a:srgbClr val="000000"/>
                </a:solidFill>
                <a:latin typeface="Arial"/>
                <a:ea typeface="굴림"/>
              </a:rPr>
              <a:t>subprocess</a:t>
            </a:r>
            <a:r>
              <a:rPr lang="en-US" altLang="ko-KR" kern="0" dirty="0">
                <a:solidFill>
                  <a:srgbClr val="000000"/>
                </a:solidFill>
                <a:latin typeface="Arial"/>
                <a:ea typeface="굴림"/>
              </a:rPr>
              <a:t> is executed in a special dedicated segment concurrently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286700"/>
              </p:ext>
            </p:extLst>
          </p:nvPr>
        </p:nvGraphicFramePr>
        <p:xfrm>
          <a:off x="539552" y="404664"/>
          <a:ext cx="8122986" cy="62025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" name="VISIO" r:id="rId3" imgW="7670520" imgH="7115400" progId="Visio.Drawing.5">
                  <p:embed/>
                </p:oleObj>
              </mc:Choice>
              <mc:Fallback>
                <p:oleObj name="VISIO" r:id="rId3" imgW="7670520" imgH="7115400" progId="Visio.Drawing.5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04664"/>
                        <a:ext cx="8122986" cy="6202511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302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5888"/>
            <a:ext cx="8883650" cy="3025080"/>
          </a:xfrm>
        </p:spPr>
        <p:txBody>
          <a:bodyPr/>
          <a:lstStyle/>
          <a:p>
            <a:pPr lvl="1"/>
            <a:r>
              <a:rPr lang="en-US" altLang="ko-KR" sz="2800" dirty="0" smtClean="0"/>
              <a:t>Pipelining</a:t>
            </a:r>
            <a:r>
              <a:rPr lang="ko-KR" altLang="en-US" sz="2800" dirty="0" smtClean="0"/>
              <a:t>: </a:t>
            </a:r>
            <a:endParaRPr lang="en-US" altLang="ko-KR" sz="2800" dirty="0" smtClean="0"/>
          </a:p>
          <a:p>
            <a:pPr lvl="1"/>
            <a:r>
              <a:rPr lang="en-US" altLang="ko-KR" sz="2400" dirty="0" smtClean="0"/>
              <a:t>Multiply and add operation :                        ( </a:t>
            </a:r>
            <a:r>
              <a:rPr lang="en-US" altLang="ko-KR" sz="2000" dirty="0" smtClean="0">
                <a:solidFill>
                  <a:srgbClr val="CC9900"/>
                </a:solidFill>
              </a:rPr>
              <a:t>for </a:t>
            </a:r>
            <a:r>
              <a:rPr lang="en-US" altLang="ko-KR" sz="2000" dirty="0" err="1" smtClean="0">
                <a:solidFill>
                  <a:srgbClr val="CC9900"/>
                </a:solidFill>
              </a:rPr>
              <a:t>i</a:t>
            </a:r>
            <a:r>
              <a:rPr lang="en-US" altLang="ko-KR" sz="2000" dirty="0" smtClean="0">
                <a:solidFill>
                  <a:srgbClr val="CC9900"/>
                </a:solidFill>
              </a:rPr>
              <a:t> = 1, 2, …, 7</a:t>
            </a:r>
            <a:r>
              <a:rPr lang="en-US" altLang="ko-KR" sz="2400" dirty="0" smtClean="0"/>
              <a:t> )</a:t>
            </a:r>
          </a:p>
          <a:p>
            <a:pPr lvl="2"/>
            <a:r>
              <a:rPr lang="en-US" altLang="ko-KR" sz="2400" dirty="0" smtClean="0"/>
              <a:t>3-Suboperation Segment</a:t>
            </a:r>
            <a:endParaRPr lang="ko-KR" altLang="en-US" sz="2400" dirty="0" smtClean="0"/>
          </a:p>
          <a:p>
            <a:pPr lvl="3"/>
            <a:r>
              <a:rPr lang="ko-KR" altLang="en-US" sz="2000" dirty="0" smtClean="0"/>
              <a:t>1)                                        : </a:t>
            </a:r>
            <a:r>
              <a:rPr lang="en-US" altLang="ko-KR" sz="2000" dirty="0" smtClean="0"/>
              <a:t>Input Ai and Bi</a:t>
            </a:r>
          </a:p>
          <a:p>
            <a:pPr lvl="3"/>
            <a:r>
              <a:rPr lang="en-US" altLang="ko-KR" sz="2000" dirty="0" smtClean="0"/>
              <a:t>2)                                        : Multiply and input </a:t>
            </a:r>
            <a:r>
              <a:rPr lang="en-US" altLang="ko-KR" sz="2000" dirty="0" err="1" smtClean="0"/>
              <a:t>Ci</a:t>
            </a:r>
            <a:endParaRPr lang="en-US" altLang="ko-KR" sz="2000" dirty="0" smtClean="0"/>
          </a:p>
          <a:p>
            <a:pPr lvl="3"/>
            <a:r>
              <a:rPr lang="en-US" altLang="ko-KR" sz="2000" dirty="0" smtClean="0"/>
              <a:t>3)                                        : Add </a:t>
            </a:r>
            <a:r>
              <a:rPr lang="en-US" altLang="ko-KR" sz="2000" dirty="0" err="1" smtClean="0"/>
              <a:t>Ci</a:t>
            </a:r>
            <a:endParaRPr lang="en-US" altLang="ko-KR" sz="2000" dirty="0" smtClean="0"/>
          </a:p>
          <a:p>
            <a:pPr lvl="2"/>
            <a:r>
              <a:rPr lang="en-US" altLang="ko-KR" sz="2400" dirty="0" smtClean="0"/>
              <a:t>Content of registers in pipeline example :</a:t>
            </a:r>
            <a:endParaRPr lang="en-US" altLang="ko-KR" sz="2400" b="1" i="1" dirty="0" smtClean="0">
              <a:solidFill>
                <a:srgbClr val="FF00FF"/>
              </a:solidFill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187850"/>
              </p:ext>
            </p:extLst>
          </p:nvPr>
        </p:nvGraphicFramePr>
        <p:xfrm>
          <a:off x="2267744" y="1556792"/>
          <a:ext cx="244792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수식" r:id="rId3" imgW="1476307" imgH="619228" progId="Equation.3">
                  <p:embed/>
                </p:oleObj>
              </mc:Choice>
              <mc:Fallback>
                <p:oleObj name="수식" r:id="rId3" imgW="1476307" imgH="61922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556792"/>
                        <a:ext cx="2447925" cy="1031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917463"/>
              </p:ext>
            </p:extLst>
          </p:nvPr>
        </p:nvGraphicFramePr>
        <p:xfrm>
          <a:off x="4860032" y="692696"/>
          <a:ext cx="15414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수식" r:id="rId5" imgW="714264" imgH="142795" progId="Equation.3">
                  <p:embed/>
                </p:oleObj>
              </mc:Choice>
              <mc:Fallback>
                <p:oleObj name="수식" r:id="rId5" imgW="714264" imgH="1427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692696"/>
                        <a:ext cx="1541463" cy="360363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79388" y="3284984"/>
            <a:ext cx="8137525" cy="33305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algn="l">
              <a:spcBef>
                <a:spcPct val="20000"/>
              </a:spcBef>
              <a:buClr>
                <a:srgbClr val="00C000"/>
              </a:buClr>
              <a:buSzPct val="90000"/>
              <a:buFont typeface="Wingdings" pitchFamily="2" charset="2"/>
              <a:buChar char="u"/>
              <a:defRPr/>
            </a:pPr>
            <a:r>
              <a:rPr lang="en-US" altLang="ko-KR" sz="2800" kern="0" dirty="0">
                <a:solidFill>
                  <a:srgbClr val="000082"/>
                </a:solidFill>
                <a:latin typeface="Arial"/>
                <a:ea typeface="굴림"/>
              </a:rPr>
              <a:t>General considerations</a:t>
            </a:r>
          </a:p>
          <a:p>
            <a:pPr marL="1143000" lvl="2" indent="-2286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l"/>
              <a:defRPr/>
            </a:pPr>
            <a:r>
              <a:rPr lang="en-US" altLang="ko-KR" kern="0" dirty="0">
                <a:solidFill>
                  <a:srgbClr val="000000"/>
                </a:solidFill>
                <a:latin typeface="Arial"/>
                <a:ea typeface="굴림"/>
              </a:rPr>
              <a:t>4 segment pipeline : </a:t>
            </a:r>
            <a:r>
              <a:rPr lang="en-US" altLang="ko-KR" b="1" i="1" kern="0" dirty="0" smtClean="0">
                <a:solidFill>
                  <a:srgbClr val="FF00FF"/>
                </a:solidFill>
                <a:latin typeface="Arial"/>
                <a:ea typeface="굴림"/>
              </a:rPr>
              <a:t> </a:t>
            </a:r>
            <a:endParaRPr lang="en-US" altLang="ko-KR" kern="0" dirty="0">
              <a:solidFill>
                <a:srgbClr val="000000"/>
              </a:solidFill>
              <a:latin typeface="Arial"/>
              <a:ea typeface="굴림"/>
            </a:endParaRP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  <a:defRPr/>
            </a:pPr>
            <a:r>
              <a:rPr lang="en-US" altLang="ko-KR" sz="2000" b="1" kern="0" dirty="0">
                <a:solidFill>
                  <a:srgbClr val="000000"/>
                </a:solidFill>
                <a:latin typeface="Arial"/>
                <a:ea typeface="굴림"/>
              </a:rPr>
              <a:t>S</a:t>
            </a: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 : Combinational circuit for </a:t>
            </a:r>
            <a:r>
              <a:rPr lang="en-US" altLang="ko-KR" sz="2000" kern="0" dirty="0" err="1">
                <a:solidFill>
                  <a:srgbClr val="000082"/>
                </a:solidFill>
                <a:latin typeface="Arial"/>
                <a:ea typeface="굴림"/>
              </a:rPr>
              <a:t>Suboperation</a:t>
            </a: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 </a:t>
            </a: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  <a:defRPr/>
            </a:pPr>
            <a:r>
              <a:rPr lang="en-US" altLang="ko-KR" sz="2000" b="1" kern="0" dirty="0">
                <a:solidFill>
                  <a:srgbClr val="000000"/>
                </a:solidFill>
                <a:latin typeface="Arial"/>
                <a:ea typeface="굴림"/>
              </a:rPr>
              <a:t>R</a:t>
            </a: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 : Register(</a:t>
            </a:r>
            <a:r>
              <a:rPr lang="en-US" altLang="ko-KR" sz="2000" kern="0" dirty="0">
                <a:solidFill>
                  <a:srgbClr val="FF6600"/>
                </a:solidFill>
                <a:latin typeface="Arial"/>
                <a:ea typeface="굴림"/>
              </a:rPr>
              <a:t>intermediate results between the segments</a:t>
            </a: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)</a:t>
            </a:r>
          </a:p>
          <a:p>
            <a:pPr marL="1143000" lvl="2" indent="-2286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l"/>
              <a:defRPr/>
            </a:pPr>
            <a:r>
              <a:rPr lang="en-US" altLang="ko-KR" kern="0" dirty="0">
                <a:solidFill>
                  <a:srgbClr val="000000"/>
                </a:solidFill>
                <a:latin typeface="Arial"/>
                <a:ea typeface="굴림"/>
              </a:rPr>
              <a:t>Space-time diagram : </a:t>
            </a:r>
            <a:endParaRPr lang="en-US" altLang="ko-KR" kern="0" dirty="0" smtClean="0">
              <a:solidFill>
                <a:srgbClr val="000000"/>
              </a:solidFill>
              <a:latin typeface="Arial"/>
              <a:ea typeface="굴림"/>
            </a:endParaRPr>
          </a:p>
          <a:p>
            <a:pPr marL="1143000" lvl="2" indent="-2286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l"/>
              <a:defRPr/>
            </a:pPr>
            <a:r>
              <a:rPr lang="en-US" altLang="ko-KR" sz="2000" kern="0" dirty="0" smtClean="0">
                <a:solidFill>
                  <a:srgbClr val="000082"/>
                </a:solidFill>
                <a:latin typeface="Arial"/>
                <a:ea typeface="굴림"/>
              </a:rPr>
              <a:t>Show </a:t>
            </a: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segment utilization as a function of time</a:t>
            </a:r>
          </a:p>
          <a:p>
            <a:pPr marL="1143000" lvl="2" indent="-2286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l"/>
              <a:defRPr/>
            </a:pPr>
            <a:r>
              <a:rPr lang="en-US" altLang="ko-KR" kern="0" dirty="0">
                <a:solidFill>
                  <a:srgbClr val="000000"/>
                </a:solidFill>
                <a:latin typeface="Arial"/>
                <a:ea typeface="굴림"/>
              </a:rPr>
              <a:t>Task : </a:t>
            </a:r>
            <a:r>
              <a:rPr lang="en-US" altLang="ko-KR" sz="2000" kern="0" dirty="0">
                <a:solidFill>
                  <a:srgbClr val="FF6600"/>
                </a:solidFill>
                <a:latin typeface="Arial"/>
                <a:ea typeface="굴림"/>
              </a:rPr>
              <a:t>T1, T2, T3,…, T6</a:t>
            </a:r>
            <a:endParaRPr lang="en-US" altLang="ko-KR" kern="0" dirty="0">
              <a:solidFill>
                <a:srgbClr val="000000"/>
              </a:solidFill>
              <a:latin typeface="Arial"/>
              <a:ea typeface="굴림"/>
            </a:endParaRP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  <a:defRPr/>
            </a:pP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Total operation performed going through all the segment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973"/>
            <a:ext cx="8424936" cy="6490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258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92" y="476672"/>
            <a:ext cx="7877283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6101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8913"/>
            <a:ext cx="8534400" cy="6288087"/>
          </a:xfrm>
        </p:spPr>
        <p:txBody>
          <a:bodyPr/>
          <a:lstStyle/>
          <a:p>
            <a:pPr lvl="1">
              <a:defRPr/>
            </a:pPr>
            <a:r>
              <a:rPr lang="en-US" altLang="ko-KR" sz="2400" dirty="0" smtClean="0"/>
              <a:t>Speedup </a:t>
            </a:r>
            <a:r>
              <a:rPr lang="en-US" altLang="ko-KR" sz="2400" dirty="0" smtClean="0">
                <a:solidFill>
                  <a:schemeClr val="accent1"/>
                </a:solidFill>
              </a:rPr>
              <a:t>S</a:t>
            </a:r>
            <a:r>
              <a:rPr lang="en-US" altLang="ko-KR" sz="2400" dirty="0" smtClean="0"/>
              <a:t> : </a:t>
            </a:r>
            <a:r>
              <a:rPr lang="en-US" altLang="ko-KR" sz="2400" dirty="0" err="1" smtClean="0">
                <a:solidFill>
                  <a:srgbClr val="FF6600"/>
                </a:solidFill>
              </a:rPr>
              <a:t>Nonpipeline</a:t>
            </a:r>
            <a:r>
              <a:rPr lang="en-US" altLang="ko-KR" sz="2400" dirty="0" smtClean="0">
                <a:solidFill>
                  <a:srgbClr val="FF6600"/>
                </a:solidFill>
              </a:rPr>
              <a:t> / Pipeline</a:t>
            </a:r>
            <a:endParaRPr lang="en-US" altLang="ko-KR" sz="2400" dirty="0" smtClean="0"/>
          </a:p>
          <a:p>
            <a:pPr lvl="2">
              <a:defRPr/>
            </a:pPr>
            <a:r>
              <a:rPr lang="en-US" altLang="ko-KR" sz="2000" b="1" dirty="0" smtClean="0"/>
              <a:t>S</a:t>
            </a:r>
            <a:r>
              <a:rPr lang="en-US" altLang="ko-KR" sz="2000" dirty="0" smtClean="0"/>
              <a:t> = </a:t>
            </a:r>
            <a:r>
              <a:rPr lang="en-US" altLang="ko-KR" sz="2000" b="1" dirty="0" smtClean="0"/>
              <a:t>n • </a:t>
            </a:r>
            <a:r>
              <a:rPr lang="en-US" altLang="ko-KR" sz="2000" b="1" dirty="0" err="1" smtClean="0"/>
              <a:t>t</a:t>
            </a:r>
            <a:r>
              <a:rPr lang="en-US" altLang="ko-KR" sz="2000" b="1" baseline="-25000" dirty="0" err="1" smtClean="0"/>
              <a:t>n</a:t>
            </a:r>
            <a:r>
              <a:rPr lang="en-US" altLang="ko-KR" sz="2000" b="1" dirty="0" smtClean="0"/>
              <a:t> / ( k + n - 1 ) • </a:t>
            </a:r>
            <a:r>
              <a:rPr lang="en-US" altLang="ko-KR" sz="2000" b="1" dirty="0" err="1" smtClean="0"/>
              <a:t>t</a:t>
            </a:r>
            <a:r>
              <a:rPr lang="en-US" altLang="ko-KR" sz="2000" b="1" baseline="-25000" dirty="0" err="1" smtClean="0"/>
              <a:t>p</a:t>
            </a:r>
            <a:r>
              <a:rPr lang="en-US" altLang="ko-KR" sz="2000" dirty="0" smtClean="0"/>
              <a:t> = 6 • 6 </a:t>
            </a:r>
            <a:r>
              <a:rPr lang="en-US" altLang="ko-KR" sz="2000" dirty="0" err="1" smtClean="0"/>
              <a:t>t</a:t>
            </a:r>
            <a:r>
              <a:rPr lang="en-US" altLang="ko-KR" sz="2000" baseline="-25000" dirty="0" err="1" smtClean="0"/>
              <a:t>n</a:t>
            </a:r>
            <a:r>
              <a:rPr lang="en-US" altLang="ko-KR" sz="2000" dirty="0" smtClean="0"/>
              <a:t> / ( 4 + 6 - 1 ) • </a:t>
            </a:r>
            <a:r>
              <a:rPr lang="en-US" altLang="ko-KR" sz="2000" dirty="0" err="1" smtClean="0"/>
              <a:t>t</a:t>
            </a:r>
            <a:r>
              <a:rPr lang="en-US" altLang="ko-KR" sz="2000" baseline="-25000" dirty="0" err="1" smtClean="0"/>
              <a:t>p</a:t>
            </a:r>
            <a:r>
              <a:rPr lang="en-US" altLang="ko-KR" sz="2000" dirty="0" smtClean="0"/>
              <a:t> = 36 </a:t>
            </a:r>
            <a:r>
              <a:rPr lang="en-US" altLang="ko-KR" sz="2000" dirty="0" err="1" smtClean="0"/>
              <a:t>t</a:t>
            </a:r>
            <a:r>
              <a:rPr lang="en-US" altLang="ko-KR" sz="2000" baseline="-25000" dirty="0" err="1" smtClean="0"/>
              <a:t>n</a:t>
            </a:r>
            <a:r>
              <a:rPr lang="en-US" altLang="ko-KR" sz="2000" dirty="0" smtClean="0"/>
              <a:t> / 9 </a:t>
            </a:r>
            <a:r>
              <a:rPr lang="en-US" altLang="ko-KR" sz="2000" dirty="0" err="1" smtClean="0"/>
              <a:t>t</a:t>
            </a:r>
            <a:r>
              <a:rPr lang="en-US" altLang="ko-KR" sz="2000" baseline="-25000" dirty="0" err="1" smtClean="0"/>
              <a:t>n</a:t>
            </a:r>
            <a:r>
              <a:rPr lang="en-US" altLang="ko-KR" sz="2000" dirty="0" smtClean="0"/>
              <a:t> = 4</a:t>
            </a:r>
          </a:p>
          <a:p>
            <a:pPr lvl="3">
              <a:defRPr/>
            </a:pPr>
            <a:r>
              <a:rPr lang="en-US" altLang="ko-KR" sz="1800" dirty="0" smtClean="0"/>
              <a:t>n : </a:t>
            </a:r>
            <a:r>
              <a:rPr lang="en-US" altLang="ko-KR" sz="1800" i="1" dirty="0" smtClean="0">
                <a:solidFill>
                  <a:schemeClr val="folHlink"/>
                </a:solidFill>
              </a:rPr>
              <a:t>task number</a:t>
            </a:r>
            <a:r>
              <a:rPr lang="en-US" altLang="ko-KR" sz="1800" dirty="0" smtClean="0"/>
              <a:t> ( </a:t>
            </a:r>
            <a:r>
              <a:rPr lang="en-US" altLang="ko-KR" sz="1800" dirty="0" smtClean="0">
                <a:solidFill>
                  <a:schemeClr val="accent1"/>
                </a:solidFill>
              </a:rPr>
              <a:t>6</a:t>
            </a:r>
            <a:r>
              <a:rPr lang="en-US" altLang="ko-KR" sz="1800" dirty="0" smtClean="0"/>
              <a:t> )</a:t>
            </a:r>
          </a:p>
          <a:p>
            <a:pPr lvl="3">
              <a:defRPr/>
            </a:pPr>
            <a:r>
              <a:rPr lang="en-US" altLang="ko-KR" sz="1800" dirty="0" err="1" smtClean="0"/>
              <a:t>t</a:t>
            </a:r>
            <a:r>
              <a:rPr lang="en-US" altLang="ko-KR" sz="1800" baseline="-25000" dirty="0" err="1" smtClean="0"/>
              <a:t>n</a:t>
            </a:r>
            <a:r>
              <a:rPr lang="en-US" altLang="ko-KR" sz="1800" baseline="-25000" dirty="0" smtClean="0"/>
              <a:t> </a:t>
            </a:r>
            <a:r>
              <a:rPr lang="en-US" altLang="ko-KR" sz="1800" dirty="0" smtClean="0"/>
              <a:t>: </a:t>
            </a:r>
            <a:r>
              <a:rPr lang="en-US" altLang="ko-KR" sz="1800" i="1" dirty="0" smtClean="0">
                <a:solidFill>
                  <a:schemeClr val="folHlink"/>
                </a:solidFill>
              </a:rPr>
              <a:t>time to complete each task in </a:t>
            </a:r>
            <a:r>
              <a:rPr lang="en-US" altLang="ko-KR" sz="1800" i="1" dirty="0" err="1" smtClean="0">
                <a:solidFill>
                  <a:schemeClr val="folHlink"/>
                </a:solidFill>
              </a:rPr>
              <a:t>nonpipeline</a:t>
            </a:r>
            <a:r>
              <a:rPr lang="en-US" altLang="ko-KR" sz="1800" dirty="0" smtClean="0"/>
              <a:t> ( </a:t>
            </a:r>
            <a:r>
              <a:rPr lang="en-US" altLang="ko-KR" sz="1800" dirty="0" smtClean="0">
                <a:solidFill>
                  <a:schemeClr val="accent1"/>
                </a:solidFill>
              </a:rPr>
              <a:t>6 cycle times = 6 </a:t>
            </a:r>
            <a:r>
              <a:rPr lang="en-US" altLang="ko-KR" sz="1800" dirty="0" err="1" smtClean="0">
                <a:solidFill>
                  <a:schemeClr val="accent1"/>
                </a:solidFill>
              </a:rPr>
              <a:t>t</a:t>
            </a:r>
            <a:r>
              <a:rPr lang="en-US" altLang="ko-KR" sz="1800" baseline="-25000" dirty="0" err="1" smtClean="0">
                <a:solidFill>
                  <a:schemeClr val="accent1"/>
                </a:solidFill>
              </a:rPr>
              <a:t>p</a:t>
            </a:r>
            <a:r>
              <a:rPr lang="en-US" altLang="ko-KR" sz="1800" dirty="0" smtClean="0"/>
              <a:t>)</a:t>
            </a:r>
          </a:p>
          <a:p>
            <a:pPr lvl="3">
              <a:defRPr/>
            </a:pPr>
            <a:r>
              <a:rPr lang="en-US" altLang="ko-KR" sz="1800" dirty="0" err="1" smtClean="0"/>
              <a:t>t</a:t>
            </a:r>
            <a:r>
              <a:rPr lang="en-US" altLang="ko-KR" sz="1800" baseline="-25000" dirty="0" err="1" smtClean="0"/>
              <a:t>p</a:t>
            </a:r>
            <a:r>
              <a:rPr lang="en-US" altLang="ko-KR" sz="1800" baseline="-25000" dirty="0" smtClean="0"/>
              <a:t> </a:t>
            </a:r>
            <a:r>
              <a:rPr lang="en-US" altLang="ko-KR" sz="1800" dirty="0" smtClean="0"/>
              <a:t>: </a:t>
            </a:r>
            <a:r>
              <a:rPr lang="en-US" altLang="ko-KR" sz="1800" i="1" dirty="0" smtClean="0">
                <a:solidFill>
                  <a:schemeClr val="folHlink"/>
                </a:solidFill>
              </a:rPr>
              <a:t>clock cycle time</a:t>
            </a:r>
            <a:r>
              <a:rPr lang="en-US" altLang="ko-KR" sz="1800" dirty="0" smtClean="0"/>
              <a:t> ( </a:t>
            </a:r>
            <a:r>
              <a:rPr lang="en-US" altLang="ko-KR" sz="1800" dirty="0" smtClean="0">
                <a:solidFill>
                  <a:schemeClr val="accent1"/>
                </a:solidFill>
              </a:rPr>
              <a:t>1 clock cycle</a:t>
            </a:r>
            <a:r>
              <a:rPr lang="en-US" altLang="ko-KR" sz="1800" dirty="0" smtClean="0"/>
              <a:t> )</a:t>
            </a:r>
          </a:p>
          <a:p>
            <a:pPr lvl="3">
              <a:defRPr/>
            </a:pPr>
            <a:r>
              <a:rPr lang="en-US" altLang="ko-KR" sz="1800" dirty="0" smtClean="0"/>
              <a:t>k : </a:t>
            </a:r>
            <a:r>
              <a:rPr lang="en-US" altLang="ko-KR" sz="1800" i="1" dirty="0" smtClean="0">
                <a:solidFill>
                  <a:schemeClr val="folHlink"/>
                </a:solidFill>
              </a:rPr>
              <a:t>segment number</a:t>
            </a:r>
            <a:r>
              <a:rPr lang="en-US" altLang="ko-KR" sz="1800" dirty="0" smtClean="0"/>
              <a:t> ( </a:t>
            </a:r>
            <a:r>
              <a:rPr lang="en-US" altLang="ko-KR" sz="1800" dirty="0" smtClean="0">
                <a:solidFill>
                  <a:schemeClr val="accent1"/>
                </a:solidFill>
              </a:rPr>
              <a:t>4</a:t>
            </a:r>
            <a:r>
              <a:rPr lang="en-US" altLang="ko-KR" sz="1800" dirty="0" smtClean="0"/>
              <a:t> )</a:t>
            </a:r>
          </a:p>
          <a:p>
            <a:pPr lvl="2">
              <a:defRPr/>
            </a:pPr>
            <a:r>
              <a:rPr lang="en-US" altLang="ko-KR" sz="2000" dirty="0" smtClean="0"/>
              <a:t>If n</a:t>
            </a:r>
            <a:r>
              <a:rPr lang="en-US" altLang="ko-KR" sz="2000" dirty="0" smtClean="0">
                <a:sym typeface="Symbol" pitchFamily="18" charset="2"/>
              </a:rPr>
              <a:t> </a:t>
            </a:r>
            <a:r>
              <a:rPr lang="en-US" altLang="ko-KR" sz="2000" dirty="0" smtClean="0"/>
              <a:t> </a:t>
            </a:r>
            <a:r>
              <a:rPr lang="en-US" altLang="ko-KR" sz="2000" b="1" dirty="0" smtClean="0"/>
              <a:t>S</a:t>
            </a:r>
            <a:r>
              <a:rPr lang="en-US" altLang="ko-KR" sz="2000" dirty="0" smtClean="0"/>
              <a:t> = </a:t>
            </a:r>
            <a:r>
              <a:rPr lang="en-US" altLang="ko-KR" sz="2000" b="1" dirty="0" err="1" smtClean="0"/>
              <a:t>t</a:t>
            </a:r>
            <a:r>
              <a:rPr lang="en-US" altLang="ko-KR" sz="2000" b="1" baseline="-25000" dirty="0" err="1" smtClean="0"/>
              <a:t>n</a:t>
            </a:r>
            <a:r>
              <a:rPr lang="en-US" altLang="ko-KR" sz="2000" b="1" dirty="0" smtClean="0"/>
              <a:t> / </a:t>
            </a:r>
            <a:r>
              <a:rPr lang="en-US" altLang="ko-KR" sz="2000" b="1" dirty="0" err="1" smtClean="0"/>
              <a:t>t</a:t>
            </a:r>
            <a:r>
              <a:rPr lang="en-US" altLang="ko-KR" sz="2000" b="1" baseline="-25000" dirty="0" err="1" smtClean="0"/>
              <a:t>p</a:t>
            </a:r>
            <a:endParaRPr lang="en-US" altLang="ko-KR" sz="2000" dirty="0" smtClean="0"/>
          </a:p>
          <a:p>
            <a:pPr lvl="2">
              <a:defRPr/>
            </a:pPr>
            <a:r>
              <a:rPr lang="en-US" altLang="ko-KR" dirty="0" smtClean="0"/>
              <a:t> </a:t>
            </a:r>
            <a:r>
              <a:rPr lang="en-US" altLang="ko-KR" dirty="0"/>
              <a:t>task</a:t>
            </a:r>
            <a:endParaRPr lang="ko-KR" altLang="en-US" dirty="0" smtClean="0"/>
          </a:p>
          <a:p>
            <a:pPr lvl="2">
              <a:buNone/>
              <a:defRPr/>
            </a:pPr>
            <a:r>
              <a:rPr lang="ko-KR" altLang="en-US" dirty="0" smtClean="0"/>
              <a:t>     </a:t>
            </a:r>
            <a:r>
              <a:rPr lang="ko-KR" altLang="en-US" dirty="0"/>
              <a:t> </a:t>
            </a:r>
            <a:r>
              <a:rPr lang="en-US" altLang="ko-KR" b="1" i="1" dirty="0" err="1">
                <a:solidFill>
                  <a:srgbClr val="CC9900"/>
                </a:solidFill>
              </a:rPr>
              <a:t>nonpipeline</a:t>
            </a:r>
            <a:r>
              <a:rPr lang="en-US" altLang="ko-KR" b="1" i="1" dirty="0">
                <a:solidFill>
                  <a:srgbClr val="CC9900"/>
                </a:solidFill>
              </a:rPr>
              <a:t> </a:t>
            </a:r>
            <a:r>
              <a:rPr lang="en-US" altLang="ko-KR" dirty="0"/>
              <a:t>( </a:t>
            </a:r>
            <a:r>
              <a:rPr lang="en-US" altLang="ko-KR" b="1" dirty="0" err="1"/>
              <a:t>t</a:t>
            </a:r>
            <a:r>
              <a:rPr lang="en-US" altLang="ko-KR" b="1" baseline="-25000" dirty="0" err="1"/>
              <a:t>n</a:t>
            </a:r>
            <a:r>
              <a:rPr lang="en-US" altLang="ko-KR" b="1" dirty="0"/>
              <a:t> </a:t>
            </a:r>
            <a:r>
              <a:rPr lang="en-US" altLang="ko-KR" dirty="0"/>
              <a:t>) </a:t>
            </a:r>
            <a:r>
              <a:rPr lang="en-US" altLang="ko-KR" b="1" dirty="0">
                <a:solidFill>
                  <a:schemeClr val="accent1"/>
                </a:solidFill>
              </a:rPr>
              <a:t>=</a:t>
            </a:r>
            <a:r>
              <a:rPr lang="en-US" altLang="ko-KR" b="1" i="1" dirty="0">
                <a:solidFill>
                  <a:srgbClr val="CC9900"/>
                </a:solidFill>
              </a:rPr>
              <a:t> pipeline</a:t>
            </a:r>
            <a:r>
              <a:rPr lang="en-US" altLang="ko-KR" dirty="0"/>
              <a:t> ( </a:t>
            </a:r>
            <a:r>
              <a:rPr lang="en-US" altLang="ko-KR" b="1" dirty="0"/>
              <a:t>k • </a:t>
            </a:r>
            <a:r>
              <a:rPr lang="en-US" altLang="ko-KR" b="1" dirty="0" err="1"/>
              <a:t>t</a:t>
            </a:r>
            <a:r>
              <a:rPr lang="en-US" altLang="ko-KR" b="1" baseline="-25000" dirty="0" err="1"/>
              <a:t>p</a:t>
            </a:r>
            <a:r>
              <a:rPr lang="en-US" altLang="ko-KR" dirty="0"/>
              <a:t> )</a:t>
            </a:r>
            <a:endParaRPr lang="ko-KR" altLang="en-US" dirty="0"/>
          </a:p>
          <a:p>
            <a:pPr lvl="2">
              <a:buFont typeface="Monotype Sorts" pitchFamily="2" charset="2"/>
              <a:buNone/>
              <a:defRPr/>
            </a:pPr>
            <a:r>
              <a:rPr lang="ko-KR" altLang="en-US" dirty="0" smtClean="0"/>
              <a:t>          </a:t>
            </a:r>
            <a:r>
              <a:rPr lang="en-US" altLang="ko-KR" b="1" dirty="0" smtClean="0"/>
              <a:t>S</a:t>
            </a:r>
            <a:r>
              <a:rPr lang="en-US" altLang="ko-KR" dirty="0" smtClean="0"/>
              <a:t> = </a:t>
            </a:r>
            <a:r>
              <a:rPr lang="en-US" altLang="ko-KR" b="1" dirty="0" err="1" smtClean="0"/>
              <a:t>t</a:t>
            </a:r>
            <a:r>
              <a:rPr lang="en-US" altLang="ko-KR" b="1" baseline="-25000" dirty="0" err="1" smtClean="0"/>
              <a:t>n</a:t>
            </a:r>
            <a:r>
              <a:rPr lang="en-US" altLang="ko-KR" b="1" dirty="0" smtClean="0"/>
              <a:t> / </a:t>
            </a:r>
            <a:r>
              <a:rPr lang="en-US" altLang="ko-KR" b="1" dirty="0" err="1" smtClean="0"/>
              <a:t>t</a:t>
            </a:r>
            <a:r>
              <a:rPr lang="en-US" altLang="ko-KR" b="1" baseline="-25000" dirty="0" err="1" smtClean="0"/>
              <a:t>p</a:t>
            </a:r>
            <a:r>
              <a:rPr lang="en-US" altLang="ko-KR" b="1" baseline="-25000" dirty="0" smtClean="0"/>
              <a:t> </a:t>
            </a:r>
            <a:r>
              <a:rPr lang="ko-KR" altLang="en-US" dirty="0" smtClean="0"/>
              <a:t> = </a:t>
            </a:r>
            <a:r>
              <a:rPr lang="en-US" altLang="ko-KR" b="1" dirty="0" smtClean="0"/>
              <a:t>k • </a:t>
            </a:r>
            <a:r>
              <a:rPr lang="en-US" altLang="ko-KR" b="1" dirty="0" err="1" smtClean="0"/>
              <a:t>t</a:t>
            </a:r>
            <a:r>
              <a:rPr lang="en-US" altLang="ko-KR" b="1" baseline="-25000" dirty="0" err="1" smtClean="0"/>
              <a:t>p</a:t>
            </a:r>
            <a:r>
              <a:rPr lang="en-US" altLang="ko-KR" b="1" dirty="0" smtClean="0"/>
              <a:t> / </a:t>
            </a:r>
            <a:r>
              <a:rPr lang="en-US" altLang="ko-KR" b="1" dirty="0" err="1" smtClean="0"/>
              <a:t>t</a:t>
            </a:r>
            <a:r>
              <a:rPr lang="en-US" altLang="ko-KR" b="1" baseline="-25000" dirty="0" err="1" smtClean="0"/>
              <a:t>p</a:t>
            </a:r>
            <a:r>
              <a:rPr lang="en-US" altLang="ko-KR" b="1" baseline="-25000" dirty="0" smtClean="0"/>
              <a:t> </a:t>
            </a:r>
            <a:r>
              <a:rPr lang="ko-KR" altLang="en-US" dirty="0" smtClean="0"/>
              <a:t> = </a:t>
            </a:r>
            <a:r>
              <a:rPr lang="en-US" altLang="ko-KR" b="1" dirty="0" smtClean="0"/>
              <a:t>k</a:t>
            </a:r>
            <a:endParaRPr lang="en-US" altLang="ko-KR" dirty="0" smtClean="0"/>
          </a:p>
          <a:p>
            <a:pPr lvl="2">
              <a:buFont typeface="Monotype Sorts" pitchFamily="2" charset="2"/>
              <a:buNone/>
              <a:defRPr/>
            </a:pPr>
            <a:endParaRPr lang="en-US" altLang="ko-KR" dirty="0" smtClean="0"/>
          </a:p>
          <a:p>
            <a:pPr lvl="2">
              <a:buFont typeface="Monotype Sorts" pitchFamily="2" charset="2"/>
              <a:buNone/>
              <a:defRPr/>
            </a:pPr>
            <a:endParaRPr lang="en-US" altLang="ko-KR" dirty="0" smtClean="0"/>
          </a:p>
          <a:p>
            <a:pPr lvl="2">
              <a:buNone/>
              <a:defRPr/>
            </a:pPr>
            <a:r>
              <a:rPr lang="en-US" altLang="ko-KR" dirty="0" smtClean="0"/>
              <a:t>	</a:t>
            </a:r>
            <a:r>
              <a:rPr lang="en-US" altLang="ko-KR" b="1" dirty="0"/>
              <a:t> k</a:t>
            </a:r>
            <a:r>
              <a:rPr lang="en-US" altLang="ko-KR" dirty="0"/>
              <a:t> </a:t>
            </a:r>
            <a:r>
              <a:rPr lang="ko-KR" altLang="en-US" dirty="0" smtClean="0"/>
              <a:t>(</a:t>
            </a:r>
            <a:r>
              <a:rPr lang="en-US" altLang="ko-KR" b="1" i="1" dirty="0" smtClean="0">
                <a:solidFill>
                  <a:schemeClr val="accent1"/>
                </a:solidFill>
              </a:rPr>
              <a:t>segment</a:t>
            </a:r>
            <a:r>
              <a:rPr lang="en-US" altLang="ko-KR" b="1" dirty="0"/>
              <a:t> </a:t>
            </a:r>
            <a:r>
              <a:rPr lang="en-US" altLang="ko-KR" dirty="0" smtClean="0"/>
              <a:t> )</a:t>
            </a:r>
            <a:endParaRPr lang="en-US" altLang="ko-KR" b="1" i="1" dirty="0" smtClean="0">
              <a:solidFill>
                <a:schemeClr val="accent1"/>
              </a:solidFill>
            </a:endParaRPr>
          </a:p>
          <a:p>
            <a:pPr lvl="2">
              <a:buFont typeface="Monotype Sorts" pitchFamily="2" charset="2"/>
              <a:buNone/>
              <a:defRPr/>
            </a:pPr>
            <a:endParaRPr lang="en-US" altLang="ko-KR" dirty="0" smtClean="0"/>
          </a:p>
        </p:txBody>
      </p:sp>
      <p:graphicFrame>
        <p:nvGraphicFramePr>
          <p:cNvPr id="1638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891819"/>
              </p:ext>
            </p:extLst>
          </p:nvPr>
        </p:nvGraphicFramePr>
        <p:xfrm>
          <a:off x="3541700" y="3908108"/>
          <a:ext cx="5257825" cy="273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VISIO" r:id="rId3" imgW="4740120" imgH="2539080" progId="Visio.Drawing.5">
                  <p:embed/>
                </p:oleObj>
              </mc:Choice>
              <mc:Fallback>
                <p:oleObj name="VISIO" r:id="rId3" imgW="4740120" imgH="253908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700" y="3908108"/>
                        <a:ext cx="5257825" cy="273630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AutoShape 5"/>
          <p:cNvSpPr>
            <a:spLocks/>
          </p:cNvSpPr>
          <p:nvPr/>
        </p:nvSpPr>
        <p:spPr bwMode="auto">
          <a:xfrm rot="16200000" flipH="1">
            <a:off x="5323540" y="3851590"/>
            <a:ext cx="103097" cy="266031"/>
          </a:xfrm>
          <a:prstGeom prst="leftBrace">
            <a:avLst>
              <a:gd name="adj1" fmla="val 25000"/>
              <a:gd name="adj2" fmla="val 50000"/>
            </a:avLst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1" latinLnBrk="1" hangingPunct="1"/>
            <a:endParaRPr kumimoji="1" lang="ko-KR" altLang="en-US"/>
          </a:p>
        </p:txBody>
      </p:sp>
      <p:sp>
        <p:nvSpPr>
          <p:cNvPr id="16389" name="AutoShape 6"/>
          <p:cNvSpPr>
            <a:spLocks/>
          </p:cNvSpPr>
          <p:nvPr/>
        </p:nvSpPr>
        <p:spPr bwMode="auto">
          <a:xfrm rot="10800000" flipH="1">
            <a:off x="4440072" y="4490905"/>
            <a:ext cx="177355" cy="1752609"/>
          </a:xfrm>
          <a:prstGeom prst="leftBrace">
            <a:avLst>
              <a:gd name="adj1" fmla="val 70833"/>
              <a:gd name="adj2" fmla="val 50000"/>
            </a:avLst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eaLnBrk="1" latinLnBrk="1" hangingPunct="1"/>
            <a:endParaRPr kumimoji="1" lang="ko-KR" altLang="en-US"/>
          </a:p>
        </p:txBody>
      </p:sp>
      <p:sp>
        <p:nvSpPr>
          <p:cNvPr id="16390" name="Freeform 7"/>
          <p:cNvSpPr>
            <a:spLocks/>
          </p:cNvSpPr>
          <p:nvPr/>
        </p:nvSpPr>
        <p:spPr bwMode="auto">
          <a:xfrm>
            <a:off x="5049743" y="2193925"/>
            <a:ext cx="325344" cy="1739131"/>
          </a:xfrm>
          <a:custGeom>
            <a:avLst/>
            <a:gdLst>
              <a:gd name="T0" fmla="*/ 0 w 912"/>
              <a:gd name="T1" fmla="*/ 20161250 h 152"/>
              <a:gd name="T2" fmla="*/ 603511662 w 912"/>
              <a:gd name="T3" fmla="*/ 20161250 h 152"/>
              <a:gd name="T4" fmla="*/ 1931239856 w 912"/>
              <a:gd name="T5" fmla="*/ 141128750 h 152"/>
              <a:gd name="T6" fmla="*/ 2147483647 w 912"/>
              <a:gd name="T7" fmla="*/ 383063750 h 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152">
                <a:moveTo>
                  <a:pt x="0" y="8"/>
                </a:moveTo>
                <a:cubicBezTo>
                  <a:pt x="56" y="4"/>
                  <a:pt x="112" y="0"/>
                  <a:pt x="240" y="8"/>
                </a:cubicBezTo>
                <a:cubicBezTo>
                  <a:pt x="368" y="16"/>
                  <a:pt x="656" y="32"/>
                  <a:pt x="768" y="56"/>
                </a:cubicBezTo>
                <a:cubicBezTo>
                  <a:pt x="880" y="80"/>
                  <a:pt x="888" y="136"/>
                  <a:pt x="912" y="152"/>
                </a:cubicBezTo>
              </a:path>
            </a:pathLst>
          </a:custGeom>
          <a:noFill/>
          <a:ln w="22225" cap="flat" cmpd="sng">
            <a:solidFill>
              <a:srgbClr val="FFCC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1" name="Freeform 8"/>
          <p:cNvSpPr>
            <a:spLocks/>
          </p:cNvSpPr>
          <p:nvPr/>
        </p:nvSpPr>
        <p:spPr bwMode="auto">
          <a:xfrm>
            <a:off x="3962400" y="2501900"/>
            <a:ext cx="566349" cy="2059558"/>
          </a:xfrm>
          <a:custGeom>
            <a:avLst/>
            <a:gdLst>
              <a:gd name="T0" fmla="*/ 0 w 864"/>
              <a:gd name="T1" fmla="*/ 20161250 h 584"/>
              <a:gd name="T2" fmla="*/ 483870000 w 864"/>
              <a:gd name="T3" fmla="*/ 20161250 h 584"/>
              <a:gd name="T4" fmla="*/ 1451610000 w 864"/>
              <a:gd name="T5" fmla="*/ 141128750 h 584"/>
              <a:gd name="T6" fmla="*/ 1693545000 w 864"/>
              <a:gd name="T7" fmla="*/ 745966250 h 584"/>
              <a:gd name="T8" fmla="*/ 2147483647 w 864"/>
              <a:gd name="T9" fmla="*/ 1471771250 h 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64" h="584">
                <a:moveTo>
                  <a:pt x="0" y="8"/>
                </a:moveTo>
                <a:cubicBezTo>
                  <a:pt x="48" y="4"/>
                  <a:pt x="96" y="0"/>
                  <a:pt x="192" y="8"/>
                </a:cubicBezTo>
                <a:cubicBezTo>
                  <a:pt x="288" y="16"/>
                  <a:pt x="496" y="8"/>
                  <a:pt x="576" y="56"/>
                </a:cubicBezTo>
                <a:cubicBezTo>
                  <a:pt x="656" y="104"/>
                  <a:pt x="624" y="208"/>
                  <a:pt x="672" y="296"/>
                </a:cubicBezTo>
                <a:cubicBezTo>
                  <a:pt x="720" y="384"/>
                  <a:pt x="792" y="484"/>
                  <a:pt x="864" y="584"/>
                </a:cubicBezTo>
              </a:path>
            </a:pathLst>
          </a:custGeom>
          <a:noFill/>
          <a:ln w="22225" cap="flat" cmpd="sng">
            <a:solidFill>
              <a:srgbClr val="FFCC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2" name="Freeform 9"/>
          <p:cNvSpPr>
            <a:spLocks/>
          </p:cNvSpPr>
          <p:nvPr/>
        </p:nvSpPr>
        <p:spPr bwMode="auto">
          <a:xfrm>
            <a:off x="2627784" y="548680"/>
            <a:ext cx="1334616" cy="504056"/>
          </a:xfrm>
          <a:custGeom>
            <a:avLst/>
            <a:gdLst>
              <a:gd name="T0" fmla="*/ 414882616 w 1291"/>
              <a:gd name="T1" fmla="*/ 174826630 h 275"/>
              <a:gd name="T2" fmla="*/ 324080076 w 1291"/>
              <a:gd name="T3" fmla="*/ 169989454 h 275"/>
              <a:gd name="T4" fmla="*/ 246822837 w 1291"/>
              <a:gd name="T5" fmla="*/ 173444223 h 275"/>
              <a:gd name="T6" fmla="*/ 71237497 w 1291"/>
              <a:gd name="T7" fmla="*/ 166534684 h 275"/>
              <a:gd name="T8" fmla="*/ 4013161 w 1291"/>
              <a:gd name="T9" fmla="*/ 127146489 h 275"/>
              <a:gd name="T10" fmla="*/ 4013161 w 1291"/>
              <a:gd name="T11" fmla="*/ 83612736 h 275"/>
              <a:gd name="T12" fmla="*/ 52173922 w 1291"/>
              <a:gd name="T13" fmla="*/ 30404631 h 275"/>
              <a:gd name="T14" fmla="*/ 148494735 w 1291"/>
              <a:gd name="T15" fmla="*/ 17275510 h 275"/>
              <a:gd name="T16" fmla="*/ 244816257 w 1291"/>
              <a:gd name="T17" fmla="*/ 20730279 h 275"/>
              <a:gd name="T18" fmla="*/ 485618645 w 1291"/>
              <a:gd name="T19" fmla="*/ 27640649 h 275"/>
              <a:gd name="T20" fmla="*/ 607023484 w 1291"/>
              <a:gd name="T21" fmla="*/ 29022225 h 275"/>
              <a:gd name="T22" fmla="*/ 637123605 w 1291"/>
              <a:gd name="T23" fmla="*/ 50444123 h 275"/>
              <a:gd name="T24" fmla="*/ 647658683 w 1291"/>
              <a:gd name="T25" fmla="*/ 96051070 h 275"/>
              <a:gd name="T26" fmla="*/ 639631654 w 1291"/>
              <a:gd name="T27" fmla="*/ 140967229 h 275"/>
              <a:gd name="T28" fmla="*/ 582441635 w 1291"/>
              <a:gd name="T29" fmla="*/ 169298666 h 275"/>
              <a:gd name="T30" fmla="*/ 432441079 w 1291"/>
              <a:gd name="T31" fmla="*/ 173444223 h 275"/>
              <a:gd name="T32" fmla="*/ 429933031 w 1291"/>
              <a:gd name="T33" fmla="*/ 190028945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99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3" name="AutoShape 10"/>
          <p:cNvSpPr>
            <a:spLocks noChangeArrowheads="1"/>
          </p:cNvSpPr>
          <p:nvPr/>
        </p:nvSpPr>
        <p:spPr bwMode="auto">
          <a:xfrm>
            <a:off x="5868144" y="1052736"/>
            <a:ext cx="2993111" cy="54006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lnSpc>
                <a:spcPct val="80000"/>
              </a:lnSpc>
            </a:pPr>
            <a:r>
              <a:rPr lang="en-US" altLang="ko-KR" sz="2000" b="1" dirty="0" smtClean="0"/>
              <a:t>Pipeline</a:t>
            </a:r>
            <a:r>
              <a:rPr lang="ko-KR" altLang="en-US" sz="2000" b="1" dirty="0" smtClean="0"/>
              <a:t> =</a:t>
            </a:r>
            <a:r>
              <a:rPr lang="ko-KR" altLang="en-US" sz="2000" b="1" dirty="0" smtClean="0">
                <a:solidFill>
                  <a:schemeClr val="accent1"/>
                </a:solidFill>
              </a:rPr>
              <a:t> </a:t>
            </a:r>
            <a:r>
              <a:rPr lang="ko-KR" altLang="en-US" sz="2000" b="1" dirty="0">
                <a:solidFill>
                  <a:schemeClr val="accent1"/>
                </a:solidFill>
              </a:rPr>
              <a:t>9 </a:t>
            </a:r>
            <a:r>
              <a:rPr lang="en-US" altLang="ko-KR" sz="2000" b="1" dirty="0"/>
              <a:t>clock cycles</a:t>
            </a:r>
          </a:p>
        </p:txBody>
      </p:sp>
      <p:sp>
        <p:nvSpPr>
          <p:cNvPr id="16394" name="Freeform 11"/>
          <p:cNvSpPr>
            <a:spLocks/>
          </p:cNvSpPr>
          <p:nvPr/>
        </p:nvSpPr>
        <p:spPr bwMode="auto">
          <a:xfrm>
            <a:off x="3275856" y="980728"/>
            <a:ext cx="2592288" cy="360040"/>
          </a:xfrm>
          <a:custGeom>
            <a:avLst/>
            <a:gdLst>
              <a:gd name="T0" fmla="*/ 0 w 1640"/>
              <a:gd name="T1" fmla="*/ 0 h 152"/>
              <a:gd name="T2" fmla="*/ 241935000 w 1640"/>
              <a:gd name="T3" fmla="*/ 241935000 h 152"/>
              <a:gd name="T4" fmla="*/ 1088707500 w 1640"/>
              <a:gd name="T5" fmla="*/ 362902500 h 152"/>
              <a:gd name="T6" fmla="*/ 2147483647 w 1640"/>
              <a:gd name="T7" fmla="*/ 362902500 h 152"/>
              <a:gd name="T8" fmla="*/ 2147483647 w 1640"/>
              <a:gd name="T9" fmla="*/ 362902500 h 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40" h="152">
                <a:moveTo>
                  <a:pt x="0" y="0"/>
                </a:moveTo>
                <a:cubicBezTo>
                  <a:pt x="12" y="36"/>
                  <a:pt x="24" y="72"/>
                  <a:pt x="96" y="96"/>
                </a:cubicBezTo>
                <a:cubicBezTo>
                  <a:pt x="168" y="120"/>
                  <a:pt x="208" y="136"/>
                  <a:pt x="432" y="144"/>
                </a:cubicBezTo>
                <a:cubicBezTo>
                  <a:pt x="656" y="152"/>
                  <a:pt x="1240" y="144"/>
                  <a:pt x="1440" y="144"/>
                </a:cubicBezTo>
                <a:cubicBezTo>
                  <a:pt x="1640" y="144"/>
                  <a:pt x="1636" y="144"/>
                  <a:pt x="1632" y="144"/>
                </a:cubicBezTo>
              </a:path>
            </a:pathLst>
          </a:custGeom>
          <a:noFill/>
          <a:ln w="22225" cap="flat" cmpd="sng">
            <a:solidFill>
              <a:srgbClr val="00FFFF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5" name="Freeform 12"/>
          <p:cNvSpPr>
            <a:spLocks/>
          </p:cNvSpPr>
          <p:nvPr/>
        </p:nvSpPr>
        <p:spPr bwMode="auto">
          <a:xfrm>
            <a:off x="7884368" y="4149080"/>
            <a:ext cx="354711" cy="412378"/>
          </a:xfrm>
          <a:custGeom>
            <a:avLst/>
            <a:gdLst>
              <a:gd name="T0" fmla="*/ 46097990 w 1291"/>
              <a:gd name="T1" fmla="*/ 310802897 h 275"/>
              <a:gd name="T2" fmla="*/ 36008897 w 1291"/>
              <a:gd name="T3" fmla="*/ 302203104 h 275"/>
              <a:gd name="T4" fmla="*/ 27424681 w 1291"/>
              <a:gd name="T5" fmla="*/ 308345655 h 275"/>
              <a:gd name="T6" fmla="*/ 7915356 w 1291"/>
              <a:gd name="T7" fmla="*/ 296061661 h 275"/>
              <a:gd name="T8" fmla="*/ 445985 w 1291"/>
              <a:gd name="T9" fmla="*/ 226038572 h 275"/>
              <a:gd name="T10" fmla="*/ 445985 w 1291"/>
              <a:gd name="T11" fmla="*/ 148644864 h 275"/>
              <a:gd name="T12" fmla="*/ 5797102 w 1291"/>
              <a:gd name="T13" fmla="*/ 54052678 h 275"/>
              <a:gd name="T14" fmla="*/ 16499336 w 1291"/>
              <a:gd name="T15" fmla="*/ 30711648 h 275"/>
              <a:gd name="T16" fmla="*/ 27201806 w 1291"/>
              <a:gd name="T17" fmla="*/ 36854199 h 275"/>
              <a:gd name="T18" fmla="*/ 53957627 w 1291"/>
              <a:gd name="T19" fmla="*/ 49139302 h 275"/>
              <a:gd name="T20" fmla="*/ 67446975 w 1291"/>
              <a:gd name="T21" fmla="*/ 51595436 h 275"/>
              <a:gd name="T22" fmla="*/ 70791512 w 1291"/>
              <a:gd name="T23" fmla="*/ 89678810 h 275"/>
              <a:gd name="T24" fmla="*/ 71962076 w 1291"/>
              <a:gd name="T25" fmla="*/ 170757827 h 275"/>
              <a:gd name="T26" fmla="*/ 71070105 w 1291"/>
              <a:gd name="T27" fmla="*/ 250607668 h 275"/>
              <a:gd name="T28" fmla="*/ 64715816 w 1291"/>
              <a:gd name="T29" fmla="*/ 300975037 h 275"/>
              <a:gd name="T30" fmla="*/ 48049088 w 1291"/>
              <a:gd name="T31" fmla="*/ 308345655 h 275"/>
              <a:gd name="T32" fmla="*/ 47770258 w 1291"/>
              <a:gd name="T33" fmla="*/ 337829236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99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6" name="Freeform 13"/>
          <p:cNvSpPr>
            <a:spLocks/>
          </p:cNvSpPr>
          <p:nvPr/>
        </p:nvSpPr>
        <p:spPr bwMode="auto">
          <a:xfrm flipH="1">
            <a:off x="8172400" y="1592796"/>
            <a:ext cx="360040" cy="2484276"/>
          </a:xfrm>
          <a:custGeom>
            <a:avLst/>
            <a:gdLst>
              <a:gd name="T0" fmla="*/ 20161250 w 56"/>
              <a:gd name="T1" fmla="*/ 0 h 432"/>
              <a:gd name="T2" fmla="*/ 20161250 w 56"/>
              <a:gd name="T3" fmla="*/ 483870000 h 432"/>
              <a:gd name="T4" fmla="*/ 141128750 w 56"/>
              <a:gd name="T5" fmla="*/ 108870750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432">
                <a:moveTo>
                  <a:pt x="8" y="0"/>
                </a:moveTo>
                <a:cubicBezTo>
                  <a:pt x="4" y="60"/>
                  <a:pt x="0" y="120"/>
                  <a:pt x="8" y="192"/>
                </a:cubicBezTo>
                <a:cubicBezTo>
                  <a:pt x="16" y="264"/>
                  <a:pt x="36" y="348"/>
                  <a:pt x="56" y="432"/>
                </a:cubicBezTo>
              </a:path>
            </a:pathLst>
          </a:custGeom>
          <a:noFill/>
          <a:ln w="22225" cap="flat" cmpd="sng">
            <a:solidFill>
              <a:srgbClr val="00FFFF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7" name="Freeform 14"/>
          <p:cNvSpPr>
            <a:spLocks/>
          </p:cNvSpPr>
          <p:nvPr/>
        </p:nvSpPr>
        <p:spPr bwMode="auto">
          <a:xfrm rot="3199528">
            <a:off x="4489222" y="5299158"/>
            <a:ext cx="2532263" cy="273421"/>
          </a:xfrm>
          <a:custGeom>
            <a:avLst/>
            <a:gdLst>
              <a:gd name="T0" fmla="*/ 1738234160 w 1291"/>
              <a:gd name="T1" fmla="*/ 184674117 h 275"/>
              <a:gd name="T2" fmla="*/ 1357797996 w 1291"/>
              <a:gd name="T3" fmla="*/ 179564169 h 275"/>
              <a:gd name="T4" fmla="*/ 1034113379 w 1291"/>
              <a:gd name="T5" fmla="*/ 183214010 h 275"/>
              <a:gd name="T6" fmla="*/ 298462834 w 1291"/>
              <a:gd name="T7" fmla="*/ 175915181 h 275"/>
              <a:gd name="T8" fmla="*/ 16814522 w 1291"/>
              <a:gd name="T9" fmla="*/ 134308527 h 275"/>
              <a:gd name="T10" fmla="*/ 16814522 w 1291"/>
              <a:gd name="T11" fmla="*/ 88322404 h 275"/>
              <a:gd name="T12" fmla="*/ 218593131 w 1291"/>
              <a:gd name="T13" fmla="*/ 32117238 h 275"/>
              <a:gd name="T14" fmla="*/ 622148900 w 1291"/>
              <a:gd name="T15" fmla="*/ 18248353 h 275"/>
              <a:gd name="T16" fmla="*/ 1025706119 w 1291"/>
              <a:gd name="T17" fmla="*/ 21898194 h 275"/>
              <a:gd name="T18" fmla="*/ 2034596266 w 1291"/>
              <a:gd name="T19" fmla="*/ 29197877 h 275"/>
              <a:gd name="T20" fmla="*/ 2147483647 w 1291"/>
              <a:gd name="T21" fmla="*/ 30657130 h 275"/>
              <a:gd name="T22" fmla="*/ 2147483647 w 1291"/>
              <a:gd name="T23" fmla="*/ 53285806 h 275"/>
              <a:gd name="T24" fmla="*/ 2147483647 w 1291"/>
              <a:gd name="T25" fmla="*/ 101461662 h 275"/>
              <a:gd name="T26" fmla="*/ 2147483647 w 1291"/>
              <a:gd name="T27" fmla="*/ 148907038 h 275"/>
              <a:gd name="T28" fmla="*/ 2147483647 w 1291"/>
              <a:gd name="T29" fmla="*/ 178834542 h 275"/>
              <a:gd name="T30" fmla="*/ 1811798780 w 1291"/>
              <a:gd name="T31" fmla="*/ 183214010 h 275"/>
              <a:gd name="T32" fmla="*/ 1801289341 w 1291"/>
              <a:gd name="T33" fmla="*/ 200732736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99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8" name="Freeform 15"/>
          <p:cNvSpPr>
            <a:spLocks/>
          </p:cNvSpPr>
          <p:nvPr/>
        </p:nvSpPr>
        <p:spPr bwMode="auto">
          <a:xfrm rot="3199528">
            <a:off x="4821009" y="5299158"/>
            <a:ext cx="2532263" cy="273421"/>
          </a:xfrm>
          <a:custGeom>
            <a:avLst/>
            <a:gdLst>
              <a:gd name="T0" fmla="*/ 1738234160 w 1291"/>
              <a:gd name="T1" fmla="*/ 184674117 h 275"/>
              <a:gd name="T2" fmla="*/ 1357797996 w 1291"/>
              <a:gd name="T3" fmla="*/ 179564169 h 275"/>
              <a:gd name="T4" fmla="*/ 1034113379 w 1291"/>
              <a:gd name="T5" fmla="*/ 183214010 h 275"/>
              <a:gd name="T6" fmla="*/ 298462834 w 1291"/>
              <a:gd name="T7" fmla="*/ 175915181 h 275"/>
              <a:gd name="T8" fmla="*/ 16814522 w 1291"/>
              <a:gd name="T9" fmla="*/ 134308527 h 275"/>
              <a:gd name="T10" fmla="*/ 16814522 w 1291"/>
              <a:gd name="T11" fmla="*/ 88322404 h 275"/>
              <a:gd name="T12" fmla="*/ 218593131 w 1291"/>
              <a:gd name="T13" fmla="*/ 32117238 h 275"/>
              <a:gd name="T14" fmla="*/ 622148900 w 1291"/>
              <a:gd name="T15" fmla="*/ 18248353 h 275"/>
              <a:gd name="T16" fmla="*/ 1025706119 w 1291"/>
              <a:gd name="T17" fmla="*/ 21898194 h 275"/>
              <a:gd name="T18" fmla="*/ 2034596266 w 1291"/>
              <a:gd name="T19" fmla="*/ 29197877 h 275"/>
              <a:gd name="T20" fmla="*/ 2147483647 w 1291"/>
              <a:gd name="T21" fmla="*/ 30657130 h 275"/>
              <a:gd name="T22" fmla="*/ 2147483647 w 1291"/>
              <a:gd name="T23" fmla="*/ 53285806 h 275"/>
              <a:gd name="T24" fmla="*/ 2147483647 w 1291"/>
              <a:gd name="T25" fmla="*/ 101461662 h 275"/>
              <a:gd name="T26" fmla="*/ 2147483647 w 1291"/>
              <a:gd name="T27" fmla="*/ 148907038 h 275"/>
              <a:gd name="T28" fmla="*/ 2147483647 w 1291"/>
              <a:gd name="T29" fmla="*/ 178834542 h 275"/>
              <a:gd name="T30" fmla="*/ 1811798780 w 1291"/>
              <a:gd name="T31" fmla="*/ 183214010 h 275"/>
              <a:gd name="T32" fmla="*/ 1801289341 w 1291"/>
              <a:gd name="T33" fmla="*/ 200732736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9" name="AutoShape 16"/>
          <p:cNvSpPr>
            <a:spLocks noChangeArrowheads="1"/>
          </p:cNvSpPr>
          <p:nvPr/>
        </p:nvSpPr>
        <p:spPr bwMode="auto">
          <a:xfrm>
            <a:off x="152400" y="2057400"/>
            <a:ext cx="1219200" cy="457200"/>
          </a:xfrm>
          <a:prstGeom prst="cloudCallout">
            <a:avLst>
              <a:gd name="adj1" fmla="val 29949"/>
              <a:gd name="adj2" fmla="val 103472"/>
            </a:avLst>
          </a:prstGeom>
          <a:solidFill>
            <a:srgbClr val="FFCC99"/>
          </a:solidFill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lnSpc>
                <a:spcPct val="80000"/>
              </a:lnSpc>
            </a:pPr>
            <a:r>
              <a:rPr lang="en-US" altLang="ko-KR" sz="1400" b="1"/>
              <a:t>k + n - 1 </a:t>
            </a:r>
            <a:r>
              <a:rPr lang="en-US" altLang="ko-KR" sz="1400" b="1">
                <a:sym typeface="Symbol" pitchFamily="18" charset="2"/>
              </a:rPr>
              <a:t></a:t>
            </a:r>
            <a:r>
              <a:rPr lang="en-US" altLang="ko-KR" sz="1400" b="1"/>
              <a:t> n</a:t>
            </a:r>
            <a:endParaRPr lang="ko-KR" altLang="en-US" sz="14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88" y="332656"/>
            <a:ext cx="8896413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775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Franklin Gothic Book" pitchFamily="34" charset="0"/>
              </a:rPr>
              <a:t>Static Arithmetic Pipelines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2510408"/>
          </a:xfrm>
        </p:spPr>
        <p:txBody>
          <a:bodyPr/>
          <a:lstStyle/>
          <a:p>
            <a:r>
              <a:rPr lang="en-US" sz="2800" dirty="0" smtClean="0">
                <a:latin typeface="Franklin Gothic Book" pitchFamily="34" charset="0"/>
              </a:rPr>
              <a:t>Most arithmetic pipelines performs </a:t>
            </a:r>
            <a:r>
              <a:rPr lang="en-US" sz="2800" dirty="0" smtClean="0">
                <a:solidFill>
                  <a:srgbClr val="FF0000"/>
                </a:solidFill>
                <a:latin typeface="Franklin Gothic Book" pitchFamily="34" charset="0"/>
              </a:rPr>
              <a:t>fixed</a:t>
            </a:r>
            <a:r>
              <a:rPr lang="en-US" sz="2800" dirty="0" smtClean="0">
                <a:latin typeface="Franklin Gothic Book" pitchFamily="34" charset="0"/>
              </a:rPr>
              <a:t> functions.</a:t>
            </a:r>
          </a:p>
          <a:p>
            <a:pPr lvl="1"/>
            <a:r>
              <a:rPr lang="en-US" dirty="0" smtClean="0">
                <a:latin typeface="Franklin Gothic Book" pitchFamily="34" charset="0"/>
              </a:rPr>
              <a:t>Due to performance of a </a:t>
            </a:r>
            <a:r>
              <a:rPr lang="en-US" i="1" u="sng" dirty="0" smtClean="0">
                <a:latin typeface="Franklin Gothic Book" pitchFamily="34" charset="0"/>
              </a:rPr>
              <a:t>fixed function</a:t>
            </a:r>
            <a:r>
              <a:rPr lang="en-US" dirty="0" smtClean="0">
                <a:latin typeface="Franklin Gothic Book" pitchFamily="34" charset="0"/>
              </a:rPr>
              <a:t>, it is also called </a:t>
            </a:r>
            <a:r>
              <a:rPr lang="en-US" dirty="0" err="1" smtClean="0">
                <a:solidFill>
                  <a:srgbClr val="FF0000"/>
                </a:solidFill>
                <a:latin typeface="Franklin Gothic Book" pitchFamily="34" charset="0"/>
              </a:rPr>
              <a:t>unifunctional</a:t>
            </a:r>
            <a:r>
              <a:rPr lang="en-US" dirty="0" smtClean="0">
                <a:solidFill>
                  <a:srgbClr val="FF0000"/>
                </a:solidFill>
                <a:latin typeface="Franklin Gothic Book" pitchFamily="34" charset="0"/>
              </a:rPr>
              <a:t> pipeline</a:t>
            </a:r>
            <a:r>
              <a:rPr lang="en-US" dirty="0" smtClean="0">
                <a:latin typeface="Franklin Gothic Book" pitchFamily="34" charset="0"/>
              </a:rPr>
              <a:t> </a:t>
            </a:r>
          </a:p>
          <a:p>
            <a:r>
              <a:rPr lang="en-US" sz="2800" dirty="0" smtClean="0">
                <a:latin typeface="Franklin Gothic Book" pitchFamily="34" charset="0"/>
              </a:rPr>
              <a:t>ALUs performs fixed-point using </a:t>
            </a:r>
            <a:r>
              <a:rPr lang="en-US" sz="2800" dirty="0" smtClean="0">
                <a:solidFill>
                  <a:srgbClr val="00B0F0"/>
                </a:solidFill>
                <a:latin typeface="Franklin Gothic Book" pitchFamily="34" charset="0"/>
              </a:rPr>
              <a:t>integer unit</a:t>
            </a:r>
          </a:p>
          <a:p>
            <a:r>
              <a:rPr lang="en-US" sz="2800" dirty="0" smtClean="0">
                <a:latin typeface="Franklin Gothic Book" pitchFamily="34" charset="0"/>
              </a:rPr>
              <a:t>Floating-point operations is performed using a separate unit (</a:t>
            </a:r>
            <a:r>
              <a:rPr lang="en-US" sz="2800" dirty="0" smtClean="0">
                <a:solidFill>
                  <a:srgbClr val="00B0F0"/>
                </a:solidFill>
                <a:latin typeface="Franklin Gothic Book" pitchFamily="34" charset="0"/>
              </a:rPr>
              <a:t>coprocessor</a:t>
            </a:r>
            <a:r>
              <a:rPr lang="en-US" sz="2800" dirty="0" smtClean="0">
                <a:latin typeface="Franklin Gothic Book" pitchFamily="34" charset="0"/>
              </a:rPr>
              <a:t>)</a:t>
            </a:r>
          </a:p>
          <a:p>
            <a:endParaRPr lang="en-US" sz="2800" dirty="0" smtClean="0">
              <a:latin typeface="Franklin Gothic Book" pitchFamily="34" charset="0"/>
            </a:endParaRPr>
          </a:p>
          <a:p>
            <a:endParaRPr lang="en-US" dirty="0" smtClean="0">
              <a:latin typeface="Franklin Gothic Book" pitchFamily="34" charset="0"/>
            </a:endParaRPr>
          </a:p>
          <a:p>
            <a:endParaRPr lang="en-US" dirty="0" smtClean="0">
              <a:latin typeface="Franklin Gothic Book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07504" y="3789039"/>
            <a:ext cx="8686800" cy="2731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u"/>
              <a:defRPr>
                <a:solidFill>
                  <a:schemeClr val="accent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»"/>
              <a:defRPr sz="1400">
                <a:solidFill>
                  <a:schemeClr val="accent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 smtClean="0">
                <a:latin typeface="Franklin Gothic Book" pitchFamily="34" charset="0"/>
              </a:rPr>
              <a:t>All arithmetic operations can be performed using basic add and shift operations</a:t>
            </a:r>
          </a:p>
          <a:p>
            <a:r>
              <a:rPr lang="en-US" sz="2400" dirty="0" smtClean="0">
                <a:latin typeface="Franklin Gothic Book" pitchFamily="34" charset="0"/>
              </a:rPr>
              <a:t>Arithmetic and logical shifts can be performed with </a:t>
            </a:r>
            <a:r>
              <a:rPr lang="en-US" sz="2400" dirty="0" smtClean="0">
                <a:solidFill>
                  <a:srgbClr val="00B0F0"/>
                </a:solidFill>
                <a:latin typeface="Franklin Gothic Book" pitchFamily="34" charset="0"/>
              </a:rPr>
              <a:t>shift registers</a:t>
            </a:r>
          </a:p>
          <a:p>
            <a:r>
              <a:rPr lang="en-US" sz="2400" dirty="0" smtClean="0">
                <a:latin typeface="Franklin Gothic Book" pitchFamily="34" charset="0"/>
              </a:rPr>
              <a:t>Addition can be done using </a:t>
            </a:r>
            <a:r>
              <a:rPr lang="en-US" sz="2400" dirty="0" smtClean="0">
                <a:solidFill>
                  <a:srgbClr val="FF0000"/>
                </a:solidFill>
                <a:latin typeface="Franklin Gothic Book" pitchFamily="34" charset="0"/>
              </a:rPr>
              <a:t>carry propagation adder </a:t>
            </a:r>
            <a:r>
              <a:rPr lang="en-US" sz="2400" dirty="0" smtClean="0">
                <a:latin typeface="Franklin Gothic Book" pitchFamily="34" charset="0"/>
              </a:rPr>
              <a:t>(CPA) or </a:t>
            </a:r>
            <a:r>
              <a:rPr lang="en-US" sz="2400" dirty="0" smtClean="0">
                <a:solidFill>
                  <a:srgbClr val="FF0000"/>
                </a:solidFill>
                <a:latin typeface="Franklin Gothic Book" pitchFamily="34" charset="0"/>
              </a:rPr>
              <a:t>carry save adder </a:t>
            </a:r>
            <a:r>
              <a:rPr lang="en-US" sz="2400" dirty="0" smtClean="0">
                <a:latin typeface="Franklin Gothic Book" pitchFamily="34" charset="0"/>
              </a:rPr>
              <a:t>(CSA)</a:t>
            </a:r>
          </a:p>
          <a:p>
            <a:endParaRPr lang="en-US" dirty="0" smtClean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Franklin Gothic Book" pitchFamily="34" charset="0"/>
              </a:rPr>
              <a:t>Arithmetic Pipeline Design</a:t>
            </a:r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74" y="698283"/>
            <a:ext cx="6927870" cy="2670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23357"/>
            <a:ext cx="7354913" cy="2729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2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7900" y="1844824"/>
            <a:ext cx="8345362" cy="4536504"/>
          </a:xfrm>
        </p:spPr>
        <p:txBody>
          <a:bodyPr/>
          <a:lstStyle/>
          <a:p>
            <a:pPr marL="731520" lvl="2">
              <a:defRPr/>
            </a:pPr>
            <a:r>
              <a:rPr lang="ko-KR" altLang="en-US" dirty="0" smtClean="0"/>
              <a:t>4 </a:t>
            </a:r>
            <a:r>
              <a:rPr lang="en-US" altLang="ko-KR" dirty="0" smtClean="0"/>
              <a:t>segments </a:t>
            </a:r>
            <a:r>
              <a:rPr lang="en-US" altLang="ko-KR" dirty="0" err="1" smtClean="0"/>
              <a:t>suboperations</a:t>
            </a:r>
            <a:endParaRPr lang="en-US" altLang="ko-KR" dirty="0" smtClean="0"/>
          </a:p>
          <a:p>
            <a:pPr marL="91440" lvl="3">
              <a:defRPr/>
            </a:pPr>
            <a:r>
              <a:rPr lang="en-US" altLang="ko-KR" dirty="0" smtClean="0"/>
              <a:t>1) </a:t>
            </a:r>
            <a:r>
              <a:rPr lang="en-US" altLang="ko-KR" sz="2000" dirty="0" smtClean="0"/>
              <a:t>Compare exponents by subtraction :</a:t>
            </a:r>
          </a:p>
          <a:p>
            <a:pPr lvl="3">
              <a:buFontTx/>
              <a:buNone/>
              <a:defRPr/>
            </a:pPr>
            <a:r>
              <a:rPr lang="en-US" altLang="ko-KR" sz="2000" dirty="0" smtClean="0"/>
              <a:t>              </a:t>
            </a:r>
            <a:r>
              <a:rPr lang="en-US" altLang="ko-KR" sz="1800" dirty="0" smtClean="0">
                <a:solidFill>
                  <a:srgbClr val="FF6600"/>
                </a:solidFill>
              </a:rPr>
              <a:t>3 - 2 = 1</a:t>
            </a:r>
            <a:endParaRPr lang="en-US" altLang="ko-KR" sz="2000" dirty="0" smtClean="0"/>
          </a:p>
          <a:p>
            <a:pPr marL="1143000" lvl="4">
              <a:defRPr/>
            </a:pPr>
            <a:r>
              <a:rPr lang="en-US" altLang="ko-KR" sz="1800" dirty="0" smtClean="0"/>
              <a:t>X = 0.9504  x 10</a:t>
            </a:r>
            <a:r>
              <a:rPr lang="en-US" altLang="ko-KR" sz="1800" baseline="30000" dirty="0" smtClean="0"/>
              <a:t>3 </a:t>
            </a:r>
            <a:endParaRPr lang="en-US" altLang="ko-KR" sz="1800" dirty="0" smtClean="0"/>
          </a:p>
          <a:p>
            <a:pPr marL="1143000" lvl="4">
              <a:defRPr/>
            </a:pPr>
            <a:r>
              <a:rPr lang="en-US" altLang="ko-KR" sz="1800" dirty="0" smtClean="0"/>
              <a:t>Y = 0.8200  x 10</a:t>
            </a:r>
            <a:r>
              <a:rPr lang="en-US" altLang="ko-KR" sz="1800" baseline="30000" dirty="0" smtClean="0"/>
              <a:t>2 </a:t>
            </a:r>
          </a:p>
          <a:p>
            <a:pPr marL="91440" lvl="3">
              <a:defRPr/>
            </a:pPr>
            <a:r>
              <a:rPr lang="en-US" altLang="ko-KR" sz="2000" dirty="0"/>
              <a:t>2) Align mantissas</a:t>
            </a:r>
          </a:p>
          <a:p>
            <a:pPr marL="1143000" lvl="4">
              <a:defRPr/>
            </a:pPr>
            <a:r>
              <a:rPr lang="en-US" altLang="ko-KR" sz="1800" dirty="0" smtClean="0"/>
              <a:t>X = 0.9504  x 10</a:t>
            </a:r>
            <a:r>
              <a:rPr lang="en-US" altLang="ko-KR" sz="1800" baseline="30000" dirty="0" smtClean="0"/>
              <a:t>3 </a:t>
            </a:r>
            <a:endParaRPr lang="en-US" altLang="ko-KR" sz="1800" dirty="0" smtClean="0"/>
          </a:p>
          <a:p>
            <a:pPr marL="1143000" lvl="4">
              <a:defRPr/>
            </a:pPr>
            <a:r>
              <a:rPr lang="en-US" altLang="ko-KR" sz="1800" dirty="0" smtClean="0"/>
              <a:t>Y = </a:t>
            </a:r>
            <a:r>
              <a:rPr lang="en-US" altLang="ko-KR" sz="1800" dirty="0" smtClean="0">
                <a:solidFill>
                  <a:srgbClr val="FF6600"/>
                </a:solidFill>
              </a:rPr>
              <a:t>0.08200  x 10</a:t>
            </a:r>
            <a:r>
              <a:rPr lang="en-US" altLang="ko-KR" sz="1800" baseline="30000" dirty="0" smtClean="0">
                <a:solidFill>
                  <a:srgbClr val="FF6600"/>
                </a:solidFill>
              </a:rPr>
              <a:t>3</a:t>
            </a:r>
            <a:endParaRPr lang="en-US" altLang="ko-KR" sz="1800" dirty="0" smtClean="0"/>
          </a:p>
          <a:p>
            <a:pPr marL="91440" lvl="3">
              <a:defRPr/>
            </a:pPr>
            <a:r>
              <a:rPr lang="en-US" altLang="ko-KR" sz="2000" dirty="0" smtClean="0"/>
              <a:t>3) Add mantissas</a:t>
            </a:r>
            <a:endParaRPr lang="en-US" altLang="ko-KR" sz="2000" dirty="0"/>
          </a:p>
          <a:p>
            <a:pPr marL="1143000" lvl="4">
              <a:defRPr/>
            </a:pPr>
            <a:r>
              <a:rPr lang="en-US" altLang="ko-KR" sz="1800" dirty="0" smtClean="0"/>
              <a:t>Z = </a:t>
            </a:r>
            <a:r>
              <a:rPr lang="en-US" altLang="ko-KR" sz="1800" dirty="0" smtClean="0">
                <a:solidFill>
                  <a:srgbClr val="FF6600"/>
                </a:solidFill>
              </a:rPr>
              <a:t>1.0324  x 10</a:t>
            </a:r>
            <a:r>
              <a:rPr lang="en-US" altLang="ko-KR" sz="1800" baseline="30000" dirty="0" smtClean="0">
                <a:solidFill>
                  <a:srgbClr val="FF6600"/>
                </a:solidFill>
              </a:rPr>
              <a:t>3</a:t>
            </a:r>
            <a:r>
              <a:rPr lang="en-US" altLang="ko-KR" sz="1800" baseline="30000" dirty="0" smtClean="0"/>
              <a:t> </a:t>
            </a:r>
            <a:endParaRPr lang="en-US" altLang="ko-KR" sz="1800" dirty="0" smtClean="0"/>
          </a:p>
          <a:p>
            <a:pPr marL="91440" lvl="3">
              <a:defRPr/>
            </a:pPr>
            <a:r>
              <a:rPr lang="en-US" altLang="ko-KR" sz="2000" dirty="0"/>
              <a:t>4) Normalize result</a:t>
            </a:r>
          </a:p>
          <a:p>
            <a:pPr marL="1143000" lvl="4">
              <a:defRPr/>
            </a:pPr>
            <a:r>
              <a:rPr lang="en-US" altLang="ko-KR" sz="1800" dirty="0" smtClean="0"/>
              <a:t>Z = </a:t>
            </a:r>
            <a:r>
              <a:rPr lang="en-US" altLang="ko-KR" sz="1800" dirty="0" smtClean="0">
                <a:solidFill>
                  <a:srgbClr val="FF6600"/>
                </a:solidFill>
              </a:rPr>
              <a:t>0.1324  x 10</a:t>
            </a:r>
            <a:r>
              <a:rPr lang="en-US" altLang="ko-KR" sz="1800" baseline="30000" dirty="0" smtClean="0">
                <a:solidFill>
                  <a:srgbClr val="FF6600"/>
                </a:solidFill>
              </a:rPr>
              <a:t>4</a:t>
            </a:r>
            <a:endParaRPr lang="en-US" altLang="ko-KR" sz="1800" dirty="0" smtClean="0"/>
          </a:p>
        </p:txBody>
      </p:sp>
      <p:graphicFrame>
        <p:nvGraphicFramePr>
          <p:cNvPr id="174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810734"/>
              </p:ext>
            </p:extLst>
          </p:nvPr>
        </p:nvGraphicFramePr>
        <p:xfrm>
          <a:off x="4644008" y="1196752"/>
          <a:ext cx="4392166" cy="5472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VISIO" r:id="rId3" imgW="7111080" imgH="7796880" progId="Visio.Drawing.5">
                  <p:embed/>
                </p:oleObj>
              </mc:Choice>
              <mc:Fallback>
                <p:oleObj name="VISIO" r:id="rId3" imgW="7111080" imgH="779688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1196752"/>
                        <a:ext cx="4392166" cy="547260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5496" y="0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n"/>
              <a:defRPr/>
            </a:pPr>
            <a:r>
              <a:rPr lang="en-US" altLang="ko-KR" kern="0" dirty="0" smtClean="0">
                <a:solidFill>
                  <a:srgbClr val="000000"/>
                </a:solidFill>
                <a:latin typeface="Arial"/>
                <a:ea typeface="굴림"/>
              </a:rPr>
              <a:t>Arithmetic </a:t>
            </a:r>
            <a:r>
              <a:rPr lang="en-US" altLang="ko-KR" kern="0" dirty="0">
                <a:solidFill>
                  <a:srgbClr val="000000"/>
                </a:solidFill>
                <a:latin typeface="Arial"/>
                <a:ea typeface="굴림"/>
              </a:rPr>
              <a:t>Pipeline</a:t>
            </a:r>
          </a:p>
          <a:p>
            <a:pPr marL="742950" lvl="1" indent="-285750" algn="l">
              <a:spcBef>
                <a:spcPct val="20000"/>
              </a:spcBef>
              <a:buClr>
                <a:srgbClr val="00C000"/>
              </a:buClr>
              <a:buSzPct val="90000"/>
              <a:buFont typeface="Wingdings" pitchFamily="2" charset="2"/>
              <a:buChar char="u"/>
              <a:defRPr/>
            </a:pPr>
            <a:r>
              <a:rPr lang="en-US" altLang="ko-KR" sz="2000" kern="0" dirty="0">
                <a:solidFill>
                  <a:srgbClr val="000082"/>
                </a:solidFill>
                <a:latin typeface="Arial"/>
                <a:ea typeface="굴림"/>
              </a:rPr>
              <a:t>Floating-point Adder Pipeline Example : </a:t>
            </a:r>
            <a:endParaRPr lang="en-US" altLang="ko-KR" sz="2000" kern="0" dirty="0" smtClean="0">
              <a:solidFill>
                <a:srgbClr val="000082"/>
              </a:solidFill>
              <a:latin typeface="Arial"/>
              <a:ea typeface="굴림"/>
            </a:endParaRPr>
          </a:p>
          <a:p>
            <a:pPr marL="742950" lvl="1" indent="-285750" algn="l">
              <a:spcBef>
                <a:spcPct val="20000"/>
              </a:spcBef>
              <a:buClr>
                <a:srgbClr val="00C000"/>
              </a:buClr>
              <a:buSzPct val="90000"/>
              <a:buFont typeface="Wingdings" pitchFamily="2" charset="2"/>
              <a:buChar char="u"/>
              <a:defRPr/>
            </a:pPr>
            <a:r>
              <a:rPr lang="en-US" altLang="ko-KR" sz="1800" kern="0" dirty="0" smtClean="0">
                <a:solidFill>
                  <a:srgbClr val="000000"/>
                </a:solidFill>
                <a:latin typeface="Arial"/>
                <a:ea typeface="굴림"/>
              </a:rPr>
              <a:t>Add </a:t>
            </a:r>
            <a:r>
              <a:rPr lang="en-US" altLang="ko-KR" sz="1800" kern="0" dirty="0">
                <a:solidFill>
                  <a:srgbClr val="000000"/>
                </a:solidFill>
                <a:latin typeface="Arial"/>
                <a:ea typeface="굴림"/>
              </a:rPr>
              <a:t>/ Subtract two normalized floating-point binary number</a:t>
            </a: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  <a:defRPr/>
            </a:pPr>
            <a:r>
              <a:rPr lang="en-US" altLang="ko-KR" sz="1600" kern="0" dirty="0">
                <a:solidFill>
                  <a:srgbClr val="000082"/>
                </a:solidFill>
                <a:latin typeface="Arial"/>
                <a:ea typeface="굴림"/>
              </a:rPr>
              <a:t>X = A  x 2</a:t>
            </a:r>
            <a:r>
              <a:rPr lang="en-US" altLang="ko-KR" sz="1600" kern="0" baseline="30000" dirty="0">
                <a:solidFill>
                  <a:srgbClr val="000082"/>
                </a:solidFill>
                <a:latin typeface="Arial"/>
                <a:ea typeface="굴림"/>
              </a:rPr>
              <a:t>a  </a:t>
            </a:r>
            <a:r>
              <a:rPr lang="en-US" altLang="ko-KR" sz="1600" kern="0" dirty="0">
                <a:solidFill>
                  <a:srgbClr val="000082"/>
                </a:solidFill>
                <a:latin typeface="Arial"/>
                <a:ea typeface="굴림"/>
              </a:rPr>
              <a:t>= 0.9504  x 10</a:t>
            </a:r>
            <a:r>
              <a:rPr lang="en-US" altLang="ko-KR" sz="1600" kern="0" baseline="30000" dirty="0">
                <a:solidFill>
                  <a:srgbClr val="000082"/>
                </a:solidFill>
                <a:latin typeface="Arial"/>
                <a:ea typeface="굴림"/>
              </a:rPr>
              <a:t>3 </a:t>
            </a:r>
            <a:endParaRPr lang="en-US" altLang="ko-KR" sz="1600" kern="0" dirty="0">
              <a:solidFill>
                <a:srgbClr val="000082"/>
              </a:solidFill>
              <a:latin typeface="Arial"/>
              <a:ea typeface="굴림"/>
            </a:endParaRP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  <a:defRPr/>
            </a:pPr>
            <a:r>
              <a:rPr lang="en-US" altLang="ko-KR" sz="1600" kern="0" dirty="0">
                <a:solidFill>
                  <a:srgbClr val="000082"/>
                </a:solidFill>
                <a:latin typeface="Arial"/>
                <a:ea typeface="굴림"/>
              </a:rPr>
              <a:t>Y = B  x 2</a:t>
            </a:r>
            <a:r>
              <a:rPr lang="en-US" altLang="ko-KR" sz="1600" kern="0" baseline="30000" dirty="0">
                <a:solidFill>
                  <a:srgbClr val="000082"/>
                </a:solidFill>
                <a:latin typeface="Arial"/>
                <a:ea typeface="굴림"/>
              </a:rPr>
              <a:t>b  </a:t>
            </a:r>
            <a:r>
              <a:rPr lang="en-US" altLang="ko-KR" sz="1600" kern="0" dirty="0">
                <a:solidFill>
                  <a:srgbClr val="000082"/>
                </a:solidFill>
                <a:latin typeface="Arial"/>
                <a:ea typeface="굴림"/>
              </a:rPr>
              <a:t>= 0.8200  x 10</a:t>
            </a:r>
            <a:r>
              <a:rPr lang="en-US" altLang="ko-KR" sz="1600" kern="0" baseline="30000" dirty="0">
                <a:solidFill>
                  <a:srgbClr val="000082"/>
                </a:solidFill>
                <a:latin typeface="Arial"/>
                <a:ea typeface="굴림"/>
              </a:rPr>
              <a:t>2 </a:t>
            </a: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508104" y="2204864"/>
            <a:ext cx="1125488" cy="651520"/>
          </a:xfrm>
          <a:custGeom>
            <a:avLst/>
            <a:gdLst>
              <a:gd name="T0" fmla="*/ 585754 w 1291"/>
              <a:gd name="T1" fmla="*/ 490728 h 275"/>
              <a:gd name="T2" fmla="*/ 457554 w 1291"/>
              <a:gd name="T3" fmla="*/ 477151 h 275"/>
              <a:gd name="T4" fmla="*/ 348478 w 1291"/>
              <a:gd name="T5" fmla="*/ 486849 h 275"/>
              <a:gd name="T6" fmla="*/ 100577 w 1291"/>
              <a:gd name="T7" fmla="*/ 467452 h 275"/>
              <a:gd name="T8" fmla="*/ 5666 w 1291"/>
              <a:gd name="T9" fmla="*/ 356893 h 275"/>
              <a:gd name="T10" fmla="*/ 5666 w 1291"/>
              <a:gd name="T11" fmla="*/ 234696 h 275"/>
              <a:gd name="T12" fmla="*/ 73662 w 1291"/>
              <a:gd name="T13" fmla="*/ 85344 h 275"/>
              <a:gd name="T14" fmla="*/ 209653 w 1291"/>
              <a:gd name="T15" fmla="*/ 48491 h 275"/>
              <a:gd name="T16" fmla="*/ 345645 w 1291"/>
              <a:gd name="T17" fmla="*/ 58189 h 275"/>
              <a:gd name="T18" fmla="*/ 685623 w 1291"/>
              <a:gd name="T19" fmla="*/ 77585 h 275"/>
              <a:gd name="T20" fmla="*/ 857029 w 1291"/>
              <a:gd name="T21" fmla="*/ 81465 h 275"/>
              <a:gd name="T22" fmla="*/ 899526 w 1291"/>
              <a:gd name="T23" fmla="*/ 141593 h 275"/>
              <a:gd name="T24" fmla="*/ 914400 w 1291"/>
              <a:gd name="T25" fmla="*/ 269609 h 275"/>
              <a:gd name="T26" fmla="*/ 903067 w 1291"/>
              <a:gd name="T27" fmla="*/ 395686 h 275"/>
              <a:gd name="T28" fmla="*/ 822323 w 1291"/>
              <a:gd name="T29" fmla="*/ 475211 h 275"/>
              <a:gd name="T30" fmla="*/ 610544 w 1291"/>
              <a:gd name="T31" fmla="*/ 486849 h 275"/>
              <a:gd name="T32" fmla="*/ 607003 w 1291"/>
              <a:gd name="T33" fmla="*/ 533400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364088" y="3501008"/>
            <a:ext cx="3600400" cy="432048"/>
          </a:xfrm>
          <a:custGeom>
            <a:avLst/>
            <a:gdLst>
              <a:gd name="T0" fmla="*/ 1806076 w 1291"/>
              <a:gd name="T1" fmla="*/ 280416 h 275"/>
              <a:gd name="T2" fmla="*/ 1410792 w 1291"/>
              <a:gd name="T3" fmla="*/ 272657 h 275"/>
              <a:gd name="T4" fmla="*/ 1074473 w 1291"/>
              <a:gd name="T5" fmla="*/ 278199 h 275"/>
              <a:gd name="T6" fmla="*/ 310112 w 1291"/>
              <a:gd name="T7" fmla="*/ 267116 h 275"/>
              <a:gd name="T8" fmla="*/ 17471 w 1291"/>
              <a:gd name="T9" fmla="*/ 203939 h 275"/>
              <a:gd name="T10" fmla="*/ 17471 w 1291"/>
              <a:gd name="T11" fmla="*/ 134112 h 275"/>
              <a:gd name="T12" fmla="*/ 227124 w 1291"/>
              <a:gd name="T13" fmla="*/ 48768 h 275"/>
              <a:gd name="T14" fmla="*/ 646431 w 1291"/>
              <a:gd name="T15" fmla="*/ 27709 h 275"/>
              <a:gd name="T16" fmla="*/ 1065738 w 1291"/>
              <a:gd name="T17" fmla="*/ 33251 h 275"/>
              <a:gd name="T18" fmla="*/ 2114004 w 1291"/>
              <a:gd name="T19" fmla="*/ 44335 h 275"/>
              <a:gd name="T20" fmla="*/ 2642505 w 1291"/>
              <a:gd name="T21" fmla="*/ 46551 h 275"/>
              <a:gd name="T22" fmla="*/ 2773538 w 1291"/>
              <a:gd name="T23" fmla="*/ 80911 h 275"/>
              <a:gd name="T24" fmla="*/ 2819400 w 1291"/>
              <a:gd name="T25" fmla="*/ 154063 h 275"/>
              <a:gd name="T26" fmla="*/ 2784458 w 1291"/>
              <a:gd name="T27" fmla="*/ 226106 h 275"/>
              <a:gd name="T28" fmla="*/ 2535495 w 1291"/>
              <a:gd name="T29" fmla="*/ 271549 h 275"/>
              <a:gd name="T30" fmla="*/ 1882512 w 1291"/>
              <a:gd name="T31" fmla="*/ 278199 h 275"/>
              <a:gd name="T32" fmla="*/ 1871592 w 1291"/>
              <a:gd name="T33" fmla="*/ 304800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740352" y="4507396"/>
            <a:ext cx="942525" cy="433772"/>
          </a:xfrm>
          <a:custGeom>
            <a:avLst/>
            <a:gdLst>
              <a:gd name="T0" fmla="*/ 536941 w 1291"/>
              <a:gd name="T1" fmla="*/ 350520 h 275"/>
              <a:gd name="T2" fmla="*/ 419425 w 1291"/>
              <a:gd name="T3" fmla="*/ 340822 h 275"/>
              <a:gd name="T4" fmla="*/ 319438 w 1291"/>
              <a:gd name="T5" fmla="*/ 347749 h 275"/>
              <a:gd name="T6" fmla="*/ 92196 w 1291"/>
              <a:gd name="T7" fmla="*/ 333895 h 275"/>
              <a:gd name="T8" fmla="*/ 5194 w 1291"/>
              <a:gd name="T9" fmla="*/ 254924 h 275"/>
              <a:gd name="T10" fmla="*/ 5194 w 1291"/>
              <a:gd name="T11" fmla="*/ 167640 h 275"/>
              <a:gd name="T12" fmla="*/ 67523 w 1291"/>
              <a:gd name="T13" fmla="*/ 60960 h 275"/>
              <a:gd name="T14" fmla="*/ 192182 w 1291"/>
              <a:gd name="T15" fmla="*/ 34636 h 275"/>
              <a:gd name="T16" fmla="*/ 316841 w 1291"/>
              <a:gd name="T17" fmla="*/ 41564 h 275"/>
              <a:gd name="T18" fmla="*/ 628488 w 1291"/>
              <a:gd name="T19" fmla="*/ 55418 h 275"/>
              <a:gd name="T20" fmla="*/ 785610 w 1291"/>
              <a:gd name="T21" fmla="*/ 58189 h 275"/>
              <a:gd name="T22" fmla="*/ 824565 w 1291"/>
              <a:gd name="T23" fmla="*/ 101138 h 275"/>
              <a:gd name="T24" fmla="*/ 838200 w 1291"/>
              <a:gd name="T25" fmla="*/ 192578 h 275"/>
              <a:gd name="T26" fmla="*/ 827812 w 1291"/>
              <a:gd name="T27" fmla="*/ 282633 h 275"/>
              <a:gd name="T28" fmla="*/ 753796 w 1291"/>
              <a:gd name="T29" fmla="*/ 339436 h 275"/>
              <a:gd name="T30" fmla="*/ 559666 w 1291"/>
              <a:gd name="T31" fmla="*/ 347749 h 275"/>
              <a:gd name="T32" fmla="*/ 556419 w 1291"/>
              <a:gd name="T33" fmla="*/ 381000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449772" y="5535234"/>
            <a:ext cx="3514716" cy="486054"/>
          </a:xfrm>
          <a:custGeom>
            <a:avLst/>
            <a:gdLst>
              <a:gd name="T0" fmla="*/ 1757263 w 1291"/>
              <a:gd name="T1" fmla="*/ 315468 h 275"/>
              <a:gd name="T2" fmla="*/ 1372662 w 1291"/>
              <a:gd name="T3" fmla="*/ 306740 h 275"/>
              <a:gd name="T4" fmla="*/ 1045433 w 1291"/>
              <a:gd name="T5" fmla="*/ 312974 h 275"/>
              <a:gd name="T6" fmla="*/ 301731 w 1291"/>
              <a:gd name="T7" fmla="*/ 300505 h 275"/>
              <a:gd name="T8" fmla="*/ 16999 w 1291"/>
              <a:gd name="T9" fmla="*/ 229431 h 275"/>
              <a:gd name="T10" fmla="*/ 16999 w 1291"/>
              <a:gd name="T11" fmla="*/ 150876 h 275"/>
              <a:gd name="T12" fmla="*/ 220986 w 1291"/>
              <a:gd name="T13" fmla="*/ 54864 h 275"/>
              <a:gd name="T14" fmla="*/ 628960 w 1291"/>
              <a:gd name="T15" fmla="*/ 31173 h 275"/>
              <a:gd name="T16" fmla="*/ 1036934 w 1291"/>
              <a:gd name="T17" fmla="*/ 37407 h 275"/>
              <a:gd name="T18" fmla="*/ 2056869 w 1291"/>
              <a:gd name="T19" fmla="*/ 49876 h 275"/>
              <a:gd name="T20" fmla="*/ 2571086 w 1291"/>
              <a:gd name="T21" fmla="*/ 52370 h 275"/>
              <a:gd name="T22" fmla="*/ 2698578 w 1291"/>
              <a:gd name="T23" fmla="*/ 91024 h 275"/>
              <a:gd name="T24" fmla="*/ 2743200 w 1291"/>
              <a:gd name="T25" fmla="*/ 173320 h 275"/>
              <a:gd name="T26" fmla="*/ 2709202 w 1291"/>
              <a:gd name="T27" fmla="*/ 254369 h 275"/>
              <a:gd name="T28" fmla="*/ 2466968 w 1291"/>
              <a:gd name="T29" fmla="*/ 305493 h 275"/>
              <a:gd name="T30" fmla="*/ 1831633 w 1291"/>
              <a:gd name="T31" fmla="*/ 312974 h 275"/>
              <a:gd name="T32" fmla="*/ 1821009 w 1291"/>
              <a:gd name="T33" fmla="*/ 342900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899"/>
            <a:ext cx="8424936" cy="6239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983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252538"/>
            <a:ext cx="4400550" cy="560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Franklin Gothic Book" pitchFamily="34" charset="0"/>
              </a:rPr>
              <a:t>Multiply Pipeline Design</a:t>
            </a:r>
          </a:p>
        </p:txBody>
      </p:sp>
      <p:sp>
        <p:nvSpPr>
          <p:cNvPr id="31748" name="Content Placeholder 2"/>
          <p:cNvSpPr>
            <a:spLocks noGrp="1"/>
          </p:cNvSpPr>
          <p:nvPr>
            <p:ph idx="1"/>
          </p:nvPr>
        </p:nvSpPr>
        <p:spPr>
          <a:xfrm>
            <a:off x="12251" y="631229"/>
            <a:ext cx="8229600" cy="4525963"/>
          </a:xfrm>
        </p:spPr>
        <p:txBody>
          <a:bodyPr/>
          <a:lstStyle/>
          <a:p>
            <a:r>
              <a:rPr lang="en-US" sz="2400" dirty="0" smtClean="0">
                <a:latin typeface="Franklin Gothic Book" pitchFamily="34" charset="0"/>
              </a:rPr>
              <a:t>CSA and CPA are used at different </a:t>
            </a:r>
          </a:p>
          <a:p>
            <a:pPr>
              <a:buFont typeface="Arial" pitchFamily="34" charset="0"/>
              <a:buNone/>
            </a:pPr>
            <a:r>
              <a:rPr lang="en-US" sz="2400" dirty="0" smtClean="0">
                <a:latin typeface="Franklin Gothic Book" pitchFamily="34" charset="0"/>
              </a:rPr>
              <a:t>	stages to design pipeline for fixed </a:t>
            </a:r>
          </a:p>
          <a:p>
            <a:pPr>
              <a:buFont typeface="Arial" pitchFamily="34" charset="0"/>
              <a:buNone/>
            </a:pPr>
            <a:r>
              <a:rPr lang="en-US" sz="2400" dirty="0" smtClean="0">
                <a:latin typeface="Franklin Gothic Book" pitchFamily="34" charset="0"/>
              </a:rPr>
              <a:t>	point multiplication</a:t>
            </a:r>
          </a:p>
          <a:p>
            <a:endParaRPr lang="en-US" sz="2000" dirty="0" smtClean="0">
              <a:latin typeface="Franklin Gothic Book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Franklin Gothic Book" pitchFamily="34" charset="0"/>
              </a:rPr>
              <a:t>Example</a:t>
            </a:r>
            <a:r>
              <a:rPr lang="en-US" sz="2000" dirty="0" smtClean="0">
                <a:latin typeface="Franklin Gothic Book" pitchFamily="34" charset="0"/>
              </a:rPr>
              <a:t>: multiplication of two 8-bit</a:t>
            </a:r>
          </a:p>
          <a:p>
            <a:pPr>
              <a:buFont typeface="Arial" pitchFamily="34" charset="0"/>
              <a:buNone/>
            </a:pPr>
            <a:r>
              <a:rPr lang="en-US" sz="2000" dirty="0" smtClean="0">
                <a:latin typeface="Franklin Gothic Book" pitchFamily="34" charset="0"/>
              </a:rPr>
              <a:t>	numbers, producing a 16-bit result</a:t>
            </a:r>
          </a:p>
          <a:p>
            <a:pPr lvl="1"/>
            <a:r>
              <a:rPr lang="en-US" sz="2000" dirty="0" smtClean="0">
                <a:latin typeface="Franklin Gothic Book" pitchFamily="34" charset="0"/>
              </a:rPr>
              <a:t>S1: generates eight partial products</a:t>
            </a:r>
          </a:p>
          <a:p>
            <a:pPr lvl="1"/>
            <a:r>
              <a:rPr lang="en-US" sz="2000" dirty="0" smtClean="0">
                <a:latin typeface="Franklin Gothic Book" pitchFamily="34" charset="0"/>
              </a:rPr>
              <a:t>S2: two levels of CSAs taking eight</a:t>
            </a:r>
          </a:p>
          <a:p>
            <a:pPr lvl="1">
              <a:buFont typeface="Arial" pitchFamily="34" charset="0"/>
              <a:buNone/>
            </a:pPr>
            <a:r>
              <a:rPr lang="en-US" sz="2000" dirty="0" smtClean="0">
                <a:latin typeface="Franklin Gothic Book" pitchFamily="34" charset="0"/>
              </a:rPr>
              <a:t>numbers and producing four</a:t>
            </a:r>
          </a:p>
          <a:p>
            <a:pPr lvl="1"/>
            <a:r>
              <a:rPr lang="en-US" sz="2000" dirty="0" smtClean="0">
                <a:latin typeface="Franklin Gothic Book" pitchFamily="34" charset="0"/>
              </a:rPr>
              <a:t>S3: two CSAs convert four numbers</a:t>
            </a:r>
          </a:p>
          <a:p>
            <a:pPr lvl="1">
              <a:buFont typeface="Arial" pitchFamily="34" charset="0"/>
              <a:buNone/>
            </a:pPr>
            <a:r>
              <a:rPr lang="en-US" sz="2000" dirty="0" smtClean="0">
                <a:latin typeface="Franklin Gothic Book" pitchFamily="34" charset="0"/>
              </a:rPr>
              <a:t>into two numbers</a:t>
            </a:r>
          </a:p>
          <a:p>
            <a:pPr lvl="1"/>
            <a:r>
              <a:rPr lang="en-US" sz="2000" dirty="0" smtClean="0">
                <a:latin typeface="Franklin Gothic Book" pitchFamily="34" charset="0"/>
              </a:rPr>
              <a:t>S4: one CPA takes two numbers</a:t>
            </a:r>
          </a:p>
          <a:p>
            <a:pPr lvl="1">
              <a:buFont typeface="Arial" pitchFamily="34" charset="0"/>
              <a:buNone/>
            </a:pPr>
            <a:r>
              <a:rPr lang="en-US" sz="2000" dirty="0" smtClean="0">
                <a:latin typeface="Franklin Gothic Book" pitchFamily="34" charset="0"/>
              </a:rPr>
              <a:t>and result into one number</a:t>
            </a:r>
          </a:p>
          <a:p>
            <a:pPr lvl="1">
              <a:buFont typeface="Arial" pitchFamily="34" charset="0"/>
              <a:buNone/>
            </a:pPr>
            <a:endParaRPr lang="en-US" sz="2000" dirty="0" smtClean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5261"/>
            <a:ext cx="6624736" cy="2559643"/>
          </a:xfrm>
        </p:spPr>
        <p:txBody>
          <a:bodyPr/>
          <a:lstStyle/>
          <a:p>
            <a:r>
              <a:rPr lang="en-US" altLang="ko-KR" sz="2800" dirty="0" smtClean="0"/>
              <a:t>3-</a:t>
            </a:r>
            <a:r>
              <a:rPr lang="ko-KR" altLang="en-US" sz="2800" dirty="0" smtClean="0"/>
              <a:t>4  </a:t>
            </a:r>
            <a:r>
              <a:rPr lang="en-US" altLang="ko-KR" sz="2800" dirty="0" smtClean="0"/>
              <a:t>Instruction Pipeline</a:t>
            </a:r>
          </a:p>
          <a:p>
            <a:pPr lvl="1"/>
            <a:r>
              <a:rPr lang="en-US" altLang="ko-KR" sz="2400" dirty="0" smtClean="0"/>
              <a:t>Instruction Cycle</a:t>
            </a:r>
          </a:p>
          <a:p>
            <a:pPr lvl="2">
              <a:buFont typeface="Monotype Sorts" pitchFamily="2" charset="2"/>
              <a:buNone/>
            </a:pPr>
            <a:r>
              <a:rPr lang="en-US" altLang="ko-KR" sz="2000" dirty="0" smtClean="0"/>
              <a:t>1) Fetch the instruction from memory</a:t>
            </a:r>
          </a:p>
          <a:p>
            <a:pPr lvl="2">
              <a:buFont typeface="Monotype Sorts" pitchFamily="2" charset="2"/>
              <a:buNone/>
            </a:pPr>
            <a:r>
              <a:rPr lang="en-US" altLang="ko-KR" sz="2000" dirty="0" smtClean="0"/>
              <a:t>2) Decode the instruction</a:t>
            </a:r>
          </a:p>
          <a:p>
            <a:pPr lvl="2">
              <a:buFont typeface="Monotype Sorts" pitchFamily="2" charset="2"/>
              <a:buNone/>
            </a:pPr>
            <a:r>
              <a:rPr lang="en-US" altLang="ko-KR" sz="2000" dirty="0" smtClean="0"/>
              <a:t>3) Calculate the effective address</a:t>
            </a:r>
          </a:p>
          <a:p>
            <a:pPr lvl="2">
              <a:buFont typeface="Monotype Sorts" pitchFamily="2" charset="2"/>
              <a:buNone/>
            </a:pPr>
            <a:r>
              <a:rPr lang="en-US" altLang="ko-KR" sz="2000" dirty="0" smtClean="0"/>
              <a:t>4) Fetch the operands from memory</a:t>
            </a:r>
          </a:p>
          <a:p>
            <a:pPr lvl="2">
              <a:buFont typeface="Monotype Sorts" pitchFamily="2" charset="2"/>
              <a:buNone/>
            </a:pPr>
            <a:r>
              <a:rPr lang="en-US" altLang="ko-KR" sz="2000" dirty="0" smtClean="0"/>
              <a:t>5) Execute the instruction</a:t>
            </a:r>
          </a:p>
          <a:p>
            <a:pPr lvl="2">
              <a:buFont typeface="Monotype Sorts" pitchFamily="2" charset="2"/>
              <a:buNone/>
            </a:pPr>
            <a:r>
              <a:rPr lang="en-US" altLang="ko-KR" sz="2000" dirty="0" smtClean="0"/>
              <a:t>6) Store the result in the proper place</a:t>
            </a:r>
          </a:p>
          <a:p>
            <a:pPr lvl="4"/>
            <a:endParaRPr lang="ko-KR" altLang="en-US" sz="16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67544" y="3356992"/>
            <a:ext cx="7488832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l">
              <a:spcBef>
                <a:spcPct val="20000"/>
              </a:spcBef>
              <a:buClr>
                <a:srgbClr val="00C000"/>
              </a:buClr>
              <a:buSzPct val="90000"/>
              <a:buFont typeface="Wingdings" pitchFamily="2" charset="2"/>
              <a:buChar char="u"/>
            </a:pPr>
            <a:r>
              <a:rPr kumimoji="0" lang="en-US" altLang="ko-KR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Example : Four-segment Instruction pipeline</a:t>
            </a:r>
          </a:p>
          <a:p>
            <a:pPr marL="1143000" lvl="2" indent="-228600" algn="l">
              <a:spcBef>
                <a:spcPct val="20000"/>
              </a:spcBef>
              <a:buClr>
                <a:srgbClr val="D01608"/>
              </a:buClr>
              <a:buSzPct val="75000"/>
              <a:buFont typeface="Monotype Sorts" pitchFamily="2" charset="2"/>
              <a:buChar char="l"/>
            </a:pPr>
            <a:r>
              <a:rPr lang="en-US" altLang="ko-KR" sz="2000" kern="0" dirty="0">
                <a:solidFill>
                  <a:srgbClr val="000000"/>
                </a:solidFill>
                <a:latin typeface="Arial"/>
                <a:ea typeface="굴림"/>
              </a:rPr>
              <a:t>Four-segment CPU pipeline : </a:t>
            </a: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SzPct val="75000"/>
              <a:buFontTx/>
              <a:buChar char="»"/>
            </a:pPr>
            <a:r>
              <a:rPr lang="en-US" altLang="ko-KR" sz="1800" kern="0" dirty="0">
                <a:solidFill>
                  <a:srgbClr val="000082"/>
                </a:solidFill>
                <a:latin typeface="Arial"/>
                <a:ea typeface="굴림"/>
              </a:rPr>
              <a:t>1) </a:t>
            </a:r>
            <a:r>
              <a:rPr lang="en-US" altLang="ko-KR" sz="1800" b="1" kern="0" dirty="0">
                <a:solidFill>
                  <a:srgbClr val="000000"/>
                </a:solidFill>
                <a:latin typeface="Arial"/>
                <a:ea typeface="굴림"/>
              </a:rPr>
              <a:t>FI </a:t>
            </a:r>
            <a:r>
              <a:rPr lang="en-US" altLang="ko-KR" sz="1800" kern="0" dirty="0">
                <a:solidFill>
                  <a:srgbClr val="000082"/>
                </a:solidFill>
                <a:latin typeface="Arial"/>
                <a:ea typeface="굴림"/>
              </a:rPr>
              <a:t>: Instruction Fetch</a:t>
            </a: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</a:pP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2) </a:t>
            </a:r>
            <a:r>
              <a:rPr lang="en-US" altLang="ko-KR" sz="1800" b="1" kern="0" dirty="0">
                <a:solidFill>
                  <a:srgbClr val="000000"/>
                </a:solidFill>
                <a:latin typeface="Arial"/>
                <a:ea typeface="굴림"/>
              </a:rPr>
              <a:t>DA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 : Decode Instruction &amp; calculate EA</a:t>
            </a: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</a:pP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3) </a:t>
            </a:r>
            <a:r>
              <a:rPr lang="en-US" altLang="ko-KR" sz="1800" b="1" kern="0" dirty="0">
                <a:solidFill>
                  <a:srgbClr val="000000"/>
                </a:solidFill>
                <a:latin typeface="Arial"/>
                <a:ea typeface="굴림"/>
              </a:rPr>
              <a:t>FO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 : Operand Fetch</a:t>
            </a:r>
          </a:p>
          <a:p>
            <a:pPr marL="160020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</a:pP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4) </a:t>
            </a:r>
            <a:r>
              <a:rPr lang="en-US" altLang="ko-KR" sz="1800" b="1" kern="0" dirty="0">
                <a:solidFill>
                  <a:srgbClr val="000000"/>
                </a:solidFill>
                <a:latin typeface="Arial"/>
                <a:ea typeface="굴림"/>
              </a:rPr>
              <a:t>EX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 : Execution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126998"/>
              </p:ext>
            </p:extLst>
          </p:nvPr>
        </p:nvGraphicFramePr>
        <p:xfrm>
          <a:off x="3127075" y="3573016"/>
          <a:ext cx="5668100" cy="2708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VISIO" r:id="rId3" imgW="7466400" imgH="3567960" progId="Visio.Drawing.5">
                  <p:embed/>
                </p:oleObj>
              </mc:Choice>
              <mc:Fallback>
                <p:oleObj name="VISIO" r:id="rId3" imgW="7466400" imgH="356796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075" y="3573016"/>
                        <a:ext cx="5668100" cy="270873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eform 12"/>
          <p:cNvSpPr>
            <a:spLocks/>
          </p:cNvSpPr>
          <p:nvPr/>
        </p:nvSpPr>
        <p:spPr bwMode="auto">
          <a:xfrm>
            <a:off x="6319626" y="4915270"/>
            <a:ext cx="2500846" cy="1380169"/>
          </a:xfrm>
          <a:custGeom>
            <a:avLst/>
            <a:gdLst>
              <a:gd name="T0" fmla="*/ 205290401 w 1056"/>
              <a:gd name="T1" fmla="*/ 40322500 h 576"/>
              <a:gd name="T2" fmla="*/ 1325059972 w 1056"/>
              <a:gd name="T3" fmla="*/ 40322500 h 576"/>
              <a:gd name="T4" fmla="*/ 1437035860 w 1056"/>
              <a:gd name="T5" fmla="*/ 40322500 h 576"/>
              <a:gd name="T6" fmla="*/ 1660990691 w 1056"/>
              <a:gd name="T7" fmla="*/ 282257500 h 576"/>
              <a:gd name="T8" fmla="*/ 2147483647 w 1056"/>
              <a:gd name="T9" fmla="*/ 1008062500 h 576"/>
              <a:gd name="T10" fmla="*/ 2147483647 w 1056"/>
              <a:gd name="T11" fmla="*/ 1249997500 h 576"/>
              <a:gd name="T12" fmla="*/ 2147483647 w 1056"/>
              <a:gd name="T13" fmla="*/ 1370965000 h 576"/>
              <a:gd name="T14" fmla="*/ 1213082557 w 1056"/>
              <a:gd name="T15" fmla="*/ 1370965000 h 576"/>
              <a:gd name="T16" fmla="*/ 653198535 w 1056"/>
              <a:gd name="T17" fmla="*/ 887095000 h 576"/>
              <a:gd name="T18" fmla="*/ 93314513 w 1056"/>
              <a:gd name="T19" fmla="*/ 161290000 h 576"/>
              <a:gd name="T20" fmla="*/ 205290401 w 1056"/>
              <a:gd name="T21" fmla="*/ 40322500 h 5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56" h="576">
                <a:moveTo>
                  <a:pt x="88" y="16"/>
                </a:moveTo>
                <a:cubicBezTo>
                  <a:pt x="176" y="8"/>
                  <a:pt x="480" y="16"/>
                  <a:pt x="568" y="16"/>
                </a:cubicBezTo>
                <a:cubicBezTo>
                  <a:pt x="656" y="16"/>
                  <a:pt x="592" y="0"/>
                  <a:pt x="616" y="16"/>
                </a:cubicBezTo>
                <a:cubicBezTo>
                  <a:pt x="640" y="32"/>
                  <a:pt x="648" y="48"/>
                  <a:pt x="712" y="112"/>
                </a:cubicBezTo>
                <a:cubicBezTo>
                  <a:pt x="776" y="176"/>
                  <a:pt x="944" y="336"/>
                  <a:pt x="1000" y="400"/>
                </a:cubicBezTo>
                <a:cubicBezTo>
                  <a:pt x="1056" y="464"/>
                  <a:pt x="1056" y="472"/>
                  <a:pt x="1048" y="496"/>
                </a:cubicBezTo>
                <a:cubicBezTo>
                  <a:pt x="1040" y="520"/>
                  <a:pt x="1040" y="536"/>
                  <a:pt x="952" y="544"/>
                </a:cubicBezTo>
                <a:cubicBezTo>
                  <a:pt x="864" y="552"/>
                  <a:pt x="632" y="576"/>
                  <a:pt x="520" y="544"/>
                </a:cubicBezTo>
                <a:cubicBezTo>
                  <a:pt x="408" y="512"/>
                  <a:pt x="360" y="432"/>
                  <a:pt x="280" y="352"/>
                </a:cubicBezTo>
                <a:cubicBezTo>
                  <a:pt x="200" y="272"/>
                  <a:pt x="72" y="120"/>
                  <a:pt x="40" y="64"/>
                </a:cubicBezTo>
                <a:cubicBezTo>
                  <a:pt x="8" y="8"/>
                  <a:pt x="0" y="24"/>
                  <a:pt x="88" y="16"/>
                </a:cubicBezTo>
                <a:close/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5400"/>
          </a:p>
        </p:txBody>
      </p:sp>
      <p:sp>
        <p:nvSpPr>
          <p:cNvPr id="6" name="Freeform 14"/>
          <p:cNvSpPr>
            <a:spLocks/>
          </p:cNvSpPr>
          <p:nvPr/>
        </p:nvSpPr>
        <p:spPr bwMode="auto">
          <a:xfrm>
            <a:off x="5383522" y="4907333"/>
            <a:ext cx="1482290" cy="1388106"/>
          </a:xfrm>
          <a:custGeom>
            <a:avLst/>
            <a:gdLst>
              <a:gd name="T0" fmla="*/ 117301818 w 1056"/>
              <a:gd name="T1" fmla="*/ 40322500 h 576"/>
              <a:gd name="T2" fmla="*/ 757130127 w 1056"/>
              <a:gd name="T3" fmla="*/ 40322500 h 576"/>
              <a:gd name="T4" fmla="*/ 821112727 w 1056"/>
              <a:gd name="T5" fmla="*/ 40322500 h 576"/>
              <a:gd name="T6" fmla="*/ 949077927 w 1056"/>
              <a:gd name="T7" fmla="*/ 282257500 h 576"/>
              <a:gd name="T8" fmla="*/ 1332974682 w 1056"/>
              <a:gd name="T9" fmla="*/ 1008062500 h 576"/>
              <a:gd name="T10" fmla="*/ 1396958436 w 1056"/>
              <a:gd name="T11" fmla="*/ 1249997500 h 576"/>
              <a:gd name="T12" fmla="*/ 1268992082 w 1056"/>
              <a:gd name="T13" fmla="*/ 1370965000 h 576"/>
              <a:gd name="T14" fmla="*/ 693147527 w 1056"/>
              <a:gd name="T15" fmla="*/ 1370965000 h 576"/>
              <a:gd name="T16" fmla="*/ 373233373 w 1056"/>
              <a:gd name="T17" fmla="*/ 887095000 h 576"/>
              <a:gd name="T18" fmla="*/ 53319218 w 1056"/>
              <a:gd name="T19" fmla="*/ 161290000 h 576"/>
              <a:gd name="T20" fmla="*/ 117301818 w 1056"/>
              <a:gd name="T21" fmla="*/ 40322500 h 5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056" h="576">
                <a:moveTo>
                  <a:pt x="88" y="16"/>
                </a:moveTo>
                <a:cubicBezTo>
                  <a:pt x="176" y="8"/>
                  <a:pt x="480" y="16"/>
                  <a:pt x="568" y="16"/>
                </a:cubicBezTo>
                <a:cubicBezTo>
                  <a:pt x="656" y="16"/>
                  <a:pt x="592" y="0"/>
                  <a:pt x="616" y="16"/>
                </a:cubicBezTo>
                <a:cubicBezTo>
                  <a:pt x="640" y="32"/>
                  <a:pt x="648" y="48"/>
                  <a:pt x="712" y="112"/>
                </a:cubicBezTo>
                <a:cubicBezTo>
                  <a:pt x="776" y="176"/>
                  <a:pt x="944" y="336"/>
                  <a:pt x="1000" y="400"/>
                </a:cubicBezTo>
                <a:cubicBezTo>
                  <a:pt x="1056" y="464"/>
                  <a:pt x="1056" y="472"/>
                  <a:pt x="1048" y="496"/>
                </a:cubicBezTo>
                <a:cubicBezTo>
                  <a:pt x="1040" y="520"/>
                  <a:pt x="1040" y="536"/>
                  <a:pt x="952" y="544"/>
                </a:cubicBezTo>
                <a:cubicBezTo>
                  <a:pt x="864" y="552"/>
                  <a:pt x="632" y="576"/>
                  <a:pt x="520" y="544"/>
                </a:cubicBezTo>
                <a:cubicBezTo>
                  <a:pt x="408" y="512"/>
                  <a:pt x="360" y="432"/>
                  <a:pt x="280" y="352"/>
                </a:cubicBezTo>
                <a:cubicBezTo>
                  <a:pt x="200" y="272"/>
                  <a:pt x="72" y="120"/>
                  <a:pt x="40" y="64"/>
                </a:cubicBezTo>
                <a:cubicBezTo>
                  <a:pt x="8" y="8"/>
                  <a:pt x="0" y="24"/>
                  <a:pt x="88" y="16"/>
                </a:cubicBezTo>
                <a:close/>
              </a:path>
            </a:pathLst>
          </a:custGeom>
          <a:noFill/>
          <a:ln w="317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5400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3233192" y="4553559"/>
            <a:ext cx="648502" cy="347027"/>
          </a:xfrm>
          <a:custGeom>
            <a:avLst/>
            <a:gdLst>
              <a:gd name="T0" fmla="*/ 141175404 w 1291"/>
              <a:gd name="T1" fmla="*/ 174826630 h 275"/>
              <a:gd name="T2" fmla="*/ 110277455 w 1291"/>
              <a:gd name="T3" fmla="*/ 169989454 h 275"/>
              <a:gd name="T4" fmla="*/ 83988396 w 1291"/>
              <a:gd name="T5" fmla="*/ 173444223 h 275"/>
              <a:gd name="T6" fmla="*/ 24240572 w 1291"/>
              <a:gd name="T7" fmla="*/ 166534684 h 275"/>
              <a:gd name="T8" fmla="*/ 1365521 w 1291"/>
              <a:gd name="T9" fmla="*/ 127146489 h 275"/>
              <a:gd name="T10" fmla="*/ 1365521 w 1291"/>
              <a:gd name="T11" fmla="*/ 83612736 h 275"/>
              <a:gd name="T12" fmla="*/ 17753420 w 1291"/>
              <a:gd name="T13" fmla="*/ 30404631 h 275"/>
              <a:gd name="T14" fmla="*/ 50529631 w 1291"/>
              <a:gd name="T15" fmla="*/ 17275510 h 275"/>
              <a:gd name="T16" fmla="*/ 83305429 w 1291"/>
              <a:gd name="T17" fmla="*/ 20730279 h 275"/>
              <a:gd name="T18" fmla="*/ 165245337 w 1291"/>
              <a:gd name="T19" fmla="*/ 27640649 h 275"/>
              <a:gd name="T20" fmla="*/ 206556361 w 1291"/>
              <a:gd name="T21" fmla="*/ 29022225 h 275"/>
              <a:gd name="T22" fmla="*/ 216798798 w 1291"/>
              <a:gd name="T23" fmla="*/ 50444123 h 275"/>
              <a:gd name="T24" fmla="*/ 220383857 w 1291"/>
              <a:gd name="T25" fmla="*/ 96051070 h 275"/>
              <a:gd name="T26" fmla="*/ 217652403 w 1291"/>
              <a:gd name="T27" fmla="*/ 140967229 h 275"/>
              <a:gd name="T28" fmla="*/ 198191773 w 1291"/>
              <a:gd name="T29" fmla="*/ 169298666 h 275"/>
              <a:gd name="T30" fmla="*/ 147150227 w 1291"/>
              <a:gd name="T31" fmla="*/ 173444223 h 275"/>
              <a:gd name="T32" fmla="*/ 146296622 w 1291"/>
              <a:gd name="T33" fmla="*/ 190028945 h 2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91" h="275">
                <a:moveTo>
                  <a:pt x="827" y="253"/>
                </a:moveTo>
                <a:cubicBezTo>
                  <a:pt x="768" y="260"/>
                  <a:pt x="704" y="236"/>
                  <a:pt x="646" y="246"/>
                </a:cubicBezTo>
                <a:cubicBezTo>
                  <a:pt x="591" y="253"/>
                  <a:pt x="576" y="252"/>
                  <a:pt x="492" y="251"/>
                </a:cubicBezTo>
                <a:cubicBezTo>
                  <a:pt x="408" y="250"/>
                  <a:pt x="223" y="252"/>
                  <a:pt x="142" y="241"/>
                </a:cubicBezTo>
                <a:cubicBezTo>
                  <a:pt x="89" y="226"/>
                  <a:pt x="46" y="222"/>
                  <a:pt x="8" y="184"/>
                </a:cubicBezTo>
                <a:cubicBezTo>
                  <a:pt x="0" y="176"/>
                  <a:pt x="8" y="121"/>
                  <a:pt x="8" y="121"/>
                </a:cubicBezTo>
                <a:cubicBezTo>
                  <a:pt x="20" y="96"/>
                  <a:pt x="56" y="61"/>
                  <a:pt x="104" y="44"/>
                </a:cubicBezTo>
                <a:cubicBezTo>
                  <a:pt x="152" y="28"/>
                  <a:pt x="232" y="27"/>
                  <a:pt x="296" y="25"/>
                </a:cubicBezTo>
                <a:cubicBezTo>
                  <a:pt x="377" y="20"/>
                  <a:pt x="376" y="28"/>
                  <a:pt x="488" y="30"/>
                </a:cubicBezTo>
                <a:cubicBezTo>
                  <a:pt x="600" y="32"/>
                  <a:pt x="848" y="38"/>
                  <a:pt x="968" y="40"/>
                </a:cubicBezTo>
                <a:cubicBezTo>
                  <a:pt x="1052" y="45"/>
                  <a:pt x="1128" y="0"/>
                  <a:pt x="1210" y="42"/>
                </a:cubicBezTo>
                <a:cubicBezTo>
                  <a:pt x="1237" y="56"/>
                  <a:pt x="1251" y="47"/>
                  <a:pt x="1270" y="73"/>
                </a:cubicBezTo>
                <a:cubicBezTo>
                  <a:pt x="1281" y="89"/>
                  <a:pt x="1291" y="139"/>
                  <a:pt x="1291" y="139"/>
                </a:cubicBezTo>
                <a:cubicBezTo>
                  <a:pt x="1289" y="147"/>
                  <a:pt x="1283" y="192"/>
                  <a:pt x="1275" y="204"/>
                </a:cubicBezTo>
                <a:cubicBezTo>
                  <a:pt x="1255" y="236"/>
                  <a:pt x="1193" y="239"/>
                  <a:pt x="1161" y="245"/>
                </a:cubicBezTo>
                <a:cubicBezTo>
                  <a:pt x="1041" y="267"/>
                  <a:pt x="1060" y="245"/>
                  <a:pt x="862" y="251"/>
                </a:cubicBezTo>
                <a:cubicBezTo>
                  <a:pt x="835" y="234"/>
                  <a:pt x="800" y="200"/>
                  <a:pt x="857" y="275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5400"/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6680050" y="6133899"/>
            <a:ext cx="889999" cy="522810"/>
          </a:xfrm>
          <a:prstGeom prst="irregularSeal1">
            <a:avLst/>
          </a:prstGeom>
          <a:solidFill>
            <a:srgbClr val="00FF00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/>
            <a:r>
              <a:rPr kumimoji="1" lang="en-US" altLang="ko-KR" sz="2000" b="1" dirty="0"/>
              <a:t>Branch</a:t>
            </a:r>
            <a:endParaRPr kumimoji="1" lang="en-US" altLang="ko-KR" sz="2000" dirty="0"/>
          </a:p>
        </p:txBody>
      </p:sp>
      <p:sp>
        <p:nvSpPr>
          <p:cNvPr id="9" name="AutoShape 19"/>
          <p:cNvSpPr>
            <a:spLocks noChangeArrowheads="1"/>
          </p:cNvSpPr>
          <p:nvPr/>
        </p:nvSpPr>
        <p:spPr bwMode="auto">
          <a:xfrm>
            <a:off x="3898284" y="6048277"/>
            <a:ext cx="1204702" cy="694053"/>
          </a:xfrm>
          <a:prstGeom prst="cloudCallout">
            <a:avLst>
              <a:gd name="adj1" fmla="val 112398"/>
              <a:gd name="adj2" fmla="val -109906"/>
            </a:avLst>
          </a:prstGeom>
          <a:solidFill>
            <a:srgbClr val="FFCC99"/>
          </a:solidFill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lnSpc>
                <a:spcPct val="80000"/>
              </a:lnSpc>
            </a:pPr>
            <a:r>
              <a:rPr lang="en-US" altLang="ko-KR" sz="2000" b="1" dirty="0"/>
              <a:t>No Branch</a:t>
            </a:r>
            <a:endParaRPr lang="ko-KR" altLang="en-US" sz="2000" b="1" dirty="0"/>
          </a:p>
        </p:txBody>
      </p:sp>
      <p:sp>
        <p:nvSpPr>
          <p:cNvPr id="10" name="Freeform 20"/>
          <p:cNvSpPr>
            <a:spLocks/>
          </p:cNvSpPr>
          <p:nvPr/>
        </p:nvSpPr>
        <p:spPr bwMode="auto">
          <a:xfrm>
            <a:off x="1691680" y="4553559"/>
            <a:ext cx="1841901" cy="347027"/>
          </a:xfrm>
          <a:custGeom>
            <a:avLst/>
            <a:gdLst>
              <a:gd name="T0" fmla="*/ 0 w 432"/>
              <a:gd name="T1" fmla="*/ 1088707500 h 472"/>
              <a:gd name="T2" fmla="*/ 362902500 w 432"/>
              <a:gd name="T3" fmla="*/ 1088707500 h 472"/>
              <a:gd name="T4" fmla="*/ 725805000 w 432"/>
              <a:gd name="T5" fmla="*/ 483870000 h 472"/>
              <a:gd name="T6" fmla="*/ 1088707500 w 432"/>
              <a:gd name="T7" fmla="*/ 0 h 4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472">
                <a:moveTo>
                  <a:pt x="0" y="432"/>
                </a:moveTo>
                <a:cubicBezTo>
                  <a:pt x="48" y="452"/>
                  <a:pt x="96" y="472"/>
                  <a:pt x="144" y="432"/>
                </a:cubicBezTo>
                <a:cubicBezTo>
                  <a:pt x="192" y="392"/>
                  <a:pt x="240" y="264"/>
                  <a:pt x="288" y="192"/>
                </a:cubicBezTo>
                <a:cubicBezTo>
                  <a:pt x="336" y="120"/>
                  <a:pt x="384" y="60"/>
                  <a:pt x="432" y="0"/>
                </a:cubicBezTo>
              </a:path>
            </a:pathLst>
          </a:custGeom>
          <a:noFill/>
          <a:ln w="22225" cap="flat" cmpd="sng">
            <a:solidFill>
              <a:srgbClr val="FF99CC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5400"/>
          </a:p>
        </p:txBody>
      </p:sp>
      <p:sp>
        <p:nvSpPr>
          <p:cNvPr id="13" name="Rectangle 12"/>
          <p:cNvSpPr/>
          <p:nvPr/>
        </p:nvSpPr>
        <p:spPr>
          <a:xfrm>
            <a:off x="-658472" y="4967315"/>
            <a:ext cx="30575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0" lvl="3" indent="-228600" algn="l">
              <a:spcBef>
                <a:spcPct val="20000"/>
              </a:spcBef>
              <a:buClr>
                <a:srgbClr val="000082"/>
              </a:buClr>
              <a:buFontTx/>
              <a:buChar char="»"/>
            </a:pPr>
            <a:r>
              <a:rPr lang="en-US" altLang="ko-KR" sz="1600" b="1" kern="0" dirty="0">
                <a:solidFill>
                  <a:srgbClr val="000000"/>
                </a:solidFill>
                <a:latin typeface="Arial"/>
                <a:ea typeface="굴림"/>
              </a:rPr>
              <a:t>Instruction</a:t>
            </a: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 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D01608"/>
                </a:solidFill>
                <a:effectLst/>
                <a:uLnTx/>
                <a:uFillTx/>
                <a:latin typeface="Arial"/>
                <a:ea typeface="굴림"/>
              </a:rPr>
              <a:t>3   </a:t>
            </a:r>
            <a:r>
              <a:rPr lang="en-US" altLang="ko-KR" sz="1600" b="1" kern="0" dirty="0">
                <a:solidFill>
                  <a:srgbClr val="000000"/>
                </a:solidFill>
                <a:latin typeface="Arial"/>
                <a:ea typeface="굴림"/>
              </a:rPr>
              <a:t>Branch</a:t>
            </a:r>
            <a:r>
              <a:rPr kumimoji="0" lang="en-US" altLang="ko-K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 </a:t>
            </a:r>
            <a:r>
              <a:rPr kumimoji="0" lang="ko-KR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82"/>
                </a:solidFill>
                <a:effectLst/>
                <a:uLnTx/>
                <a:uFillTx/>
                <a:latin typeface="Arial"/>
                <a:ea typeface="굴림"/>
              </a:rPr>
              <a:t> </a:t>
            </a:r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7150"/>
            <a:ext cx="8712968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905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83067"/>
              </p:ext>
            </p:extLst>
          </p:nvPr>
        </p:nvGraphicFramePr>
        <p:xfrm>
          <a:off x="1475656" y="81436"/>
          <a:ext cx="6552728" cy="6659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VISIO" r:id="rId3" imgW="7213320" imgH="12699720" progId="Visio.Drawing.5">
                  <p:embed/>
                </p:oleObj>
              </mc:Choice>
              <mc:Fallback>
                <p:oleObj name="VISIO" r:id="rId3" imgW="7213320" imgH="1269972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81436"/>
                        <a:ext cx="6552728" cy="665993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153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58847"/>
            <a:ext cx="871296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3200" b="1" i="0" u="none" strike="noStrike" baseline="0" dirty="0" smtClean="0">
                <a:solidFill>
                  <a:srgbClr val="008011"/>
                </a:solidFill>
                <a:latin typeface="Arial"/>
              </a:rPr>
              <a:t>SISD PERFORMANCE IMPROVEMENTS </a:t>
            </a:r>
            <a:endParaRPr lang="en-GB" sz="3200" b="0" i="0" u="none" strike="noStrike" baseline="0" dirty="0" smtClean="0">
              <a:solidFill>
                <a:srgbClr val="008011"/>
              </a:solidFill>
              <a:latin typeface="Arial"/>
            </a:endParaRPr>
          </a:p>
          <a:p>
            <a:endParaRPr lang="en-GB" sz="3600" b="0" i="0" u="none" strike="noStrike" baseline="0" dirty="0" smtClean="0">
              <a:solidFill>
                <a:srgbClr val="008011"/>
              </a:solidFill>
              <a:latin typeface="Arial"/>
            </a:endParaRPr>
          </a:p>
          <a:p>
            <a:pPr algn="l"/>
            <a:r>
              <a:rPr lang="en-GB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GB" b="1" dirty="0">
                <a:solidFill>
                  <a:srgbClr val="000000"/>
                </a:solidFill>
                <a:latin typeface="Arial"/>
              </a:rPr>
              <a:t>Multiprogramming </a:t>
            </a:r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GB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GB" b="1" dirty="0">
                <a:solidFill>
                  <a:srgbClr val="000000"/>
                </a:solidFill>
                <a:latin typeface="Arial"/>
              </a:rPr>
              <a:t>Spooling </a:t>
            </a:r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GB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GB" b="1" dirty="0">
                <a:solidFill>
                  <a:srgbClr val="000000"/>
                </a:solidFill>
                <a:latin typeface="Arial"/>
              </a:rPr>
              <a:t>Multifunction processor </a:t>
            </a:r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GB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GB" b="1" dirty="0">
                <a:solidFill>
                  <a:srgbClr val="000000"/>
                </a:solidFill>
                <a:latin typeface="Arial"/>
              </a:rPr>
              <a:t>Pipelining </a:t>
            </a:r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endParaRPr lang="en-GB" dirty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Exploiting instruction-level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parallelism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-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Superscalar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- </a:t>
            </a:r>
            <a:r>
              <a:rPr lang="en-US" b="1" dirty="0" err="1">
                <a:solidFill>
                  <a:srgbClr val="000000"/>
                </a:solidFill>
                <a:latin typeface="Arial"/>
              </a:rPr>
              <a:t>Superpipelining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-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VLIW (Very Long Instruction Word) </a:t>
            </a:r>
            <a:endParaRPr lang="en-US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739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11"/>
                </a:solidFill>
                <a:latin typeface="Arial"/>
              </a:rPr>
              <a:t>MISD COMPUTER SYSTEMS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</a:rPr>
              <a:t>Characteristics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- There is no computer at present that can be classified as </a:t>
            </a:r>
            <a:r>
              <a:rPr lang="en-US" b="1" dirty="0" smtClean="0">
                <a:solidFill>
                  <a:srgbClr val="000000"/>
                </a:solidFill>
              </a:rPr>
              <a:t>MISD</a:t>
            </a:r>
            <a:endParaRPr lang="en-US" b="1" dirty="0">
              <a:solidFill>
                <a:srgbClr val="000000"/>
              </a:solidFill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4" y="2195558"/>
            <a:ext cx="8634361" cy="42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21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685800"/>
          </a:xfrm>
        </p:spPr>
        <p:txBody>
          <a:bodyPr/>
          <a:lstStyle/>
          <a:p>
            <a:r>
              <a:rPr lang="en-GB" b="1" dirty="0">
                <a:solidFill>
                  <a:srgbClr val="008011"/>
                </a:solidFill>
                <a:latin typeface="Arial"/>
              </a:rPr>
              <a:t>SIMD COMPUTER SYSTEMS </a:t>
            </a:r>
            <a:endParaRPr lang="en-GB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514" y="1700808"/>
            <a:ext cx="7144339" cy="5007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548680"/>
            <a:ext cx="808044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000000"/>
                </a:solidFill>
                <a:latin typeface="Arial"/>
              </a:rPr>
              <a:t>Characteristics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>– 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Only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one copy of the program exists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-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 single controller executes one instruction at a time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91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88640"/>
            <a:ext cx="842493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i="0" u="none" strike="noStrike" baseline="0" dirty="0" smtClean="0">
                <a:solidFill>
                  <a:srgbClr val="008011"/>
                </a:solidFill>
                <a:latin typeface="Arial"/>
              </a:rPr>
              <a:t>TYPES OF SIMD COMPUTERS </a:t>
            </a:r>
          </a:p>
          <a:p>
            <a:pPr algn="l"/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Array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Processors </a:t>
            </a:r>
            <a:endParaRPr lang="en-US" sz="2800" b="1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l">
              <a:buFontTx/>
              <a:buChar char="-"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The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control unit broadcasts instructions to all PEs, and all active PEs execute the same instructions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l">
              <a:buFontTx/>
              <a:buChar char="-"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ILLIAC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IV, GF-11, Connection Machine, DAP, MPP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l"/>
            <a:endParaRPr lang="en-US" sz="2800" b="1" dirty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Systolic Arrays</a:t>
            </a:r>
          </a:p>
          <a:p>
            <a:pPr algn="l"/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- Regular arrangement of a large number of very simple processors constructed on VLSI circuits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l">
              <a:buFontTx/>
              <a:buChar char="-"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CMU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Warp, Purdue </a:t>
            </a:r>
            <a:r>
              <a:rPr lang="en-US" b="1" dirty="0" err="1" smtClean="0">
                <a:solidFill>
                  <a:srgbClr val="000000"/>
                </a:solidFill>
                <a:latin typeface="Arial"/>
              </a:rPr>
              <a:t>CHiP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 </a:t>
            </a:r>
          </a:p>
          <a:p>
            <a:pPr algn="l"/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Associative </a:t>
            </a:r>
            <a:r>
              <a:rPr lang="en-US" sz="2800" b="1" dirty="0">
                <a:solidFill>
                  <a:srgbClr val="000000"/>
                </a:solidFill>
                <a:latin typeface="Arial"/>
              </a:rPr>
              <a:t>Processors </a:t>
            </a:r>
            <a:endParaRPr lang="en-US" sz="2800" b="1" dirty="0" smtClean="0">
              <a:solidFill>
                <a:srgbClr val="000000"/>
              </a:solidFill>
              <a:latin typeface="Arial"/>
            </a:endParaRPr>
          </a:p>
          <a:p>
            <a:pPr marL="342900" indent="-342900" algn="l">
              <a:buFontTx/>
              <a:buChar char="-"/>
            </a:pPr>
            <a:r>
              <a:rPr lang="en-US" b="1" dirty="0" smtClean="0">
                <a:solidFill>
                  <a:srgbClr val="000000"/>
                </a:solidFill>
                <a:latin typeface="Arial"/>
              </a:rPr>
              <a:t>Content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addressing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-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Data transformation operations over many sets of arguments with a single instruction </a:t>
            </a:r>
            <a:endParaRPr lang="en-US" b="1" dirty="0" smtClean="0">
              <a:solidFill>
                <a:srgbClr val="000000"/>
              </a:solidFill>
              <a:latin typeface="Arial"/>
            </a:endParaRP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Arial"/>
              </a:rPr>
              <a:t>-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STARAN, PEPE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709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11"/>
                </a:solidFill>
                <a:latin typeface="Arial"/>
              </a:rPr>
              <a:t>MIMD COMPUTER SYSTEMS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2726432"/>
          </a:xfrm>
        </p:spPr>
        <p:txBody>
          <a:bodyPr/>
          <a:lstStyle/>
          <a:p>
            <a:r>
              <a:rPr lang="en-US" sz="2500" b="1" dirty="0"/>
              <a:t>Characteristics </a:t>
            </a:r>
            <a:endParaRPr lang="en-US" sz="2500" b="1" dirty="0" smtClean="0"/>
          </a:p>
          <a:p>
            <a:pPr marL="0" indent="0">
              <a:buNone/>
            </a:pPr>
            <a:r>
              <a:rPr lang="en-US" sz="2500" b="1" dirty="0" smtClean="0"/>
              <a:t>- </a:t>
            </a:r>
            <a:r>
              <a:rPr lang="en-US" sz="2500" b="1" dirty="0"/>
              <a:t>Multiple processing </a:t>
            </a:r>
            <a:r>
              <a:rPr lang="en-US" sz="2500" b="1" dirty="0" smtClean="0"/>
              <a:t>units</a:t>
            </a:r>
          </a:p>
          <a:p>
            <a:pPr marL="0" indent="0">
              <a:buNone/>
            </a:pPr>
            <a:r>
              <a:rPr lang="en-US" sz="2500" b="1" dirty="0" smtClean="0"/>
              <a:t> </a:t>
            </a:r>
            <a:r>
              <a:rPr lang="en-US" sz="2500" b="1" dirty="0"/>
              <a:t>- Execution of multiple instructions on multiple data </a:t>
            </a:r>
            <a:endParaRPr lang="en-US" sz="2500" b="1" dirty="0" smtClean="0"/>
          </a:p>
          <a:p>
            <a:r>
              <a:rPr lang="en-US" sz="2500" b="1" dirty="0" smtClean="0"/>
              <a:t>Types </a:t>
            </a:r>
            <a:r>
              <a:rPr lang="en-US" sz="2500" b="1" dirty="0"/>
              <a:t>of MIMD computer </a:t>
            </a:r>
            <a:r>
              <a:rPr lang="en-US" sz="2500" b="1" dirty="0" smtClean="0"/>
              <a:t>systems</a:t>
            </a:r>
          </a:p>
          <a:p>
            <a:pPr marL="0" indent="0">
              <a:buNone/>
            </a:pPr>
            <a:r>
              <a:rPr lang="en-US" sz="2500" b="1" dirty="0" smtClean="0"/>
              <a:t> </a:t>
            </a:r>
            <a:r>
              <a:rPr lang="en-US" sz="2500" b="1" dirty="0"/>
              <a:t>- Shared memory multiprocessors </a:t>
            </a:r>
            <a:endParaRPr lang="en-US" sz="2500" b="1" dirty="0" smtClean="0"/>
          </a:p>
          <a:p>
            <a:pPr marL="0" indent="0">
              <a:buNone/>
            </a:pPr>
            <a:r>
              <a:rPr lang="en-US" sz="2500" b="1" dirty="0" smtClean="0"/>
              <a:t>- </a:t>
            </a:r>
            <a:r>
              <a:rPr lang="en-US" sz="2500" b="1" dirty="0"/>
              <a:t>Message-passing </a:t>
            </a:r>
            <a:r>
              <a:rPr lang="en-US" sz="2500" b="1" dirty="0" err="1" smtClean="0"/>
              <a:t>multicomputers</a:t>
            </a:r>
            <a:r>
              <a:rPr lang="en-US" sz="2500" b="1" dirty="0" smtClean="0"/>
              <a:t> </a:t>
            </a:r>
            <a:endParaRPr lang="en-GB" sz="2500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53002"/>
            <a:ext cx="6840760" cy="2804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933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7876"/>
            <a:ext cx="8280920" cy="651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31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1114"/>
            <a:ext cx="7992888" cy="655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cap="flat" cmpd="sng">
                <a:solidFill>
                  <a:srgbClr val="0000FF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27010"/>
      </p:ext>
    </p:extLst>
  </p:cSld>
  <p:clrMapOvr>
    <a:masterClrMapping/>
  </p:clrMapOvr>
</p:sld>
</file>

<file path=ppt/theme/theme1.xml><?xml version="1.0" encoding="utf-8"?>
<a:theme xmlns:a="http://schemas.openxmlformats.org/drawingml/2006/main" name="org">
  <a:themeElements>
    <a:clrScheme name="">
      <a:dk1>
        <a:srgbClr val="000000"/>
      </a:dk1>
      <a:lt1>
        <a:srgbClr val="FFFFFF"/>
      </a:lt1>
      <a:dk2>
        <a:srgbClr val="000082"/>
      </a:dk2>
      <a:lt2>
        <a:srgbClr val="C0C0C0"/>
      </a:lt2>
      <a:accent1>
        <a:srgbClr val="D01608"/>
      </a:accent1>
      <a:accent2>
        <a:srgbClr val="000082"/>
      </a:accent2>
      <a:accent3>
        <a:srgbClr val="FFFFFF"/>
      </a:accent3>
      <a:accent4>
        <a:srgbClr val="000000"/>
      </a:accent4>
      <a:accent5>
        <a:srgbClr val="E4ABAA"/>
      </a:accent5>
      <a:accent6>
        <a:srgbClr val="000075"/>
      </a:accent6>
      <a:hlink>
        <a:srgbClr val="00C000"/>
      </a:hlink>
      <a:folHlink>
        <a:srgbClr val="800080"/>
      </a:folHlink>
    </a:clrScheme>
    <a:fontScheme name="org.pot">
      <a:majorFont>
        <a:latin typeface="Book Antiqua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rgbClr val="0000FF"/>
          </a:solidFill>
          <a:prstDash val="solid"/>
          <a:round/>
          <a:headEnd type="none" w="med" len="med"/>
          <a:tailEnd type="arrow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rgbClr val="0000FF"/>
          </a:solidFill>
          <a:prstDash val="solid"/>
          <a:round/>
          <a:headEnd type="none" w="med" len="med"/>
          <a:tailEnd type="arrow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org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g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g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g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g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g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g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E:\+++comarc\org.pot</Template>
  <TotalTime>1177</TotalTime>
  <Words>744</Words>
  <Application>Microsoft Office PowerPoint</Application>
  <PresentationFormat>On-screen Show (4:3)</PresentationFormat>
  <Paragraphs>140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org</vt:lpstr>
      <vt:lpstr>VISIO</vt:lpstr>
      <vt:lpstr>수식</vt:lpstr>
      <vt:lpstr>PowerPoint Presentation</vt:lpstr>
      <vt:lpstr>PowerPoint Presentation</vt:lpstr>
      <vt:lpstr>PowerPoint Presentation</vt:lpstr>
      <vt:lpstr>MISD COMPUTER SYSTEMS </vt:lpstr>
      <vt:lpstr>SIMD COMPUTER SYSTEMS </vt:lpstr>
      <vt:lpstr>PowerPoint Presentation</vt:lpstr>
      <vt:lpstr>MIMD COMPUTER SYSTEMS </vt:lpstr>
      <vt:lpstr>PowerPoint Presentation</vt:lpstr>
      <vt:lpstr>PowerPoint Presentation</vt:lpstr>
      <vt:lpstr>Pipeline and Vector Processing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Static Arithmetic Pipelines</vt:lpstr>
      <vt:lpstr>Arithmetic Pipeline Design</vt:lpstr>
      <vt:lpstr>PowerPoint Presentation</vt:lpstr>
      <vt:lpstr>Multiply Pipeline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Chap. 9  Pipeline and Vector Processing</dc:title>
  <dc:creator>tawfik</dc:creator>
  <cp:lastModifiedBy>tawfik</cp:lastModifiedBy>
  <cp:revision>105</cp:revision>
  <cp:lastPrinted>1997-02-26T15:00:00Z</cp:lastPrinted>
  <dcterms:created xsi:type="dcterms:W3CDTF">1996-09-30T18:28:10Z</dcterms:created>
  <dcterms:modified xsi:type="dcterms:W3CDTF">2018-02-06T05:24:04Z</dcterms:modified>
</cp:coreProperties>
</file>