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wmf"/><Relationship Id="rId1" Type="http://schemas.openxmlformats.org/officeDocument/2006/relationships/image" Target="../media/image15.emf"/><Relationship Id="rId5" Type="http://schemas.openxmlformats.org/officeDocument/2006/relationships/image" Target="../media/image19.emf"/><Relationship Id="rId4" Type="http://schemas.openxmlformats.org/officeDocument/2006/relationships/image" Target="../media/image18.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image" Target="../media/image21.emf"/><Relationship Id="rId5" Type="http://schemas.openxmlformats.org/officeDocument/2006/relationships/image" Target="../media/image25.emf"/><Relationship Id="rId4" Type="http://schemas.openxmlformats.org/officeDocument/2006/relationships/image" Target="../media/image24.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58BFA1-D253-4679-B5B7-22B2ABE0F6B7}" type="datetimeFigureOut">
              <a:rPr lang="en-GB" smtClean="0"/>
              <a:t>06/02/2018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E2AC69-7148-4D78-9FD2-7BC7214B3657}" type="slidenum">
              <a:rPr lang="en-GB" smtClean="0"/>
              <a:t>‹#›</a:t>
            </a:fld>
            <a:endParaRPr lang="en-GB"/>
          </a:p>
        </p:txBody>
      </p:sp>
    </p:spTree>
    <p:extLst>
      <p:ext uri="{BB962C8B-B14F-4D97-AF65-F5344CB8AC3E}">
        <p14:creationId xmlns:p14="http://schemas.microsoft.com/office/powerpoint/2010/main" val="2424359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68E3F302-E015-4F0E-8173-1AAF6CB11296}" type="slidenum">
              <a:rPr lang="ko-KR" altLang="ko-KR" smtClean="0"/>
              <a:pPr>
                <a:defRPr/>
              </a:pPr>
              <a:t>4</a:t>
            </a:fld>
            <a:endParaRPr lang="ko-KR" altLang="ko-KR"/>
          </a:p>
        </p:txBody>
      </p:sp>
      <p:sp>
        <p:nvSpPr>
          <p:cNvPr id="5" name="Footer Placeholder 4"/>
          <p:cNvSpPr>
            <a:spLocks noGrp="1"/>
          </p:cNvSpPr>
          <p:nvPr>
            <p:ph type="ftr" sz="quarter" idx="11"/>
          </p:nvPr>
        </p:nvSpPr>
        <p:spPr/>
        <p:txBody>
          <a:bodyPr/>
          <a:lstStyle/>
          <a:p>
            <a:pPr>
              <a:defRPr/>
            </a:pPr>
            <a:r>
              <a:rPr lang="en-US" altLang="ko-KR" smtClean="0"/>
              <a:t>page</a:t>
            </a:r>
            <a:endParaRPr lang="ko-KR" altLang="ko-KR"/>
          </a:p>
        </p:txBody>
      </p:sp>
    </p:spTree>
    <p:extLst>
      <p:ext uri="{BB962C8B-B14F-4D97-AF65-F5344CB8AC3E}">
        <p14:creationId xmlns:p14="http://schemas.microsoft.com/office/powerpoint/2010/main" val="13294697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Rot="1" noChangeAspect="1" noChangeArrowheads="1"/>
          </p:cNvSpPr>
          <p:nvPr>
            <p:ph type="sldImg"/>
          </p:nvPr>
        </p:nvSpPr>
        <p:spPr bwMode="auto">
          <a:xfrm>
            <a:off x="1160463" y="588963"/>
            <a:ext cx="4549775" cy="3413125"/>
          </a:xfrm>
          <a:prstGeom prst="rect">
            <a:avLst/>
          </a:prstGeom>
          <a:solidFill>
            <a:srgbClr val="FFFFFF"/>
          </a:solidFill>
          <a:ln>
            <a:solidFill>
              <a:srgbClr val="000000"/>
            </a:solidFill>
            <a:miter lim="800000"/>
            <a:headEnd/>
            <a:tailEnd/>
          </a:ln>
        </p:spPr>
      </p:sp>
      <p:sp>
        <p:nvSpPr>
          <p:cNvPr id="187395" name="Rectangle 3"/>
          <p:cNvSpPr>
            <a:spLocks noGrp="1" noChangeArrowheads="1"/>
          </p:cNvSpPr>
          <p:nvPr>
            <p:ph type="body" idx="1"/>
          </p:nvPr>
        </p:nvSpPr>
        <p:spPr bwMode="auto">
          <a:xfrm>
            <a:off x="514804" y="4343798"/>
            <a:ext cx="5912304" cy="4113609"/>
          </a:xfrm>
          <a:prstGeom prst="rect">
            <a:avLst/>
          </a:prstGeom>
          <a:solidFill>
            <a:srgbClr val="FFFFFF"/>
          </a:solidFill>
          <a:ln>
            <a:solidFill>
              <a:srgbClr val="000000"/>
            </a:solidFill>
            <a:miter lim="800000"/>
            <a:headEnd/>
            <a:tailEnd/>
          </a:ln>
        </p:spPr>
        <p:txBody>
          <a:bodyPr lIns="95747" tIns="47873" rIns="95747" bIns="47873"/>
          <a:lstStyle/>
          <a:p>
            <a:endParaRPr lang="en-US"/>
          </a:p>
        </p:txBody>
      </p:sp>
      <p:sp>
        <p:nvSpPr>
          <p:cNvPr id="2" name="Footer Placeholder 1"/>
          <p:cNvSpPr>
            <a:spLocks noGrp="1"/>
          </p:cNvSpPr>
          <p:nvPr>
            <p:ph type="ftr" sz="quarter" idx="10"/>
          </p:nvPr>
        </p:nvSpPr>
        <p:spPr/>
        <p:txBody>
          <a:bodyPr/>
          <a:lstStyle/>
          <a:p>
            <a:pPr>
              <a:defRPr/>
            </a:pPr>
            <a:r>
              <a:rPr lang="en-US" altLang="ko-KR" smtClean="0"/>
              <a:t>page</a:t>
            </a:r>
            <a:endParaRPr lang="ko-KR" altLang="ko-K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Rot="1" noChangeAspect="1" noChangeArrowheads="1"/>
          </p:cNvSpPr>
          <p:nvPr>
            <p:ph type="sldImg"/>
          </p:nvPr>
        </p:nvSpPr>
        <p:spPr bwMode="auto">
          <a:xfrm>
            <a:off x="1160463" y="588963"/>
            <a:ext cx="4549775" cy="3413125"/>
          </a:xfrm>
          <a:prstGeom prst="rect">
            <a:avLst/>
          </a:prstGeom>
          <a:solidFill>
            <a:srgbClr val="FFFFFF"/>
          </a:solidFill>
          <a:ln>
            <a:solidFill>
              <a:srgbClr val="000000"/>
            </a:solidFill>
            <a:miter lim="800000"/>
            <a:headEnd/>
            <a:tailEnd/>
          </a:ln>
        </p:spPr>
      </p:sp>
      <p:sp>
        <p:nvSpPr>
          <p:cNvPr id="189443" name="Rectangle 3"/>
          <p:cNvSpPr>
            <a:spLocks noGrp="1" noChangeArrowheads="1"/>
          </p:cNvSpPr>
          <p:nvPr>
            <p:ph type="body" idx="1"/>
          </p:nvPr>
        </p:nvSpPr>
        <p:spPr bwMode="auto">
          <a:xfrm>
            <a:off x="514804" y="4343798"/>
            <a:ext cx="5912304" cy="4113609"/>
          </a:xfrm>
          <a:prstGeom prst="rect">
            <a:avLst/>
          </a:prstGeom>
          <a:solidFill>
            <a:srgbClr val="FFFFFF"/>
          </a:solidFill>
          <a:ln>
            <a:solidFill>
              <a:srgbClr val="000000"/>
            </a:solidFill>
            <a:miter lim="800000"/>
            <a:headEnd/>
            <a:tailEnd/>
          </a:ln>
        </p:spPr>
        <p:txBody>
          <a:bodyPr lIns="95747" tIns="47873" rIns="95747" bIns="47873"/>
          <a:lstStyle/>
          <a:p>
            <a:endParaRPr lang="en-US"/>
          </a:p>
        </p:txBody>
      </p:sp>
      <p:sp>
        <p:nvSpPr>
          <p:cNvPr id="2" name="Footer Placeholder 1"/>
          <p:cNvSpPr>
            <a:spLocks noGrp="1"/>
          </p:cNvSpPr>
          <p:nvPr>
            <p:ph type="ftr" sz="quarter" idx="10"/>
          </p:nvPr>
        </p:nvSpPr>
        <p:spPr/>
        <p:txBody>
          <a:bodyPr/>
          <a:lstStyle/>
          <a:p>
            <a:pPr>
              <a:defRPr/>
            </a:pPr>
            <a:r>
              <a:rPr lang="en-US" altLang="ko-KR" smtClean="0"/>
              <a:t>page</a:t>
            </a:r>
            <a:endParaRPr lang="ko-KR" altLang="ko-K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body" idx="1"/>
          </p:nvPr>
        </p:nvSpPr>
        <p:spPr bwMode="auto">
          <a:xfrm>
            <a:off x="514804" y="4343798"/>
            <a:ext cx="5912304" cy="411360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351" tIns="47330" rIns="96351" bIns="47330"/>
          <a:lstStyle/>
          <a:p>
            <a:r>
              <a:rPr lang="en-US"/>
              <a:t>Here are the timing diagrams showing the differences between the single cycle, multiple cycle, and pipeline implementations.</a:t>
            </a:r>
          </a:p>
          <a:p>
            <a:r>
              <a:rPr lang="en-US"/>
              <a:t>For example, in the pipeline implementation, we can finish executing the Load, Store, and R-type instruction sequence in seven cycles.</a:t>
            </a:r>
          </a:p>
          <a:p>
            <a:r>
              <a:rPr lang="en-US"/>
              <a:t>In the multiple clock cycle implementation, however, we cannot start executing the store until Cycle 6 because we must wait for the load instruction to  complete.</a:t>
            </a:r>
          </a:p>
          <a:p>
            <a:r>
              <a:rPr lang="en-US"/>
              <a:t>Similarly, we cannot start the execution of the R-type instruction until the store instruction has completed its execution in Cycle 9.</a:t>
            </a:r>
          </a:p>
          <a:p>
            <a:r>
              <a:rPr lang="en-US"/>
              <a:t>In the Single Cycle implementation, the cycle time is set to accommodate the longest instruction, the Load instruction.</a:t>
            </a:r>
          </a:p>
          <a:p>
            <a:r>
              <a:rPr lang="en-US"/>
              <a:t>Consequently, the cycle time for the Single Cycle implementation can be five times longer than the multiple cycle implementation.</a:t>
            </a:r>
          </a:p>
          <a:p>
            <a:r>
              <a:rPr lang="en-US"/>
              <a:t>But may be more importantly, since the cycle time has to be long enough for the load instruction, it is too long for the store instruction so the last part of the cycle here is wasted.</a:t>
            </a:r>
          </a:p>
          <a:p>
            <a:endParaRPr lang="en-US"/>
          </a:p>
        </p:txBody>
      </p:sp>
      <p:sp>
        <p:nvSpPr>
          <p:cNvPr id="191491" name="Rectangle 3"/>
          <p:cNvSpPr>
            <a:spLocks noGrp="1" noRot="1" noChangeAspect="1" noChangeArrowheads="1"/>
          </p:cNvSpPr>
          <p:nvPr>
            <p:ph type="sldImg"/>
          </p:nvPr>
        </p:nvSpPr>
        <p:spPr bwMode="auto">
          <a:xfrm>
            <a:off x="1160463" y="588963"/>
            <a:ext cx="4549775" cy="3413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 name="Footer Placeholder 1"/>
          <p:cNvSpPr>
            <a:spLocks noGrp="1"/>
          </p:cNvSpPr>
          <p:nvPr>
            <p:ph type="ftr" sz="quarter" idx="10"/>
          </p:nvPr>
        </p:nvSpPr>
        <p:spPr/>
        <p:txBody>
          <a:bodyPr/>
          <a:lstStyle/>
          <a:p>
            <a:pPr>
              <a:defRPr/>
            </a:pPr>
            <a:r>
              <a:rPr lang="en-US" altLang="ko-KR" smtClean="0"/>
              <a:t>page</a:t>
            </a:r>
            <a:endParaRPr lang="ko-KR" altLang="ko-K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Footer Placeholder 3"/>
          <p:cNvSpPr>
            <a:spLocks noGrp="1"/>
          </p:cNvSpPr>
          <p:nvPr>
            <p:ph type="ftr" sz="quarter" idx="10"/>
          </p:nvPr>
        </p:nvSpPr>
        <p:spPr/>
        <p:txBody>
          <a:bodyPr/>
          <a:lstStyle/>
          <a:p>
            <a:pPr>
              <a:defRPr/>
            </a:pPr>
            <a:r>
              <a:rPr lang="en-US" altLang="ko-KR" smtClean="0"/>
              <a:t>page</a:t>
            </a:r>
            <a:endParaRPr lang="ko-KR" altLang="ko-KR"/>
          </a:p>
        </p:txBody>
      </p:sp>
      <p:sp>
        <p:nvSpPr>
          <p:cNvPr id="5" name="Slide Number Placeholder 4"/>
          <p:cNvSpPr>
            <a:spLocks noGrp="1"/>
          </p:cNvSpPr>
          <p:nvPr>
            <p:ph type="sldNum" sz="quarter" idx="11"/>
          </p:nvPr>
        </p:nvSpPr>
        <p:spPr/>
        <p:txBody>
          <a:bodyPr/>
          <a:lstStyle/>
          <a:p>
            <a:pPr>
              <a:defRPr/>
            </a:pPr>
            <a:fld id="{68E3F302-E015-4F0E-8173-1AAF6CB11296}" type="slidenum">
              <a:rPr lang="ko-KR" altLang="ko-KR" smtClean="0"/>
              <a:pPr>
                <a:defRPr/>
              </a:pPr>
              <a:t>29</a:t>
            </a:fld>
            <a:endParaRPr lang="ko-KR" altLang="ko-KR"/>
          </a:p>
        </p:txBody>
      </p:sp>
    </p:spTree>
    <p:extLst>
      <p:ext uri="{BB962C8B-B14F-4D97-AF65-F5344CB8AC3E}">
        <p14:creationId xmlns:p14="http://schemas.microsoft.com/office/powerpoint/2010/main" val="29450415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8E3F302-E015-4F0E-8173-1AAF6CB11296}" type="slidenum">
              <a:rPr lang="ko-KR" altLang="ko-KR" smtClean="0"/>
              <a:pPr>
                <a:defRPr/>
              </a:pPr>
              <a:t>31</a:t>
            </a:fld>
            <a:endParaRPr lang="ko-KR" altLang="ko-KR"/>
          </a:p>
        </p:txBody>
      </p:sp>
      <p:sp>
        <p:nvSpPr>
          <p:cNvPr id="5" name="Footer Placeholder 4"/>
          <p:cNvSpPr>
            <a:spLocks noGrp="1"/>
          </p:cNvSpPr>
          <p:nvPr>
            <p:ph type="ftr" sz="quarter" idx="11"/>
          </p:nvPr>
        </p:nvSpPr>
        <p:spPr/>
        <p:txBody>
          <a:bodyPr/>
          <a:lstStyle/>
          <a:p>
            <a:pPr>
              <a:defRPr/>
            </a:pPr>
            <a:r>
              <a:rPr lang="en-US" altLang="ko-KR" smtClean="0"/>
              <a:t>page</a:t>
            </a:r>
            <a:endParaRPr lang="ko-KR" altLang="ko-KR"/>
          </a:p>
        </p:txBody>
      </p:sp>
    </p:spTree>
    <p:extLst>
      <p:ext uri="{BB962C8B-B14F-4D97-AF65-F5344CB8AC3E}">
        <p14:creationId xmlns:p14="http://schemas.microsoft.com/office/powerpoint/2010/main" val="1404831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8E3F302-E015-4F0E-8173-1AAF6CB11296}" type="slidenum">
              <a:rPr lang="ko-KR" altLang="ko-KR" smtClean="0"/>
              <a:pPr>
                <a:defRPr/>
              </a:pPr>
              <a:t>7</a:t>
            </a:fld>
            <a:endParaRPr lang="ko-KR" altLang="ko-KR"/>
          </a:p>
        </p:txBody>
      </p:sp>
      <p:sp>
        <p:nvSpPr>
          <p:cNvPr id="5" name="Footer Placeholder 4"/>
          <p:cNvSpPr>
            <a:spLocks noGrp="1"/>
          </p:cNvSpPr>
          <p:nvPr>
            <p:ph type="ftr" sz="quarter" idx="11"/>
          </p:nvPr>
        </p:nvSpPr>
        <p:spPr/>
        <p:txBody>
          <a:bodyPr/>
          <a:lstStyle/>
          <a:p>
            <a:pPr>
              <a:defRPr/>
            </a:pPr>
            <a:r>
              <a:rPr lang="en-US" altLang="ko-KR" smtClean="0"/>
              <a:t>page</a:t>
            </a:r>
            <a:endParaRPr lang="ko-KR" altLang="ko-KR"/>
          </a:p>
        </p:txBody>
      </p:sp>
    </p:spTree>
    <p:extLst>
      <p:ext uri="{BB962C8B-B14F-4D97-AF65-F5344CB8AC3E}">
        <p14:creationId xmlns:p14="http://schemas.microsoft.com/office/powerpoint/2010/main" val="41356210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77C4F3-03D2-424B-9FFB-9ADC341BBD1C}" type="slidenum">
              <a:rPr lang="ar-SA"/>
              <a:pPr/>
              <a:t>11</a:t>
            </a:fld>
            <a:endParaRPr lang="en-US"/>
          </a:p>
        </p:txBody>
      </p:sp>
      <p:sp>
        <p:nvSpPr>
          <p:cNvPr id="229378" name="Rectangle 2"/>
          <p:cNvSpPr>
            <a:spLocks noGrp="1" noRot="1" noChangeAspect="1" noChangeArrowheads="1" noTextEdit="1"/>
          </p:cNvSpPr>
          <p:nvPr>
            <p:ph type="sldImg"/>
          </p:nvPr>
        </p:nvSpPr>
        <p:spPr>
          <a:ln/>
        </p:spPr>
      </p:sp>
      <p:sp>
        <p:nvSpPr>
          <p:cNvPr id="229379" name="Rectangle 3"/>
          <p:cNvSpPr>
            <a:spLocks noGrp="1" noChangeArrowheads="1"/>
          </p:cNvSpPr>
          <p:nvPr>
            <p:ph type="body" idx="1"/>
          </p:nvPr>
        </p:nvSpPr>
        <p:spPr/>
        <p:txBody>
          <a:bodyPr/>
          <a:lstStyle/>
          <a:p>
            <a:endParaRPr lang="en-US"/>
          </a:p>
        </p:txBody>
      </p:sp>
      <p:sp>
        <p:nvSpPr>
          <p:cNvPr id="2" name="Footer Placeholder 1"/>
          <p:cNvSpPr>
            <a:spLocks noGrp="1"/>
          </p:cNvSpPr>
          <p:nvPr>
            <p:ph type="ftr" sz="quarter" idx="10"/>
          </p:nvPr>
        </p:nvSpPr>
        <p:spPr/>
        <p:txBody>
          <a:bodyPr/>
          <a:lstStyle/>
          <a:p>
            <a:pPr>
              <a:defRPr/>
            </a:pPr>
            <a:r>
              <a:rPr lang="en-US" altLang="ko-KR" smtClean="0"/>
              <a:t>page</a:t>
            </a:r>
            <a:endParaRPr lang="ko-KR"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2B9E7F-C628-4F44-BB47-BAC05DB64AEF}" type="slidenum">
              <a:rPr lang="ar-SA"/>
              <a:pPr/>
              <a:t>12</a:t>
            </a:fld>
            <a:endParaRPr lang="en-US"/>
          </a:p>
        </p:txBody>
      </p:sp>
      <p:sp>
        <p:nvSpPr>
          <p:cNvPr id="231426" name="Rectangle 2"/>
          <p:cNvSpPr>
            <a:spLocks noGrp="1" noRot="1" noChangeAspect="1" noChangeArrowheads="1" noTextEdit="1"/>
          </p:cNvSpPr>
          <p:nvPr>
            <p:ph type="sldImg"/>
          </p:nvPr>
        </p:nvSpPr>
        <p:spPr>
          <a:ln/>
        </p:spPr>
      </p:sp>
      <p:sp>
        <p:nvSpPr>
          <p:cNvPr id="231427" name="Rectangle 3"/>
          <p:cNvSpPr>
            <a:spLocks noGrp="1" noChangeArrowheads="1"/>
          </p:cNvSpPr>
          <p:nvPr>
            <p:ph type="body" idx="1"/>
          </p:nvPr>
        </p:nvSpPr>
        <p:spPr/>
        <p:txBody>
          <a:bodyPr/>
          <a:lstStyle/>
          <a:p>
            <a:endParaRPr lang="en-US"/>
          </a:p>
        </p:txBody>
      </p:sp>
      <p:sp>
        <p:nvSpPr>
          <p:cNvPr id="2" name="Footer Placeholder 1"/>
          <p:cNvSpPr>
            <a:spLocks noGrp="1"/>
          </p:cNvSpPr>
          <p:nvPr>
            <p:ph type="ftr" sz="quarter" idx="10"/>
          </p:nvPr>
        </p:nvSpPr>
        <p:spPr/>
        <p:txBody>
          <a:bodyPr/>
          <a:lstStyle/>
          <a:p>
            <a:pPr>
              <a:defRPr/>
            </a:pPr>
            <a:r>
              <a:rPr lang="en-US" altLang="ko-KR" smtClean="0"/>
              <a:t>page</a:t>
            </a:r>
            <a:endParaRPr lang="ko-KR" altLang="ko-K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ftr" sz="quarter" idx="4"/>
          </p:nvPr>
        </p:nvSpPr>
        <p:spPr>
          <a:ln/>
        </p:spPr>
        <p:txBody>
          <a:bodyPr/>
          <a:lstStyle/>
          <a:p>
            <a:r>
              <a:rPr lang="en-US" smtClean="0"/>
              <a:t>page</a:t>
            </a:r>
            <a:endParaRPr lang="en-US"/>
          </a:p>
        </p:txBody>
      </p:sp>
      <p:sp>
        <p:nvSpPr>
          <p:cNvPr id="7" name="Rectangle 5"/>
          <p:cNvSpPr>
            <a:spLocks noGrp="1" noChangeArrowheads="1"/>
          </p:cNvSpPr>
          <p:nvPr>
            <p:ph type="sldNum" sz="quarter" idx="5"/>
          </p:nvPr>
        </p:nvSpPr>
        <p:spPr>
          <a:ln/>
        </p:spPr>
        <p:txBody>
          <a:bodyPr/>
          <a:lstStyle/>
          <a:p>
            <a:fld id="{36029B98-052F-AE4C-8FFD-F597B859B085}" type="slidenum">
              <a:rPr lang="en-US"/>
              <a:pPr/>
              <a:t>13</a:t>
            </a:fld>
            <a:endParaRPr lang="en-US"/>
          </a:p>
        </p:txBody>
      </p:sp>
      <p:sp>
        <p:nvSpPr>
          <p:cNvPr id="1248258" name="Rectangle 2"/>
          <p:cNvSpPr>
            <a:spLocks noGrp="1" noRot="1" noChangeAspect="1" noChangeArrowheads="1" noTextEdit="1"/>
          </p:cNvSpPr>
          <p:nvPr>
            <p:ph type="sldImg"/>
          </p:nvPr>
        </p:nvSpPr>
        <p:spPr>
          <a:ln/>
        </p:spPr>
      </p:sp>
      <p:sp>
        <p:nvSpPr>
          <p:cNvPr id="1248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ftr" sz="quarter" idx="4"/>
          </p:nvPr>
        </p:nvSpPr>
        <p:spPr>
          <a:ln/>
        </p:spPr>
        <p:txBody>
          <a:bodyPr/>
          <a:lstStyle/>
          <a:p>
            <a:r>
              <a:rPr lang="en-US" smtClean="0"/>
              <a:t>page</a:t>
            </a:r>
            <a:endParaRPr lang="en-US"/>
          </a:p>
        </p:txBody>
      </p:sp>
      <p:sp>
        <p:nvSpPr>
          <p:cNvPr id="7" name="Rectangle 5"/>
          <p:cNvSpPr>
            <a:spLocks noGrp="1" noChangeArrowheads="1"/>
          </p:cNvSpPr>
          <p:nvPr>
            <p:ph type="sldNum" sz="quarter" idx="5"/>
          </p:nvPr>
        </p:nvSpPr>
        <p:spPr>
          <a:ln/>
        </p:spPr>
        <p:txBody>
          <a:bodyPr/>
          <a:lstStyle/>
          <a:p>
            <a:fld id="{C0925FEC-EEA1-1441-BEE2-11E74F91C3BD}" type="slidenum">
              <a:rPr lang="en-US"/>
              <a:pPr/>
              <a:t>15</a:t>
            </a:fld>
            <a:endParaRPr lang="en-US"/>
          </a:p>
        </p:txBody>
      </p:sp>
      <p:sp>
        <p:nvSpPr>
          <p:cNvPr id="1332226" name="Rectangle 2"/>
          <p:cNvSpPr>
            <a:spLocks noGrp="1" noRot="1" noChangeAspect="1" noChangeArrowheads="1" noTextEdit="1"/>
          </p:cNvSpPr>
          <p:nvPr>
            <p:ph type="sldImg"/>
          </p:nvPr>
        </p:nvSpPr>
        <p:spPr>
          <a:ln/>
        </p:spPr>
      </p:sp>
      <p:sp>
        <p:nvSpPr>
          <p:cNvPr id="1332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body" idx="1"/>
          </p:nvPr>
        </p:nvSpPr>
        <p:spPr>
          <a:ln/>
        </p:spPr>
        <p:txBody>
          <a:bodyPr lIns="94742" tIns="46539" rIns="94742" bIns="46539"/>
          <a:lstStyle/>
          <a:p>
            <a:endParaRPr lang="en-US"/>
          </a:p>
        </p:txBody>
      </p:sp>
      <p:sp>
        <p:nvSpPr>
          <p:cNvPr id="148483" name="Rectangle 3"/>
          <p:cNvSpPr>
            <a:spLocks noGrp="1" noRot="1" noChangeAspect="1" noChangeArrowheads="1" noTextEdit="1"/>
          </p:cNvSpPr>
          <p:nvPr>
            <p:ph type="sldImg"/>
          </p:nvPr>
        </p:nvSpPr>
        <p:spPr>
          <a:ln cap="flat"/>
        </p:spPr>
      </p:sp>
      <p:sp>
        <p:nvSpPr>
          <p:cNvPr id="2" name="Footer Placeholder 1"/>
          <p:cNvSpPr>
            <a:spLocks noGrp="1"/>
          </p:cNvSpPr>
          <p:nvPr>
            <p:ph type="ftr" sz="quarter" idx="10"/>
          </p:nvPr>
        </p:nvSpPr>
        <p:spPr/>
        <p:txBody>
          <a:bodyPr/>
          <a:lstStyle/>
          <a:p>
            <a:pPr>
              <a:defRPr/>
            </a:pPr>
            <a:r>
              <a:rPr lang="en-US" altLang="ko-KR" smtClean="0"/>
              <a:t>page</a:t>
            </a:r>
            <a:endParaRPr lang="ko-KR" altLang="ko-K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body" idx="1"/>
          </p:nvPr>
        </p:nvSpPr>
        <p:spPr>
          <a:ln/>
        </p:spPr>
        <p:txBody>
          <a:bodyPr lIns="94742" tIns="46539" rIns="94742" bIns="46539"/>
          <a:lstStyle/>
          <a:p>
            <a:endParaRPr lang="en-US"/>
          </a:p>
        </p:txBody>
      </p:sp>
      <p:sp>
        <p:nvSpPr>
          <p:cNvPr id="140291" name="Rectangle 3"/>
          <p:cNvSpPr>
            <a:spLocks noGrp="1" noRot="1" noChangeAspect="1" noChangeArrowheads="1" noTextEdit="1"/>
          </p:cNvSpPr>
          <p:nvPr>
            <p:ph type="sldImg"/>
          </p:nvPr>
        </p:nvSpPr>
        <p:spPr>
          <a:ln cap="flat"/>
        </p:spPr>
      </p:sp>
      <p:sp>
        <p:nvSpPr>
          <p:cNvPr id="2" name="Footer Placeholder 1"/>
          <p:cNvSpPr>
            <a:spLocks noGrp="1"/>
          </p:cNvSpPr>
          <p:nvPr>
            <p:ph type="ftr" sz="quarter" idx="10"/>
          </p:nvPr>
        </p:nvSpPr>
        <p:spPr/>
        <p:txBody>
          <a:bodyPr/>
          <a:lstStyle/>
          <a:p>
            <a:pPr>
              <a:defRPr/>
            </a:pPr>
            <a:r>
              <a:rPr lang="en-US" altLang="ko-KR" smtClean="0"/>
              <a:t>page</a:t>
            </a:r>
            <a:endParaRPr lang="ko-KR" altLang="ko-K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body" idx="1"/>
          </p:nvPr>
        </p:nvSpPr>
        <p:spPr>
          <a:ln/>
        </p:spPr>
        <p:txBody>
          <a:bodyPr lIns="94742" tIns="46539" rIns="94742" bIns="46539"/>
          <a:lstStyle/>
          <a:p>
            <a:endParaRPr lang="en-US"/>
          </a:p>
        </p:txBody>
      </p:sp>
      <p:sp>
        <p:nvSpPr>
          <p:cNvPr id="142339" name="Rectangle 3"/>
          <p:cNvSpPr>
            <a:spLocks noGrp="1" noRot="1" noChangeAspect="1" noChangeArrowheads="1" noTextEdit="1"/>
          </p:cNvSpPr>
          <p:nvPr>
            <p:ph type="sldImg"/>
          </p:nvPr>
        </p:nvSpPr>
        <p:spPr>
          <a:ln cap="flat"/>
        </p:spPr>
      </p:sp>
      <p:sp>
        <p:nvSpPr>
          <p:cNvPr id="2" name="Footer Placeholder 1"/>
          <p:cNvSpPr>
            <a:spLocks noGrp="1"/>
          </p:cNvSpPr>
          <p:nvPr>
            <p:ph type="ftr" sz="quarter" idx="10"/>
          </p:nvPr>
        </p:nvSpPr>
        <p:spPr/>
        <p:txBody>
          <a:bodyPr/>
          <a:lstStyle/>
          <a:p>
            <a:pPr>
              <a:defRPr/>
            </a:pPr>
            <a:r>
              <a:rPr lang="en-US" altLang="ko-KR" smtClean="0"/>
              <a:t>page</a:t>
            </a:r>
            <a:endParaRPr lang="ko-KR"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30200"/>
            <a:ext cx="7292975" cy="736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98500" y="1193800"/>
            <a:ext cx="3765550" cy="492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6450" y="1193800"/>
            <a:ext cx="3765550" cy="492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a:xfrm>
            <a:off x="6553200" y="6565900"/>
            <a:ext cx="1905000" cy="292100"/>
          </a:xfrm>
          <a:prstGeom prst="rect">
            <a:avLst/>
          </a:prstGeom>
        </p:spPr>
        <p:txBody>
          <a:bodyPr/>
          <a:lstStyle>
            <a:lvl1pPr>
              <a:defRPr smtClean="0"/>
            </a:lvl1pPr>
          </a:lstStyle>
          <a:p>
            <a:fld id="{E489089A-EFBD-0349-BA16-BD86482BF95F}" type="slidenum">
              <a:rPr lang="en-US"/>
              <a:pPr/>
              <a:t>‹#›</a:t>
            </a:fld>
            <a:endParaRPr lang="en-US" b="0">
              <a:solidFill>
                <a:srgbClr val="FBBA03"/>
              </a:solidFill>
            </a:endParaRPr>
          </a:p>
        </p:txBody>
      </p:sp>
    </p:spTree>
    <p:extLst>
      <p:ext uri="{BB962C8B-B14F-4D97-AF65-F5344CB8AC3E}">
        <p14:creationId xmlns:p14="http://schemas.microsoft.com/office/powerpoint/2010/main" val="3020618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8.wmf"/><Relationship Id="rId4" Type="http://schemas.openxmlformats.org/officeDocument/2006/relationships/oleObject" Target="../embeddings/oleObject2.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7.xml"/><Relationship Id="rId7"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11.wmf"/><Relationship Id="rId4" Type="http://schemas.openxmlformats.org/officeDocument/2006/relationships/oleObject" Target="../embeddings/oleObject4.bin"/><Relationship Id="rId9" Type="http://schemas.openxmlformats.org/officeDocument/2006/relationships/image" Target="../media/image13.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17.emf"/><Relationship Id="rId3" Type="http://schemas.openxmlformats.org/officeDocument/2006/relationships/oleObject" Target="../embeddings/oleObject7.bin"/><Relationship Id="rId7" Type="http://schemas.openxmlformats.org/officeDocument/2006/relationships/oleObject" Target="../embeddings/oleObject9.bin"/><Relationship Id="rId12" Type="http://schemas.openxmlformats.org/officeDocument/2006/relationships/image" Target="../media/image19.e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6.wmf"/><Relationship Id="rId11" Type="http://schemas.openxmlformats.org/officeDocument/2006/relationships/oleObject" Target="../embeddings/oleObject11.bin"/><Relationship Id="rId5" Type="http://schemas.openxmlformats.org/officeDocument/2006/relationships/oleObject" Target="../embeddings/oleObject8.bin"/><Relationship Id="rId10" Type="http://schemas.openxmlformats.org/officeDocument/2006/relationships/image" Target="../media/image18.emf"/><Relationship Id="rId4" Type="http://schemas.openxmlformats.org/officeDocument/2006/relationships/image" Target="../media/image15.emf"/><Relationship Id="rId9" Type="http://schemas.openxmlformats.org/officeDocument/2006/relationships/oleObject" Target="../embeddings/oleObject10.bin"/></Relationships>
</file>

<file path=ppt/slides/_rels/slide2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15.bin"/><Relationship Id="rId13" Type="http://schemas.openxmlformats.org/officeDocument/2006/relationships/image" Target="../media/image24.emf"/><Relationship Id="rId3" Type="http://schemas.openxmlformats.org/officeDocument/2006/relationships/oleObject" Target="../embeddings/oleObject12.bin"/><Relationship Id="rId7" Type="http://schemas.openxmlformats.org/officeDocument/2006/relationships/oleObject" Target="../embeddings/oleObject14.bin"/><Relationship Id="rId12"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22.emf"/><Relationship Id="rId11" Type="http://schemas.openxmlformats.org/officeDocument/2006/relationships/image" Target="../media/image23.emf"/><Relationship Id="rId5" Type="http://schemas.openxmlformats.org/officeDocument/2006/relationships/oleObject" Target="../embeddings/oleObject13.bin"/><Relationship Id="rId15" Type="http://schemas.openxmlformats.org/officeDocument/2006/relationships/image" Target="../media/image25.emf"/><Relationship Id="rId10" Type="http://schemas.openxmlformats.org/officeDocument/2006/relationships/oleObject" Target="../embeddings/oleObject17.bin"/><Relationship Id="rId4" Type="http://schemas.openxmlformats.org/officeDocument/2006/relationships/image" Target="../media/image21.emf"/><Relationship Id="rId9" Type="http://schemas.openxmlformats.org/officeDocument/2006/relationships/oleObject" Target="../embeddings/oleObject16.bin"/><Relationship Id="rId14" Type="http://schemas.openxmlformats.org/officeDocument/2006/relationships/oleObject" Target="../embeddings/oleObject19.bin"/></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26.emf"/></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27.emf"/></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28.emf"/><Relationship Id="rId4" Type="http://schemas.openxmlformats.org/officeDocument/2006/relationships/oleObject" Target="../embeddings/oleObject22.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15147"/>
            <a:ext cx="6912768" cy="6627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2225" cap="flat" cmpd="sng">
                <a:solidFill>
                  <a:srgbClr val="0000FF"/>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36741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smtClean="0">
                <a:latin typeface="Franklin Gothic Book" pitchFamily="34" charset="0"/>
              </a:rPr>
              <a:t>Pipeline Interconnections</a:t>
            </a:r>
          </a:p>
        </p:txBody>
      </p:sp>
      <p:pic>
        <p:nvPicPr>
          <p:cNvPr id="3584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784" y="865521"/>
            <a:ext cx="6336704" cy="5184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4" name="TextBox 4"/>
          <p:cNvSpPr txBox="1">
            <a:spLocks noChangeArrowheads="1"/>
          </p:cNvSpPr>
          <p:nvPr/>
        </p:nvSpPr>
        <p:spPr bwMode="auto">
          <a:xfrm>
            <a:off x="107504" y="836712"/>
            <a:ext cx="4032448"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eaLnBrk="1" hangingPunct="1"/>
            <a:r>
              <a:rPr lang="en-US" sz="2000" dirty="0">
                <a:solidFill>
                  <a:srgbClr val="FF0000"/>
                </a:solidFill>
              </a:rPr>
              <a:t>Example:</a:t>
            </a:r>
            <a:r>
              <a:rPr lang="en-US" sz="2000" dirty="0"/>
              <a:t> Advanced </a:t>
            </a:r>
          </a:p>
          <a:p>
            <a:pPr algn="l" eaLnBrk="1" hangingPunct="1"/>
            <a:r>
              <a:rPr lang="en-US" sz="2000" dirty="0"/>
              <a:t>Scientific Computer</a:t>
            </a:r>
          </a:p>
          <a:p>
            <a:pPr algn="l" eaLnBrk="1" hangingPunct="1"/>
            <a:endParaRPr lang="en-US" sz="2000" dirty="0"/>
          </a:p>
          <a:p>
            <a:pPr algn="l" eaLnBrk="1" hangingPunct="1"/>
            <a:r>
              <a:rPr lang="en-US" sz="2000" dirty="0"/>
              <a:t>Arithmetic pipeline has</a:t>
            </a:r>
          </a:p>
          <a:p>
            <a:pPr algn="l" eaLnBrk="1" hangingPunct="1"/>
            <a:r>
              <a:rPr lang="en-US" sz="2000" dirty="0">
                <a:solidFill>
                  <a:srgbClr val="00B0F0"/>
                </a:solidFill>
              </a:rPr>
              <a:t>eight</a:t>
            </a:r>
            <a:r>
              <a:rPr lang="en-US" sz="2000" dirty="0"/>
              <a:t> stages</a:t>
            </a:r>
          </a:p>
          <a:p>
            <a:pPr algn="l" eaLnBrk="1" hangingPunct="1"/>
            <a:endParaRPr lang="en-US" sz="2000" dirty="0"/>
          </a:p>
          <a:p>
            <a:pPr algn="l" eaLnBrk="1" hangingPunct="1"/>
            <a:r>
              <a:rPr lang="en-US" sz="2000" dirty="0"/>
              <a:t>It is an example of </a:t>
            </a:r>
            <a:r>
              <a:rPr lang="en-US" sz="2000" dirty="0">
                <a:solidFill>
                  <a:srgbClr val="00B0F0"/>
                </a:solidFill>
              </a:rPr>
              <a:t>static</a:t>
            </a:r>
          </a:p>
          <a:p>
            <a:pPr algn="l" eaLnBrk="1" hangingPunct="1"/>
            <a:r>
              <a:rPr lang="en-US" sz="2000" dirty="0">
                <a:solidFill>
                  <a:srgbClr val="00B0F0"/>
                </a:solidFill>
              </a:rPr>
              <a:t>multifunctional</a:t>
            </a:r>
            <a:r>
              <a:rPr lang="en-US" sz="2000" dirty="0"/>
              <a:t> pipeline</a:t>
            </a:r>
          </a:p>
          <a:p>
            <a:pPr algn="l" eaLnBrk="1" hangingPunct="1"/>
            <a:endParaRPr lang="en-US" sz="2000" dirty="0"/>
          </a:p>
          <a:p>
            <a:pPr algn="l" eaLnBrk="1" hangingPunct="1"/>
            <a:r>
              <a:rPr lang="en-US" sz="2000" dirty="0"/>
              <a:t>With </a:t>
            </a:r>
            <a:r>
              <a:rPr lang="en-US" sz="2000" dirty="0">
                <a:solidFill>
                  <a:srgbClr val="00B0F0"/>
                </a:solidFill>
              </a:rPr>
              <a:t>change in inter-</a:t>
            </a:r>
          </a:p>
          <a:p>
            <a:pPr algn="l" eaLnBrk="1" hangingPunct="1"/>
            <a:r>
              <a:rPr lang="en-US" sz="2000" dirty="0">
                <a:solidFill>
                  <a:srgbClr val="00B0F0"/>
                </a:solidFill>
              </a:rPr>
              <a:t>connections</a:t>
            </a:r>
            <a:r>
              <a:rPr lang="en-US" sz="2000" dirty="0"/>
              <a:t>, different </a:t>
            </a:r>
          </a:p>
          <a:p>
            <a:pPr algn="l" eaLnBrk="1" hangingPunct="1"/>
            <a:r>
              <a:rPr lang="en-US" sz="2000" dirty="0"/>
              <a:t>functions (fixed-point and</a:t>
            </a:r>
          </a:p>
          <a:p>
            <a:pPr algn="l" eaLnBrk="1" hangingPunct="1"/>
            <a:r>
              <a:rPr lang="en-US" sz="2000" dirty="0"/>
              <a:t>floating point) can be </a:t>
            </a:r>
          </a:p>
          <a:p>
            <a:pPr algn="l" eaLnBrk="1" hangingPunct="1"/>
            <a:r>
              <a:rPr lang="en-US" sz="2000" dirty="0"/>
              <a:t>performed </a:t>
            </a:r>
          </a:p>
        </p:txBody>
      </p:sp>
    </p:spTree>
    <p:extLst>
      <p:ext uri="{BB962C8B-B14F-4D97-AF65-F5344CB8AC3E}">
        <p14:creationId xmlns:p14="http://schemas.microsoft.com/office/powerpoint/2010/main" val="38408091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p:txBody>
          <a:bodyPr/>
          <a:lstStyle/>
          <a:p>
            <a:r>
              <a:rPr lang="en-US" altLang="zh-CN" dirty="0" smtClean="0">
                <a:ea typeface="SimSun" pitchFamily="2" charset="-122"/>
              </a:rPr>
              <a:t>Performance Considerations</a:t>
            </a:r>
            <a:endParaRPr lang="en-US" altLang="zh-CN" dirty="0">
              <a:ea typeface="SimSun" pitchFamily="2" charset="-122"/>
            </a:endParaRPr>
          </a:p>
        </p:txBody>
      </p:sp>
      <p:sp>
        <p:nvSpPr>
          <p:cNvPr id="228355" name="Rectangle 3"/>
          <p:cNvSpPr>
            <a:spLocks noGrp="1" noChangeArrowheads="1"/>
          </p:cNvSpPr>
          <p:nvPr>
            <p:ph type="body" idx="1"/>
          </p:nvPr>
        </p:nvSpPr>
        <p:spPr/>
        <p:txBody>
          <a:bodyPr/>
          <a:lstStyle/>
          <a:p>
            <a:r>
              <a:rPr lang="en-US" altLang="zh-CN" sz="2800" dirty="0">
                <a:ea typeface="SimSun" pitchFamily="2" charset="-122"/>
              </a:rPr>
              <a:t>The execution time T of a program that has a dynamic instruction count N is given by:</a:t>
            </a:r>
          </a:p>
          <a:p>
            <a:pPr>
              <a:buFont typeface="Wingdings" pitchFamily="2" charset="2"/>
              <a:buNone/>
            </a:pPr>
            <a:r>
              <a:rPr lang="en-US" altLang="zh-CN" sz="2800" dirty="0" smtClean="0">
                <a:ea typeface="SimSun" pitchFamily="2" charset="-122"/>
              </a:rPr>
              <a:t>where </a:t>
            </a:r>
            <a:r>
              <a:rPr lang="en-US" altLang="zh-CN" sz="2800" dirty="0">
                <a:ea typeface="SimSun" pitchFamily="2" charset="-122"/>
              </a:rPr>
              <a:t>S is the average number of clock cycles it takes to fetch and execute one instruction, and R is the clock rate</a:t>
            </a:r>
            <a:r>
              <a:rPr lang="en-US" altLang="zh-CN" sz="2800" dirty="0" smtClean="0">
                <a:ea typeface="SimSun" pitchFamily="2" charset="-122"/>
              </a:rPr>
              <a:t>.</a:t>
            </a:r>
          </a:p>
          <a:p>
            <a:pPr>
              <a:buFont typeface="Wingdings" pitchFamily="2" charset="2"/>
              <a:buNone/>
            </a:pPr>
            <a:endParaRPr lang="en-US" altLang="zh-CN" sz="2800" dirty="0" smtClean="0">
              <a:ea typeface="SimSun" pitchFamily="2" charset="-122"/>
            </a:endParaRPr>
          </a:p>
          <a:p>
            <a:pPr>
              <a:buFont typeface="Wingdings" pitchFamily="2" charset="2"/>
              <a:buNone/>
            </a:pPr>
            <a:endParaRPr lang="en-US" altLang="zh-CN" sz="2800" dirty="0">
              <a:ea typeface="SimSun" pitchFamily="2" charset="-122"/>
            </a:endParaRPr>
          </a:p>
          <a:p>
            <a:r>
              <a:rPr lang="en-US" altLang="zh-CN" sz="2800" dirty="0">
                <a:ea typeface="SimSun" pitchFamily="2" charset="-122"/>
              </a:rPr>
              <a:t>Instruction throughput is defined as the number of instructions executed per second.</a:t>
            </a:r>
          </a:p>
          <a:p>
            <a:endParaRPr lang="en-US" altLang="zh-CN" sz="2800" dirty="0">
              <a:ea typeface="SimSun" pitchFamily="2" charset="-122"/>
            </a:endParaRPr>
          </a:p>
        </p:txBody>
      </p:sp>
      <p:graphicFrame>
        <p:nvGraphicFramePr>
          <p:cNvPr id="228356" name="Object 4"/>
          <p:cNvGraphicFramePr>
            <a:graphicFrameLocks noChangeAspect="1"/>
          </p:cNvGraphicFramePr>
          <p:nvPr>
            <p:extLst>
              <p:ext uri="{D42A27DB-BD31-4B8C-83A1-F6EECF244321}">
                <p14:modId xmlns:p14="http://schemas.microsoft.com/office/powerpoint/2010/main" val="3427541371"/>
              </p:ext>
            </p:extLst>
          </p:nvPr>
        </p:nvGraphicFramePr>
        <p:xfrm>
          <a:off x="3851920" y="2996952"/>
          <a:ext cx="1656184" cy="1102524"/>
        </p:xfrm>
        <a:graphic>
          <a:graphicData uri="http://schemas.openxmlformats.org/presentationml/2006/ole">
            <mc:AlternateContent xmlns:mc="http://schemas.openxmlformats.org/markup-compatibility/2006">
              <mc:Choice xmlns:v="urn:schemas-microsoft-com:vml" Requires="v">
                <p:oleObj spid="_x0000_s2050" name="Equation" r:id="rId4" imgW="660240" imgH="393480" progId="Equation.3">
                  <p:embed/>
                </p:oleObj>
              </mc:Choice>
              <mc:Fallback>
                <p:oleObj name="Equation" r:id="rId4" imgW="660240" imgH="3934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51920" y="2996952"/>
                        <a:ext cx="1656184" cy="1102524"/>
                      </a:xfrm>
                      <a:prstGeom prst="rect">
                        <a:avLst/>
                      </a:prstGeom>
                      <a:noFill/>
                      <a:ln>
                        <a:noFill/>
                      </a:ln>
                      <a:effectLst/>
                    </p:spPr>
                  </p:pic>
                </p:oleObj>
              </mc:Fallback>
            </mc:AlternateContent>
          </a:graphicData>
        </a:graphic>
      </p:graphicFrame>
      <p:graphicFrame>
        <p:nvGraphicFramePr>
          <p:cNvPr id="228357" name="Object 5"/>
          <p:cNvGraphicFramePr>
            <a:graphicFrameLocks noChangeAspect="1"/>
          </p:cNvGraphicFramePr>
          <p:nvPr>
            <p:extLst>
              <p:ext uri="{D42A27DB-BD31-4B8C-83A1-F6EECF244321}">
                <p14:modId xmlns:p14="http://schemas.microsoft.com/office/powerpoint/2010/main" val="4287670268"/>
              </p:ext>
            </p:extLst>
          </p:nvPr>
        </p:nvGraphicFramePr>
        <p:xfrm>
          <a:off x="3923928" y="5445224"/>
          <a:ext cx="1770112" cy="1178366"/>
        </p:xfrm>
        <a:graphic>
          <a:graphicData uri="http://schemas.openxmlformats.org/presentationml/2006/ole">
            <mc:AlternateContent xmlns:mc="http://schemas.openxmlformats.org/markup-compatibility/2006">
              <mc:Choice xmlns:v="urn:schemas-microsoft-com:vml" Requires="v">
                <p:oleObj spid="_x0000_s2051" name="Equation" r:id="rId6" imgW="457200" imgH="393480" progId="Equation.3">
                  <p:embed/>
                </p:oleObj>
              </mc:Choice>
              <mc:Fallback>
                <p:oleObj name="Equation" r:id="rId6" imgW="457200" imgH="39348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23928" y="5445224"/>
                        <a:ext cx="1770112" cy="1178366"/>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31252581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p:txBody>
          <a:bodyPr/>
          <a:lstStyle/>
          <a:p>
            <a:r>
              <a:rPr lang="en-US" altLang="zh-CN">
                <a:ea typeface="SimSun" pitchFamily="2" charset="-122"/>
              </a:rPr>
              <a:t>Overview</a:t>
            </a:r>
          </a:p>
        </p:txBody>
      </p:sp>
      <p:sp>
        <p:nvSpPr>
          <p:cNvPr id="230403" name="Rectangle 3"/>
          <p:cNvSpPr>
            <a:spLocks noGrp="1" noChangeArrowheads="1"/>
          </p:cNvSpPr>
          <p:nvPr>
            <p:ph type="body" idx="1"/>
          </p:nvPr>
        </p:nvSpPr>
        <p:spPr/>
        <p:txBody>
          <a:bodyPr/>
          <a:lstStyle/>
          <a:p>
            <a:r>
              <a:rPr lang="en-US" altLang="zh-CN" sz="2600">
                <a:ea typeface="SimSun" pitchFamily="2" charset="-122"/>
              </a:rPr>
              <a:t>An </a:t>
            </a:r>
            <a:r>
              <a:rPr lang="en-US" altLang="zh-CN" sz="2600" i="1">
                <a:ea typeface="SimSun" pitchFamily="2" charset="-122"/>
              </a:rPr>
              <a:t>n</a:t>
            </a:r>
            <a:r>
              <a:rPr lang="en-US" altLang="zh-CN" sz="2600">
                <a:ea typeface="SimSun" pitchFamily="2" charset="-122"/>
              </a:rPr>
              <a:t>-stage pipeline has the potential to increase the throughput by </a:t>
            </a:r>
            <a:r>
              <a:rPr lang="en-US" altLang="zh-CN" sz="2600" i="1">
                <a:ea typeface="SimSun" pitchFamily="2" charset="-122"/>
              </a:rPr>
              <a:t>n</a:t>
            </a:r>
            <a:r>
              <a:rPr lang="en-US" altLang="zh-CN" sz="2600">
                <a:ea typeface="SimSun" pitchFamily="2" charset="-122"/>
              </a:rPr>
              <a:t> times.</a:t>
            </a:r>
          </a:p>
          <a:p>
            <a:r>
              <a:rPr lang="en-US" altLang="zh-CN" sz="2600">
                <a:ea typeface="SimSun" pitchFamily="2" charset="-122"/>
              </a:rPr>
              <a:t>However, the only real measure of performance is the total execution time of a program.</a:t>
            </a:r>
          </a:p>
          <a:p>
            <a:r>
              <a:rPr lang="en-US" altLang="zh-CN" sz="2600">
                <a:ea typeface="SimSun" pitchFamily="2" charset="-122"/>
              </a:rPr>
              <a:t>Higher instruction throughput will not necessarily lead to higher performance.</a:t>
            </a:r>
          </a:p>
          <a:p>
            <a:r>
              <a:rPr lang="en-US" altLang="zh-CN" sz="2600">
                <a:ea typeface="SimSun" pitchFamily="2" charset="-122"/>
              </a:rPr>
              <a:t>Two questions regarding pipelining</a:t>
            </a:r>
          </a:p>
          <a:p>
            <a:pPr>
              <a:buFont typeface="Wingdings" pitchFamily="2" charset="2"/>
              <a:buChar char="Ø"/>
            </a:pPr>
            <a:r>
              <a:rPr lang="en-US" altLang="zh-CN" sz="2000">
                <a:ea typeface="SimSun" pitchFamily="2" charset="-122"/>
              </a:rPr>
              <a:t>How much of this potential increase in instruction throughput can be realized in practice?</a:t>
            </a:r>
          </a:p>
          <a:p>
            <a:pPr>
              <a:buFont typeface="Wingdings" pitchFamily="2" charset="2"/>
              <a:buChar char="Ø"/>
            </a:pPr>
            <a:r>
              <a:rPr lang="en-US" altLang="zh-CN" sz="2000">
                <a:ea typeface="SimSun" pitchFamily="2" charset="-122"/>
              </a:rPr>
              <a:t>What is good value of </a:t>
            </a:r>
            <a:r>
              <a:rPr lang="en-US" altLang="zh-CN" sz="2000" i="1">
                <a:ea typeface="SimSun" pitchFamily="2" charset="-122"/>
              </a:rPr>
              <a:t>n</a:t>
            </a:r>
            <a:r>
              <a:rPr lang="en-US" altLang="zh-CN" sz="2000">
                <a:ea typeface="SimSun" pitchFamily="2" charset="-122"/>
              </a:rPr>
              <a:t>?</a:t>
            </a:r>
          </a:p>
        </p:txBody>
      </p:sp>
    </p:spTree>
    <p:extLst>
      <p:ext uri="{BB962C8B-B14F-4D97-AF65-F5344CB8AC3E}">
        <p14:creationId xmlns:p14="http://schemas.microsoft.com/office/powerpoint/2010/main" val="38216265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04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040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040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040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040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040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3"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 name="Slide Number Placeholder 6"/>
          <p:cNvSpPr>
            <a:spLocks noGrp="1"/>
          </p:cNvSpPr>
          <p:nvPr>
            <p:ph type="sldNum" sz="quarter" idx="12"/>
          </p:nvPr>
        </p:nvSpPr>
        <p:spPr>
          <a:xfrm>
            <a:off x="6858794" y="6381328"/>
            <a:ext cx="1905000" cy="292100"/>
          </a:xfrm>
        </p:spPr>
        <p:txBody>
          <a:bodyPr/>
          <a:lstStyle/>
          <a:p>
            <a:fld id="{41CCC5F8-D52B-4B43-AA26-AEE27DC97523}" type="slidenum">
              <a:rPr lang="en-US"/>
              <a:pPr/>
              <a:t>13</a:t>
            </a:fld>
            <a:endParaRPr lang="en-US" b="0">
              <a:solidFill>
                <a:srgbClr val="FBBA03"/>
              </a:solidFill>
            </a:endParaRPr>
          </a:p>
        </p:txBody>
      </p:sp>
      <p:sp>
        <p:nvSpPr>
          <p:cNvPr id="1209346" name="Rectangle 2"/>
          <p:cNvSpPr>
            <a:spLocks noGrp="1" noChangeArrowheads="1"/>
          </p:cNvSpPr>
          <p:nvPr>
            <p:ph type="title"/>
          </p:nvPr>
        </p:nvSpPr>
        <p:spPr>
          <a:xfrm>
            <a:off x="685800" y="330200"/>
            <a:ext cx="7467600" cy="736600"/>
          </a:xfrm>
        </p:spPr>
        <p:txBody>
          <a:bodyPr/>
          <a:lstStyle/>
          <a:p>
            <a:r>
              <a:rPr lang="en-US"/>
              <a:t>“Iron Law” of Processor Performance</a:t>
            </a:r>
          </a:p>
        </p:txBody>
      </p:sp>
      <p:sp>
        <p:nvSpPr>
          <p:cNvPr id="1209347" name="Rectangle 3"/>
          <p:cNvSpPr>
            <a:spLocks noGrp="1" noChangeArrowheads="1"/>
          </p:cNvSpPr>
          <p:nvPr>
            <p:ph type="body" sz="half" idx="1"/>
          </p:nvPr>
        </p:nvSpPr>
        <p:spPr>
          <a:xfrm>
            <a:off x="914400" y="1189038"/>
            <a:ext cx="7620000" cy="758825"/>
          </a:xfrm>
          <a:noFill/>
          <a:ln>
            <a:solidFill>
              <a:srgbClr val="FF0000"/>
            </a:solidFill>
          </a:ln>
        </p:spPr>
        <p:txBody>
          <a:bodyPr anchor="ctr">
            <a:spAutoFit/>
          </a:bodyPr>
          <a:lstStyle/>
          <a:p>
            <a:pPr>
              <a:buFontTx/>
              <a:buNone/>
            </a:pPr>
            <a:r>
              <a:rPr lang="en-US"/>
              <a:t>   </a:t>
            </a:r>
            <a:r>
              <a:rPr lang="en-US" u="sng"/>
              <a:t>   Time   </a:t>
            </a:r>
            <a:r>
              <a:rPr lang="en-US"/>
              <a:t>  =   </a:t>
            </a:r>
            <a:r>
              <a:rPr lang="en-US" u="sng"/>
              <a:t>Instructions</a:t>
            </a:r>
            <a:r>
              <a:rPr lang="en-US"/>
              <a:t>      </a:t>
            </a:r>
            <a:r>
              <a:rPr lang="en-US" u="sng"/>
              <a:t>   Cycles    </a:t>
            </a:r>
            <a:r>
              <a:rPr lang="en-US"/>
              <a:t>        </a:t>
            </a:r>
            <a:r>
              <a:rPr lang="en-US" u="sng"/>
              <a:t>Time</a:t>
            </a:r>
          </a:p>
          <a:p>
            <a:pPr>
              <a:lnSpc>
                <a:spcPct val="60000"/>
              </a:lnSpc>
              <a:buFontTx/>
              <a:buNone/>
            </a:pPr>
            <a:r>
              <a:rPr lang="en-US"/>
              <a:t>   Program           Program    *   Instruction   *   Cycle</a:t>
            </a:r>
          </a:p>
        </p:txBody>
      </p:sp>
      <p:sp>
        <p:nvSpPr>
          <p:cNvPr id="1209348" name="Text Box 4"/>
          <p:cNvSpPr txBox="1">
            <a:spLocks noChangeArrowheads="1"/>
          </p:cNvSpPr>
          <p:nvPr/>
        </p:nvSpPr>
        <p:spPr bwMode="auto">
          <a:xfrm>
            <a:off x="533400" y="2057400"/>
            <a:ext cx="8212138" cy="2647950"/>
          </a:xfrm>
          <a:prstGeom prst="rect">
            <a:avLst/>
          </a:prstGeom>
          <a:noFill/>
          <a:ln w="25400">
            <a:noFill/>
            <a:miter lim="800000"/>
            <a:headEnd/>
            <a:tailEnd/>
          </a:ln>
          <a:effectLst/>
        </p:spPr>
        <p:txBody>
          <a:bodyPr>
            <a:prstTxWarp prst="textNoShape">
              <a:avLst/>
            </a:prstTxWarp>
            <a:spAutoFit/>
          </a:bodyPr>
          <a:lstStyle/>
          <a:p>
            <a:pPr marL="233363" indent="-233363">
              <a:buFont typeface="Verdana" charset="0"/>
              <a:buChar char="–"/>
            </a:pPr>
            <a:r>
              <a:rPr lang="en-US" sz="2400">
                <a:solidFill>
                  <a:srgbClr val="56127A"/>
                </a:solidFill>
                <a:latin typeface="Verdana" charset="0"/>
              </a:rPr>
              <a:t>Instructions per program depends on source code, compiler technology, and ISA</a:t>
            </a:r>
          </a:p>
          <a:p>
            <a:pPr marL="233363" indent="-233363">
              <a:buFont typeface="Verdana" charset="0"/>
              <a:buChar char="–"/>
            </a:pPr>
            <a:r>
              <a:rPr lang="en-US" sz="2400">
                <a:solidFill>
                  <a:srgbClr val="56127A"/>
                </a:solidFill>
                <a:latin typeface="Verdana" charset="0"/>
              </a:rPr>
              <a:t>Cycles per instructions (CPI) depends upon the ISA and the microarchitecture</a:t>
            </a:r>
            <a:endParaRPr lang="en-US" sz="2400" i="1">
              <a:solidFill>
                <a:srgbClr val="56127A"/>
              </a:solidFill>
              <a:latin typeface="Verdana" charset="0"/>
            </a:endParaRPr>
          </a:p>
          <a:p>
            <a:pPr marL="233363" indent="-233363">
              <a:buFont typeface="Verdana" charset="0"/>
              <a:buChar char="–"/>
            </a:pPr>
            <a:r>
              <a:rPr lang="en-US" sz="2400">
                <a:solidFill>
                  <a:srgbClr val="56127A"/>
                </a:solidFill>
                <a:latin typeface="Verdana" charset="0"/>
              </a:rPr>
              <a:t>Time per cycle depends upon the microarchitecture and the base technology</a:t>
            </a:r>
          </a:p>
        </p:txBody>
      </p:sp>
      <p:graphicFrame>
        <p:nvGraphicFramePr>
          <p:cNvPr id="1209373" name="Group 29"/>
          <p:cNvGraphicFramePr>
            <a:graphicFrameLocks noGrp="1"/>
          </p:cNvGraphicFramePr>
          <p:nvPr>
            <p:ph sz="half" idx="2"/>
          </p:nvPr>
        </p:nvGraphicFramePr>
        <p:xfrm>
          <a:off x="2209800" y="4800600"/>
          <a:ext cx="6096000" cy="1463040"/>
        </p:xfrm>
        <a:graphic>
          <a:graphicData uri="http://schemas.openxmlformats.org/drawingml/2006/table">
            <a:tbl>
              <a:tblPr/>
              <a:tblGrid>
                <a:gridCol w="3403600"/>
                <a:gridCol w="920750"/>
                <a:gridCol w="1771650"/>
              </a:tblGrid>
              <a:tr h="203200">
                <a:tc>
                  <a:txBody>
                    <a:body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en-US" sz="2000" b="0" i="0" u="none" strike="noStrike" cap="none" normalizeH="0" baseline="0">
                          <a:ln>
                            <a:noFill/>
                          </a:ln>
                          <a:solidFill>
                            <a:schemeClr val="tx1"/>
                          </a:solidFill>
                          <a:effectLst/>
                          <a:latin typeface="Arial" charset="0"/>
                        </a:rPr>
                        <a:t>Microarchitecture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0" i="0" u="none" strike="noStrike" cap="none" normalizeH="0" baseline="0">
                          <a:ln>
                            <a:noFill/>
                          </a:ln>
                          <a:solidFill>
                            <a:schemeClr val="tx1"/>
                          </a:solidFill>
                          <a:effectLst/>
                          <a:latin typeface="Arial" charset="0"/>
                        </a:rPr>
                        <a:t>CPI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0" i="0" u="none" strike="noStrike" cap="none" normalizeH="0" baseline="0">
                          <a:ln>
                            <a:noFill/>
                          </a:ln>
                          <a:solidFill>
                            <a:schemeClr val="tx1"/>
                          </a:solidFill>
                          <a:effectLst/>
                          <a:latin typeface="Arial" charset="0"/>
                        </a:rPr>
                        <a:t>cycle time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3200">
                <a:tc>
                  <a:txBody>
                    <a:body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en-US" sz="2000" b="0" i="0" u="none" strike="noStrike" cap="none" normalizeH="0" baseline="0" dirty="0" err="1">
                          <a:ln>
                            <a:noFill/>
                          </a:ln>
                          <a:solidFill>
                            <a:srgbClr val="56127A"/>
                          </a:solidFill>
                          <a:effectLst/>
                          <a:latin typeface="Arial" charset="0"/>
                        </a:rPr>
                        <a:t>Microcoded</a:t>
                      </a:r>
                      <a:endParaRPr kumimoji="0" lang="en-US" sz="2000" b="0" i="0" u="none" strike="noStrike" cap="none" normalizeH="0" baseline="0" dirty="0">
                        <a:ln>
                          <a:noFill/>
                        </a:ln>
                        <a:solidFill>
                          <a:srgbClr val="56127A"/>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0" i="0" u="none" strike="noStrike" cap="none" normalizeH="0" baseline="0">
                          <a:ln>
                            <a:noFill/>
                          </a:ln>
                          <a:solidFill>
                            <a:srgbClr val="56127A"/>
                          </a:solidFill>
                          <a:effectLst/>
                          <a:latin typeface="Arial" charset="0"/>
                        </a:rPr>
                        <a:t>&gt;1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0" i="0" u="none" strike="noStrike" cap="none" normalizeH="0" baseline="0">
                          <a:ln>
                            <a:noFill/>
                          </a:ln>
                          <a:solidFill>
                            <a:srgbClr val="56127A"/>
                          </a:solidFill>
                          <a:effectLst/>
                          <a:latin typeface="Arial" charset="0"/>
                        </a:rPr>
                        <a:t>short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1613">
                <a:tc>
                  <a:txBody>
                    <a:body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en-US" sz="2000" b="0" i="0" u="none" strike="noStrike" cap="none" normalizeH="0" baseline="0">
                          <a:ln>
                            <a:noFill/>
                          </a:ln>
                          <a:solidFill>
                            <a:srgbClr val="56127A"/>
                          </a:solidFill>
                          <a:effectLst/>
                          <a:latin typeface="Arial" charset="0"/>
                        </a:rPr>
                        <a:t>Single-cycle unpipelined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0" i="0" u="none" strike="noStrike" cap="none" normalizeH="0" baseline="0">
                          <a:ln>
                            <a:noFill/>
                          </a:ln>
                          <a:solidFill>
                            <a:srgbClr val="56127A"/>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0" i="0" u="none" strike="noStrike" cap="none" normalizeH="0" baseline="0">
                          <a:ln>
                            <a:noFill/>
                          </a:ln>
                          <a:solidFill>
                            <a:srgbClr val="56127A"/>
                          </a:solidFill>
                          <a:effectLst/>
                          <a:latin typeface="Arial" charset="0"/>
                        </a:rPr>
                        <a:t>long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3200">
                <a:tc>
                  <a:txBody>
                    <a:body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en-US" sz="2000" b="0" i="0" u="none" strike="noStrike" cap="none" normalizeH="0" baseline="0">
                          <a:ln>
                            <a:noFill/>
                          </a:ln>
                          <a:solidFill>
                            <a:srgbClr val="56127A"/>
                          </a:solidFill>
                          <a:effectLst/>
                          <a:latin typeface="Arial" charset="0"/>
                        </a:rPr>
                        <a:t>Pipelined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0" i="0" u="none" strike="noStrike" cap="none" normalizeH="0" baseline="0">
                          <a:ln>
                            <a:noFill/>
                          </a:ln>
                          <a:solidFill>
                            <a:srgbClr val="56127A"/>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0" i="0" u="none" strike="noStrike" cap="none" normalizeH="0" baseline="0" dirty="0">
                          <a:ln>
                            <a:noFill/>
                          </a:ln>
                          <a:solidFill>
                            <a:srgbClr val="56127A"/>
                          </a:solidFill>
                          <a:effectLst/>
                          <a:latin typeface="Arial" charset="0"/>
                        </a:rPr>
                        <a:t>short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1655727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CPI Examples</a:t>
            </a:r>
            <a:endParaRPr lang="en-US" dirty="0"/>
          </a:p>
        </p:txBody>
      </p:sp>
      <p:sp>
        <p:nvSpPr>
          <p:cNvPr id="4" name="Slide Number Placeholder 3"/>
          <p:cNvSpPr>
            <a:spLocks noGrp="1"/>
          </p:cNvSpPr>
          <p:nvPr>
            <p:ph type="sldNum" sz="quarter" idx="4294967295"/>
          </p:nvPr>
        </p:nvSpPr>
        <p:spPr>
          <a:xfrm>
            <a:off x="6566152" y="6328918"/>
            <a:ext cx="1905000" cy="292100"/>
          </a:xfrm>
          <a:prstGeom prst="rect">
            <a:avLst/>
          </a:prstGeom>
        </p:spPr>
        <p:txBody>
          <a:bodyPr/>
          <a:lstStyle/>
          <a:p>
            <a:fld id="{09432D5D-1C6C-5D43-8B5F-A64558DA2881}" type="slidenum">
              <a:rPr lang="en-US" smtClean="0"/>
              <a:pPr/>
              <a:t>14</a:t>
            </a:fld>
            <a:endParaRPr lang="en-US" b="0" dirty="0">
              <a:solidFill>
                <a:srgbClr val="FBBA03"/>
              </a:solidFill>
            </a:endParaRPr>
          </a:p>
        </p:txBody>
      </p:sp>
      <p:sp>
        <p:nvSpPr>
          <p:cNvPr id="39" name="TextBox 38"/>
          <p:cNvSpPr txBox="1"/>
          <p:nvPr/>
        </p:nvSpPr>
        <p:spPr>
          <a:xfrm>
            <a:off x="6858000" y="914400"/>
            <a:ext cx="857176" cy="461665"/>
          </a:xfrm>
          <a:prstGeom prst="rect">
            <a:avLst/>
          </a:prstGeom>
          <a:noFill/>
        </p:spPr>
        <p:txBody>
          <a:bodyPr wrap="none" rtlCol="0">
            <a:spAutoFit/>
          </a:bodyPr>
          <a:lstStyle/>
          <a:p>
            <a:r>
              <a:rPr lang="en-US" sz="2400" dirty="0" smtClean="0">
                <a:solidFill>
                  <a:srgbClr val="000000"/>
                </a:solidFill>
              </a:rPr>
              <a:t>Time</a:t>
            </a:r>
          </a:p>
        </p:txBody>
      </p:sp>
      <p:grpSp>
        <p:nvGrpSpPr>
          <p:cNvPr id="3" name="Group 93"/>
          <p:cNvGrpSpPr/>
          <p:nvPr/>
        </p:nvGrpSpPr>
        <p:grpSpPr>
          <a:xfrm>
            <a:off x="228600" y="909935"/>
            <a:ext cx="8115177" cy="2142530"/>
            <a:chOff x="228600" y="909935"/>
            <a:chExt cx="8115177" cy="2142530"/>
          </a:xfrm>
        </p:grpSpPr>
        <p:sp>
          <p:nvSpPr>
            <p:cNvPr id="5" name="Left Brace 4"/>
            <p:cNvSpPr/>
            <p:nvPr/>
          </p:nvSpPr>
          <p:spPr bwMode="auto">
            <a:xfrm rot="5400000">
              <a:off x="1504950" y="781050"/>
              <a:ext cx="342900" cy="2133600"/>
            </a:xfrm>
            <a:prstGeom prst="leftBrace">
              <a:avLst>
                <a:gd name="adj1" fmla="val 18210"/>
                <a:gd name="adj2" fmla="val 48354"/>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dirty="0">
                <a:ln>
                  <a:noFill/>
                </a:ln>
                <a:solidFill>
                  <a:schemeClr val="hlink"/>
                </a:solidFill>
                <a:effectLst/>
                <a:latin typeface="Arial" charset="0"/>
              </a:endParaRPr>
            </a:p>
          </p:txBody>
        </p:sp>
        <p:sp>
          <p:nvSpPr>
            <p:cNvPr id="6" name="Left Brace 5"/>
            <p:cNvSpPr/>
            <p:nvPr/>
          </p:nvSpPr>
          <p:spPr bwMode="auto">
            <a:xfrm rot="5400000">
              <a:off x="3333750" y="1085850"/>
              <a:ext cx="342900" cy="1524000"/>
            </a:xfrm>
            <a:prstGeom prst="leftBrace">
              <a:avLst>
                <a:gd name="adj1" fmla="val 18210"/>
                <a:gd name="adj2" fmla="val 48354"/>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dirty="0">
                <a:ln>
                  <a:noFill/>
                </a:ln>
                <a:solidFill>
                  <a:schemeClr val="hlink"/>
                </a:solidFill>
                <a:effectLst/>
                <a:latin typeface="Arial" charset="0"/>
              </a:endParaRPr>
            </a:p>
          </p:txBody>
        </p:sp>
        <p:sp>
          <p:nvSpPr>
            <p:cNvPr id="7" name="Left Brace 6"/>
            <p:cNvSpPr/>
            <p:nvPr/>
          </p:nvSpPr>
          <p:spPr bwMode="auto">
            <a:xfrm rot="5400000">
              <a:off x="5619750" y="323850"/>
              <a:ext cx="342900" cy="3048000"/>
            </a:xfrm>
            <a:prstGeom prst="leftBrace">
              <a:avLst>
                <a:gd name="adj1" fmla="val 18210"/>
                <a:gd name="adj2" fmla="val 48354"/>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dirty="0">
                <a:ln>
                  <a:noFill/>
                </a:ln>
                <a:solidFill>
                  <a:schemeClr val="hlink"/>
                </a:solidFill>
                <a:effectLst/>
                <a:latin typeface="Arial" charset="0"/>
              </a:endParaRPr>
            </a:p>
          </p:txBody>
        </p:sp>
        <p:sp>
          <p:nvSpPr>
            <p:cNvPr id="8" name="TextBox 7"/>
            <p:cNvSpPr txBox="1"/>
            <p:nvPr/>
          </p:nvSpPr>
          <p:spPr>
            <a:xfrm>
              <a:off x="5410200" y="1752600"/>
              <a:ext cx="937426" cy="461665"/>
            </a:xfrm>
            <a:prstGeom prst="rect">
              <a:avLst/>
            </a:prstGeom>
            <a:noFill/>
          </p:spPr>
          <p:txBody>
            <a:bodyPr wrap="none" rtlCol="0">
              <a:spAutoFit/>
            </a:bodyPr>
            <a:lstStyle/>
            <a:p>
              <a:r>
                <a:rPr lang="en-US" sz="2400" dirty="0" smtClean="0">
                  <a:solidFill>
                    <a:srgbClr val="000000"/>
                  </a:solidFill>
                </a:rPr>
                <a:t>Inst 3</a:t>
              </a:r>
            </a:p>
          </p:txBody>
        </p:sp>
        <p:sp>
          <p:nvSpPr>
            <p:cNvPr id="9" name="Rectangle 8"/>
            <p:cNvSpPr/>
            <p:nvPr/>
          </p:nvSpPr>
          <p:spPr bwMode="auto">
            <a:xfrm>
              <a:off x="609600" y="2209800"/>
              <a:ext cx="2133600" cy="304800"/>
            </a:xfrm>
            <a:prstGeom prst="rect">
              <a:avLst/>
            </a:prstGeom>
            <a:solidFill>
              <a:schemeClr val="bg1"/>
            </a:solidFill>
            <a:ln w="762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10" name="Rectangle 9"/>
            <p:cNvSpPr/>
            <p:nvPr/>
          </p:nvSpPr>
          <p:spPr bwMode="auto">
            <a:xfrm>
              <a:off x="609600" y="22098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11" name="Rectangle 10"/>
            <p:cNvSpPr/>
            <p:nvPr/>
          </p:nvSpPr>
          <p:spPr bwMode="auto">
            <a:xfrm>
              <a:off x="914400" y="22098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12" name="Rectangle 11"/>
            <p:cNvSpPr/>
            <p:nvPr/>
          </p:nvSpPr>
          <p:spPr bwMode="auto">
            <a:xfrm>
              <a:off x="1219200" y="22098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13" name="Rectangle 12"/>
            <p:cNvSpPr/>
            <p:nvPr/>
          </p:nvSpPr>
          <p:spPr bwMode="auto">
            <a:xfrm>
              <a:off x="1524000" y="22098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14" name="Rectangle 13"/>
            <p:cNvSpPr/>
            <p:nvPr/>
          </p:nvSpPr>
          <p:spPr bwMode="auto">
            <a:xfrm>
              <a:off x="1828800" y="22098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15" name="Rectangle 14"/>
            <p:cNvSpPr/>
            <p:nvPr/>
          </p:nvSpPr>
          <p:spPr bwMode="auto">
            <a:xfrm>
              <a:off x="2133600" y="22098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16" name="Rectangle 15"/>
            <p:cNvSpPr/>
            <p:nvPr/>
          </p:nvSpPr>
          <p:spPr bwMode="auto">
            <a:xfrm>
              <a:off x="2438400" y="22098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17" name="Rectangle 16"/>
            <p:cNvSpPr/>
            <p:nvPr/>
          </p:nvSpPr>
          <p:spPr bwMode="auto">
            <a:xfrm>
              <a:off x="2743200" y="2209800"/>
              <a:ext cx="1524000" cy="304800"/>
            </a:xfrm>
            <a:prstGeom prst="rect">
              <a:avLst/>
            </a:prstGeom>
            <a:solidFill>
              <a:schemeClr val="bg1"/>
            </a:solidFill>
            <a:ln w="762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18" name="Rectangle 17"/>
            <p:cNvSpPr/>
            <p:nvPr/>
          </p:nvSpPr>
          <p:spPr bwMode="auto">
            <a:xfrm>
              <a:off x="2743200" y="22098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19" name="Rectangle 18"/>
            <p:cNvSpPr/>
            <p:nvPr/>
          </p:nvSpPr>
          <p:spPr bwMode="auto">
            <a:xfrm>
              <a:off x="3048000" y="22098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20" name="Rectangle 19"/>
            <p:cNvSpPr/>
            <p:nvPr/>
          </p:nvSpPr>
          <p:spPr bwMode="auto">
            <a:xfrm>
              <a:off x="3352800" y="22098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21" name="Rectangle 20"/>
            <p:cNvSpPr/>
            <p:nvPr/>
          </p:nvSpPr>
          <p:spPr bwMode="auto">
            <a:xfrm>
              <a:off x="3657600" y="22098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22" name="Rectangle 21"/>
            <p:cNvSpPr/>
            <p:nvPr/>
          </p:nvSpPr>
          <p:spPr bwMode="auto">
            <a:xfrm>
              <a:off x="3962400" y="22098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23" name="Rectangle 22"/>
            <p:cNvSpPr/>
            <p:nvPr/>
          </p:nvSpPr>
          <p:spPr bwMode="auto">
            <a:xfrm>
              <a:off x="4267200" y="2209800"/>
              <a:ext cx="3048000" cy="304800"/>
            </a:xfrm>
            <a:prstGeom prst="rect">
              <a:avLst/>
            </a:prstGeom>
            <a:solidFill>
              <a:schemeClr val="bg1"/>
            </a:solidFill>
            <a:ln w="762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24" name="Rectangle 23"/>
            <p:cNvSpPr/>
            <p:nvPr/>
          </p:nvSpPr>
          <p:spPr bwMode="auto">
            <a:xfrm>
              <a:off x="4267200" y="22098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25" name="Rectangle 24"/>
            <p:cNvSpPr/>
            <p:nvPr/>
          </p:nvSpPr>
          <p:spPr bwMode="auto">
            <a:xfrm>
              <a:off x="4572000" y="22098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26" name="Rectangle 25"/>
            <p:cNvSpPr/>
            <p:nvPr/>
          </p:nvSpPr>
          <p:spPr bwMode="auto">
            <a:xfrm>
              <a:off x="4876800" y="22098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27" name="Rectangle 26"/>
            <p:cNvSpPr/>
            <p:nvPr/>
          </p:nvSpPr>
          <p:spPr bwMode="auto">
            <a:xfrm>
              <a:off x="5181600" y="22098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28" name="Rectangle 27"/>
            <p:cNvSpPr/>
            <p:nvPr/>
          </p:nvSpPr>
          <p:spPr bwMode="auto">
            <a:xfrm>
              <a:off x="5486400" y="22098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29" name="Rectangle 28"/>
            <p:cNvSpPr/>
            <p:nvPr/>
          </p:nvSpPr>
          <p:spPr bwMode="auto">
            <a:xfrm>
              <a:off x="5791200" y="22098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30" name="Rectangle 29"/>
            <p:cNvSpPr/>
            <p:nvPr/>
          </p:nvSpPr>
          <p:spPr bwMode="auto">
            <a:xfrm>
              <a:off x="6096000" y="22098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31" name="Rectangle 30"/>
            <p:cNvSpPr/>
            <p:nvPr/>
          </p:nvSpPr>
          <p:spPr bwMode="auto">
            <a:xfrm>
              <a:off x="6400800" y="22098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32" name="Rectangle 31"/>
            <p:cNvSpPr/>
            <p:nvPr/>
          </p:nvSpPr>
          <p:spPr bwMode="auto">
            <a:xfrm>
              <a:off x="6705600" y="22098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33" name="Rectangle 32"/>
            <p:cNvSpPr/>
            <p:nvPr/>
          </p:nvSpPr>
          <p:spPr bwMode="auto">
            <a:xfrm>
              <a:off x="7010400" y="22098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34" name="TextBox 33"/>
            <p:cNvSpPr txBox="1"/>
            <p:nvPr/>
          </p:nvSpPr>
          <p:spPr>
            <a:xfrm>
              <a:off x="1066800" y="1219200"/>
              <a:ext cx="1296449" cy="461665"/>
            </a:xfrm>
            <a:prstGeom prst="rect">
              <a:avLst/>
            </a:prstGeom>
            <a:noFill/>
          </p:spPr>
          <p:txBody>
            <a:bodyPr wrap="none" rtlCol="0">
              <a:spAutoFit/>
            </a:bodyPr>
            <a:lstStyle/>
            <a:p>
              <a:r>
                <a:rPr lang="en-US" sz="2400" dirty="0" smtClean="0">
                  <a:solidFill>
                    <a:srgbClr val="000000"/>
                  </a:solidFill>
                </a:rPr>
                <a:t>7 cycles</a:t>
              </a:r>
              <a:endParaRPr lang="en-US" sz="2400" dirty="0">
                <a:solidFill>
                  <a:srgbClr val="000000"/>
                </a:solidFill>
              </a:endParaRPr>
            </a:p>
          </p:txBody>
        </p:sp>
        <p:sp>
          <p:nvSpPr>
            <p:cNvPr id="35" name="TextBox 34"/>
            <p:cNvSpPr txBox="1"/>
            <p:nvPr/>
          </p:nvSpPr>
          <p:spPr>
            <a:xfrm>
              <a:off x="1295400" y="1752600"/>
              <a:ext cx="937426" cy="461665"/>
            </a:xfrm>
            <a:prstGeom prst="rect">
              <a:avLst/>
            </a:prstGeom>
            <a:noFill/>
          </p:spPr>
          <p:txBody>
            <a:bodyPr wrap="none" rtlCol="0">
              <a:spAutoFit/>
            </a:bodyPr>
            <a:lstStyle/>
            <a:p>
              <a:r>
                <a:rPr lang="en-US" sz="2400" dirty="0" smtClean="0">
                  <a:solidFill>
                    <a:srgbClr val="000000"/>
                  </a:solidFill>
                </a:rPr>
                <a:t>Inst 1</a:t>
              </a:r>
            </a:p>
          </p:txBody>
        </p:sp>
        <p:sp>
          <p:nvSpPr>
            <p:cNvPr id="36" name="TextBox 35"/>
            <p:cNvSpPr txBox="1"/>
            <p:nvPr/>
          </p:nvSpPr>
          <p:spPr>
            <a:xfrm>
              <a:off x="2971800" y="1752600"/>
              <a:ext cx="937426" cy="461665"/>
            </a:xfrm>
            <a:prstGeom prst="rect">
              <a:avLst/>
            </a:prstGeom>
            <a:noFill/>
          </p:spPr>
          <p:txBody>
            <a:bodyPr wrap="none" rtlCol="0">
              <a:spAutoFit/>
            </a:bodyPr>
            <a:lstStyle/>
            <a:p>
              <a:r>
                <a:rPr lang="en-US" sz="2400" dirty="0" smtClean="0">
                  <a:solidFill>
                    <a:srgbClr val="000000"/>
                  </a:solidFill>
                </a:rPr>
                <a:t>Inst 2</a:t>
              </a:r>
            </a:p>
          </p:txBody>
        </p:sp>
        <p:sp>
          <p:nvSpPr>
            <p:cNvPr id="37" name="TextBox 36"/>
            <p:cNvSpPr txBox="1"/>
            <p:nvPr/>
          </p:nvSpPr>
          <p:spPr>
            <a:xfrm>
              <a:off x="2819400" y="1219200"/>
              <a:ext cx="1524000" cy="461665"/>
            </a:xfrm>
            <a:prstGeom prst="rect">
              <a:avLst/>
            </a:prstGeom>
            <a:noFill/>
          </p:spPr>
          <p:txBody>
            <a:bodyPr wrap="square" rtlCol="0">
              <a:spAutoFit/>
            </a:bodyPr>
            <a:lstStyle/>
            <a:p>
              <a:r>
                <a:rPr lang="en-US" sz="2400" dirty="0" smtClean="0">
                  <a:solidFill>
                    <a:srgbClr val="000000"/>
                  </a:solidFill>
                </a:rPr>
                <a:t>5 cycles</a:t>
              </a:r>
              <a:endParaRPr lang="en-US" sz="2400" dirty="0">
                <a:solidFill>
                  <a:srgbClr val="000000"/>
                </a:solidFill>
              </a:endParaRPr>
            </a:p>
          </p:txBody>
        </p:sp>
        <p:sp>
          <p:nvSpPr>
            <p:cNvPr id="38" name="TextBox 37"/>
            <p:cNvSpPr txBox="1"/>
            <p:nvPr/>
          </p:nvSpPr>
          <p:spPr>
            <a:xfrm>
              <a:off x="4953000" y="1219200"/>
              <a:ext cx="1852070" cy="461665"/>
            </a:xfrm>
            <a:prstGeom prst="rect">
              <a:avLst/>
            </a:prstGeom>
            <a:noFill/>
          </p:spPr>
          <p:txBody>
            <a:bodyPr wrap="square" rtlCol="0">
              <a:spAutoFit/>
            </a:bodyPr>
            <a:lstStyle/>
            <a:p>
              <a:r>
                <a:rPr lang="en-US" sz="2400" dirty="0" smtClean="0">
                  <a:solidFill>
                    <a:srgbClr val="000000"/>
                  </a:solidFill>
                </a:rPr>
                <a:t>10 cycles</a:t>
              </a:r>
              <a:endParaRPr lang="en-US" sz="2400" dirty="0">
                <a:solidFill>
                  <a:srgbClr val="000000"/>
                </a:solidFill>
              </a:endParaRPr>
            </a:p>
          </p:txBody>
        </p:sp>
        <p:sp>
          <p:nvSpPr>
            <p:cNvPr id="41" name="TextBox 40"/>
            <p:cNvSpPr txBox="1"/>
            <p:nvPr/>
          </p:nvSpPr>
          <p:spPr>
            <a:xfrm>
              <a:off x="228600" y="909935"/>
              <a:ext cx="3024386" cy="461665"/>
            </a:xfrm>
            <a:prstGeom prst="rect">
              <a:avLst/>
            </a:prstGeom>
            <a:noFill/>
          </p:spPr>
          <p:txBody>
            <a:bodyPr wrap="none" rtlCol="0">
              <a:spAutoFit/>
            </a:bodyPr>
            <a:lstStyle/>
            <a:p>
              <a:r>
                <a:rPr lang="en-US" sz="2400" u="sng" dirty="0" err="1" smtClean="0">
                  <a:solidFill>
                    <a:schemeClr val="tx1"/>
                  </a:solidFill>
                </a:rPr>
                <a:t>Microcoded</a:t>
              </a:r>
              <a:r>
                <a:rPr lang="en-US" sz="2400" u="sng" dirty="0" smtClean="0">
                  <a:solidFill>
                    <a:schemeClr val="tx1"/>
                  </a:solidFill>
                </a:rPr>
                <a:t> machine</a:t>
              </a:r>
              <a:endParaRPr lang="en-US" sz="2400" u="sng" dirty="0">
                <a:solidFill>
                  <a:schemeClr val="tx1"/>
                </a:solidFill>
              </a:endParaRPr>
            </a:p>
          </p:txBody>
        </p:sp>
        <p:sp>
          <p:nvSpPr>
            <p:cNvPr id="42" name="TextBox 41"/>
            <p:cNvSpPr txBox="1"/>
            <p:nvPr/>
          </p:nvSpPr>
          <p:spPr>
            <a:xfrm>
              <a:off x="3429000" y="2590800"/>
              <a:ext cx="4914777" cy="461665"/>
            </a:xfrm>
            <a:prstGeom prst="rect">
              <a:avLst/>
            </a:prstGeom>
            <a:noFill/>
          </p:spPr>
          <p:txBody>
            <a:bodyPr wrap="none" rtlCol="0">
              <a:spAutoFit/>
            </a:bodyPr>
            <a:lstStyle/>
            <a:p>
              <a:r>
                <a:rPr lang="en-US" sz="2400" dirty="0" smtClean="0">
                  <a:solidFill>
                    <a:schemeClr val="tx1"/>
                  </a:solidFill>
                </a:rPr>
                <a:t>3 instructions, 22 cycles, CPI=7.33</a:t>
              </a:r>
            </a:p>
          </p:txBody>
        </p:sp>
      </p:grpSp>
      <p:grpSp>
        <p:nvGrpSpPr>
          <p:cNvPr id="40" name="Group 94"/>
          <p:cNvGrpSpPr/>
          <p:nvPr/>
        </p:nvGrpSpPr>
        <p:grpSpPr>
          <a:xfrm>
            <a:off x="228600" y="3048000"/>
            <a:ext cx="8610600" cy="1528465"/>
            <a:chOff x="228600" y="3048000"/>
            <a:chExt cx="8610600" cy="1528465"/>
          </a:xfrm>
        </p:grpSpPr>
        <p:sp>
          <p:nvSpPr>
            <p:cNvPr id="44" name="Rectangle 43"/>
            <p:cNvSpPr/>
            <p:nvPr/>
          </p:nvSpPr>
          <p:spPr bwMode="auto">
            <a:xfrm>
              <a:off x="381000" y="3657600"/>
              <a:ext cx="2819400" cy="304800"/>
            </a:xfrm>
            <a:prstGeom prst="rect">
              <a:avLst/>
            </a:prstGeom>
            <a:solidFill>
              <a:schemeClr val="bg1"/>
            </a:solidFill>
            <a:ln w="762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45" name="Rectangle 44"/>
            <p:cNvSpPr/>
            <p:nvPr/>
          </p:nvSpPr>
          <p:spPr bwMode="auto">
            <a:xfrm>
              <a:off x="3200400" y="3657600"/>
              <a:ext cx="2819400" cy="304800"/>
            </a:xfrm>
            <a:prstGeom prst="rect">
              <a:avLst/>
            </a:prstGeom>
            <a:solidFill>
              <a:schemeClr val="bg1"/>
            </a:solidFill>
            <a:ln w="762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46" name="Rectangle 45"/>
            <p:cNvSpPr/>
            <p:nvPr/>
          </p:nvSpPr>
          <p:spPr bwMode="auto">
            <a:xfrm>
              <a:off x="6019800" y="3657600"/>
              <a:ext cx="2819400" cy="304800"/>
            </a:xfrm>
            <a:prstGeom prst="rect">
              <a:avLst/>
            </a:prstGeom>
            <a:solidFill>
              <a:schemeClr val="bg1"/>
            </a:solidFill>
            <a:ln w="762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47" name="TextBox 46"/>
            <p:cNvSpPr txBox="1"/>
            <p:nvPr/>
          </p:nvSpPr>
          <p:spPr>
            <a:xfrm>
              <a:off x="228600" y="3048000"/>
              <a:ext cx="3059101" cy="461665"/>
            </a:xfrm>
            <a:prstGeom prst="rect">
              <a:avLst/>
            </a:prstGeom>
            <a:noFill/>
          </p:spPr>
          <p:txBody>
            <a:bodyPr wrap="none" rtlCol="0">
              <a:spAutoFit/>
            </a:bodyPr>
            <a:lstStyle/>
            <a:p>
              <a:r>
                <a:rPr lang="en-US" sz="2400" u="sng" dirty="0" err="1" smtClean="0">
                  <a:solidFill>
                    <a:schemeClr val="tx1"/>
                  </a:solidFill>
                </a:rPr>
                <a:t>Unpipelined</a:t>
              </a:r>
              <a:r>
                <a:rPr lang="en-US" sz="2400" u="sng" dirty="0" smtClean="0">
                  <a:solidFill>
                    <a:schemeClr val="tx1"/>
                  </a:solidFill>
                </a:rPr>
                <a:t> machine</a:t>
              </a:r>
              <a:endParaRPr lang="en-US" sz="2400" u="sng" dirty="0">
                <a:solidFill>
                  <a:schemeClr val="tx1"/>
                </a:solidFill>
              </a:endParaRPr>
            </a:p>
          </p:txBody>
        </p:sp>
        <p:sp>
          <p:nvSpPr>
            <p:cNvPr id="48" name="TextBox 47"/>
            <p:cNvSpPr txBox="1"/>
            <p:nvPr/>
          </p:nvSpPr>
          <p:spPr>
            <a:xfrm>
              <a:off x="3505200" y="4114800"/>
              <a:ext cx="4315755" cy="461665"/>
            </a:xfrm>
            <a:prstGeom prst="rect">
              <a:avLst/>
            </a:prstGeom>
            <a:noFill/>
          </p:spPr>
          <p:txBody>
            <a:bodyPr wrap="none" rtlCol="0">
              <a:spAutoFit/>
            </a:bodyPr>
            <a:lstStyle/>
            <a:p>
              <a:r>
                <a:rPr lang="en-US" sz="2400" dirty="0" smtClean="0">
                  <a:solidFill>
                    <a:schemeClr val="tx1"/>
                  </a:solidFill>
                </a:rPr>
                <a:t>3 instructions, 3 cycles, CPI=1</a:t>
              </a:r>
            </a:p>
          </p:txBody>
        </p:sp>
        <p:sp>
          <p:nvSpPr>
            <p:cNvPr id="49" name="TextBox 48"/>
            <p:cNvSpPr txBox="1"/>
            <p:nvPr/>
          </p:nvSpPr>
          <p:spPr>
            <a:xfrm>
              <a:off x="1371600" y="3581400"/>
              <a:ext cx="937426" cy="461665"/>
            </a:xfrm>
            <a:prstGeom prst="rect">
              <a:avLst/>
            </a:prstGeom>
            <a:noFill/>
          </p:spPr>
          <p:txBody>
            <a:bodyPr wrap="none" rtlCol="0">
              <a:spAutoFit/>
            </a:bodyPr>
            <a:lstStyle/>
            <a:p>
              <a:r>
                <a:rPr lang="en-US" sz="2400" dirty="0" smtClean="0">
                  <a:solidFill>
                    <a:srgbClr val="000000"/>
                  </a:solidFill>
                </a:rPr>
                <a:t>Inst 1</a:t>
              </a:r>
            </a:p>
          </p:txBody>
        </p:sp>
        <p:sp>
          <p:nvSpPr>
            <p:cNvPr id="50" name="TextBox 49"/>
            <p:cNvSpPr txBox="1"/>
            <p:nvPr/>
          </p:nvSpPr>
          <p:spPr>
            <a:xfrm>
              <a:off x="4191000" y="3581400"/>
              <a:ext cx="937426" cy="461665"/>
            </a:xfrm>
            <a:prstGeom prst="rect">
              <a:avLst/>
            </a:prstGeom>
            <a:noFill/>
          </p:spPr>
          <p:txBody>
            <a:bodyPr wrap="none" rtlCol="0">
              <a:spAutoFit/>
            </a:bodyPr>
            <a:lstStyle/>
            <a:p>
              <a:r>
                <a:rPr lang="en-US" sz="2400" dirty="0" smtClean="0">
                  <a:solidFill>
                    <a:srgbClr val="000000"/>
                  </a:solidFill>
                </a:rPr>
                <a:t>Inst 2</a:t>
              </a:r>
            </a:p>
          </p:txBody>
        </p:sp>
        <p:sp>
          <p:nvSpPr>
            <p:cNvPr id="51" name="TextBox 50"/>
            <p:cNvSpPr txBox="1"/>
            <p:nvPr/>
          </p:nvSpPr>
          <p:spPr>
            <a:xfrm>
              <a:off x="7010400" y="3581400"/>
              <a:ext cx="937426" cy="461665"/>
            </a:xfrm>
            <a:prstGeom prst="rect">
              <a:avLst/>
            </a:prstGeom>
            <a:noFill/>
          </p:spPr>
          <p:txBody>
            <a:bodyPr wrap="none" rtlCol="0">
              <a:spAutoFit/>
            </a:bodyPr>
            <a:lstStyle/>
            <a:p>
              <a:r>
                <a:rPr lang="en-US" sz="2400" dirty="0" smtClean="0">
                  <a:solidFill>
                    <a:srgbClr val="000000"/>
                  </a:solidFill>
                </a:rPr>
                <a:t>Inst 3</a:t>
              </a:r>
            </a:p>
          </p:txBody>
        </p:sp>
      </p:grpSp>
      <p:grpSp>
        <p:nvGrpSpPr>
          <p:cNvPr id="43" name="Group 95"/>
          <p:cNvGrpSpPr/>
          <p:nvPr/>
        </p:nvGrpSpPr>
        <p:grpSpPr>
          <a:xfrm>
            <a:off x="228600" y="4572000"/>
            <a:ext cx="8735355" cy="1757065"/>
            <a:chOff x="228600" y="4572000"/>
            <a:chExt cx="8735355" cy="1757065"/>
          </a:xfrm>
        </p:grpSpPr>
        <p:sp>
          <p:nvSpPr>
            <p:cNvPr id="52" name="TextBox 51"/>
            <p:cNvSpPr txBox="1"/>
            <p:nvPr/>
          </p:nvSpPr>
          <p:spPr>
            <a:xfrm>
              <a:off x="228600" y="4572000"/>
              <a:ext cx="2699778" cy="461665"/>
            </a:xfrm>
            <a:prstGeom prst="rect">
              <a:avLst/>
            </a:prstGeom>
            <a:noFill/>
          </p:spPr>
          <p:txBody>
            <a:bodyPr wrap="none" rtlCol="0">
              <a:spAutoFit/>
            </a:bodyPr>
            <a:lstStyle/>
            <a:p>
              <a:r>
                <a:rPr lang="en-US" sz="2400" u="sng" dirty="0" smtClean="0">
                  <a:solidFill>
                    <a:schemeClr val="tx1"/>
                  </a:solidFill>
                </a:rPr>
                <a:t>Pipelined machine</a:t>
              </a:r>
              <a:endParaRPr lang="en-US" sz="2400" u="sng" dirty="0">
                <a:solidFill>
                  <a:schemeClr val="tx1"/>
                </a:solidFill>
              </a:endParaRPr>
            </a:p>
          </p:txBody>
        </p:sp>
        <p:grpSp>
          <p:nvGrpSpPr>
            <p:cNvPr id="53" name="Group 64"/>
            <p:cNvGrpSpPr/>
            <p:nvPr/>
          </p:nvGrpSpPr>
          <p:grpSpPr>
            <a:xfrm>
              <a:off x="990600" y="5181600"/>
              <a:ext cx="3048000" cy="304800"/>
              <a:chOff x="1295400" y="5410200"/>
              <a:chExt cx="3048000" cy="304800"/>
            </a:xfrm>
          </p:grpSpPr>
          <p:sp>
            <p:nvSpPr>
              <p:cNvPr id="54" name="Rectangle 53"/>
              <p:cNvSpPr/>
              <p:nvPr/>
            </p:nvSpPr>
            <p:spPr bwMode="auto">
              <a:xfrm>
                <a:off x="1295400" y="5410200"/>
                <a:ext cx="3048000" cy="304800"/>
              </a:xfrm>
              <a:prstGeom prst="rect">
                <a:avLst/>
              </a:prstGeom>
              <a:solidFill>
                <a:schemeClr val="bg1"/>
              </a:solidFill>
              <a:ln w="762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55" name="Rectangle 54"/>
              <p:cNvSpPr/>
              <p:nvPr/>
            </p:nvSpPr>
            <p:spPr bwMode="auto">
              <a:xfrm>
                <a:off x="1295400" y="54102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56" name="Rectangle 55"/>
              <p:cNvSpPr/>
              <p:nvPr/>
            </p:nvSpPr>
            <p:spPr bwMode="auto">
              <a:xfrm>
                <a:off x="1600200" y="54102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57" name="Rectangle 56"/>
              <p:cNvSpPr/>
              <p:nvPr/>
            </p:nvSpPr>
            <p:spPr bwMode="auto">
              <a:xfrm>
                <a:off x="1905000" y="54102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58" name="Rectangle 57"/>
              <p:cNvSpPr/>
              <p:nvPr/>
            </p:nvSpPr>
            <p:spPr bwMode="auto">
              <a:xfrm>
                <a:off x="2209800" y="54102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59" name="Rectangle 58"/>
              <p:cNvSpPr/>
              <p:nvPr/>
            </p:nvSpPr>
            <p:spPr bwMode="auto">
              <a:xfrm>
                <a:off x="2514600" y="54102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60" name="Rectangle 59"/>
              <p:cNvSpPr/>
              <p:nvPr/>
            </p:nvSpPr>
            <p:spPr bwMode="auto">
              <a:xfrm>
                <a:off x="2819400" y="54102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61" name="Rectangle 60"/>
              <p:cNvSpPr/>
              <p:nvPr/>
            </p:nvSpPr>
            <p:spPr bwMode="auto">
              <a:xfrm>
                <a:off x="3124200" y="54102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62" name="Rectangle 61"/>
              <p:cNvSpPr/>
              <p:nvPr/>
            </p:nvSpPr>
            <p:spPr bwMode="auto">
              <a:xfrm>
                <a:off x="3429000" y="54102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63" name="Rectangle 62"/>
              <p:cNvSpPr/>
              <p:nvPr/>
            </p:nvSpPr>
            <p:spPr bwMode="auto">
              <a:xfrm>
                <a:off x="3733800" y="54102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64" name="Rectangle 63"/>
              <p:cNvSpPr/>
              <p:nvPr/>
            </p:nvSpPr>
            <p:spPr bwMode="auto">
              <a:xfrm>
                <a:off x="4038600" y="54102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grpSp>
        <p:grpSp>
          <p:nvGrpSpPr>
            <p:cNvPr id="65" name="Group 65"/>
            <p:cNvGrpSpPr/>
            <p:nvPr/>
          </p:nvGrpSpPr>
          <p:grpSpPr>
            <a:xfrm>
              <a:off x="1295400" y="5562600"/>
              <a:ext cx="3048000" cy="304800"/>
              <a:chOff x="1295400" y="5410200"/>
              <a:chExt cx="3048000" cy="304800"/>
            </a:xfrm>
          </p:grpSpPr>
          <p:sp>
            <p:nvSpPr>
              <p:cNvPr id="67" name="Rectangle 66"/>
              <p:cNvSpPr/>
              <p:nvPr/>
            </p:nvSpPr>
            <p:spPr bwMode="auto">
              <a:xfrm>
                <a:off x="1295400" y="5410200"/>
                <a:ext cx="3048000" cy="304800"/>
              </a:xfrm>
              <a:prstGeom prst="rect">
                <a:avLst/>
              </a:prstGeom>
              <a:solidFill>
                <a:schemeClr val="bg1"/>
              </a:solidFill>
              <a:ln w="762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68" name="Rectangle 67"/>
              <p:cNvSpPr/>
              <p:nvPr/>
            </p:nvSpPr>
            <p:spPr bwMode="auto">
              <a:xfrm>
                <a:off x="1295400" y="54102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69" name="Rectangle 68"/>
              <p:cNvSpPr/>
              <p:nvPr/>
            </p:nvSpPr>
            <p:spPr bwMode="auto">
              <a:xfrm>
                <a:off x="1600200" y="54102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70" name="Rectangle 69"/>
              <p:cNvSpPr/>
              <p:nvPr/>
            </p:nvSpPr>
            <p:spPr bwMode="auto">
              <a:xfrm>
                <a:off x="1905000" y="54102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71" name="Rectangle 70"/>
              <p:cNvSpPr/>
              <p:nvPr/>
            </p:nvSpPr>
            <p:spPr bwMode="auto">
              <a:xfrm>
                <a:off x="2209800" y="54102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72" name="Rectangle 71"/>
              <p:cNvSpPr/>
              <p:nvPr/>
            </p:nvSpPr>
            <p:spPr bwMode="auto">
              <a:xfrm>
                <a:off x="2514600" y="54102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73" name="Rectangle 72"/>
              <p:cNvSpPr/>
              <p:nvPr/>
            </p:nvSpPr>
            <p:spPr bwMode="auto">
              <a:xfrm>
                <a:off x="2819400" y="54102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74" name="Rectangle 73"/>
              <p:cNvSpPr/>
              <p:nvPr/>
            </p:nvSpPr>
            <p:spPr bwMode="auto">
              <a:xfrm>
                <a:off x="3124200" y="54102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75" name="Rectangle 74"/>
              <p:cNvSpPr/>
              <p:nvPr/>
            </p:nvSpPr>
            <p:spPr bwMode="auto">
              <a:xfrm>
                <a:off x="3429000" y="54102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76" name="Rectangle 75"/>
              <p:cNvSpPr/>
              <p:nvPr/>
            </p:nvSpPr>
            <p:spPr bwMode="auto">
              <a:xfrm>
                <a:off x="3733800" y="54102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77" name="Rectangle 76"/>
              <p:cNvSpPr/>
              <p:nvPr/>
            </p:nvSpPr>
            <p:spPr bwMode="auto">
              <a:xfrm>
                <a:off x="4038600" y="54102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grpSp>
        <p:grpSp>
          <p:nvGrpSpPr>
            <p:cNvPr id="66" name="Group 77"/>
            <p:cNvGrpSpPr/>
            <p:nvPr/>
          </p:nvGrpSpPr>
          <p:grpSpPr>
            <a:xfrm>
              <a:off x="1600200" y="5943600"/>
              <a:ext cx="3048000" cy="304800"/>
              <a:chOff x="1295400" y="5410200"/>
              <a:chExt cx="3048000" cy="304800"/>
            </a:xfrm>
          </p:grpSpPr>
          <p:sp>
            <p:nvSpPr>
              <p:cNvPr id="79" name="Rectangle 78"/>
              <p:cNvSpPr/>
              <p:nvPr/>
            </p:nvSpPr>
            <p:spPr bwMode="auto">
              <a:xfrm>
                <a:off x="1295400" y="5410200"/>
                <a:ext cx="3048000" cy="304800"/>
              </a:xfrm>
              <a:prstGeom prst="rect">
                <a:avLst/>
              </a:prstGeom>
              <a:solidFill>
                <a:schemeClr val="bg1"/>
              </a:solidFill>
              <a:ln w="762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80" name="Rectangle 79"/>
              <p:cNvSpPr/>
              <p:nvPr/>
            </p:nvSpPr>
            <p:spPr bwMode="auto">
              <a:xfrm>
                <a:off x="1295400" y="54102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81" name="Rectangle 80"/>
              <p:cNvSpPr/>
              <p:nvPr/>
            </p:nvSpPr>
            <p:spPr bwMode="auto">
              <a:xfrm>
                <a:off x="1600200" y="54102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82" name="Rectangle 81"/>
              <p:cNvSpPr/>
              <p:nvPr/>
            </p:nvSpPr>
            <p:spPr bwMode="auto">
              <a:xfrm>
                <a:off x="1905000" y="54102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83" name="Rectangle 82"/>
              <p:cNvSpPr/>
              <p:nvPr/>
            </p:nvSpPr>
            <p:spPr bwMode="auto">
              <a:xfrm>
                <a:off x="2209800" y="54102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84" name="Rectangle 83"/>
              <p:cNvSpPr/>
              <p:nvPr/>
            </p:nvSpPr>
            <p:spPr bwMode="auto">
              <a:xfrm>
                <a:off x="2514600" y="54102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85" name="Rectangle 84"/>
              <p:cNvSpPr/>
              <p:nvPr/>
            </p:nvSpPr>
            <p:spPr bwMode="auto">
              <a:xfrm>
                <a:off x="2819400" y="54102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86" name="Rectangle 85"/>
              <p:cNvSpPr/>
              <p:nvPr/>
            </p:nvSpPr>
            <p:spPr bwMode="auto">
              <a:xfrm>
                <a:off x="3124200" y="54102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87" name="Rectangle 86"/>
              <p:cNvSpPr/>
              <p:nvPr/>
            </p:nvSpPr>
            <p:spPr bwMode="auto">
              <a:xfrm>
                <a:off x="3429000" y="54102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88" name="Rectangle 87"/>
              <p:cNvSpPr/>
              <p:nvPr/>
            </p:nvSpPr>
            <p:spPr bwMode="auto">
              <a:xfrm>
                <a:off x="3733800" y="54102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sp>
            <p:nvSpPr>
              <p:cNvPr id="89" name="Rectangle 88"/>
              <p:cNvSpPr/>
              <p:nvPr/>
            </p:nvSpPr>
            <p:spPr bwMode="auto">
              <a:xfrm>
                <a:off x="4038600" y="5410200"/>
                <a:ext cx="304800" cy="304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600" b="0" i="0" u="none" strike="noStrike" cap="none" normalizeH="0" baseline="0">
                  <a:ln>
                    <a:noFill/>
                  </a:ln>
                  <a:solidFill>
                    <a:schemeClr val="hlink"/>
                  </a:solidFill>
                  <a:effectLst/>
                  <a:latin typeface="Arial" charset="0"/>
                </a:endParaRPr>
              </a:p>
            </p:txBody>
          </p:sp>
        </p:grpSp>
        <p:sp>
          <p:nvSpPr>
            <p:cNvPr id="90" name="TextBox 89"/>
            <p:cNvSpPr txBox="1"/>
            <p:nvPr/>
          </p:nvSpPr>
          <p:spPr>
            <a:xfrm>
              <a:off x="4648200" y="5334000"/>
              <a:ext cx="4315755" cy="461665"/>
            </a:xfrm>
            <a:prstGeom prst="rect">
              <a:avLst/>
            </a:prstGeom>
            <a:noFill/>
          </p:spPr>
          <p:txBody>
            <a:bodyPr wrap="none" rtlCol="0">
              <a:spAutoFit/>
            </a:bodyPr>
            <a:lstStyle/>
            <a:p>
              <a:r>
                <a:rPr lang="en-US" sz="2400" dirty="0" smtClean="0">
                  <a:solidFill>
                    <a:schemeClr val="tx1"/>
                  </a:solidFill>
                </a:rPr>
                <a:t>3 instructions, 3 cycles, CPI=1</a:t>
              </a:r>
            </a:p>
          </p:txBody>
        </p:sp>
        <p:sp>
          <p:nvSpPr>
            <p:cNvPr id="91" name="TextBox 90"/>
            <p:cNvSpPr txBox="1"/>
            <p:nvPr/>
          </p:nvSpPr>
          <p:spPr>
            <a:xfrm>
              <a:off x="1905000" y="5105400"/>
              <a:ext cx="937426" cy="461665"/>
            </a:xfrm>
            <a:prstGeom prst="rect">
              <a:avLst/>
            </a:prstGeom>
            <a:noFill/>
          </p:spPr>
          <p:txBody>
            <a:bodyPr wrap="none" rtlCol="0">
              <a:spAutoFit/>
            </a:bodyPr>
            <a:lstStyle/>
            <a:p>
              <a:r>
                <a:rPr lang="en-US" sz="2400" dirty="0" smtClean="0">
                  <a:solidFill>
                    <a:srgbClr val="000000"/>
                  </a:solidFill>
                </a:rPr>
                <a:t>Inst 1</a:t>
              </a:r>
            </a:p>
          </p:txBody>
        </p:sp>
        <p:sp>
          <p:nvSpPr>
            <p:cNvPr id="92" name="TextBox 91"/>
            <p:cNvSpPr txBox="1"/>
            <p:nvPr/>
          </p:nvSpPr>
          <p:spPr>
            <a:xfrm>
              <a:off x="2286000" y="5486400"/>
              <a:ext cx="937426" cy="461665"/>
            </a:xfrm>
            <a:prstGeom prst="rect">
              <a:avLst/>
            </a:prstGeom>
            <a:noFill/>
          </p:spPr>
          <p:txBody>
            <a:bodyPr wrap="none" rtlCol="0">
              <a:spAutoFit/>
            </a:bodyPr>
            <a:lstStyle/>
            <a:p>
              <a:r>
                <a:rPr lang="en-US" sz="2400" dirty="0" smtClean="0">
                  <a:solidFill>
                    <a:srgbClr val="000000"/>
                  </a:solidFill>
                </a:rPr>
                <a:t>Inst 2</a:t>
              </a:r>
            </a:p>
          </p:txBody>
        </p:sp>
        <p:sp>
          <p:nvSpPr>
            <p:cNvPr id="93" name="TextBox 92"/>
            <p:cNvSpPr txBox="1"/>
            <p:nvPr/>
          </p:nvSpPr>
          <p:spPr>
            <a:xfrm>
              <a:off x="2667000" y="5867400"/>
              <a:ext cx="937426" cy="461665"/>
            </a:xfrm>
            <a:prstGeom prst="rect">
              <a:avLst/>
            </a:prstGeom>
            <a:noFill/>
          </p:spPr>
          <p:txBody>
            <a:bodyPr wrap="none" rtlCol="0">
              <a:spAutoFit/>
            </a:bodyPr>
            <a:lstStyle/>
            <a:p>
              <a:r>
                <a:rPr lang="en-US" sz="2400" dirty="0" smtClean="0">
                  <a:solidFill>
                    <a:srgbClr val="000000"/>
                  </a:solidFill>
                </a:rPr>
                <a:t>Inst 3</a:t>
              </a:r>
            </a:p>
          </p:txBody>
        </p:sp>
      </p:grpSp>
      <p:cxnSp>
        <p:nvCxnSpPr>
          <p:cNvPr id="97" name="Straight Arrow Connector 96"/>
          <p:cNvCxnSpPr/>
          <p:nvPr/>
        </p:nvCxnSpPr>
        <p:spPr bwMode="auto">
          <a:xfrm>
            <a:off x="7696200" y="1219200"/>
            <a:ext cx="914400" cy="1588"/>
          </a:xfrm>
          <a:prstGeom prst="straightConnector1">
            <a:avLst/>
          </a:prstGeom>
          <a:solidFill>
            <a:schemeClr val="bg1"/>
          </a:solidFill>
          <a:ln w="381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3494728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4294967295"/>
          </p:nvPr>
        </p:nvSpPr>
        <p:spPr>
          <a:xfrm>
            <a:off x="6553200" y="6380906"/>
            <a:ext cx="1905000" cy="292100"/>
          </a:xfrm>
          <a:prstGeom prst="rect">
            <a:avLst/>
          </a:prstGeom>
        </p:spPr>
        <p:txBody>
          <a:bodyPr/>
          <a:lstStyle/>
          <a:p>
            <a:fld id="{2A408952-5E21-BE44-9A8E-8D765734A7F8}" type="slidenum">
              <a:rPr lang="en-US"/>
              <a:pPr/>
              <a:t>15</a:t>
            </a:fld>
            <a:endParaRPr lang="en-US" b="0">
              <a:solidFill>
                <a:srgbClr val="FBBA03"/>
              </a:solidFill>
            </a:endParaRPr>
          </a:p>
        </p:txBody>
      </p:sp>
      <p:sp>
        <p:nvSpPr>
          <p:cNvPr id="1280002" name="Rectangle 2"/>
          <p:cNvSpPr>
            <a:spLocks noGrp="1" noChangeArrowheads="1"/>
          </p:cNvSpPr>
          <p:nvPr>
            <p:ph type="title"/>
          </p:nvPr>
        </p:nvSpPr>
        <p:spPr>
          <a:xfrm>
            <a:off x="323528" y="188640"/>
            <a:ext cx="7162800" cy="825500"/>
          </a:xfrm>
          <a:noFill/>
          <a:ln/>
        </p:spPr>
        <p:txBody>
          <a:bodyPr lIns="90488" tIns="44450" rIns="90488" bIns="44450"/>
          <a:lstStyle/>
          <a:p>
            <a:r>
              <a:rPr lang="en-US" dirty="0"/>
              <a:t>Technology Assumptions</a:t>
            </a:r>
          </a:p>
        </p:txBody>
      </p:sp>
      <p:sp>
        <p:nvSpPr>
          <p:cNvPr id="1280004" name="Rectangle 4"/>
          <p:cNvSpPr>
            <a:spLocks noChangeArrowheads="1"/>
          </p:cNvSpPr>
          <p:nvPr/>
        </p:nvSpPr>
        <p:spPr bwMode="auto">
          <a:xfrm>
            <a:off x="1333500" y="1196752"/>
            <a:ext cx="6451600" cy="1625600"/>
          </a:xfrm>
          <a:prstGeom prst="rect">
            <a:avLst/>
          </a:prstGeom>
          <a:noFill/>
          <a:ln w="9525">
            <a:solidFill>
              <a:srgbClr val="FF0000"/>
            </a:solidFill>
            <a:miter lim="800000"/>
            <a:headEnd/>
            <a:tailEnd/>
          </a:ln>
          <a:effectLst/>
        </p:spPr>
        <p:txBody>
          <a:bodyPr>
            <a:prstTxWarp prst="textNoShape">
              <a:avLst/>
            </a:prstTxWarp>
            <a:spAutoFit/>
          </a:bodyPr>
          <a:lstStyle/>
          <a:p>
            <a:pPr>
              <a:buFontTx/>
              <a:buChar char="•"/>
            </a:pPr>
            <a:r>
              <a:rPr lang="en-US" sz="2000">
                <a:solidFill>
                  <a:schemeClr val="tx1"/>
                </a:solidFill>
                <a:latin typeface="Verdana" charset="0"/>
              </a:rPr>
              <a:t> </a:t>
            </a:r>
            <a:r>
              <a:rPr lang="en-US" sz="2000">
                <a:solidFill>
                  <a:srgbClr val="56127A"/>
                </a:solidFill>
                <a:latin typeface="Verdana" charset="0"/>
              </a:rPr>
              <a:t>A small amount of very fast memory (caches)</a:t>
            </a:r>
          </a:p>
          <a:p>
            <a:pPr>
              <a:spcBef>
                <a:spcPct val="0"/>
              </a:spcBef>
            </a:pPr>
            <a:r>
              <a:rPr lang="en-US" sz="2000">
                <a:solidFill>
                  <a:srgbClr val="56127A"/>
                </a:solidFill>
                <a:latin typeface="Verdana" charset="0"/>
              </a:rPr>
              <a:t>   backed up by a large, slower memory </a:t>
            </a:r>
          </a:p>
          <a:p>
            <a:pPr>
              <a:buFontTx/>
              <a:buChar char="•"/>
            </a:pPr>
            <a:r>
              <a:rPr lang="en-US" sz="2000">
                <a:solidFill>
                  <a:srgbClr val="56127A"/>
                </a:solidFill>
                <a:latin typeface="Verdana" charset="0"/>
              </a:rPr>
              <a:t> Fast ALU (at least for integers) </a:t>
            </a:r>
          </a:p>
          <a:p>
            <a:pPr>
              <a:buFontTx/>
              <a:buChar char="•"/>
            </a:pPr>
            <a:r>
              <a:rPr lang="en-US" sz="2000">
                <a:solidFill>
                  <a:srgbClr val="56127A"/>
                </a:solidFill>
                <a:latin typeface="Verdana" charset="0"/>
              </a:rPr>
              <a:t> Multiported Register files (slower!)</a:t>
            </a:r>
          </a:p>
        </p:txBody>
      </p:sp>
      <p:sp>
        <p:nvSpPr>
          <p:cNvPr id="1280006" name="Rectangle 6"/>
          <p:cNvSpPr>
            <a:spLocks noChangeArrowheads="1"/>
          </p:cNvSpPr>
          <p:nvPr/>
        </p:nvSpPr>
        <p:spPr bwMode="auto">
          <a:xfrm>
            <a:off x="733425" y="4725144"/>
            <a:ext cx="7343775" cy="1569660"/>
          </a:xfrm>
          <a:prstGeom prst="rect">
            <a:avLst/>
          </a:prstGeom>
          <a:noFill/>
          <a:ln w="9525">
            <a:noFill/>
            <a:miter lim="800000"/>
            <a:headEnd/>
            <a:tailEnd/>
          </a:ln>
          <a:effectLst/>
        </p:spPr>
        <p:txBody>
          <a:bodyPr wrap="square">
            <a:prstTxWarp prst="textNoShape">
              <a:avLst/>
            </a:prstTxWarp>
            <a:spAutoFit/>
          </a:bodyPr>
          <a:lstStyle/>
          <a:p>
            <a:pPr>
              <a:spcBef>
                <a:spcPct val="0"/>
              </a:spcBef>
            </a:pPr>
            <a:r>
              <a:rPr lang="en-US" sz="2400" dirty="0">
                <a:solidFill>
                  <a:schemeClr val="tx1"/>
                </a:solidFill>
                <a:latin typeface="Verdana" charset="0"/>
              </a:rPr>
              <a:t>A 5-stage </a:t>
            </a:r>
            <a:r>
              <a:rPr lang="en-US" sz="2400" dirty="0" smtClean="0">
                <a:solidFill>
                  <a:schemeClr val="tx1"/>
                </a:solidFill>
                <a:latin typeface="Verdana" charset="0"/>
              </a:rPr>
              <a:t>pipeline </a:t>
            </a:r>
            <a:r>
              <a:rPr lang="en-US" sz="2400" dirty="0">
                <a:solidFill>
                  <a:schemeClr val="tx1"/>
                </a:solidFill>
                <a:latin typeface="Verdana" charset="0"/>
              </a:rPr>
              <a:t>will be</a:t>
            </a:r>
            <a:r>
              <a:rPr lang="en-US" sz="2400" dirty="0" smtClean="0">
                <a:solidFill>
                  <a:schemeClr val="tx1"/>
                </a:solidFill>
                <a:latin typeface="Verdana" charset="0"/>
              </a:rPr>
              <a:t> the </a:t>
            </a:r>
            <a:r>
              <a:rPr lang="en-US" sz="2400" dirty="0">
                <a:solidFill>
                  <a:schemeClr val="tx1"/>
                </a:solidFill>
                <a:latin typeface="Verdana" charset="0"/>
              </a:rPr>
              <a:t>focus of our detailed </a:t>
            </a:r>
            <a:r>
              <a:rPr lang="en-US" sz="2400" dirty="0" smtClean="0">
                <a:solidFill>
                  <a:schemeClr val="tx1"/>
                </a:solidFill>
                <a:latin typeface="Verdana" charset="0"/>
              </a:rPr>
              <a:t>design</a:t>
            </a:r>
          </a:p>
          <a:p>
            <a:pPr algn="r">
              <a:spcBef>
                <a:spcPct val="0"/>
              </a:spcBef>
            </a:pPr>
            <a:r>
              <a:rPr lang="en-US" sz="2400" i="1" dirty="0" smtClean="0">
                <a:solidFill>
                  <a:schemeClr val="tx1"/>
                </a:solidFill>
                <a:latin typeface="Verdana" charset="0"/>
              </a:rPr>
              <a:t>	- some commercial designs have over 30 pipeline stages to do an integer add!</a:t>
            </a:r>
            <a:endParaRPr lang="en-US" sz="2400" i="1" dirty="0">
              <a:solidFill>
                <a:schemeClr val="tx1"/>
              </a:solidFill>
              <a:latin typeface="Verdana" charset="0"/>
            </a:endParaRPr>
          </a:p>
        </p:txBody>
      </p:sp>
      <p:pic>
        <p:nvPicPr>
          <p:cNvPr id="6" name="Picture 4"/>
          <p:cNvPicPr>
            <a:picLocks noGrp="1" noChangeAspect="1" noChangeArrowheads="1"/>
          </p:cNvPicPr>
          <p:nvPr>
            <p:ph sz="half" idx="4294967295"/>
          </p:nvPr>
        </p:nvPicPr>
        <p:blipFill>
          <a:blip r:embed="rId3">
            <a:extLst>
              <a:ext uri="{28A0092B-C50C-407E-A947-70E740481C1C}">
                <a14:useLocalDpi xmlns:a14="http://schemas.microsoft.com/office/drawing/2010/main" val="0"/>
              </a:ext>
            </a:extLst>
          </a:blip>
          <a:srcRect/>
          <a:stretch>
            <a:fillRect/>
          </a:stretch>
        </p:blipFill>
        <p:spPr>
          <a:xfrm>
            <a:off x="827584" y="3128963"/>
            <a:ext cx="7416824" cy="1380157"/>
          </a:xfrm>
          <a:prstGeom prst="rect">
            <a:avLst/>
          </a:prstGeom>
          <a:noFill/>
          <a:ln/>
        </p:spPr>
      </p:pic>
    </p:spTree>
    <p:extLst>
      <p:ext uri="{BB962C8B-B14F-4D97-AF65-F5344CB8AC3E}">
        <p14:creationId xmlns:p14="http://schemas.microsoft.com/office/powerpoint/2010/main" val="10241481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800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06"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a:noFill/>
          <a:ln/>
        </p:spPr>
        <p:txBody>
          <a:bodyPr/>
          <a:lstStyle/>
          <a:p>
            <a:r>
              <a:rPr lang="en-US"/>
              <a:t>Speed Up Equation for Pipelining</a:t>
            </a:r>
          </a:p>
        </p:txBody>
      </p:sp>
      <p:graphicFrame>
        <p:nvGraphicFramePr>
          <p:cNvPr id="147459" name="Object 3"/>
          <p:cNvGraphicFramePr>
            <a:graphicFrameLocks noChangeAspect="1"/>
          </p:cNvGraphicFramePr>
          <p:nvPr/>
        </p:nvGraphicFramePr>
        <p:xfrm>
          <a:off x="609600" y="3048000"/>
          <a:ext cx="8269288" cy="838200"/>
        </p:xfrm>
        <a:graphic>
          <a:graphicData uri="http://schemas.openxmlformats.org/presentationml/2006/ole">
            <mc:AlternateContent xmlns:mc="http://schemas.openxmlformats.org/markup-compatibility/2006">
              <mc:Choice xmlns:v="urn:schemas-microsoft-com:vml" Requires="v">
                <p:oleObj spid="_x0000_s3074" name="Equation" r:id="rId4" imgW="8267400" imgH="838080" progId="Equation.3">
                  <p:embed/>
                </p:oleObj>
              </mc:Choice>
              <mc:Fallback>
                <p:oleObj name="Equation" r:id="rId4" imgW="8267400" imgH="8380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3048000"/>
                        <a:ext cx="8269288" cy="83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47460" name="Object 4"/>
          <p:cNvGraphicFramePr>
            <a:graphicFrameLocks noChangeAspect="1"/>
          </p:cNvGraphicFramePr>
          <p:nvPr/>
        </p:nvGraphicFramePr>
        <p:xfrm>
          <a:off x="609600" y="5105400"/>
          <a:ext cx="7100888" cy="838200"/>
        </p:xfrm>
        <a:graphic>
          <a:graphicData uri="http://schemas.openxmlformats.org/presentationml/2006/ole">
            <mc:AlternateContent xmlns:mc="http://schemas.openxmlformats.org/markup-compatibility/2006">
              <mc:Choice xmlns:v="urn:schemas-microsoft-com:vml" Requires="v">
                <p:oleObj spid="_x0000_s3075" name="Equation" r:id="rId6" imgW="7099200" imgH="838080" progId="Equation.3">
                  <p:embed/>
                </p:oleObj>
              </mc:Choice>
              <mc:Fallback>
                <p:oleObj name="Equation" r:id="rId6" imgW="7099200" imgH="83808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9600" y="5105400"/>
                        <a:ext cx="7100888" cy="83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47461" name="Object 5"/>
          <p:cNvGraphicFramePr>
            <a:graphicFrameLocks noChangeAspect="1"/>
          </p:cNvGraphicFramePr>
          <p:nvPr/>
        </p:nvGraphicFramePr>
        <p:xfrm>
          <a:off x="685800" y="2209800"/>
          <a:ext cx="7291388" cy="404813"/>
        </p:xfrm>
        <a:graphic>
          <a:graphicData uri="http://schemas.openxmlformats.org/presentationml/2006/ole">
            <mc:AlternateContent xmlns:mc="http://schemas.openxmlformats.org/markup-compatibility/2006">
              <mc:Choice xmlns:v="urn:schemas-microsoft-com:vml" Requires="v">
                <p:oleObj spid="_x0000_s3076" name="Equation" r:id="rId8" imgW="7289640" imgH="406080" progId="Equation.3">
                  <p:embed/>
                </p:oleObj>
              </mc:Choice>
              <mc:Fallback>
                <p:oleObj name="Equation" r:id="rId8" imgW="7289640" imgH="40608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85800" y="2209800"/>
                        <a:ext cx="7291388" cy="404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47462" name="Text Box 6"/>
          <p:cNvSpPr txBox="1">
            <a:spLocks noChangeArrowheads="1"/>
          </p:cNvSpPr>
          <p:nvPr/>
        </p:nvSpPr>
        <p:spPr bwMode="auto">
          <a:xfrm>
            <a:off x="381000" y="4267200"/>
            <a:ext cx="5351463"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b="1" smtClean="0">
                <a:solidFill>
                  <a:srgbClr val="FC0128"/>
                </a:solidFill>
                <a:latin typeface="Comic Sans MS" pitchFamily="66" charset="0"/>
                <a:ea typeface="+mn-ea"/>
              </a:rPr>
              <a:t>For simple RISC pipeline, CPI = 1:</a:t>
            </a:r>
          </a:p>
        </p:txBody>
      </p:sp>
    </p:spTree>
    <p:extLst>
      <p:ext uri="{BB962C8B-B14F-4D97-AF65-F5344CB8AC3E}">
        <p14:creationId xmlns:p14="http://schemas.microsoft.com/office/powerpoint/2010/main" val="31593670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5138" name="Rectangle 2"/>
          <p:cNvSpPr>
            <a:spLocks noGrp="1" noChangeArrowheads="1"/>
          </p:cNvSpPr>
          <p:nvPr>
            <p:ph type="title"/>
          </p:nvPr>
        </p:nvSpPr>
        <p:spPr>
          <a:xfrm>
            <a:off x="611560" y="188640"/>
            <a:ext cx="5832648" cy="720080"/>
          </a:xfrm>
        </p:spPr>
        <p:txBody>
          <a:bodyPr/>
          <a:lstStyle/>
          <a:p>
            <a:r>
              <a:rPr lang="en-US" dirty="0"/>
              <a:t>Example…</a:t>
            </a:r>
          </a:p>
        </p:txBody>
      </p:sp>
      <p:sp>
        <p:nvSpPr>
          <p:cNvPr id="475139" name="Rectangle 3"/>
          <p:cNvSpPr>
            <a:spLocks noGrp="1" noChangeArrowheads="1"/>
          </p:cNvSpPr>
          <p:nvPr>
            <p:ph type="body" idx="1"/>
          </p:nvPr>
        </p:nvSpPr>
        <p:spPr>
          <a:xfrm>
            <a:off x="251520" y="836712"/>
            <a:ext cx="8784976" cy="5760640"/>
          </a:xfrm>
        </p:spPr>
        <p:txBody>
          <a:bodyPr/>
          <a:lstStyle/>
          <a:p>
            <a:pPr>
              <a:lnSpc>
                <a:spcPct val="80000"/>
              </a:lnSpc>
            </a:pPr>
            <a:r>
              <a:rPr lang="en-US" sz="2800" dirty="0"/>
              <a:t>Machine A: Dual ported memory (“Harvard Architecture”)</a:t>
            </a:r>
          </a:p>
          <a:p>
            <a:pPr>
              <a:lnSpc>
                <a:spcPct val="80000"/>
              </a:lnSpc>
            </a:pPr>
            <a:r>
              <a:rPr lang="en-US" sz="2800" dirty="0"/>
              <a:t>Machine B: Single ported memory, but its pipelined implementation has a 1.05 times faster clock rate</a:t>
            </a:r>
          </a:p>
          <a:p>
            <a:pPr>
              <a:lnSpc>
                <a:spcPct val="80000"/>
              </a:lnSpc>
            </a:pPr>
            <a:r>
              <a:rPr lang="en-US" sz="2800" dirty="0"/>
              <a:t>Ideal CPI = 1 for both</a:t>
            </a:r>
          </a:p>
          <a:p>
            <a:pPr>
              <a:lnSpc>
                <a:spcPct val="80000"/>
              </a:lnSpc>
            </a:pPr>
            <a:r>
              <a:rPr lang="en-US" sz="2800" dirty="0"/>
              <a:t>Loads are 40% of instructions executed</a:t>
            </a:r>
          </a:p>
          <a:p>
            <a:pPr>
              <a:lnSpc>
                <a:spcPct val="80000"/>
              </a:lnSpc>
              <a:buFontTx/>
              <a:buNone/>
            </a:pPr>
            <a:r>
              <a:rPr lang="en-US" dirty="0"/>
              <a:t>		</a:t>
            </a:r>
            <a:r>
              <a:rPr lang="en-US" sz="2000" dirty="0" err="1"/>
              <a:t>SpeedUp</a:t>
            </a:r>
            <a:r>
              <a:rPr lang="en-US" sz="2000" baseline="-25000" dirty="0" err="1"/>
              <a:t>A</a:t>
            </a:r>
            <a:r>
              <a:rPr lang="en-US" sz="2000" dirty="0"/>
              <a:t> = Pipe. Depth/(1 + 0) x (</a:t>
            </a:r>
            <a:r>
              <a:rPr lang="en-US" sz="2000" dirty="0" err="1"/>
              <a:t>clock</a:t>
            </a:r>
            <a:r>
              <a:rPr lang="en-US" sz="2000" baseline="-25000" dirty="0" err="1"/>
              <a:t>unpipe</a:t>
            </a:r>
            <a:r>
              <a:rPr lang="en-US" sz="2000" dirty="0"/>
              <a:t>/</a:t>
            </a:r>
            <a:r>
              <a:rPr lang="en-US" sz="2000" dirty="0" err="1"/>
              <a:t>clock</a:t>
            </a:r>
            <a:r>
              <a:rPr lang="en-US" sz="2000" baseline="-25000" dirty="0" err="1"/>
              <a:t>pipe</a:t>
            </a:r>
            <a:r>
              <a:rPr lang="en-US" sz="2000" dirty="0"/>
              <a:t>)</a:t>
            </a:r>
          </a:p>
          <a:p>
            <a:pPr>
              <a:lnSpc>
                <a:spcPct val="80000"/>
              </a:lnSpc>
              <a:buFontTx/>
              <a:buNone/>
            </a:pPr>
            <a:r>
              <a:rPr lang="en-US" sz="2000" dirty="0"/>
              <a:t>              		    = Pipeline Depth</a:t>
            </a:r>
          </a:p>
          <a:p>
            <a:pPr>
              <a:lnSpc>
                <a:spcPct val="80000"/>
              </a:lnSpc>
              <a:buFontTx/>
              <a:buNone/>
            </a:pPr>
            <a:r>
              <a:rPr lang="en-US" sz="2000" dirty="0"/>
              <a:t>		</a:t>
            </a:r>
            <a:r>
              <a:rPr lang="en-US" sz="2000" dirty="0" err="1"/>
              <a:t>SpeedUp</a:t>
            </a:r>
            <a:r>
              <a:rPr lang="en-US" sz="2000" baseline="-25000" dirty="0" err="1"/>
              <a:t>B</a:t>
            </a:r>
            <a:r>
              <a:rPr lang="en-US" sz="2000" dirty="0"/>
              <a:t> = Pipe. Depth/(1 + 0.4 x 1) x 					(</a:t>
            </a:r>
            <a:r>
              <a:rPr lang="en-US" sz="2000" dirty="0" err="1"/>
              <a:t>clock</a:t>
            </a:r>
            <a:r>
              <a:rPr lang="en-US" sz="2000" baseline="-25000" dirty="0" err="1"/>
              <a:t>unpipe</a:t>
            </a:r>
            <a:r>
              <a:rPr lang="en-US" sz="2000" dirty="0"/>
              <a:t>/(</a:t>
            </a:r>
            <a:r>
              <a:rPr lang="en-US" sz="2000" dirty="0" err="1"/>
              <a:t>clock</a:t>
            </a:r>
            <a:r>
              <a:rPr lang="en-US" sz="2000" baseline="-25000" dirty="0" err="1"/>
              <a:t>unpipe</a:t>
            </a:r>
            <a:r>
              <a:rPr lang="en-US" sz="2000" baseline="-25000" dirty="0"/>
              <a:t> </a:t>
            </a:r>
            <a:r>
              <a:rPr lang="en-US" sz="2000" dirty="0"/>
              <a:t>/ 1.05)</a:t>
            </a:r>
          </a:p>
          <a:p>
            <a:pPr>
              <a:lnSpc>
                <a:spcPct val="80000"/>
              </a:lnSpc>
              <a:buFontTx/>
              <a:buNone/>
            </a:pPr>
            <a:r>
              <a:rPr lang="en-US" sz="2000" dirty="0"/>
              <a:t> 		                   = (Pipe. Depth/1.4) x  1.05</a:t>
            </a:r>
          </a:p>
          <a:p>
            <a:pPr>
              <a:lnSpc>
                <a:spcPct val="80000"/>
              </a:lnSpc>
              <a:buFontTx/>
              <a:buNone/>
            </a:pPr>
            <a:r>
              <a:rPr lang="en-US" sz="2000" dirty="0"/>
              <a:t> 		                   = 0.75 x Pipe. Depth</a:t>
            </a:r>
            <a:endParaRPr lang="en-US" dirty="0"/>
          </a:p>
          <a:p>
            <a:pPr>
              <a:lnSpc>
                <a:spcPct val="80000"/>
              </a:lnSpc>
              <a:buFontTx/>
              <a:buNone/>
            </a:pPr>
            <a:r>
              <a:rPr lang="en-US" sz="2000" dirty="0"/>
              <a:t>		</a:t>
            </a:r>
            <a:r>
              <a:rPr lang="en-US" sz="2000" dirty="0" err="1"/>
              <a:t>SpeedUp</a:t>
            </a:r>
            <a:r>
              <a:rPr lang="en-US" sz="2000" baseline="-25000" dirty="0" err="1"/>
              <a:t>A</a:t>
            </a:r>
            <a:r>
              <a:rPr lang="en-US" sz="2000" dirty="0"/>
              <a:t> / </a:t>
            </a:r>
            <a:r>
              <a:rPr lang="en-US" sz="2000" dirty="0" err="1"/>
              <a:t>SpeedUp</a:t>
            </a:r>
            <a:r>
              <a:rPr lang="en-US" sz="2000" baseline="-25000" dirty="0" err="1"/>
              <a:t>B</a:t>
            </a:r>
            <a:r>
              <a:rPr lang="en-US" sz="2000" dirty="0"/>
              <a:t> = Pipe. Depth/(0.75 x Pipe. Depth) = 1.33</a:t>
            </a:r>
          </a:p>
          <a:p>
            <a:pPr>
              <a:lnSpc>
                <a:spcPct val="80000"/>
              </a:lnSpc>
            </a:pPr>
            <a:r>
              <a:rPr lang="en-US" sz="2800" dirty="0"/>
              <a:t>Machine A is 1.33 times faster </a:t>
            </a:r>
          </a:p>
          <a:p>
            <a:pPr>
              <a:lnSpc>
                <a:spcPct val="80000"/>
              </a:lnSpc>
            </a:pPr>
            <a:endParaRPr lang="en-US" dirty="0"/>
          </a:p>
        </p:txBody>
      </p:sp>
    </p:spTree>
    <p:extLst>
      <p:ext uri="{BB962C8B-B14F-4D97-AF65-F5344CB8AC3E}">
        <p14:creationId xmlns:p14="http://schemas.microsoft.com/office/powerpoint/2010/main" val="39621376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51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51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51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7513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7513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75139">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75139">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75139">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75139">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75139">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7513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5139"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Line 2"/>
          <p:cNvSpPr>
            <a:spLocks noChangeShapeType="1"/>
          </p:cNvSpPr>
          <p:nvPr/>
        </p:nvSpPr>
        <p:spPr bwMode="auto">
          <a:xfrm>
            <a:off x="7620000" y="4267200"/>
            <a:ext cx="685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267" name="Rectangle 3"/>
          <p:cNvSpPr>
            <a:spLocks noGrp="1" noChangeArrowheads="1"/>
          </p:cNvSpPr>
          <p:nvPr>
            <p:ph type="title"/>
          </p:nvPr>
        </p:nvSpPr>
        <p:spPr>
          <a:xfrm>
            <a:off x="227013" y="152400"/>
            <a:ext cx="8683625" cy="1033463"/>
          </a:xfrm>
          <a:noFill/>
          <a:ln/>
          <a:extLst>
            <a:ext uri="{91240B29-F687-4F45-9708-019B960494DF}">
              <a14:hiddenLine xmlns:a14="http://schemas.microsoft.com/office/drawing/2010/main" w="28575" cmpd="sng">
                <a:solidFill>
                  <a:schemeClr val="tx1"/>
                </a:solidFill>
                <a:miter lim="800000"/>
                <a:headEnd/>
                <a:tailEnd/>
              </a14:hiddenLine>
            </a:ext>
          </a:extLst>
        </p:spPr>
        <p:txBody>
          <a:bodyPr lIns="91440" tIns="45720" rIns="91440" bIns="45720"/>
          <a:lstStyle/>
          <a:p>
            <a:r>
              <a:rPr lang="en-US" dirty="0" smtClean="0"/>
              <a:t>Designing a Pipelined Processor</a:t>
            </a:r>
            <a:br>
              <a:rPr lang="en-US" dirty="0" smtClean="0"/>
            </a:br>
            <a:endParaRPr lang="en-US" sz="1800" dirty="0">
              <a:solidFill>
                <a:schemeClr val="tx1"/>
              </a:solidFill>
            </a:endParaRPr>
          </a:p>
        </p:txBody>
      </p:sp>
      <p:sp>
        <p:nvSpPr>
          <p:cNvPr id="139268" name="Rectangle 4"/>
          <p:cNvSpPr>
            <a:spLocks noChangeArrowheads="1"/>
          </p:cNvSpPr>
          <p:nvPr/>
        </p:nvSpPr>
        <p:spPr bwMode="auto">
          <a:xfrm>
            <a:off x="606425" y="1136650"/>
            <a:ext cx="20638" cy="206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endParaRPr lang="en-GB">
              <a:solidFill>
                <a:srgbClr val="000000"/>
              </a:solidFill>
              <a:latin typeface="Arial" pitchFamily="34" charset="0"/>
              <a:ea typeface="+mn-ea"/>
            </a:endParaRPr>
          </a:p>
        </p:txBody>
      </p:sp>
      <p:sp>
        <p:nvSpPr>
          <p:cNvPr id="139269" name="Rectangle 5"/>
          <p:cNvSpPr>
            <a:spLocks noChangeArrowheads="1"/>
          </p:cNvSpPr>
          <p:nvPr/>
        </p:nvSpPr>
        <p:spPr bwMode="auto">
          <a:xfrm>
            <a:off x="838200" y="1295400"/>
            <a:ext cx="7858125" cy="763588"/>
          </a:xfrm>
          <a:prstGeom prst="rect">
            <a:avLst/>
          </a:prstGeom>
          <a:solidFill>
            <a:schemeClr val="bg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270" name="Rectangle 6"/>
          <p:cNvSpPr>
            <a:spLocks noChangeArrowheads="1"/>
          </p:cNvSpPr>
          <p:nvPr/>
        </p:nvSpPr>
        <p:spPr bwMode="auto">
          <a:xfrm>
            <a:off x="6750050" y="1290638"/>
            <a:ext cx="1046163" cy="638175"/>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800" b="1">
                <a:solidFill>
                  <a:srgbClr val="000000"/>
                </a:solidFill>
                <a:latin typeface="Comic Sans MS" pitchFamily="66" charset="0"/>
                <a:ea typeface="+mn-ea"/>
              </a:rPr>
              <a:t>Memory</a:t>
            </a:r>
          </a:p>
          <a:p>
            <a:r>
              <a:rPr lang="en-US" sz="1800" b="1">
                <a:solidFill>
                  <a:srgbClr val="000000"/>
                </a:solidFill>
                <a:latin typeface="Comic Sans MS" pitchFamily="66" charset="0"/>
                <a:ea typeface="+mn-ea"/>
              </a:rPr>
              <a:t>Access</a:t>
            </a:r>
          </a:p>
        </p:txBody>
      </p:sp>
      <p:sp>
        <p:nvSpPr>
          <p:cNvPr id="139271" name="Rectangle 7"/>
          <p:cNvSpPr>
            <a:spLocks noChangeArrowheads="1"/>
          </p:cNvSpPr>
          <p:nvPr/>
        </p:nvSpPr>
        <p:spPr bwMode="auto">
          <a:xfrm>
            <a:off x="7974013" y="1322388"/>
            <a:ext cx="838200" cy="6381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r>
              <a:rPr lang="en-US" sz="1800" b="1">
                <a:solidFill>
                  <a:srgbClr val="000000"/>
                </a:solidFill>
                <a:latin typeface="Comic Sans MS" pitchFamily="66" charset="0"/>
                <a:ea typeface="+mn-ea"/>
              </a:rPr>
              <a:t>Write</a:t>
            </a:r>
          </a:p>
          <a:p>
            <a:r>
              <a:rPr lang="en-US" sz="1800" b="1">
                <a:solidFill>
                  <a:srgbClr val="000000"/>
                </a:solidFill>
                <a:latin typeface="Comic Sans MS" pitchFamily="66" charset="0"/>
                <a:ea typeface="+mn-ea"/>
              </a:rPr>
              <a:t>Back</a:t>
            </a:r>
          </a:p>
        </p:txBody>
      </p:sp>
      <p:sp>
        <p:nvSpPr>
          <p:cNvPr id="139272" name="Rectangle 8"/>
          <p:cNvSpPr>
            <a:spLocks noChangeArrowheads="1"/>
          </p:cNvSpPr>
          <p:nvPr/>
        </p:nvSpPr>
        <p:spPr bwMode="auto">
          <a:xfrm>
            <a:off x="1125538" y="1290638"/>
            <a:ext cx="1401762" cy="638175"/>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800" b="1">
                <a:solidFill>
                  <a:srgbClr val="000000"/>
                </a:solidFill>
                <a:latin typeface="Comic Sans MS" pitchFamily="66" charset="0"/>
                <a:ea typeface="+mn-ea"/>
              </a:rPr>
              <a:t>Instruction</a:t>
            </a:r>
          </a:p>
          <a:p>
            <a:r>
              <a:rPr lang="en-US" sz="1800" b="1">
                <a:solidFill>
                  <a:srgbClr val="000000"/>
                </a:solidFill>
                <a:latin typeface="Comic Sans MS" pitchFamily="66" charset="0"/>
                <a:ea typeface="+mn-ea"/>
              </a:rPr>
              <a:t>Fetch</a:t>
            </a:r>
          </a:p>
        </p:txBody>
      </p:sp>
      <p:sp>
        <p:nvSpPr>
          <p:cNvPr id="139273" name="Rectangle 9"/>
          <p:cNvSpPr>
            <a:spLocks noChangeArrowheads="1"/>
          </p:cNvSpPr>
          <p:nvPr/>
        </p:nvSpPr>
        <p:spPr bwMode="auto">
          <a:xfrm>
            <a:off x="3041650" y="1290638"/>
            <a:ext cx="1746250" cy="638175"/>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800" b="1">
                <a:solidFill>
                  <a:srgbClr val="000000"/>
                </a:solidFill>
                <a:latin typeface="Comic Sans MS" pitchFamily="66" charset="0"/>
                <a:ea typeface="+mn-ea"/>
              </a:rPr>
              <a:t>Instr. Decode</a:t>
            </a:r>
          </a:p>
          <a:p>
            <a:r>
              <a:rPr lang="en-US" sz="1800" b="1">
                <a:solidFill>
                  <a:srgbClr val="000000"/>
                </a:solidFill>
                <a:latin typeface="Comic Sans MS" pitchFamily="66" charset="0"/>
                <a:ea typeface="+mn-ea"/>
              </a:rPr>
              <a:t>Reg. Fetch</a:t>
            </a:r>
          </a:p>
        </p:txBody>
      </p:sp>
      <p:sp>
        <p:nvSpPr>
          <p:cNvPr id="139274" name="Rectangle 10"/>
          <p:cNvSpPr>
            <a:spLocks noChangeArrowheads="1"/>
          </p:cNvSpPr>
          <p:nvPr/>
        </p:nvSpPr>
        <p:spPr bwMode="auto">
          <a:xfrm>
            <a:off x="4970463" y="1290638"/>
            <a:ext cx="1427162" cy="638175"/>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r>
              <a:rPr lang="en-US" sz="1800" b="1">
                <a:solidFill>
                  <a:srgbClr val="000000"/>
                </a:solidFill>
                <a:latin typeface="Comic Sans MS" pitchFamily="66" charset="0"/>
                <a:ea typeface="+mn-ea"/>
              </a:rPr>
              <a:t>Execute</a:t>
            </a:r>
          </a:p>
          <a:p>
            <a:r>
              <a:rPr lang="en-US" sz="1800" b="1">
                <a:solidFill>
                  <a:srgbClr val="000000"/>
                </a:solidFill>
                <a:latin typeface="Comic Sans MS" pitchFamily="66" charset="0"/>
                <a:ea typeface="+mn-ea"/>
              </a:rPr>
              <a:t>Addr. Calc</a:t>
            </a:r>
          </a:p>
        </p:txBody>
      </p:sp>
      <p:sp>
        <p:nvSpPr>
          <p:cNvPr id="139275" name="Rectangle 11"/>
          <p:cNvSpPr>
            <a:spLocks noChangeArrowheads="1"/>
          </p:cNvSpPr>
          <p:nvPr/>
        </p:nvSpPr>
        <p:spPr bwMode="auto">
          <a:xfrm>
            <a:off x="7745413" y="3808413"/>
            <a:ext cx="203200" cy="927100"/>
          </a:xfrm>
          <a:prstGeom prst="rect">
            <a:avLst/>
          </a:prstGeom>
          <a:solidFill>
            <a:schemeClr val="bg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r>
              <a:rPr lang="en-US" sz="1800">
                <a:solidFill>
                  <a:srgbClr val="000000"/>
                </a:solidFill>
                <a:latin typeface="Comic Sans MS" pitchFamily="66" charset="0"/>
                <a:ea typeface="+mn-ea"/>
              </a:rPr>
              <a:t>L</a:t>
            </a:r>
          </a:p>
          <a:p>
            <a:r>
              <a:rPr lang="en-US" sz="1800">
                <a:solidFill>
                  <a:srgbClr val="000000"/>
                </a:solidFill>
                <a:latin typeface="Comic Sans MS" pitchFamily="66" charset="0"/>
                <a:ea typeface="+mn-ea"/>
              </a:rPr>
              <a:t>M</a:t>
            </a:r>
          </a:p>
          <a:p>
            <a:r>
              <a:rPr lang="en-US" sz="1800">
                <a:solidFill>
                  <a:srgbClr val="000000"/>
                </a:solidFill>
                <a:latin typeface="Comic Sans MS" pitchFamily="66" charset="0"/>
                <a:ea typeface="+mn-ea"/>
              </a:rPr>
              <a:t>D</a:t>
            </a:r>
          </a:p>
        </p:txBody>
      </p:sp>
      <p:grpSp>
        <p:nvGrpSpPr>
          <p:cNvPr id="139276" name="Group 12"/>
          <p:cNvGrpSpPr>
            <a:grpSpLocks/>
          </p:cNvGrpSpPr>
          <p:nvPr/>
        </p:nvGrpSpPr>
        <p:grpSpPr bwMode="auto">
          <a:xfrm>
            <a:off x="5715000" y="3352800"/>
            <a:ext cx="449263" cy="1095375"/>
            <a:chOff x="3360" y="2112"/>
            <a:chExt cx="283" cy="816"/>
          </a:xfrm>
        </p:grpSpPr>
        <p:grpSp>
          <p:nvGrpSpPr>
            <p:cNvPr id="139277" name="Group 13"/>
            <p:cNvGrpSpPr>
              <a:grpSpLocks/>
            </p:cNvGrpSpPr>
            <p:nvPr/>
          </p:nvGrpSpPr>
          <p:grpSpPr bwMode="auto">
            <a:xfrm>
              <a:off x="3360" y="2112"/>
              <a:ext cx="283" cy="816"/>
              <a:chOff x="3360" y="2112"/>
              <a:chExt cx="283" cy="816"/>
            </a:xfrm>
          </p:grpSpPr>
          <p:sp>
            <p:nvSpPr>
              <p:cNvPr id="139278" name="AutoShape 14"/>
              <p:cNvSpPr>
                <a:spLocks noChangeAspect="1" noChangeArrowheads="1"/>
              </p:cNvSpPr>
              <p:nvPr/>
            </p:nvSpPr>
            <p:spPr bwMode="auto">
              <a:xfrm rot="-5400000">
                <a:off x="3101" y="2386"/>
                <a:ext cx="816" cy="26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sz="1000" b="1">
                  <a:solidFill>
                    <a:srgbClr val="000000"/>
                  </a:solidFill>
                  <a:latin typeface="Comic Sans MS" pitchFamily="66" charset="0"/>
                  <a:ea typeface="+mn-ea"/>
                </a:endParaRPr>
              </a:p>
            </p:txBody>
          </p:sp>
          <p:sp>
            <p:nvSpPr>
              <p:cNvPr id="139279" name="AutoShape 15"/>
              <p:cNvSpPr>
                <a:spLocks noChangeAspect="1" noChangeArrowheads="1"/>
              </p:cNvSpPr>
              <p:nvPr/>
            </p:nvSpPr>
            <p:spPr bwMode="auto">
              <a:xfrm rot="5400000">
                <a:off x="3301" y="2419"/>
                <a:ext cx="247" cy="129"/>
              </a:xfrm>
              <a:prstGeom prst="triangle">
                <a:avLst>
                  <a:gd name="adj" fmla="val 50000"/>
                </a:avLst>
              </a:prstGeom>
              <a:solidFill>
                <a:schemeClr val="bg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280" name="Text Box 16"/>
              <p:cNvSpPr txBox="1">
                <a:spLocks noChangeAspect="1" noChangeArrowheads="1"/>
              </p:cNvSpPr>
              <p:nvPr/>
            </p:nvSpPr>
            <p:spPr bwMode="auto">
              <a:xfrm rot="-16200000">
                <a:off x="3280" y="2416"/>
                <a:ext cx="480" cy="2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800" b="1">
                    <a:solidFill>
                      <a:srgbClr val="000000"/>
                    </a:solidFill>
                    <a:latin typeface="Comic Sans MS" pitchFamily="66" charset="0"/>
                    <a:ea typeface="+mn-ea"/>
                  </a:rPr>
                  <a:t>ALU</a:t>
                </a:r>
                <a:endParaRPr lang="en-US" sz="1000" b="1">
                  <a:solidFill>
                    <a:srgbClr val="000000"/>
                  </a:solidFill>
                  <a:latin typeface="Comic Sans MS" pitchFamily="66" charset="0"/>
                  <a:ea typeface="+mn-ea"/>
                </a:endParaRPr>
              </a:p>
            </p:txBody>
          </p:sp>
        </p:grpSp>
        <p:sp>
          <p:nvSpPr>
            <p:cNvPr id="139281" name="Freeform 17"/>
            <p:cNvSpPr>
              <a:spLocks noChangeAspect="1"/>
            </p:cNvSpPr>
            <p:nvPr/>
          </p:nvSpPr>
          <p:spPr bwMode="auto">
            <a:xfrm rot="5400000">
              <a:off x="3307" y="2425"/>
              <a:ext cx="245" cy="115"/>
            </a:xfrm>
            <a:custGeom>
              <a:avLst/>
              <a:gdLst>
                <a:gd name="T0" fmla="*/ 0 w 384"/>
                <a:gd name="T1" fmla="*/ 288 h 288"/>
                <a:gd name="T2" fmla="*/ 192 w 384"/>
                <a:gd name="T3" fmla="*/ 0 h 288"/>
                <a:gd name="T4" fmla="*/ 384 w 384"/>
                <a:gd name="T5" fmla="*/ 288 h 288"/>
              </a:gdLst>
              <a:ahLst/>
              <a:cxnLst>
                <a:cxn ang="0">
                  <a:pos x="T0" y="T1"/>
                </a:cxn>
                <a:cxn ang="0">
                  <a:pos x="T2" y="T3"/>
                </a:cxn>
                <a:cxn ang="0">
                  <a:pos x="T4" y="T5"/>
                </a:cxn>
              </a:cxnLst>
              <a:rect l="0" t="0" r="r" b="b"/>
              <a:pathLst>
                <a:path w="384" h="288">
                  <a:moveTo>
                    <a:pt x="0" y="288"/>
                  </a:moveTo>
                  <a:lnTo>
                    <a:pt x="192" y="0"/>
                  </a:lnTo>
                  <a:lnTo>
                    <a:pt x="384" y="288"/>
                  </a:lnTo>
                </a:path>
              </a:pathLst>
            </a:custGeom>
            <a:solidFill>
              <a:schemeClr val="bg1"/>
            </a:solidFill>
            <a:ln w="2857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sp>
        <p:nvSpPr>
          <p:cNvPr id="139282" name="Oval 18"/>
          <p:cNvSpPr>
            <a:spLocks noChangeArrowheads="1"/>
          </p:cNvSpPr>
          <p:nvPr/>
        </p:nvSpPr>
        <p:spPr bwMode="auto">
          <a:xfrm>
            <a:off x="7010400" y="2081213"/>
            <a:ext cx="209550" cy="552450"/>
          </a:xfrm>
          <a:prstGeom prst="ellipse">
            <a:avLst/>
          </a:prstGeom>
          <a:solidFill>
            <a:srgbClr val="07F707"/>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r>
              <a:rPr lang="en-US" sz="1600">
                <a:solidFill>
                  <a:srgbClr val="000000"/>
                </a:solidFill>
                <a:latin typeface="Comic Sans MS" pitchFamily="66" charset="0"/>
                <a:ea typeface="+mn-ea"/>
              </a:rPr>
              <a:t>MUX</a:t>
            </a:r>
            <a:endParaRPr lang="en-US" sz="1800">
              <a:solidFill>
                <a:srgbClr val="000000"/>
              </a:solidFill>
              <a:latin typeface="Comic Sans MS" pitchFamily="66" charset="0"/>
              <a:ea typeface="+mn-ea"/>
            </a:endParaRPr>
          </a:p>
        </p:txBody>
      </p:sp>
      <p:sp>
        <p:nvSpPr>
          <p:cNvPr id="139283" name="Rectangle 19"/>
          <p:cNvSpPr>
            <a:spLocks noChangeArrowheads="1"/>
          </p:cNvSpPr>
          <p:nvPr/>
        </p:nvSpPr>
        <p:spPr bwMode="auto">
          <a:xfrm>
            <a:off x="1693863" y="3376613"/>
            <a:ext cx="762000" cy="914400"/>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r>
              <a:rPr lang="en-US" sz="1800">
                <a:solidFill>
                  <a:srgbClr val="000000"/>
                </a:solidFill>
                <a:latin typeface="Comic Sans MS" pitchFamily="66" charset="0"/>
                <a:ea typeface="+mn-ea"/>
              </a:rPr>
              <a:t>Memory</a:t>
            </a:r>
          </a:p>
        </p:txBody>
      </p:sp>
      <p:sp>
        <p:nvSpPr>
          <p:cNvPr id="139284" name="Freeform 20"/>
          <p:cNvSpPr>
            <a:spLocks/>
          </p:cNvSpPr>
          <p:nvPr/>
        </p:nvSpPr>
        <p:spPr bwMode="auto">
          <a:xfrm>
            <a:off x="6189663" y="2630488"/>
            <a:ext cx="922337" cy="365125"/>
          </a:xfrm>
          <a:custGeom>
            <a:avLst/>
            <a:gdLst>
              <a:gd name="T0" fmla="*/ 0 w 576"/>
              <a:gd name="T1" fmla="*/ 240 h 240"/>
              <a:gd name="T2" fmla="*/ 576 w 576"/>
              <a:gd name="T3" fmla="*/ 240 h 240"/>
              <a:gd name="T4" fmla="*/ 576 w 576"/>
              <a:gd name="T5" fmla="*/ 0 h 240"/>
            </a:gdLst>
            <a:ahLst/>
            <a:cxnLst>
              <a:cxn ang="0">
                <a:pos x="T0" y="T1"/>
              </a:cxn>
              <a:cxn ang="0">
                <a:pos x="T2" y="T3"/>
              </a:cxn>
              <a:cxn ang="0">
                <a:pos x="T4" y="T5"/>
              </a:cxn>
            </a:cxnLst>
            <a:rect l="0" t="0" r="r" b="b"/>
            <a:pathLst>
              <a:path w="576" h="240">
                <a:moveTo>
                  <a:pt x="0" y="240"/>
                </a:moveTo>
                <a:lnTo>
                  <a:pt x="576" y="240"/>
                </a:lnTo>
                <a:lnTo>
                  <a:pt x="576" y="0"/>
                </a:lnTo>
              </a:path>
            </a:pathLst>
          </a:custGeom>
          <a:noFill/>
          <a:ln w="3810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285" name="Rectangle 21"/>
          <p:cNvSpPr>
            <a:spLocks noChangeArrowheads="1"/>
          </p:cNvSpPr>
          <p:nvPr/>
        </p:nvSpPr>
        <p:spPr bwMode="auto">
          <a:xfrm>
            <a:off x="3922713" y="3100388"/>
            <a:ext cx="590550" cy="1476375"/>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r>
              <a:rPr lang="en-US" sz="1800">
                <a:solidFill>
                  <a:srgbClr val="000000"/>
                </a:solidFill>
                <a:latin typeface="Comic Sans MS" pitchFamily="66" charset="0"/>
                <a:ea typeface="+mn-ea"/>
              </a:rPr>
              <a:t>Reg File</a:t>
            </a:r>
          </a:p>
        </p:txBody>
      </p:sp>
      <p:sp>
        <p:nvSpPr>
          <p:cNvPr id="139286" name="Oval 22"/>
          <p:cNvSpPr>
            <a:spLocks noChangeArrowheads="1"/>
          </p:cNvSpPr>
          <p:nvPr/>
        </p:nvSpPr>
        <p:spPr bwMode="auto">
          <a:xfrm>
            <a:off x="5275263" y="3300413"/>
            <a:ext cx="209550" cy="552450"/>
          </a:xfrm>
          <a:prstGeom prst="ellipse">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r>
              <a:rPr lang="en-US" sz="1600">
                <a:solidFill>
                  <a:srgbClr val="000000"/>
                </a:solidFill>
                <a:latin typeface="Comic Sans MS" pitchFamily="66" charset="0"/>
                <a:ea typeface="+mn-ea"/>
              </a:rPr>
              <a:t>MUX</a:t>
            </a:r>
            <a:endParaRPr lang="en-US" sz="1800">
              <a:solidFill>
                <a:srgbClr val="000000"/>
              </a:solidFill>
              <a:latin typeface="Comic Sans MS" pitchFamily="66" charset="0"/>
              <a:ea typeface="+mn-ea"/>
            </a:endParaRPr>
          </a:p>
        </p:txBody>
      </p:sp>
      <p:sp>
        <p:nvSpPr>
          <p:cNvPr id="139287" name="Oval 23"/>
          <p:cNvSpPr>
            <a:spLocks noChangeArrowheads="1"/>
          </p:cNvSpPr>
          <p:nvPr/>
        </p:nvSpPr>
        <p:spPr bwMode="auto">
          <a:xfrm>
            <a:off x="5275263" y="3910013"/>
            <a:ext cx="209550" cy="552450"/>
          </a:xfrm>
          <a:prstGeom prst="ellipse">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r>
              <a:rPr lang="en-US" sz="1600">
                <a:solidFill>
                  <a:srgbClr val="000000"/>
                </a:solidFill>
                <a:latin typeface="Comic Sans MS" pitchFamily="66" charset="0"/>
                <a:ea typeface="+mn-ea"/>
              </a:rPr>
              <a:t>MUX</a:t>
            </a:r>
            <a:endParaRPr lang="en-US" sz="1800">
              <a:solidFill>
                <a:srgbClr val="000000"/>
              </a:solidFill>
              <a:latin typeface="Comic Sans MS" pitchFamily="66" charset="0"/>
              <a:ea typeface="+mn-ea"/>
            </a:endParaRPr>
          </a:p>
        </p:txBody>
      </p:sp>
      <p:sp>
        <p:nvSpPr>
          <p:cNvPr id="139288" name="Freeform 24"/>
          <p:cNvSpPr>
            <a:spLocks/>
          </p:cNvSpPr>
          <p:nvPr/>
        </p:nvSpPr>
        <p:spPr bwMode="auto">
          <a:xfrm>
            <a:off x="5029200" y="2971800"/>
            <a:ext cx="674688" cy="685800"/>
          </a:xfrm>
          <a:custGeom>
            <a:avLst/>
            <a:gdLst>
              <a:gd name="T0" fmla="*/ 0 w 336"/>
              <a:gd name="T1" fmla="*/ 480 h 480"/>
              <a:gd name="T2" fmla="*/ 0 w 336"/>
              <a:gd name="T3" fmla="*/ 0 h 480"/>
              <a:gd name="T4" fmla="*/ 336 w 336"/>
              <a:gd name="T5" fmla="*/ 0 h 480"/>
            </a:gdLst>
            <a:ahLst/>
            <a:cxnLst>
              <a:cxn ang="0">
                <a:pos x="T0" y="T1"/>
              </a:cxn>
              <a:cxn ang="0">
                <a:pos x="T2" y="T3"/>
              </a:cxn>
              <a:cxn ang="0">
                <a:pos x="T4" y="T5"/>
              </a:cxn>
            </a:cxnLst>
            <a:rect l="0" t="0" r="r" b="b"/>
            <a:pathLst>
              <a:path w="336" h="480">
                <a:moveTo>
                  <a:pt x="0" y="480"/>
                </a:moveTo>
                <a:lnTo>
                  <a:pt x="0" y="0"/>
                </a:lnTo>
                <a:lnTo>
                  <a:pt x="336" y="0"/>
                </a:lnTo>
              </a:path>
            </a:pathLst>
          </a:custGeom>
          <a:noFill/>
          <a:ln w="3810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289" name="Rectangle 25"/>
          <p:cNvSpPr>
            <a:spLocks noChangeArrowheads="1"/>
          </p:cNvSpPr>
          <p:nvPr/>
        </p:nvSpPr>
        <p:spPr bwMode="auto">
          <a:xfrm rot="-21600000">
            <a:off x="7104063" y="3681413"/>
            <a:ext cx="533400" cy="1143000"/>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r>
              <a:rPr lang="en-US" sz="1800">
                <a:solidFill>
                  <a:srgbClr val="000000"/>
                </a:solidFill>
                <a:latin typeface="Comic Sans MS" pitchFamily="66" charset="0"/>
                <a:ea typeface="+mn-ea"/>
              </a:rPr>
              <a:t>Data</a:t>
            </a:r>
          </a:p>
          <a:p>
            <a:pPr>
              <a:lnSpc>
                <a:spcPct val="80000"/>
              </a:lnSpc>
            </a:pPr>
            <a:r>
              <a:rPr lang="en-US" sz="1800">
                <a:solidFill>
                  <a:srgbClr val="000000"/>
                </a:solidFill>
                <a:latin typeface="Comic Sans MS" pitchFamily="66" charset="0"/>
                <a:ea typeface="+mn-ea"/>
              </a:rPr>
              <a:t>Memory</a:t>
            </a:r>
          </a:p>
        </p:txBody>
      </p:sp>
      <p:sp>
        <p:nvSpPr>
          <p:cNvPr id="139290" name="Oval 26"/>
          <p:cNvSpPr>
            <a:spLocks noChangeArrowheads="1"/>
          </p:cNvSpPr>
          <p:nvPr/>
        </p:nvSpPr>
        <p:spPr bwMode="auto">
          <a:xfrm>
            <a:off x="8305800" y="4191000"/>
            <a:ext cx="209550" cy="552450"/>
          </a:xfrm>
          <a:prstGeom prst="ellipse">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r>
              <a:rPr lang="en-US" sz="1600">
                <a:solidFill>
                  <a:srgbClr val="000000"/>
                </a:solidFill>
                <a:latin typeface="Comic Sans MS" pitchFamily="66" charset="0"/>
                <a:ea typeface="+mn-ea"/>
              </a:rPr>
              <a:t>MUX</a:t>
            </a:r>
            <a:endParaRPr lang="en-US" sz="1800">
              <a:solidFill>
                <a:srgbClr val="000000"/>
              </a:solidFill>
              <a:latin typeface="Comic Sans MS" pitchFamily="66" charset="0"/>
              <a:ea typeface="+mn-ea"/>
            </a:endParaRPr>
          </a:p>
        </p:txBody>
      </p:sp>
      <p:sp>
        <p:nvSpPr>
          <p:cNvPr id="139291" name="Oval 27"/>
          <p:cNvSpPr>
            <a:spLocks noChangeArrowheads="1"/>
          </p:cNvSpPr>
          <p:nvPr/>
        </p:nvSpPr>
        <p:spPr bwMode="auto">
          <a:xfrm>
            <a:off x="3949700" y="4660900"/>
            <a:ext cx="447675" cy="676275"/>
          </a:xfrm>
          <a:prstGeom prst="ellipse">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000" b="1">
                <a:solidFill>
                  <a:srgbClr val="000000"/>
                </a:solidFill>
                <a:latin typeface="Comic Sans MS" pitchFamily="66" charset="0"/>
                <a:ea typeface="+mn-ea"/>
              </a:rPr>
              <a:t>Sign</a:t>
            </a:r>
          </a:p>
          <a:p>
            <a:r>
              <a:rPr lang="en-US" sz="1000" b="1">
                <a:solidFill>
                  <a:srgbClr val="000000"/>
                </a:solidFill>
                <a:latin typeface="Comic Sans MS" pitchFamily="66" charset="0"/>
                <a:ea typeface="+mn-ea"/>
              </a:rPr>
              <a:t>Extend</a:t>
            </a:r>
            <a:endParaRPr lang="en-US" sz="1200">
              <a:solidFill>
                <a:srgbClr val="000000"/>
              </a:solidFill>
              <a:latin typeface="Comic Sans MS" pitchFamily="66" charset="0"/>
              <a:ea typeface="+mn-ea"/>
            </a:endParaRPr>
          </a:p>
        </p:txBody>
      </p:sp>
      <p:grpSp>
        <p:nvGrpSpPr>
          <p:cNvPr id="139292" name="Group 28"/>
          <p:cNvGrpSpPr>
            <a:grpSpLocks/>
          </p:cNvGrpSpPr>
          <p:nvPr/>
        </p:nvGrpSpPr>
        <p:grpSpPr bwMode="auto">
          <a:xfrm>
            <a:off x="1312863" y="2309813"/>
            <a:ext cx="914400" cy="990600"/>
            <a:chOff x="827" y="1455"/>
            <a:chExt cx="576" cy="624"/>
          </a:xfrm>
        </p:grpSpPr>
        <p:sp>
          <p:nvSpPr>
            <p:cNvPr id="139293" name="Text Box 29"/>
            <p:cNvSpPr txBox="1">
              <a:spLocks noChangeArrowheads="1"/>
            </p:cNvSpPr>
            <p:nvPr/>
          </p:nvSpPr>
          <p:spPr bwMode="auto">
            <a:xfrm>
              <a:off x="827" y="1791"/>
              <a:ext cx="192" cy="288"/>
            </a:xfrm>
            <a:prstGeom prst="rect">
              <a:avLst/>
            </a:prstGeom>
            <a:solidFill>
              <a:schemeClr val="bg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b="1">
                  <a:solidFill>
                    <a:srgbClr val="000000"/>
                  </a:solidFill>
                  <a:latin typeface="Comic Sans MS" pitchFamily="66" charset="0"/>
                  <a:ea typeface="+mn-ea"/>
                </a:rPr>
                <a:t>4</a:t>
              </a:r>
            </a:p>
          </p:txBody>
        </p:sp>
        <p:sp>
          <p:nvSpPr>
            <p:cNvPr id="139294" name="AutoShape 30"/>
            <p:cNvSpPr>
              <a:spLocks noChangeAspect="1" noChangeArrowheads="1"/>
            </p:cNvSpPr>
            <p:nvPr/>
          </p:nvSpPr>
          <p:spPr bwMode="auto">
            <a:xfrm rot="-5400000">
              <a:off x="965" y="1592"/>
              <a:ext cx="576" cy="30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07F707"/>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sz="1000" b="1">
                <a:solidFill>
                  <a:srgbClr val="000000"/>
                </a:solidFill>
                <a:latin typeface="Comic Sans MS" pitchFamily="66" charset="0"/>
                <a:ea typeface="+mn-ea"/>
              </a:endParaRPr>
            </a:p>
          </p:txBody>
        </p:sp>
        <p:sp>
          <p:nvSpPr>
            <p:cNvPr id="139295" name="AutoShape 31"/>
            <p:cNvSpPr>
              <a:spLocks noChangeAspect="1" noChangeArrowheads="1"/>
            </p:cNvSpPr>
            <p:nvPr/>
          </p:nvSpPr>
          <p:spPr bwMode="auto">
            <a:xfrm rot="5400000">
              <a:off x="1071" y="1644"/>
              <a:ext cx="174" cy="145"/>
            </a:xfrm>
            <a:prstGeom prst="triangle">
              <a:avLst>
                <a:gd name="adj" fmla="val 50000"/>
              </a:avLst>
            </a:prstGeom>
            <a:solidFill>
              <a:schemeClr val="bg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296" name="Text Box 32"/>
            <p:cNvSpPr txBox="1">
              <a:spLocks noChangeAspect="1" noChangeArrowheads="1"/>
            </p:cNvSpPr>
            <p:nvPr/>
          </p:nvSpPr>
          <p:spPr bwMode="auto">
            <a:xfrm rot="-16200000">
              <a:off x="1015" y="1643"/>
              <a:ext cx="494" cy="2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600" b="1">
                  <a:solidFill>
                    <a:srgbClr val="000000"/>
                  </a:solidFill>
                  <a:latin typeface="Comic Sans MS" pitchFamily="66" charset="0"/>
                  <a:ea typeface="+mn-ea"/>
                </a:rPr>
                <a:t>Adder</a:t>
              </a:r>
              <a:endParaRPr lang="en-US" sz="1000" b="1">
                <a:solidFill>
                  <a:srgbClr val="000000"/>
                </a:solidFill>
                <a:latin typeface="Comic Sans MS" pitchFamily="66" charset="0"/>
                <a:ea typeface="+mn-ea"/>
              </a:endParaRPr>
            </a:p>
          </p:txBody>
        </p:sp>
        <p:sp>
          <p:nvSpPr>
            <p:cNvPr id="139297" name="Freeform 33"/>
            <p:cNvSpPr>
              <a:spLocks noChangeAspect="1"/>
            </p:cNvSpPr>
            <p:nvPr/>
          </p:nvSpPr>
          <p:spPr bwMode="auto">
            <a:xfrm rot="5400000">
              <a:off x="1076" y="1652"/>
              <a:ext cx="173" cy="130"/>
            </a:xfrm>
            <a:custGeom>
              <a:avLst/>
              <a:gdLst>
                <a:gd name="T0" fmla="*/ 0 w 384"/>
                <a:gd name="T1" fmla="*/ 288 h 288"/>
                <a:gd name="T2" fmla="*/ 192 w 384"/>
                <a:gd name="T3" fmla="*/ 0 h 288"/>
                <a:gd name="T4" fmla="*/ 384 w 384"/>
                <a:gd name="T5" fmla="*/ 288 h 288"/>
              </a:gdLst>
              <a:ahLst/>
              <a:cxnLst>
                <a:cxn ang="0">
                  <a:pos x="T0" y="T1"/>
                </a:cxn>
                <a:cxn ang="0">
                  <a:pos x="T2" y="T3"/>
                </a:cxn>
                <a:cxn ang="0">
                  <a:pos x="T4" y="T5"/>
                </a:cxn>
              </a:cxnLst>
              <a:rect l="0" t="0" r="r" b="b"/>
              <a:pathLst>
                <a:path w="384" h="288">
                  <a:moveTo>
                    <a:pt x="0" y="288"/>
                  </a:moveTo>
                  <a:lnTo>
                    <a:pt x="192" y="0"/>
                  </a:lnTo>
                  <a:lnTo>
                    <a:pt x="384" y="288"/>
                  </a:lnTo>
                </a:path>
              </a:pathLst>
            </a:custGeom>
            <a:solidFill>
              <a:schemeClr val="bg1"/>
            </a:solidFill>
            <a:ln w="2857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sp>
        <p:nvSpPr>
          <p:cNvPr id="139298" name="Line 34"/>
          <p:cNvSpPr>
            <a:spLocks noChangeShapeType="1"/>
          </p:cNvSpPr>
          <p:nvPr/>
        </p:nvSpPr>
        <p:spPr bwMode="auto">
          <a:xfrm>
            <a:off x="2971800" y="1220788"/>
            <a:ext cx="0" cy="533400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299" name="Line 35"/>
          <p:cNvSpPr>
            <a:spLocks noChangeShapeType="1"/>
          </p:cNvSpPr>
          <p:nvPr/>
        </p:nvSpPr>
        <p:spPr bwMode="auto">
          <a:xfrm>
            <a:off x="4876800" y="1219200"/>
            <a:ext cx="0" cy="533400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300" name="Line 36"/>
          <p:cNvSpPr>
            <a:spLocks noChangeShapeType="1"/>
          </p:cNvSpPr>
          <p:nvPr/>
        </p:nvSpPr>
        <p:spPr bwMode="auto">
          <a:xfrm>
            <a:off x="6432550" y="1236663"/>
            <a:ext cx="0" cy="533400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301" name="Line 37"/>
          <p:cNvSpPr>
            <a:spLocks noChangeShapeType="1"/>
          </p:cNvSpPr>
          <p:nvPr/>
        </p:nvSpPr>
        <p:spPr bwMode="auto">
          <a:xfrm>
            <a:off x="8007350" y="1220788"/>
            <a:ext cx="0" cy="533400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302" name="Freeform 38"/>
          <p:cNvSpPr>
            <a:spLocks/>
          </p:cNvSpPr>
          <p:nvPr/>
        </p:nvSpPr>
        <p:spPr bwMode="auto">
          <a:xfrm>
            <a:off x="2209800" y="2743200"/>
            <a:ext cx="3048000" cy="685800"/>
          </a:xfrm>
          <a:custGeom>
            <a:avLst/>
            <a:gdLst>
              <a:gd name="T0" fmla="*/ 0 w 1920"/>
              <a:gd name="T1" fmla="*/ 0 h 432"/>
              <a:gd name="T2" fmla="*/ 1584 w 1920"/>
              <a:gd name="T3" fmla="*/ 0 h 432"/>
              <a:gd name="T4" fmla="*/ 1584 w 1920"/>
              <a:gd name="T5" fmla="*/ 432 h 432"/>
              <a:gd name="T6" fmla="*/ 1920 w 1920"/>
              <a:gd name="T7" fmla="*/ 432 h 432"/>
            </a:gdLst>
            <a:ahLst/>
            <a:cxnLst>
              <a:cxn ang="0">
                <a:pos x="T0" y="T1"/>
              </a:cxn>
              <a:cxn ang="0">
                <a:pos x="T2" y="T3"/>
              </a:cxn>
              <a:cxn ang="0">
                <a:pos x="T4" y="T5"/>
              </a:cxn>
              <a:cxn ang="0">
                <a:pos x="T6" y="T7"/>
              </a:cxn>
            </a:cxnLst>
            <a:rect l="0" t="0" r="r" b="b"/>
            <a:pathLst>
              <a:path w="1920" h="432">
                <a:moveTo>
                  <a:pt x="0" y="0"/>
                </a:moveTo>
                <a:lnTo>
                  <a:pt x="1584" y="0"/>
                </a:lnTo>
                <a:lnTo>
                  <a:pt x="1584" y="432"/>
                </a:lnTo>
                <a:lnTo>
                  <a:pt x="1920" y="432"/>
                </a:lnTo>
              </a:path>
            </a:pathLst>
          </a:custGeom>
          <a:noFill/>
          <a:ln w="285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303" name="Line 39"/>
          <p:cNvSpPr>
            <a:spLocks noChangeShapeType="1"/>
          </p:cNvSpPr>
          <p:nvPr/>
        </p:nvSpPr>
        <p:spPr bwMode="auto">
          <a:xfrm>
            <a:off x="2463800" y="3802063"/>
            <a:ext cx="23177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304" name="Line 40"/>
          <p:cNvSpPr>
            <a:spLocks noChangeShapeType="1"/>
          </p:cNvSpPr>
          <p:nvPr/>
        </p:nvSpPr>
        <p:spPr bwMode="auto">
          <a:xfrm>
            <a:off x="2895600" y="3810000"/>
            <a:ext cx="304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305" name="Freeform 41"/>
          <p:cNvSpPr>
            <a:spLocks/>
          </p:cNvSpPr>
          <p:nvPr/>
        </p:nvSpPr>
        <p:spPr bwMode="auto">
          <a:xfrm>
            <a:off x="3198813" y="3271838"/>
            <a:ext cx="758825" cy="1673225"/>
          </a:xfrm>
          <a:custGeom>
            <a:avLst/>
            <a:gdLst>
              <a:gd name="T0" fmla="*/ 0 w 480"/>
              <a:gd name="T1" fmla="*/ 0 h 1056"/>
              <a:gd name="T2" fmla="*/ 0 w 480"/>
              <a:gd name="T3" fmla="*/ 1056 h 1056"/>
              <a:gd name="T4" fmla="*/ 480 w 480"/>
              <a:gd name="T5" fmla="*/ 1056 h 1056"/>
            </a:gdLst>
            <a:ahLst/>
            <a:cxnLst>
              <a:cxn ang="0">
                <a:pos x="T0" y="T1"/>
              </a:cxn>
              <a:cxn ang="0">
                <a:pos x="T2" y="T3"/>
              </a:cxn>
              <a:cxn ang="0">
                <a:pos x="T4" y="T5"/>
              </a:cxn>
            </a:cxnLst>
            <a:rect l="0" t="0" r="r" b="b"/>
            <a:pathLst>
              <a:path w="480" h="1056">
                <a:moveTo>
                  <a:pt x="0" y="0"/>
                </a:moveTo>
                <a:lnTo>
                  <a:pt x="0" y="1056"/>
                </a:lnTo>
                <a:lnTo>
                  <a:pt x="480" y="1056"/>
                </a:lnTo>
              </a:path>
            </a:pathLst>
          </a:custGeom>
          <a:noFill/>
          <a:ln w="285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306" name="Line 42"/>
          <p:cNvSpPr>
            <a:spLocks noChangeShapeType="1"/>
          </p:cNvSpPr>
          <p:nvPr/>
        </p:nvSpPr>
        <p:spPr bwMode="auto">
          <a:xfrm>
            <a:off x="3200400" y="3276600"/>
            <a:ext cx="685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307" name="Line 43"/>
          <p:cNvSpPr>
            <a:spLocks noChangeShapeType="1"/>
          </p:cNvSpPr>
          <p:nvPr/>
        </p:nvSpPr>
        <p:spPr bwMode="auto">
          <a:xfrm>
            <a:off x="3200400" y="3581400"/>
            <a:ext cx="685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308" name="Line 44"/>
          <p:cNvSpPr>
            <a:spLocks noChangeShapeType="1"/>
          </p:cNvSpPr>
          <p:nvPr/>
        </p:nvSpPr>
        <p:spPr bwMode="auto">
          <a:xfrm flipV="1">
            <a:off x="3200400" y="4103688"/>
            <a:ext cx="704850" cy="1111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309" name="Line 45"/>
          <p:cNvSpPr>
            <a:spLocks noChangeShapeType="1"/>
          </p:cNvSpPr>
          <p:nvPr/>
        </p:nvSpPr>
        <p:spPr bwMode="auto">
          <a:xfrm>
            <a:off x="4495800" y="3657600"/>
            <a:ext cx="7620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310" name="Rectangle 46"/>
          <p:cNvSpPr>
            <a:spLocks noChangeArrowheads="1"/>
          </p:cNvSpPr>
          <p:nvPr/>
        </p:nvSpPr>
        <p:spPr bwMode="auto">
          <a:xfrm>
            <a:off x="5715000" y="2819400"/>
            <a:ext cx="457200" cy="38100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200">
                <a:solidFill>
                  <a:srgbClr val="000000"/>
                </a:solidFill>
                <a:latin typeface="Comic Sans MS" pitchFamily="66" charset="0"/>
                <a:ea typeface="+mn-ea"/>
              </a:rPr>
              <a:t>Zero?</a:t>
            </a:r>
            <a:endParaRPr lang="en-US" sz="1800">
              <a:solidFill>
                <a:srgbClr val="000000"/>
              </a:solidFill>
              <a:latin typeface="Comic Sans MS" pitchFamily="66" charset="0"/>
              <a:ea typeface="+mn-ea"/>
            </a:endParaRPr>
          </a:p>
        </p:txBody>
      </p:sp>
      <p:sp>
        <p:nvSpPr>
          <p:cNvPr id="139311" name="Line 47"/>
          <p:cNvSpPr>
            <a:spLocks noChangeShapeType="1"/>
          </p:cNvSpPr>
          <p:nvPr/>
        </p:nvSpPr>
        <p:spPr bwMode="auto">
          <a:xfrm>
            <a:off x="5486400" y="3581400"/>
            <a:ext cx="2286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312" name="Line 48"/>
          <p:cNvSpPr>
            <a:spLocks noChangeShapeType="1"/>
          </p:cNvSpPr>
          <p:nvPr/>
        </p:nvSpPr>
        <p:spPr bwMode="auto">
          <a:xfrm>
            <a:off x="5486400" y="4191000"/>
            <a:ext cx="2286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313" name="Freeform 49"/>
          <p:cNvSpPr>
            <a:spLocks/>
          </p:cNvSpPr>
          <p:nvPr/>
        </p:nvSpPr>
        <p:spPr bwMode="auto">
          <a:xfrm>
            <a:off x="457200" y="1981200"/>
            <a:ext cx="7086600" cy="1812925"/>
          </a:xfrm>
          <a:custGeom>
            <a:avLst/>
            <a:gdLst>
              <a:gd name="T0" fmla="*/ 4224 w 4464"/>
              <a:gd name="T1" fmla="*/ 253 h 1142"/>
              <a:gd name="T2" fmla="*/ 4464 w 4464"/>
              <a:gd name="T3" fmla="*/ 253 h 1142"/>
              <a:gd name="T4" fmla="*/ 4464 w 4464"/>
              <a:gd name="T5" fmla="*/ 0 h 1142"/>
              <a:gd name="T6" fmla="*/ 0 w 4464"/>
              <a:gd name="T7" fmla="*/ 0 h 1142"/>
              <a:gd name="T8" fmla="*/ 2 w 4464"/>
              <a:gd name="T9" fmla="*/ 1142 h 1142"/>
              <a:gd name="T10" fmla="*/ 172 w 4464"/>
              <a:gd name="T11" fmla="*/ 1142 h 1142"/>
            </a:gdLst>
            <a:ahLst/>
            <a:cxnLst>
              <a:cxn ang="0">
                <a:pos x="T0" y="T1"/>
              </a:cxn>
              <a:cxn ang="0">
                <a:pos x="T2" y="T3"/>
              </a:cxn>
              <a:cxn ang="0">
                <a:pos x="T4" y="T5"/>
              </a:cxn>
              <a:cxn ang="0">
                <a:pos x="T6" y="T7"/>
              </a:cxn>
              <a:cxn ang="0">
                <a:pos x="T8" y="T9"/>
              </a:cxn>
              <a:cxn ang="0">
                <a:pos x="T10" y="T11"/>
              </a:cxn>
            </a:cxnLst>
            <a:rect l="0" t="0" r="r" b="b"/>
            <a:pathLst>
              <a:path w="4464" h="1142">
                <a:moveTo>
                  <a:pt x="4224" y="253"/>
                </a:moveTo>
                <a:lnTo>
                  <a:pt x="4464" y="253"/>
                </a:lnTo>
                <a:lnTo>
                  <a:pt x="4464" y="0"/>
                </a:lnTo>
                <a:lnTo>
                  <a:pt x="0" y="0"/>
                </a:lnTo>
                <a:lnTo>
                  <a:pt x="2" y="1142"/>
                </a:lnTo>
                <a:lnTo>
                  <a:pt x="172" y="1142"/>
                </a:lnTo>
              </a:path>
            </a:pathLst>
          </a:custGeom>
          <a:noFill/>
          <a:ln w="285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314" name="Line 50"/>
          <p:cNvSpPr>
            <a:spLocks noChangeShapeType="1"/>
          </p:cNvSpPr>
          <p:nvPr/>
        </p:nvSpPr>
        <p:spPr bwMode="auto">
          <a:xfrm>
            <a:off x="6172200" y="3886200"/>
            <a:ext cx="9144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315" name="Freeform 51"/>
          <p:cNvSpPr>
            <a:spLocks/>
          </p:cNvSpPr>
          <p:nvPr/>
        </p:nvSpPr>
        <p:spPr bwMode="auto">
          <a:xfrm>
            <a:off x="6697663" y="2498725"/>
            <a:ext cx="304800" cy="1371600"/>
          </a:xfrm>
          <a:custGeom>
            <a:avLst/>
            <a:gdLst>
              <a:gd name="T0" fmla="*/ 0 w 192"/>
              <a:gd name="T1" fmla="*/ 960 h 960"/>
              <a:gd name="T2" fmla="*/ 0 w 192"/>
              <a:gd name="T3" fmla="*/ 0 h 960"/>
              <a:gd name="T4" fmla="*/ 192 w 192"/>
              <a:gd name="T5" fmla="*/ 0 h 960"/>
            </a:gdLst>
            <a:ahLst/>
            <a:cxnLst>
              <a:cxn ang="0">
                <a:pos x="T0" y="T1"/>
              </a:cxn>
              <a:cxn ang="0">
                <a:pos x="T2" y="T3"/>
              </a:cxn>
              <a:cxn ang="0">
                <a:pos x="T4" y="T5"/>
              </a:cxn>
            </a:cxnLst>
            <a:rect l="0" t="0" r="r" b="b"/>
            <a:pathLst>
              <a:path w="192" h="960">
                <a:moveTo>
                  <a:pt x="0" y="960"/>
                </a:moveTo>
                <a:lnTo>
                  <a:pt x="0" y="0"/>
                </a:lnTo>
                <a:lnTo>
                  <a:pt x="192" y="0"/>
                </a:lnTo>
              </a:path>
            </a:pathLst>
          </a:custGeom>
          <a:noFill/>
          <a:ln w="285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316" name="Freeform 52"/>
          <p:cNvSpPr>
            <a:spLocks/>
          </p:cNvSpPr>
          <p:nvPr/>
        </p:nvSpPr>
        <p:spPr bwMode="auto">
          <a:xfrm>
            <a:off x="4724400" y="2198688"/>
            <a:ext cx="2276475" cy="544512"/>
          </a:xfrm>
          <a:custGeom>
            <a:avLst/>
            <a:gdLst>
              <a:gd name="T0" fmla="*/ 0 w 1440"/>
              <a:gd name="T1" fmla="*/ 336 h 336"/>
              <a:gd name="T2" fmla="*/ 0 w 1440"/>
              <a:gd name="T3" fmla="*/ 0 h 336"/>
              <a:gd name="T4" fmla="*/ 1440 w 1440"/>
              <a:gd name="T5" fmla="*/ 0 h 336"/>
            </a:gdLst>
            <a:ahLst/>
            <a:cxnLst>
              <a:cxn ang="0">
                <a:pos x="T0" y="T1"/>
              </a:cxn>
              <a:cxn ang="0">
                <a:pos x="T2" y="T3"/>
              </a:cxn>
              <a:cxn ang="0">
                <a:pos x="T4" y="T5"/>
              </a:cxn>
            </a:cxnLst>
            <a:rect l="0" t="0" r="r" b="b"/>
            <a:pathLst>
              <a:path w="1440" h="336">
                <a:moveTo>
                  <a:pt x="0" y="336"/>
                </a:moveTo>
                <a:lnTo>
                  <a:pt x="0" y="0"/>
                </a:lnTo>
                <a:lnTo>
                  <a:pt x="1440" y="0"/>
                </a:lnTo>
              </a:path>
            </a:pathLst>
          </a:custGeom>
          <a:noFill/>
          <a:ln w="285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317" name="Line 53"/>
          <p:cNvSpPr>
            <a:spLocks noChangeShapeType="1"/>
          </p:cNvSpPr>
          <p:nvPr/>
        </p:nvSpPr>
        <p:spPr bwMode="auto">
          <a:xfrm>
            <a:off x="4495800" y="4114800"/>
            <a:ext cx="7620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318" name="Freeform 54"/>
          <p:cNvSpPr>
            <a:spLocks/>
          </p:cNvSpPr>
          <p:nvPr/>
        </p:nvSpPr>
        <p:spPr bwMode="auto">
          <a:xfrm>
            <a:off x="4419600" y="4302125"/>
            <a:ext cx="838200" cy="650875"/>
          </a:xfrm>
          <a:custGeom>
            <a:avLst/>
            <a:gdLst>
              <a:gd name="T0" fmla="*/ 0 w 528"/>
              <a:gd name="T1" fmla="*/ 384 h 384"/>
              <a:gd name="T2" fmla="*/ 384 w 528"/>
              <a:gd name="T3" fmla="*/ 384 h 384"/>
              <a:gd name="T4" fmla="*/ 384 w 528"/>
              <a:gd name="T5" fmla="*/ 0 h 384"/>
              <a:gd name="T6" fmla="*/ 528 w 528"/>
              <a:gd name="T7" fmla="*/ 0 h 384"/>
            </a:gdLst>
            <a:ahLst/>
            <a:cxnLst>
              <a:cxn ang="0">
                <a:pos x="T0" y="T1"/>
              </a:cxn>
              <a:cxn ang="0">
                <a:pos x="T2" y="T3"/>
              </a:cxn>
              <a:cxn ang="0">
                <a:pos x="T4" y="T5"/>
              </a:cxn>
              <a:cxn ang="0">
                <a:pos x="T6" y="T7"/>
              </a:cxn>
            </a:cxnLst>
            <a:rect l="0" t="0" r="r" b="b"/>
            <a:pathLst>
              <a:path w="528" h="384">
                <a:moveTo>
                  <a:pt x="0" y="384"/>
                </a:moveTo>
                <a:lnTo>
                  <a:pt x="384" y="384"/>
                </a:lnTo>
                <a:lnTo>
                  <a:pt x="384" y="0"/>
                </a:lnTo>
                <a:lnTo>
                  <a:pt x="528" y="0"/>
                </a:lnTo>
              </a:path>
            </a:pathLst>
          </a:custGeom>
          <a:noFill/>
          <a:ln w="285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319" name="Line 55"/>
          <p:cNvSpPr>
            <a:spLocks noChangeShapeType="1"/>
          </p:cNvSpPr>
          <p:nvPr/>
        </p:nvSpPr>
        <p:spPr bwMode="auto">
          <a:xfrm>
            <a:off x="1066800" y="3810000"/>
            <a:ext cx="6096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320" name="Line 56"/>
          <p:cNvSpPr>
            <a:spLocks noChangeShapeType="1"/>
          </p:cNvSpPr>
          <p:nvPr/>
        </p:nvSpPr>
        <p:spPr bwMode="auto">
          <a:xfrm>
            <a:off x="1524000" y="3048000"/>
            <a:ext cx="2286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321" name="Freeform 57"/>
          <p:cNvSpPr>
            <a:spLocks/>
          </p:cNvSpPr>
          <p:nvPr/>
        </p:nvSpPr>
        <p:spPr bwMode="auto">
          <a:xfrm>
            <a:off x="1219200" y="2438400"/>
            <a:ext cx="533400" cy="1371600"/>
          </a:xfrm>
          <a:custGeom>
            <a:avLst/>
            <a:gdLst>
              <a:gd name="T0" fmla="*/ 0 w 336"/>
              <a:gd name="T1" fmla="*/ 864 h 864"/>
              <a:gd name="T2" fmla="*/ 0 w 336"/>
              <a:gd name="T3" fmla="*/ 0 h 864"/>
              <a:gd name="T4" fmla="*/ 336 w 336"/>
              <a:gd name="T5" fmla="*/ 0 h 864"/>
            </a:gdLst>
            <a:ahLst/>
            <a:cxnLst>
              <a:cxn ang="0">
                <a:pos x="T0" y="T1"/>
              </a:cxn>
              <a:cxn ang="0">
                <a:pos x="T2" y="T3"/>
              </a:cxn>
              <a:cxn ang="0">
                <a:pos x="T4" y="T5"/>
              </a:cxn>
            </a:cxnLst>
            <a:rect l="0" t="0" r="r" b="b"/>
            <a:pathLst>
              <a:path w="336" h="864">
                <a:moveTo>
                  <a:pt x="0" y="864"/>
                </a:moveTo>
                <a:lnTo>
                  <a:pt x="0" y="0"/>
                </a:lnTo>
                <a:lnTo>
                  <a:pt x="336" y="0"/>
                </a:lnTo>
              </a:path>
            </a:pathLst>
          </a:custGeom>
          <a:noFill/>
          <a:ln w="285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322" name="Freeform 58"/>
          <p:cNvSpPr>
            <a:spLocks/>
          </p:cNvSpPr>
          <p:nvPr/>
        </p:nvSpPr>
        <p:spPr bwMode="auto">
          <a:xfrm>
            <a:off x="6705600" y="3886200"/>
            <a:ext cx="1600200" cy="1143000"/>
          </a:xfrm>
          <a:custGeom>
            <a:avLst/>
            <a:gdLst>
              <a:gd name="T0" fmla="*/ 0 w 1008"/>
              <a:gd name="T1" fmla="*/ 0 h 720"/>
              <a:gd name="T2" fmla="*/ 0 w 1008"/>
              <a:gd name="T3" fmla="*/ 720 h 720"/>
              <a:gd name="T4" fmla="*/ 864 w 1008"/>
              <a:gd name="T5" fmla="*/ 720 h 720"/>
              <a:gd name="T6" fmla="*/ 864 w 1008"/>
              <a:gd name="T7" fmla="*/ 480 h 720"/>
              <a:gd name="T8" fmla="*/ 1008 w 1008"/>
              <a:gd name="T9" fmla="*/ 480 h 720"/>
            </a:gdLst>
            <a:ahLst/>
            <a:cxnLst>
              <a:cxn ang="0">
                <a:pos x="T0" y="T1"/>
              </a:cxn>
              <a:cxn ang="0">
                <a:pos x="T2" y="T3"/>
              </a:cxn>
              <a:cxn ang="0">
                <a:pos x="T4" y="T5"/>
              </a:cxn>
              <a:cxn ang="0">
                <a:pos x="T6" y="T7"/>
              </a:cxn>
              <a:cxn ang="0">
                <a:pos x="T8" y="T9"/>
              </a:cxn>
            </a:cxnLst>
            <a:rect l="0" t="0" r="r" b="b"/>
            <a:pathLst>
              <a:path w="1008" h="720">
                <a:moveTo>
                  <a:pt x="0" y="0"/>
                </a:moveTo>
                <a:lnTo>
                  <a:pt x="0" y="720"/>
                </a:lnTo>
                <a:lnTo>
                  <a:pt x="864" y="720"/>
                </a:lnTo>
                <a:lnTo>
                  <a:pt x="864" y="480"/>
                </a:lnTo>
                <a:lnTo>
                  <a:pt x="1008" y="480"/>
                </a:lnTo>
              </a:path>
            </a:pathLst>
          </a:custGeom>
          <a:noFill/>
          <a:ln w="285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323" name="Freeform 59"/>
          <p:cNvSpPr>
            <a:spLocks/>
          </p:cNvSpPr>
          <p:nvPr/>
        </p:nvSpPr>
        <p:spPr bwMode="auto">
          <a:xfrm>
            <a:off x="3276600" y="4341813"/>
            <a:ext cx="5486400" cy="1220787"/>
          </a:xfrm>
          <a:custGeom>
            <a:avLst/>
            <a:gdLst>
              <a:gd name="T0" fmla="*/ 3306 w 3456"/>
              <a:gd name="T1" fmla="*/ 97 h 769"/>
              <a:gd name="T2" fmla="*/ 3456 w 3456"/>
              <a:gd name="T3" fmla="*/ 97 h 769"/>
              <a:gd name="T4" fmla="*/ 3456 w 3456"/>
              <a:gd name="T5" fmla="*/ 769 h 769"/>
              <a:gd name="T6" fmla="*/ 0 w 3456"/>
              <a:gd name="T7" fmla="*/ 769 h 769"/>
              <a:gd name="T8" fmla="*/ 0 w 3456"/>
              <a:gd name="T9" fmla="*/ 1 h 769"/>
              <a:gd name="T10" fmla="*/ 396 w 3456"/>
              <a:gd name="T11" fmla="*/ 0 h 769"/>
            </a:gdLst>
            <a:ahLst/>
            <a:cxnLst>
              <a:cxn ang="0">
                <a:pos x="T0" y="T1"/>
              </a:cxn>
              <a:cxn ang="0">
                <a:pos x="T2" y="T3"/>
              </a:cxn>
              <a:cxn ang="0">
                <a:pos x="T4" y="T5"/>
              </a:cxn>
              <a:cxn ang="0">
                <a:pos x="T6" y="T7"/>
              </a:cxn>
              <a:cxn ang="0">
                <a:pos x="T8" y="T9"/>
              </a:cxn>
              <a:cxn ang="0">
                <a:pos x="T10" y="T11"/>
              </a:cxn>
            </a:cxnLst>
            <a:rect l="0" t="0" r="r" b="b"/>
            <a:pathLst>
              <a:path w="3456" h="769">
                <a:moveTo>
                  <a:pt x="3306" y="97"/>
                </a:moveTo>
                <a:lnTo>
                  <a:pt x="3456" y="97"/>
                </a:lnTo>
                <a:lnTo>
                  <a:pt x="3456" y="769"/>
                </a:lnTo>
                <a:lnTo>
                  <a:pt x="0" y="769"/>
                </a:lnTo>
                <a:lnTo>
                  <a:pt x="0" y="1"/>
                </a:lnTo>
                <a:lnTo>
                  <a:pt x="396" y="0"/>
                </a:lnTo>
              </a:path>
            </a:pathLst>
          </a:custGeom>
          <a:noFill/>
          <a:ln w="285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324" name="Freeform 60"/>
          <p:cNvSpPr>
            <a:spLocks/>
          </p:cNvSpPr>
          <p:nvPr/>
        </p:nvSpPr>
        <p:spPr bwMode="auto">
          <a:xfrm>
            <a:off x="4953000" y="4114800"/>
            <a:ext cx="2133600" cy="457200"/>
          </a:xfrm>
          <a:custGeom>
            <a:avLst/>
            <a:gdLst>
              <a:gd name="T0" fmla="*/ 0 w 1344"/>
              <a:gd name="T1" fmla="*/ 0 h 288"/>
              <a:gd name="T2" fmla="*/ 0 w 1344"/>
              <a:gd name="T3" fmla="*/ 288 h 288"/>
              <a:gd name="T4" fmla="*/ 1344 w 1344"/>
              <a:gd name="T5" fmla="*/ 288 h 288"/>
            </a:gdLst>
            <a:ahLst/>
            <a:cxnLst>
              <a:cxn ang="0">
                <a:pos x="T0" y="T1"/>
              </a:cxn>
              <a:cxn ang="0">
                <a:pos x="T2" y="T3"/>
              </a:cxn>
              <a:cxn ang="0">
                <a:pos x="T4" y="T5"/>
              </a:cxn>
            </a:cxnLst>
            <a:rect l="0" t="0" r="r" b="b"/>
            <a:pathLst>
              <a:path w="1344" h="288">
                <a:moveTo>
                  <a:pt x="0" y="0"/>
                </a:moveTo>
                <a:lnTo>
                  <a:pt x="0" y="288"/>
                </a:lnTo>
                <a:lnTo>
                  <a:pt x="1344" y="288"/>
                </a:lnTo>
              </a:path>
            </a:pathLst>
          </a:custGeom>
          <a:noFill/>
          <a:ln w="285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325" name="Text Box 61"/>
          <p:cNvSpPr txBox="1">
            <a:spLocks noChangeArrowheads="1"/>
          </p:cNvSpPr>
          <p:nvPr/>
        </p:nvSpPr>
        <p:spPr bwMode="auto">
          <a:xfrm>
            <a:off x="3048000" y="2438400"/>
            <a:ext cx="1304925"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400">
                <a:solidFill>
                  <a:srgbClr val="000000"/>
                </a:solidFill>
                <a:latin typeface="Comic Sans MS" pitchFamily="66" charset="0"/>
                <a:ea typeface="+mn-ea"/>
              </a:rPr>
              <a:t>Next SEQ PC</a:t>
            </a:r>
          </a:p>
        </p:txBody>
      </p:sp>
      <p:grpSp>
        <p:nvGrpSpPr>
          <p:cNvPr id="139326" name="Group 62"/>
          <p:cNvGrpSpPr>
            <a:grpSpLocks/>
          </p:cNvGrpSpPr>
          <p:nvPr/>
        </p:nvGrpSpPr>
        <p:grpSpPr bwMode="auto">
          <a:xfrm>
            <a:off x="742950" y="3228975"/>
            <a:ext cx="304800" cy="1228725"/>
            <a:chOff x="488" y="1914"/>
            <a:chExt cx="192" cy="774"/>
          </a:xfrm>
        </p:grpSpPr>
        <p:sp>
          <p:nvSpPr>
            <p:cNvPr id="139327" name="Rectangle 63"/>
            <p:cNvSpPr>
              <a:spLocks noChangeArrowheads="1"/>
            </p:cNvSpPr>
            <p:nvPr/>
          </p:nvSpPr>
          <p:spPr bwMode="auto">
            <a:xfrm>
              <a:off x="488" y="1914"/>
              <a:ext cx="192" cy="768"/>
            </a:xfrm>
            <a:prstGeom prst="rect">
              <a:avLst/>
            </a:prstGeom>
            <a:solidFill>
              <a:srgbClr val="07F707"/>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r>
                <a:rPr lang="en-US" sz="1800">
                  <a:solidFill>
                    <a:srgbClr val="000000"/>
                  </a:solidFill>
                  <a:latin typeface="Comic Sans MS" pitchFamily="66" charset="0"/>
                  <a:ea typeface="+mn-ea"/>
                </a:rPr>
                <a:t>Address</a:t>
              </a:r>
            </a:p>
          </p:txBody>
        </p:sp>
        <p:sp>
          <p:nvSpPr>
            <p:cNvPr id="139328" name="AutoShape 64"/>
            <p:cNvSpPr>
              <a:spLocks noChangeArrowheads="1"/>
            </p:cNvSpPr>
            <p:nvPr/>
          </p:nvSpPr>
          <p:spPr bwMode="auto">
            <a:xfrm>
              <a:off x="496" y="2544"/>
              <a:ext cx="175" cy="144"/>
            </a:xfrm>
            <a:prstGeom prst="triangle">
              <a:avLst>
                <a:gd name="adj" fmla="val 50000"/>
              </a:avLst>
            </a:prstGeom>
            <a:noFill/>
            <a:ln w="2857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sp>
        <p:nvSpPr>
          <p:cNvPr id="139329" name="Text Box 65"/>
          <p:cNvSpPr txBox="1">
            <a:spLocks noChangeArrowheads="1"/>
          </p:cNvSpPr>
          <p:nvPr/>
        </p:nvSpPr>
        <p:spPr bwMode="auto">
          <a:xfrm>
            <a:off x="762000" y="1981200"/>
            <a:ext cx="862013"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400">
                <a:solidFill>
                  <a:srgbClr val="000000"/>
                </a:solidFill>
                <a:latin typeface="Comic Sans MS" pitchFamily="66" charset="0"/>
                <a:ea typeface="+mn-ea"/>
              </a:rPr>
              <a:t>Next PC</a:t>
            </a:r>
          </a:p>
        </p:txBody>
      </p:sp>
      <p:sp>
        <p:nvSpPr>
          <p:cNvPr id="139330" name="Text Box 66"/>
          <p:cNvSpPr txBox="1">
            <a:spLocks noChangeArrowheads="1"/>
          </p:cNvSpPr>
          <p:nvPr/>
        </p:nvSpPr>
        <p:spPr bwMode="auto">
          <a:xfrm>
            <a:off x="5222875" y="5562600"/>
            <a:ext cx="927100"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400">
                <a:solidFill>
                  <a:srgbClr val="000000"/>
                </a:solidFill>
                <a:latin typeface="Comic Sans MS" pitchFamily="66" charset="0"/>
                <a:ea typeface="+mn-ea"/>
              </a:rPr>
              <a:t>WB Data</a:t>
            </a:r>
          </a:p>
        </p:txBody>
      </p:sp>
      <p:sp>
        <p:nvSpPr>
          <p:cNvPr id="139331" name="Oval 67"/>
          <p:cNvSpPr>
            <a:spLocks noChangeArrowheads="1"/>
          </p:cNvSpPr>
          <p:nvPr/>
        </p:nvSpPr>
        <p:spPr bwMode="auto">
          <a:xfrm>
            <a:off x="4676775" y="2709863"/>
            <a:ext cx="74613" cy="74612"/>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332" name="Oval 68"/>
          <p:cNvSpPr>
            <a:spLocks noChangeArrowheads="1"/>
          </p:cNvSpPr>
          <p:nvPr/>
        </p:nvSpPr>
        <p:spPr bwMode="auto">
          <a:xfrm>
            <a:off x="4914900" y="4078288"/>
            <a:ext cx="74613" cy="74612"/>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333" name="Oval 69"/>
          <p:cNvSpPr>
            <a:spLocks noChangeArrowheads="1"/>
          </p:cNvSpPr>
          <p:nvPr/>
        </p:nvSpPr>
        <p:spPr bwMode="auto">
          <a:xfrm>
            <a:off x="6669088" y="3844925"/>
            <a:ext cx="74612" cy="74613"/>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334" name="Oval 70"/>
          <p:cNvSpPr>
            <a:spLocks noChangeArrowheads="1"/>
          </p:cNvSpPr>
          <p:nvPr/>
        </p:nvSpPr>
        <p:spPr bwMode="auto">
          <a:xfrm>
            <a:off x="3160713" y="3527425"/>
            <a:ext cx="74612" cy="74613"/>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39335" name="Oval 71"/>
          <p:cNvSpPr>
            <a:spLocks noChangeArrowheads="1"/>
          </p:cNvSpPr>
          <p:nvPr/>
        </p:nvSpPr>
        <p:spPr bwMode="auto">
          <a:xfrm>
            <a:off x="3168650" y="4073525"/>
            <a:ext cx="74613" cy="74613"/>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nvGrpSpPr>
          <p:cNvPr id="139336" name="Group 72"/>
          <p:cNvGrpSpPr>
            <a:grpSpLocks/>
          </p:cNvGrpSpPr>
          <p:nvPr/>
        </p:nvGrpSpPr>
        <p:grpSpPr bwMode="auto">
          <a:xfrm>
            <a:off x="2643188" y="3460750"/>
            <a:ext cx="274637" cy="685800"/>
            <a:chOff x="1655" y="2160"/>
            <a:chExt cx="173" cy="432"/>
          </a:xfrm>
        </p:grpSpPr>
        <p:grpSp>
          <p:nvGrpSpPr>
            <p:cNvPr id="139337" name="Group 73"/>
            <p:cNvGrpSpPr>
              <a:grpSpLocks/>
            </p:cNvGrpSpPr>
            <p:nvPr/>
          </p:nvGrpSpPr>
          <p:grpSpPr bwMode="auto">
            <a:xfrm>
              <a:off x="1678" y="2160"/>
              <a:ext cx="128" cy="432"/>
              <a:chOff x="1632" y="2160"/>
              <a:chExt cx="176" cy="432"/>
            </a:xfrm>
          </p:grpSpPr>
          <p:sp>
            <p:nvSpPr>
              <p:cNvPr id="139338" name="Rectangle 74"/>
              <p:cNvSpPr>
                <a:spLocks noChangeArrowheads="1"/>
              </p:cNvSpPr>
              <p:nvPr/>
            </p:nvSpPr>
            <p:spPr bwMode="auto">
              <a:xfrm>
                <a:off x="1632" y="2160"/>
                <a:ext cx="176" cy="432"/>
              </a:xfrm>
              <a:prstGeom prst="rect">
                <a:avLst/>
              </a:prstGeom>
              <a:solidFill>
                <a:schemeClr val="bg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sz="1800">
                  <a:solidFill>
                    <a:srgbClr val="000000"/>
                  </a:solidFill>
                  <a:latin typeface="Comic Sans MS" pitchFamily="66" charset="0"/>
                  <a:ea typeface="+mn-ea"/>
                </a:endParaRPr>
              </a:p>
            </p:txBody>
          </p:sp>
          <p:sp>
            <p:nvSpPr>
              <p:cNvPr id="139339" name="AutoShape 75"/>
              <p:cNvSpPr>
                <a:spLocks noChangeArrowheads="1"/>
              </p:cNvSpPr>
              <p:nvPr/>
            </p:nvSpPr>
            <p:spPr bwMode="auto">
              <a:xfrm>
                <a:off x="1652" y="2496"/>
                <a:ext cx="144" cy="96"/>
              </a:xfrm>
              <a:prstGeom prst="triangle">
                <a:avLst>
                  <a:gd name="adj" fmla="val 50000"/>
                </a:avLst>
              </a:prstGeom>
              <a:noFill/>
              <a:ln w="2857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sp>
          <p:nvSpPr>
            <p:cNvPr id="139340" name="Text Box 76"/>
            <p:cNvSpPr txBox="1">
              <a:spLocks noChangeArrowheads="1"/>
            </p:cNvSpPr>
            <p:nvPr/>
          </p:nvSpPr>
          <p:spPr bwMode="auto">
            <a:xfrm rot="5400000">
              <a:off x="1587" y="2289"/>
              <a:ext cx="310" cy="17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200">
                  <a:solidFill>
                    <a:srgbClr val="000000"/>
                  </a:solidFill>
                  <a:latin typeface="Comic Sans MS" pitchFamily="66" charset="0"/>
                  <a:ea typeface="+mn-ea"/>
                </a:rPr>
                <a:t>Inst</a:t>
              </a:r>
              <a:endParaRPr lang="en-US" sz="1800">
                <a:solidFill>
                  <a:srgbClr val="000000"/>
                </a:solidFill>
                <a:latin typeface="Comic Sans MS" pitchFamily="66" charset="0"/>
                <a:ea typeface="+mn-ea"/>
              </a:endParaRPr>
            </a:p>
          </p:txBody>
        </p:sp>
      </p:grpSp>
      <p:sp>
        <p:nvSpPr>
          <p:cNvPr id="139341" name="Text Box 77"/>
          <p:cNvSpPr txBox="1">
            <a:spLocks noChangeArrowheads="1"/>
          </p:cNvSpPr>
          <p:nvPr/>
        </p:nvSpPr>
        <p:spPr bwMode="auto">
          <a:xfrm>
            <a:off x="3390900" y="3886200"/>
            <a:ext cx="355600"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000">
                <a:solidFill>
                  <a:srgbClr val="000000"/>
                </a:solidFill>
                <a:latin typeface="Comic Sans MS" pitchFamily="66" charset="0"/>
                <a:ea typeface="+mn-ea"/>
              </a:rPr>
              <a:t>RD</a:t>
            </a:r>
            <a:endParaRPr lang="en-US" sz="1400">
              <a:solidFill>
                <a:srgbClr val="000000"/>
              </a:solidFill>
              <a:latin typeface="Comic Sans MS" pitchFamily="66" charset="0"/>
              <a:ea typeface="+mn-ea"/>
            </a:endParaRPr>
          </a:p>
        </p:txBody>
      </p:sp>
      <p:sp>
        <p:nvSpPr>
          <p:cNvPr id="139342" name="Text Box 78"/>
          <p:cNvSpPr txBox="1">
            <a:spLocks noChangeArrowheads="1"/>
          </p:cNvSpPr>
          <p:nvPr/>
        </p:nvSpPr>
        <p:spPr bwMode="auto">
          <a:xfrm>
            <a:off x="3363913" y="3048000"/>
            <a:ext cx="407987"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000">
                <a:solidFill>
                  <a:srgbClr val="000000"/>
                </a:solidFill>
                <a:latin typeface="Comic Sans MS" pitchFamily="66" charset="0"/>
                <a:ea typeface="+mn-ea"/>
              </a:rPr>
              <a:t>RS1</a:t>
            </a:r>
            <a:endParaRPr lang="en-US" sz="1400">
              <a:solidFill>
                <a:srgbClr val="000000"/>
              </a:solidFill>
              <a:latin typeface="Comic Sans MS" pitchFamily="66" charset="0"/>
              <a:ea typeface="+mn-ea"/>
            </a:endParaRPr>
          </a:p>
        </p:txBody>
      </p:sp>
      <p:sp>
        <p:nvSpPr>
          <p:cNvPr id="139343" name="Text Box 79"/>
          <p:cNvSpPr txBox="1">
            <a:spLocks noChangeArrowheads="1"/>
          </p:cNvSpPr>
          <p:nvPr/>
        </p:nvSpPr>
        <p:spPr bwMode="auto">
          <a:xfrm>
            <a:off x="3354388" y="3355975"/>
            <a:ext cx="428625"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000">
                <a:solidFill>
                  <a:srgbClr val="000000"/>
                </a:solidFill>
                <a:latin typeface="Comic Sans MS" pitchFamily="66" charset="0"/>
                <a:ea typeface="+mn-ea"/>
              </a:rPr>
              <a:t>RS2</a:t>
            </a:r>
            <a:endParaRPr lang="en-US" sz="1400">
              <a:solidFill>
                <a:srgbClr val="000000"/>
              </a:solidFill>
              <a:latin typeface="Comic Sans MS" pitchFamily="66" charset="0"/>
              <a:ea typeface="+mn-ea"/>
            </a:endParaRPr>
          </a:p>
        </p:txBody>
      </p:sp>
      <p:sp>
        <p:nvSpPr>
          <p:cNvPr id="139344" name="Text Box 80"/>
          <p:cNvSpPr txBox="1">
            <a:spLocks noChangeArrowheads="1"/>
          </p:cNvSpPr>
          <p:nvPr/>
        </p:nvSpPr>
        <p:spPr bwMode="auto">
          <a:xfrm>
            <a:off x="3281363" y="4924425"/>
            <a:ext cx="450850"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000">
                <a:solidFill>
                  <a:srgbClr val="000000"/>
                </a:solidFill>
                <a:latin typeface="Comic Sans MS" pitchFamily="66" charset="0"/>
                <a:ea typeface="+mn-ea"/>
              </a:rPr>
              <a:t>Imm</a:t>
            </a:r>
            <a:endParaRPr lang="en-US" sz="1400">
              <a:solidFill>
                <a:srgbClr val="000000"/>
              </a:solidFill>
              <a:latin typeface="Comic Sans MS" pitchFamily="66" charset="0"/>
              <a:ea typeface="+mn-ea"/>
            </a:endParaRPr>
          </a:p>
        </p:txBody>
      </p:sp>
      <p:sp>
        <p:nvSpPr>
          <p:cNvPr id="139345" name="Text Box 81"/>
          <p:cNvSpPr txBox="1">
            <a:spLocks noChangeArrowheads="1"/>
          </p:cNvSpPr>
          <p:nvPr/>
        </p:nvSpPr>
        <p:spPr bwMode="auto">
          <a:xfrm>
            <a:off x="288925" y="649288"/>
            <a:ext cx="6710363"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solidFill>
                  <a:srgbClr val="000000"/>
                </a:solidFill>
                <a:latin typeface="Arial" pitchFamily="34" charset="0"/>
                <a:ea typeface="+mn-ea"/>
              </a:rPr>
              <a:t>What do we need to do to pipeline the process ?</a:t>
            </a:r>
          </a:p>
        </p:txBody>
      </p:sp>
    </p:spTree>
    <p:extLst>
      <p:ext uri="{BB962C8B-B14F-4D97-AF65-F5344CB8AC3E}">
        <p14:creationId xmlns:p14="http://schemas.microsoft.com/office/powerpoint/2010/main" val="4047995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304800" y="152400"/>
            <a:ext cx="8683625" cy="1033463"/>
          </a:xfrm>
          <a:noFill/>
          <a:ln/>
          <a:extLst>
            <a:ext uri="{91240B29-F687-4F45-9708-019B960494DF}">
              <a14:hiddenLine xmlns:a14="http://schemas.microsoft.com/office/drawing/2010/main" w="28575" cmpd="sng">
                <a:solidFill>
                  <a:schemeClr val="tx1"/>
                </a:solidFill>
                <a:miter lim="800000"/>
                <a:headEnd/>
                <a:tailEnd/>
              </a14:hiddenLine>
            </a:ext>
          </a:extLst>
        </p:spPr>
        <p:txBody>
          <a:bodyPr lIns="91440" tIns="45720" rIns="91440" bIns="45720"/>
          <a:lstStyle/>
          <a:p>
            <a:r>
              <a:rPr lang="en-US"/>
              <a:t>5 Steps of MIPS/DLX Datapath</a:t>
            </a:r>
            <a:br>
              <a:rPr lang="en-US"/>
            </a:br>
            <a:endParaRPr lang="en-US" sz="1800">
              <a:solidFill>
                <a:schemeClr val="tx1"/>
              </a:solidFill>
            </a:endParaRPr>
          </a:p>
        </p:txBody>
      </p:sp>
      <p:sp>
        <p:nvSpPr>
          <p:cNvPr id="141315" name="Line 3"/>
          <p:cNvSpPr>
            <a:spLocks noChangeShapeType="1"/>
          </p:cNvSpPr>
          <p:nvPr/>
        </p:nvSpPr>
        <p:spPr bwMode="auto">
          <a:xfrm>
            <a:off x="7645400" y="4105275"/>
            <a:ext cx="685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16" name="Rectangle 4"/>
          <p:cNvSpPr>
            <a:spLocks noChangeArrowheads="1"/>
          </p:cNvSpPr>
          <p:nvPr/>
        </p:nvSpPr>
        <p:spPr bwMode="auto">
          <a:xfrm>
            <a:off x="631825" y="974725"/>
            <a:ext cx="20638" cy="206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a:endParaRPr lang="en-GB">
              <a:solidFill>
                <a:srgbClr val="000000"/>
              </a:solidFill>
              <a:latin typeface="Arial" pitchFamily="34" charset="0"/>
              <a:ea typeface="+mn-ea"/>
            </a:endParaRPr>
          </a:p>
        </p:txBody>
      </p:sp>
      <p:sp>
        <p:nvSpPr>
          <p:cNvPr id="141317" name="Rectangle 5"/>
          <p:cNvSpPr>
            <a:spLocks noChangeArrowheads="1"/>
          </p:cNvSpPr>
          <p:nvPr/>
        </p:nvSpPr>
        <p:spPr bwMode="auto">
          <a:xfrm>
            <a:off x="863600" y="1133475"/>
            <a:ext cx="7858125" cy="763588"/>
          </a:xfrm>
          <a:prstGeom prst="rect">
            <a:avLst/>
          </a:prstGeom>
          <a:solidFill>
            <a:schemeClr val="bg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18" name="Rectangle 6"/>
          <p:cNvSpPr>
            <a:spLocks noChangeArrowheads="1"/>
          </p:cNvSpPr>
          <p:nvPr/>
        </p:nvSpPr>
        <p:spPr bwMode="auto">
          <a:xfrm>
            <a:off x="6775450" y="1128713"/>
            <a:ext cx="1046163" cy="638175"/>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800" b="1">
                <a:solidFill>
                  <a:srgbClr val="000000"/>
                </a:solidFill>
                <a:latin typeface="Comic Sans MS" pitchFamily="66" charset="0"/>
                <a:ea typeface="+mn-ea"/>
              </a:rPr>
              <a:t>Memory</a:t>
            </a:r>
          </a:p>
          <a:p>
            <a:r>
              <a:rPr lang="en-US" sz="1800" b="1">
                <a:solidFill>
                  <a:srgbClr val="000000"/>
                </a:solidFill>
                <a:latin typeface="Comic Sans MS" pitchFamily="66" charset="0"/>
                <a:ea typeface="+mn-ea"/>
              </a:rPr>
              <a:t>Access</a:t>
            </a:r>
          </a:p>
        </p:txBody>
      </p:sp>
      <p:sp>
        <p:nvSpPr>
          <p:cNvPr id="141319" name="Rectangle 7"/>
          <p:cNvSpPr>
            <a:spLocks noChangeArrowheads="1"/>
          </p:cNvSpPr>
          <p:nvPr/>
        </p:nvSpPr>
        <p:spPr bwMode="auto">
          <a:xfrm>
            <a:off x="8026400" y="1133475"/>
            <a:ext cx="838200" cy="6381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r>
              <a:rPr lang="en-US" sz="1800" b="1">
                <a:solidFill>
                  <a:srgbClr val="000000"/>
                </a:solidFill>
                <a:latin typeface="Comic Sans MS" pitchFamily="66" charset="0"/>
                <a:ea typeface="+mn-ea"/>
              </a:rPr>
              <a:t>Write</a:t>
            </a:r>
          </a:p>
          <a:p>
            <a:r>
              <a:rPr lang="en-US" sz="1800" b="1">
                <a:solidFill>
                  <a:srgbClr val="000000"/>
                </a:solidFill>
                <a:latin typeface="Comic Sans MS" pitchFamily="66" charset="0"/>
                <a:ea typeface="+mn-ea"/>
              </a:rPr>
              <a:t>Back</a:t>
            </a:r>
          </a:p>
        </p:txBody>
      </p:sp>
      <p:sp>
        <p:nvSpPr>
          <p:cNvPr id="141320" name="Rectangle 8"/>
          <p:cNvSpPr>
            <a:spLocks noChangeArrowheads="1"/>
          </p:cNvSpPr>
          <p:nvPr/>
        </p:nvSpPr>
        <p:spPr bwMode="auto">
          <a:xfrm>
            <a:off x="1150938" y="1128713"/>
            <a:ext cx="1401762" cy="638175"/>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800" b="1">
                <a:solidFill>
                  <a:srgbClr val="000000"/>
                </a:solidFill>
                <a:latin typeface="Comic Sans MS" pitchFamily="66" charset="0"/>
                <a:ea typeface="+mn-ea"/>
              </a:rPr>
              <a:t>Instruction</a:t>
            </a:r>
          </a:p>
          <a:p>
            <a:r>
              <a:rPr lang="en-US" sz="1800" b="1">
                <a:solidFill>
                  <a:srgbClr val="000000"/>
                </a:solidFill>
                <a:latin typeface="Comic Sans MS" pitchFamily="66" charset="0"/>
                <a:ea typeface="+mn-ea"/>
              </a:rPr>
              <a:t>Fetch</a:t>
            </a:r>
          </a:p>
        </p:txBody>
      </p:sp>
      <p:sp>
        <p:nvSpPr>
          <p:cNvPr id="141321" name="Rectangle 9"/>
          <p:cNvSpPr>
            <a:spLocks noChangeArrowheads="1"/>
          </p:cNvSpPr>
          <p:nvPr/>
        </p:nvSpPr>
        <p:spPr bwMode="auto">
          <a:xfrm>
            <a:off x="2844800" y="1133475"/>
            <a:ext cx="1746250" cy="638175"/>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800" b="1">
                <a:solidFill>
                  <a:srgbClr val="000000"/>
                </a:solidFill>
                <a:latin typeface="Comic Sans MS" pitchFamily="66" charset="0"/>
                <a:ea typeface="+mn-ea"/>
              </a:rPr>
              <a:t>Instr. Decode</a:t>
            </a:r>
          </a:p>
          <a:p>
            <a:r>
              <a:rPr lang="en-US" sz="1800" b="1">
                <a:solidFill>
                  <a:srgbClr val="000000"/>
                </a:solidFill>
                <a:latin typeface="Comic Sans MS" pitchFamily="66" charset="0"/>
                <a:ea typeface="+mn-ea"/>
              </a:rPr>
              <a:t>Reg. Fetch</a:t>
            </a:r>
          </a:p>
        </p:txBody>
      </p:sp>
      <p:sp>
        <p:nvSpPr>
          <p:cNvPr id="141322" name="Rectangle 10"/>
          <p:cNvSpPr>
            <a:spLocks noChangeArrowheads="1"/>
          </p:cNvSpPr>
          <p:nvPr/>
        </p:nvSpPr>
        <p:spPr bwMode="auto">
          <a:xfrm>
            <a:off x="4995863" y="1128713"/>
            <a:ext cx="1427162" cy="638175"/>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r>
              <a:rPr lang="en-US" sz="1800" b="1">
                <a:solidFill>
                  <a:srgbClr val="000000"/>
                </a:solidFill>
                <a:latin typeface="Comic Sans MS" pitchFamily="66" charset="0"/>
                <a:ea typeface="+mn-ea"/>
              </a:rPr>
              <a:t>Execute</a:t>
            </a:r>
          </a:p>
          <a:p>
            <a:r>
              <a:rPr lang="en-US" sz="1800" b="1">
                <a:solidFill>
                  <a:srgbClr val="000000"/>
                </a:solidFill>
                <a:latin typeface="Comic Sans MS" pitchFamily="66" charset="0"/>
                <a:ea typeface="+mn-ea"/>
              </a:rPr>
              <a:t>Addr. Calc</a:t>
            </a:r>
          </a:p>
        </p:txBody>
      </p:sp>
      <p:grpSp>
        <p:nvGrpSpPr>
          <p:cNvPr id="141323" name="Group 11"/>
          <p:cNvGrpSpPr>
            <a:grpSpLocks/>
          </p:cNvGrpSpPr>
          <p:nvPr/>
        </p:nvGrpSpPr>
        <p:grpSpPr bwMode="auto">
          <a:xfrm>
            <a:off x="5740400" y="3190875"/>
            <a:ext cx="449263" cy="1095375"/>
            <a:chOff x="3360" y="2112"/>
            <a:chExt cx="283" cy="816"/>
          </a:xfrm>
        </p:grpSpPr>
        <p:grpSp>
          <p:nvGrpSpPr>
            <p:cNvPr id="141324" name="Group 12"/>
            <p:cNvGrpSpPr>
              <a:grpSpLocks/>
            </p:cNvGrpSpPr>
            <p:nvPr/>
          </p:nvGrpSpPr>
          <p:grpSpPr bwMode="auto">
            <a:xfrm>
              <a:off x="3360" y="2112"/>
              <a:ext cx="283" cy="816"/>
              <a:chOff x="3360" y="2112"/>
              <a:chExt cx="283" cy="816"/>
            </a:xfrm>
          </p:grpSpPr>
          <p:sp>
            <p:nvSpPr>
              <p:cNvPr id="141325" name="AutoShape 13"/>
              <p:cNvSpPr>
                <a:spLocks noChangeAspect="1" noChangeArrowheads="1"/>
              </p:cNvSpPr>
              <p:nvPr/>
            </p:nvSpPr>
            <p:spPr bwMode="auto">
              <a:xfrm rot="-5400000">
                <a:off x="3101" y="2386"/>
                <a:ext cx="816" cy="26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sz="1000" b="1">
                  <a:solidFill>
                    <a:srgbClr val="000000"/>
                  </a:solidFill>
                  <a:latin typeface="Comic Sans MS" pitchFamily="66" charset="0"/>
                  <a:ea typeface="+mn-ea"/>
                </a:endParaRPr>
              </a:p>
            </p:txBody>
          </p:sp>
          <p:sp>
            <p:nvSpPr>
              <p:cNvPr id="141326" name="AutoShape 14"/>
              <p:cNvSpPr>
                <a:spLocks noChangeAspect="1" noChangeArrowheads="1"/>
              </p:cNvSpPr>
              <p:nvPr/>
            </p:nvSpPr>
            <p:spPr bwMode="auto">
              <a:xfrm rot="5400000">
                <a:off x="3301" y="2419"/>
                <a:ext cx="247" cy="129"/>
              </a:xfrm>
              <a:prstGeom prst="triangle">
                <a:avLst>
                  <a:gd name="adj" fmla="val 50000"/>
                </a:avLst>
              </a:prstGeom>
              <a:solidFill>
                <a:schemeClr val="bg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27" name="Text Box 15"/>
              <p:cNvSpPr txBox="1">
                <a:spLocks noChangeAspect="1" noChangeArrowheads="1"/>
              </p:cNvSpPr>
              <p:nvPr/>
            </p:nvSpPr>
            <p:spPr bwMode="auto">
              <a:xfrm rot="-16200000">
                <a:off x="3280" y="2416"/>
                <a:ext cx="480" cy="2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800" b="1">
                    <a:solidFill>
                      <a:srgbClr val="000000"/>
                    </a:solidFill>
                    <a:latin typeface="Comic Sans MS" pitchFamily="66" charset="0"/>
                    <a:ea typeface="+mn-ea"/>
                  </a:rPr>
                  <a:t>ALU</a:t>
                </a:r>
                <a:endParaRPr lang="en-US" sz="1000" b="1">
                  <a:solidFill>
                    <a:srgbClr val="000000"/>
                  </a:solidFill>
                  <a:latin typeface="Comic Sans MS" pitchFamily="66" charset="0"/>
                  <a:ea typeface="+mn-ea"/>
                </a:endParaRPr>
              </a:p>
            </p:txBody>
          </p:sp>
        </p:grpSp>
        <p:sp>
          <p:nvSpPr>
            <p:cNvPr id="141328" name="Freeform 16"/>
            <p:cNvSpPr>
              <a:spLocks noChangeAspect="1"/>
            </p:cNvSpPr>
            <p:nvPr/>
          </p:nvSpPr>
          <p:spPr bwMode="auto">
            <a:xfrm rot="5400000">
              <a:off x="3307" y="2425"/>
              <a:ext cx="245" cy="115"/>
            </a:xfrm>
            <a:custGeom>
              <a:avLst/>
              <a:gdLst>
                <a:gd name="T0" fmla="*/ 0 w 384"/>
                <a:gd name="T1" fmla="*/ 288 h 288"/>
                <a:gd name="T2" fmla="*/ 192 w 384"/>
                <a:gd name="T3" fmla="*/ 0 h 288"/>
                <a:gd name="T4" fmla="*/ 384 w 384"/>
                <a:gd name="T5" fmla="*/ 288 h 288"/>
              </a:gdLst>
              <a:ahLst/>
              <a:cxnLst>
                <a:cxn ang="0">
                  <a:pos x="T0" y="T1"/>
                </a:cxn>
                <a:cxn ang="0">
                  <a:pos x="T2" y="T3"/>
                </a:cxn>
                <a:cxn ang="0">
                  <a:pos x="T4" y="T5"/>
                </a:cxn>
              </a:cxnLst>
              <a:rect l="0" t="0" r="r" b="b"/>
              <a:pathLst>
                <a:path w="384" h="288">
                  <a:moveTo>
                    <a:pt x="0" y="288"/>
                  </a:moveTo>
                  <a:lnTo>
                    <a:pt x="192" y="0"/>
                  </a:lnTo>
                  <a:lnTo>
                    <a:pt x="384" y="288"/>
                  </a:lnTo>
                </a:path>
              </a:pathLst>
            </a:custGeom>
            <a:solidFill>
              <a:schemeClr val="bg1"/>
            </a:solidFill>
            <a:ln w="2857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sp>
        <p:nvSpPr>
          <p:cNvPr id="141329" name="Rectangle 17"/>
          <p:cNvSpPr>
            <a:spLocks noChangeArrowheads="1"/>
          </p:cNvSpPr>
          <p:nvPr/>
        </p:nvSpPr>
        <p:spPr bwMode="auto">
          <a:xfrm>
            <a:off x="1549400" y="3190875"/>
            <a:ext cx="762000" cy="914400"/>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r>
              <a:rPr lang="en-US" sz="1800">
                <a:solidFill>
                  <a:srgbClr val="000000"/>
                </a:solidFill>
                <a:latin typeface="Comic Sans MS" pitchFamily="66" charset="0"/>
                <a:ea typeface="+mn-ea"/>
              </a:rPr>
              <a:t>Memory</a:t>
            </a:r>
          </a:p>
        </p:txBody>
      </p:sp>
      <p:sp>
        <p:nvSpPr>
          <p:cNvPr id="141330" name="Freeform 18"/>
          <p:cNvSpPr>
            <a:spLocks/>
          </p:cNvSpPr>
          <p:nvPr/>
        </p:nvSpPr>
        <p:spPr bwMode="auto">
          <a:xfrm>
            <a:off x="6215063" y="2468563"/>
            <a:ext cx="922337" cy="365125"/>
          </a:xfrm>
          <a:custGeom>
            <a:avLst/>
            <a:gdLst>
              <a:gd name="T0" fmla="*/ 0 w 576"/>
              <a:gd name="T1" fmla="*/ 240 h 240"/>
              <a:gd name="T2" fmla="*/ 576 w 576"/>
              <a:gd name="T3" fmla="*/ 240 h 240"/>
              <a:gd name="T4" fmla="*/ 576 w 576"/>
              <a:gd name="T5" fmla="*/ 0 h 240"/>
            </a:gdLst>
            <a:ahLst/>
            <a:cxnLst>
              <a:cxn ang="0">
                <a:pos x="T0" y="T1"/>
              </a:cxn>
              <a:cxn ang="0">
                <a:pos x="T2" y="T3"/>
              </a:cxn>
              <a:cxn ang="0">
                <a:pos x="T4" y="T5"/>
              </a:cxn>
            </a:cxnLst>
            <a:rect l="0" t="0" r="r" b="b"/>
            <a:pathLst>
              <a:path w="576" h="240">
                <a:moveTo>
                  <a:pt x="0" y="240"/>
                </a:moveTo>
                <a:lnTo>
                  <a:pt x="576" y="240"/>
                </a:lnTo>
                <a:lnTo>
                  <a:pt x="576" y="0"/>
                </a:lnTo>
              </a:path>
            </a:pathLst>
          </a:custGeom>
          <a:noFill/>
          <a:ln w="285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31" name="Rectangle 19"/>
          <p:cNvSpPr>
            <a:spLocks noChangeArrowheads="1"/>
          </p:cNvSpPr>
          <p:nvPr/>
        </p:nvSpPr>
        <p:spPr bwMode="auto">
          <a:xfrm>
            <a:off x="3835400" y="2938463"/>
            <a:ext cx="590550" cy="1476375"/>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r>
              <a:rPr lang="en-US" sz="1800">
                <a:solidFill>
                  <a:srgbClr val="000000"/>
                </a:solidFill>
                <a:latin typeface="Comic Sans MS" pitchFamily="66" charset="0"/>
                <a:ea typeface="+mn-ea"/>
              </a:rPr>
              <a:t>Reg File</a:t>
            </a:r>
          </a:p>
        </p:txBody>
      </p:sp>
      <p:sp>
        <p:nvSpPr>
          <p:cNvPr id="141332" name="Oval 20"/>
          <p:cNvSpPr>
            <a:spLocks noChangeArrowheads="1"/>
          </p:cNvSpPr>
          <p:nvPr/>
        </p:nvSpPr>
        <p:spPr bwMode="auto">
          <a:xfrm>
            <a:off x="5300663" y="3138488"/>
            <a:ext cx="209550" cy="552450"/>
          </a:xfrm>
          <a:prstGeom prst="ellipse">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r>
              <a:rPr lang="en-US" sz="1600">
                <a:solidFill>
                  <a:srgbClr val="000000"/>
                </a:solidFill>
                <a:latin typeface="Comic Sans MS" pitchFamily="66" charset="0"/>
                <a:ea typeface="+mn-ea"/>
              </a:rPr>
              <a:t>MUX</a:t>
            </a:r>
            <a:endParaRPr lang="en-US" sz="1800">
              <a:solidFill>
                <a:srgbClr val="000000"/>
              </a:solidFill>
              <a:latin typeface="Comic Sans MS" pitchFamily="66" charset="0"/>
              <a:ea typeface="+mn-ea"/>
            </a:endParaRPr>
          </a:p>
        </p:txBody>
      </p:sp>
      <p:sp>
        <p:nvSpPr>
          <p:cNvPr id="141333" name="Oval 21"/>
          <p:cNvSpPr>
            <a:spLocks noChangeArrowheads="1"/>
          </p:cNvSpPr>
          <p:nvPr/>
        </p:nvSpPr>
        <p:spPr bwMode="auto">
          <a:xfrm>
            <a:off x="5300663" y="3748088"/>
            <a:ext cx="209550" cy="552450"/>
          </a:xfrm>
          <a:prstGeom prst="ellipse">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r>
              <a:rPr lang="en-US" sz="1600">
                <a:solidFill>
                  <a:srgbClr val="000000"/>
                </a:solidFill>
                <a:latin typeface="Comic Sans MS" pitchFamily="66" charset="0"/>
                <a:ea typeface="+mn-ea"/>
              </a:rPr>
              <a:t>MUX</a:t>
            </a:r>
            <a:endParaRPr lang="en-US" sz="1800">
              <a:solidFill>
                <a:srgbClr val="000000"/>
              </a:solidFill>
              <a:latin typeface="Comic Sans MS" pitchFamily="66" charset="0"/>
              <a:ea typeface="+mn-ea"/>
            </a:endParaRPr>
          </a:p>
        </p:txBody>
      </p:sp>
      <p:sp>
        <p:nvSpPr>
          <p:cNvPr id="141334" name="Freeform 22"/>
          <p:cNvSpPr>
            <a:spLocks/>
          </p:cNvSpPr>
          <p:nvPr/>
        </p:nvSpPr>
        <p:spPr bwMode="auto">
          <a:xfrm>
            <a:off x="4978400" y="2833688"/>
            <a:ext cx="750888" cy="661987"/>
          </a:xfrm>
          <a:custGeom>
            <a:avLst/>
            <a:gdLst>
              <a:gd name="T0" fmla="*/ 0 w 336"/>
              <a:gd name="T1" fmla="*/ 480 h 480"/>
              <a:gd name="T2" fmla="*/ 0 w 336"/>
              <a:gd name="T3" fmla="*/ 0 h 480"/>
              <a:gd name="T4" fmla="*/ 336 w 336"/>
              <a:gd name="T5" fmla="*/ 0 h 480"/>
            </a:gdLst>
            <a:ahLst/>
            <a:cxnLst>
              <a:cxn ang="0">
                <a:pos x="T0" y="T1"/>
              </a:cxn>
              <a:cxn ang="0">
                <a:pos x="T2" y="T3"/>
              </a:cxn>
              <a:cxn ang="0">
                <a:pos x="T4" y="T5"/>
              </a:cxn>
            </a:cxnLst>
            <a:rect l="0" t="0" r="r" b="b"/>
            <a:pathLst>
              <a:path w="336" h="480">
                <a:moveTo>
                  <a:pt x="0" y="480"/>
                </a:moveTo>
                <a:lnTo>
                  <a:pt x="0" y="0"/>
                </a:lnTo>
                <a:lnTo>
                  <a:pt x="336" y="0"/>
                </a:lnTo>
              </a:path>
            </a:pathLst>
          </a:custGeom>
          <a:noFill/>
          <a:ln w="285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35" name="Rectangle 23"/>
          <p:cNvSpPr>
            <a:spLocks noChangeArrowheads="1"/>
          </p:cNvSpPr>
          <p:nvPr/>
        </p:nvSpPr>
        <p:spPr bwMode="auto">
          <a:xfrm rot="-21600000">
            <a:off x="7129463" y="3519488"/>
            <a:ext cx="533400" cy="1143000"/>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r>
              <a:rPr lang="en-US" sz="1800">
                <a:solidFill>
                  <a:srgbClr val="000000"/>
                </a:solidFill>
                <a:latin typeface="Comic Sans MS" pitchFamily="66" charset="0"/>
                <a:ea typeface="+mn-ea"/>
              </a:rPr>
              <a:t>Data</a:t>
            </a:r>
          </a:p>
          <a:p>
            <a:pPr>
              <a:lnSpc>
                <a:spcPct val="80000"/>
              </a:lnSpc>
            </a:pPr>
            <a:r>
              <a:rPr lang="en-US" sz="1800">
                <a:solidFill>
                  <a:srgbClr val="000000"/>
                </a:solidFill>
                <a:latin typeface="Comic Sans MS" pitchFamily="66" charset="0"/>
                <a:ea typeface="+mn-ea"/>
              </a:rPr>
              <a:t>Memory</a:t>
            </a:r>
          </a:p>
        </p:txBody>
      </p:sp>
      <p:sp>
        <p:nvSpPr>
          <p:cNvPr id="141336" name="Oval 24"/>
          <p:cNvSpPr>
            <a:spLocks noChangeArrowheads="1"/>
          </p:cNvSpPr>
          <p:nvPr/>
        </p:nvSpPr>
        <p:spPr bwMode="auto">
          <a:xfrm>
            <a:off x="8331200" y="4029075"/>
            <a:ext cx="209550" cy="552450"/>
          </a:xfrm>
          <a:prstGeom prst="ellipse">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r>
              <a:rPr lang="en-US" sz="1600">
                <a:solidFill>
                  <a:srgbClr val="000000"/>
                </a:solidFill>
                <a:latin typeface="Comic Sans MS" pitchFamily="66" charset="0"/>
                <a:ea typeface="+mn-ea"/>
              </a:rPr>
              <a:t>MUX</a:t>
            </a:r>
            <a:endParaRPr lang="en-US" sz="1800">
              <a:solidFill>
                <a:srgbClr val="000000"/>
              </a:solidFill>
              <a:latin typeface="Comic Sans MS" pitchFamily="66" charset="0"/>
              <a:ea typeface="+mn-ea"/>
            </a:endParaRPr>
          </a:p>
        </p:txBody>
      </p:sp>
      <p:sp>
        <p:nvSpPr>
          <p:cNvPr id="141337" name="Oval 25"/>
          <p:cNvSpPr>
            <a:spLocks noChangeArrowheads="1"/>
          </p:cNvSpPr>
          <p:nvPr/>
        </p:nvSpPr>
        <p:spPr bwMode="auto">
          <a:xfrm>
            <a:off x="3835400" y="4498975"/>
            <a:ext cx="447675" cy="676275"/>
          </a:xfrm>
          <a:prstGeom prst="ellipse">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000" b="1">
                <a:solidFill>
                  <a:srgbClr val="000000"/>
                </a:solidFill>
                <a:latin typeface="Comic Sans MS" pitchFamily="66" charset="0"/>
                <a:ea typeface="+mn-ea"/>
              </a:rPr>
              <a:t>Sign</a:t>
            </a:r>
          </a:p>
          <a:p>
            <a:r>
              <a:rPr lang="en-US" sz="1000" b="1">
                <a:solidFill>
                  <a:srgbClr val="000000"/>
                </a:solidFill>
                <a:latin typeface="Comic Sans MS" pitchFamily="66" charset="0"/>
                <a:ea typeface="+mn-ea"/>
              </a:rPr>
              <a:t>Extend</a:t>
            </a:r>
            <a:endParaRPr lang="en-US" sz="1200">
              <a:solidFill>
                <a:srgbClr val="000000"/>
              </a:solidFill>
              <a:latin typeface="Comic Sans MS" pitchFamily="66" charset="0"/>
              <a:ea typeface="+mn-ea"/>
            </a:endParaRPr>
          </a:p>
        </p:txBody>
      </p:sp>
      <p:sp>
        <p:nvSpPr>
          <p:cNvPr id="141338" name="Line 26"/>
          <p:cNvSpPr>
            <a:spLocks noChangeShapeType="1"/>
          </p:cNvSpPr>
          <p:nvPr/>
        </p:nvSpPr>
        <p:spPr bwMode="auto">
          <a:xfrm>
            <a:off x="2798763" y="1066800"/>
            <a:ext cx="0" cy="533400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39" name="Line 27"/>
          <p:cNvSpPr>
            <a:spLocks noChangeShapeType="1"/>
          </p:cNvSpPr>
          <p:nvPr/>
        </p:nvSpPr>
        <p:spPr bwMode="auto">
          <a:xfrm>
            <a:off x="4673600" y="1057275"/>
            <a:ext cx="0" cy="533400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40" name="Line 28"/>
          <p:cNvSpPr>
            <a:spLocks noChangeShapeType="1"/>
          </p:cNvSpPr>
          <p:nvPr/>
        </p:nvSpPr>
        <p:spPr bwMode="auto">
          <a:xfrm>
            <a:off x="6457950" y="1074738"/>
            <a:ext cx="0" cy="533400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41" name="Line 29"/>
          <p:cNvSpPr>
            <a:spLocks noChangeShapeType="1"/>
          </p:cNvSpPr>
          <p:nvPr/>
        </p:nvSpPr>
        <p:spPr bwMode="auto">
          <a:xfrm>
            <a:off x="7950200" y="1057275"/>
            <a:ext cx="0" cy="533400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42" name="Line 30"/>
          <p:cNvSpPr>
            <a:spLocks noChangeShapeType="1"/>
          </p:cNvSpPr>
          <p:nvPr/>
        </p:nvSpPr>
        <p:spPr bwMode="auto">
          <a:xfrm>
            <a:off x="2311400" y="3648075"/>
            <a:ext cx="304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43" name="Line 31"/>
          <p:cNvSpPr>
            <a:spLocks noChangeShapeType="1"/>
          </p:cNvSpPr>
          <p:nvPr/>
        </p:nvSpPr>
        <p:spPr bwMode="auto">
          <a:xfrm>
            <a:off x="2921000" y="3648075"/>
            <a:ext cx="2286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44" name="Freeform 32"/>
          <p:cNvSpPr>
            <a:spLocks/>
          </p:cNvSpPr>
          <p:nvPr/>
        </p:nvSpPr>
        <p:spPr bwMode="auto">
          <a:xfrm>
            <a:off x="3149600" y="3109913"/>
            <a:ext cx="685800" cy="1757362"/>
          </a:xfrm>
          <a:custGeom>
            <a:avLst/>
            <a:gdLst>
              <a:gd name="T0" fmla="*/ 0 w 480"/>
              <a:gd name="T1" fmla="*/ 0 h 1056"/>
              <a:gd name="T2" fmla="*/ 0 w 480"/>
              <a:gd name="T3" fmla="*/ 1056 h 1056"/>
              <a:gd name="T4" fmla="*/ 480 w 480"/>
              <a:gd name="T5" fmla="*/ 1056 h 1056"/>
            </a:gdLst>
            <a:ahLst/>
            <a:cxnLst>
              <a:cxn ang="0">
                <a:pos x="T0" y="T1"/>
              </a:cxn>
              <a:cxn ang="0">
                <a:pos x="T2" y="T3"/>
              </a:cxn>
              <a:cxn ang="0">
                <a:pos x="T4" y="T5"/>
              </a:cxn>
            </a:cxnLst>
            <a:rect l="0" t="0" r="r" b="b"/>
            <a:pathLst>
              <a:path w="480" h="1056">
                <a:moveTo>
                  <a:pt x="0" y="0"/>
                </a:moveTo>
                <a:lnTo>
                  <a:pt x="0" y="1056"/>
                </a:lnTo>
                <a:lnTo>
                  <a:pt x="480" y="1056"/>
                </a:lnTo>
              </a:path>
            </a:pathLst>
          </a:custGeom>
          <a:noFill/>
          <a:ln w="285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45" name="Line 33"/>
          <p:cNvSpPr>
            <a:spLocks noChangeShapeType="1"/>
          </p:cNvSpPr>
          <p:nvPr/>
        </p:nvSpPr>
        <p:spPr bwMode="auto">
          <a:xfrm>
            <a:off x="3149600" y="3114675"/>
            <a:ext cx="685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46" name="Line 34"/>
          <p:cNvSpPr>
            <a:spLocks noChangeShapeType="1"/>
          </p:cNvSpPr>
          <p:nvPr/>
        </p:nvSpPr>
        <p:spPr bwMode="auto">
          <a:xfrm>
            <a:off x="3149600" y="3419475"/>
            <a:ext cx="685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47" name="Line 35"/>
          <p:cNvSpPr>
            <a:spLocks noChangeShapeType="1"/>
          </p:cNvSpPr>
          <p:nvPr/>
        </p:nvSpPr>
        <p:spPr bwMode="auto">
          <a:xfrm>
            <a:off x="4445000" y="3495675"/>
            <a:ext cx="8382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48" name="Rectangle 36"/>
          <p:cNvSpPr>
            <a:spLocks noChangeArrowheads="1"/>
          </p:cNvSpPr>
          <p:nvPr/>
        </p:nvSpPr>
        <p:spPr bwMode="auto">
          <a:xfrm>
            <a:off x="5740400" y="2657475"/>
            <a:ext cx="457200" cy="38100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200">
                <a:solidFill>
                  <a:srgbClr val="000000"/>
                </a:solidFill>
                <a:latin typeface="Comic Sans MS" pitchFamily="66" charset="0"/>
                <a:ea typeface="+mn-ea"/>
              </a:rPr>
              <a:t>Zero?</a:t>
            </a:r>
            <a:endParaRPr lang="en-US" sz="1800">
              <a:solidFill>
                <a:srgbClr val="000000"/>
              </a:solidFill>
              <a:latin typeface="Comic Sans MS" pitchFamily="66" charset="0"/>
              <a:ea typeface="+mn-ea"/>
            </a:endParaRPr>
          </a:p>
        </p:txBody>
      </p:sp>
      <p:sp>
        <p:nvSpPr>
          <p:cNvPr id="141349" name="Line 37"/>
          <p:cNvSpPr>
            <a:spLocks noChangeShapeType="1"/>
          </p:cNvSpPr>
          <p:nvPr/>
        </p:nvSpPr>
        <p:spPr bwMode="auto">
          <a:xfrm>
            <a:off x="5511800" y="3419475"/>
            <a:ext cx="2286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50" name="Line 38"/>
          <p:cNvSpPr>
            <a:spLocks noChangeShapeType="1"/>
          </p:cNvSpPr>
          <p:nvPr/>
        </p:nvSpPr>
        <p:spPr bwMode="auto">
          <a:xfrm>
            <a:off x="5511800" y="4029075"/>
            <a:ext cx="2286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51" name="Freeform 39"/>
          <p:cNvSpPr>
            <a:spLocks/>
          </p:cNvSpPr>
          <p:nvPr/>
        </p:nvSpPr>
        <p:spPr bwMode="auto">
          <a:xfrm>
            <a:off x="482600" y="1819275"/>
            <a:ext cx="7086600" cy="1812925"/>
          </a:xfrm>
          <a:custGeom>
            <a:avLst/>
            <a:gdLst>
              <a:gd name="T0" fmla="*/ 4224 w 4464"/>
              <a:gd name="T1" fmla="*/ 253 h 1142"/>
              <a:gd name="T2" fmla="*/ 4464 w 4464"/>
              <a:gd name="T3" fmla="*/ 253 h 1142"/>
              <a:gd name="T4" fmla="*/ 4464 w 4464"/>
              <a:gd name="T5" fmla="*/ 0 h 1142"/>
              <a:gd name="T6" fmla="*/ 0 w 4464"/>
              <a:gd name="T7" fmla="*/ 0 h 1142"/>
              <a:gd name="T8" fmla="*/ 2 w 4464"/>
              <a:gd name="T9" fmla="*/ 1142 h 1142"/>
              <a:gd name="T10" fmla="*/ 172 w 4464"/>
              <a:gd name="T11" fmla="*/ 1142 h 1142"/>
            </a:gdLst>
            <a:ahLst/>
            <a:cxnLst>
              <a:cxn ang="0">
                <a:pos x="T0" y="T1"/>
              </a:cxn>
              <a:cxn ang="0">
                <a:pos x="T2" y="T3"/>
              </a:cxn>
              <a:cxn ang="0">
                <a:pos x="T4" y="T5"/>
              </a:cxn>
              <a:cxn ang="0">
                <a:pos x="T6" y="T7"/>
              </a:cxn>
              <a:cxn ang="0">
                <a:pos x="T8" y="T9"/>
              </a:cxn>
              <a:cxn ang="0">
                <a:pos x="T10" y="T11"/>
              </a:cxn>
            </a:cxnLst>
            <a:rect l="0" t="0" r="r" b="b"/>
            <a:pathLst>
              <a:path w="4464" h="1142">
                <a:moveTo>
                  <a:pt x="4224" y="253"/>
                </a:moveTo>
                <a:lnTo>
                  <a:pt x="4464" y="253"/>
                </a:lnTo>
                <a:lnTo>
                  <a:pt x="4464" y="0"/>
                </a:lnTo>
                <a:lnTo>
                  <a:pt x="0" y="0"/>
                </a:lnTo>
                <a:lnTo>
                  <a:pt x="2" y="1142"/>
                </a:lnTo>
                <a:lnTo>
                  <a:pt x="172" y="1142"/>
                </a:lnTo>
              </a:path>
            </a:pathLst>
          </a:custGeom>
          <a:noFill/>
          <a:ln w="285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52" name="Line 40"/>
          <p:cNvSpPr>
            <a:spLocks noChangeShapeType="1"/>
          </p:cNvSpPr>
          <p:nvPr/>
        </p:nvSpPr>
        <p:spPr bwMode="auto">
          <a:xfrm>
            <a:off x="6197600" y="3724275"/>
            <a:ext cx="9144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53" name="Freeform 41"/>
          <p:cNvSpPr>
            <a:spLocks/>
          </p:cNvSpPr>
          <p:nvPr/>
        </p:nvSpPr>
        <p:spPr bwMode="auto">
          <a:xfrm>
            <a:off x="6723063" y="2336800"/>
            <a:ext cx="304800" cy="1371600"/>
          </a:xfrm>
          <a:custGeom>
            <a:avLst/>
            <a:gdLst>
              <a:gd name="T0" fmla="*/ 0 w 192"/>
              <a:gd name="T1" fmla="*/ 960 h 960"/>
              <a:gd name="T2" fmla="*/ 0 w 192"/>
              <a:gd name="T3" fmla="*/ 0 h 960"/>
              <a:gd name="T4" fmla="*/ 192 w 192"/>
              <a:gd name="T5" fmla="*/ 0 h 960"/>
            </a:gdLst>
            <a:ahLst/>
            <a:cxnLst>
              <a:cxn ang="0">
                <a:pos x="T0" y="T1"/>
              </a:cxn>
              <a:cxn ang="0">
                <a:pos x="T2" y="T3"/>
              </a:cxn>
              <a:cxn ang="0">
                <a:pos x="T4" y="T5"/>
              </a:cxn>
            </a:cxnLst>
            <a:rect l="0" t="0" r="r" b="b"/>
            <a:pathLst>
              <a:path w="192" h="960">
                <a:moveTo>
                  <a:pt x="0" y="960"/>
                </a:moveTo>
                <a:lnTo>
                  <a:pt x="0" y="0"/>
                </a:lnTo>
                <a:lnTo>
                  <a:pt x="192" y="0"/>
                </a:lnTo>
              </a:path>
            </a:pathLst>
          </a:custGeom>
          <a:noFill/>
          <a:ln w="285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54" name="Line 42"/>
          <p:cNvSpPr>
            <a:spLocks noChangeShapeType="1"/>
          </p:cNvSpPr>
          <p:nvPr/>
        </p:nvSpPr>
        <p:spPr bwMode="auto">
          <a:xfrm>
            <a:off x="4445000" y="3952875"/>
            <a:ext cx="8382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55" name="Line 43"/>
          <p:cNvSpPr>
            <a:spLocks noChangeShapeType="1"/>
          </p:cNvSpPr>
          <p:nvPr/>
        </p:nvSpPr>
        <p:spPr bwMode="auto">
          <a:xfrm>
            <a:off x="1092200" y="3648075"/>
            <a:ext cx="4572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56" name="Line 44"/>
          <p:cNvSpPr>
            <a:spLocks noChangeShapeType="1"/>
          </p:cNvSpPr>
          <p:nvPr/>
        </p:nvSpPr>
        <p:spPr bwMode="auto">
          <a:xfrm>
            <a:off x="1549400" y="2886075"/>
            <a:ext cx="2286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57" name="Freeform 45"/>
          <p:cNvSpPr>
            <a:spLocks/>
          </p:cNvSpPr>
          <p:nvPr/>
        </p:nvSpPr>
        <p:spPr bwMode="auto">
          <a:xfrm>
            <a:off x="1244600" y="2276475"/>
            <a:ext cx="533400" cy="1371600"/>
          </a:xfrm>
          <a:custGeom>
            <a:avLst/>
            <a:gdLst>
              <a:gd name="T0" fmla="*/ 0 w 336"/>
              <a:gd name="T1" fmla="*/ 864 h 864"/>
              <a:gd name="T2" fmla="*/ 0 w 336"/>
              <a:gd name="T3" fmla="*/ 0 h 864"/>
              <a:gd name="T4" fmla="*/ 336 w 336"/>
              <a:gd name="T5" fmla="*/ 0 h 864"/>
            </a:gdLst>
            <a:ahLst/>
            <a:cxnLst>
              <a:cxn ang="0">
                <a:pos x="T0" y="T1"/>
              </a:cxn>
              <a:cxn ang="0">
                <a:pos x="T2" y="T3"/>
              </a:cxn>
              <a:cxn ang="0">
                <a:pos x="T4" y="T5"/>
              </a:cxn>
            </a:cxnLst>
            <a:rect l="0" t="0" r="r" b="b"/>
            <a:pathLst>
              <a:path w="336" h="864">
                <a:moveTo>
                  <a:pt x="0" y="864"/>
                </a:moveTo>
                <a:lnTo>
                  <a:pt x="0" y="0"/>
                </a:lnTo>
                <a:lnTo>
                  <a:pt x="336" y="0"/>
                </a:lnTo>
              </a:path>
            </a:pathLst>
          </a:custGeom>
          <a:noFill/>
          <a:ln w="285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58" name="Freeform 46"/>
          <p:cNvSpPr>
            <a:spLocks/>
          </p:cNvSpPr>
          <p:nvPr/>
        </p:nvSpPr>
        <p:spPr bwMode="auto">
          <a:xfrm>
            <a:off x="6716713" y="3724275"/>
            <a:ext cx="1614487" cy="1143000"/>
          </a:xfrm>
          <a:custGeom>
            <a:avLst/>
            <a:gdLst>
              <a:gd name="T0" fmla="*/ 0 w 1008"/>
              <a:gd name="T1" fmla="*/ 0 h 720"/>
              <a:gd name="T2" fmla="*/ 0 w 1008"/>
              <a:gd name="T3" fmla="*/ 720 h 720"/>
              <a:gd name="T4" fmla="*/ 864 w 1008"/>
              <a:gd name="T5" fmla="*/ 720 h 720"/>
              <a:gd name="T6" fmla="*/ 864 w 1008"/>
              <a:gd name="T7" fmla="*/ 480 h 720"/>
              <a:gd name="T8" fmla="*/ 1008 w 1008"/>
              <a:gd name="T9" fmla="*/ 480 h 720"/>
            </a:gdLst>
            <a:ahLst/>
            <a:cxnLst>
              <a:cxn ang="0">
                <a:pos x="T0" y="T1"/>
              </a:cxn>
              <a:cxn ang="0">
                <a:pos x="T2" y="T3"/>
              </a:cxn>
              <a:cxn ang="0">
                <a:pos x="T4" y="T5"/>
              </a:cxn>
              <a:cxn ang="0">
                <a:pos x="T6" y="T7"/>
              </a:cxn>
              <a:cxn ang="0">
                <a:pos x="T8" y="T9"/>
              </a:cxn>
            </a:cxnLst>
            <a:rect l="0" t="0" r="r" b="b"/>
            <a:pathLst>
              <a:path w="1008" h="720">
                <a:moveTo>
                  <a:pt x="0" y="0"/>
                </a:moveTo>
                <a:lnTo>
                  <a:pt x="0" y="720"/>
                </a:lnTo>
                <a:lnTo>
                  <a:pt x="864" y="720"/>
                </a:lnTo>
                <a:lnTo>
                  <a:pt x="864" y="480"/>
                </a:lnTo>
                <a:lnTo>
                  <a:pt x="1008" y="480"/>
                </a:lnTo>
              </a:path>
            </a:pathLst>
          </a:custGeom>
          <a:noFill/>
          <a:ln w="285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59" name="Freeform 47"/>
          <p:cNvSpPr>
            <a:spLocks/>
          </p:cNvSpPr>
          <p:nvPr/>
        </p:nvSpPr>
        <p:spPr bwMode="auto">
          <a:xfrm>
            <a:off x="3454400" y="4029075"/>
            <a:ext cx="5334000" cy="1828800"/>
          </a:xfrm>
          <a:custGeom>
            <a:avLst/>
            <a:gdLst>
              <a:gd name="T0" fmla="*/ 3168 w 3312"/>
              <a:gd name="T1" fmla="*/ 96 h 768"/>
              <a:gd name="T2" fmla="*/ 3312 w 3312"/>
              <a:gd name="T3" fmla="*/ 96 h 768"/>
              <a:gd name="T4" fmla="*/ 3312 w 3312"/>
              <a:gd name="T5" fmla="*/ 768 h 768"/>
              <a:gd name="T6" fmla="*/ 0 w 3312"/>
              <a:gd name="T7" fmla="*/ 768 h 768"/>
              <a:gd name="T8" fmla="*/ 0 w 3312"/>
              <a:gd name="T9" fmla="*/ 0 h 768"/>
              <a:gd name="T10" fmla="*/ 240 w 3312"/>
              <a:gd name="T11" fmla="*/ 0 h 768"/>
            </a:gdLst>
            <a:ahLst/>
            <a:cxnLst>
              <a:cxn ang="0">
                <a:pos x="T0" y="T1"/>
              </a:cxn>
              <a:cxn ang="0">
                <a:pos x="T2" y="T3"/>
              </a:cxn>
              <a:cxn ang="0">
                <a:pos x="T4" y="T5"/>
              </a:cxn>
              <a:cxn ang="0">
                <a:pos x="T6" y="T7"/>
              </a:cxn>
              <a:cxn ang="0">
                <a:pos x="T8" y="T9"/>
              </a:cxn>
              <a:cxn ang="0">
                <a:pos x="T10" y="T11"/>
              </a:cxn>
            </a:cxnLst>
            <a:rect l="0" t="0" r="r" b="b"/>
            <a:pathLst>
              <a:path w="3312" h="768">
                <a:moveTo>
                  <a:pt x="3168" y="96"/>
                </a:moveTo>
                <a:lnTo>
                  <a:pt x="3312" y="96"/>
                </a:lnTo>
                <a:lnTo>
                  <a:pt x="3312" y="768"/>
                </a:lnTo>
                <a:lnTo>
                  <a:pt x="0" y="768"/>
                </a:lnTo>
                <a:lnTo>
                  <a:pt x="0" y="0"/>
                </a:lnTo>
                <a:lnTo>
                  <a:pt x="240" y="0"/>
                </a:lnTo>
              </a:path>
            </a:pathLst>
          </a:custGeom>
          <a:noFill/>
          <a:ln w="285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60" name="Freeform 48"/>
          <p:cNvSpPr>
            <a:spLocks/>
          </p:cNvSpPr>
          <p:nvPr/>
        </p:nvSpPr>
        <p:spPr bwMode="auto">
          <a:xfrm>
            <a:off x="4978400" y="3952875"/>
            <a:ext cx="2133600" cy="533400"/>
          </a:xfrm>
          <a:custGeom>
            <a:avLst/>
            <a:gdLst>
              <a:gd name="T0" fmla="*/ 0 w 1344"/>
              <a:gd name="T1" fmla="*/ 0 h 336"/>
              <a:gd name="T2" fmla="*/ 0 w 1344"/>
              <a:gd name="T3" fmla="*/ 336 h 336"/>
              <a:gd name="T4" fmla="*/ 1344 w 1344"/>
              <a:gd name="T5" fmla="*/ 336 h 336"/>
            </a:gdLst>
            <a:ahLst/>
            <a:cxnLst>
              <a:cxn ang="0">
                <a:pos x="T0" y="T1"/>
              </a:cxn>
              <a:cxn ang="0">
                <a:pos x="T2" y="T3"/>
              </a:cxn>
              <a:cxn ang="0">
                <a:pos x="T4" y="T5"/>
              </a:cxn>
            </a:cxnLst>
            <a:rect l="0" t="0" r="r" b="b"/>
            <a:pathLst>
              <a:path w="1344" h="336">
                <a:moveTo>
                  <a:pt x="0" y="0"/>
                </a:moveTo>
                <a:lnTo>
                  <a:pt x="0" y="336"/>
                </a:lnTo>
                <a:lnTo>
                  <a:pt x="1344" y="336"/>
                </a:lnTo>
              </a:path>
            </a:pathLst>
          </a:custGeom>
          <a:noFill/>
          <a:ln w="285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61" name="Freeform 49"/>
          <p:cNvSpPr>
            <a:spLocks/>
          </p:cNvSpPr>
          <p:nvPr/>
        </p:nvSpPr>
        <p:spPr bwMode="auto">
          <a:xfrm>
            <a:off x="3302000" y="3800475"/>
            <a:ext cx="5257800" cy="1828800"/>
          </a:xfrm>
          <a:custGeom>
            <a:avLst/>
            <a:gdLst>
              <a:gd name="T0" fmla="*/ 3024 w 3312"/>
              <a:gd name="T1" fmla="*/ 960 h 1200"/>
              <a:gd name="T2" fmla="*/ 3312 w 3312"/>
              <a:gd name="T3" fmla="*/ 960 h 1200"/>
              <a:gd name="T4" fmla="*/ 3312 w 3312"/>
              <a:gd name="T5" fmla="*/ 1200 h 1200"/>
              <a:gd name="T6" fmla="*/ 0 w 3312"/>
              <a:gd name="T7" fmla="*/ 1200 h 1200"/>
              <a:gd name="T8" fmla="*/ 0 w 3312"/>
              <a:gd name="T9" fmla="*/ 0 h 1200"/>
              <a:gd name="T10" fmla="*/ 336 w 3312"/>
              <a:gd name="T11" fmla="*/ 0 h 1200"/>
            </a:gdLst>
            <a:ahLst/>
            <a:cxnLst>
              <a:cxn ang="0">
                <a:pos x="T0" y="T1"/>
              </a:cxn>
              <a:cxn ang="0">
                <a:pos x="T2" y="T3"/>
              </a:cxn>
              <a:cxn ang="0">
                <a:pos x="T4" y="T5"/>
              </a:cxn>
              <a:cxn ang="0">
                <a:pos x="T6" y="T7"/>
              </a:cxn>
              <a:cxn ang="0">
                <a:pos x="T8" y="T9"/>
              </a:cxn>
              <a:cxn ang="0">
                <a:pos x="T10" y="T11"/>
              </a:cxn>
            </a:cxnLst>
            <a:rect l="0" t="0" r="r" b="b"/>
            <a:pathLst>
              <a:path w="3312" h="1200">
                <a:moveTo>
                  <a:pt x="3024" y="960"/>
                </a:moveTo>
                <a:lnTo>
                  <a:pt x="3312" y="960"/>
                </a:lnTo>
                <a:lnTo>
                  <a:pt x="3312" y="1200"/>
                </a:lnTo>
                <a:lnTo>
                  <a:pt x="0" y="1200"/>
                </a:lnTo>
                <a:lnTo>
                  <a:pt x="0" y="0"/>
                </a:lnTo>
                <a:lnTo>
                  <a:pt x="336" y="0"/>
                </a:lnTo>
              </a:path>
            </a:pathLst>
          </a:custGeom>
          <a:noFill/>
          <a:ln w="285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nvGrpSpPr>
          <p:cNvPr id="141362" name="Group 50"/>
          <p:cNvGrpSpPr>
            <a:grpSpLocks/>
          </p:cNvGrpSpPr>
          <p:nvPr/>
        </p:nvGrpSpPr>
        <p:grpSpPr bwMode="auto">
          <a:xfrm>
            <a:off x="2616200" y="1895475"/>
            <a:ext cx="5487988" cy="3643313"/>
            <a:chOff x="1631" y="1405"/>
            <a:chExt cx="3457" cy="2295"/>
          </a:xfrm>
        </p:grpSpPr>
        <p:grpSp>
          <p:nvGrpSpPr>
            <p:cNvPr id="141363" name="Group 51"/>
            <p:cNvGrpSpPr>
              <a:grpSpLocks/>
            </p:cNvGrpSpPr>
            <p:nvPr/>
          </p:nvGrpSpPr>
          <p:grpSpPr bwMode="auto">
            <a:xfrm>
              <a:off x="1631" y="1405"/>
              <a:ext cx="192" cy="2295"/>
              <a:chOff x="1486" y="1488"/>
              <a:chExt cx="192" cy="2295"/>
            </a:xfrm>
          </p:grpSpPr>
          <p:sp>
            <p:nvSpPr>
              <p:cNvPr id="141364" name="Rectangle 52"/>
              <p:cNvSpPr>
                <a:spLocks noChangeArrowheads="1"/>
              </p:cNvSpPr>
              <p:nvPr/>
            </p:nvSpPr>
            <p:spPr bwMode="auto">
              <a:xfrm>
                <a:off x="1486" y="1488"/>
                <a:ext cx="192" cy="2295"/>
              </a:xfrm>
              <a:prstGeom prst="rect">
                <a:avLst/>
              </a:prstGeom>
              <a:solidFill>
                <a:srgbClr val="07F707"/>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r>
                  <a:rPr lang="en-US" sz="1800" b="1">
                    <a:solidFill>
                      <a:srgbClr val="000000"/>
                    </a:solidFill>
                    <a:latin typeface="Comic Sans MS" pitchFamily="66" charset="0"/>
                    <a:ea typeface="+mn-ea"/>
                  </a:rPr>
                  <a:t>IF/ID</a:t>
                </a:r>
              </a:p>
            </p:txBody>
          </p:sp>
          <p:sp>
            <p:nvSpPr>
              <p:cNvPr id="141365" name="AutoShape 53"/>
              <p:cNvSpPr>
                <a:spLocks noChangeArrowheads="1"/>
              </p:cNvSpPr>
              <p:nvPr/>
            </p:nvSpPr>
            <p:spPr bwMode="auto">
              <a:xfrm>
                <a:off x="1486" y="3591"/>
                <a:ext cx="192" cy="192"/>
              </a:xfrm>
              <a:prstGeom prst="triangle">
                <a:avLst>
                  <a:gd name="adj" fmla="val 50000"/>
                </a:avLst>
              </a:prstGeom>
              <a:noFill/>
              <a:ln w="2857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grpSp>
          <p:nvGrpSpPr>
            <p:cNvPr id="141366" name="Group 54"/>
            <p:cNvGrpSpPr>
              <a:grpSpLocks/>
            </p:cNvGrpSpPr>
            <p:nvPr/>
          </p:nvGrpSpPr>
          <p:grpSpPr bwMode="auto">
            <a:xfrm>
              <a:off x="2832" y="1405"/>
              <a:ext cx="193" cy="2295"/>
              <a:chOff x="2740" y="1436"/>
              <a:chExt cx="193" cy="2295"/>
            </a:xfrm>
          </p:grpSpPr>
          <p:sp>
            <p:nvSpPr>
              <p:cNvPr id="141367" name="Rectangle 55"/>
              <p:cNvSpPr>
                <a:spLocks noChangeArrowheads="1"/>
              </p:cNvSpPr>
              <p:nvPr/>
            </p:nvSpPr>
            <p:spPr bwMode="auto">
              <a:xfrm rot="-21600000">
                <a:off x="2741" y="1436"/>
                <a:ext cx="192" cy="2295"/>
              </a:xfrm>
              <a:prstGeom prst="rect">
                <a:avLst/>
              </a:prstGeom>
              <a:solidFill>
                <a:srgbClr val="07F707"/>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r>
                  <a:rPr lang="en-US" sz="1800" b="1">
                    <a:solidFill>
                      <a:srgbClr val="000000"/>
                    </a:solidFill>
                    <a:latin typeface="Comic Sans MS" pitchFamily="66" charset="0"/>
                    <a:ea typeface="+mn-ea"/>
                  </a:rPr>
                  <a:t>ID/EX</a:t>
                </a:r>
              </a:p>
            </p:txBody>
          </p:sp>
          <p:sp>
            <p:nvSpPr>
              <p:cNvPr id="141368" name="AutoShape 56"/>
              <p:cNvSpPr>
                <a:spLocks noChangeArrowheads="1"/>
              </p:cNvSpPr>
              <p:nvPr/>
            </p:nvSpPr>
            <p:spPr bwMode="auto">
              <a:xfrm rot="-21600000">
                <a:off x="2740" y="3533"/>
                <a:ext cx="192" cy="192"/>
              </a:xfrm>
              <a:prstGeom prst="triangle">
                <a:avLst>
                  <a:gd name="adj" fmla="val 50000"/>
                </a:avLst>
              </a:prstGeom>
              <a:noFill/>
              <a:ln w="2857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grpSp>
          <p:nvGrpSpPr>
            <p:cNvPr id="141369" name="Group 57"/>
            <p:cNvGrpSpPr>
              <a:grpSpLocks/>
            </p:cNvGrpSpPr>
            <p:nvPr/>
          </p:nvGrpSpPr>
          <p:grpSpPr bwMode="auto">
            <a:xfrm>
              <a:off x="4896" y="1405"/>
              <a:ext cx="192" cy="2295"/>
              <a:chOff x="4972" y="1431"/>
              <a:chExt cx="192" cy="2295"/>
            </a:xfrm>
          </p:grpSpPr>
          <p:sp>
            <p:nvSpPr>
              <p:cNvPr id="141370" name="Rectangle 58"/>
              <p:cNvSpPr>
                <a:spLocks noChangeArrowheads="1"/>
              </p:cNvSpPr>
              <p:nvPr/>
            </p:nvSpPr>
            <p:spPr bwMode="auto">
              <a:xfrm>
                <a:off x="4972" y="1431"/>
                <a:ext cx="192" cy="2295"/>
              </a:xfrm>
              <a:prstGeom prst="rect">
                <a:avLst/>
              </a:prstGeom>
              <a:solidFill>
                <a:srgbClr val="07F707"/>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r>
                  <a:rPr lang="en-US" sz="1800" b="1">
                    <a:solidFill>
                      <a:srgbClr val="000000"/>
                    </a:solidFill>
                    <a:latin typeface="Comic Sans MS" pitchFamily="66" charset="0"/>
                    <a:ea typeface="+mn-ea"/>
                  </a:rPr>
                  <a:t>MEM/WB</a:t>
                </a:r>
              </a:p>
            </p:txBody>
          </p:sp>
          <p:sp>
            <p:nvSpPr>
              <p:cNvPr id="141371" name="AutoShape 59"/>
              <p:cNvSpPr>
                <a:spLocks noChangeArrowheads="1"/>
              </p:cNvSpPr>
              <p:nvPr/>
            </p:nvSpPr>
            <p:spPr bwMode="auto">
              <a:xfrm>
                <a:off x="4972" y="3534"/>
                <a:ext cx="192" cy="192"/>
              </a:xfrm>
              <a:prstGeom prst="triangle">
                <a:avLst>
                  <a:gd name="adj" fmla="val 50000"/>
                </a:avLst>
              </a:prstGeom>
              <a:noFill/>
              <a:ln w="2857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grpSp>
          <p:nvGrpSpPr>
            <p:cNvPr id="141372" name="Group 60"/>
            <p:cNvGrpSpPr>
              <a:grpSpLocks/>
            </p:cNvGrpSpPr>
            <p:nvPr/>
          </p:nvGrpSpPr>
          <p:grpSpPr bwMode="auto">
            <a:xfrm>
              <a:off x="3966" y="1405"/>
              <a:ext cx="192" cy="2295"/>
              <a:chOff x="3920" y="1447"/>
              <a:chExt cx="192" cy="2295"/>
            </a:xfrm>
          </p:grpSpPr>
          <p:sp>
            <p:nvSpPr>
              <p:cNvPr id="141373" name="Rectangle 61"/>
              <p:cNvSpPr>
                <a:spLocks noChangeArrowheads="1"/>
              </p:cNvSpPr>
              <p:nvPr/>
            </p:nvSpPr>
            <p:spPr bwMode="auto">
              <a:xfrm rot="-21600000">
                <a:off x="3920" y="1447"/>
                <a:ext cx="192" cy="2295"/>
              </a:xfrm>
              <a:prstGeom prst="rect">
                <a:avLst/>
              </a:prstGeom>
              <a:solidFill>
                <a:srgbClr val="07F707"/>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r>
                  <a:rPr lang="en-US" sz="1800" b="1">
                    <a:solidFill>
                      <a:srgbClr val="000000"/>
                    </a:solidFill>
                    <a:latin typeface="Comic Sans MS" pitchFamily="66" charset="0"/>
                    <a:ea typeface="+mn-ea"/>
                  </a:rPr>
                  <a:t>EX/MEM</a:t>
                </a:r>
              </a:p>
            </p:txBody>
          </p:sp>
          <p:sp>
            <p:nvSpPr>
              <p:cNvPr id="141374" name="AutoShape 62"/>
              <p:cNvSpPr>
                <a:spLocks noChangeArrowheads="1"/>
              </p:cNvSpPr>
              <p:nvPr/>
            </p:nvSpPr>
            <p:spPr bwMode="auto">
              <a:xfrm rot="-21600000">
                <a:off x="3920" y="3544"/>
                <a:ext cx="192" cy="192"/>
              </a:xfrm>
              <a:prstGeom prst="triangle">
                <a:avLst>
                  <a:gd name="adj" fmla="val 50000"/>
                </a:avLst>
              </a:prstGeom>
              <a:noFill/>
              <a:ln w="2857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grpSp>
      <p:sp>
        <p:nvSpPr>
          <p:cNvPr id="141375" name="Line 63"/>
          <p:cNvSpPr>
            <a:spLocks noChangeShapeType="1"/>
          </p:cNvSpPr>
          <p:nvPr/>
        </p:nvSpPr>
        <p:spPr bwMode="auto">
          <a:xfrm>
            <a:off x="4292600" y="4867275"/>
            <a:ext cx="228600" cy="158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76" name="Freeform 64"/>
          <p:cNvSpPr>
            <a:spLocks/>
          </p:cNvSpPr>
          <p:nvPr/>
        </p:nvSpPr>
        <p:spPr bwMode="auto">
          <a:xfrm>
            <a:off x="4826000" y="4181475"/>
            <a:ext cx="457200" cy="685800"/>
          </a:xfrm>
          <a:custGeom>
            <a:avLst/>
            <a:gdLst>
              <a:gd name="T0" fmla="*/ 0 w 336"/>
              <a:gd name="T1" fmla="*/ 432 h 432"/>
              <a:gd name="T2" fmla="*/ 192 w 336"/>
              <a:gd name="T3" fmla="*/ 432 h 432"/>
              <a:gd name="T4" fmla="*/ 192 w 336"/>
              <a:gd name="T5" fmla="*/ 0 h 432"/>
              <a:gd name="T6" fmla="*/ 336 w 336"/>
              <a:gd name="T7" fmla="*/ 0 h 432"/>
            </a:gdLst>
            <a:ahLst/>
            <a:cxnLst>
              <a:cxn ang="0">
                <a:pos x="T0" y="T1"/>
              </a:cxn>
              <a:cxn ang="0">
                <a:pos x="T2" y="T3"/>
              </a:cxn>
              <a:cxn ang="0">
                <a:pos x="T4" y="T5"/>
              </a:cxn>
              <a:cxn ang="0">
                <a:pos x="T6" y="T7"/>
              </a:cxn>
            </a:cxnLst>
            <a:rect l="0" t="0" r="r" b="b"/>
            <a:pathLst>
              <a:path w="336" h="432">
                <a:moveTo>
                  <a:pt x="0" y="432"/>
                </a:moveTo>
                <a:lnTo>
                  <a:pt x="192" y="432"/>
                </a:lnTo>
                <a:lnTo>
                  <a:pt x="192" y="0"/>
                </a:lnTo>
                <a:lnTo>
                  <a:pt x="336" y="0"/>
                </a:lnTo>
              </a:path>
            </a:pathLst>
          </a:custGeom>
          <a:noFill/>
          <a:ln w="285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77" name="Line 65"/>
          <p:cNvSpPr>
            <a:spLocks noChangeShapeType="1"/>
          </p:cNvSpPr>
          <p:nvPr/>
        </p:nvSpPr>
        <p:spPr bwMode="auto">
          <a:xfrm>
            <a:off x="2921000" y="2047875"/>
            <a:ext cx="16002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78" name="Freeform 66"/>
          <p:cNvSpPr>
            <a:spLocks/>
          </p:cNvSpPr>
          <p:nvPr/>
        </p:nvSpPr>
        <p:spPr bwMode="auto">
          <a:xfrm>
            <a:off x="3149600" y="4867275"/>
            <a:ext cx="1371600" cy="381000"/>
          </a:xfrm>
          <a:custGeom>
            <a:avLst/>
            <a:gdLst>
              <a:gd name="T0" fmla="*/ 0 w 864"/>
              <a:gd name="T1" fmla="*/ 0 h 288"/>
              <a:gd name="T2" fmla="*/ 0 w 864"/>
              <a:gd name="T3" fmla="*/ 288 h 288"/>
              <a:gd name="T4" fmla="*/ 864 w 864"/>
              <a:gd name="T5" fmla="*/ 288 h 288"/>
            </a:gdLst>
            <a:ahLst/>
            <a:cxnLst>
              <a:cxn ang="0">
                <a:pos x="T0" y="T1"/>
              </a:cxn>
              <a:cxn ang="0">
                <a:pos x="T2" y="T3"/>
              </a:cxn>
              <a:cxn ang="0">
                <a:pos x="T4" y="T5"/>
              </a:cxn>
            </a:cxnLst>
            <a:rect l="0" t="0" r="r" b="b"/>
            <a:pathLst>
              <a:path w="864" h="288">
                <a:moveTo>
                  <a:pt x="0" y="0"/>
                </a:moveTo>
                <a:lnTo>
                  <a:pt x="0" y="288"/>
                </a:lnTo>
                <a:lnTo>
                  <a:pt x="864" y="288"/>
                </a:lnTo>
              </a:path>
            </a:pathLst>
          </a:custGeom>
          <a:noFill/>
          <a:ln w="285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79" name="Line 67"/>
          <p:cNvSpPr>
            <a:spLocks noChangeShapeType="1"/>
          </p:cNvSpPr>
          <p:nvPr/>
        </p:nvSpPr>
        <p:spPr bwMode="auto">
          <a:xfrm>
            <a:off x="4826000" y="5248275"/>
            <a:ext cx="1447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80" name="Line 68"/>
          <p:cNvSpPr>
            <a:spLocks noChangeShapeType="1"/>
          </p:cNvSpPr>
          <p:nvPr/>
        </p:nvSpPr>
        <p:spPr bwMode="auto">
          <a:xfrm>
            <a:off x="6654800" y="5248275"/>
            <a:ext cx="11430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81" name="Freeform 69"/>
          <p:cNvSpPr>
            <a:spLocks/>
          </p:cNvSpPr>
          <p:nvPr/>
        </p:nvSpPr>
        <p:spPr bwMode="auto">
          <a:xfrm>
            <a:off x="2159000" y="2047875"/>
            <a:ext cx="457200" cy="533400"/>
          </a:xfrm>
          <a:custGeom>
            <a:avLst/>
            <a:gdLst>
              <a:gd name="T0" fmla="*/ 0 w 240"/>
              <a:gd name="T1" fmla="*/ 336 h 336"/>
              <a:gd name="T2" fmla="*/ 144 w 240"/>
              <a:gd name="T3" fmla="*/ 336 h 336"/>
              <a:gd name="T4" fmla="*/ 144 w 240"/>
              <a:gd name="T5" fmla="*/ 0 h 336"/>
              <a:gd name="T6" fmla="*/ 240 w 240"/>
              <a:gd name="T7" fmla="*/ 0 h 336"/>
            </a:gdLst>
            <a:ahLst/>
            <a:cxnLst>
              <a:cxn ang="0">
                <a:pos x="T0" y="T1"/>
              </a:cxn>
              <a:cxn ang="0">
                <a:pos x="T2" y="T3"/>
              </a:cxn>
              <a:cxn ang="0">
                <a:pos x="T4" y="T5"/>
              </a:cxn>
              <a:cxn ang="0">
                <a:pos x="T6" y="T7"/>
              </a:cxn>
            </a:cxnLst>
            <a:rect l="0" t="0" r="r" b="b"/>
            <a:pathLst>
              <a:path w="240" h="336">
                <a:moveTo>
                  <a:pt x="0" y="336"/>
                </a:moveTo>
                <a:lnTo>
                  <a:pt x="144" y="336"/>
                </a:lnTo>
                <a:lnTo>
                  <a:pt x="144" y="0"/>
                </a:lnTo>
                <a:lnTo>
                  <a:pt x="240" y="0"/>
                </a:lnTo>
              </a:path>
            </a:pathLst>
          </a:custGeom>
          <a:noFill/>
          <a:ln w="285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nvGrpSpPr>
          <p:cNvPr id="141382" name="Group 70"/>
          <p:cNvGrpSpPr>
            <a:grpSpLocks/>
          </p:cNvGrpSpPr>
          <p:nvPr/>
        </p:nvGrpSpPr>
        <p:grpSpPr bwMode="auto">
          <a:xfrm>
            <a:off x="1338263" y="2147888"/>
            <a:ext cx="914400" cy="990600"/>
            <a:chOff x="827" y="1455"/>
            <a:chExt cx="576" cy="624"/>
          </a:xfrm>
        </p:grpSpPr>
        <p:sp>
          <p:nvSpPr>
            <p:cNvPr id="141383" name="Text Box 71"/>
            <p:cNvSpPr txBox="1">
              <a:spLocks noChangeArrowheads="1"/>
            </p:cNvSpPr>
            <p:nvPr/>
          </p:nvSpPr>
          <p:spPr bwMode="auto">
            <a:xfrm>
              <a:off x="827" y="1791"/>
              <a:ext cx="192" cy="288"/>
            </a:xfrm>
            <a:prstGeom prst="rect">
              <a:avLst/>
            </a:prstGeom>
            <a:solidFill>
              <a:schemeClr val="bg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b="1">
                  <a:solidFill>
                    <a:srgbClr val="000000"/>
                  </a:solidFill>
                  <a:latin typeface="Comic Sans MS" pitchFamily="66" charset="0"/>
                  <a:ea typeface="+mn-ea"/>
                </a:rPr>
                <a:t>4</a:t>
              </a:r>
            </a:p>
          </p:txBody>
        </p:sp>
        <p:sp>
          <p:nvSpPr>
            <p:cNvPr id="141384" name="AutoShape 72"/>
            <p:cNvSpPr>
              <a:spLocks noChangeAspect="1" noChangeArrowheads="1"/>
            </p:cNvSpPr>
            <p:nvPr/>
          </p:nvSpPr>
          <p:spPr bwMode="auto">
            <a:xfrm rot="-5400000">
              <a:off x="965" y="1592"/>
              <a:ext cx="576" cy="30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07F707"/>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sz="1000" b="1">
                <a:solidFill>
                  <a:srgbClr val="000000"/>
                </a:solidFill>
                <a:latin typeface="Comic Sans MS" pitchFamily="66" charset="0"/>
                <a:ea typeface="+mn-ea"/>
              </a:endParaRPr>
            </a:p>
          </p:txBody>
        </p:sp>
        <p:sp>
          <p:nvSpPr>
            <p:cNvPr id="141385" name="AutoShape 73"/>
            <p:cNvSpPr>
              <a:spLocks noChangeAspect="1" noChangeArrowheads="1"/>
            </p:cNvSpPr>
            <p:nvPr/>
          </p:nvSpPr>
          <p:spPr bwMode="auto">
            <a:xfrm rot="5400000">
              <a:off x="1071" y="1644"/>
              <a:ext cx="174" cy="145"/>
            </a:xfrm>
            <a:prstGeom prst="triangle">
              <a:avLst>
                <a:gd name="adj" fmla="val 50000"/>
              </a:avLst>
            </a:prstGeom>
            <a:solidFill>
              <a:schemeClr val="bg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86" name="Text Box 74"/>
            <p:cNvSpPr txBox="1">
              <a:spLocks noChangeAspect="1" noChangeArrowheads="1"/>
            </p:cNvSpPr>
            <p:nvPr/>
          </p:nvSpPr>
          <p:spPr bwMode="auto">
            <a:xfrm rot="-16200000">
              <a:off x="1015" y="1643"/>
              <a:ext cx="494" cy="2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600" b="1">
                  <a:solidFill>
                    <a:srgbClr val="000000"/>
                  </a:solidFill>
                  <a:latin typeface="Comic Sans MS" pitchFamily="66" charset="0"/>
                  <a:ea typeface="+mn-ea"/>
                </a:rPr>
                <a:t>Adder</a:t>
              </a:r>
              <a:endParaRPr lang="en-US" sz="1000" b="1">
                <a:solidFill>
                  <a:srgbClr val="000000"/>
                </a:solidFill>
                <a:latin typeface="Comic Sans MS" pitchFamily="66" charset="0"/>
                <a:ea typeface="+mn-ea"/>
              </a:endParaRPr>
            </a:p>
          </p:txBody>
        </p:sp>
        <p:sp>
          <p:nvSpPr>
            <p:cNvPr id="141387" name="Freeform 75"/>
            <p:cNvSpPr>
              <a:spLocks noChangeAspect="1"/>
            </p:cNvSpPr>
            <p:nvPr/>
          </p:nvSpPr>
          <p:spPr bwMode="auto">
            <a:xfrm rot="5400000">
              <a:off x="1076" y="1652"/>
              <a:ext cx="173" cy="130"/>
            </a:xfrm>
            <a:custGeom>
              <a:avLst/>
              <a:gdLst>
                <a:gd name="T0" fmla="*/ 0 w 384"/>
                <a:gd name="T1" fmla="*/ 288 h 288"/>
                <a:gd name="T2" fmla="*/ 192 w 384"/>
                <a:gd name="T3" fmla="*/ 0 h 288"/>
                <a:gd name="T4" fmla="*/ 384 w 384"/>
                <a:gd name="T5" fmla="*/ 288 h 288"/>
              </a:gdLst>
              <a:ahLst/>
              <a:cxnLst>
                <a:cxn ang="0">
                  <a:pos x="T0" y="T1"/>
                </a:cxn>
                <a:cxn ang="0">
                  <a:pos x="T2" y="T3"/>
                </a:cxn>
                <a:cxn ang="0">
                  <a:pos x="T4" y="T5"/>
                </a:cxn>
              </a:cxnLst>
              <a:rect l="0" t="0" r="r" b="b"/>
              <a:pathLst>
                <a:path w="384" h="288">
                  <a:moveTo>
                    <a:pt x="0" y="288"/>
                  </a:moveTo>
                  <a:lnTo>
                    <a:pt x="192" y="0"/>
                  </a:lnTo>
                  <a:lnTo>
                    <a:pt x="384" y="288"/>
                  </a:lnTo>
                </a:path>
              </a:pathLst>
            </a:custGeom>
            <a:solidFill>
              <a:schemeClr val="bg1"/>
            </a:solidFill>
            <a:ln w="2857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sp>
        <p:nvSpPr>
          <p:cNvPr id="141388" name="Line 76"/>
          <p:cNvSpPr>
            <a:spLocks noChangeShapeType="1"/>
          </p:cNvSpPr>
          <p:nvPr/>
        </p:nvSpPr>
        <p:spPr bwMode="auto">
          <a:xfrm>
            <a:off x="4826000" y="2047875"/>
            <a:ext cx="1447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89" name="Line 77"/>
          <p:cNvSpPr>
            <a:spLocks noChangeShapeType="1"/>
          </p:cNvSpPr>
          <p:nvPr/>
        </p:nvSpPr>
        <p:spPr bwMode="auto">
          <a:xfrm>
            <a:off x="6654800" y="2047875"/>
            <a:ext cx="3810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90" name="Freeform 78"/>
          <p:cNvSpPr>
            <a:spLocks/>
          </p:cNvSpPr>
          <p:nvPr/>
        </p:nvSpPr>
        <p:spPr bwMode="auto">
          <a:xfrm>
            <a:off x="5054600" y="2047875"/>
            <a:ext cx="228600" cy="1219200"/>
          </a:xfrm>
          <a:custGeom>
            <a:avLst/>
            <a:gdLst>
              <a:gd name="T0" fmla="*/ 0 w 96"/>
              <a:gd name="T1" fmla="*/ 0 h 768"/>
              <a:gd name="T2" fmla="*/ 0 w 96"/>
              <a:gd name="T3" fmla="*/ 768 h 768"/>
              <a:gd name="T4" fmla="*/ 96 w 96"/>
              <a:gd name="T5" fmla="*/ 768 h 768"/>
            </a:gdLst>
            <a:ahLst/>
            <a:cxnLst>
              <a:cxn ang="0">
                <a:pos x="T0" y="T1"/>
              </a:cxn>
              <a:cxn ang="0">
                <a:pos x="T2" y="T3"/>
              </a:cxn>
              <a:cxn ang="0">
                <a:pos x="T4" y="T5"/>
              </a:cxn>
            </a:cxnLst>
            <a:rect l="0" t="0" r="r" b="b"/>
            <a:pathLst>
              <a:path w="96" h="768">
                <a:moveTo>
                  <a:pt x="0" y="0"/>
                </a:moveTo>
                <a:lnTo>
                  <a:pt x="0" y="768"/>
                </a:lnTo>
                <a:lnTo>
                  <a:pt x="96" y="768"/>
                </a:lnTo>
              </a:path>
            </a:pathLst>
          </a:custGeom>
          <a:noFill/>
          <a:ln w="285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91" name="Text Box 79"/>
          <p:cNvSpPr txBox="1">
            <a:spLocks noChangeArrowheads="1"/>
          </p:cNvSpPr>
          <p:nvPr/>
        </p:nvSpPr>
        <p:spPr bwMode="auto">
          <a:xfrm>
            <a:off x="2951163" y="2001838"/>
            <a:ext cx="1304925"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400">
                <a:solidFill>
                  <a:srgbClr val="000000"/>
                </a:solidFill>
                <a:latin typeface="Comic Sans MS" pitchFamily="66" charset="0"/>
                <a:ea typeface="+mn-ea"/>
              </a:rPr>
              <a:t>Next SEQ PC</a:t>
            </a:r>
          </a:p>
        </p:txBody>
      </p:sp>
      <p:sp>
        <p:nvSpPr>
          <p:cNvPr id="141392" name="Oval 80"/>
          <p:cNvSpPr>
            <a:spLocks noChangeArrowheads="1"/>
          </p:cNvSpPr>
          <p:nvPr/>
        </p:nvSpPr>
        <p:spPr bwMode="auto">
          <a:xfrm>
            <a:off x="6678613" y="3686175"/>
            <a:ext cx="74612" cy="74613"/>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93" name="Oval 81"/>
          <p:cNvSpPr>
            <a:spLocks noChangeArrowheads="1"/>
          </p:cNvSpPr>
          <p:nvPr/>
        </p:nvSpPr>
        <p:spPr bwMode="auto">
          <a:xfrm>
            <a:off x="4940300" y="3919538"/>
            <a:ext cx="74613" cy="74612"/>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94" name="Oval 82"/>
          <p:cNvSpPr>
            <a:spLocks noChangeArrowheads="1"/>
          </p:cNvSpPr>
          <p:nvPr/>
        </p:nvSpPr>
        <p:spPr bwMode="auto">
          <a:xfrm>
            <a:off x="4935538" y="3452813"/>
            <a:ext cx="74612" cy="74612"/>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95" name="Oval 83"/>
          <p:cNvSpPr>
            <a:spLocks noChangeArrowheads="1"/>
          </p:cNvSpPr>
          <p:nvPr/>
        </p:nvSpPr>
        <p:spPr bwMode="auto">
          <a:xfrm>
            <a:off x="3106738" y="3376613"/>
            <a:ext cx="74612" cy="74612"/>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96" name="Oval 84"/>
          <p:cNvSpPr>
            <a:spLocks noChangeArrowheads="1"/>
          </p:cNvSpPr>
          <p:nvPr/>
        </p:nvSpPr>
        <p:spPr bwMode="auto">
          <a:xfrm>
            <a:off x="3125788" y="4810125"/>
            <a:ext cx="74612" cy="74613"/>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97" name="Oval 85"/>
          <p:cNvSpPr>
            <a:spLocks noChangeArrowheads="1"/>
          </p:cNvSpPr>
          <p:nvPr/>
        </p:nvSpPr>
        <p:spPr bwMode="auto">
          <a:xfrm>
            <a:off x="1196975" y="3605213"/>
            <a:ext cx="74613" cy="74612"/>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98" name="Oval 86"/>
          <p:cNvSpPr>
            <a:spLocks noChangeArrowheads="1"/>
          </p:cNvSpPr>
          <p:nvPr/>
        </p:nvSpPr>
        <p:spPr bwMode="auto">
          <a:xfrm>
            <a:off x="3106738" y="4829175"/>
            <a:ext cx="74612" cy="74613"/>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399" name="Oval 87"/>
          <p:cNvSpPr>
            <a:spLocks noChangeArrowheads="1"/>
          </p:cNvSpPr>
          <p:nvPr/>
        </p:nvSpPr>
        <p:spPr bwMode="auto">
          <a:xfrm>
            <a:off x="5018088" y="2011363"/>
            <a:ext cx="74612" cy="74612"/>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1400" name="Text Box 88"/>
          <p:cNvSpPr txBox="1">
            <a:spLocks noChangeArrowheads="1"/>
          </p:cNvSpPr>
          <p:nvPr/>
        </p:nvSpPr>
        <p:spPr bwMode="auto">
          <a:xfrm>
            <a:off x="4986338" y="2008188"/>
            <a:ext cx="1304925"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400">
                <a:solidFill>
                  <a:srgbClr val="000000"/>
                </a:solidFill>
                <a:latin typeface="Comic Sans MS" pitchFamily="66" charset="0"/>
                <a:ea typeface="+mn-ea"/>
              </a:rPr>
              <a:t>Next SEQ PC</a:t>
            </a:r>
          </a:p>
        </p:txBody>
      </p:sp>
      <p:sp>
        <p:nvSpPr>
          <p:cNvPr id="141401" name="Text Box 89"/>
          <p:cNvSpPr txBox="1">
            <a:spLocks noChangeArrowheads="1"/>
          </p:cNvSpPr>
          <p:nvPr/>
        </p:nvSpPr>
        <p:spPr bwMode="auto">
          <a:xfrm>
            <a:off x="3844925" y="5262563"/>
            <a:ext cx="388938"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200">
                <a:solidFill>
                  <a:srgbClr val="000000"/>
                </a:solidFill>
                <a:latin typeface="Comic Sans MS" pitchFamily="66" charset="0"/>
                <a:ea typeface="+mn-ea"/>
              </a:rPr>
              <a:t>RD</a:t>
            </a:r>
            <a:endParaRPr lang="en-US" sz="1400">
              <a:solidFill>
                <a:srgbClr val="000000"/>
              </a:solidFill>
              <a:latin typeface="Comic Sans MS" pitchFamily="66" charset="0"/>
              <a:ea typeface="+mn-ea"/>
            </a:endParaRPr>
          </a:p>
        </p:txBody>
      </p:sp>
      <p:sp>
        <p:nvSpPr>
          <p:cNvPr id="141402" name="Text Box 90"/>
          <p:cNvSpPr txBox="1">
            <a:spLocks noChangeArrowheads="1"/>
          </p:cNvSpPr>
          <p:nvPr/>
        </p:nvSpPr>
        <p:spPr bwMode="auto">
          <a:xfrm>
            <a:off x="5264150" y="5262563"/>
            <a:ext cx="388938"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200">
                <a:solidFill>
                  <a:srgbClr val="000000"/>
                </a:solidFill>
                <a:latin typeface="Comic Sans MS" pitchFamily="66" charset="0"/>
                <a:ea typeface="+mn-ea"/>
              </a:rPr>
              <a:t>RD</a:t>
            </a:r>
            <a:endParaRPr lang="en-US" sz="1400">
              <a:solidFill>
                <a:srgbClr val="000000"/>
              </a:solidFill>
              <a:latin typeface="Comic Sans MS" pitchFamily="66" charset="0"/>
              <a:ea typeface="+mn-ea"/>
            </a:endParaRPr>
          </a:p>
        </p:txBody>
      </p:sp>
      <p:sp>
        <p:nvSpPr>
          <p:cNvPr id="141403" name="Text Box 91"/>
          <p:cNvSpPr txBox="1">
            <a:spLocks noChangeArrowheads="1"/>
          </p:cNvSpPr>
          <p:nvPr/>
        </p:nvSpPr>
        <p:spPr bwMode="auto">
          <a:xfrm>
            <a:off x="6940550" y="5262563"/>
            <a:ext cx="388938"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200">
                <a:solidFill>
                  <a:srgbClr val="000000"/>
                </a:solidFill>
                <a:latin typeface="Comic Sans MS" pitchFamily="66" charset="0"/>
                <a:ea typeface="+mn-ea"/>
              </a:rPr>
              <a:t>RD</a:t>
            </a:r>
            <a:endParaRPr lang="en-US" sz="1400">
              <a:solidFill>
                <a:srgbClr val="000000"/>
              </a:solidFill>
              <a:latin typeface="Comic Sans MS" pitchFamily="66" charset="0"/>
              <a:ea typeface="+mn-ea"/>
            </a:endParaRPr>
          </a:p>
        </p:txBody>
      </p:sp>
      <p:sp>
        <p:nvSpPr>
          <p:cNvPr id="141404" name="Text Box 92"/>
          <p:cNvSpPr txBox="1">
            <a:spLocks noChangeArrowheads="1"/>
          </p:cNvSpPr>
          <p:nvPr/>
        </p:nvSpPr>
        <p:spPr bwMode="auto">
          <a:xfrm rot="-5400000">
            <a:off x="8456613" y="4846638"/>
            <a:ext cx="927100"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400">
                <a:solidFill>
                  <a:srgbClr val="000000"/>
                </a:solidFill>
                <a:latin typeface="Comic Sans MS" pitchFamily="66" charset="0"/>
                <a:ea typeface="+mn-ea"/>
              </a:rPr>
              <a:t>WB Data</a:t>
            </a:r>
          </a:p>
        </p:txBody>
      </p:sp>
      <p:sp>
        <p:nvSpPr>
          <p:cNvPr id="141405" name="Rectangle 93"/>
          <p:cNvSpPr>
            <a:spLocks noChangeArrowheads="1"/>
          </p:cNvSpPr>
          <p:nvPr/>
        </p:nvSpPr>
        <p:spPr bwMode="auto">
          <a:xfrm>
            <a:off x="398463" y="5921375"/>
            <a:ext cx="7486650" cy="747713"/>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lnSpc>
                <a:spcPct val="90000"/>
              </a:lnSpc>
              <a:spcBef>
                <a:spcPct val="30000"/>
              </a:spcBef>
              <a:buFontTx/>
              <a:buChar char="•"/>
            </a:pPr>
            <a:r>
              <a:rPr lang="en-US" b="1">
                <a:solidFill>
                  <a:srgbClr val="000000"/>
                </a:solidFill>
                <a:latin typeface="Comic Sans MS" pitchFamily="66" charset="0"/>
                <a:ea typeface="+mn-ea"/>
              </a:rPr>
              <a:t>  Data stationary control</a:t>
            </a:r>
            <a:endParaRPr lang="en-US" sz="2000" b="1">
              <a:solidFill>
                <a:srgbClr val="000000"/>
              </a:solidFill>
              <a:latin typeface="Comic Sans MS" pitchFamily="66" charset="0"/>
              <a:ea typeface="+mn-ea"/>
            </a:endParaRPr>
          </a:p>
          <a:p>
            <a:pPr lvl="1" algn="l">
              <a:lnSpc>
                <a:spcPct val="90000"/>
              </a:lnSpc>
              <a:spcBef>
                <a:spcPct val="30000"/>
              </a:spcBef>
              <a:buFontTx/>
              <a:buChar char="–"/>
            </a:pPr>
            <a:r>
              <a:rPr lang="en-US" sz="1800" b="1">
                <a:solidFill>
                  <a:srgbClr val="000000"/>
                </a:solidFill>
                <a:latin typeface="Comic Sans MS" pitchFamily="66" charset="0"/>
                <a:ea typeface="+mn-ea"/>
              </a:rPr>
              <a:t> local decode for each instruction phase / pipeline stage</a:t>
            </a:r>
          </a:p>
        </p:txBody>
      </p:sp>
      <p:sp>
        <p:nvSpPr>
          <p:cNvPr id="141406" name="Text Box 94"/>
          <p:cNvSpPr txBox="1">
            <a:spLocks noChangeArrowheads="1"/>
          </p:cNvSpPr>
          <p:nvPr/>
        </p:nvSpPr>
        <p:spPr bwMode="auto">
          <a:xfrm>
            <a:off x="609600" y="1828800"/>
            <a:ext cx="862013"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400">
                <a:solidFill>
                  <a:srgbClr val="000000"/>
                </a:solidFill>
                <a:latin typeface="Comic Sans MS" pitchFamily="66" charset="0"/>
                <a:ea typeface="+mn-ea"/>
              </a:rPr>
              <a:t>Next PC</a:t>
            </a:r>
          </a:p>
        </p:txBody>
      </p:sp>
      <p:grpSp>
        <p:nvGrpSpPr>
          <p:cNvPr id="141407" name="Group 95"/>
          <p:cNvGrpSpPr>
            <a:grpSpLocks/>
          </p:cNvGrpSpPr>
          <p:nvPr/>
        </p:nvGrpSpPr>
        <p:grpSpPr bwMode="auto">
          <a:xfrm>
            <a:off x="774700" y="3038475"/>
            <a:ext cx="304800" cy="1228725"/>
            <a:chOff x="488" y="1914"/>
            <a:chExt cx="192" cy="774"/>
          </a:xfrm>
        </p:grpSpPr>
        <p:sp>
          <p:nvSpPr>
            <p:cNvPr id="141408" name="Rectangle 96"/>
            <p:cNvSpPr>
              <a:spLocks noChangeArrowheads="1"/>
            </p:cNvSpPr>
            <p:nvPr/>
          </p:nvSpPr>
          <p:spPr bwMode="auto">
            <a:xfrm>
              <a:off x="488" y="1914"/>
              <a:ext cx="192" cy="768"/>
            </a:xfrm>
            <a:prstGeom prst="rect">
              <a:avLst/>
            </a:prstGeom>
            <a:solidFill>
              <a:srgbClr val="07F707"/>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r>
                <a:rPr lang="en-US" sz="1800">
                  <a:solidFill>
                    <a:srgbClr val="000000"/>
                  </a:solidFill>
                  <a:latin typeface="Comic Sans MS" pitchFamily="66" charset="0"/>
                  <a:ea typeface="+mn-ea"/>
                </a:rPr>
                <a:t>Address</a:t>
              </a:r>
            </a:p>
          </p:txBody>
        </p:sp>
        <p:sp>
          <p:nvSpPr>
            <p:cNvPr id="141409" name="AutoShape 97"/>
            <p:cNvSpPr>
              <a:spLocks noChangeArrowheads="1"/>
            </p:cNvSpPr>
            <p:nvPr/>
          </p:nvSpPr>
          <p:spPr bwMode="auto">
            <a:xfrm>
              <a:off x="496" y="2544"/>
              <a:ext cx="175" cy="144"/>
            </a:xfrm>
            <a:prstGeom prst="triangle">
              <a:avLst>
                <a:gd name="adj" fmla="val 50000"/>
              </a:avLst>
            </a:prstGeom>
            <a:noFill/>
            <a:ln w="2857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sp>
        <p:nvSpPr>
          <p:cNvPr id="141410" name="Text Box 98"/>
          <p:cNvSpPr txBox="1">
            <a:spLocks noChangeArrowheads="1"/>
          </p:cNvSpPr>
          <p:nvPr/>
        </p:nvSpPr>
        <p:spPr bwMode="auto">
          <a:xfrm>
            <a:off x="3276600" y="2895600"/>
            <a:ext cx="407988"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000">
                <a:solidFill>
                  <a:srgbClr val="000000"/>
                </a:solidFill>
                <a:latin typeface="Comic Sans MS" pitchFamily="66" charset="0"/>
                <a:ea typeface="+mn-ea"/>
              </a:rPr>
              <a:t>RS1</a:t>
            </a:r>
            <a:endParaRPr lang="en-US" sz="1400">
              <a:solidFill>
                <a:srgbClr val="000000"/>
              </a:solidFill>
              <a:latin typeface="Comic Sans MS" pitchFamily="66" charset="0"/>
              <a:ea typeface="+mn-ea"/>
            </a:endParaRPr>
          </a:p>
        </p:txBody>
      </p:sp>
      <p:sp>
        <p:nvSpPr>
          <p:cNvPr id="141411" name="Text Box 99"/>
          <p:cNvSpPr txBox="1">
            <a:spLocks noChangeArrowheads="1"/>
          </p:cNvSpPr>
          <p:nvPr/>
        </p:nvSpPr>
        <p:spPr bwMode="auto">
          <a:xfrm>
            <a:off x="3276600" y="3200400"/>
            <a:ext cx="428625"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000">
                <a:solidFill>
                  <a:srgbClr val="000000"/>
                </a:solidFill>
                <a:latin typeface="Comic Sans MS" pitchFamily="66" charset="0"/>
                <a:ea typeface="+mn-ea"/>
              </a:rPr>
              <a:t>RS2</a:t>
            </a:r>
            <a:endParaRPr lang="en-US" sz="1400">
              <a:solidFill>
                <a:srgbClr val="000000"/>
              </a:solidFill>
              <a:latin typeface="Comic Sans MS" pitchFamily="66" charset="0"/>
              <a:ea typeface="+mn-ea"/>
            </a:endParaRPr>
          </a:p>
        </p:txBody>
      </p:sp>
      <p:sp>
        <p:nvSpPr>
          <p:cNvPr id="141412" name="Text Box 100"/>
          <p:cNvSpPr txBox="1">
            <a:spLocks noChangeArrowheads="1"/>
          </p:cNvSpPr>
          <p:nvPr/>
        </p:nvSpPr>
        <p:spPr bwMode="auto">
          <a:xfrm>
            <a:off x="3416300" y="4860925"/>
            <a:ext cx="450850"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000">
                <a:solidFill>
                  <a:srgbClr val="000000"/>
                </a:solidFill>
                <a:latin typeface="Comic Sans MS" pitchFamily="66" charset="0"/>
                <a:ea typeface="+mn-ea"/>
              </a:rPr>
              <a:t>Imm</a:t>
            </a:r>
            <a:endParaRPr lang="en-US" sz="1400">
              <a:solidFill>
                <a:srgbClr val="000000"/>
              </a:solidFill>
              <a:latin typeface="Comic Sans MS" pitchFamily="66" charset="0"/>
              <a:ea typeface="+mn-ea"/>
            </a:endParaRPr>
          </a:p>
        </p:txBody>
      </p:sp>
      <p:sp>
        <p:nvSpPr>
          <p:cNvPr id="141413" name="Oval 101"/>
          <p:cNvSpPr>
            <a:spLocks noChangeArrowheads="1"/>
          </p:cNvSpPr>
          <p:nvPr/>
        </p:nvSpPr>
        <p:spPr bwMode="auto">
          <a:xfrm>
            <a:off x="7035800" y="1919288"/>
            <a:ext cx="209550" cy="552450"/>
          </a:xfrm>
          <a:prstGeom prst="ellipse">
            <a:avLst/>
          </a:prstGeom>
          <a:solidFill>
            <a:srgbClr val="07F707"/>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r>
              <a:rPr lang="en-US" sz="1600">
                <a:solidFill>
                  <a:srgbClr val="000000"/>
                </a:solidFill>
                <a:latin typeface="Comic Sans MS" pitchFamily="66" charset="0"/>
                <a:ea typeface="+mn-ea"/>
              </a:rPr>
              <a:t>MUX</a:t>
            </a:r>
            <a:endParaRPr lang="en-US" sz="1800">
              <a:solidFill>
                <a:srgbClr val="000000"/>
              </a:solidFill>
              <a:latin typeface="Comic Sans MS" pitchFamily="66" charset="0"/>
              <a:ea typeface="+mn-ea"/>
            </a:endParaRPr>
          </a:p>
        </p:txBody>
      </p:sp>
    </p:spTree>
    <p:extLst>
      <p:ext uri="{BB962C8B-B14F-4D97-AF65-F5344CB8AC3E}">
        <p14:creationId xmlns:p14="http://schemas.microsoft.com/office/powerpoint/2010/main" val="22080549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1405"/>
                                        </p:tgtEl>
                                        <p:attrNameLst>
                                          <p:attrName>style.visibility</p:attrName>
                                        </p:attrNameLst>
                                      </p:cBhvr>
                                      <p:to>
                                        <p:strVal val="visible"/>
                                      </p:to>
                                    </p:set>
                                    <p:anim calcmode="lin" valueType="num">
                                      <p:cBhvr additive="base">
                                        <p:cTn id="7" dur="500" fill="hold"/>
                                        <p:tgtEl>
                                          <p:spTgt spid="141405"/>
                                        </p:tgtEl>
                                        <p:attrNameLst>
                                          <p:attrName>ppt_x</p:attrName>
                                        </p:attrNameLst>
                                      </p:cBhvr>
                                      <p:tavLst>
                                        <p:tav tm="0">
                                          <p:val>
                                            <p:strVal val="1+#ppt_w/2"/>
                                          </p:val>
                                        </p:tav>
                                        <p:tav tm="100000">
                                          <p:val>
                                            <p:strVal val="#ppt_x"/>
                                          </p:val>
                                        </p:tav>
                                      </p:tavLst>
                                    </p:anim>
                                    <p:anim calcmode="lin" valueType="num">
                                      <p:cBhvr additive="base">
                                        <p:cTn id="8" dur="500" fill="hold"/>
                                        <p:tgtEl>
                                          <p:spTgt spid="14140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405"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772" y="620688"/>
            <a:ext cx="8602724" cy="685800"/>
          </a:xfrm>
        </p:spPr>
        <p:txBody>
          <a:bodyPr/>
          <a:lstStyle/>
          <a:p>
            <a:r>
              <a:rPr lang="en-US" sz="2400" b="1" i="0" u="none" strike="noStrike" baseline="0" dirty="0" smtClean="0">
                <a:solidFill>
                  <a:srgbClr val="000000"/>
                </a:solidFill>
                <a:latin typeface="Arial"/>
              </a:rPr>
              <a:t>Compiler analyzes the instructions before and after </a:t>
            </a:r>
            <a:r>
              <a:rPr lang="en-US" sz="2400" b="0" i="0" u="none" strike="noStrike" baseline="0" dirty="0" smtClean="0">
                <a:solidFill>
                  <a:srgbClr val="000000"/>
                </a:solidFill>
                <a:latin typeface="Arial"/>
              </a:rPr>
              <a:t/>
            </a:r>
            <a:br>
              <a:rPr lang="en-US" sz="2400" b="0" i="0" u="none" strike="noStrike" baseline="0" dirty="0" smtClean="0">
                <a:solidFill>
                  <a:srgbClr val="000000"/>
                </a:solidFill>
                <a:latin typeface="Arial"/>
              </a:rPr>
            </a:br>
            <a:r>
              <a:rPr lang="en-US" sz="2400" b="1" i="0" u="none" strike="noStrike" baseline="0" dirty="0" smtClean="0">
                <a:solidFill>
                  <a:srgbClr val="000000"/>
                </a:solidFill>
                <a:latin typeface="Arial"/>
              </a:rPr>
              <a:t>the branch and rearranges the program sequence by </a:t>
            </a:r>
            <a:r>
              <a:rPr lang="en-US" sz="2400" b="0" i="0" u="none" strike="noStrike" baseline="0" dirty="0" smtClean="0">
                <a:solidFill>
                  <a:srgbClr val="000000"/>
                </a:solidFill>
                <a:latin typeface="Arial"/>
              </a:rPr>
              <a:t/>
            </a:r>
            <a:br>
              <a:rPr lang="en-US" sz="2400" b="0" i="0" u="none" strike="noStrike" baseline="0" dirty="0" smtClean="0">
                <a:solidFill>
                  <a:srgbClr val="000000"/>
                </a:solidFill>
                <a:latin typeface="Arial"/>
              </a:rPr>
            </a:br>
            <a:r>
              <a:rPr lang="en-US" sz="2400" b="1" i="0" u="none" strike="noStrike" baseline="0" dirty="0" smtClean="0">
                <a:solidFill>
                  <a:srgbClr val="000000"/>
                </a:solidFill>
                <a:latin typeface="Arial"/>
              </a:rPr>
              <a:t>inserting useful instructions in the delay steps </a:t>
            </a:r>
            <a:endParaRPr lang="en-GB" sz="2400" dirty="0"/>
          </a:p>
        </p:txBody>
      </p:sp>
      <p:pic>
        <p:nvPicPr>
          <p:cNvPr id="4403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3038" y="1340768"/>
            <a:ext cx="6257925" cy="5314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2225" cap="flat" cmpd="sng">
                <a:solidFill>
                  <a:srgbClr val="0000FF"/>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67502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a:xfrm>
            <a:off x="800100" y="304800"/>
            <a:ext cx="6024563" cy="488950"/>
          </a:xfrm>
          <a:noFill/>
          <a:ln/>
        </p:spPr>
        <p:txBody>
          <a:bodyPr wrap="none" lIns="63500" tIns="25400" rIns="63500" bIns="25400" anchor="t">
            <a:spAutoFit/>
          </a:bodyPr>
          <a:lstStyle/>
          <a:p>
            <a:r>
              <a:rPr lang="en-US"/>
              <a:t>Graphically Representing Pipelines</a:t>
            </a:r>
          </a:p>
        </p:txBody>
      </p:sp>
      <p:sp>
        <p:nvSpPr>
          <p:cNvPr id="186371" name="Rectangle 3"/>
          <p:cNvSpPr>
            <a:spLocks noGrp="1" noChangeArrowheads="1"/>
          </p:cNvSpPr>
          <p:nvPr>
            <p:ph type="body" idx="1"/>
          </p:nvPr>
        </p:nvSpPr>
        <p:spPr>
          <a:xfrm>
            <a:off x="685800" y="1143000"/>
            <a:ext cx="7848600" cy="4875213"/>
          </a:xfrm>
          <a:noFill/>
          <a:ln/>
        </p:spPr>
        <p:txBody>
          <a:bodyPr lIns="63500" tIns="25400" rIns="63500" bIns="25400">
            <a:spAutoFit/>
          </a:bodyPr>
          <a:lstStyle/>
          <a:p>
            <a:pPr>
              <a:buFontTx/>
              <a:buNone/>
            </a:pPr>
            <a:r>
              <a:rPr lang="en-US"/>
              <a:t/>
            </a:r>
            <a:br>
              <a:rPr lang="en-US"/>
            </a:br>
            <a:r>
              <a:rPr lang="en-US"/>
              <a:t/>
            </a:r>
            <a:br>
              <a:rPr lang="en-US"/>
            </a:br>
            <a:r>
              <a:rPr lang="en-US"/>
              <a:t/>
            </a:r>
            <a:br>
              <a:rPr lang="en-US"/>
            </a:br>
            <a:r>
              <a:rPr lang="en-US"/>
              <a:t/>
            </a:r>
            <a:br>
              <a:rPr lang="en-US"/>
            </a:br>
            <a:r>
              <a:rPr lang="en-US"/>
              <a:t/>
            </a:r>
            <a:br>
              <a:rPr lang="en-US"/>
            </a:br>
            <a:r>
              <a:rPr lang="en-US"/>
              <a:t/>
            </a:r>
            <a:br>
              <a:rPr lang="en-US"/>
            </a:br>
            <a:r>
              <a:rPr lang="en-US"/>
              <a:t/>
            </a:r>
            <a:br>
              <a:rPr lang="en-US"/>
            </a:br>
            <a:r>
              <a:rPr lang="en-US"/>
              <a:t/>
            </a:r>
            <a:br>
              <a:rPr lang="en-US"/>
            </a:br>
            <a:r>
              <a:rPr lang="en-US"/>
              <a:t/>
            </a:r>
            <a:br>
              <a:rPr lang="en-US"/>
            </a:br>
            <a:endParaRPr lang="en-US"/>
          </a:p>
          <a:p>
            <a:r>
              <a:rPr lang="en-US"/>
              <a:t>Can help with answering questions like:</a:t>
            </a:r>
          </a:p>
          <a:p>
            <a:pPr lvl="1"/>
            <a:r>
              <a:rPr lang="en-US"/>
              <a:t>how many cycles does it take to execute this code?</a:t>
            </a:r>
          </a:p>
          <a:p>
            <a:pPr lvl="1"/>
            <a:r>
              <a:rPr lang="en-US"/>
              <a:t>what is the ALU doing during cycle 4?</a:t>
            </a:r>
          </a:p>
          <a:p>
            <a:pPr lvl="1"/>
            <a:r>
              <a:rPr lang="en-US"/>
              <a:t>use this representation to help understand datapaths</a:t>
            </a:r>
          </a:p>
        </p:txBody>
      </p:sp>
      <p:pic>
        <p:nvPicPr>
          <p:cNvPr id="18637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838200"/>
            <a:ext cx="7620000" cy="278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01615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990600" y="228600"/>
            <a:ext cx="7162800" cy="1143000"/>
          </a:xfrm>
          <a:noFill/>
          <a:ln/>
        </p:spPr>
        <p:txBody>
          <a:bodyPr/>
          <a:lstStyle/>
          <a:p>
            <a:r>
              <a:rPr lang="en-US"/>
              <a:t>Visualizing Pipelining</a:t>
            </a:r>
            <a:br>
              <a:rPr lang="en-US"/>
            </a:br>
            <a:endParaRPr lang="en-US" sz="1800">
              <a:solidFill>
                <a:schemeClr val="tx1"/>
              </a:solidFill>
            </a:endParaRPr>
          </a:p>
        </p:txBody>
      </p:sp>
      <p:sp>
        <p:nvSpPr>
          <p:cNvPr id="143363" name="Rectangle 3"/>
          <p:cNvSpPr>
            <a:spLocks noChangeArrowheads="1"/>
          </p:cNvSpPr>
          <p:nvPr/>
        </p:nvSpPr>
        <p:spPr bwMode="auto">
          <a:xfrm>
            <a:off x="519113" y="2209800"/>
            <a:ext cx="388937" cy="31099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800" b="1" i="1">
                <a:solidFill>
                  <a:srgbClr val="000000"/>
                </a:solidFill>
                <a:latin typeface="Comic Sans MS" pitchFamily="66" charset="0"/>
                <a:ea typeface="+mn-ea"/>
              </a:rPr>
              <a:t>I</a:t>
            </a:r>
          </a:p>
          <a:p>
            <a:r>
              <a:rPr lang="en-US" sz="1800" b="1" i="1">
                <a:solidFill>
                  <a:srgbClr val="000000"/>
                </a:solidFill>
                <a:latin typeface="Comic Sans MS" pitchFamily="66" charset="0"/>
                <a:ea typeface="+mn-ea"/>
              </a:rPr>
              <a:t>n</a:t>
            </a:r>
          </a:p>
          <a:p>
            <a:r>
              <a:rPr lang="en-US" sz="1800" b="1" i="1">
                <a:solidFill>
                  <a:srgbClr val="000000"/>
                </a:solidFill>
                <a:latin typeface="Comic Sans MS" pitchFamily="66" charset="0"/>
                <a:ea typeface="+mn-ea"/>
              </a:rPr>
              <a:t>s</a:t>
            </a:r>
          </a:p>
          <a:p>
            <a:r>
              <a:rPr lang="en-US" sz="1800" b="1" i="1">
                <a:solidFill>
                  <a:srgbClr val="000000"/>
                </a:solidFill>
                <a:latin typeface="Comic Sans MS" pitchFamily="66" charset="0"/>
                <a:ea typeface="+mn-ea"/>
              </a:rPr>
              <a:t>t</a:t>
            </a:r>
          </a:p>
          <a:p>
            <a:r>
              <a:rPr lang="en-US" sz="1800" b="1" i="1">
                <a:solidFill>
                  <a:srgbClr val="000000"/>
                </a:solidFill>
                <a:latin typeface="Comic Sans MS" pitchFamily="66" charset="0"/>
                <a:ea typeface="+mn-ea"/>
              </a:rPr>
              <a:t>r.</a:t>
            </a:r>
          </a:p>
          <a:p>
            <a:endParaRPr lang="en-US" sz="1800" b="1" i="1">
              <a:solidFill>
                <a:srgbClr val="000000"/>
              </a:solidFill>
              <a:latin typeface="Comic Sans MS" pitchFamily="66" charset="0"/>
              <a:ea typeface="+mn-ea"/>
            </a:endParaRPr>
          </a:p>
          <a:p>
            <a:r>
              <a:rPr lang="en-US" sz="1800" b="1" i="1">
                <a:solidFill>
                  <a:srgbClr val="000000"/>
                </a:solidFill>
                <a:latin typeface="Comic Sans MS" pitchFamily="66" charset="0"/>
                <a:ea typeface="+mn-ea"/>
              </a:rPr>
              <a:t>O</a:t>
            </a:r>
          </a:p>
          <a:p>
            <a:r>
              <a:rPr lang="en-US" sz="1800" b="1" i="1">
                <a:solidFill>
                  <a:srgbClr val="000000"/>
                </a:solidFill>
                <a:latin typeface="Comic Sans MS" pitchFamily="66" charset="0"/>
                <a:ea typeface="+mn-ea"/>
              </a:rPr>
              <a:t>r</a:t>
            </a:r>
          </a:p>
          <a:p>
            <a:r>
              <a:rPr lang="en-US" sz="1800" b="1" i="1">
                <a:solidFill>
                  <a:srgbClr val="000000"/>
                </a:solidFill>
                <a:latin typeface="Comic Sans MS" pitchFamily="66" charset="0"/>
                <a:ea typeface="+mn-ea"/>
              </a:rPr>
              <a:t>d</a:t>
            </a:r>
          </a:p>
          <a:p>
            <a:r>
              <a:rPr lang="en-US" sz="1800" b="1" i="1">
                <a:solidFill>
                  <a:srgbClr val="000000"/>
                </a:solidFill>
                <a:latin typeface="Comic Sans MS" pitchFamily="66" charset="0"/>
                <a:ea typeface="+mn-ea"/>
              </a:rPr>
              <a:t>e</a:t>
            </a:r>
          </a:p>
          <a:p>
            <a:r>
              <a:rPr lang="en-US" sz="1800" b="1" i="1">
                <a:solidFill>
                  <a:srgbClr val="000000"/>
                </a:solidFill>
                <a:latin typeface="Comic Sans MS" pitchFamily="66" charset="0"/>
                <a:ea typeface="+mn-ea"/>
              </a:rPr>
              <a:t>r</a:t>
            </a:r>
          </a:p>
        </p:txBody>
      </p:sp>
      <p:sp>
        <p:nvSpPr>
          <p:cNvPr id="143364" name="Line 4"/>
          <p:cNvSpPr>
            <a:spLocks noChangeShapeType="1"/>
          </p:cNvSpPr>
          <p:nvPr/>
        </p:nvSpPr>
        <p:spPr bwMode="auto">
          <a:xfrm>
            <a:off x="1066800" y="2286000"/>
            <a:ext cx="0" cy="302260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365" name="Rectangle 5"/>
          <p:cNvSpPr>
            <a:spLocks noChangeArrowheads="1"/>
          </p:cNvSpPr>
          <p:nvPr/>
        </p:nvSpPr>
        <p:spPr bwMode="auto">
          <a:xfrm>
            <a:off x="3414713" y="1279525"/>
            <a:ext cx="2374900" cy="363538"/>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r>
              <a:rPr lang="en-US" sz="1800" i="1">
                <a:solidFill>
                  <a:srgbClr val="000000"/>
                </a:solidFill>
                <a:latin typeface="Comic Sans MS" pitchFamily="66" charset="0"/>
                <a:ea typeface="+mn-ea"/>
              </a:rPr>
              <a:t>Time (clock cycles)</a:t>
            </a:r>
          </a:p>
        </p:txBody>
      </p:sp>
      <p:sp>
        <p:nvSpPr>
          <p:cNvPr id="143366" name="Rectangle 6"/>
          <p:cNvSpPr>
            <a:spLocks noChangeArrowheads="1"/>
          </p:cNvSpPr>
          <p:nvPr/>
        </p:nvSpPr>
        <p:spPr bwMode="auto">
          <a:xfrm>
            <a:off x="1257300" y="1314450"/>
            <a:ext cx="1447800" cy="285750"/>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nvGrpSpPr>
          <p:cNvPr id="143367" name="Group 7"/>
          <p:cNvGrpSpPr>
            <a:grpSpLocks/>
          </p:cNvGrpSpPr>
          <p:nvPr/>
        </p:nvGrpSpPr>
        <p:grpSpPr bwMode="auto">
          <a:xfrm>
            <a:off x="1295400" y="1676400"/>
            <a:ext cx="6851650" cy="4572000"/>
            <a:chOff x="816" y="1056"/>
            <a:chExt cx="4316" cy="2880"/>
          </a:xfrm>
        </p:grpSpPr>
        <p:sp>
          <p:nvSpPr>
            <p:cNvPr id="143368" name="Line 8"/>
            <p:cNvSpPr>
              <a:spLocks noChangeShapeType="1"/>
            </p:cNvSpPr>
            <p:nvPr/>
          </p:nvSpPr>
          <p:spPr bwMode="auto">
            <a:xfrm>
              <a:off x="816" y="1056"/>
              <a:ext cx="4144" cy="12"/>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nvGrpSpPr>
            <p:cNvPr id="143369" name="Group 9"/>
            <p:cNvGrpSpPr>
              <a:grpSpLocks/>
            </p:cNvGrpSpPr>
            <p:nvPr/>
          </p:nvGrpSpPr>
          <p:grpSpPr bwMode="auto">
            <a:xfrm>
              <a:off x="1094" y="1440"/>
              <a:ext cx="2444" cy="441"/>
              <a:chOff x="1962" y="1200"/>
              <a:chExt cx="1910" cy="441"/>
            </a:xfrm>
          </p:grpSpPr>
          <p:grpSp>
            <p:nvGrpSpPr>
              <p:cNvPr id="143370" name="Group 10"/>
              <p:cNvGrpSpPr>
                <a:grpSpLocks noChangeAspect="1"/>
              </p:cNvGrpSpPr>
              <p:nvPr/>
            </p:nvGrpSpPr>
            <p:grpSpPr bwMode="auto">
              <a:xfrm>
                <a:off x="2429" y="1304"/>
                <a:ext cx="221" cy="233"/>
                <a:chOff x="1374" y="528"/>
                <a:chExt cx="480" cy="432"/>
              </a:xfrm>
            </p:grpSpPr>
            <p:grpSp>
              <p:nvGrpSpPr>
                <p:cNvPr id="143371" name="Group 11"/>
                <p:cNvGrpSpPr>
                  <a:grpSpLocks noChangeAspect="1"/>
                </p:cNvGrpSpPr>
                <p:nvPr/>
              </p:nvGrpSpPr>
              <p:grpSpPr bwMode="auto">
                <a:xfrm>
                  <a:off x="1374" y="528"/>
                  <a:ext cx="480" cy="432"/>
                  <a:chOff x="1392" y="528"/>
                  <a:chExt cx="480" cy="432"/>
                </a:xfrm>
              </p:grpSpPr>
              <p:sp>
                <p:nvSpPr>
                  <p:cNvPr id="143372" name="Rectangle 12"/>
                  <p:cNvSpPr>
                    <a:spLocks noChangeAspect="1" noChangeArrowheads="1"/>
                  </p:cNvSpPr>
                  <p:nvPr/>
                </p:nvSpPr>
                <p:spPr bwMode="auto">
                  <a:xfrm>
                    <a:off x="1632" y="528"/>
                    <a:ext cx="240" cy="427"/>
                  </a:xfrm>
                  <a:prstGeom prst="rect">
                    <a:avLst/>
                  </a:prstGeom>
                  <a:solidFill>
                    <a:schemeClr val="accent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373" name="Rectangle 13"/>
                  <p:cNvSpPr>
                    <a:spLocks noChangeAspect="1" noChangeArrowheads="1"/>
                  </p:cNvSpPr>
                  <p:nvPr/>
                </p:nvSpPr>
                <p:spPr bwMode="auto">
                  <a:xfrm>
                    <a:off x="1392" y="528"/>
                    <a:ext cx="480" cy="43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1">
                      <a:solidFill>
                        <a:srgbClr val="000000"/>
                      </a:solidFill>
                      <a:latin typeface="Comic Sans MS" pitchFamily="66" charset="0"/>
                      <a:ea typeface="+mn-ea"/>
                    </a:endParaRPr>
                  </a:p>
                </p:txBody>
              </p:sp>
            </p:grpSp>
            <p:sp>
              <p:nvSpPr>
                <p:cNvPr id="143374" name="Text Box 14"/>
                <p:cNvSpPr txBox="1">
                  <a:spLocks noChangeAspect="1" noChangeArrowheads="1"/>
                </p:cNvSpPr>
                <p:nvPr/>
              </p:nvSpPr>
              <p:spPr bwMode="auto">
                <a:xfrm>
                  <a:off x="1400" y="574"/>
                  <a:ext cx="432"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000" b="1">
                      <a:solidFill>
                        <a:srgbClr val="000000"/>
                      </a:solidFill>
                      <a:latin typeface="Comic Sans MS" pitchFamily="66" charset="0"/>
                      <a:ea typeface="+mn-ea"/>
                    </a:rPr>
                    <a:t>Reg</a:t>
                  </a:r>
                </a:p>
              </p:txBody>
            </p:sp>
          </p:grpSp>
          <p:sp>
            <p:nvSpPr>
              <p:cNvPr id="143375" name="Line 15"/>
              <p:cNvSpPr>
                <a:spLocks noChangeAspect="1" noChangeShapeType="1"/>
              </p:cNvSpPr>
              <p:nvPr/>
            </p:nvSpPr>
            <p:spPr bwMode="auto">
              <a:xfrm>
                <a:off x="2651" y="1351"/>
                <a:ext cx="2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376" name="Line 16"/>
              <p:cNvSpPr>
                <a:spLocks noChangeAspect="1" noChangeShapeType="1"/>
              </p:cNvSpPr>
              <p:nvPr/>
            </p:nvSpPr>
            <p:spPr bwMode="auto">
              <a:xfrm>
                <a:off x="2651" y="1490"/>
                <a:ext cx="2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nvGrpSpPr>
              <p:cNvPr id="143377" name="Group 17"/>
              <p:cNvGrpSpPr>
                <a:grpSpLocks noChangeAspect="1"/>
              </p:cNvGrpSpPr>
              <p:nvPr/>
            </p:nvGrpSpPr>
            <p:grpSpPr bwMode="auto">
              <a:xfrm>
                <a:off x="2851" y="1235"/>
                <a:ext cx="199" cy="371"/>
                <a:chOff x="2991" y="411"/>
                <a:chExt cx="359" cy="768"/>
              </a:xfrm>
            </p:grpSpPr>
            <p:sp>
              <p:nvSpPr>
                <p:cNvPr id="143378" name="AutoShape 18"/>
                <p:cNvSpPr>
                  <a:spLocks noChangeAspect="1" noChangeArrowheads="1"/>
                </p:cNvSpPr>
                <p:nvPr/>
              </p:nvSpPr>
              <p:spPr bwMode="auto">
                <a:xfrm rot="-5400000">
                  <a:off x="2798" y="626"/>
                  <a:ext cx="768" cy="337"/>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sz="1000" b="1">
                    <a:solidFill>
                      <a:srgbClr val="000000"/>
                    </a:solidFill>
                    <a:latin typeface="Comic Sans MS" pitchFamily="66" charset="0"/>
                    <a:ea typeface="+mn-ea"/>
                  </a:endParaRPr>
                </a:p>
              </p:txBody>
            </p:sp>
            <p:sp>
              <p:nvSpPr>
                <p:cNvPr id="143379" name="AutoShape 19"/>
                <p:cNvSpPr>
                  <a:spLocks noChangeAspect="1" noChangeArrowheads="1"/>
                </p:cNvSpPr>
                <p:nvPr/>
              </p:nvSpPr>
              <p:spPr bwMode="auto">
                <a:xfrm rot="5400000">
                  <a:off x="2957" y="705"/>
                  <a:ext cx="248" cy="180"/>
                </a:xfrm>
                <a:prstGeom prst="triangle">
                  <a:avLst>
                    <a:gd name="adj" fmla="val 50000"/>
                  </a:avLst>
                </a:prstGeom>
                <a:solidFill>
                  <a:schemeClr val="bg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380" name="Freeform 20"/>
                <p:cNvSpPr>
                  <a:spLocks noChangeAspect="1"/>
                </p:cNvSpPr>
                <p:nvPr/>
              </p:nvSpPr>
              <p:spPr bwMode="auto">
                <a:xfrm rot="5400000">
                  <a:off x="2974" y="725"/>
                  <a:ext cx="218" cy="139"/>
                </a:xfrm>
                <a:custGeom>
                  <a:avLst/>
                  <a:gdLst>
                    <a:gd name="T0" fmla="*/ 0 w 384"/>
                    <a:gd name="T1" fmla="*/ 288 h 288"/>
                    <a:gd name="T2" fmla="*/ 192 w 384"/>
                    <a:gd name="T3" fmla="*/ 0 h 288"/>
                    <a:gd name="T4" fmla="*/ 384 w 384"/>
                    <a:gd name="T5" fmla="*/ 288 h 288"/>
                  </a:gdLst>
                  <a:ahLst/>
                  <a:cxnLst>
                    <a:cxn ang="0">
                      <a:pos x="T0" y="T1"/>
                    </a:cxn>
                    <a:cxn ang="0">
                      <a:pos x="T2" y="T3"/>
                    </a:cxn>
                    <a:cxn ang="0">
                      <a:pos x="T4" y="T5"/>
                    </a:cxn>
                  </a:cxnLst>
                  <a:rect l="0" t="0" r="r" b="b"/>
                  <a:pathLst>
                    <a:path w="384" h="288">
                      <a:moveTo>
                        <a:pt x="0" y="288"/>
                      </a:moveTo>
                      <a:lnTo>
                        <a:pt x="192" y="0"/>
                      </a:lnTo>
                      <a:lnTo>
                        <a:pt x="384" y="288"/>
                      </a:lnTo>
                    </a:path>
                  </a:pathLst>
                </a:custGeom>
                <a:noFill/>
                <a:ln w="28575"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381" name="Text Box 21"/>
                <p:cNvSpPr txBox="1">
                  <a:spLocks noChangeAspect="1" noChangeArrowheads="1"/>
                </p:cNvSpPr>
                <p:nvPr/>
              </p:nvSpPr>
              <p:spPr bwMode="auto">
                <a:xfrm rot="-5400000">
                  <a:off x="2942" y="642"/>
                  <a:ext cx="575" cy="21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000" b="1">
                      <a:solidFill>
                        <a:srgbClr val="000000"/>
                      </a:solidFill>
                      <a:latin typeface="Comic Sans MS" pitchFamily="66" charset="0"/>
                      <a:ea typeface="+mn-ea"/>
                    </a:rPr>
                    <a:t>ALU</a:t>
                  </a:r>
                </a:p>
              </p:txBody>
            </p:sp>
          </p:grpSp>
          <p:sp>
            <p:nvSpPr>
              <p:cNvPr id="143382" name="Line 22"/>
              <p:cNvSpPr>
                <a:spLocks noChangeAspect="1" noChangeShapeType="1"/>
              </p:cNvSpPr>
              <p:nvPr/>
            </p:nvSpPr>
            <p:spPr bwMode="auto">
              <a:xfrm>
                <a:off x="3052" y="1421"/>
                <a:ext cx="24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383" name="Line 23"/>
              <p:cNvSpPr>
                <a:spLocks noChangeAspect="1" noChangeShapeType="1"/>
              </p:cNvSpPr>
              <p:nvPr/>
            </p:nvSpPr>
            <p:spPr bwMode="auto">
              <a:xfrm>
                <a:off x="3475" y="1421"/>
                <a:ext cx="24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nvGrpSpPr>
              <p:cNvPr id="143384" name="Group 24"/>
              <p:cNvGrpSpPr>
                <a:grpSpLocks noChangeAspect="1"/>
              </p:cNvGrpSpPr>
              <p:nvPr/>
            </p:nvGrpSpPr>
            <p:grpSpPr bwMode="auto">
              <a:xfrm>
                <a:off x="3209" y="1305"/>
                <a:ext cx="275" cy="232"/>
                <a:chOff x="3853" y="576"/>
                <a:chExt cx="594" cy="480"/>
              </a:xfrm>
            </p:grpSpPr>
            <p:sp>
              <p:nvSpPr>
                <p:cNvPr id="143385" name="Rectangle 25"/>
                <p:cNvSpPr>
                  <a:spLocks noChangeAspect="1" noChangeArrowheads="1"/>
                </p:cNvSpPr>
                <p:nvPr/>
              </p:nvSpPr>
              <p:spPr bwMode="auto">
                <a:xfrm>
                  <a:off x="3915" y="576"/>
                  <a:ext cx="480" cy="4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a:endParaRPr lang="en-US" sz="1000" b="1">
                    <a:solidFill>
                      <a:srgbClr val="000000"/>
                    </a:solidFill>
                    <a:latin typeface="Comic Sans MS" pitchFamily="66" charset="0"/>
                    <a:ea typeface="+mn-ea"/>
                  </a:endParaRPr>
                </a:p>
              </p:txBody>
            </p:sp>
            <p:sp>
              <p:nvSpPr>
                <p:cNvPr id="143386" name="Text Box 26"/>
                <p:cNvSpPr txBox="1">
                  <a:spLocks noChangeAspect="1" noChangeArrowheads="1"/>
                </p:cNvSpPr>
                <p:nvPr/>
              </p:nvSpPr>
              <p:spPr bwMode="auto">
                <a:xfrm>
                  <a:off x="3853" y="628"/>
                  <a:ext cx="594" cy="31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000" b="1">
                      <a:solidFill>
                        <a:srgbClr val="000000"/>
                      </a:solidFill>
                      <a:latin typeface="Comic Sans MS" pitchFamily="66" charset="0"/>
                      <a:ea typeface="+mn-ea"/>
                    </a:rPr>
                    <a:t>DMem</a:t>
                  </a:r>
                </a:p>
              </p:txBody>
            </p:sp>
          </p:grpSp>
          <p:sp>
            <p:nvSpPr>
              <p:cNvPr id="143387" name="Freeform 27"/>
              <p:cNvSpPr>
                <a:spLocks noChangeAspect="1"/>
              </p:cNvSpPr>
              <p:nvPr/>
            </p:nvSpPr>
            <p:spPr bwMode="auto">
              <a:xfrm>
                <a:off x="3208" y="1421"/>
                <a:ext cx="332" cy="185"/>
              </a:xfrm>
              <a:custGeom>
                <a:avLst/>
                <a:gdLst>
                  <a:gd name="T0" fmla="*/ 0 w 816"/>
                  <a:gd name="T1" fmla="*/ 0 h 384"/>
                  <a:gd name="T2" fmla="*/ 0 w 816"/>
                  <a:gd name="T3" fmla="*/ 384 h 384"/>
                  <a:gd name="T4" fmla="*/ 720 w 816"/>
                  <a:gd name="T5" fmla="*/ 384 h 384"/>
                  <a:gd name="T6" fmla="*/ 720 w 816"/>
                  <a:gd name="T7" fmla="*/ 144 h 384"/>
                  <a:gd name="T8" fmla="*/ 816 w 816"/>
                  <a:gd name="T9" fmla="*/ 144 h 384"/>
                </a:gdLst>
                <a:ahLst/>
                <a:cxnLst>
                  <a:cxn ang="0">
                    <a:pos x="T0" y="T1"/>
                  </a:cxn>
                  <a:cxn ang="0">
                    <a:pos x="T2" y="T3"/>
                  </a:cxn>
                  <a:cxn ang="0">
                    <a:pos x="T4" y="T5"/>
                  </a:cxn>
                  <a:cxn ang="0">
                    <a:pos x="T6" y="T7"/>
                  </a:cxn>
                  <a:cxn ang="0">
                    <a:pos x="T8" y="T9"/>
                  </a:cxn>
                </a:cxnLst>
                <a:rect l="0" t="0" r="r" b="b"/>
                <a:pathLst>
                  <a:path w="816" h="384">
                    <a:moveTo>
                      <a:pt x="0" y="0"/>
                    </a:moveTo>
                    <a:lnTo>
                      <a:pt x="0" y="384"/>
                    </a:lnTo>
                    <a:lnTo>
                      <a:pt x="720" y="384"/>
                    </a:lnTo>
                    <a:lnTo>
                      <a:pt x="720" y="144"/>
                    </a:lnTo>
                    <a:lnTo>
                      <a:pt x="816" y="144"/>
                    </a:lnTo>
                  </a:path>
                </a:pathLst>
              </a:custGeom>
              <a:noFill/>
              <a:ln w="28575"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388" name="Line 28"/>
              <p:cNvSpPr>
                <a:spLocks noChangeAspect="1" noChangeShapeType="1"/>
              </p:cNvSpPr>
              <p:nvPr/>
            </p:nvSpPr>
            <p:spPr bwMode="auto">
              <a:xfrm>
                <a:off x="2199" y="1491"/>
                <a:ext cx="23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389" name="Line 29"/>
              <p:cNvSpPr>
                <a:spLocks noChangeAspect="1" noChangeShapeType="1"/>
              </p:cNvSpPr>
              <p:nvPr/>
            </p:nvSpPr>
            <p:spPr bwMode="auto">
              <a:xfrm>
                <a:off x="2169" y="1351"/>
                <a:ext cx="259"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nvGrpSpPr>
              <p:cNvPr id="143390" name="Group 30"/>
              <p:cNvGrpSpPr>
                <a:grpSpLocks noChangeAspect="1"/>
              </p:cNvGrpSpPr>
              <p:nvPr/>
            </p:nvGrpSpPr>
            <p:grpSpPr bwMode="auto">
              <a:xfrm>
                <a:off x="1962" y="1305"/>
                <a:ext cx="290" cy="232"/>
                <a:chOff x="1123" y="576"/>
                <a:chExt cx="626" cy="480"/>
              </a:xfrm>
            </p:grpSpPr>
            <p:sp>
              <p:nvSpPr>
                <p:cNvPr id="143391" name="Rectangle 31"/>
                <p:cNvSpPr>
                  <a:spLocks noChangeAspect="1" noChangeArrowheads="1"/>
                </p:cNvSpPr>
                <p:nvPr/>
              </p:nvSpPr>
              <p:spPr bwMode="auto">
                <a:xfrm>
                  <a:off x="1197" y="576"/>
                  <a:ext cx="480" cy="4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a:endParaRPr lang="en-US" sz="1000" b="1">
                    <a:solidFill>
                      <a:srgbClr val="000000"/>
                    </a:solidFill>
                    <a:latin typeface="Comic Sans MS" pitchFamily="66" charset="0"/>
                    <a:ea typeface="+mn-ea"/>
                  </a:endParaRPr>
                </a:p>
              </p:txBody>
            </p:sp>
            <p:sp>
              <p:nvSpPr>
                <p:cNvPr id="143392" name="Text Box 32"/>
                <p:cNvSpPr txBox="1">
                  <a:spLocks noChangeAspect="1" noChangeArrowheads="1"/>
                </p:cNvSpPr>
                <p:nvPr/>
              </p:nvSpPr>
              <p:spPr bwMode="auto">
                <a:xfrm>
                  <a:off x="1123" y="628"/>
                  <a:ext cx="626" cy="31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000" b="1">
                      <a:solidFill>
                        <a:srgbClr val="000000"/>
                      </a:solidFill>
                      <a:latin typeface="Comic Sans MS" pitchFamily="66" charset="0"/>
                      <a:ea typeface="+mn-ea"/>
                    </a:rPr>
                    <a:t>Ifetch</a:t>
                  </a:r>
                </a:p>
              </p:txBody>
            </p:sp>
          </p:grpSp>
          <p:grpSp>
            <p:nvGrpSpPr>
              <p:cNvPr id="143393" name="Group 33"/>
              <p:cNvGrpSpPr>
                <a:grpSpLocks/>
              </p:cNvGrpSpPr>
              <p:nvPr/>
            </p:nvGrpSpPr>
            <p:grpSpPr bwMode="auto">
              <a:xfrm>
                <a:off x="2288" y="1200"/>
                <a:ext cx="1297" cy="441"/>
                <a:chOff x="2112" y="528"/>
                <a:chExt cx="2088" cy="681"/>
              </a:xfrm>
            </p:grpSpPr>
            <p:sp>
              <p:nvSpPr>
                <p:cNvPr id="143394" name="Rectangle 34"/>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395" name="Rectangle 35"/>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396" name="Rectangle 36"/>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397" name="Rectangle 37"/>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grpSp>
            <p:nvGrpSpPr>
              <p:cNvPr id="143398" name="Group 38"/>
              <p:cNvGrpSpPr>
                <a:grpSpLocks noChangeAspect="1"/>
              </p:cNvGrpSpPr>
              <p:nvPr/>
            </p:nvGrpSpPr>
            <p:grpSpPr bwMode="auto">
              <a:xfrm flipH="1">
                <a:off x="3649" y="1296"/>
                <a:ext cx="223" cy="233"/>
                <a:chOff x="1374" y="528"/>
                <a:chExt cx="480" cy="432"/>
              </a:xfrm>
            </p:grpSpPr>
            <p:grpSp>
              <p:nvGrpSpPr>
                <p:cNvPr id="143399" name="Group 39"/>
                <p:cNvGrpSpPr>
                  <a:grpSpLocks noChangeAspect="1"/>
                </p:cNvGrpSpPr>
                <p:nvPr/>
              </p:nvGrpSpPr>
              <p:grpSpPr bwMode="auto">
                <a:xfrm>
                  <a:off x="1374" y="528"/>
                  <a:ext cx="480" cy="432"/>
                  <a:chOff x="1392" y="528"/>
                  <a:chExt cx="480" cy="432"/>
                </a:xfrm>
              </p:grpSpPr>
              <p:sp>
                <p:nvSpPr>
                  <p:cNvPr id="143400" name="Rectangle 40"/>
                  <p:cNvSpPr>
                    <a:spLocks noChangeAspect="1" noChangeArrowheads="1"/>
                  </p:cNvSpPr>
                  <p:nvPr/>
                </p:nvSpPr>
                <p:spPr bwMode="auto">
                  <a:xfrm>
                    <a:off x="1632" y="528"/>
                    <a:ext cx="240" cy="427"/>
                  </a:xfrm>
                  <a:prstGeom prst="rect">
                    <a:avLst/>
                  </a:prstGeom>
                  <a:solidFill>
                    <a:schemeClr val="accent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01" name="Rectangle 41"/>
                  <p:cNvSpPr>
                    <a:spLocks noChangeAspect="1" noChangeArrowheads="1"/>
                  </p:cNvSpPr>
                  <p:nvPr/>
                </p:nvSpPr>
                <p:spPr bwMode="auto">
                  <a:xfrm>
                    <a:off x="1392" y="528"/>
                    <a:ext cx="480" cy="43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1">
                      <a:solidFill>
                        <a:srgbClr val="000000"/>
                      </a:solidFill>
                      <a:latin typeface="Comic Sans MS" pitchFamily="66" charset="0"/>
                      <a:ea typeface="+mn-ea"/>
                    </a:endParaRPr>
                  </a:p>
                </p:txBody>
              </p:sp>
            </p:grpSp>
            <p:sp>
              <p:nvSpPr>
                <p:cNvPr id="143402" name="Text Box 42"/>
                <p:cNvSpPr txBox="1">
                  <a:spLocks noChangeAspect="1" noChangeArrowheads="1"/>
                </p:cNvSpPr>
                <p:nvPr/>
              </p:nvSpPr>
              <p:spPr bwMode="auto">
                <a:xfrm>
                  <a:off x="1396" y="574"/>
                  <a:ext cx="428"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000" b="1">
                      <a:solidFill>
                        <a:srgbClr val="000000"/>
                      </a:solidFill>
                      <a:latin typeface="Comic Sans MS" pitchFamily="66" charset="0"/>
                      <a:ea typeface="+mn-ea"/>
                    </a:rPr>
                    <a:t>Reg</a:t>
                  </a:r>
                </a:p>
              </p:txBody>
            </p:sp>
          </p:grpSp>
        </p:grpSp>
        <p:grpSp>
          <p:nvGrpSpPr>
            <p:cNvPr id="143403" name="Group 43"/>
            <p:cNvGrpSpPr>
              <a:grpSpLocks/>
            </p:cNvGrpSpPr>
            <p:nvPr/>
          </p:nvGrpSpPr>
          <p:grpSpPr bwMode="auto">
            <a:xfrm>
              <a:off x="1632" y="2016"/>
              <a:ext cx="2444" cy="441"/>
              <a:chOff x="1962" y="1200"/>
              <a:chExt cx="1910" cy="441"/>
            </a:xfrm>
          </p:grpSpPr>
          <p:grpSp>
            <p:nvGrpSpPr>
              <p:cNvPr id="143404" name="Group 44"/>
              <p:cNvGrpSpPr>
                <a:grpSpLocks noChangeAspect="1"/>
              </p:cNvGrpSpPr>
              <p:nvPr/>
            </p:nvGrpSpPr>
            <p:grpSpPr bwMode="auto">
              <a:xfrm>
                <a:off x="2429" y="1304"/>
                <a:ext cx="221" cy="233"/>
                <a:chOff x="1374" y="528"/>
                <a:chExt cx="480" cy="432"/>
              </a:xfrm>
            </p:grpSpPr>
            <p:grpSp>
              <p:nvGrpSpPr>
                <p:cNvPr id="143405" name="Group 45"/>
                <p:cNvGrpSpPr>
                  <a:grpSpLocks noChangeAspect="1"/>
                </p:cNvGrpSpPr>
                <p:nvPr/>
              </p:nvGrpSpPr>
              <p:grpSpPr bwMode="auto">
                <a:xfrm>
                  <a:off x="1374" y="528"/>
                  <a:ext cx="480" cy="432"/>
                  <a:chOff x="1392" y="528"/>
                  <a:chExt cx="480" cy="432"/>
                </a:xfrm>
              </p:grpSpPr>
              <p:sp>
                <p:nvSpPr>
                  <p:cNvPr id="143406" name="Rectangle 46"/>
                  <p:cNvSpPr>
                    <a:spLocks noChangeAspect="1" noChangeArrowheads="1"/>
                  </p:cNvSpPr>
                  <p:nvPr/>
                </p:nvSpPr>
                <p:spPr bwMode="auto">
                  <a:xfrm>
                    <a:off x="1632" y="528"/>
                    <a:ext cx="240" cy="427"/>
                  </a:xfrm>
                  <a:prstGeom prst="rect">
                    <a:avLst/>
                  </a:prstGeom>
                  <a:solidFill>
                    <a:schemeClr val="accent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07" name="Rectangle 47"/>
                  <p:cNvSpPr>
                    <a:spLocks noChangeAspect="1" noChangeArrowheads="1"/>
                  </p:cNvSpPr>
                  <p:nvPr/>
                </p:nvSpPr>
                <p:spPr bwMode="auto">
                  <a:xfrm>
                    <a:off x="1392" y="528"/>
                    <a:ext cx="480" cy="43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1">
                      <a:solidFill>
                        <a:srgbClr val="000000"/>
                      </a:solidFill>
                      <a:latin typeface="Comic Sans MS" pitchFamily="66" charset="0"/>
                      <a:ea typeface="+mn-ea"/>
                    </a:endParaRPr>
                  </a:p>
                </p:txBody>
              </p:sp>
            </p:grpSp>
            <p:sp>
              <p:nvSpPr>
                <p:cNvPr id="143408" name="Text Box 48"/>
                <p:cNvSpPr txBox="1">
                  <a:spLocks noChangeAspect="1" noChangeArrowheads="1"/>
                </p:cNvSpPr>
                <p:nvPr/>
              </p:nvSpPr>
              <p:spPr bwMode="auto">
                <a:xfrm>
                  <a:off x="1400" y="574"/>
                  <a:ext cx="432"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000" b="1">
                      <a:solidFill>
                        <a:srgbClr val="000000"/>
                      </a:solidFill>
                      <a:latin typeface="Comic Sans MS" pitchFamily="66" charset="0"/>
                      <a:ea typeface="+mn-ea"/>
                    </a:rPr>
                    <a:t>Reg</a:t>
                  </a:r>
                </a:p>
              </p:txBody>
            </p:sp>
          </p:grpSp>
          <p:sp>
            <p:nvSpPr>
              <p:cNvPr id="143409" name="Line 49"/>
              <p:cNvSpPr>
                <a:spLocks noChangeAspect="1" noChangeShapeType="1"/>
              </p:cNvSpPr>
              <p:nvPr/>
            </p:nvSpPr>
            <p:spPr bwMode="auto">
              <a:xfrm>
                <a:off x="2651" y="1351"/>
                <a:ext cx="2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10" name="Line 50"/>
              <p:cNvSpPr>
                <a:spLocks noChangeAspect="1" noChangeShapeType="1"/>
              </p:cNvSpPr>
              <p:nvPr/>
            </p:nvSpPr>
            <p:spPr bwMode="auto">
              <a:xfrm>
                <a:off x="2651" y="1490"/>
                <a:ext cx="2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nvGrpSpPr>
              <p:cNvPr id="143411" name="Group 51"/>
              <p:cNvGrpSpPr>
                <a:grpSpLocks noChangeAspect="1"/>
              </p:cNvGrpSpPr>
              <p:nvPr/>
            </p:nvGrpSpPr>
            <p:grpSpPr bwMode="auto">
              <a:xfrm>
                <a:off x="2851" y="1235"/>
                <a:ext cx="199" cy="371"/>
                <a:chOff x="2991" y="411"/>
                <a:chExt cx="359" cy="768"/>
              </a:xfrm>
            </p:grpSpPr>
            <p:sp>
              <p:nvSpPr>
                <p:cNvPr id="143412" name="AutoShape 52"/>
                <p:cNvSpPr>
                  <a:spLocks noChangeAspect="1" noChangeArrowheads="1"/>
                </p:cNvSpPr>
                <p:nvPr/>
              </p:nvSpPr>
              <p:spPr bwMode="auto">
                <a:xfrm rot="-5400000">
                  <a:off x="2798" y="626"/>
                  <a:ext cx="768" cy="337"/>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sz="1000" b="1">
                    <a:solidFill>
                      <a:srgbClr val="000000"/>
                    </a:solidFill>
                    <a:latin typeface="Comic Sans MS" pitchFamily="66" charset="0"/>
                    <a:ea typeface="+mn-ea"/>
                  </a:endParaRPr>
                </a:p>
              </p:txBody>
            </p:sp>
            <p:sp>
              <p:nvSpPr>
                <p:cNvPr id="143413" name="AutoShape 53"/>
                <p:cNvSpPr>
                  <a:spLocks noChangeAspect="1" noChangeArrowheads="1"/>
                </p:cNvSpPr>
                <p:nvPr/>
              </p:nvSpPr>
              <p:spPr bwMode="auto">
                <a:xfrm rot="5400000">
                  <a:off x="2957" y="705"/>
                  <a:ext cx="248" cy="180"/>
                </a:xfrm>
                <a:prstGeom prst="triangle">
                  <a:avLst>
                    <a:gd name="adj" fmla="val 50000"/>
                  </a:avLst>
                </a:prstGeom>
                <a:solidFill>
                  <a:schemeClr val="bg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14" name="Freeform 54"/>
                <p:cNvSpPr>
                  <a:spLocks noChangeAspect="1"/>
                </p:cNvSpPr>
                <p:nvPr/>
              </p:nvSpPr>
              <p:spPr bwMode="auto">
                <a:xfrm rot="5400000">
                  <a:off x="2974" y="725"/>
                  <a:ext cx="218" cy="139"/>
                </a:xfrm>
                <a:custGeom>
                  <a:avLst/>
                  <a:gdLst>
                    <a:gd name="T0" fmla="*/ 0 w 384"/>
                    <a:gd name="T1" fmla="*/ 288 h 288"/>
                    <a:gd name="T2" fmla="*/ 192 w 384"/>
                    <a:gd name="T3" fmla="*/ 0 h 288"/>
                    <a:gd name="T4" fmla="*/ 384 w 384"/>
                    <a:gd name="T5" fmla="*/ 288 h 288"/>
                  </a:gdLst>
                  <a:ahLst/>
                  <a:cxnLst>
                    <a:cxn ang="0">
                      <a:pos x="T0" y="T1"/>
                    </a:cxn>
                    <a:cxn ang="0">
                      <a:pos x="T2" y="T3"/>
                    </a:cxn>
                    <a:cxn ang="0">
                      <a:pos x="T4" y="T5"/>
                    </a:cxn>
                  </a:cxnLst>
                  <a:rect l="0" t="0" r="r" b="b"/>
                  <a:pathLst>
                    <a:path w="384" h="288">
                      <a:moveTo>
                        <a:pt x="0" y="288"/>
                      </a:moveTo>
                      <a:lnTo>
                        <a:pt x="192" y="0"/>
                      </a:lnTo>
                      <a:lnTo>
                        <a:pt x="384" y="288"/>
                      </a:lnTo>
                    </a:path>
                  </a:pathLst>
                </a:custGeom>
                <a:noFill/>
                <a:ln w="28575"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15" name="Text Box 55"/>
                <p:cNvSpPr txBox="1">
                  <a:spLocks noChangeAspect="1" noChangeArrowheads="1"/>
                </p:cNvSpPr>
                <p:nvPr/>
              </p:nvSpPr>
              <p:spPr bwMode="auto">
                <a:xfrm rot="-5400000">
                  <a:off x="2942" y="642"/>
                  <a:ext cx="575" cy="21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000" b="1">
                      <a:solidFill>
                        <a:srgbClr val="000000"/>
                      </a:solidFill>
                      <a:latin typeface="Comic Sans MS" pitchFamily="66" charset="0"/>
                      <a:ea typeface="+mn-ea"/>
                    </a:rPr>
                    <a:t>ALU</a:t>
                  </a:r>
                </a:p>
              </p:txBody>
            </p:sp>
          </p:grpSp>
          <p:sp>
            <p:nvSpPr>
              <p:cNvPr id="143416" name="Line 56"/>
              <p:cNvSpPr>
                <a:spLocks noChangeAspect="1" noChangeShapeType="1"/>
              </p:cNvSpPr>
              <p:nvPr/>
            </p:nvSpPr>
            <p:spPr bwMode="auto">
              <a:xfrm>
                <a:off x="3052" y="1421"/>
                <a:ext cx="24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17" name="Line 57"/>
              <p:cNvSpPr>
                <a:spLocks noChangeAspect="1" noChangeShapeType="1"/>
              </p:cNvSpPr>
              <p:nvPr/>
            </p:nvSpPr>
            <p:spPr bwMode="auto">
              <a:xfrm>
                <a:off x="3475" y="1421"/>
                <a:ext cx="24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nvGrpSpPr>
              <p:cNvPr id="143418" name="Group 58"/>
              <p:cNvGrpSpPr>
                <a:grpSpLocks noChangeAspect="1"/>
              </p:cNvGrpSpPr>
              <p:nvPr/>
            </p:nvGrpSpPr>
            <p:grpSpPr bwMode="auto">
              <a:xfrm>
                <a:off x="3209" y="1305"/>
                <a:ext cx="275" cy="232"/>
                <a:chOff x="3853" y="576"/>
                <a:chExt cx="594" cy="480"/>
              </a:xfrm>
            </p:grpSpPr>
            <p:sp>
              <p:nvSpPr>
                <p:cNvPr id="143419" name="Rectangle 59"/>
                <p:cNvSpPr>
                  <a:spLocks noChangeAspect="1" noChangeArrowheads="1"/>
                </p:cNvSpPr>
                <p:nvPr/>
              </p:nvSpPr>
              <p:spPr bwMode="auto">
                <a:xfrm>
                  <a:off x="3915" y="576"/>
                  <a:ext cx="480" cy="4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a:endParaRPr lang="en-US" sz="1000" b="1">
                    <a:solidFill>
                      <a:srgbClr val="000000"/>
                    </a:solidFill>
                    <a:latin typeface="Comic Sans MS" pitchFamily="66" charset="0"/>
                    <a:ea typeface="+mn-ea"/>
                  </a:endParaRPr>
                </a:p>
              </p:txBody>
            </p:sp>
            <p:sp>
              <p:nvSpPr>
                <p:cNvPr id="143420" name="Text Box 60"/>
                <p:cNvSpPr txBox="1">
                  <a:spLocks noChangeAspect="1" noChangeArrowheads="1"/>
                </p:cNvSpPr>
                <p:nvPr/>
              </p:nvSpPr>
              <p:spPr bwMode="auto">
                <a:xfrm>
                  <a:off x="3853" y="628"/>
                  <a:ext cx="594" cy="31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000" b="1">
                      <a:solidFill>
                        <a:srgbClr val="000000"/>
                      </a:solidFill>
                      <a:latin typeface="Comic Sans MS" pitchFamily="66" charset="0"/>
                      <a:ea typeface="+mn-ea"/>
                    </a:rPr>
                    <a:t>DMem</a:t>
                  </a:r>
                </a:p>
              </p:txBody>
            </p:sp>
          </p:grpSp>
          <p:sp>
            <p:nvSpPr>
              <p:cNvPr id="143421" name="Freeform 61"/>
              <p:cNvSpPr>
                <a:spLocks noChangeAspect="1"/>
              </p:cNvSpPr>
              <p:nvPr/>
            </p:nvSpPr>
            <p:spPr bwMode="auto">
              <a:xfrm>
                <a:off x="3208" y="1421"/>
                <a:ext cx="332" cy="185"/>
              </a:xfrm>
              <a:custGeom>
                <a:avLst/>
                <a:gdLst>
                  <a:gd name="T0" fmla="*/ 0 w 816"/>
                  <a:gd name="T1" fmla="*/ 0 h 384"/>
                  <a:gd name="T2" fmla="*/ 0 w 816"/>
                  <a:gd name="T3" fmla="*/ 384 h 384"/>
                  <a:gd name="T4" fmla="*/ 720 w 816"/>
                  <a:gd name="T5" fmla="*/ 384 h 384"/>
                  <a:gd name="T6" fmla="*/ 720 w 816"/>
                  <a:gd name="T7" fmla="*/ 144 h 384"/>
                  <a:gd name="T8" fmla="*/ 816 w 816"/>
                  <a:gd name="T9" fmla="*/ 144 h 384"/>
                </a:gdLst>
                <a:ahLst/>
                <a:cxnLst>
                  <a:cxn ang="0">
                    <a:pos x="T0" y="T1"/>
                  </a:cxn>
                  <a:cxn ang="0">
                    <a:pos x="T2" y="T3"/>
                  </a:cxn>
                  <a:cxn ang="0">
                    <a:pos x="T4" y="T5"/>
                  </a:cxn>
                  <a:cxn ang="0">
                    <a:pos x="T6" y="T7"/>
                  </a:cxn>
                  <a:cxn ang="0">
                    <a:pos x="T8" y="T9"/>
                  </a:cxn>
                </a:cxnLst>
                <a:rect l="0" t="0" r="r" b="b"/>
                <a:pathLst>
                  <a:path w="816" h="384">
                    <a:moveTo>
                      <a:pt x="0" y="0"/>
                    </a:moveTo>
                    <a:lnTo>
                      <a:pt x="0" y="384"/>
                    </a:lnTo>
                    <a:lnTo>
                      <a:pt x="720" y="384"/>
                    </a:lnTo>
                    <a:lnTo>
                      <a:pt x="720" y="144"/>
                    </a:lnTo>
                    <a:lnTo>
                      <a:pt x="816" y="144"/>
                    </a:lnTo>
                  </a:path>
                </a:pathLst>
              </a:custGeom>
              <a:noFill/>
              <a:ln w="28575"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22" name="Line 62"/>
              <p:cNvSpPr>
                <a:spLocks noChangeAspect="1" noChangeShapeType="1"/>
              </p:cNvSpPr>
              <p:nvPr/>
            </p:nvSpPr>
            <p:spPr bwMode="auto">
              <a:xfrm>
                <a:off x="2199" y="1491"/>
                <a:ext cx="23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23" name="Line 63"/>
              <p:cNvSpPr>
                <a:spLocks noChangeAspect="1" noChangeShapeType="1"/>
              </p:cNvSpPr>
              <p:nvPr/>
            </p:nvSpPr>
            <p:spPr bwMode="auto">
              <a:xfrm>
                <a:off x="2169" y="1351"/>
                <a:ext cx="259"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nvGrpSpPr>
              <p:cNvPr id="143424" name="Group 64"/>
              <p:cNvGrpSpPr>
                <a:grpSpLocks noChangeAspect="1"/>
              </p:cNvGrpSpPr>
              <p:nvPr/>
            </p:nvGrpSpPr>
            <p:grpSpPr bwMode="auto">
              <a:xfrm>
                <a:off x="1962" y="1305"/>
                <a:ext cx="290" cy="232"/>
                <a:chOff x="1123" y="576"/>
                <a:chExt cx="626" cy="480"/>
              </a:xfrm>
            </p:grpSpPr>
            <p:sp>
              <p:nvSpPr>
                <p:cNvPr id="143425" name="Rectangle 65"/>
                <p:cNvSpPr>
                  <a:spLocks noChangeAspect="1" noChangeArrowheads="1"/>
                </p:cNvSpPr>
                <p:nvPr/>
              </p:nvSpPr>
              <p:spPr bwMode="auto">
                <a:xfrm>
                  <a:off x="1197" y="576"/>
                  <a:ext cx="480" cy="4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a:endParaRPr lang="en-US" sz="1000" b="1">
                    <a:solidFill>
                      <a:srgbClr val="000000"/>
                    </a:solidFill>
                    <a:latin typeface="Comic Sans MS" pitchFamily="66" charset="0"/>
                    <a:ea typeface="+mn-ea"/>
                  </a:endParaRPr>
                </a:p>
              </p:txBody>
            </p:sp>
            <p:sp>
              <p:nvSpPr>
                <p:cNvPr id="143426" name="Text Box 66"/>
                <p:cNvSpPr txBox="1">
                  <a:spLocks noChangeAspect="1" noChangeArrowheads="1"/>
                </p:cNvSpPr>
                <p:nvPr/>
              </p:nvSpPr>
              <p:spPr bwMode="auto">
                <a:xfrm>
                  <a:off x="1123" y="628"/>
                  <a:ext cx="626" cy="31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000" b="1">
                      <a:solidFill>
                        <a:srgbClr val="000000"/>
                      </a:solidFill>
                      <a:latin typeface="Comic Sans MS" pitchFamily="66" charset="0"/>
                      <a:ea typeface="+mn-ea"/>
                    </a:rPr>
                    <a:t>Ifetch</a:t>
                  </a:r>
                </a:p>
              </p:txBody>
            </p:sp>
          </p:grpSp>
          <p:grpSp>
            <p:nvGrpSpPr>
              <p:cNvPr id="143427" name="Group 67"/>
              <p:cNvGrpSpPr>
                <a:grpSpLocks/>
              </p:cNvGrpSpPr>
              <p:nvPr/>
            </p:nvGrpSpPr>
            <p:grpSpPr bwMode="auto">
              <a:xfrm>
                <a:off x="2288" y="1200"/>
                <a:ext cx="1297" cy="441"/>
                <a:chOff x="2112" y="528"/>
                <a:chExt cx="2088" cy="681"/>
              </a:xfrm>
            </p:grpSpPr>
            <p:sp>
              <p:nvSpPr>
                <p:cNvPr id="143428" name="Rectangle 68"/>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29" name="Rectangle 69"/>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30" name="Rectangle 70"/>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31" name="Rectangle 71"/>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grpSp>
            <p:nvGrpSpPr>
              <p:cNvPr id="143432" name="Group 72"/>
              <p:cNvGrpSpPr>
                <a:grpSpLocks noChangeAspect="1"/>
              </p:cNvGrpSpPr>
              <p:nvPr/>
            </p:nvGrpSpPr>
            <p:grpSpPr bwMode="auto">
              <a:xfrm flipH="1">
                <a:off x="3649" y="1296"/>
                <a:ext cx="223" cy="233"/>
                <a:chOff x="1374" y="528"/>
                <a:chExt cx="480" cy="432"/>
              </a:xfrm>
            </p:grpSpPr>
            <p:grpSp>
              <p:nvGrpSpPr>
                <p:cNvPr id="143433" name="Group 73"/>
                <p:cNvGrpSpPr>
                  <a:grpSpLocks noChangeAspect="1"/>
                </p:cNvGrpSpPr>
                <p:nvPr/>
              </p:nvGrpSpPr>
              <p:grpSpPr bwMode="auto">
                <a:xfrm>
                  <a:off x="1374" y="528"/>
                  <a:ext cx="480" cy="432"/>
                  <a:chOff x="1392" y="528"/>
                  <a:chExt cx="480" cy="432"/>
                </a:xfrm>
              </p:grpSpPr>
              <p:sp>
                <p:nvSpPr>
                  <p:cNvPr id="143434" name="Rectangle 74"/>
                  <p:cNvSpPr>
                    <a:spLocks noChangeAspect="1" noChangeArrowheads="1"/>
                  </p:cNvSpPr>
                  <p:nvPr/>
                </p:nvSpPr>
                <p:spPr bwMode="auto">
                  <a:xfrm>
                    <a:off x="1632" y="528"/>
                    <a:ext cx="240" cy="427"/>
                  </a:xfrm>
                  <a:prstGeom prst="rect">
                    <a:avLst/>
                  </a:prstGeom>
                  <a:solidFill>
                    <a:schemeClr val="accent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35" name="Rectangle 75"/>
                  <p:cNvSpPr>
                    <a:spLocks noChangeAspect="1" noChangeArrowheads="1"/>
                  </p:cNvSpPr>
                  <p:nvPr/>
                </p:nvSpPr>
                <p:spPr bwMode="auto">
                  <a:xfrm>
                    <a:off x="1392" y="528"/>
                    <a:ext cx="480" cy="43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1">
                      <a:solidFill>
                        <a:srgbClr val="000000"/>
                      </a:solidFill>
                      <a:latin typeface="Comic Sans MS" pitchFamily="66" charset="0"/>
                      <a:ea typeface="+mn-ea"/>
                    </a:endParaRPr>
                  </a:p>
                </p:txBody>
              </p:sp>
            </p:grpSp>
            <p:sp>
              <p:nvSpPr>
                <p:cNvPr id="143436" name="Text Box 76"/>
                <p:cNvSpPr txBox="1">
                  <a:spLocks noChangeAspect="1" noChangeArrowheads="1"/>
                </p:cNvSpPr>
                <p:nvPr/>
              </p:nvSpPr>
              <p:spPr bwMode="auto">
                <a:xfrm>
                  <a:off x="1396" y="574"/>
                  <a:ext cx="428"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000" b="1">
                      <a:solidFill>
                        <a:srgbClr val="000000"/>
                      </a:solidFill>
                      <a:latin typeface="Comic Sans MS" pitchFamily="66" charset="0"/>
                      <a:ea typeface="+mn-ea"/>
                    </a:rPr>
                    <a:t>Reg</a:t>
                  </a:r>
                </a:p>
              </p:txBody>
            </p:sp>
          </p:grpSp>
        </p:grpSp>
        <p:grpSp>
          <p:nvGrpSpPr>
            <p:cNvPr id="143437" name="Group 77"/>
            <p:cNvGrpSpPr>
              <a:grpSpLocks/>
            </p:cNvGrpSpPr>
            <p:nvPr/>
          </p:nvGrpSpPr>
          <p:grpSpPr bwMode="auto">
            <a:xfrm>
              <a:off x="2160" y="2544"/>
              <a:ext cx="2444" cy="441"/>
              <a:chOff x="1962" y="1200"/>
              <a:chExt cx="1910" cy="441"/>
            </a:xfrm>
          </p:grpSpPr>
          <p:grpSp>
            <p:nvGrpSpPr>
              <p:cNvPr id="143438" name="Group 78"/>
              <p:cNvGrpSpPr>
                <a:grpSpLocks noChangeAspect="1"/>
              </p:cNvGrpSpPr>
              <p:nvPr/>
            </p:nvGrpSpPr>
            <p:grpSpPr bwMode="auto">
              <a:xfrm>
                <a:off x="2429" y="1304"/>
                <a:ext cx="221" cy="233"/>
                <a:chOff x="1374" y="528"/>
                <a:chExt cx="480" cy="432"/>
              </a:xfrm>
            </p:grpSpPr>
            <p:grpSp>
              <p:nvGrpSpPr>
                <p:cNvPr id="143439" name="Group 79"/>
                <p:cNvGrpSpPr>
                  <a:grpSpLocks noChangeAspect="1"/>
                </p:cNvGrpSpPr>
                <p:nvPr/>
              </p:nvGrpSpPr>
              <p:grpSpPr bwMode="auto">
                <a:xfrm>
                  <a:off x="1374" y="528"/>
                  <a:ext cx="480" cy="432"/>
                  <a:chOff x="1392" y="528"/>
                  <a:chExt cx="480" cy="432"/>
                </a:xfrm>
              </p:grpSpPr>
              <p:sp>
                <p:nvSpPr>
                  <p:cNvPr id="143440" name="Rectangle 80"/>
                  <p:cNvSpPr>
                    <a:spLocks noChangeAspect="1" noChangeArrowheads="1"/>
                  </p:cNvSpPr>
                  <p:nvPr/>
                </p:nvSpPr>
                <p:spPr bwMode="auto">
                  <a:xfrm>
                    <a:off x="1632" y="528"/>
                    <a:ext cx="240" cy="427"/>
                  </a:xfrm>
                  <a:prstGeom prst="rect">
                    <a:avLst/>
                  </a:prstGeom>
                  <a:solidFill>
                    <a:schemeClr val="accent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41" name="Rectangle 81"/>
                  <p:cNvSpPr>
                    <a:spLocks noChangeAspect="1" noChangeArrowheads="1"/>
                  </p:cNvSpPr>
                  <p:nvPr/>
                </p:nvSpPr>
                <p:spPr bwMode="auto">
                  <a:xfrm>
                    <a:off x="1392" y="528"/>
                    <a:ext cx="480" cy="43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1">
                      <a:solidFill>
                        <a:srgbClr val="000000"/>
                      </a:solidFill>
                      <a:latin typeface="Comic Sans MS" pitchFamily="66" charset="0"/>
                      <a:ea typeface="+mn-ea"/>
                    </a:endParaRPr>
                  </a:p>
                </p:txBody>
              </p:sp>
            </p:grpSp>
            <p:sp>
              <p:nvSpPr>
                <p:cNvPr id="143442" name="Text Box 82"/>
                <p:cNvSpPr txBox="1">
                  <a:spLocks noChangeAspect="1" noChangeArrowheads="1"/>
                </p:cNvSpPr>
                <p:nvPr/>
              </p:nvSpPr>
              <p:spPr bwMode="auto">
                <a:xfrm>
                  <a:off x="1400" y="574"/>
                  <a:ext cx="432"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000" b="1">
                      <a:solidFill>
                        <a:srgbClr val="000000"/>
                      </a:solidFill>
                      <a:latin typeface="Comic Sans MS" pitchFamily="66" charset="0"/>
                      <a:ea typeface="+mn-ea"/>
                    </a:rPr>
                    <a:t>Reg</a:t>
                  </a:r>
                </a:p>
              </p:txBody>
            </p:sp>
          </p:grpSp>
          <p:sp>
            <p:nvSpPr>
              <p:cNvPr id="143443" name="Line 83"/>
              <p:cNvSpPr>
                <a:spLocks noChangeAspect="1" noChangeShapeType="1"/>
              </p:cNvSpPr>
              <p:nvPr/>
            </p:nvSpPr>
            <p:spPr bwMode="auto">
              <a:xfrm>
                <a:off x="2651" y="1351"/>
                <a:ext cx="2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44" name="Line 84"/>
              <p:cNvSpPr>
                <a:spLocks noChangeAspect="1" noChangeShapeType="1"/>
              </p:cNvSpPr>
              <p:nvPr/>
            </p:nvSpPr>
            <p:spPr bwMode="auto">
              <a:xfrm>
                <a:off x="2651" y="1490"/>
                <a:ext cx="2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nvGrpSpPr>
              <p:cNvPr id="143445" name="Group 85"/>
              <p:cNvGrpSpPr>
                <a:grpSpLocks noChangeAspect="1"/>
              </p:cNvGrpSpPr>
              <p:nvPr/>
            </p:nvGrpSpPr>
            <p:grpSpPr bwMode="auto">
              <a:xfrm>
                <a:off x="2851" y="1235"/>
                <a:ext cx="199" cy="371"/>
                <a:chOff x="2991" y="411"/>
                <a:chExt cx="359" cy="768"/>
              </a:xfrm>
            </p:grpSpPr>
            <p:sp>
              <p:nvSpPr>
                <p:cNvPr id="143446" name="AutoShape 86"/>
                <p:cNvSpPr>
                  <a:spLocks noChangeAspect="1" noChangeArrowheads="1"/>
                </p:cNvSpPr>
                <p:nvPr/>
              </p:nvSpPr>
              <p:spPr bwMode="auto">
                <a:xfrm rot="-5400000">
                  <a:off x="2798" y="626"/>
                  <a:ext cx="768" cy="337"/>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sz="1000" b="1">
                    <a:solidFill>
                      <a:srgbClr val="000000"/>
                    </a:solidFill>
                    <a:latin typeface="Comic Sans MS" pitchFamily="66" charset="0"/>
                    <a:ea typeface="+mn-ea"/>
                  </a:endParaRPr>
                </a:p>
              </p:txBody>
            </p:sp>
            <p:sp>
              <p:nvSpPr>
                <p:cNvPr id="143447" name="AutoShape 87"/>
                <p:cNvSpPr>
                  <a:spLocks noChangeAspect="1" noChangeArrowheads="1"/>
                </p:cNvSpPr>
                <p:nvPr/>
              </p:nvSpPr>
              <p:spPr bwMode="auto">
                <a:xfrm rot="5400000">
                  <a:off x="2957" y="705"/>
                  <a:ext cx="248" cy="180"/>
                </a:xfrm>
                <a:prstGeom prst="triangle">
                  <a:avLst>
                    <a:gd name="adj" fmla="val 50000"/>
                  </a:avLst>
                </a:prstGeom>
                <a:solidFill>
                  <a:schemeClr val="bg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48" name="Freeform 88"/>
                <p:cNvSpPr>
                  <a:spLocks noChangeAspect="1"/>
                </p:cNvSpPr>
                <p:nvPr/>
              </p:nvSpPr>
              <p:spPr bwMode="auto">
                <a:xfrm rot="5400000">
                  <a:off x="2974" y="725"/>
                  <a:ext cx="218" cy="139"/>
                </a:xfrm>
                <a:custGeom>
                  <a:avLst/>
                  <a:gdLst>
                    <a:gd name="T0" fmla="*/ 0 w 384"/>
                    <a:gd name="T1" fmla="*/ 288 h 288"/>
                    <a:gd name="T2" fmla="*/ 192 w 384"/>
                    <a:gd name="T3" fmla="*/ 0 h 288"/>
                    <a:gd name="T4" fmla="*/ 384 w 384"/>
                    <a:gd name="T5" fmla="*/ 288 h 288"/>
                  </a:gdLst>
                  <a:ahLst/>
                  <a:cxnLst>
                    <a:cxn ang="0">
                      <a:pos x="T0" y="T1"/>
                    </a:cxn>
                    <a:cxn ang="0">
                      <a:pos x="T2" y="T3"/>
                    </a:cxn>
                    <a:cxn ang="0">
                      <a:pos x="T4" y="T5"/>
                    </a:cxn>
                  </a:cxnLst>
                  <a:rect l="0" t="0" r="r" b="b"/>
                  <a:pathLst>
                    <a:path w="384" h="288">
                      <a:moveTo>
                        <a:pt x="0" y="288"/>
                      </a:moveTo>
                      <a:lnTo>
                        <a:pt x="192" y="0"/>
                      </a:lnTo>
                      <a:lnTo>
                        <a:pt x="384" y="288"/>
                      </a:lnTo>
                    </a:path>
                  </a:pathLst>
                </a:custGeom>
                <a:noFill/>
                <a:ln w="28575"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49" name="Text Box 89"/>
                <p:cNvSpPr txBox="1">
                  <a:spLocks noChangeAspect="1" noChangeArrowheads="1"/>
                </p:cNvSpPr>
                <p:nvPr/>
              </p:nvSpPr>
              <p:spPr bwMode="auto">
                <a:xfrm rot="-5400000">
                  <a:off x="2942" y="642"/>
                  <a:ext cx="575" cy="21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000" b="1">
                      <a:solidFill>
                        <a:srgbClr val="000000"/>
                      </a:solidFill>
                      <a:latin typeface="Comic Sans MS" pitchFamily="66" charset="0"/>
                      <a:ea typeface="+mn-ea"/>
                    </a:rPr>
                    <a:t>ALU</a:t>
                  </a:r>
                </a:p>
              </p:txBody>
            </p:sp>
          </p:grpSp>
          <p:sp>
            <p:nvSpPr>
              <p:cNvPr id="143450" name="Line 90"/>
              <p:cNvSpPr>
                <a:spLocks noChangeAspect="1" noChangeShapeType="1"/>
              </p:cNvSpPr>
              <p:nvPr/>
            </p:nvSpPr>
            <p:spPr bwMode="auto">
              <a:xfrm>
                <a:off x="3052" y="1421"/>
                <a:ext cx="24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51" name="Line 91"/>
              <p:cNvSpPr>
                <a:spLocks noChangeAspect="1" noChangeShapeType="1"/>
              </p:cNvSpPr>
              <p:nvPr/>
            </p:nvSpPr>
            <p:spPr bwMode="auto">
              <a:xfrm>
                <a:off x="3475" y="1421"/>
                <a:ext cx="24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nvGrpSpPr>
              <p:cNvPr id="143452" name="Group 92"/>
              <p:cNvGrpSpPr>
                <a:grpSpLocks noChangeAspect="1"/>
              </p:cNvGrpSpPr>
              <p:nvPr/>
            </p:nvGrpSpPr>
            <p:grpSpPr bwMode="auto">
              <a:xfrm>
                <a:off x="3209" y="1305"/>
                <a:ext cx="275" cy="232"/>
                <a:chOff x="3853" y="576"/>
                <a:chExt cx="594" cy="480"/>
              </a:xfrm>
            </p:grpSpPr>
            <p:sp>
              <p:nvSpPr>
                <p:cNvPr id="143453" name="Rectangle 93"/>
                <p:cNvSpPr>
                  <a:spLocks noChangeAspect="1" noChangeArrowheads="1"/>
                </p:cNvSpPr>
                <p:nvPr/>
              </p:nvSpPr>
              <p:spPr bwMode="auto">
                <a:xfrm>
                  <a:off x="3915" y="576"/>
                  <a:ext cx="480" cy="4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a:endParaRPr lang="en-US" sz="1000" b="1">
                    <a:solidFill>
                      <a:srgbClr val="000000"/>
                    </a:solidFill>
                    <a:latin typeface="Comic Sans MS" pitchFamily="66" charset="0"/>
                    <a:ea typeface="+mn-ea"/>
                  </a:endParaRPr>
                </a:p>
              </p:txBody>
            </p:sp>
            <p:sp>
              <p:nvSpPr>
                <p:cNvPr id="143454" name="Text Box 94"/>
                <p:cNvSpPr txBox="1">
                  <a:spLocks noChangeAspect="1" noChangeArrowheads="1"/>
                </p:cNvSpPr>
                <p:nvPr/>
              </p:nvSpPr>
              <p:spPr bwMode="auto">
                <a:xfrm>
                  <a:off x="3853" y="628"/>
                  <a:ext cx="594" cy="31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000" b="1">
                      <a:solidFill>
                        <a:srgbClr val="000000"/>
                      </a:solidFill>
                      <a:latin typeface="Comic Sans MS" pitchFamily="66" charset="0"/>
                      <a:ea typeface="+mn-ea"/>
                    </a:rPr>
                    <a:t>DMem</a:t>
                  </a:r>
                </a:p>
              </p:txBody>
            </p:sp>
          </p:grpSp>
          <p:sp>
            <p:nvSpPr>
              <p:cNvPr id="143455" name="Freeform 95"/>
              <p:cNvSpPr>
                <a:spLocks noChangeAspect="1"/>
              </p:cNvSpPr>
              <p:nvPr/>
            </p:nvSpPr>
            <p:spPr bwMode="auto">
              <a:xfrm>
                <a:off x="3208" y="1421"/>
                <a:ext cx="332" cy="185"/>
              </a:xfrm>
              <a:custGeom>
                <a:avLst/>
                <a:gdLst>
                  <a:gd name="T0" fmla="*/ 0 w 816"/>
                  <a:gd name="T1" fmla="*/ 0 h 384"/>
                  <a:gd name="T2" fmla="*/ 0 w 816"/>
                  <a:gd name="T3" fmla="*/ 384 h 384"/>
                  <a:gd name="T4" fmla="*/ 720 w 816"/>
                  <a:gd name="T5" fmla="*/ 384 h 384"/>
                  <a:gd name="T6" fmla="*/ 720 w 816"/>
                  <a:gd name="T7" fmla="*/ 144 h 384"/>
                  <a:gd name="T8" fmla="*/ 816 w 816"/>
                  <a:gd name="T9" fmla="*/ 144 h 384"/>
                </a:gdLst>
                <a:ahLst/>
                <a:cxnLst>
                  <a:cxn ang="0">
                    <a:pos x="T0" y="T1"/>
                  </a:cxn>
                  <a:cxn ang="0">
                    <a:pos x="T2" y="T3"/>
                  </a:cxn>
                  <a:cxn ang="0">
                    <a:pos x="T4" y="T5"/>
                  </a:cxn>
                  <a:cxn ang="0">
                    <a:pos x="T6" y="T7"/>
                  </a:cxn>
                  <a:cxn ang="0">
                    <a:pos x="T8" y="T9"/>
                  </a:cxn>
                </a:cxnLst>
                <a:rect l="0" t="0" r="r" b="b"/>
                <a:pathLst>
                  <a:path w="816" h="384">
                    <a:moveTo>
                      <a:pt x="0" y="0"/>
                    </a:moveTo>
                    <a:lnTo>
                      <a:pt x="0" y="384"/>
                    </a:lnTo>
                    <a:lnTo>
                      <a:pt x="720" y="384"/>
                    </a:lnTo>
                    <a:lnTo>
                      <a:pt x="720" y="144"/>
                    </a:lnTo>
                    <a:lnTo>
                      <a:pt x="816" y="144"/>
                    </a:lnTo>
                  </a:path>
                </a:pathLst>
              </a:custGeom>
              <a:noFill/>
              <a:ln w="28575"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56" name="Line 96"/>
              <p:cNvSpPr>
                <a:spLocks noChangeAspect="1" noChangeShapeType="1"/>
              </p:cNvSpPr>
              <p:nvPr/>
            </p:nvSpPr>
            <p:spPr bwMode="auto">
              <a:xfrm>
                <a:off x="2199" y="1491"/>
                <a:ext cx="23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57" name="Line 97"/>
              <p:cNvSpPr>
                <a:spLocks noChangeAspect="1" noChangeShapeType="1"/>
              </p:cNvSpPr>
              <p:nvPr/>
            </p:nvSpPr>
            <p:spPr bwMode="auto">
              <a:xfrm>
                <a:off x="2169" y="1351"/>
                <a:ext cx="259"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nvGrpSpPr>
              <p:cNvPr id="143458" name="Group 98"/>
              <p:cNvGrpSpPr>
                <a:grpSpLocks noChangeAspect="1"/>
              </p:cNvGrpSpPr>
              <p:nvPr/>
            </p:nvGrpSpPr>
            <p:grpSpPr bwMode="auto">
              <a:xfrm>
                <a:off x="1962" y="1305"/>
                <a:ext cx="290" cy="232"/>
                <a:chOff x="1123" y="576"/>
                <a:chExt cx="626" cy="480"/>
              </a:xfrm>
            </p:grpSpPr>
            <p:sp>
              <p:nvSpPr>
                <p:cNvPr id="143459" name="Rectangle 99"/>
                <p:cNvSpPr>
                  <a:spLocks noChangeAspect="1" noChangeArrowheads="1"/>
                </p:cNvSpPr>
                <p:nvPr/>
              </p:nvSpPr>
              <p:spPr bwMode="auto">
                <a:xfrm>
                  <a:off x="1197" y="576"/>
                  <a:ext cx="480" cy="4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a:endParaRPr lang="en-US" sz="1000" b="1">
                    <a:solidFill>
                      <a:srgbClr val="000000"/>
                    </a:solidFill>
                    <a:latin typeface="Comic Sans MS" pitchFamily="66" charset="0"/>
                    <a:ea typeface="+mn-ea"/>
                  </a:endParaRPr>
                </a:p>
              </p:txBody>
            </p:sp>
            <p:sp>
              <p:nvSpPr>
                <p:cNvPr id="143460" name="Text Box 100"/>
                <p:cNvSpPr txBox="1">
                  <a:spLocks noChangeAspect="1" noChangeArrowheads="1"/>
                </p:cNvSpPr>
                <p:nvPr/>
              </p:nvSpPr>
              <p:spPr bwMode="auto">
                <a:xfrm>
                  <a:off x="1123" y="628"/>
                  <a:ext cx="626" cy="31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000" b="1">
                      <a:solidFill>
                        <a:srgbClr val="000000"/>
                      </a:solidFill>
                      <a:latin typeface="Comic Sans MS" pitchFamily="66" charset="0"/>
                      <a:ea typeface="+mn-ea"/>
                    </a:rPr>
                    <a:t>Ifetch</a:t>
                  </a:r>
                </a:p>
              </p:txBody>
            </p:sp>
          </p:grpSp>
          <p:grpSp>
            <p:nvGrpSpPr>
              <p:cNvPr id="143461" name="Group 101"/>
              <p:cNvGrpSpPr>
                <a:grpSpLocks/>
              </p:cNvGrpSpPr>
              <p:nvPr/>
            </p:nvGrpSpPr>
            <p:grpSpPr bwMode="auto">
              <a:xfrm>
                <a:off x="2288" y="1200"/>
                <a:ext cx="1297" cy="441"/>
                <a:chOff x="2112" y="528"/>
                <a:chExt cx="2088" cy="681"/>
              </a:xfrm>
            </p:grpSpPr>
            <p:sp>
              <p:nvSpPr>
                <p:cNvPr id="143462" name="Rectangle 102"/>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63" name="Rectangle 103"/>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64" name="Rectangle 104"/>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65" name="Rectangle 105"/>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grpSp>
            <p:nvGrpSpPr>
              <p:cNvPr id="143466" name="Group 106"/>
              <p:cNvGrpSpPr>
                <a:grpSpLocks noChangeAspect="1"/>
              </p:cNvGrpSpPr>
              <p:nvPr/>
            </p:nvGrpSpPr>
            <p:grpSpPr bwMode="auto">
              <a:xfrm flipH="1">
                <a:off x="3649" y="1296"/>
                <a:ext cx="223" cy="233"/>
                <a:chOff x="1374" y="528"/>
                <a:chExt cx="480" cy="432"/>
              </a:xfrm>
            </p:grpSpPr>
            <p:grpSp>
              <p:nvGrpSpPr>
                <p:cNvPr id="143467" name="Group 107"/>
                <p:cNvGrpSpPr>
                  <a:grpSpLocks noChangeAspect="1"/>
                </p:cNvGrpSpPr>
                <p:nvPr/>
              </p:nvGrpSpPr>
              <p:grpSpPr bwMode="auto">
                <a:xfrm>
                  <a:off x="1374" y="528"/>
                  <a:ext cx="480" cy="432"/>
                  <a:chOff x="1392" y="528"/>
                  <a:chExt cx="480" cy="432"/>
                </a:xfrm>
              </p:grpSpPr>
              <p:sp>
                <p:nvSpPr>
                  <p:cNvPr id="143468" name="Rectangle 108"/>
                  <p:cNvSpPr>
                    <a:spLocks noChangeAspect="1" noChangeArrowheads="1"/>
                  </p:cNvSpPr>
                  <p:nvPr/>
                </p:nvSpPr>
                <p:spPr bwMode="auto">
                  <a:xfrm>
                    <a:off x="1632" y="528"/>
                    <a:ext cx="240" cy="427"/>
                  </a:xfrm>
                  <a:prstGeom prst="rect">
                    <a:avLst/>
                  </a:prstGeom>
                  <a:solidFill>
                    <a:schemeClr val="accent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69" name="Rectangle 109"/>
                  <p:cNvSpPr>
                    <a:spLocks noChangeAspect="1" noChangeArrowheads="1"/>
                  </p:cNvSpPr>
                  <p:nvPr/>
                </p:nvSpPr>
                <p:spPr bwMode="auto">
                  <a:xfrm>
                    <a:off x="1392" y="528"/>
                    <a:ext cx="480" cy="43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1">
                      <a:solidFill>
                        <a:srgbClr val="000000"/>
                      </a:solidFill>
                      <a:latin typeface="Comic Sans MS" pitchFamily="66" charset="0"/>
                      <a:ea typeface="+mn-ea"/>
                    </a:endParaRPr>
                  </a:p>
                </p:txBody>
              </p:sp>
            </p:grpSp>
            <p:sp>
              <p:nvSpPr>
                <p:cNvPr id="143470" name="Text Box 110"/>
                <p:cNvSpPr txBox="1">
                  <a:spLocks noChangeAspect="1" noChangeArrowheads="1"/>
                </p:cNvSpPr>
                <p:nvPr/>
              </p:nvSpPr>
              <p:spPr bwMode="auto">
                <a:xfrm>
                  <a:off x="1396" y="574"/>
                  <a:ext cx="428"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000" b="1">
                      <a:solidFill>
                        <a:srgbClr val="000000"/>
                      </a:solidFill>
                      <a:latin typeface="Comic Sans MS" pitchFamily="66" charset="0"/>
                      <a:ea typeface="+mn-ea"/>
                    </a:rPr>
                    <a:t>Reg</a:t>
                  </a:r>
                </a:p>
              </p:txBody>
            </p:sp>
          </p:grpSp>
        </p:grpSp>
        <p:grpSp>
          <p:nvGrpSpPr>
            <p:cNvPr id="143471" name="Group 111"/>
            <p:cNvGrpSpPr>
              <a:grpSpLocks/>
            </p:cNvGrpSpPr>
            <p:nvPr/>
          </p:nvGrpSpPr>
          <p:grpSpPr bwMode="auto">
            <a:xfrm>
              <a:off x="2688" y="3072"/>
              <a:ext cx="2444" cy="441"/>
              <a:chOff x="1962" y="1200"/>
              <a:chExt cx="1910" cy="441"/>
            </a:xfrm>
          </p:grpSpPr>
          <p:grpSp>
            <p:nvGrpSpPr>
              <p:cNvPr id="143472" name="Group 112"/>
              <p:cNvGrpSpPr>
                <a:grpSpLocks noChangeAspect="1"/>
              </p:cNvGrpSpPr>
              <p:nvPr/>
            </p:nvGrpSpPr>
            <p:grpSpPr bwMode="auto">
              <a:xfrm>
                <a:off x="2429" y="1304"/>
                <a:ext cx="221" cy="233"/>
                <a:chOff x="1374" y="528"/>
                <a:chExt cx="480" cy="432"/>
              </a:xfrm>
            </p:grpSpPr>
            <p:grpSp>
              <p:nvGrpSpPr>
                <p:cNvPr id="143473" name="Group 113"/>
                <p:cNvGrpSpPr>
                  <a:grpSpLocks noChangeAspect="1"/>
                </p:cNvGrpSpPr>
                <p:nvPr/>
              </p:nvGrpSpPr>
              <p:grpSpPr bwMode="auto">
                <a:xfrm>
                  <a:off x="1374" y="528"/>
                  <a:ext cx="480" cy="432"/>
                  <a:chOff x="1392" y="528"/>
                  <a:chExt cx="480" cy="432"/>
                </a:xfrm>
              </p:grpSpPr>
              <p:sp>
                <p:nvSpPr>
                  <p:cNvPr id="143474" name="Rectangle 114"/>
                  <p:cNvSpPr>
                    <a:spLocks noChangeAspect="1" noChangeArrowheads="1"/>
                  </p:cNvSpPr>
                  <p:nvPr/>
                </p:nvSpPr>
                <p:spPr bwMode="auto">
                  <a:xfrm>
                    <a:off x="1632" y="528"/>
                    <a:ext cx="240" cy="427"/>
                  </a:xfrm>
                  <a:prstGeom prst="rect">
                    <a:avLst/>
                  </a:prstGeom>
                  <a:solidFill>
                    <a:schemeClr val="accent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75" name="Rectangle 115"/>
                  <p:cNvSpPr>
                    <a:spLocks noChangeAspect="1" noChangeArrowheads="1"/>
                  </p:cNvSpPr>
                  <p:nvPr/>
                </p:nvSpPr>
                <p:spPr bwMode="auto">
                  <a:xfrm>
                    <a:off x="1392" y="528"/>
                    <a:ext cx="480" cy="43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1">
                      <a:solidFill>
                        <a:srgbClr val="000000"/>
                      </a:solidFill>
                      <a:latin typeface="Comic Sans MS" pitchFamily="66" charset="0"/>
                      <a:ea typeface="+mn-ea"/>
                    </a:endParaRPr>
                  </a:p>
                </p:txBody>
              </p:sp>
            </p:grpSp>
            <p:sp>
              <p:nvSpPr>
                <p:cNvPr id="143476" name="Text Box 116"/>
                <p:cNvSpPr txBox="1">
                  <a:spLocks noChangeAspect="1" noChangeArrowheads="1"/>
                </p:cNvSpPr>
                <p:nvPr/>
              </p:nvSpPr>
              <p:spPr bwMode="auto">
                <a:xfrm>
                  <a:off x="1400" y="574"/>
                  <a:ext cx="432"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000" b="1">
                      <a:solidFill>
                        <a:srgbClr val="000000"/>
                      </a:solidFill>
                      <a:latin typeface="Comic Sans MS" pitchFamily="66" charset="0"/>
                      <a:ea typeface="+mn-ea"/>
                    </a:rPr>
                    <a:t>Reg</a:t>
                  </a:r>
                </a:p>
              </p:txBody>
            </p:sp>
          </p:grpSp>
          <p:sp>
            <p:nvSpPr>
              <p:cNvPr id="143477" name="Line 117"/>
              <p:cNvSpPr>
                <a:spLocks noChangeAspect="1" noChangeShapeType="1"/>
              </p:cNvSpPr>
              <p:nvPr/>
            </p:nvSpPr>
            <p:spPr bwMode="auto">
              <a:xfrm>
                <a:off x="2651" y="1351"/>
                <a:ext cx="2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78" name="Line 118"/>
              <p:cNvSpPr>
                <a:spLocks noChangeAspect="1" noChangeShapeType="1"/>
              </p:cNvSpPr>
              <p:nvPr/>
            </p:nvSpPr>
            <p:spPr bwMode="auto">
              <a:xfrm>
                <a:off x="2651" y="1490"/>
                <a:ext cx="2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nvGrpSpPr>
              <p:cNvPr id="143479" name="Group 119"/>
              <p:cNvGrpSpPr>
                <a:grpSpLocks noChangeAspect="1"/>
              </p:cNvGrpSpPr>
              <p:nvPr/>
            </p:nvGrpSpPr>
            <p:grpSpPr bwMode="auto">
              <a:xfrm>
                <a:off x="2851" y="1235"/>
                <a:ext cx="199" cy="371"/>
                <a:chOff x="2991" y="411"/>
                <a:chExt cx="359" cy="768"/>
              </a:xfrm>
            </p:grpSpPr>
            <p:sp>
              <p:nvSpPr>
                <p:cNvPr id="143480" name="AutoShape 120"/>
                <p:cNvSpPr>
                  <a:spLocks noChangeAspect="1" noChangeArrowheads="1"/>
                </p:cNvSpPr>
                <p:nvPr/>
              </p:nvSpPr>
              <p:spPr bwMode="auto">
                <a:xfrm rot="-5400000">
                  <a:off x="2798" y="626"/>
                  <a:ext cx="768" cy="337"/>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sz="1000" b="1">
                    <a:solidFill>
                      <a:srgbClr val="000000"/>
                    </a:solidFill>
                    <a:latin typeface="Comic Sans MS" pitchFamily="66" charset="0"/>
                    <a:ea typeface="+mn-ea"/>
                  </a:endParaRPr>
                </a:p>
              </p:txBody>
            </p:sp>
            <p:sp>
              <p:nvSpPr>
                <p:cNvPr id="143481" name="AutoShape 121"/>
                <p:cNvSpPr>
                  <a:spLocks noChangeAspect="1" noChangeArrowheads="1"/>
                </p:cNvSpPr>
                <p:nvPr/>
              </p:nvSpPr>
              <p:spPr bwMode="auto">
                <a:xfrm rot="5400000">
                  <a:off x="2957" y="705"/>
                  <a:ext cx="248" cy="180"/>
                </a:xfrm>
                <a:prstGeom prst="triangle">
                  <a:avLst>
                    <a:gd name="adj" fmla="val 50000"/>
                  </a:avLst>
                </a:prstGeom>
                <a:solidFill>
                  <a:schemeClr val="bg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82" name="Freeform 122"/>
                <p:cNvSpPr>
                  <a:spLocks noChangeAspect="1"/>
                </p:cNvSpPr>
                <p:nvPr/>
              </p:nvSpPr>
              <p:spPr bwMode="auto">
                <a:xfrm rot="5400000">
                  <a:off x="2974" y="725"/>
                  <a:ext cx="218" cy="139"/>
                </a:xfrm>
                <a:custGeom>
                  <a:avLst/>
                  <a:gdLst>
                    <a:gd name="T0" fmla="*/ 0 w 384"/>
                    <a:gd name="T1" fmla="*/ 288 h 288"/>
                    <a:gd name="T2" fmla="*/ 192 w 384"/>
                    <a:gd name="T3" fmla="*/ 0 h 288"/>
                    <a:gd name="T4" fmla="*/ 384 w 384"/>
                    <a:gd name="T5" fmla="*/ 288 h 288"/>
                  </a:gdLst>
                  <a:ahLst/>
                  <a:cxnLst>
                    <a:cxn ang="0">
                      <a:pos x="T0" y="T1"/>
                    </a:cxn>
                    <a:cxn ang="0">
                      <a:pos x="T2" y="T3"/>
                    </a:cxn>
                    <a:cxn ang="0">
                      <a:pos x="T4" y="T5"/>
                    </a:cxn>
                  </a:cxnLst>
                  <a:rect l="0" t="0" r="r" b="b"/>
                  <a:pathLst>
                    <a:path w="384" h="288">
                      <a:moveTo>
                        <a:pt x="0" y="288"/>
                      </a:moveTo>
                      <a:lnTo>
                        <a:pt x="192" y="0"/>
                      </a:lnTo>
                      <a:lnTo>
                        <a:pt x="384" y="288"/>
                      </a:lnTo>
                    </a:path>
                  </a:pathLst>
                </a:custGeom>
                <a:noFill/>
                <a:ln w="28575"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83" name="Text Box 123"/>
                <p:cNvSpPr txBox="1">
                  <a:spLocks noChangeAspect="1" noChangeArrowheads="1"/>
                </p:cNvSpPr>
                <p:nvPr/>
              </p:nvSpPr>
              <p:spPr bwMode="auto">
                <a:xfrm rot="-5400000">
                  <a:off x="2942" y="642"/>
                  <a:ext cx="575" cy="21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000" b="1">
                      <a:solidFill>
                        <a:srgbClr val="000000"/>
                      </a:solidFill>
                      <a:latin typeface="Comic Sans MS" pitchFamily="66" charset="0"/>
                      <a:ea typeface="+mn-ea"/>
                    </a:rPr>
                    <a:t>ALU</a:t>
                  </a:r>
                </a:p>
              </p:txBody>
            </p:sp>
          </p:grpSp>
          <p:sp>
            <p:nvSpPr>
              <p:cNvPr id="143484" name="Line 124"/>
              <p:cNvSpPr>
                <a:spLocks noChangeAspect="1" noChangeShapeType="1"/>
              </p:cNvSpPr>
              <p:nvPr/>
            </p:nvSpPr>
            <p:spPr bwMode="auto">
              <a:xfrm>
                <a:off x="3052" y="1421"/>
                <a:ext cx="24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85" name="Line 125"/>
              <p:cNvSpPr>
                <a:spLocks noChangeAspect="1" noChangeShapeType="1"/>
              </p:cNvSpPr>
              <p:nvPr/>
            </p:nvSpPr>
            <p:spPr bwMode="auto">
              <a:xfrm>
                <a:off x="3475" y="1421"/>
                <a:ext cx="24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nvGrpSpPr>
              <p:cNvPr id="143486" name="Group 126"/>
              <p:cNvGrpSpPr>
                <a:grpSpLocks noChangeAspect="1"/>
              </p:cNvGrpSpPr>
              <p:nvPr/>
            </p:nvGrpSpPr>
            <p:grpSpPr bwMode="auto">
              <a:xfrm>
                <a:off x="3209" y="1305"/>
                <a:ext cx="275" cy="232"/>
                <a:chOff x="3853" y="576"/>
                <a:chExt cx="594" cy="480"/>
              </a:xfrm>
            </p:grpSpPr>
            <p:sp>
              <p:nvSpPr>
                <p:cNvPr id="143487" name="Rectangle 127"/>
                <p:cNvSpPr>
                  <a:spLocks noChangeAspect="1" noChangeArrowheads="1"/>
                </p:cNvSpPr>
                <p:nvPr/>
              </p:nvSpPr>
              <p:spPr bwMode="auto">
                <a:xfrm>
                  <a:off x="3915" y="576"/>
                  <a:ext cx="480" cy="4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a:endParaRPr lang="en-US" sz="1000" b="1">
                    <a:solidFill>
                      <a:srgbClr val="000000"/>
                    </a:solidFill>
                    <a:latin typeface="Comic Sans MS" pitchFamily="66" charset="0"/>
                    <a:ea typeface="+mn-ea"/>
                  </a:endParaRPr>
                </a:p>
              </p:txBody>
            </p:sp>
            <p:sp>
              <p:nvSpPr>
                <p:cNvPr id="143488" name="Text Box 128"/>
                <p:cNvSpPr txBox="1">
                  <a:spLocks noChangeAspect="1" noChangeArrowheads="1"/>
                </p:cNvSpPr>
                <p:nvPr/>
              </p:nvSpPr>
              <p:spPr bwMode="auto">
                <a:xfrm>
                  <a:off x="3853" y="628"/>
                  <a:ext cx="594" cy="31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000" b="1">
                      <a:solidFill>
                        <a:srgbClr val="000000"/>
                      </a:solidFill>
                      <a:latin typeface="Comic Sans MS" pitchFamily="66" charset="0"/>
                      <a:ea typeface="+mn-ea"/>
                    </a:rPr>
                    <a:t>DMem</a:t>
                  </a:r>
                </a:p>
              </p:txBody>
            </p:sp>
          </p:grpSp>
          <p:sp>
            <p:nvSpPr>
              <p:cNvPr id="143489" name="Freeform 129"/>
              <p:cNvSpPr>
                <a:spLocks noChangeAspect="1"/>
              </p:cNvSpPr>
              <p:nvPr/>
            </p:nvSpPr>
            <p:spPr bwMode="auto">
              <a:xfrm>
                <a:off x="3208" y="1421"/>
                <a:ext cx="332" cy="185"/>
              </a:xfrm>
              <a:custGeom>
                <a:avLst/>
                <a:gdLst>
                  <a:gd name="T0" fmla="*/ 0 w 816"/>
                  <a:gd name="T1" fmla="*/ 0 h 384"/>
                  <a:gd name="T2" fmla="*/ 0 w 816"/>
                  <a:gd name="T3" fmla="*/ 384 h 384"/>
                  <a:gd name="T4" fmla="*/ 720 w 816"/>
                  <a:gd name="T5" fmla="*/ 384 h 384"/>
                  <a:gd name="T6" fmla="*/ 720 w 816"/>
                  <a:gd name="T7" fmla="*/ 144 h 384"/>
                  <a:gd name="T8" fmla="*/ 816 w 816"/>
                  <a:gd name="T9" fmla="*/ 144 h 384"/>
                </a:gdLst>
                <a:ahLst/>
                <a:cxnLst>
                  <a:cxn ang="0">
                    <a:pos x="T0" y="T1"/>
                  </a:cxn>
                  <a:cxn ang="0">
                    <a:pos x="T2" y="T3"/>
                  </a:cxn>
                  <a:cxn ang="0">
                    <a:pos x="T4" y="T5"/>
                  </a:cxn>
                  <a:cxn ang="0">
                    <a:pos x="T6" y="T7"/>
                  </a:cxn>
                  <a:cxn ang="0">
                    <a:pos x="T8" y="T9"/>
                  </a:cxn>
                </a:cxnLst>
                <a:rect l="0" t="0" r="r" b="b"/>
                <a:pathLst>
                  <a:path w="816" h="384">
                    <a:moveTo>
                      <a:pt x="0" y="0"/>
                    </a:moveTo>
                    <a:lnTo>
                      <a:pt x="0" y="384"/>
                    </a:lnTo>
                    <a:lnTo>
                      <a:pt x="720" y="384"/>
                    </a:lnTo>
                    <a:lnTo>
                      <a:pt x="720" y="144"/>
                    </a:lnTo>
                    <a:lnTo>
                      <a:pt x="816" y="144"/>
                    </a:lnTo>
                  </a:path>
                </a:pathLst>
              </a:custGeom>
              <a:noFill/>
              <a:ln w="28575"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90" name="Line 130"/>
              <p:cNvSpPr>
                <a:spLocks noChangeAspect="1" noChangeShapeType="1"/>
              </p:cNvSpPr>
              <p:nvPr/>
            </p:nvSpPr>
            <p:spPr bwMode="auto">
              <a:xfrm>
                <a:off x="2199" y="1491"/>
                <a:ext cx="23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91" name="Line 131"/>
              <p:cNvSpPr>
                <a:spLocks noChangeAspect="1" noChangeShapeType="1"/>
              </p:cNvSpPr>
              <p:nvPr/>
            </p:nvSpPr>
            <p:spPr bwMode="auto">
              <a:xfrm>
                <a:off x="2169" y="1351"/>
                <a:ext cx="259"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nvGrpSpPr>
              <p:cNvPr id="143492" name="Group 132"/>
              <p:cNvGrpSpPr>
                <a:grpSpLocks noChangeAspect="1"/>
              </p:cNvGrpSpPr>
              <p:nvPr/>
            </p:nvGrpSpPr>
            <p:grpSpPr bwMode="auto">
              <a:xfrm>
                <a:off x="1962" y="1305"/>
                <a:ext cx="290" cy="232"/>
                <a:chOff x="1123" y="576"/>
                <a:chExt cx="626" cy="480"/>
              </a:xfrm>
            </p:grpSpPr>
            <p:sp>
              <p:nvSpPr>
                <p:cNvPr id="143493" name="Rectangle 133"/>
                <p:cNvSpPr>
                  <a:spLocks noChangeAspect="1" noChangeArrowheads="1"/>
                </p:cNvSpPr>
                <p:nvPr/>
              </p:nvSpPr>
              <p:spPr bwMode="auto">
                <a:xfrm>
                  <a:off x="1197" y="576"/>
                  <a:ext cx="480" cy="4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a:endParaRPr lang="en-US" sz="1000" b="1">
                    <a:solidFill>
                      <a:srgbClr val="000000"/>
                    </a:solidFill>
                    <a:latin typeface="Comic Sans MS" pitchFamily="66" charset="0"/>
                    <a:ea typeface="+mn-ea"/>
                  </a:endParaRPr>
                </a:p>
              </p:txBody>
            </p:sp>
            <p:sp>
              <p:nvSpPr>
                <p:cNvPr id="143494" name="Text Box 134"/>
                <p:cNvSpPr txBox="1">
                  <a:spLocks noChangeAspect="1" noChangeArrowheads="1"/>
                </p:cNvSpPr>
                <p:nvPr/>
              </p:nvSpPr>
              <p:spPr bwMode="auto">
                <a:xfrm>
                  <a:off x="1123" y="628"/>
                  <a:ext cx="626" cy="31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000" b="1">
                      <a:solidFill>
                        <a:srgbClr val="000000"/>
                      </a:solidFill>
                      <a:latin typeface="Comic Sans MS" pitchFamily="66" charset="0"/>
                      <a:ea typeface="+mn-ea"/>
                    </a:rPr>
                    <a:t>Ifetch</a:t>
                  </a:r>
                </a:p>
              </p:txBody>
            </p:sp>
          </p:grpSp>
          <p:grpSp>
            <p:nvGrpSpPr>
              <p:cNvPr id="143495" name="Group 135"/>
              <p:cNvGrpSpPr>
                <a:grpSpLocks/>
              </p:cNvGrpSpPr>
              <p:nvPr/>
            </p:nvGrpSpPr>
            <p:grpSpPr bwMode="auto">
              <a:xfrm>
                <a:off x="2288" y="1200"/>
                <a:ext cx="1297" cy="441"/>
                <a:chOff x="2112" y="528"/>
                <a:chExt cx="2088" cy="681"/>
              </a:xfrm>
            </p:grpSpPr>
            <p:sp>
              <p:nvSpPr>
                <p:cNvPr id="143496" name="Rectangle 136"/>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97" name="Rectangle 137"/>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98" name="Rectangle 138"/>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499" name="Rectangle 139"/>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grpSp>
          <p:grpSp>
            <p:nvGrpSpPr>
              <p:cNvPr id="143500" name="Group 140"/>
              <p:cNvGrpSpPr>
                <a:grpSpLocks noChangeAspect="1"/>
              </p:cNvGrpSpPr>
              <p:nvPr/>
            </p:nvGrpSpPr>
            <p:grpSpPr bwMode="auto">
              <a:xfrm flipH="1">
                <a:off x="3649" y="1296"/>
                <a:ext cx="223" cy="233"/>
                <a:chOff x="1374" y="528"/>
                <a:chExt cx="480" cy="432"/>
              </a:xfrm>
            </p:grpSpPr>
            <p:grpSp>
              <p:nvGrpSpPr>
                <p:cNvPr id="143501" name="Group 141"/>
                <p:cNvGrpSpPr>
                  <a:grpSpLocks noChangeAspect="1"/>
                </p:cNvGrpSpPr>
                <p:nvPr/>
              </p:nvGrpSpPr>
              <p:grpSpPr bwMode="auto">
                <a:xfrm>
                  <a:off x="1374" y="528"/>
                  <a:ext cx="480" cy="432"/>
                  <a:chOff x="1392" y="528"/>
                  <a:chExt cx="480" cy="432"/>
                </a:xfrm>
              </p:grpSpPr>
              <p:sp>
                <p:nvSpPr>
                  <p:cNvPr id="143502" name="Rectangle 142"/>
                  <p:cNvSpPr>
                    <a:spLocks noChangeAspect="1" noChangeArrowheads="1"/>
                  </p:cNvSpPr>
                  <p:nvPr/>
                </p:nvSpPr>
                <p:spPr bwMode="auto">
                  <a:xfrm>
                    <a:off x="1632" y="528"/>
                    <a:ext cx="240" cy="427"/>
                  </a:xfrm>
                  <a:prstGeom prst="rect">
                    <a:avLst/>
                  </a:prstGeom>
                  <a:solidFill>
                    <a:schemeClr val="accent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503" name="Rectangle 143"/>
                  <p:cNvSpPr>
                    <a:spLocks noChangeAspect="1" noChangeArrowheads="1"/>
                  </p:cNvSpPr>
                  <p:nvPr/>
                </p:nvSpPr>
                <p:spPr bwMode="auto">
                  <a:xfrm>
                    <a:off x="1392" y="528"/>
                    <a:ext cx="480" cy="43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1">
                      <a:solidFill>
                        <a:srgbClr val="000000"/>
                      </a:solidFill>
                      <a:latin typeface="Comic Sans MS" pitchFamily="66" charset="0"/>
                      <a:ea typeface="+mn-ea"/>
                    </a:endParaRPr>
                  </a:p>
                </p:txBody>
              </p:sp>
            </p:grpSp>
            <p:sp>
              <p:nvSpPr>
                <p:cNvPr id="143504" name="Text Box 144"/>
                <p:cNvSpPr txBox="1">
                  <a:spLocks noChangeAspect="1" noChangeArrowheads="1"/>
                </p:cNvSpPr>
                <p:nvPr/>
              </p:nvSpPr>
              <p:spPr bwMode="auto">
                <a:xfrm>
                  <a:off x="1396" y="574"/>
                  <a:ext cx="428"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000" b="1">
                      <a:solidFill>
                        <a:srgbClr val="000000"/>
                      </a:solidFill>
                      <a:latin typeface="Comic Sans MS" pitchFamily="66" charset="0"/>
                      <a:ea typeface="+mn-ea"/>
                    </a:rPr>
                    <a:t>Reg</a:t>
                  </a:r>
                </a:p>
              </p:txBody>
            </p:sp>
          </p:grpSp>
        </p:grpSp>
        <p:sp>
          <p:nvSpPr>
            <p:cNvPr id="143505" name="Line 145"/>
            <p:cNvSpPr>
              <a:spLocks noChangeShapeType="1"/>
            </p:cNvSpPr>
            <p:nvPr/>
          </p:nvSpPr>
          <p:spPr bwMode="auto">
            <a:xfrm>
              <a:off x="1536" y="1056"/>
              <a:ext cx="0" cy="288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506" name="Line 146"/>
            <p:cNvSpPr>
              <a:spLocks noChangeShapeType="1"/>
            </p:cNvSpPr>
            <p:nvPr/>
          </p:nvSpPr>
          <p:spPr bwMode="auto">
            <a:xfrm>
              <a:off x="2064" y="1056"/>
              <a:ext cx="0" cy="288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507" name="Line 147"/>
            <p:cNvSpPr>
              <a:spLocks noChangeShapeType="1"/>
            </p:cNvSpPr>
            <p:nvPr/>
          </p:nvSpPr>
          <p:spPr bwMode="auto">
            <a:xfrm>
              <a:off x="2592" y="1056"/>
              <a:ext cx="0" cy="288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508" name="Line 148"/>
            <p:cNvSpPr>
              <a:spLocks noChangeShapeType="1"/>
            </p:cNvSpPr>
            <p:nvPr/>
          </p:nvSpPr>
          <p:spPr bwMode="auto">
            <a:xfrm>
              <a:off x="3696" y="1056"/>
              <a:ext cx="0" cy="288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509" name="Line 149"/>
            <p:cNvSpPr>
              <a:spLocks noChangeShapeType="1"/>
            </p:cNvSpPr>
            <p:nvPr/>
          </p:nvSpPr>
          <p:spPr bwMode="auto">
            <a:xfrm>
              <a:off x="3120" y="1056"/>
              <a:ext cx="0" cy="288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510" name="Line 150"/>
            <p:cNvSpPr>
              <a:spLocks noChangeShapeType="1"/>
            </p:cNvSpPr>
            <p:nvPr/>
          </p:nvSpPr>
          <p:spPr bwMode="auto">
            <a:xfrm>
              <a:off x="4224" y="1056"/>
              <a:ext cx="0" cy="288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511" name="Line 151"/>
            <p:cNvSpPr>
              <a:spLocks noChangeShapeType="1"/>
            </p:cNvSpPr>
            <p:nvPr/>
          </p:nvSpPr>
          <p:spPr bwMode="auto">
            <a:xfrm>
              <a:off x="4752" y="1056"/>
              <a:ext cx="0" cy="288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512" name="Line 152"/>
            <p:cNvSpPr>
              <a:spLocks noChangeShapeType="1"/>
            </p:cNvSpPr>
            <p:nvPr/>
          </p:nvSpPr>
          <p:spPr bwMode="auto">
            <a:xfrm>
              <a:off x="1008" y="1056"/>
              <a:ext cx="0" cy="288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43513" name="Text Box 153"/>
            <p:cNvSpPr txBox="1">
              <a:spLocks noChangeArrowheads="1"/>
            </p:cNvSpPr>
            <p:nvPr/>
          </p:nvSpPr>
          <p:spPr bwMode="auto">
            <a:xfrm>
              <a:off x="987" y="1168"/>
              <a:ext cx="573" cy="2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600" b="1">
                  <a:solidFill>
                    <a:srgbClr val="000000"/>
                  </a:solidFill>
                  <a:latin typeface="Comic Sans MS" pitchFamily="66" charset="0"/>
                  <a:ea typeface="+mn-ea"/>
                </a:rPr>
                <a:t>Cycle 1</a:t>
              </a:r>
              <a:endParaRPr lang="en-US" sz="1600">
                <a:solidFill>
                  <a:srgbClr val="000000"/>
                </a:solidFill>
                <a:latin typeface="Comic Sans MS" pitchFamily="66" charset="0"/>
                <a:ea typeface="+mn-ea"/>
              </a:endParaRPr>
            </a:p>
          </p:txBody>
        </p:sp>
        <p:sp>
          <p:nvSpPr>
            <p:cNvPr id="143514" name="Text Box 154"/>
            <p:cNvSpPr txBox="1">
              <a:spLocks noChangeArrowheads="1"/>
            </p:cNvSpPr>
            <p:nvPr/>
          </p:nvSpPr>
          <p:spPr bwMode="auto">
            <a:xfrm>
              <a:off x="1501" y="1168"/>
              <a:ext cx="573" cy="2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600" b="1">
                  <a:solidFill>
                    <a:srgbClr val="000000"/>
                  </a:solidFill>
                  <a:latin typeface="Comic Sans MS" pitchFamily="66" charset="0"/>
                  <a:ea typeface="+mn-ea"/>
                </a:rPr>
                <a:t>Cycle 2</a:t>
              </a:r>
              <a:endParaRPr lang="en-US" sz="1600">
                <a:solidFill>
                  <a:srgbClr val="000000"/>
                </a:solidFill>
                <a:latin typeface="Comic Sans MS" pitchFamily="66" charset="0"/>
                <a:ea typeface="+mn-ea"/>
              </a:endParaRPr>
            </a:p>
          </p:txBody>
        </p:sp>
        <p:sp>
          <p:nvSpPr>
            <p:cNvPr id="143515" name="Text Box 155"/>
            <p:cNvSpPr txBox="1">
              <a:spLocks noChangeArrowheads="1"/>
            </p:cNvSpPr>
            <p:nvPr/>
          </p:nvSpPr>
          <p:spPr bwMode="auto">
            <a:xfrm>
              <a:off x="2046" y="1168"/>
              <a:ext cx="573" cy="2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600" b="1">
                  <a:solidFill>
                    <a:srgbClr val="000000"/>
                  </a:solidFill>
                  <a:latin typeface="Comic Sans MS" pitchFamily="66" charset="0"/>
                  <a:ea typeface="+mn-ea"/>
                </a:rPr>
                <a:t>Cycle 3</a:t>
              </a:r>
              <a:endParaRPr lang="en-US" sz="1600">
                <a:solidFill>
                  <a:srgbClr val="000000"/>
                </a:solidFill>
                <a:latin typeface="Comic Sans MS" pitchFamily="66" charset="0"/>
                <a:ea typeface="+mn-ea"/>
              </a:endParaRPr>
            </a:p>
          </p:txBody>
        </p:sp>
        <p:sp>
          <p:nvSpPr>
            <p:cNvPr id="143516" name="Text Box 156"/>
            <p:cNvSpPr txBox="1">
              <a:spLocks noChangeArrowheads="1"/>
            </p:cNvSpPr>
            <p:nvPr/>
          </p:nvSpPr>
          <p:spPr bwMode="auto">
            <a:xfrm>
              <a:off x="2581" y="1168"/>
              <a:ext cx="573" cy="2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600" b="1">
                  <a:solidFill>
                    <a:srgbClr val="000000"/>
                  </a:solidFill>
                  <a:latin typeface="Comic Sans MS" pitchFamily="66" charset="0"/>
                  <a:ea typeface="+mn-ea"/>
                </a:rPr>
                <a:t>Cycle 4</a:t>
              </a:r>
              <a:endParaRPr lang="en-US" sz="1600">
                <a:solidFill>
                  <a:srgbClr val="000000"/>
                </a:solidFill>
                <a:latin typeface="Comic Sans MS" pitchFamily="66" charset="0"/>
                <a:ea typeface="+mn-ea"/>
              </a:endParaRPr>
            </a:p>
          </p:txBody>
        </p:sp>
        <p:sp>
          <p:nvSpPr>
            <p:cNvPr id="143517" name="Text Box 157"/>
            <p:cNvSpPr txBox="1">
              <a:spLocks noChangeArrowheads="1"/>
            </p:cNvSpPr>
            <p:nvPr/>
          </p:nvSpPr>
          <p:spPr bwMode="auto">
            <a:xfrm>
              <a:off x="3673" y="1168"/>
              <a:ext cx="573" cy="2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600" b="1">
                  <a:solidFill>
                    <a:srgbClr val="000000"/>
                  </a:solidFill>
                  <a:latin typeface="Comic Sans MS" pitchFamily="66" charset="0"/>
                  <a:ea typeface="+mn-ea"/>
                </a:rPr>
                <a:t>Cycle 6</a:t>
              </a:r>
              <a:endParaRPr lang="en-US" sz="1600">
                <a:solidFill>
                  <a:srgbClr val="000000"/>
                </a:solidFill>
                <a:latin typeface="Comic Sans MS" pitchFamily="66" charset="0"/>
                <a:ea typeface="+mn-ea"/>
              </a:endParaRPr>
            </a:p>
          </p:txBody>
        </p:sp>
        <p:sp>
          <p:nvSpPr>
            <p:cNvPr id="143518" name="Text Box 158"/>
            <p:cNvSpPr txBox="1">
              <a:spLocks noChangeArrowheads="1"/>
            </p:cNvSpPr>
            <p:nvPr/>
          </p:nvSpPr>
          <p:spPr bwMode="auto">
            <a:xfrm>
              <a:off x="4201" y="1168"/>
              <a:ext cx="573" cy="2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600" b="1">
                  <a:solidFill>
                    <a:srgbClr val="000000"/>
                  </a:solidFill>
                  <a:latin typeface="Comic Sans MS" pitchFamily="66" charset="0"/>
                  <a:ea typeface="+mn-ea"/>
                </a:rPr>
                <a:t>Cycle 7</a:t>
              </a:r>
              <a:endParaRPr lang="en-US" sz="1600">
                <a:solidFill>
                  <a:srgbClr val="000000"/>
                </a:solidFill>
                <a:latin typeface="Comic Sans MS" pitchFamily="66" charset="0"/>
                <a:ea typeface="+mn-ea"/>
              </a:endParaRPr>
            </a:p>
          </p:txBody>
        </p:sp>
        <p:sp>
          <p:nvSpPr>
            <p:cNvPr id="143519" name="Text Box 159"/>
            <p:cNvSpPr txBox="1">
              <a:spLocks noChangeArrowheads="1"/>
            </p:cNvSpPr>
            <p:nvPr/>
          </p:nvSpPr>
          <p:spPr bwMode="auto">
            <a:xfrm>
              <a:off x="3097" y="1168"/>
              <a:ext cx="573" cy="2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600" b="1">
                  <a:solidFill>
                    <a:srgbClr val="000000"/>
                  </a:solidFill>
                  <a:latin typeface="Comic Sans MS" pitchFamily="66" charset="0"/>
                  <a:ea typeface="+mn-ea"/>
                </a:rPr>
                <a:t>Cycle 5</a:t>
              </a:r>
              <a:endParaRPr lang="en-US" sz="1600">
                <a:solidFill>
                  <a:srgbClr val="000000"/>
                </a:solidFill>
                <a:latin typeface="Comic Sans MS" pitchFamily="66" charset="0"/>
                <a:ea typeface="+mn-ea"/>
              </a:endParaRPr>
            </a:p>
          </p:txBody>
        </p:sp>
      </p:grpSp>
    </p:spTree>
    <p:extLst>
      <p:ext uri="{BB962C8B-B14F-4D97-AF65-F5344CB8AC3E}">
        <p14:creationId xmlns:p14="http://schemas.microsoft.com/office/powerpoint/2010/main" val="7571377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1026"/>
          <p:cNvSpPr>
            <a:spLocks noGrp="1" noChangeArrowheads="1"/>
          </p:cNvSpPr>
          <p:nvPr>
            <p:ph type="title"/>
          </p:nvPr>
        </p:nvSpPr>
        <p:spPr>
          <a:xfrm>
            <a:off x="800100" y="304800"/>
            <a:ext cx="8359775" cy="488950"/>
          </a:xfrm>
          <a:noFill/>
          <a:ln/>
        </p:spPr>
        <p:txBody>
          <a:bodyPr wrap="none" lIns="63500" tIns="25400" rIns="63500" bIns="25400" anchor="t">
            <a:spAutoFit/>
          </a:bodyPr>
          <a:lstStyle/>
          <a:p>
            <a:r>
              <a:rPr lang="en-US"/>
              <a:t>Conventional Pipelined Execution Representation</a:t>
            </a:r>
          </a:p>
        </p:txBody>
      </p:sp>
      <p:grpSp>
        <p:nvGrpSpPr>
          <p:cNvPr id="188419" name="Group 1027"/>
          <p:cNvGrpSpPr>
            <a:grpSpLocks/>
          </p:cNvGrpSpPr>
          <p:nvPr/>
        </p:nvGrpSpPr>
        <p:grpSpPr bwMode="auto">
          <a:xfrm>
            <a:off x="546100" y="1577975"/>
            <a:ext cx="4165600" cy="390525"/>
            <a:chOff x="344" y="994"/>
            <a:chExt cx="2624" cy="246"/>
          </a:xfrm>
        </p:grpSpPr>
        <p:sp>
          <p:nvSpPr>
            <p:cNvPr id="188420" name="Rectangle 1028"/>
            <p:cNvSpPr>
              <a:spLocks noChangeArrowheads="1"/>
            </p:cNvSpPr>
            <p:nvPr/>
          </p:nvSpPr>
          <p:spPr bwMode="auto">
            <a:xfrm>
              <a:off x="344" y="1016"/>
              <a:ext cx="512" cy="224"/>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21" name="Rectangle 1029"/>
            <p:cNvSpPr>
              <a:spLocks noChangeArrowheads="1"/>
            </p:cNvSpPr>
            <p:nvPr/>
          </p:nvSpPr>
          <p:spPr bwMode="auto">
            <a:xfrm>
              <a:off x="375" y="994"/>
              <a:ext cx="514"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000000"/>
                  </a:solidFill>
                  <a:latin typeface="Arial" pitchFamily="34" charset="0"/>
                  <a:ea typeface="+mn-ea"/>
                </a:rPr>
                <a:t>IFetch</a:t>
              </a:r>
            </a:p>
          </p:txBody>
        </p:sp>
        <p:sp>
          <p:nvSpPr>
            <p:cNvPr id="188422" name="Rectangle 1030"/>
            <p:cNvSpPr>
              <a:spLocks noChangeArrowheads="1"/>
            </p:cNvSpPr>
            <p:nvPr/>
          </p:nvSpPr>
          <p:spPr bwMode="auto">
            <a:xfrm>
              <a:off x="872" y="1016"/>
              <a:ext cx="512" cy="224"/>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23" name="Rectangle 1031"/>
            <p:cNvSpPr>
              <a:spLocks noChangeArrowheads="1"/>
            </p:cNvSpPr>
            <p:nvPr/>
          </p:nvSpPr>
          <p:spPr bwMode="auto">
            <a:xfrm>
              <a:off x="1400" y="1016"/>
              <a:ext cx="512" cy="224"/>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24" name="Rectangle 1032"/>
            <p:cNvSpPr>
              <a:spLocks noChangeArrowheads="1"/>
            </p:cNvSpPr>
            <p:nvPr/>
          </p:nvSpPr>
          <p:spPr bwMode="auto">
            <a:xfrm>
              <a:off x="1928" y="1016"/>
              <a:ext cx="512" cy="224"/>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25" name="Rectangle 1033"/>
            <p:cNvSpPr>
              <a:spLocks noChangeArrowheads="1"/>
            </p:cNvSpPr>
            <p:nvPr/>
          </p:nvSpPr>
          <p:spPr bwMode="auto">
            <a:xfrm>
              <a:off x="2456" y="1016"/>
              <a:ext cx="512" cy="224"/>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26" name="Rectangle 1034"/>
            <p:cNvSpPr>
              <a:spLocks noChangeArrowheads="1"/>
            </p:cNvSpPr>
            <p:nvPr/>
          </p:nvSpPr>
          <p:spPr bwMode="auto">
            <a:xfrm>
              <a:off x="855" y="994"/>
              <a:ext cx="370"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000000"/>
                  </a:solidFill>
                  <a:latin typeface="Arial" pitchFamily="34" charset="0"/>
                  <a:ea typeface="+mn-ea"/>
                </a:rPr>
                <a:t>Dcd</a:t>
              </a:r>
            </a:p>
          </p:txBody>
        </p:sp>
        <p:sp>
          <p:nvSpPr>
            <p:cNvPr id="188427" name="Rectangle 1035"/>
            <p:cNvSpPr>
              <a:spLocks noChangeArrowheads="1"/>
            </p:cNvSpPr>
            <p:nvPr/>
          </p:nvSpPr>
          <p:spPr bwMode="auto">
            <a:xfrm>
              <a:off x="1383" y="994"/>
              <a:ext cx="434"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000000"/>
                  </a:solidFill>
                  <a:latin typeface="Arial" pitchFamily="34" charset="0"/>
                  <a:ea typeface="+mn-ea"/>
                </a:rPr>
                <a:t>Exec</a:t>
              </a:r>
            </a:p>
          </p:txBody>
        </p:sp>
        <p:sp>
          <p:nvSpPr>
            <p:cNvPr id="188428" name="Rectangle 1036"/>
            <p:cNvSpPr>
              <a:spLocks noChangeArrowheads="1"/>
            </p:cNvSpPr>
            <p:nvPr/>
          </p:nvSpPr>
          <p:spPr bwMode="auto">
            <a:xfrm>
              <a:off x="1911" y="994"/>
              <a:ext cx="434"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000000"/>
                  </a:solidFill>
                  <a:latin typeface="Arial" pitchFamily="34" charset="0"/>
                  <a:ea typeface="+mn-ea"/>
                </a:rPr>
                <a:t>Mem</a:t>
              </a:r>
            </a:p>
          </p:txBody>
        </p:sp>
        <p:sp>
          <p:nvSpPr>
            <p:cNvPr id="188429" name="Rectangle 1037"/>
            <p:cNvSpPr>
              <a:spLocks noChangeArrowheads="1"/>
            </p:cNvSpPr>
            <p:nvPr/>
          </p:nvSpPr>
          <p:spPr bwMode="auto">
            <a:xfrm>
              <a:off x="2487" y="994"/>
              <a:ext cx="346"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000000"/>
                  </a:solidFill>
                  <a:latin typeface="Arial" pitchFamily="34" charset="0"/>
                  <a:ea typeface="+mn-ea"/>
                </a:rPr>
                <a:t>WB</a:t>
              </a:r>
            </a:p>
          </p:txBody>
        </p:sp>
      </p:grpSp>
      <p:grpSp>
        <p:nvGrpSpPr>
          <p:cNvPr id="188430" name="Group 1038"/>
          <p:cNvGrpSpPr>
            <a:grpSpLocks/>
          </p:cNvGrpSpPr>
          <p:nvPr/>
        </p:nvGrpSpPr>
        <p:grpSpPr bwMode="auto">
          <a:xfrm>
            <a:off x="1384300" y="2111375"/>
            <a:ext cx="4165600" cy="390525"/>
            <a:chOff x="872" y="1330"/>
            <a:chExt cx="2624" cy="246"/>
          </a:xfrm>
        </p:grpSpPr>
        <p:sp>
          <p:nvSpPr>
            <p:cNvPr id="188431" name="Rectangle 1039"/>
            <p:cNvSpPr>
              <a:spLocks noChangeArrowheads="1"/>
            </p:cNvSpPr>
            <p:nvPr/>
          </p:nvSpPr>
          <p:spPr bwMode="auto">
            <a:xfrm>
              <a:off x="872" y="1352"/>
              <a:ext cx="512" cy="224"/>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32" name="Rectangle 1040"/>
            <p:cNvSpPr>
              <a:spLocks noChangeArrowheads="1"/>
            </p:cNvSpPr>
            <p:nvPr/>
          </p:nvSpPr>
          <p:spPr bwMode="auto">
            <a:xfrm>
              <a:off x="903" y="1330"/>
              <a:ext cx="514"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618FFD"/>
                  </a:solidFill>
                  <a:latin typeface="Arial" pitchFamily="34" charset="0"/>
                  <a:ea typeface="+mn-ea"/>
                </a:rPr>
                <a:t>IFetch</a:t>
              </a:r>
            </a:p>
          </p:txBody>
        </p:sp>
        <p:sp>
          <p:nvSpPr>
            <p:cNvPr id="188433" name="Rectangle 1041"/>
            <p:cNvSpPr>
              <a:spLocks noChangeArrowheads="1"/>
            </p:cNvSpPr>
            <p:nvPr/>
          </p:nvSpPr>
          <p:spPr bwMode="auto">
            <a:xfrm>
              <a:off x="1400" y="1352"/>
              <a:ext cx="512" cy="224"/>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34" name="Rectangle 1042"/>
            <p:cNvSpPr>
              <a:spLocks noChangeArrowheads="1"/>
            </p:cNvSpPr>
            <p:nvPr/>
          </p:nvSpPr>
          <p:spPr bwMode="auto">
            <a:xfrm>
              <a:off x="1928" y="1352"/>
              <a:ext cx="512" cy="224"/>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35" name="Rectangle 1043"/>
            <p:cNvSpPr>
              <a:spLocks noChangeArrowheads="1"/>
            </p:cNvSpPr>
            <p:nvPr/>
          </p:nvSpPr>
          <p:spPr bwMode="auto">
            <a:xfrm>
              <a:off x="2456" y="1352"/>
              <a:ext cx="512" cy="224"/>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36" name="Rectangle 1044"/>
            <p:cNvSpPr>
              <a:spLocks noChangeArrowheads="1"/>
            </p:cNvSpPr>
            <p:nvPr/>
          </p:nvSpPr>
          <p:spPr bwMode="auto">
            <a:xfrm>
              <a:off x="2984" y="1352"/>
              <a:ext cx="512" cy="224"/>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37" name="Rectangle 1045"/>
            <p:cNvSpPr>
              <a:spLocks noChangeArrowheads="1"/>
            </p:cNvSpPr>
            <p:nvPr/>
          </p:nvSpPr>
          <p:spPr bwMode="auto">
            <a:xfrm>
              <a:off x="1383" y="1330"/>
              <a:ext cx="370"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618FFD"/>
                  </a:solidFill>
                  <a:latin typeface="Arial" pitchFamily="34" charset="0"/>
                  <a:ea typeface="+mn-ea"/>
                </a:rPr>
                <a:t>Dcd</a:t>
              </a:r>
            </a:p>
          </p:txBody>
        </p:sp>
        <p:sp>
          <p:nvSpPr>
            <p:cNvPr id="188438" name="Rectangle 1046"/>
            <p:cNvSpPr>
              <a:spLocks noChangeArrowheads="1"/>
            </p:cNvSpPr>
            <p:nvPr/>
          </p:nvSpPr>
          <p:spPr bwMode="auto">
            <a:xfrm>
              <a:off x="1911" y="1330"/>
              <a:ext cx="434"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618FFD"/>
                  </a:solidFill>
                  <a:latin typeface="Arial" pitchFamily="34" charset="0"/>
                  <a:ea typeface="+mn-ea"/>
                </a:rPr>
                <a:t>Exec</a:t>
              </a:r>
            </a:p>
          </p:txBody>
        </p:sp>
        <p:sp>
          <p:nvSpPr>
            <p:cNvPr id="188439" name="Rectangle 1047"/>
            <p:cNvSpPr>
              <a:spLocks noChangeArrowheads="1"/>
            </p:cNvSpPr>
            <p:nvPr/>
          </p:nvSpPr>
          <p:spPr bwMode="auto">
            <a:xfrm>
              <a:off x="2439" y="1330"/>
              <a:ext cx="434"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618FFD"/>
                  </a:solidFill>
                  <a:latin typeface="Arial" pitchFamily="34" charset="0"/>
                  <a:ea typeface="+mn-ea"/>
                </a:rPr>
                <a:t>Mem</a:t>
              </a:r>
            </a:p>
          </p:txBody>
        </p:sp>
        <p:sp>
          <p:nvSpPr>
            <p:cNvPr id="188440" name="Rectangle 1048"/>
            <p:cNvSpPr>
              <a:spLocks noChangeArrowheads="1"/>
            </p:cNvSpPr>
            <p:nvPr/>
          </p:nvSpPr>
          <p:spPr bwMode="auto">
            <a:xfrm>
              <a:off x="3015" y="1330"/>
              <a:ext cx="346"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618FFD"/>
                  </a:solidFill>
                  <a:latin typeface="Arial" pitchFamily="34" charset="0"/>
                  <a:ea typeface="+mn-ea"/>
                </a:rPr>
                <a:t>WB</a:t>
              </a:r>
            </a:p>
          </p:txBody>
        </p:sp>
      </p:grpSp>
      <p:grpSp>
        <p:nvGrpSpPr>
          <p:cNvPr id="188441" name="Group 1049"/>
          <p:cNvGrpSpPr>
            <a:grpSpLocks/>
          </p:cNvGrpSpPr>
          <p:nvPr/>
        </p:nvGrpSpPr>
        <p:grpSpPr bwMode="auto">
          <a:xfrm>
            <a:off x="2222500" y="2644775"/>
            <a:ext cx="4165600" cy="390525"/>
            <a:chOff x="1400" y="1666"/>
            <a:chExt cx="2624" cy="246"/>
          </a:xfrm>
        </p:grpSpPr>
        <p:sp>
          <p:nvSpPr>
            <p:cNvPr id="188442" name="Rectangle 1050"/>
            <p:cNvSpPr>
              <a:spLocks noChangeArrowheads="1"/>
            </p:cNvSpPr>
            <p:nvPr/>
          </p:nvSpPr>
          <p:spPr bwMode="auto">
            <a:xfrm>
              <a:off x="1400" y="1688"/>
              <a:ext cx="512" cy="224"/>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43" name="Rectangle 1051"/>
            <p:cNvSpPr>
              <a:spLocks noChangeArrowheads="1"/>
            </p:cNvSpPr>
            <p:nvPr/>
          </p:nvSpPr>
          <p:spPr bwMode="auto">
            <a:xfrm>
              <a:off x="1431" y="1666"/>
              <a:ext cx="514"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00AE00"/>
                  </a:solidFill>
                  <a:latin typeface="Arial" pitchFamily="34" charset="0"/>
                  <a:ea typeface="+mn-ea"/>
                </a:rPr>
                <a:t>IFetch</a:t>
              </a:r>
            </a:p>
          </p:txBody>
        </p:sp>
        <p:sp>
          <p:nvSpPr>
            <p:cNvPr id="188444" name="Rectangle 1052"/>
            <p:cNvSpPr>
              <a:spLocks noChangeArrowheads="1"/>
            </p:cNvSpPr>
            <p:nvPr/>
          </p:nvSpPr>
          <p:spPr bwMode="auto">
            <a:xfrm>
              <a:off x="1928" y="1688"/>
              <a:ext cx="512" cy="224"/>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45" name="Rectangle 1053"/>
            <p:cNvSpPr>
              <a:spLocks noChangeArrowheads="1"/>
            </p:cNvSpPr>
            <p:nvPr/>
          </p:nvSpPr>
          <p:spPr bwMode="auto">
            <a:xfrm>
              <a:off x="2456" y="1688"/>
              <a:ext cx="512" cy="224"/>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46" name="Rectangle 1054"/>
            <p:cNvSpPr>
              <a:spLocks noChangeArrowheads="1"/>
            </p:cNvSpPr>
            <p:nvPr/>
          </p:nvSpPr>
          <p:spPr bwMode="auto">
            <a:xfrm>
              <a:off x="2984" y="1688"/>
              <a:ext cx="512" cy="224"/>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47" name="Rectangle 1055"/>
            <p:cNvSpPr>
              <a:spLocks noChangeArrowheads="1"/>
            </p:cNvSpPr>
            <p:nvPr/>
          </p:nvSpPr>
          <p:spPr bwMode="auto">
            <a:xfrm>
              <a:off x="3512" y="1688"/>
              <a:ext cx="512" cy="224"/>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48" name="Rectangle 1056"/>
            <p:cNvSpPr>
              <a:spLocks noChangeArrowheads="1"/>
            </p:cNvSpPr>
            <p:nvPr/>
          </p:nvSpPr>
          <p:spPr bwMode="auto">
            <a:xfrm>
              <a:off x="1911" y="1666"/>
              <a:ext cx="370"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00AE00"/>
                  </a:solidFill>
                  <a:latin typeface="Arial" pitchFamily="34" charset="0"/>
                  <a:ea typeface="+mn-ea"/>
                </a:rPr>
                <a:t>Dcd</a:t>
              </a:r>
            </a:p>
          </p:txBody>
        </p:sp>
        <p:sp>
          <p:nvSpPr>
            <p:cNvPr id="188449" name="Rectangle 1057"/>
            <p:cNvSpPr>
              <a:spLocks noChangeArrowheads="1"/>
            </p:cNvSpPr>
            <p:nvPr/>
          </p:nvSpPr>
          <p:spPr bwMode="auto">
            <a:xfrm>
              <a:off x="2439" y="1666"/>
              <a:ext cx="434"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00AE00"/>
                  </a:solidFill>
                  <a:latin typeface="Arial" pitchFamily="34" charset="0"/>
                  <a:ea typeface="+mn-ea"/>
                </a:rPr>
                <a:t>Exec</a:t>
              </a:r>
            </a:p>
          </p:txBody>
        </p:sp>
        <p:sp>
          <p:nvSpPr>
            <p:cNvPr id="188450" name="Rectangle 1058"/>
            <p:cNvSpPr>
              <a:spLocks noChangeArrowheads="1"/>
            </p:cNvSpPr>
            <p:nvPr/>
          </p:nvSpPr>
          <p:spPr bwMode="auto">
            <a:xfrm>
              <a:off x="2967" y="1666"/>
              <a:ext cx="434"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00AE00"/>
                  </a:solidFill>
                  <a:latin typeface="Arial" pitchFamily="34" charset="0"/>
                  <a:ea typeface="+mn-ea"/>
                </a:rPr>
                <a:t>Mem</a:t>
              </a:r>
            </a:p>
          </p:txBody>
        </p:sp>
        <p:sp>
          <p:nvSpPr>
            <p:cNvPr id="188451" name="Rectangle 1059"/>
            <p:cNvSpPr>
              <a:spLocks noChangeArrowheads="1"/>
            </p:cNvSpPr>
            <p:nvPr/>
          </p:nvSpPr>
          <p:spPr bwMode="auto">
            <a:xfrm>
              <a:off x="3543" y="1666"/>
              <a:ext cx="346"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00AE00"/>
                  </a:solidFill>
                  <a:latin typeface="Arial" pitchFamily="34" charset="0"/>
                  <a:ea typeface="+mn-ea"/>
                </a:rPr>
                <a:t>WB</a:t>
              </a:r>
            </a:p>
          </p:txBody>
        </p:sp>
      </p:grpSp>
      <p:grpSp>
        <p:nvGrpSpPr>
          <p:cNvPr id="188452" name="Group 1060"/>
          <p:cNvGrpSpPr>
            <a:grpSpLocks/>
          </p:cNvGrpSpPr>
          <p:nvPr/>
        </p:nvGrpSpPr>
        <p:grpSpPr bwMode="auto">
          <a:xfrm>
            <a:off x="3060700" y="3178175"/>
            <a:ext cx="4165600" cy="390525"/>
            <a:chOff x="1928" y="2002"/>
            <a:chExt cx="2624" cy="246"/>
          </a:xfrm>
        </p:grpSpPr>
        <p:sp>
          <p:nvSpPr>
            <p:cNvPr id="188453" name="Rectangle 1061"/>
            <p:cNvSpPr>
              <a:spLocks noChangeArrowheads="1"/>
            </p:cNvSpPr>
            <p:nvPr/>
          </p:nvSpPr>
          <p:spPr bwMode="auto">
            <a:xfrm>
              <a:off x="1928" y="2024"/>
              <a:ext cx="512" cy="224"/>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54" name="Rectangle 1062"/>
            <p:cNvSpPr>
              <a:spLocks noChangeArrowheads="1"/>
            </p:cNvSpPr>
            <p:nvPr/>
          </p:nvSpPr>
          <p:spPr bwMode="auto">
            <a:xfrm>
              <a:off x="1959" y="2002"/>
              <a:ext cx="514"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005400"/>
                  </a:solidFill>
                  <a:latin typeface="Arial" pitchFamily="34" charset="0"/>
                  <a:ea typeface="+mn-ea"/>
                </a:rPr>
                <a:t>IFetch</a:t>
              </a:r>
            </a:p>
          </p:txBody>
        </p:sp>
        <p:sp>
          <p:nvSpPr>
            <p:cNvPr id="188455" name="Rectangle 1063"/>
            <p:cNvSpPr>
              <a:spLocks noChangeArrowheads="1"/>
            </p:cNvSpPr>
            <p:nvPr/>
          </p:nvSpPr>
          <p:spPr bwMode="auto">
            <a:xfrm>
              <a:off x="2456" y="2024"/>
              <a:ext cx="512" cy="224"/>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56" name="Rectangle 1064"/>
            <p:cNvSpPr>
              <a:spLocks noChangeArrowheads="1"/>
            </p:cNvSpPr>
            <p:nvPr/>
          </p:nvSpPr>
          <p:spPr bwMode="auto">
            <a:xfrm>
              <a:off x="2984" y="2024"/>
              <a:ext cx="512" cy="224"/>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57" name="Rectangle 1065"/>
            <p:cNvSpPr>
              <a:spLocks noChangeArrowheads="1"/>
            </p:cNvSpPr>
            <p:nvPr/>
          </p:nvSpPr>
          <p:spPr bwMode="auto">
            <a:xfrm>
              <a:off x="3512" y="2024"/>
              <a:ext cx="512" cy="224"/>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58" name="Rectangle 1066"/>
            <p:cNvSpPr>
              <a:spLocks noChangeArrowheads="1"/>
            </p:cNvSpPr>
            <p:nvPr/>
          </p:nvSpPr>
          <p:spPr bwMode="auto">
            <a:xfrm>
              <a:off x="4040" y="2024"/>
              <a:ext cx="512" cy="224"/>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59" name="Rectangle 1067"/>
            <p:cNvSpPr>
              <a:spLocks noChangeArrowheads="1"/>
            </p:cNvSpPr>
            <p:nvPr/>
          </p:nvSpPr>
          <p:spPr bwMode="auto">
            <a:xfrm>
              <a:off x="2439" y="2002"/>
              <a:ext cx="370"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005400"/>
                  </a:solidFill>
                  <a:latin typeface="Arial" pitchFamily="34" charset="0"/>
                  <a:ea typeface="+mn-ea"/>
                </a:rPr>
                <a:t>Dcd</a:t>
              </a:r>
            </a:p>
          </p:txBody>
        </p:sp>
        <p:sp>
          <p:nvSpPr>
            <p:cNvPr id="188460" name="Rectangle 1068"/>
            <p:cNvSpPr>
              <a:spLocks noChangeArrowheads="1"/>
            </p:cNvSpPr>
            <p:nvPr/>
          </p:nvSpPr>
          <p:spPr bwMode="auto">
            <a:xfrm>
              <a:off x="2967" y="2002"/>
              <a:ext cx="434"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005400"/>
                  </a:solidFill>
                  <a:latin typeface="Arial" pitchFamily="34" charset="0"/>
                  <a:ea typeface="+mn-ea"/>
                </a:rPr>
                <a:t>Exec</a:t>
              </a:r>
            </a:p>
          </p:txBody>
        </p:sp>
        <p:sp>
          <p:nvSpPr>
            <p:cNvPr id="188461" name="Rectangle 1069"/>
            <p:cNvSpPr>
              <a:spLocks noChangeArrowheads="1"/>
            </p:cNvSpPr>
            <p:nvPr/>
          </p:nvSpPr>
          <p:spPr bwMode="auto">
            <a:xfrm>
              <a:off x="3495" y="2002"/>
              <a:ext cx="434"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005400"/>
                  </a:solidFill>
                  <a:latin typeface="Arial" pitchFamily="34" charset="0"/>
                  <a:ea typeface="+mn-ea"/>
                </a:rPr>
                <a:t>Mem</a:t>
              </a:r>
            </a:p>
          </p:txBody>
        </p:sp>
        <p:sp>
          <p:nvSpPr>
            <p:cNvPr id="188462" name="Rectangle 1070"/>
            <p:cNvSpPr>
              <a:spLocks noChangeArrowheads="1"/>
            </p:cNvSpPr>
            <p:nvPr/>
          </p:nvSpPr>
          <p:spPr bwMode="auto">
            <a:xfrm>
              <a:off x="4071" y="2002"/>
              <a:ext cx="346"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005400"/>
                  </a:solidFill>
                  <a:latin typeface="Arial" pitchFamily="34" charset="0"/>
                  <a:ea typeface="+mn-ea"/>
                </a:rPr>
                <a:t>WB</a:t>
              </a:r>
            </a:p>
          </p:txBody>
        </p:sp>
      </p:grpSp>
      <p:grpSp>
        <p:nvGrpSpPr>
          <p:cNvPr id="188463" name="Group 1071"/>
          <p:cNvGrpSpPr>
            <a:grpSpLocks/>
          </p:cNvGrpSpPr>
          <p:nvPr/>
        </p:nvGrpSpPr>
        <p:grpSpPr bwMode="auto">
          <a:xfrm>
            <a:off x="3898900" y="3711575"/>
            <a:ext cx="4165600" cy="390525"/>
            <a:chOff x="2456" y="2338"/>
            <a:chExt cx="2624" cy="246"/>
          </a:xfrm>
        </p:grpSpPr>
        <p:sp>
          <p:nvSpPr>
            <p:cNvPr id="188464" name="Rectangle 1072"/>
            <p:cNvSpPr>
              <a:spLocks noChangeArrowheads="1"/>
            </p:cNvSpPr>
            <p:nvPr/>
          </p:nvSpPr>
          <p:spPr bwMode="auto">
            <a:xfrm>
              <a:off x="2456" y="2360"/>
              <a:ext cx="512" cy="224"/>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65" name="Rectangle 1073"/>
            <p:cNvSpPr>
              <a:spLocks noChangeArrowheads="1"/>
            </p:cNvSpPr>
            <p:nvPr/>
          </p:nvSpPr>
          <p:spPr bwMode="auto">
            <a:xfrm>
              <a:off x="2487" y="2338"/>
              <a:ext cx="514"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000000"/>
                  </a:solidFill>
                  <a:latin typeface="Arial" pitchFamily="34" charset="0"/>
                  <a:ea typeface="+mn-ea"/>
                </a:rPr>
                <a:t>IFetch</a:t>
              </a:r>
            </a:p>
          </p:txBody>
        </p:sp>
        <p:sp>
          <p:nvSpPr>
            <p:cNvPr id="188466" name="Rectangle 1074"/>
            <p:cNvSpPr>
              <a:spLocks noChangeArrowheads="1"/>
            </p:cNvSpPr>
            <p:nvPr/>
          </p:nvSpPr>
          <p:spPr bwMode="auto">
            <a:xfrm>
              <a:off x="2984" y="2360"/>
              <a:ext cx="512" cy="224"/>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67" name="Rectangle 1075"/>
            <p:cNvSpPr>
              <a:spLocks noChangeArrowheads="1"/>
            </p:cNvSpPr>
            <p:nvPr/>
          </p:nvSpPr>
          <p:spPr bwMode="auto">
            <a:xfrm>
              <a:off x="3512" y="2360"/>
              <a:ext cx="512" cy="224"/>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68" name="Rectangle 1076"/>
            <p:cNvSpPr>
              <a:spLocks noChangeArrowheads="1"/>
            </p:cNvSpPr>
            <p:nvPr/>
          </p:nvSpPr>
          <p:spPr bwMode="auto">
            <a:xfrm>
              <a:off x="4040" y="2360"/>
              <a:ext cx="512" cy="224"/>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69" name="Rectangle 1077"/>
            <p:cNvSpPr>
              <a:spLocks noChangeArrowheads="1"/>
            </p:cNvSpPr>
            <p:nvPr/>
          </p:nvSpPr>
          <p:spPr bwMode="auto">
            <a:xfrm>
              <a:off x="4568" y="2360"/>
              <a:ext cx="512" cy="224"/>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70" name="Rectangle 1078"/>
            <p:cNvSpPr>
              <a:spLocks noChangeArrowheads="1"/>
            </p:cNvSpPr>
            <p:nvPr/>
          </p:nvSpPr>
          <p:spPr bwMode="auto">
            <a:xfrm>
              <a:off x="2967" y="2338"/>
              <a:ext cx="370"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000000"/>
                  </a:solidFill>
                  <a:latin typeface="Arial" pitchFamily="34" charset="0"/>
                  <a:ea typeface="+mn-ea"/>
                </a:rPr>
                <a:t>Dcd</a:t>
              </a:r>
            </a:p>
          </p:txBody>
        </p:sp>
        <p:sp>
          <p:nvSpPr>
            <p:cNvPr id="188471" name="Rectangle 1079"/>
            <p:cNvSpPr>
              <a:spLocks noChangeArrowheads="1"/>
            </p:cNvSpPr>
            <p:nvPr/>
          </p:nvSpPr>
          <p:spPr bwMode="auto">
            <a:xfrm>
              <a:off x="3495" y="2338"/>
              <a:ext cx="434"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000000"/>
                  </a:solidFill>
                  <a:latin typeface="Arial" pitchFamily="34" charset="0"/>
                  <a:ea typeface="+mn-ea"/>
                </a:rPr>
                <a:t>Exec</a:t>
              </a:r>
            </a:p>
          </p:txBody>
        </p:sp>
        <p:sp>
          <p:nvSpPr>
            <p:cNvPr id="188472" name="Rectangle 1080"/>
            <p:cNvSpPr>
              <a:spLocks noChangeArrowheads="1"/>
            </p:cNvSpPr>
            <p:nvPr/>
          </p:nvSpPr>
          <p:spPr bwMode="auto">
            <a:xfrm>
              <a:off x="4023" y="2338"/>
              <a:ext cx="434"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000000"/>
                  </a:solidFill>
                  <a:latin typeface="Arial" pitchFamily="34" charset="0"/>
                  <a:ea typeface="+mn-ea"/>
                </a:rPr>
                <a:t>Mem</a:t>
              </a:r>
            </a:p>
          </p:txBody>
        </p:sp>
        <p:sp>
          <p:nvSpPr>
            <p:cNvPr id="188473" name="Rectangle 1081"/>
            <p:cNvSpPr>
              <a:spLocks noChangeArrowheads="1"/>
            </p:cNvSpPr>
            <p:nvPr/>
          </p:nvSpPr>
          <p:spPr bwMode="auto">
            <a:xfrm>
              <a:off x="4599" y="2338"/>
              <a:ext cx="346"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000000"/>
                  </a:solidFill>
                  <a:latin typeface="Arial" pitchFamily="34" charset="0"/>
                  <a:ea typeface="+mn-ea"/>
                </a:rPr>
                <a:t>WB</a:t>
              </a:r>
            </a:p>
          </p:txBody>
        </p:sp>
      </p:grpSp>
      <p:grpSp>
        <p:nvGrpSpPr>
          <p:cNvPr id="188474" name="Group 1082"/>
          <p:cNvGrpSpPr>
            <a:grpSpLocks/>
          </p:cNvGrpSpPr>
          <p:nvPr/>
        </p:nvGrpSpPr>
        <p:grpSpPr bwMode="auto">
          <a:xfrm>
            <a:off x="4737100" y="4244975"/>
            <a:ext cx="4165600" cy="390525"/>
            <a:chOff x="2984" y="2674"/>
            <a:chExt cx="2624" cy="246"/>
          </a:xfrm>
        </p:grpSpPr>
        <p:sp>
          <p:nvSpPr>
            <p:cNvPr id="188475" name="Rectangle 1083"/>
            <p:cNvSpPr>
              <a:spLocks noChangeArrowheads="1"/>
            </p:cNvSpPr>
            <p:nvPr/>
          </p:nvSpPr>
          <p:spPr bwMode="auto">
            <a:xfrm>
              <a:off x="2984" y="2696"/>
              <a:ext cx="512" cy="224"/>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76" name="Rectangle 1084"/>
            <p:cNvSpPr>
              <a:spLocks noChangeArrowheads="1"/>
            </p:cNvSpPr>
            <p:nvPr/>
          </p:nvSpPr>
          <p:spPr bwMode="auto">
            <a:xfrm>
              <a:off x="3015" y="2674"/>
              <a:ext cx="514"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000000"/>
                  </a:solidFill>
                  <a:latin typeface="Arial" pitchFamily="34" charset="0"/>
                  <a:ea typeface="+mn-ea"/>
                </a:rPr>
                <a:t>IFetch</a:t>
              </a:r>
            </a:p>
          </p:txBody>
        </p:sp>
        <p:sp>
          <p:nvSpPr>
            <p:cNvPr id="188477" name="Rectangle 1085"/>
            <p:cNvSpPr>
              <a:spLocks noChangeArrowheads="1"/>
            </p:cNvSpPr>
            <p:nvPr/>
          </p:nvSpPr>
          <p:spPr bwMode="auto">
            <a:xfrm>
              <a:off x="3512" y="2696"/>
              <a:ext cx="512" cy="224"/>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78" name="Rectangle 1086"/>
            <p:cNvSpPr>
              <a:spLocks noChangeArrowheads="1"/>
            </p:cNvSpPr>
            <p:nvPr/>
          </p:nvSpPr>
          <p:spPr bwMode="auto">
            <a:xfrm>
              <a:off x="4040" y="2696"/>
              <a:ext cx="512" cy="224"/>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79" name="Rectangle 1087"/>
            <p:cNvSpPr>
              <a:spLocks noChangeArrowheads="1"/>
            </p:cNvSpPr>
            <p:nvPr/>
          </p:nvSpPr>
          <p:spPr bwMode="auto">
            <a:xfrm>
              <a:off x="4568" y="2696"/>
              <a:ext cx="512" cy="224"/>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80" name="Rectangle 1088"/>
            <p:cNvSpPr>
              <a:spLocks noChangeArrowheads="1"/>
            </p:cNvSpPr>
            <p:nvPr/>
          </p:nvSpPr>
          <p:spPr bwMode="auto">
            <a:xfrm>
              <a:off x="5096" y="2696"/>
              <a:ext cx="512" cy="224"/>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81" name="Rectangle 1089"/>
            <p:cNvSpPr>
              <a:spLocks noChangeArrowheads="1"/>
            </p:cNvSpPr>
            <p:nvPr/>
          </p:nvSpPr>
          <p:spPr bwMode="auto">
            <a:xfrm>
              <a:off x="3495" y="2674"/>
              <a:ext cx="370"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000000"/>
                  </a:solidFill>
                  <a:latin typeface="Arial" pitchFamily="34" charset="0"/>
                  <a:ea typeface="+mn-ea"/>
                </a:rPr>
                <a:t>Dcd</a:t>
              </a:r>
            </a:p>
          </p:txBody>
        </p:sp>
        <p:sp>
          <p:nvSpPr>
            <p:cNvPr id="188482" name="Rectangle 1090"/>
            <p:cNvSpPr>
              <a:spLocks noChangeArrowheads="1"/>
            </p:cNvSpPr>
            <p:nvPr/>
          </p:nvSpPr>
          <p:spPr bwMode="auto">
            <a:xfrm>
              <a:off x="4023" y="2674"/>
              <a:ext cx="434"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000000"/>
                  </a:solidFill>
                  <a:latin typeface="Arial" pitchFamily="34" charset="0"/>
                  <a:ea typeface="+mn-ea"/>
                </a:rPr>
                <a:t>Exec</a:t>
              </a:r>
            </a:p>
          </p:txBody>
        </p:sp>
        <p:sp>
          <p:nvSpPr>
            <p:cNvPr id="188483" name="Rectangle 1091"/>
            <p:cNvSpPr>
              <a:spLocks noChangeArrowheads="1"/>
            </p:cNvSpPr>
            <p:nvPr/>
          </p:nvSpPr>
          <p:spPr bwMode="auto">
            <a:xfrm>
              <a:off x="4551" y="2674"/>
              <a:ext cx="434"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000000"/>
                  </a:solidFill>
                  <a:latin typeface="Arial" pitchFamily="34" charset="0"/>
                  <a:ea typeface="+mn-ea"/>
                </a:rPr>
                <a:t>Mem</a:t>
              </a:r>
            </a:p>
          </p:txBody>
        </p:sp>
        <p:sp>
          <p:nvSpPr>
            <p:cNvPr id="188484" name="Rectangle 1092"/>
            <p:cNvSpPr>
              <a:spLocks noChangeArrowheads="1"/>
            </p:cNvSpPr>
            <p:nvPr/>
          </p:nvSpPr>
          <p:spPr bwMode="auto">
            <a:xfrm>
              <a:off x="5127" y="2674"/>
              <a:ext cx="346"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000000"/>
                  </a:solidFill>
                  <a:latin typeface="Arial" pitchFamily="34" charset="0"/>
                  <a:ea typeface="+mn-ea"/>
                </a:rPr>
                <a:t>WB</a:t>
              </a:r>
            </a:p>
          </p:txBody>
        </p:sp>
      </p:grpSp>
      <p:sp>
        <p:nvSpPr>
          <p:cNvPr id="188485" name="Line 1093"/>
          <p:cNvSpPr>
            <a:spLocks noChangeShapeType="1"/>
          </p:cNvSpPr>
          <p:nvPr/>
        </p:nvSpPr>
        <p:spPr bwMode="auto">
          <a:xfrm>
            <a:off x="457200" y="1612900"/>
            <a:ext cx="0" cy="287020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86" name="Rectangle 1094"/>
          <p:cNvSpPr>
            <a:spLocks noChangeArrowheads="1"/>
          </p:cNvSpPr>
          <p:nvPr/>
        </p:nvSpPr>
        <p:spPr bwMode="auto">
          <a:xfrm>
            <a:off x="519113" y="4092575"/>
            <a:ext cx="1603375" cy="36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000000"/>
                </a:solidFill>
                <a:latin typeface="Arial" pitchFamily="34" charset="0"/>
                <a:ea typeface="+mn-ea"/>
              </a:rPr>
              <a:t>Program Flow</a:t>
            </a:r>
          </a:p>
        </p:txBody>
      </p:sp>
      <p:sp>
        <p:nvSpPr>
          <p:cNvPr id="188487" name="Line 1095"/>
          <p:cNvSpPr>
            <a:spLocks noChangeShapeType="1"/>
          </p:cNvSpPr>
          <p:nvPr/>
        </p:nvSpPr>
        <p:spPr bwMode="auto">
          <a:xfrm>
            <a:off x="469900" y="1447800"/>
            <a:ext cx="7670800"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88488" name="Rectangle 1096"/>
          <p:cNvSpPr>
            <a:spLocks noChangeArrowheads="1"/>
          </p:cNvSpPr>
          <p:nvPr/>
        </p:nvSpPr>
        <p:spPr bwMode="auto">
          <a:xfrm>
            <a:off x="671513" y="1044575"/>
            <a:ext cx="688975" cy="36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800">
                <a:solidFill>
                  <a:srgbClr val="000000"/>
                </a:solidFill>
                <a:latin typeface="Arial" pitchFamily="34" charset="0"/>
                <a:ea typeface="+mn-ea"/>
              </a:rPr>
              <a:t>Time</a:t>
            </a:r>
          </a:p>
        </p:txBody>
      </p:sp>
      <p:sp>
        <p:nvSpPr>
          <p:cNvPr id="188489" name="AutoShape 1097"/>
          <p:cNvSpPr>
            <a:spLocks noChangeArrowheads="1"/>
          </p:cNvSpPr>
          <p:nvPr/>
        </p:nvSpPr>
        <p:spPr bwMode="auto">
          <a:xfrm>
            <a:off x="3810000" y="1219200"/>
            <a:ext cx="990600" cy="3200400"/>
          </a:xfrm>
          <a:prstGeom prst="roundRect">
            <a:avLst>
              <a:gd name="adj" fmla="val 16667"/>
            </a:avLst>
          </a:prstGeom>
          <a:noFill/>
          <a:ln w="57150">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Tree>
    <p:extLst>
      <p:ext uri="{BB962C8B-B14F-4D97-AF65-F5344CB8AC3E}">
        <p14:creationId xmlns:p14="http://schemas.microsoft.com/office/powerpoint/2010/main" val="40839507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188489"/>
                                        </p:tgtEl>
                                        <p:attrNameLst>
                                          <p:attrName>style.visibility</p:attrName>
                                        </p:attrNameLst>
                                      </p:cBhvr>
                                      <p:to>
                                        <p:strVal val="visible"/>
                                      </p:to>
                                    </p:set>
                                    <p:anim calcmode="lin" valueType="num">
                                      <p:cBhvr>
                                        <p:cTn id="7" dur="500" fill="hold"/>
                                        <p:tgtEl>
                                          <p:spTgt spid="188489"/>
                                        </p:tgtEl>
                                        <p:attrNameLst>
                                          <p:attrName>ppt_w</p:attrName>
                                        </p:attrNameLst>
                                      </p:cBhvr>
                                      <p:tavLst>
                                        <p:tav tm="0">
                                          <p:val>
                                            <p:fltVal val="0"/>
                                          </p:val>
                                        </p:tav>
                                        <p:tav tm="100000">
                                          <p:val>
                                            <p:strVal val="#ppt_w"/>
                                          </p:val>
                                        </p:tav>
                                      </p:tavLst>
                                    </p:anim>
                                    <p:anim calcmode="lin" valueType="num">
                                      <p:cBhvr>
                                        <p:cTn id="8" dur="500" fill="hold"/>
                                        <p:tgtEl>
                                          <p:spTgt spid="188489"/>
                                        </p:tgtEl>
                                        <p:attrNameLst>
                                          <p:attrName>ppt_h</p:attrName>
                                        </p:attrNameLst>
                                      </p:cBhvr>
                                      <p:tavLst>
                                        <p:tav tm="0">
                                          <p:val>
                                            <p:fltVal val="0"/>
                                          </p:val>
                                        </p:tav>
                                        <p:tav tm="100000">
                                          <p:val>
                                            <p:strVal val="#ppt_h"/>
                                          </p:val>
                                        </p:tav>
                                      </p:tavLst>
                                    </p:anim>
                                    <p:anim calcmode="lin" valueType="num">
                                      <p:cBhvr>
                                        <p:cTn id="9" dur="500" fill="hold"/>
                                        <p:tgtEl>
                                          <p:spTgt spid="188489"/>
                                        </p:tgtEl>
                                        <p:attrNameLst>
                                          <p:attrName>ppt_x</p:attrName>
                                        </p:attrNameLst>
                                      </p:cBhvr>
                                      <p:tavLst>
                                        <p:tav tm="0">
                                          <p:val>
                                            <p:fltVal val="0.5"/>
                                          </p:val>
                                        </p:tav>
                                        <p:tav tm="100000">
                                          <p:val>
                                            <p:strVal val="#ppt_x"/>
                                          </p:val>
                                        </p:tav>
                                      </p:tavLst>
                                    </p:anim>
                                    <p:anim calcmode="lin" valueType="num">
                                      <p:cBhvr>
                                        <p:cTn id="10" dur="500" fill="hold"/>
                                        <p:tgtEl>
                                          <p:spTgt spid="18848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48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1026"/>
          <p:cNvSpPr>
            <a:spLocks noGrp="1" noChangeArrowheads="1"/>
          </p:cNvSpPr>
          <p:nvPr>
            <p:ph type="title"/>
          </p:nvPr>
        </p:nvSpPr>
        <p:spPr>
          <a:xfrm>
            <a:off x="800100" y="304800"/>
            <a:ext cx="6748463" cy="488950"/>
          </a:xfrm>
          <a:noFill/>
          <a:ln/>
        </p:spPr>
        <p:txBody>
          <a:bodyPr wrap="none" lIns="63500" tIns="25400" rIns="63500" bIns="25400" anchor="t">
            <a:spAutoFit/>
          </a:bodyPr>
          <a:lstStyle/>
          <a:p>
            <a:r>
              <a:rPr lang="en-US"/>
              <a:t>Single Cycle, Multiple Cycle, vs. Pipeline</a:t>
            </a:r>
          </a:p>
        </p:txBody>
      </p:sp>
      <p:sp>
        <p:nvSpPr>
          <p:cNvPr id="190467" name="Rectangle 1027"/>
          <p:cNvSpPr>
            <a:spLocks noChangeArrowheads="1"/>
          </p:cNvSpPr>
          <p:nvPr/>
        </p:nvSpPr>
        <p:spPr bwMode="auto">
          <a:xfrm>
            <a:off x="214313" y="2895600"/>
            <a:ext cx="496887"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Clk</a:t>
            </a:r>
          </a:p>
        </p:txBody>
      </p:sp>
      <p:sp>
        <p:nvSpPr>
          <p:cNvPr id="190468" name="Line 1028"/>
          <p:cNvSpPr>
            <a:spLocks noChangeShapeType="1"/>
          </p:cNvSpPr>
          <p:nvPr/>
        </p:nvSpPr>
        <p:spPr bwMode="auto">
          <a:xfrm>
            <a:off x="774700" y="3124200"/>
            <a:ext cx="3556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469" name="Line 1029"/>
          <p:cNvSpPr>
            <a:spLocks noChangeShapeType="1"/>
          </p:cNvSpPr>
          <p:nvPr/>
        </p:nvSpPr>
        <p:spPr bwMode="auto">
          <a:xfrm>
            <a:off x="762000" y="2908300"/>
            <a:ext cx="0" cy="2032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470" name="Line 1030"/>
          <p:cNvSpPr>
            <a:spLocks noChangeShapeType="1"/>
          </p:cNvSpPr>
          <p:nvPr/>
        </p:nvSpPr>
        <p:spPr bwMode="auto">
          <a:xfrm flipV="1">
            <a:off x="1143000" y="2882900"/>
            <a:ext cx="0" cy="2540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471" name="Line 1031"/>
          <p:cNvSpPr>
            <a:spLocks noChangeShapeType="1"/>
          </p:cNvSpPr>
          <p:nvPr/>
        </p:nvSpPr>
        <p:spPr bwMode="auto">
          <a:xfrm>
            <a:off x="1155700" y="2895600"/>
            <a:ext cx="3556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472" name="Line 1032"/>
          <p:cNvSpPr>
            <a:spLocks noChangeShapeType="1"/>
          </p:cNvSpPr>
          <p:nvPr/>
        </p:nvSpPr>
        <p:spPr bwMode="auto">
          <a:xfrm>
            <a:off x="1524000" y="2908300"/>
            <a:ext cx="0" cy="2032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473" name="Line 1033"/>
          <p:cNvSpPr>
            <a:spLocks noChangeShapeType="1"/>
          </p:cNvSpPr>
          <p:nvPr/>
        </p:nvSpPr>
        <p:spPr bwMode="auto">
          <a:xfrm>
            <a:off x="393700" y="2895600"/>
            <a:ext cx="3556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474" name="Line 1034"/>
          <p:cNvSpPr>
            <a:spLocks noChangeShapeType="1"/>
          </p:cNvSpPr>
          <p:nvPr/>
        </p:nvSpPr>
        <p:spPr bwMode="auto">
          <a:xfrm flipV="1">
            <a:off x="762000" y="1358900"/>
            <a:ext cx="0" cy="15494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475" name="Rectangle 1035"/>
          <p:cNvSpPr>
            <a:spLocks noChangeArrowheads="1"/>
          </p:cNvSpPr>
          <p:nvPr/>
        </p:nvSpPr>
        <p:spPr bwMode="auto">
          <a:xfrm>
            <a:off x="747713" y="2514600"/>
            <a:ext cx="81915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Cycle 1</a:t>
            </a:r>
          </a:p>
        </p:txBody>
      </p:sp>
      <p:sp>
        <p:nvSpPr>
          <p:cNvPr id="190476" name="Rectangle 1036"/>
          <p:cNvSpPr>
            <a:spLocks noChangeArrowheads="1"/>
          </p:cNvSpPr>
          <p:nvPr/>
        </p:nvSpPr>
        <p:spPr bwMode="auto">
          <a:xfrm>
            <a:off x="214313" y="3429000"/>
            <a:ext cx="2976562"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Multiple Cycle Implementation:</a:t>
            </a:r>
          </a:p>
        </p:txBody>
      </p:sp>
      <p:grpSp>
        <p:nvGrpSpPr>
          <p:cNvPr id="190477" name="Group 1037"/>
          <p:cNvGrpSpPr>
            <a:grpSpLocks/>
          </p:cNvGrpSpPr>
          <p:nvPr/>
        </p:nvGrpSpPr>
        <p:grpSpPr bwMode="auto">
          <a:xfrm>
            <a:off x="774700" y="4038600"/>
            <a:ext cx="3784600" cy="333375"/>
            <a:chOff x="488" y="2544"/>
            <a:chExt cx="2384" cy="210"/>
          </a:xfrm>
        </p:grpSpPr>
        <p:grpSp>
          <p:nvGrpSpPr>
            <p:cNvPr id="190478" name="Group 1038"/>
            <p:cNvGrpSpPr>
              <a:grpSpLocks/>
            </p:cNvGrpSpPr>
            <p:nvPr/>
          </p:nvGrpSpPr>
          <p:grpSpPr bwMode="auto">
            <a:xfrm>
              <a:off x="488" y="2544"/>
              <a:ext cx="466" cy="210"/>
              <a:chOff x="488" y="2544"/>
              <a:chExt cx="466" cy="210"/>
            </a:xfrm>
          </p:grpSpPr>
          <p:sp>
            <p:nvSpPr>
              <p:cNvPr id="190479" name="Rectangle 1039"/>
              <p:cNvSpPr>
                <a:spLocks noChangeArrowheads="1"/>
              </p:cNvSpPr>
              <p:nvPr/>
            </p:nvSpPr>
            <p:spPr bwMode="auto">
              <a:xfrm>
                <a:off x="488" y="2552"/>
                <a:ext cx="464" cy="176"/>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480" name="Rectangle 1040"/>
              <p:cNvSpPr>
                <a:spLocks noChangeArrowheads="1"/>
              </p:cNvSpPr>
              <p:nvPr/>
            </p:nvSpPr>
            <p:spPr bwMode="auto">
              <a:xfrm>
                <a:off x="519" y="2544"/>
                <a:ext cx="435"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Ifetch</a:t>
                </a:r>
              </a:p>
            </p:txBody>
          </p:sp>
        </p:grpSp>
        <p:grpSp>
          <p:nvGrpSpPr>
            <p:cNvPr id="190481" name="Group 1041"/>
            <p:cNvGrpSpPr>
              <a:grpSpLocks/>
            </p:cNvGrpSpPr>
            <p:nvPr/>
          </p:nvGrpSpPr>
          <p:grpSpPr bwMode="auto">
            <a:xfrm>
              <a:off x="968" y="2544"/>
              <a:ext cx="464" cy="210"/>
              <a:chOff x="968" y="2544"/>
              <a:chExt cx="464" cy="210"/>
            </a:xfrm>
          </p:grpSpPr>
          <p:sp>
            <p:nvSpPr>
              <p:cNvPr id="190482" name="Rectangle 1042"/>
              <p:cNvSpPr>
                <a:spLocks noChangeArrowheads="1"/>
              </p:cNvSpPr>
              <p:nvPr/>
            </p:nvSpPr>
            <p:spPr bwMode="auto">
              <a:xfrm>
                <a:off x="968" y="2552"/>
                <a:ext cx="464" cy="176"/>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483" name="Rectangle 1043"/>
              <p:cNvSpPr>
                <a:spLocks noChangeArrowheads="1"/>
              </p:cNvSpPr>
              <p:nvPr/>
            </p:nvSpPr>
            <p:spPr bwMode="auto">
              <a:xfrm>
                <a:off x="1047" y="2544"/>
                <a:ext cx="327"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Reg</a:t>
                </a:r>
              </a:p>
            </p:txBody>
          </p:sp>
        </p:grpSp>
        <p:grpSp>
          <p:nvGrpSpPr>
            <p:cNvPr id="190484" name="Group 1044"/>
            <p:cNvGrpSpPr>
              <a:grpSpLocks/>
            </p:cNvGrpSpPr>
            <p:nvPr/>
          </p:nvGrpSpPr>
          <p:grpSpPr bwMode="auto">
            <a:xfrm>
              <a:off x="1448" y="2544"/>
              <a:ext cx="464" cy="210"/>
              <a:chOff x="1448" y="2544"/>
              <a:chExt cx="464" cy="210"/>
            </a:xfrm>
          </p:grpSpPr>
          <p:sp>
            <p:nvSpPr>
              <p:cNvPr id="190485" name="Rectangle 1045"/>
              <p:cNvSpPr>
                <a:spLocks noChangeArrowheads="1"/>
              </p:cNvSpPr>
              <p:nvPr/>
            </p:nvSpPr>
            <p:spPr bwMode="auto">
              <a:xfrm>
                <a:off x="1448" y="2552"/>
                <a:ext cx="464" cy="176"/>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486" name="Rectangle 1046"/>
              <p:cNvSpPr>
                <a:spLocks noChangeArrowheads="1"/>
              </p:cNvSpPr>
              <p:nvPr/>
            </p:nvSpPr>
            <p:spPr bwMode="auto">
              <a:xfrm>
                <a:off x="1479" y="2544"/>
                <a:ext cx="377"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Exec</a:t>
                </a:r>
              </a:p>
            </p:txBody>
          </p:sp>
        </p:grpSp>
        <p:grpSp>
          <p:nvGrpSpPr>
            <p:cNvPr id="190487" name="Group 1047"/>
            <p:cNvGrpSpPr>
              <a:grpSpLocks/>
            </p:cNvGrpSpPr>
            <p:nvPr/>
          </p:nvGrpSpPr>
          <p:grpSpPr bwMode="auto">
            <a:xfrm>
              <a:off x="1928" y="2544"/>
              <a:ext cx="464" cy="210"/>
              <a:chOff x="1928" y="2544"/>
              <a:chExt cx="464" cy="210"/>
            </a:xfrm>
          </p:grpSpPr>
          <p:sp>
            <p:nvSpPr>
              <p:cNvPr id="190488" name="Rectangle 1048"/>
              <p:cNvSpPr>
                <a:spLocks noChangeArrowheads="1"/>
              </p:cNvSpPr>
              <p:nvPr/>
            </p:nvSpPr>
            <p:spPr bwMode="auto">
              <a:xfrm>
                <a:off x="1928" y="2552"/>
                <a:ext cx="464" cy="176"/>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489" name="Rectangle 1049"/>
              <p:cNvSpPr>
                <a:spLocks noChangeArrowheads="1"/>
              </p:cNvSpPr>
              <p:nvPr/>
            </p:nvSpPr>
            <p:spPr bwMode="auto">
              <a:xfrm>
                <a:off x="1959" y="2544"/>
                <a:ext cx="399"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Mem</a:t>
                </a:r>
              </a:p>
            </p:txBody>
          </p:sp>
        </p:grpSp>
        <p:grpSp>
          <p:nvGrpSpPr>
            <p:cNvPr id="190490" name="Group 1050"/>
            <p:cNvGrpSpPr>
              <a:grpSpLocks/>
            </p:cNvGrpSpPr>
            <p:nvPr/>
          </p:nvGrpSpPr>
          <p:grpSpPr bwMode="auto">
            <a:xfrm>
              <a:off x="2408" y="2544"/>
              <a:ext cx="464" cy="210"/>
              <a:chOff x="2408" y="2544"/>
              <a:chExt cx="464" cy="210"/>
            </a:xfrm>
          </p:grpSpPr>
          <p:sp>
            <p:nvSpPr>
              <p:cNvPr id="190491" name="Rectangle 1051"/>
              <p:cNvSpPr>
                <a:spLocks noChangeArrowheads="1"/>
              </p:cNvSpPr>
              <p:nvPr/>
            </p:nvSpPr>
            <p:spPr bwMode="auto">
              <a:xfrm>
                <a:off x="2408" y="2552"/>
                <a:ext cx="464" cy="176"/>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492" name="Rectangle 1052"/>
              <p:cNvSpPr>
                <a:spLocks noChangeArrowheads="1"/>
              </p:cNvSpPr>
              <p:nvPr/>
            </p:nvSpPr>
            <p:spPr bwMode="auto">
              <a:xfrm>
                <a:off x="2487" y="2544"/>
                <a:ext cx="299"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Wr</a:t>
                </a:r>
              </a:p>
            </p:txBody>
          </p:sp>
        </p:grpSp>
      </p:grpSp>
      <p:sp>
        <p:nvSpPr>
          <p:cNvPr id="190493" name="Line 1053"/>
          <p:cNvSpPr>
            <a:spLocks noChangeShapeType="1"/>
          </p:cNvSpPr>
          <p:nvPr/>
        </p:nvSpPr>
        <p:spPr bwMode="auto">
          <a:xfrm>
            <a:off x="1536700" y="3124200"/>
            <a:ext cx="3556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494" name="Line 1054"/>
          <p:cNvSpPr>
            <a:spLocks noChangeShapeType="1"/>
          </p:cNvSpPr>
          <p:nvPr/>
        </p:nvSpPr>
        <p:spPr bwMode="auto">
          <a:xfrm flipV="1">
            <a:off x="1905000" y="2882900"/>
            <a:ext cx="0" cy="2540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495" name="Line 1055"/>
          <p:cNvSpPr>
            <a:spLocks noChangeShapeType="1"/>
          </p:cNvSpPr>
          <p:nvPr/>
        </p:nvSpPr>
        <p:spPr bwMode="auto">
          <a:xfrm>
            <a:off x="1917700" y="2895600"/>
            <a:ext cx="3556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496" name="Line 1056"/>
          <p:cNvSpPr>
            <a:spLocks noChangeShapeType="1"/>
          </p:cNvSpPr>
          <p:nvPr/>
        </p:nvSpPr>
        <p:spPr bwMode="auto">
          <a:xfrm>
            <a:off x="2286000" y="2908300"/>
            <a:ext cx="0" cy="2032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497" name="Line 1057"/>
          <p:cNvSpPr>
            <a:spLocks noChangeShapeType="1"/>
          </p:cNvSpPr>
          <p:nvPr/>
        </p:nvSpPr>
        <p:spPr bwMode="auto">
          <a:xfrm flipV="1">
            <a:off x="1524000" y="2501900"/>
            <a:ext cx="0" cy="3302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498" name="Rectangle 1058"/>
          <p:cNvSpPr>
            <a:spLocks noChangeArrowheads="1"/>
          </p:cNvSpPr>
          <p:nvPr/>
        </p:nvSpPr>
        <p:spPr bwMode="auto">
          <a:xfrm>
            <a:off x="1509713" y="2514600"/>
            <a:ext cx="81915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Cycle 2</a:t>
            </a:r>
          </a:p>
        </p:txBody>
      </p:sp>
      <p:sp>
        <p:nvSpPr>
          <p:cNvPr id="190499" name="Line 1059"/>
          <p:cNvSpPr>
            <a:spLocks noChangeShapeType="1"/>
          </p:cNvSpPr>
          <p:nvPr/>
        </p:nvSpPr>
        <p:spPr bwMode="auto">
          <a:xfrm>
            <a:off x="2298700" y="3124200"/>
            <a:ext cx="3556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00" name="Line 1060"/>
          <p:cNvSpPr>
            <a:spLocks noChangeShapeType="1"/>
          </p:cNvSpPr>
          <p:nvPr/>
        </p:nvSpPr>
        <p:spPr bwMode="auto">
          <a:xfrm flipV="1">
            <a:off x="2667000" y="2882900"/>
            <a:ext cx="0" cy="2540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01" name="Line 1061"/>
          <p:cNvSpPr>
            <a:spLocks noChangeShapeType="1"/>
          </p:cNvSpPr>
          <p:nvPr/>
        </p:nvSpPr>
        <p:spPr bwMode="auto">
          <a:xfrm>
            <a:off x="2679700" y="2895600"/>
            <a:ext cx="3556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02" name="Line 1062"/>
          <p:cNvSpPr>
            <a:spLocks noChangeShapeType="1"/>
          </p:cNvSpPr>
          <p:nvPr/>
        </p:nvSpPr>
        <p:spPr bwMode="auto">
          <a:xfrm>
            <a:off x="3048000" y="2908300"/>
            <a:ext cx="0" cy="2032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03" name="Line 1063"/>
          <p:cNvSpPr>
            <a:spLocks noChangeShapeType="1"/>
          </p:cNvSpPr>
          <p:nvPr/>
        </p:nvSpPr>
        <p:spPr bwMode="auto">
          <a:xfrm flipV="1">
            <a:off x="2286000" y="2501900"/>
            <a:ext cx="0" cy="3302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04" name="Rectangle 1064"/>
          <p:cNvSpPr>
            <a:spLocks noChangeArrowheads="1"/>
          </p:cNvSpPr>
          <p:nvPr/>
        </p:nvSpPr>
        <p:spPr bwMode="auto">
          <a:xfrm>
            <a:off x="2271713" y="2514600"/>
            <a:ext cx="81915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Cycle 3</a:t>
            </a:r>
          </a:p>
        </p:txBody>
      </p:sp>
      <p:sp>
        <p:nvSpPr>
          <p:cNvPr id="190505" name="Line 1065"/>
          <p:cNvSpPr>
            <a:spLocks noChangeShapeType="1"/>
          </p:cNvSpPr>
          <p:nvPr/>
        </p:nvSpPr>
        <p:spPr bwMode="auto">
          <a:xfrm>
            <a:off x="3060700" y="3124200"/>
            <a:ext cx="3556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06" name="Line 1066"/>
          <p:cNvSpPr>
            <a:spLocks noChangeShapeType="1"/>
          </p:cNvSpPr>
          <p:nvPr/>
        </p:nvSpPr>
        <p:spPr bwMode="auto">
          <a:xfrm flipV="1">
            <a:off x="3429000" y="2882900"/>
            <a:ext cx="0" cy="2540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07" name="Line 1067"/>
          <p:cNvSpPr>
            <a:spLocks noChangeShapeType="1"/>
          </p:cNvSpPr>
          <p:nvPr/>
        </p:nvSpPr>
        <p:spPr bwMode="auto">
          <a:xfrm>
            <a:off x="3441700" y="2895600"/>
            <a:ext cx="3556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08" name="Line 1068"/>
          <p:cNvSpPr>
            <a:spLocks noChangeShapeType="1"/>
          </p:cNvSpPr>
          <p:nvPr/>
        </p:nvSpPr>
        <p:spPr bwMode="auto">
          <a:xfrm>
            <a:off x="3810000" y="2908300"/>
            <a:ext cx="0" cy="2032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09" name="Line 1069"/>
          <p:cNvSpPr>
            <a:spLocks noChangeShapeType="1"/>
          </p:cNvSpPr>
          <p:nvPr/>
        </p:nvSpPr>
        <p:spPr bwMode="auto">
          <a:xfrm flipV="1">
            <a:off x="3048000" y="2501900"/>
            <a:ext cx="0" cy="3302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10" name="Rectangle 1070"/>
          <p:cNvSpPr>
            <a:spLocks noChangeArrowheads="1"/>
          </p:cNvSpPr>
          <p:nvPr/>
        </p:nvSpPr>
        <p:spPr bwMode="auto">
          <a:xfrm>
            <a:off x="3033713" y="2514600"/>
            <a:ext cx="81915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Cycle 4</a:t>
            </a:r>
          </a:p>
        </p:txBody>
      </p:sp>
      <p:sp>
        <p:nvSpPr>
          <p:cNvPr id="190511" name="Line 1071"/>
          <p:cNvSpPr>
            <a:spLocks noChangeShapeType="1"/>
          </p:cNvSpPr>
          <p:nvPr/>
        </p:nvSpPr>
        <p:spPr bwMode="auto">
          <a:xfrm>
            <a:off x="3822700" y="3124200"/>
            <a:ext cx="3556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12" name="Line 1072"/>
          <p:cNvSpPr>
            <a:spLocks noChangeShapeType="1"/>
          </p:cNvSpPr>
          <p:nvPr/>
        </p:nvSpPr>
        <p:spPr bwMode="auto">
          <a:xfrm flipV="1">
            <a:off x="4191000" y="2882900"/>
            <a:ext cx="0" cy="2540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13" name="Line 1073"/>
          <p:cNvSpPr>
            <a:spLocks noChangeShapeType="1"/>
          </p:cNvSpPr>
          <p:nvPr/>
        </p:nvSpPr>
        <p:spPr bwMode="auto">
          <a:xfrm>
            <a:off x="4203700" y="2895600"/>
            <a:ext cx="3556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14" name="Line 1074"/>
          <p:cNvSpPr>
            <a:spLocks noChangeShapeType="1"/>
          </p:cNvSpPr>
          <p:nvPr/>
        </p:nvSpPr>
        <p:spPr bwMode="auto">
          <a:xfrm>
            <a:off x="4572000" y="2908300"/>
            <a:ext cx="0" cy="2032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15" name="Line 1075"/>
          <p:cNvSpPr>
            <a:spLocks noChangeShapeType="1"/>
          </p:cNvSpPr>
          <p:nvPr/>
        </p:nvSpPr>
        <p:spPr bwMode="auto">
          <a:xfrm flipV="1">
            <a:off x="3810000" y="2501900"/>
            <a:ext cx="0" cy="3302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16" name="Rectangle 1076"/>
          <p:cNvSpPr>
            <a:spLocks noChangeArrowheads="1"/>
          </p:cNvSpPr>
          <p:nvPr/>
        </p:nvSpPr>
        <p:spPr bwMode="auto">
          <a:xfrm>
            <a:off x="3795713" y="2514600"/>
            <a:ext cx="81915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Cycle 5</a:t>
            </a:r>
          </a:p>
        </p:txBody>
      </p:sp>
      <p:sp>
        <p:nvSpPr>
          <p:cNvPr id="190517" name="Line 1077"/>
          <p:cNvSpPr>
            <a:spLocks noChangeShapeType="1"/>
          </p:cNvSpPr>
          <p:nvPr/>
        </p:nvSpPr>
        <p:spPr bwMode="auto">
          <a:xfrm>
            <a:off x="4584700" y="3124200"/>
            <a:ext cx="3556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18" name="Line 1078"/>
          <p:cNvSpPr>
            <a:spLocks noChangeShapeType="1"/>
          </p:cNvSpPr>
          <p:nvPr/>
        </p:nvSpPr>
        <p:spPr bwMode="auto">
          <a:xfrm flipV="1">
            <a:off x="4953000" y="2882900"/>
            <a:ext cx="0" cy="2540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19" name="Line 1079"/>
          <p:cNvSpPr>
            <a:spLocks noChangeShapeType="1"/>
          </p:cNvSpPr>
          <p:nvPr/>
        </p:nvSpPr>
        <p:spPr bwMode="auto">
          <a:xfrm>
            <a:off x="4965700" y="2895600"/>
            <a:ext cx="3556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20" name="Line 1080"/>
          <p:cNvSpPr>
            <a:spLocks noChangeShapeType="1"/>
          </p:cNvSpPr>
          <p:nvPr/>
        </p:nvSpPr>
        <p:spPr bwMode="auto">
          <a:xfrm>
            <a:off x="5334000" y="2908300"/>
            <a:ext cx="0" cy="2032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21" name="Rectangle 1081"/>
          <p:cNvSpPr>
            <a:spLocks noChangeArrowheads="1"/>
          </p:cNvSpPr>
          <p:nvPr/>
        </p:nvSpPr>
        <p:spPr bwMode="auto">
          <a:xfrm>
            <a:off x="4557713" y="2514600"/>
            <a:ext cx="81915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Cycle 6</a:t>
            </a:r>
          </a:p>
        </p:txBody>
      </p:sp>
      <p:sp>
        <p:nvSpPr>
          <p:cNvPr id="190522" name="Line 1082"/>
          <p:cNvSpPr>
            <a:spLocks noChangeShapeType="1"/>
          </p:cNvSpPr>
          <p:nvPr/>
        </p:nvSpPr>
        <p:spPr bwMode="auto">
          <a:xfrm>
            <a:off x="5346700" y="3124200"/>
            <a:ext cx="3556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23" name="Line 1083"/>
          <p:cNvSpPr>
            <a:spLocks noChangeShapeType="1"/>
          </p:cNvSpPr>
          <p:nvPr/>
        </p:nvSpPr>
        <p:spPr bwMode="auto">
          <a:xfrm flipV="1">
            <a:off x="5715000" y="2882900"/>
            <a:ext cx="0" cy="2540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24" name="Line 1084"/>
          <p:cNvSpPr>
            <a:spLocks noChangeShapeType="1"/>
          </p:cNvSpPr>
          <p:nvPr/>
        </p:nvSpPr>
        <p:spPr bwMode="auto">
          <a:xfrm>
            <a:off x="5727700" y="2895600"/>
            <a:ext cx="3556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25" name="Line 1085"/>
          <p:cNvSpPr>
            <a:spLocks noChangeShapeType="1"/>
          </p:cNvSpPr>
          <p:nvPr/>
        </p:nvSpPr>
        <p:spPr bwMode="auto">
          <a:xfrm>
            <a:off x="6096000" y="2908300"/>
            <a:ext cx="0" cy="2032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26" name="Line 1086"/>
          <p:cNvSpPr>
            <a:spLocks noChangeShapeType="1"/>
          </p:cNvSpPr>
          <p:nvPr/>
        </p:nvSpPr>
        <p:spPr bwMode="auto">
          <a:xfrm flipV="1">
            <a:off x="5334000" y="2501900"/>
            <a:ext cx="0" cy="3302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27" name="Rectangle 1087"/>
          <p:cNvSpPr>
            <a:spLocks noChangeArrowheads="1"/>
          </p:cNvSpPr>
          <p:nvPr/>
        </p:nvSpPr>
        <p:spPr bwMode="auto">
          <a:xfrm>
            <a:off x="5319713" y="2514600"/>
            <a:ext cx="81915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Cycle 7</a:t>
            </a:r>
          </a:p>
        </p:txBody>
      </p:sp>
      <p:sp>
        <p:nvSpPr>
          <p:cNvPr id="190528" name="Line 1088"/>
          <p:cNvSpPr>
            <a:spLocks noChangeShapeType="1"/>
          </p:cNvSpPr>
          <p:nvPr/>
        </p:nvSpPr>
        <p:spPr bwMode="auto">
          <a:xfrm>
            <a:off x="6108700" y="3124200"/>
            <a:ext cx="3556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29" name="Line 1089"/>
          <p:cNvSpPr>
            <a:spLocks noChangeShapeType="1"/>
          </p:cNvSpPr>
          <p:nvPr/>
        </p:nvSpPr>
        <p:spPr bwMode="auto">
          <a:xfrm flipV="1">
            <a:off x="6477000" y="2882900"/>
            <a:ext cx="0" cy="2540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30" name="Line 1090"/>
          <p:cNvSpPr>
            <a:spLocks noChangeShapeType="1"/>
          </p:cNvSpPr>
          <p:nvPr/>
        </p:nvSpPr>
        <p:spPr bwMode="auto">
          <a:xfrm>
            <a:off x="6489700" y="2895600"/>
            <a:ext cx="3556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31" name="Line 1091"/>
          <p:cNvSpPr>
            <a:spLocks noChangeShapeType="1"/>
          </p:cNvSpPr>
          <p:nvPr/>
        </p:nvSpPr>
        <p:spPr bwMode="auto">
          <a:xfrm>
            <a:off x="6858000" y="2908300"/>
            <a:ext cx="0" cy="2032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32" name="Line 1092"/>
          <p:cNvSpPr>
            <a:spLocks noChangeShapeType="1"/>
          </p:cNvSpPr>
          <p:nvPr/>
        </p:nvSpPr>
        <p:spPr bwMode="auto">
          <a:xfrm flipV="1">
            <a:off x="6096000" y="2501900"/>
            <a:ext cx="0" cy="3302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33" name="Rectangle 1093"/>
          <p:cNvSpPr>
            <a:spLocks noChangeArrowheads="1"/>
          </p:cNvSpPr>
          <p:nvPr/>
        </p:nvSpPr>
        <p:spPr bwMode="auto">
          <a:xfrm>
            <a:off x="6081713" y="2514600"/>
            <a:ext cx="81915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Cycle 8</a:t>
            </a:r>
          </a:p>
        </p:txBody>
      </p:sp>
      <p:sp>
        <p:nvSpPr>
          <p:cNvPr id="190534" name="Line 1094"/>
          <p:cNvSpPr>
            <a:spLocks noChangeShapeType="1"/>
          </p:cNvSpPr>
          <p:nvPr/>
        </p:nvSpPr>
        <p:spPr bwMode="auto">
          <a:xfrm>
            <a:off x="6870700" y="3124200"/>
            <a:ext cx="3556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35" name="Line 1095"/>
          <p:cNvSpPr>
            <a:spLocks noChangeShapeType="1"/>
          </p:cNvSpPr>
          <p:nvPr/>
        </p:nvSpPr>
        <p:spPr bwMode="auto">
          <a:xfrm flipV="1">
            <a:off x="7239000" y="2882900"/>
            <a:ext cx="0" cy="2540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36" name="Line 1096"/>
          <p:cNvSpPr>
            <a:spLocks noChangeShapeType="1"/>
          </p:cNvSpPr>
          <p:nvPr/>
        </p:nvSpPr>
        <p:spPr bwMode="auto">
          <a:xfrm>
            <a:off x="7251700" y="2895600"/>
            <a:ext cx="3556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37" name="Line 1097"/>
          <p:cNvSpPr>
            <a:spLocks noChangeShapeType="1"/>
          </p:cNvSpPr>
          <p:nvPr/>
        </p:nvSpPr>
        <p:spPr bwMode="auto">
          <a:xfrm>
            <a:off x="7620000" y="2908300"/>
            <a:ext cx="0" cy="2032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38" name="Line 1098"/>
          <p:cNvSpPr>
            <a:spLocks noChangeShapeType="1"/>
          </p:cNvSpPr>
          <p:nvPr/>
        </p:nvSpPr>
        <p:spPr bwMode="auto">
          <a:xfrm flipV="1">
            <a:off x="6858000" y="2501900"/>
            <a:ext cx="0" cy="3302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39" name="Rectangle 1099"/>
          <p:cNvSpPr>
            <a:spLocks noChangeArrowheads="1"/>
          </p:cNvSpPr>
          <p:nvPr/>
        </p:nvSpPr>
        <p:spPr bwMode="auto">
          <a:xfrm>
            <a:off x="6843713" y="2514600"/>
            <a:ext cx="81915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Cycle 9</a:t>
            </a:r>
          </a:p>
        </p:txBody>
      </p:sp>
      <p:sp>
        <p:nvSpPr>
          <p:cNvPr id="190540" name="Line 1100"/>
          <p:cNvSpPr>
            <a:spLocks noChangeShapeType="1"/>
          </p:cNvSpPr>
          <p:nvPr/>
        </p:nvSpPr>
        <p:spPr bwMode="auto">
          <a:xfrm>
            <a:off x="7632700" y="3124200"/>
            <a:ext cx="3556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41" name="Line 1101"/>
          <p:cNvSpPr>
            <a:spLocks noChangeShapeType="1"/>
          </p:cNvSpPr>
          <p:nvPr/>
        </p:nvSpPr>
        <p:spPr bwMode="auto">
          <a:xfrm flipV="1">
            <a:off x="8001000" y="2882900"/>
            <a:ext cx="0" cy="2540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42" name="Line 1102"/>
          <p:cNvSpPr>
            <a:spLocks noChangeShapeType="1"/>
          </p:cNvSpPr>
          <p:nvPr/>
        </p:nvSpPr>
        <p:spPr bwMode="auto">
          <a:xfrm>
            <a:off x="8013700" y="2895600"/>
            <a:ext cx="3556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43" name="Line 1103"/>
          <p:cNvSpPr>
            <a:spLocks noChangeShapeType="1"/>
          </p:cNvSpPr>
          <p:nvPr/>
        </p:nvSpPr>
        <p:spPr bwMode="auto">
          <a:xfrm>
            <a:off x="8382000" y="2908300"/>
            <a:ext cx="0" cy="2032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44" name="Line 1104"/>
          <p:cNvSpPr>
            <a:spLocks noChangeShapeType="1"/>
          </p:cNvSpPr>
          <p:nvPr/>
        </p:nvSpPr>
        <p:spPr bwMode="auto">
          <a:xfrm flipV="1">
            <a:off x="7620000" y="2501900"/>
            <a:ext cx="0" cy="3302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45" name="Rectangle 1105"/>
          <p:cNvSpPr>
            <a:spLocks noChangeArrowheads="1"/>
          </p:cNvSpPr>
          <p:nvPr/>
        </p:nvSpPr>
        <p:spPr bwMode="auto">
          <a:xfrm>
            <a:off x="7529513" y="2514600"/>
            <a:ext cx="92075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Cycle 10</a:t>
            </a:r>
          </a:p>
        </p:txBody>
      </p:sp>
      <p:sp>
        <p:nvSpPr>
          <p:cNvPr id="190546" name="Line 1106"/>
          <p:cNvSpPr>
            <a:spLocks noChangeShapeType="1"/>
          </p:cNvSpPr>
          <p:nvPr/>
        </p:nvSpPr>
        <p:spPr bwMode="auto">
          <a:xfrm>
            <a:off x="8394700" y="3124200"/>
            <a:ext cx="3556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47" name="Rectangle 1107"/>
          <p:cNvSpPr>
            <a:spLocks noChangeArrowheads="1"/>
          </p:cNvSpPr>
          <p:nvPr/>
        </p:nvSpPr>
        <p:spPr bwMode="auto">
          <a:xfrm>
            <a:off x="214313" y="5181600"/>
            <a:ext cx="6318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Load</a:t>
            </a:r>
          </a:p>
        </p:txBody>
      </p:sp>
      <p:grpSp>
        <p:nvGrpSpPr>
          <p:cNvPr id="190548" name="Group 1108"/>
          <p:cNvGrpSpPr>
            <a:grpSpLocks/>
          </p:cNvGrpSpPr>
          <p:nvPr/>
        </p:nvGrpSpPr>
        <p:grpSpPr bwMode="auto">
          <a:xfrm>
            <a:off x="774700" y="5181600"/>
            <a:ext cx="3784600" cy="333375"/>
            <a:chOff x="488" y="3264"/>
            <a:chExt cx="2384" cy="210"/>
          </a:xfrm>
        </p:grpSpPr>
        <p:grpSp>
          <p:nvGrpSpPr>
            <p:cNvPr id="190549" name="Group 1109"/>
            <p:cNvGrpSpPr>
              <a:grpSpLocks/>
            </p:cNvGrpSpPr>
            <p:nvPr/>
          </p:nvGrpSpPr>
          <p:grpSpPr bwMode="auto">
            <a:xfrm>
              <a:off x="488" y="3264"/>
              <a:ext cx="466" cy="210"/>
              <a:chOff x="488" y="3264"/>
              <a:chExt cx="466" cy="210"/>
            </a:xfrm>
          </p:grpSpPr>
          <p:sp>
            <p:nvSpPr>
              <p:cNvPr id="190550" name="Rectangle 1110"/>
              <p:cNvSpPr>
                <a:spLocks noChangeArrowheads="1"/>
              </p:cNvSpPr>
              <p:nvPr/>
            </p:nvSpPr>
            <p:spPr bwMode="auto">
              <a:xfrm>
                <a:off x="488" y="3272"/>
                <a:ext cx="464" cy="176"/>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51" name="Rectangle 1111"/>
              <p:cNvSpPr>
                <a:spLocks noChangeArrowheads="1"/>
              </p:cNvSpPr>
              <p:nvPr/>
            </p:nvSpPr>
            <p:spPr bwMode="auto">
              <a:xfrm>
                <a:off x="519" y="3264"/>
                <a:ext cx="435"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Ifetch</a:t>
                </a:r>
              </a:p>
            </p:txBody>
          </p:sp>
        </p:grpSp>
        <p:grpSp>
          <p:nvGrpSpPr>
            <p:cNvPr id="190552" name="Group 1112"/>
            <p:cNvGrpSpPr>
              <a:grpSpLocks/>
            </p:cNvGrpSpPr>
            <p:nvPr/>
          </p:nvGrpSpPr>
          <p:grpSpPr bwMode="auto">
            <a:xfrm>
              <a:off x="968" y="3264"/>
              <a:ext cx="464" cy="210"/>
              <a:chOff x="968" y="3264"/>
              <a:chExt cx="464" cy="210"/>
            </a:xfrm>
          </p:grpSpPr>
          <p:sp>
            <p:nvSpPr>
              <p:cNvPr id="190553" name="Rectangle 1113"/>
              <p:cNvSpPr>
                <a:spLocks noChangeArrowheads="1"/>
              </p:cNvSpPr>
              <p:nvPr/>
            </p:nvSpPr>
            <p:spPr bwMode="auto">
              <a:xfrm>
                <a:off x="968" y="3272"/>
                <a:ext cx="464" cy="176"/>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54" name="Rectangle 1114"/>
              <p:cNvSpPr>
                <a:spLocks noChangeArrowheads="1"/>
              </p:cNvSpPr>
              <p:nvPr/>
            </p:nvSpPr>
            <p:spPr bwMode="auto">
              <a:xfrm>
                <a:off x="1047" y="3264"/>
                <a:ext cx="327"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Reg</a:t>
                </a:r>
              </a:p>
            </p:txBody>
          </p:sp>
        </p:grpSp>
        <p:grpSp>
          <p:nvGrpSpPr>
            <p:cNvPr id="190555" name="Group 1115"/>
            <p:cNvGrpSpPr>
              <a:grpSpLocks/>
            </p:cNvGrpSpPr>
            <p:nvPr/>
          </p:nvGrpSpPr>
          <p:grpSpPr bwMode="auto">
            <a:xfrm>
              <a:off x="1448" y="3264"/>
              <a:ext cx="464" cy="210"/>
              <a:chOff x="1448" y="3264"/>
              <a:chExt cx="464" cy="210"/>
            </a:xfrm>
          </p:grpSpPr>
          <p:sp>
            <p:nvSpPr>
              <p:cNvPr id="190556" name="Rectangle 1116"/>
              <p:cNvSpPr>
                <a:spLocks noChangeArrowheads="1"/>
              </p:cNvSpPr>
              <p:nvPr/>
            </p:nvSpPr>
            <p:spPr bwMode="auto">
              <a:xfrm>
                <a:off x="1448" y="3272"/>
                <a:ext cx="464" cy="176"/>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57" name="Rectangle 1117"/>
              <p:cNvSpPr>
                <a:spLocks noChangeArrowheads="1"/>
              </p:cNvSpPr>
              <p:nvPr/>
            </p:nvSpPr>
            <p:spPr bwMode="auto">
              <a:xfrm>
                <a:off x="1479" y="3264"/>
                <a:ext cx="377"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Exec</a:t>
                </a:r>
              </a:p>
            </p:txBody>
          </p:sp>
        </p:grpSp>
        <p:grpSp>
          <p:nvGrpSpPr>
            <p:cNvPr id="190558" name="Group 1118"/>
            <p:cNvGrpSpPr>
              <a:grpSpLocks/>
            </p:cNvGrpSpPr>
            <p:nvPr/>
          </p:nvGrpSpPr>
          <p:grpSpPr bwMode="auto">
            <a:xfrm>
              <a:off x="1928" y="3264"/>
              <a:ext cx="464" cy="210"/>
              <a:chOff x="1928" y="3264"/>
              <a:chExt cx="464" cy="210"/>
            </a:xfrm>
          </p:grpSpPr>
          <p:sp>
            <p:nvSpPr>
              <p:cNvPr id="190559" name="Rectangle 1119"/>
              <p:cNvSpPr>
                <a:spLocks noChangeArrowheads="1"/>
              </p:cNvSpPr>
              <p:nvPr/>
            </p:nvSpPr>
            <p:spPr bwMode="auto">
              <a:xfrm>
                <a:off x="1928" y="3272"/>
                <a:ext cx="464" cy="176"/>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60" name="Rectangle 1120"/>
              <p:cNvSpPr>
                <a:spLocks noChangeArrowheads="1"/>
              </p:cNvSpPr>
              <p:nvPr/>
            </p:nvSpPr>
            <p:spPr bwMode="auto">
              <a:xfrm>
                <a:off x="1959" y="3264"/>
                <a:ext cx="399"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Mem</a:t>
                </a:r>
              </a:p>
            </p:txBody>
          </p:sp>
        </p:grpSp>
        <p:grpSp>
          <p:nvGrpSpPr>
            <p:cNvPr id="190561" name="Group 1121"/>
            <p:cNvGrpSpPr>
              <a:grpSpLocks/>
            </p:cNvGrpSpPr>
            <p:nvPr/>
          </p:nvGrpSpPr>
          <p:grpSpPr bwMode="auto">
            <a:xfrm>
              <a:off x="2408" y="3264"/>
              <a:ext cx="464" cy="210"/>
              <a:chOff x="2408" y="3264"/>
              <a:chExt cx="464" cy="210"/>
            </a:xfrm>
          </p:grpSpPr>
          <p:sp>
            <p:nvSpPr>
              <p:cNvPr id="190562" name="Rectangle 1122"/>
              <p:cNvSpPr>
                <a:spLocks noChangeArrowheads="1"/>
              </p:cNvSpPr>
              <p:nvPr/>
            </p:nvSpPr>
            <p:spPr bwMode="auto">
              <a:xfrm>
                <a:off x="2408" y="3272"/>
                <a:ext cx="464" cy="176"/>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63" name="Rectangle 1123"/>
              <p:cNvSpPr>
                <a:spLocks noChangeArrowheads="1"/>
              </p:cNvSpPr>
              <p:nvPr/>
            </p:nvSpPr>
            <p:spPr bwMode="auto">
              <a:xfrm>
                <a:off x="2487" y="3264"/>
                <a:ext cx="299"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Wr</a:t>
                </a:r>
              </a:p>
            </p:txBody>
          </p:sp>
        </p:grpSp>
      </p:grpSp>
      <p:grpSp>
        <p:nvGrpSpPr>
          <p:cNvPr id="190564" name="Group 1124"/>
          <p:cNvGrpSpPr>
            <a:grpSpLocks/>
          </p:cNvGrpSpPr>
          <p:nvPr/>
        </p:nvGrpSpPr>
        <p:grpSpPr bwMode="auto">
          <a:xfrm>
            <a:off x="4584700" y="4038600"/>
            <a:ext cx="739775" cy="333375"/>
            <a:chOff x="2888" y="2544"/>
            <a:chExt cx="466" cy="210"/>
          </a:xfrm>
        </p:grpSpPr>
        <p:sp>
          <p:nvSpPr>
            <p:cNvPr id="190565" name="Rectangle 1125"/>
            <p:cNvSpPr>
              <a:spLocks noChangeArrowheads="1"/>
            </p:cNvSpPr>
            <p:nvPr/>
          </p:nvSpPr>
          <p:spPr bwMode="auto">
            <a:xfrm>
              <a:off x="2888" y="2552"/>
              <a:ext cx="464" cy="176"/>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66" name="Rectangle 1126"/>
            <p:cNvSpPr>
              <a:spLocks noChangeArrowheads="1"/>
            </p:cNvSpPr>
            <p:nvPr/>
          </p:nvSpPr>
          <p:spPr bwMode="auto">
            <a:xfrm>
              <a:off x="2919" y="2544"/>
              <a:ext cx="435"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Ifetch</a:t>
              </a:r>
            </a:p>
          </p:txBody>
        </p:sp>
      </p:grpSp>
      <p:grpSp>
        <p:nvGrpSpPr>
          <p:cNvPr id="190567" name="Group 1127"/>
          <p:cNvGrpSpPr>
            <a:grpSpLocks/>
          </p:cNvGrpSpPr>
          <p:nvPr/>
        </p:nvGrpSpPr>
        <p:grpSpPr bwMode="auto">
          <a:xfrm>
            <a:off x="5346700" y="4038600"/>
            <a:ext cx="736600" cy="333375"/>
            <a:chOff x="3368" y="2544"/>
            <a:chExt cx="464" cy="210"/>
          </a:xfrm>
        </p:grpSpPr>
        <p:sp>
          <p:nvSpPr>
            <p:cNvPr id="190568" name="Rectangle 1128"/>
            <p:cNvSpPr>
              <a:spLocks noChangeArrowheads="1"/>
            </p:cNvSpPr>
            <p:nvPr/>
          </p:nvSpPr>
          <p:spPr bwMode="auto">
            <a:xfrm>
              <a:off x="3368" y="2552"/>
              <a:ext cx="464" cy="176"/>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69" name="Rectangle 1129"/>
            <p:cNvSpPr>
              <a:spLocks noChangeArrowheads="1"/>
            </p:cNvSpPr>
            <p:nvPr/>
          </p:nvSpPr>
          <p:spPr bwMode="auto">
            <a:xfrm>
              <a:off x="3447" y="2544"/>
              <a:ext cx="327"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Reg</a:t>
              </a:r>
            </a:p>
          </p:txBody>
        </p:sp>
      </p:grpSp>
      <p:grpSp>
        <p:nvGrpSpPr>
          <p:cNvPr id="190570" name="Group 1130"/>
          <p:cNvGrpSpPr>
            <a:grpSpLocks/>
          </p:cNvGrpSpPr>
          <p:nvPr/>
        </p:nvGrpSpPr>
        <p:grpSpPr bwMode="auto">
          <a:xfrm>
            <a:off x="6108700" y="4038600"/>
            <a:ext cx="736600" cy="333375"/>
            <a:chOff x="3848" y="2544"/>
            <a:chExt cx="464" cy="210"/>
          </a:xfrm>
        </p:grpSpPr>
        <p:sp>
          <p:nvSpPr>
            <p:cNvPr id="190571" name="Rectangle 1131"/>
            <p:cNvSpPr>
              <a:spLocks noChangeArrowheads="1"/>
            </p:cNvSpPr>
            <p:nvPr/>
          </p:nvSpPr>
          <p:spPr bwMode="auto">
            <a:xfrm>
              <a:off x="3848" y="2552"/>
              <a:ext cx="464" cy="176"/>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72" name="Rectangle 1132"/>
            <p:cNvSpPr>
              <a:spLocks noChangeArrowheads="1"/>
            </p:cNvSpPr>
            <p:nvPr/>
          </p:nvSpPr>
          <p:spPr bwMode="auto">
            <a:xfrm>
              <a:off x="3879" y="2544"/>
              <a:ext cx="377"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Exec</a:t>
              </a:r>
            </a:p>
          </p:txBody>
        </p:sp>
      </p:grpSp>
      <p:grpSp>
        <p:nvGrpSpPr>
          <p:cNvPr id="190573" name="Group 1133"/>
          <p:cNvGrpSpPr>
            <a:grpSpLocks/>
          </p:cNvGrpSpPr>
          <p:nvPr/>
        </p:nvGrpSpPr>
        <p:grpSpPr bwMode="auto">
          <a:xfrm>
            <a:off x="6870700" y="4038600"/>
            <a:ext cx="736600" cy="333375"/>
            <a:chOff x="4328" y="2544"/>
            <a:chExt cx="464" cy="210"/>
          </a:xfrm>
        </p:grpSpPr>
        <p:sp>
          <p:nvSpPr>
            <p:cNvPr id="190574" name="Rectangle 1134"/>
            <p:cNvSpPr>
              <a:spLocks noChangeArrowheads="1"/>
            </p:cNvSpPr>
            <p:nvPr/>
          </p:nvSpPr>
          <p:spPr bwMode="auto">
            <a:xfrm>
              <a:off x="4328" y="2552"/>
              <a:ext cx="464" cy="176"/>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75" name="Rectangle 1135"/>
            <p:cNvSpPr>
              <a:spLocks noChangeArrowheads="1"/>
            </p:cNvSpPr>
            <p:nvPr/>
          </p:nvSpPr>
          <p:spPr bwMode="auto">
            <a:xfrm>
              <a:off x="4359" y="2544"/>
              <a:ext cx="399"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Mem</a:t>
              </a:r>
            </a:p>
          </p:txBody>
        </p:sp>
      </p:grpSp>
      <p:sp>
        <p:nvSpPr>
          <p:cNvPr id="190576" name="Rectangle 1136"/>
          <p:cNvSpPr>
            <a:spLocks noChangeArrowheads="1"/>
          </p:cNvSpPr>
          <p:nvPr/>
        </p:nvSpPr>
        <p:spPr bwMode="auto">
          <a:xfrm>
            <a:off x="747713" y="3733800"/>
            <a:ext cx="6318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Load</a:t>
            </a:r>
          </a:p>
        </p:txBody>
      </p:sp>
      <p:sp>
        <p:nvSpPr>
          <p:cNvPr id="190577" name="Rectangle 1137"/>
          <p:cNvSpPr>
            <a:spLocks noChangeArrowheads="1"/>
          </p:cNvSpPr>
          <p:nvPr/>
        </p:nvSpPr>
        <p:spPr bwMode="auto">
          <a:xfrm>
            <a:off x="4557713" y="3733800"/>
            <a:ext cx="6445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Store</a:t>
            </a:r>
          </a:p>
        </p:txBody>
      </p:sp>
      <p:sp>
        <p:nvSpPr>
          <p:cNvPr id="190578" name="Line 1138"/>
          <p:cNvSpPr>
            <a:spLocks noChangeShapeType="1"/>
          </p:cNvSpPr>
          <p:nvPr/>
        </p:nvSpPr>
        <p:spPr bwMode="auto">
          <a:xfrm flipV="1">
            <a:off x="4572000" y="3111500"/>
            <a:ext cx="0" cy="9398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79" name="Rectangle 1139"/>
          <p:cNvSpPr>
            <a:spLocks noChangeArrowheads="1"/>
          </p:cNvSpPr>
          <p:nvPr/>
        </p:nvSpPr>
        <p:spPr bwMode="auto">
          <a:xfrm>
            <a:off x="214313" y="4800600"/>
            <a:ext cx="239395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Pipeline Implementation:</a:t>
            </a:r>
          </a:p>
        </p:txBody>
      </p:sp>
      <p:grpSp>
        <p:nvGrpSpPr>
          <p:cNvPr id="190580" name="Group 1140"/>
          <p:cNvGrpSpPr>
            <a:grpSpLocks/>
          </p:cNvGrpSpPr>
          <p:nvPr/>
        </p:nvGrpSpPr>
        <p:grpSpPr bwMode="auto">
          <a:xfrm>
            <a:off x="1536700" y="5638800"/>
            <a:ext cx="3784600" cy="333375"/>
            <a:chOff x="968" y="3552"/>
            <a:chExt cx="2384" cy="210"/>
          </a:xfrm>
        </p:grpSpPr>
        <p:grpSp>
          <p:nvGrpSpPr>
            <p:cNvPr id="190581" name="Group 1141"/>
            <p:cNvGrpSpPr>
              <a:grpSpLocks/>
            </p:cNvGrpSpPr>
            <p:nvPr/>
          </p:nvGrpSpPr>
          <p:grpSpPr bwMode="auto">
            <a:xfrm>
              <a:off x="968" y="3552"/>
              <a:ext cx="466" cy="210"/>
              <a:chOff x="968" y="3552"/>
              <a:chExt cx="466" cy="210"/>
            </a:xfrm>
          </p:grpSpPr>
          <p:sp>
            <p:nvSpPr>
              <p:cNvPr id="190582" name="Rectangle 1142"/>
              <p:cNvSpPr>
                <a:spLocks noChangeArrowheads="1"/>
              </p:cNvSpPr>
              <p:nvPr/>
            </p:nvSpPr>
            <p:spPr bwMode="auto">
              <a:xfrm>
                <a:off x="968" y="3560"/>
                <a:ext cx="464" cy="176"/>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83" name="Rectangle 1143"/>
              <p:cNvSpPr>
                <a:spLocks noChangeArrowheads="1"/>
              </p:cNvSpPr>
              <p:nvPr/>
            </p:nvSpPr>
            <p:spPr bwMode="auto">
              <a:xfrm>
                <a:off x="999" y="3552"/>
                <a:ext cx="435"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Ifetch</a:t>
                </a:r>
              </a:p>
            </p:txBody>
          </p:sp>
        </p:grpSp>
        <p:grpSp>
          <p:nvGrpSpPr>
            <p:cNvPr id="190584" name="Group 1144"/>
            <p:cNvGrpSpPr>
              <a:grpSpLocks/>
            </p:cNvGrpSpPr>
            <p:nvPr/>
          </p:nvGrpSpPr>
          <p:grpSpPr bwMode="auto">
            <a:xfrm>
              <a:off x="1448" y="3552"/>
              <a:ext cx="464" cy="210"/>
              <a:chOff x="1448" y="3552"/>
              <a:chExt cx="464" cy="210"/>
            </a:xfrm>
          </p:grpSpPr>
          <p:sp>
            <p:nvSpPr>
              <p:cNvPr id="190585" name="Rectangle 1145"/>
              <p:cNvSpPr>
                <a:spLocks noChangeArrowheads="1"/>
              </p:cNvSpPr>
              <p:nvPr/>
            </p:nvSpPr>
            <p:spPr bwMode="auto">
              <a:xfrm>
                <a:off x="1448" y="3560"/>
                <a:ext cx="464" cy="176"/>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86" name="Rectangle 1146"/>
              <p:cNvSpPr>
                <a:spLocks noChangeArrowheads="1"/>
              </p:cNvSpPr>
              <p:nvPr/>
            </p:nvSpPr>
            <p:spPr bwMode="auto">
              <a:xfrm>
                <a:off x="1527" y="3552"/>
                <a:ext cx="327"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Reg</a:t>
                </a:r>
              </a:p>
            </p:txBody>
          </p:sp>
        </p:grpSp>
        <p:grpSp>
          <p:nvGrpSpPr>
            <p:cNvPr id="190587" name="Group 1147"/>
            <p:cNvGrpSpPr>
              <a:grpSpLocks/>
            </p:cNvGrpSpPr>
            <p:nvPr/>
          </p:nvGrpSpPr>
          <p:grpSpPr bwMode="auto">
            <a:xfrm>
              <a:off x="1928" y="3552"/>
              <a:ext cx="464" cy="210"/>
              <a:chOff x="1928" y="3552"/>
              <a:chExt cx="464" cy="210"/>
            </a:xfrm>
          </p:grpSpPr>
          <p:sp>
            <p:nvSpPr>
              <p:cNvPr id="190588" name="Rectangle 1148"/>
              <p:cNvSpPr>
                <a:spLocks noChangeArrowheads="1"/>
              </p:cNvSpPr>
              <p:nvPr/>
            </p:nvSpPr>
            <p:spPr bwMode="auto">
              <a:xfrm>
                <a:off x="1928" y="3560"/>
                <a:ext cx="464" cy="176"/>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89" name="Rectangle 1149"/>
              <p:cNvSpPr>
                <a:spLocks noChangeArrowheads="1"/>
              </p:cNvSpPr>
              <p:nvPr/>
            </p:nvSpPr>
            <p:spPr bwMode="auto">
              <a:xfrm>
                <a:off x="1959" y="3552"/>
                <a:ext cx="377"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Exec</a:t>
                </a:r>
              </a:p>
            </p:txBody>
          </p:sp>
        </p:grpSp>
        <p:grpSp>
          <p:nvGrpSpPr>
            <p:cNvPr id="190590" name="Group 1150"/>
            <p:cNvGrpSpPr>
              <a:grpSpLocks/>
            </p:cNvGrpSpPr>
            <p:nvPr/>
          </p:nvGrpSpPr>
          <p:grpSpPr bwMode="auto">
            <a:xfrm>
              <a:off x="2408" y="3552"/>
              <a:ext cx="464" cy="210"/>
              <a:chOff x="2408" y="3552"/>
              <a:chExt cx="464" cy="210"/>
            </a:xfrm>
          </p:grpSpPr>
          <p:sp>
            <p:nvSpPr>
              <p:cNvPr id="190591" name="Rectangle 1151"/>
              <p:cNvSpPr>
                <a:spLocks noChangeArrowheads="1"/>
              </p:cNvSpPr>
              <p:nvPr/>
            </p:nvSpPr>
            <p:spPr bwMode="auto">
              <a:xfrm>
                <a:off x="2408" y="3560"/>
                <a:ext cx="464" cy="176"/>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92" name="Rectangle 1152"/>
              <p:cNvSpPr>
                <a:spLocks noChangeArrowheads="1"/>
              </p:cNvSpPr>
              <p:nvPr/>
            </p:nvSpPr>
            <p:spPr bwMode="auto">
              <a:xfrm>
                <a:off x="2439" y="3552"/>
                <a:ext cx="399"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Mem</a:t>
                </a:r>
              </a:p>
            </p:txBody>
          </p:sp>
        </p:grpSp>
        <p:grpSp>
          <p:nvGrpSpPr>
            <p:cNvPr id="190593" name="Group 1153"/>
            <p:cNvGrpSpPr>
              <a:grpSpLocks/>
            </p:cNvGrpSpPr>
            <p:nvPr/>
          </p:nvGrpSpPr>
          <p:grpSpPr bwMode="auto">
            <a:xfrm>
              <a:off x="2888" y="3552"/>
              <a:ext cx="464" cy="210"/>
              <a:chOff x="2888" y="3552"/>
              <a:chExt cx="464" cy="210"/>
            </a:xfrm>
          </p:grpSpPr>
          <p:sp>
            <p:nvSpPr>
              <p:cNvPr id="190594" name="Rectangle 1154"/>
              <p:cNvSpPr>
                <a:spLocks noChangeArrowheads="1"/>
              </p:cNvSpPr>
              <p:nvPr/>
            </p:nvSpPr>
            <p:spPr bwMode="auto">
              <a:xfrm>
                <a:off x="2888" y="3560"/>
                <a:ext cx="464" cy="176"/>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95" name="Rectangle 1155"/>
              <p:cNvSpPr>
                <a:spLocks noChangeArrowheads="1"/>
              </p:cNvSpPr>
              <p:nvPr/>
            </p:nvSpPr>
            <p:spPr bwMode="auto">
              <a:xfrm>
                <a:off x="2967" y="3552"/>
                <a:ext cx="299"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Wr</a:t>
                </a:r>
              </a:p>
            </p:txBody>
          </p:sp>
        </p:grpSp>
      </p:grpSp>
      <p:sp>
        <p:nvSpPr>
          <p:cNvPr id="190596" name="Rectangle 1156"/>
          <p:cNvSpPr>
            <a:spLocks noChangeArrowheads="1"/>
          </p:cNvSpPr>
          <p:nvPr/>
        </p:nvSpPr>
        <p:spPr bwMode="auto">
          <a:xfrm>
            <a:off x="976313" y="5638800"/>
            <a:ext cx="6445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Store</a:t>
            </a:r>
          </a:p>
        </p:txBody>
      </p:sp>
      <p:sp>
        <p:nvSpPr>
          <p:cNvPr id="190597" name="Line 1157"/>
          <p:cNvSpPr>
            <a:spLocks noChangeShapeType="1"/>
          </p:cNvSpPr>
          <p:nvPr/>
        </p:nvSpPr>
        <p:spPr bwMode="auto">
          <a:xfrm flipV="1">
            <a:off x="762000" y="3111500"/>
            <a:ext cx="0" cy="9398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98" name="Line 1158"/>
          <p:cNvSpPr>
            <a:spLocks noChangeShapeType="1"/>
          </p:cNvSpPr>
          <p:nvPr/>
        </p:nvSpPr>
        <p:spPr bwMode="auto">
          <a:xfrm flipV="1">
            <a:off x="762000" y="4330700"/>
            <a:ext cx="0" cy="7874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599" name="Line 1159"/>
          <p:cNvSpPr>
            <a:spLocks noChangeShapeType="1"/>
          </p:cNvSpPr>
          <p:nvPr/>
        </p:nvSpPr>
        <p:spPr bwMode="auto">
          <a:xfrm flipV="1">
            <a:off x="4572000" y="4330700"/>
            <a:ext cx="0" cy="7874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600" name="Line 1160"/>
          <p:cNvSpPr>
            <a:spLocks noChangeShapeType="1"/>
          </p:cNvSpPr>
          <p:nvPr/>
        </p:nvSpPr>
        <p:spPr bwMode="auto">
          <a:xfrm>
            <a:off x="393700" y="990600"/>
            <a:ext cx="3556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601" name="Line 1161"/>
          <p:cNvSpPr>
            <a:spLocks noChangeShapeType="1"/>
          </p:cNvSpPr>
          <p:nvPr/>
        </p:nvSpPr>
        <p:spPr bwMode="auto">
          <a:xfrm>
            <a:off x="762000" y="1003300"/>
            <a:ext cx="0" cy="2032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602" name="Line 1162"/>
          <p:cNvSpPr>
            <a:spLocks noChangeShapeType="1"/>
          </p:cNvSpPr>
          <p:nvPr/>
        </p:nvSpPr>
        <p:spPr bwMode="auto">
          <a:xfrm flipV="1">
            <a:off x="7620000" y="3111500"/>
            <a:ext cx="0" cy="9398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603" name="Line 1163"/>
          <p:cNvSpPr>
            <a:spLocks noChangeShapeType="1"/>
          </p:cNvSpPr>
          <p:nvPr/>
        </p:nvSpPr>
        <p:spPr bwMode="auto">
          <a:xfrm flipV="1">
            <a:off x="4572000" y="2044700"/>
            <a:ext cx="0" cy="8636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604" name="Line 1164"/>
          <p:cNvSpPr>
            <a:spLocks noChangeShapeType="1"/>
          </p:cNvSpPr>
          <p:nvPr/>
        </p:nvSpPr>
        <p:spPr bwMode="auto">
          <a:xfrm>
            <a:off x="4343400" y="1003300"/>
            <a:ext cx="0" cy="2032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605" name="Line 1165"/>
          <p:cNvSpPr>
            <a:spLocks noChangeShapeType="1"/>
          </p:cNvSpPr>
          <p:nvPr/>
        </p:nvSpPr>
        <p:spPr bwMode="auto">
          <a:xfrm flipV="1">
            <a:off x="8077200" y="1282700"/>
            <a:ext cx="0" cy="15494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606" name="Line 1166"/>
          <p:cNvSpPr>
            <a:spLocks noChangeShapeType="1"/>
          </p:cNvSpPr>
          <p:nvPr/>
        </p:nvSpPr>
        <p:spPr bwMode="auto">
          <a:xfrm>
            <a:off x="8077200" y="1003300"/>
            <a:ext cx="0" cy="2032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607" name="Line 1167"/>
          <p:cNvSpPr>
            <a:spLocks noChangeShapeType="1"/>
          </p:cNvSpPr>
          <p:nvPr/>
        </p:nvSpPr>
        <p:spPr bwMode="auto">
          <a:xfrm>
            <a:off x="774700" y="1219200"/>
            <a:ext cx="18796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608" name="Line 1168"/>
          <p:cNvSpPr>
            <a:spLocks noChangeShapeType="1"/>
          </p:cNvSpPr>
          <p:nvPr/>
        </p:nvSpPr>
        <p:spPr bwMode="auto">
          <a:xfrm>
            <a:off x="2679700" y="990600"/>
            <a:ext cx="16510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609" name="Line 1169"/>
          <p:cNvSpPr>
            <a:spLocks noChangeShapeType="1"/>
          </p:cNvSpPr>
          <p:nvPr/>
        </p:nvSpPr>
        <p:spPr bwMode="auto">
          <a:xfrm>
            <a:off x="2667000" y="1003300"/>
            <a:ext cx="0" cy="2032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610" name="Line 1170"/>
          <p:cNvSpPr>
            <a:spLocks noChangeShapeType="1"/>
          </p:cNvSpPr>
          <p:nvPr/>
        </p:nvSpPr>
        <p:spPr bwMode="auto">
          <a:xfrm>
            <a:off x="4356100" y="1219200"/>
            <a:ext cx="18796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611" name="Line 1171"/>
          <p:cNvSpPr>
            <a:spLocks noChangeShapeType="1"/>
          </p:cNvSpPr>
          <p:nvPr/>
        </p:nvSpPr>
        <p:spPr bwMode="auto">
          <a:xfrm>
            <a:off x="6261100" y="990600"/>
            <a:ext cx="18034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612" name="Line 1172"/>
          <p:cNvSpPr>
            <a:spLocks noChangeShapeType="1"/>
          </p:cNvSpPr>
          <p:nvPr/>
        </p:nvSpPr>
        <p:spPr bwMode="auto">
          <a:xfrm>
            <a:off x="6248400" y="1003300"/>
            <a:ext cx="0" cy="2032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613" name="Line 1173"/>
          <p:cNvSpPr>
            <a:spLocks noChangeShapeType="1"/>
          </p:cNvSpPr>
          <p:nvPr/>
        </p:nvSpPr>
        <p:spPr bwMode="auto">
          <a:xfrm>
            <a:off x="8166100" y="1219200"/>
            <a:ext cx="3556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614" name="Rectangle 1174"/>
          <p:cNvSpPr>
            <a:spLocks noChangeArrowheads="1"/>
          </p:cNvSpPr>
          <p:nvPr/>
        </p:nvSpPr>
        <p:spPr bwMode="auto">
          <a:xfrm>
            <a:off x="290513" y="990600"/>
            <a:ext cx="496887"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Clk</a:t>
            </a:r>
          </a:p>
        </p:txBody>
      </p:sp>
      <p:sp>
        <p:nvSpPr>
          <p:cNvPr id="190615" name="Rectangle 1175"/>
          <p:cNvSpPr>
            <a:spLocks noChangeArrowheads="1"/>
          </p:cNvSpPr>
          <p:nvPr/>
        </p:nvSpPr>
        <p:spPr bwMode="auto">
          <a:xfrm>
            <a:off x="290513" y="1371600"/>
            <a:ext cx="2760662"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Single Cycle Implementation:</a:t>
            </a:r>
          </a:p>
        </p:txBody>
      </p:sp>
      <p:sp>
        <p:nvSpPr>
          <p:cNvPr id="190616" name="Rectangle 1176"/>
          <p:cNvSpPr>
            <a:spLocks noChangeArrowheads="1"/>
          </p:cNvSpPr>
          <p:nvPr/>
        </p:nvSpPr>
        <p:spPr bwMode="auto">
          <a:xfrm>
            <a:off x="774700" y="1765300"/>
            <a:ext cx="3556000" cy="2794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617" name="Rectangle 1177"/>
          <p:cNvSpPr>
            <a:spLocks noChangeArrowheads="1"/>
          </p:cNvSpPr>
          <p:nvPr/>
        </p:nvSpPr>
        <p:spPr bwMode="auto">
          <a:xfrm>
            <a:off x="4356100" y="1765300"/>
            <a:ext cx="3708400" cy="2794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618" name="Rectangle 1178"/>
          <p:cNvSpPr>
            <a:spLocks noChangeArrowheads="1"/>
          </p:cNvSpPr>
          <p:nvPr/>
        </p:nvSpPr>
        <p:spPr bwMode="auto">
          <a:xfrm>
            <a:off x="2119313" y="1752600"/>
            <a:ext cx="6318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Load</a:t>
            </a:r>
          </a:p>
        </p:txBody>
      </p:sp>
      <p:sp>
        <p:nvSpPr>
          <p:cNvPr id="190619" name="Rectangle 1179"/>
          <p:cNvSpPr>
            <a:spLocks noChangeArrowheads="1"/>
          </p:cNvSpPr>
          <p:nvPr/>
        </p:nvSpPr>
        <p:spPr bwMode="auto">
          <a:xfrm>
            <a:off x="5929313" y="1752600"/>
            <a:ext cx="6445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Store</a:t>
            </a:r>
          </a:p>
        </p:txBody>
      </p:sp>
      <p:sp>
        <p:nvSpPr>
          <p:cNvPr id="190620" name="Line 1180"/>
          <p:cNvSpPr>
            <a:spLocks noChangeShapeType="1"/>
          </p:cNvSpPr>
          <p:nvPr/>
        </p:nvSpPr>
        <p:spPr bwMode="auto">
          <a:xfrm flipV="1">
            <a:off x="7391400" y="1739900"/>
            <a:ext cx="0" cy="3302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621" name="Rectangle 1181"/>
          <p:cNvSpPr>
            <a:spLocks noChangeArrowheads="1"/>
          </p:cNvSpPr>
          <p:nvPr/>
        </p:nvSpPr>
        <p:spPr bwMode="auto">
          <a:xfrm>
            <a:off x="7377113" y="1752600"/>
            <a:ext cx="7239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Waste</a:t>
            </a:r>
          </a:p>
        </p:txBody>
      </p:sp>
      <p:grpSp>
        <p:nvGrpSpPr>
          <p:cNvPr id="190622" name="Group 1182"/>
          <p:cNvGrpSpPr>
            <a:grpSpLocks/>
          </p:cNvGrpSpPr>
          <p:nvPr/>
        </p:nvGrpSpPr>
        <p:grpSpPr bwMode="auto">
          <a:xfrm>
            <a:off x="7632700" y="4038600"/>
            <a:ext cx="739775" cy="333375"/>
            <a:chOff x="4808" y="2544"/>
            <a:chExt cx="466" cy="210"/>
          </a:xfrm>
        </p:grpSpPr>
        <p:sp>
          <p:nvSpPr>
            <p:cNvPr id="190623" name="Rectangle 1183"/>
            <p:cNvSpPr>
              <a:spLocks noChangeArrowheads="1"/>
            </p:cNvSpPr>
            <p:nvPr/>
          </p:nvSpPr>
          <p:spPr bwMode="auto">
            <a:xfrm>
              <a:off x="4808" y="2552"/>
              <a:ext cx="464" cy="176"/>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624" name="Rectangle 1184"/>
            <p:cNvSpPr>
              <a:spLocks noChangeArrowheads="1"/>
            </p:cNvSpPr>
            <p:nvPr/>
          </p:nvSpPr>
          <p:spPr bwMode="auto">
            <a:xfrm>
              <a:off x="4839" y="2544"/>
              <a:ext cx="435"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Ifetch</a:t>
              </a:r>
            </a:p>
          </p:txBody>
        </p:sp>
      </p:grpSp>
      <p:sp>
        <p:nvSpPr>
          <p:cNvPr id="190625" name="Rectangle 1185"/>
          <p:cNvSpPr>
            <a:spLocks noChangeArrowheads="1"/>
          </p:cNvSpPr>
          <p:nvPr/>
        </p:nvSpPr>
        <p:spPr bwMode="auto">
          <a:xfrm>
            <a:off x="7605713" y="3733800"/>
            <a:ext cx="76835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R-type</a:t>
            </a:r>
          </a:p>
        </p:txBody>
      </p:sp>
      <p:grpSp>
        <p:nvGrpSpPr>
          <p:cNvPr id="190626" name="Group 1186"/>
          <p:cNvGrpSpPr>
            <a:grpSpLocks/>
          </p:cNvGrpSpPr>
          <p:nvPr/>
        </p:nvGrpSpPr>
        <p:grpSpPr bwMode="auto">
          <a:xfrm>
            <a:off x="2374900" y="6096000"/>
            <a:ext cx="3784600" cy="333375"/>
            <a:chOff x="1496" y="3840"/>
            <a:chExt cx="2384" cy="210"/>
          </a:xfrm>
        </p:grpSpPr>
        <p:grpSp>
          <p:nvGrpSpPr>
            <p:cNvPr id="190627" name="Group 1187"/>
            <p:cNvGrpSpPr>
              <a:grpSpLocks/>
            </p:cNvGrpSpPr>
            <p:nvPr/>
          </p:nvGrpSpPr>
          <p:grpSpPr bwMode="auto">
            <a:xfrm>
              <a:off x="1496" y="3840"/>
              <a:ext cx="466" cy="210"/>
              <a:chOff x="1496" y="3840"/>
              <a:chExt cx="466" cy="210"/>
            </a:xfrm>
          </p:grpSpPr>
          <p:sp>
            <p:nvSpPr>
              <p:cNvPr id="190628" name="Rectangle 1188"/>
              <p:cNvSpPr>
                <a:spLocks noChangeArrowheads="1"/>
              </p:cNvSpPr>
              <p:nvPr/>
            </p:nvSpPr>
            <p:spPr bwMode="auto">
              <a:xfrm>
                <a:off x="1496" y="3848"/>
                <a:ext cx="464" cy="176"/>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629" name="Rectangle 1189"/>
              <p:cNvSpPr>
                <a:spLocks noChangeArrowheads="1"/>
              </p:cNvSpPr>
              <p:nvPr/>
            </p:nvSpPr>
            <p:spPr bwMode="auto">
              <a:xfrm>
                <a:off x="1527" y="3840"/>
                <a:ext cx="435"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Ifetch</a:t>
                </a:r>
              </a:p>
            </p:txBody>
          </p:sp>
        </p:grpSp>
        <p:grpSp>
          <p:nvGrpSpPr>
            <p:cNvPr id="190630" name="Group 1190"/>
            <p:cNvGrpSpPr>
              <a:grpSpLocks/>
            </p:cNvGrpSpPr>
            <p:nvPr/>
          </p:nvGrpSpPr>
          <p:grpSpPr bwMode="auto">
            <a:xfrm>
              <a:off x="1976" y="3840"/>
              <a:ext cx="464" cy="210"/>
              <a:chOff x="1976" y="3840"/>
              <a:chExt cx="464" cy="210"/>
            </a:xfrm>
          </p:grpSpPr>
          <p:sp>
            <p:nvSpPr>
              <p:cNvPr id="190631" name="Rectangle 1191"/>
              <p:cNvSpPr>
                <a:spLocks noChangeArrowheads="1"/>
              </p:cNvSpPr>
              <p:nvPr/>
            </p:nvSpPr>
            <p:spPr bwMode="auto">
              <a:xfrm>
                <a:off x="1976" y="3848"/>
                <a:ext cx="464" cy="176"/>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632" name="Rectangle 1192"/>
              <p:cNvSpPr>
                <a:spLocks noChangeArrowheads="1"/>
              </p:cNvSpPr>
              <p:nvPr/>
            </p:nvSpPr>
            <p:spPr bwMode="auto">
              <a:xfrm>
                <a:off x="2055" y="3840"/>
                <a:ext cx="327"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Reg</a:t>
                </a:r>
              </a:p>
            </p:txBody>
          </p:sp>
        </p:grpSp>
        <p:grpSp>
          <p:nvGrpSpPr>
            <p:cNvPr id="190633" name="Group 1193"/>
            <p:cNvGrpSpPr>
              <a:grpSpLocks/>
            </p:cNvGrpSpPr>
            <p:nvPr/>
          </p:nvGrpSpPr>
          <p:grpSpPr bwMode="auto">
            <a:xfrm>
              <a:off x="2456" y="3840"/>
              <a:ext cx="464" cy="210"/>
              <a:chOff x="2456" y="3840"/>
              <a:chExt cx="464" cy="210"/>
            </a:xfrm>
          </p:grpSpPr>
          <p:sp>
            <p:nvSpPr>
              <p:cNvPr id="190634" name="Rectangle 1194"/>
              <p:cNvSpPr>
                <a:spLocks noChangeArrowheads="1"/>
              </p:cNvSpPr>
              <p:nvPr/>
            </p:nvSpPr>
            <p:spPr bwMode="auto">
              <a:xfrm>
                <a:off x="2456" y="3848"/>
                <a:ext cx="464" cy="176"/>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635" name="Rectangle 1195"/>
              <p:cNvSpPr>
                <a:spLocks noChangeArrowheads="1"/>
              </p:cNvSpPr>
              <p:nvPr/>
            </p:nvSpPr>
            <p:spPr bwMode="auto">
              <a:xfrm>
                <a:off x="2487" y="3840"/>
                <a:ext cx="377"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Exec</a:t>
                </a:r>
              </a:p>
            </p:txBody>
          </p:sp>
        </p:grpSp>
        <p:grpSp>
          <p:nvGrpSpPr>
            <p:cNvPr id="190636" name="Group 1196"/>
            <p:cNvGrpSpPr>
              <a:grpSpLocks/>
            </p:cNvGrpSpPr>
            <p:nvPr/>
          </p:nvGrpSpPr>
          <p:grpSpPr bwMode="auto">
            <a:xfrm>
              <a:off x="2936" y="3840"/>
              <a:ext cx="464" cy="210"/>
              <a:chOff x="2936" y="3840"/>
              <a:chExt cx="464" cy="210"/>
            </a:xfrm>
          </p:grpSpPr>
          <p:sp>
            <p:nvSpPr>
              <p:cNvPr id="190637" name="Rectangle 1197"/>
              <p:cNvSpPr>
                <a:spLocks noChangeArrowheads="1"/>
              </p:cNvSpPr>
              <p:nvPr/>
            </p:nvSpPr>
            <p:spPr bwMode="auto">
              <a:xfrm>
                <a:off x="2936" y="3848"/>
                <a:ext cx="464" cy="176"/>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638" name="Rectangle 1198"/>
              <p:cNvSpPr>
                <a:spLocks noChangeArrowheads="1"/>
              </p:cNvSpPr>
              <p:nvPr/>
            </p:nvSpPr>
            <p:spPr bwMode="auto">
              <a:xfrm>
                <a:off x="2967" y="3840"/>
                <a:ext cx="399"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Mem</a:t>
                </a:r>
              </a:p>
            </p:txBody>
          </p:sp>
        </p:grpSp>
        <p:grpSp>
          <p:nvGrpSpPr>
            <p:cNvPr id="190639" name="Group 1199"/>
            <p:cNvGrpSpPr>
              <a:grpSpLocks/>
            </p:cNvGrpSpPr>
            <p:nvPr/>
          </p:nvGrpSpPr>
          <p:grpSpPr bwMode="auto">
            <a:xfrm>
              <a:off x="3416" y="3840"/>
              <a:ext cx="464" cy="210"/>
              <a:chOff x="3416" y="3840"/>
              <a:chExt cx="464" cy="210"/>
            </a:xfrm>
          </p:grpSpPr>
          <p:sp>
            <p:nvSpPr>
              <p:cNvPr id="190640" name="Rectangle 1200"/>
              <p:cNvSpPr>
                <a:spLocks noChangeArrowheads="1"/>
              </p:cNvSpPr>
              <p:nvPr/>
            </p:nvSpPr>
            <p:spPr bwMode="auto">
              <a:xfrm>
                <a:off x="3416" y="3848"/>
                <a:ext cx="464" cy="176"/>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641" name="Rectangle 1201"/>
              <p:cNvSpPr>
                <a:spLocks noChangeArrowheads="1"/>
              </p:cNvSpPr>
              <p:nvPr/>
            </p:nvSpPr>
            <p:spPr bwMode="auto">
              <a:xfrm>
                <a:off x="3495" y="3840"/>
                <a:ext cx="299"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Wr</a:t>
                </a:r>
              </a:p>
            </p:txBody>
          </p:sp>
        </p:grpSp>
      </p:grpSp>
      <p:sp>
        <p:nvSpPr>
          <p:cNvPr id="190642" name="Rectangle 1202"/>
          <p:cNvSpPr>
            <a:spLocks noChangeArrowheads="1"/>
          </p:cNvSpPr>
          <p:nvPr/>
        </p:nvSpPr>
        <p:spPr bwMode="auto">
          <a:xfrm>
            <a:off x="1662113" y="6096000"/>
            <a:ext cx="76835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R-type</a:t>
            </a:r>
          </a:p>
        </p:txBody>
      </p:sp>
      <p:sp>
        <p:nvSpPr>
          <p:cNvPr id="190643" name="Line 1203"/>
          <p:cNvSpPr>
            <a:spLocks noChangeShapeType="1"/>
          </p:cNvSpPr>
          <p:nvPr/>
        </p:nvSpPr>
        <p:spPr bwMode="auto">
          <a:xfrm flipV="1">
            <a:off x="762000" y="673100"/>
            <a:ext cx="0" cy="3302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644" name="Rectangle 1204"/>
          <p:cNvSpPr>
            <a:spLocks noChangeArrowheads="1"/>
          </p:cNvSpPr>
          <p:nvPr/>
        </p:nvSpPr>
        <p:spPr bwMode="auto">
          <a:xfrm>
            <a:off x="2271713" y="685800"/>
            <a:ext cx="81915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Cycle 1</a:t>
            </a:r>
          </a:p>
        </p:txBody>
      </p:sp>
      <p:sp>
        <p:nvSpPr>
          <p:cNvPr id="190645" name="Line 1205"/>
          <p:cNvSpPr>
            <a:spLocks noChangeShapeType="1"/>
          </p:cNvSpPr>
          <p:nvPr/>
        </p:nvSpPr>
        <p:spPr bwMode="auto">
          <a:xfrm flipV="1">
            <a:off x="4343400" y="673100"/>
            <a:ext cx="0" cy="3302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646" name="Line 1206"/>
          <p:cNvSpPr>
            <a:spLocks noChangeShapeType="1"/>
          </p:cNvSpPr>
          <p:nvPr/>
        </p:nvSpPr>
        <p:spPr bwMode="auto">
          <a:xfrm flipV="1">
            <a:off x="8077200" y="673100"/>
            <a:ext cx="0" cy="3302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647" name="Rectangle 1207"/>
          <p:cNvSpPr>
            <a:spLocks noChangeArrowheads="1"/>
          </p:cNvSpPr>
          <p:nvPr/>
        </p:nvSpPr>
        <p:spPr bwMode="auto">
          <a:xfrm>
            <a:off x="5853113" y="685800"/>
            <a:ext cx="81915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en-US" sz="1600" b="1">
                <a:solidFill>
                  <a:srgbClr val="000000"/>
                </a:solidFill>
                <a:ea typeface="+mn-ea"/>
              </a:rPr>
              <a:t>Cycle 2</a:t>
            </a:r>
          </a:p>
        </p:txBody>
      </p:sp>
      <p:sp>
        <p:nvSpPr>
          <p:cNvPr id="190648" name="Line 1208"/>
          <p:cNvSpPr>
            <a:spLocks noChangeShapeType="1"/>
          </p:cNvSpPr>
          <p:nvPr/>
        </p:nvSpPr>
        <p:spPr bwMode="auto">
          <a:xfrm>
            <a:off x="774700" y="838200"/>
            <a:ext cx="1422400" cy="0"/>
          </a:xfrm>
          <a:prstGeom prst="line">
            <a:avLst/>
          </a:prstGeom>
          <a:noFill/>
          <a:ln w="254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649" name="Line 1209"/>
          <p:cNvSpPr>
            <a:spLocks noChangeShapeType="1"/>
          </p:cNvSpPr>
          <p:nvPr/>
        </p:nvSpPr>
        <p:spPr bwMode="auto">
          <a:xfrm>
            <a:off x="4356100" y="838200"/>
            <a:ext cx="1422400" cy="0"/>
          </a:xfrm>
          <a:prstGeom prst="line">
            <a:avLst/>
          </a:prstGeom>
          <a:noFill/>
          <a:ln w="254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650" name="Line 1210"/>
          <p:cNvSpPr>
            <a:spLocks noChangeShapeType="1"/>
          </p:cNvSpPr>
          <p:nvPr/>
        </p:nvSpPr>
        <p:spPr bwMode="auto">
          <a:xfrm flipH="1">
            <a:off x="6616700" y="838200"/>
            <a:ext cx="1473200" cy="0"/>
          </a:xfrm>
          <a:prstGeom prst="line">
            <a:avLst/>
          </a:prstGeom>
          <a:noFill/>
          <a:ln w="254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651" name="Line 1211"/>
          <p:cNvSpPr>
            <a:spLocks noChangeShapeType="1"/>
          </p:cNvSpPr>
          <p:nvPr/>
        </p:nvSpPr>
        <p:spPr bwMode="auto">
          <a:xfrm flipH="1">
            <a:off x="3111500" y="838200"/>
            <a:ext cx="1092200" cy="0"/>
          </a:xfrm>
          <a:prstGeom prst="line">
            <a:avLst/>
          </a:prstGeom>
          <a:noFill/>
          <a:ln w="254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
        <p:nvSpPr>
          <p:cNvPr id="190652" name="Line 1212"/>
          <p:cNvSpPr>
            <a:spLocks noChangeShapeType="1"/>
          </p:cNvSpPr>
          <p:nvPr/>
        </p:nvSpPr>
        <p:spPr bwMode="auto">
          <a:xfrm flipV="1">
            <a:off x="4343400" y="977900"/>
            <a:ext cx="0" cy="15494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GB">
              <a:solidFill>
                <a:srgbClr val="000000"/>
              </a:solidFill>
              <a:latin typeface="Arial" pitchFamily="34" charset="0"/>
              <a:ea typeface="+mn-ea"/>
            </a:endParaRPr>
          </a:p>
        </p:txBody>
      </p:sp>
    </p:spTree>
    <p:extLst>
      <p:ext uri="{BB962C8B-B14F-4D97-AF65-F5344CB8AC3E}">
        <p14:creationId xmlns:p14="http://schemas.microsoft.com/office/powerpoint/2010/main" val="12521903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64510" y="44624"/>
            <a:ext cx="8686800" cy="5486400"/>
          </a:xfrm>
        </p:spPr>
        <p:txBody>
          <a:bodyPr/>
          <a:lstStyle/>
          <a:p>
            <a:r>
              <a:rPr lang="en-US" altLang="ko-KR" sz="2400" dirty="0" smtClean="0"/>
              <a:t> Vector Processing</a:t>
            </a:r>
          </a:p>
          <a:p>
            <a:pPr lvl="1"/>
            <a:r>
              <a:rPr lang="en-US" altLang="ko-KR" sz="2000" dirty="0" smtClean="0"/>
              <a:t>Science and Engineering Applications</a:t>
            </a:r>
          </a:p>
          <a:p>
            <a:pPr lvl="2"/>
            <a:r>
              <a:rPr lang="en-US" altLang="ko-KR" sz="1800" dirty="0" smtClean="0"/>
              <a:t>Long-range weather forecasting, Petroleum explorations, Seismic data analysis, Medical diagnosis, Aerodynamics and space flight simulations, Artificial intelligence and expert systems, Mapping the human genome, Image processing</a:t>
            </a:r>
          </a:p>
          <a:p>
            <a:pPr lvl="1"/>
            <a:r>
              <a:rPr lang="en-US" altLang="ko-KR" sz="2000" dirty="0" smtClean="0"/>
              <a:t>Vector Operations</a:t>
            </a:r>
          </a:p>
          <a:p>
            <a:pPr lvl="2"/>
            <a:r>
              <a:rPr lang="en-US" altLang="ko-KR" sz="1800" dirty="0" smtClean="0"/>
              <a:t>Arithmetic operations on large arrays of numbers</a:t>
            </a:r>
          </a:p>
          <a:p>
            <a:pPr lvl="2"/>
            <a:r>
              <a:rPr lang="en-US" altLang="ko-KR" sz="1800" dirty="0" smtClean="0"/>
              <a:t>Conventional scalar processor</a:t>
            </a:r>
          </a:p>
          <a:p>
            <a:pPr lvl="3"/>
            <a:r>
              <a:rPr lang="en-US" altLang="ko-KR" sz="1600" dirty="0" smtClean="0"/>
              <a:t>Machine language</a:t>
            </a:r>
          </a:p>
          <a:p>
            <a:pPr lvl="3"/>
            <a:endParaRPr lang="en-US" altLang="ko-KR" sz="1600" dirty="0" smtClean="0"/>
          </a:p>
          <a:p>
            <a:pPr lvl="3"/>
            <a:endParaRPr lang="en-US" altLang="ko-KR" sz="1600" dirty="0" smtClean="0"/>
          </a:p>
          <a:p>
            <a:pPr lvl="3"/>
            <a:endParaRPr lang="en-US" altLang="ko-KR" sz="1600" dirty="0" smtClean="0"/>
          </a:p>
          <a:p>
            <a:pPr lvl="3"/>
            <a:endParaRPr lang="en-US" altLang="ko-KR" sz="1600" dirty="0" smtClean="0"/>
          </a:p>
          <a:p>
            <a:pPr lvl="3"/>
            <a:endParaRPr lang="en-US" altLang="ko-KR" sz="1600" dirty="0" smtClean="0"/>
          </a:p>
          <a:p>
            <a:pPr lvl="3"/>
            <a:endParaRPr lang="en-US" altLang="ko-KR" sz="1600" dirty="0" smtClean="0"/>
          </a:p>
          <a:p>
            <a:pPr lvl="3"/>
            <a:endParaRPr lang="en-US" altLang="ko-KR" sz="1600" dirty="0" smtClean="0"/>
          </a:p>
          <a:p>
            <a:pPr lvl="2"/>
            <a:r>
              <a:rPr lang="en-US" altLang="ko-KR" sz="1800" dirty="0" smtClean="0"/>
              <a:t>Vector processor</a:t>
            </a:r>
          </a:p>
          <a:p>
            <a:pPr lvl="3"/>
            <a:r>
              <a:rPr lang="en-US" altLang="ko-KR" sz="1600" dirty="0" smtClean="0"/>
              <a:t>Single vector instruction</a:t>
            </a:r>
          </a:p>
        </p:txBody>
      </p:sp>
      <p:sp>
        <p:nvSpPr>
          <p:cNvPr id="22531" name="Text Box 4"/>
          <p:cNvSpPr txBox="1">
            <a:spLocks noChangeArrowheads="1"/>
          </p:cNvSpPr>
          <p:nvPr/>
        </p:nvSpPr>
        <p:spPr bwMode="auto">
          <a:xfrm>
            <a:off x="1676400" y="3429000"/>
            <a:ext cx="2679576" cy="1815882"/>
          </a:xfrm>
          <a:prstGeom prst="rect">
            <a:avLst/>
          </a:prstGeom>
          <a:solidFill>
            <a:srgbClr val="CCFFCC"/>
          </a:solidFill>
          <a:ln>
            <a:noFill/>
          </a:ln>
          <a:effectLst/>
          <a:extLst>
            <a:ext uri="{91240B29-F687-4F45-9708-019B960494DF}">
              <a14:hiddenLine xmlns:a14="http://schemas.microsoft.com/office/drawing/2010/main" w="127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itchFamily="18" charset="0"/>
                <a:ea typeface="굴림" pitchFamily="50" charset="-127"/>
              </a:defRPr>
            </a:lvl1pPr>
            <a:lvl2pPr marL="742950" indent="-285750">
              <a:defRPr sz="2400">
                <a:solidFill>
                  <a:schemeClr val="tx1"/>
                </a:solidFill>
                <a:latin typeface="Times New Roman" pitchFamily="18" charset="0"/>
                <a:ea typeface="굴림" pitchFamily="50" charset="-127"/>
              </a:defRPr>
            </a:lvl2pPr>
            <a:lvl3pPr marL="1143000" indent="-228600">
              <a:defRPr sz="2400">
                <a:solidFill>
                  <a:schemeClr val="tx1"/>
                </a:solidFill>
                <a:latin typeface="Times New Roman" pitchFamily="18" charset="0"/>
                <a:ea typeface="굴림" pitchFamily="50" charset="-127"/>
              </a:defRPr>
            </a:lvl3pPr>
            <a:lvl4pPr marL="1600200" indent="-228600">
              <a:defRPr sz="2400">
                <a:solidFill>
                  <a:schemeClr val="tx1"/>
                </a:solidFill>
                <a:latin typeface="Times New Roman" pitchFamily="18" charset="0"/>
                <a:ea typeface="굴림" pitchFamily="50" charset="-127"/>
              </a:defRPr>
            </a:lvl4pPr>
            <a:lvl5pPr marL="2057400" indent="-228600">
              <a:defRPr sz="2400">
                <a:solidFill>
                  <a:schemeClr val="tx1"/>
                </a:solidFill>
                <a:latin typeface="Times New Roman" pitchFamily="18" charset="0"/>
                <a:ea typeface="굴림" pitchFamily="50" charset="-127"/>
              </a:defRPr>
            </a:lvl5pPr>
            <a:lvl6pPr marL="25146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6pPr>
            <a:lvl7pPr marL="29718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7pPr>
            <a:lvl8pPr marL="34290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8pPr>
            <a:lvl9pPr marL="38862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9pPr>
          </a:lstStyle>
          <a:p>
            <a:pPr algn="l" eaLnBrk="1" latinLnBrk="1" hangingPunct="1"/>
            <a:r>
              <a:rPr kumimoji="1" lang="ko-KR" altLang="ko-KR" sz="1600" dirty="0"/>
              <a:t>       Initialize I = 0</a:t>
            </a:r>
            <a:endParaRPr kumimoji="1" lang="en-US" altLang="ko-KR" sz="1600" dirty="0"/>
          </a:p>
          <a:p>
            <a:pPr algn="l" eaLnBrk="1" latinLnBrk="1" hangingPunct="1"/>
            <a:r>
              <a:rPr kumimoji="1" lang="en-US" altLang="ko-KR" sz="1600" dirty="0"/>
              <a:t>20   Read A(I)</a:t>
            </a:r>
          </a:p>
          <a:p>
            <a:pPr algn="l" eaLnBrk="1" latinLnBrk="1" hangingPunct="1"/>
            <a:r>
              <a:rPr kumimoji="1" lang="en-US" altLang="ko-KR" sz="1600" dirty="0"/>
              <a:t>       Read B(I)</a:t>
            </a:r>
          </a:p>
          <a:p>
            <a:pPr algn="l" eaLnBrk="1" latinLnBrk="1" hangingPunct="1"/>
            <a:r>
              <a:rPr kumimoji="1" lang="en-US" altLang="ko-KR" sz="1600" dirty="0"/>
              <a:t>       Store C(I) = A(I) + B(I)</a:t>
            </a:r>
          </a:p>
          <a:p>
            <a:pPr algn="l" eaLnBrk="1" latinLnBrk="1" hangingPunct="1"/>
            <a:r>
              <a:rPr kumimoji="1" lang="en-US" altLang="ko-KR" sz="1600" dirty="0"/>
              <a:t>       Increment I = I + 1</a:t>
            </a:r>
          </a:p>
          <a:p>
            <a:pPr algn="l" eaLnBrk="1" latinLnBrk="1" hangingPunct="1"/>
            <a:r>
              <a:rPr kumimoji="1" lang="en-US" altLang="ko-KR" sz="1600" dirty="0"/>
              <a:t>       If  I </a:t>
            </a:r>
            <a:r>
              <a:rPr kumimoji="1" lang="en-US" altLang="ko-KR" sz="1600" dirty="0">
                <a:sym typeface="Symbol" pitchFamily="18" charset="2"/>
              </a:rPr>
              <a:t> 100 go to 20</a:t>
            </a:r>
          </a:p>
          <a:p>
            <a:pPr algn="l" eaLnBrk="1" latinLnBrk="1" hangingPunct="1"/>
            <a:r>
              <a:rPr kumimoji="1" lang="en-US" altLang="ko-KR" sz="1600" dirty="0">
                <a:sym typeface="Symbol" pitchFamily="18" charset="2"/>
              </a:rPr>
              <a:t>       Continue</a:t>
            </a:r>
            <a:endParaRPr kumimoji="1" lang="en-US" altLang="ko-KR" sz="1600" dirty="0"/>
          </a:p>
        </p:txBody>
      </p:sp>
      <p:sp>
        <p:nvSpPr>
          <p:cNvPr id="22532" name="Rectangle 5"/>
          <p:cNvSpPr>
            <a:spLocks noChangeArrowheads="1"/>
          </p:cNvSpPr>
          <p:nvPr/>
        </p:nvSpPr>
        <p:spPr bwMode="auto">
          <a:xfrm>
            <a:off x="3657600" y="3429000"/>
            <a:ext cx="441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1600200" lvl="3" indent="-228600" algn="l">
              <a:spcBef>
                <a:spcPct val="20000"/>
              </a:spcBef>
              <a:buClr>
                <a:schemeClr val="accent2"/>
              </a:buClr>
              <a:buFontTx/>
              <a:buChar char="»"/>
            </a:pPr>
            <a:r>
              <a:rPr lang="en-US" altLang="ko-KR" sz="1400">
                <a:solidFill>
                  <a:schemeClr val="accent2"/>
                </a:solidFill>
                <a:latin typeface="Arial" charset="0"/>
              </a:rPr>
              <a:t>Fortran language</a:t>
            </a:r>
          </a:p>
          <a:p>
            <a:pPr marL="342900" indent="-342900" algn="l">
              <a:spcBef>
                <a:spcPct val="20000"/>
              </a:spcBef>
              <a:buClr>
                <a:schemeClr val="accent1"/>
              </a:buClr>
              <a:buSzPct val="75000"/>
              <a:buFont typeface="Monotype Sorts" pitchFamily="2" charset="2"/>
              <a:buChar char="n"/>
            </a:pPr>
            <a:endParaRPr lang="ko-KR" altLang="en-US" sz="2000">
              <a:latin typeface="Arial" charset="0"/>
            </a:endParaRPr>
          </a:p>
        </p:txBody>
      </p:sp>
      <p:sp>
        <p:nvSpPr>
          <p:cNvPr id="22533" name="Text Box 6"/>
          <p:cNvSpPr txBox="1">
            <a:spLocks noChangeArrowheads="1"/>
          </p:cNvSpPr>
          <p:nvPr/>
        </p:nvSpPr>
        <p:spPr bwMode="auto">
          <a:xfrm>
            <a:off x="5051425" y="3810000"/>
            <a:ext cx="2079625" cy="517525"/>
          </a:xfrm>
          <a:prstGeom prst="rect">
            <a:avLst/>
          </a:prstGeom>
          <a:solidFill>
            <a:srgbClr val="CCFFFF"/>
          </a:solidFill>
          <a:ln>
            <a:noFill/>
          </a:ln>
          <a:effectLst/>
          <a:extLst>
            <a:ext uri="{91240B29-F687-4F45-9708-019B960494DF}">
              <a14:hiddenLine xmlns:a14="http://schemas.microsoft.com/office/drawing/2010/main" w="127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ea typeface="굴림" pitchFamily="50" charset="-127"/>
              </a:defRPr>
            </a:lvl1pPr>
            <a:lvl2pPr marL="742950" indent="-285750">
              <a:defRPr sz="2400">
                <a:solidFill>
                  <a:schemeClr val="tx1"/>
                </a:solidFill>
                <a:latin typeface="Times New Roman" pitchFamily="18" charset="0"/>
                <a:ea typeface="굴림" pitchFamily="50" charset="-127"/>
              </a:defRPr>
            </a:lvl2pPr>
            <a:lvl3pPr marL="1143000" indent="-228600">
              <a:defRPr sz="2400">
                <a:solidFill>
                  <a:schemeClr val="tx1"/>
                </a:solidFill>
                <a:latin typeface="Times New Roman" pitchFamily="18" charset="0"/>
                <a:ea typeface="굴림" pitchFamily="50" charset="-127"/>
              </a:defRPr>
            </a:lvl3pPr>
            <a:lvl4pPr marL="1600200" indent="-228600">
              <a:defRPr sz="2400">
                <a:solidFill>
                  <a:schemeClr val="tx1"/>
                </a:solidFill>
                <a:latin typeface="Times New Roman" pitchFamily="18" charset="0"/>
                <a:ea typeface="굴림" pitchFamily="50" charset="-127"/>
              </a:defRPr>
            </a:lvl4pPr>
            <a:lvl5pPr marL="2057400" indent="-228600">
              <a:defRPr sz="2400">
                <a:solidFill>
                  <a:schemeClr val="tx1"/>
                </a:solidFill>
                <a:latin typeface="Times New Roman" pitchFamily="18" charset="0"/>
                <a:ea typeface="굴림" pitchFamily="50" charset="-127"/>
              </a:defRPr>
            </a:lvl5pPr>
            <a:lvl6pPr marL="25146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6pPr>
            <a:lvl7pPr marL="29718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7pPr>
            <a:lvl8pPr marL="34290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8pPr>
            <a:lvl9pPr marL="38862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9pPr>
          </a:lstStyle>
          <a:p>
            <a:pPr algn="l" eaLnBrk="1" latinLnBrk="1" hangingPunct="1"/>
            <a:r>
              <a:rPr kumimoji="1" lang="ko-KR" altLang="ko-KR" sz="1400"/>
              <a:t>       DO  20  I = 1, 100</a:t>
            </a:r>
            <a:endParaRPr kumimoji="1" lang="en-US" altLang="ko-KR" sz="1400"/>
          </a:p>
          <a:p>
            <a:pPr algn="l" eaLnBrk="1" latinLnBrk="1" hangingPunct="1"/>
            <a:r>
              <a:rPr kumimoji="1" lang="en-US" altLang="ko-KR" sz="1400"/>
              <a:t>20   C(I) = A(I) + B(I)       </a:t>
            </a:r>
          </a:p>
        </p:txBody>
      </p:sp>
      <p:sp>
        <p:nvSpPr>
          <p:cNvPr id="22534" name="Text Box 7"/>
          <p:cNvSpPr txBox="1">
            <a:spLocks noChangeArrowheads="1"/>
          </p:cNvSpPr>
          <p:nvPr/>
        </p:nvSpPr>
        <p:spPr bwMode="auto">
          <a:xfrm>
            <a:off x="1600200" y="6035675"/>
            <a:ext cx="3632982" cy="400110"/>
          </a:xfrm>
          <a:prstGeom prst="rect">
            <a:avLst/>
          </a:prstGeom>
          <a:solidFill>
            <a:srgbClr val="FFCC99"/>
          </a:solidFill>
          <a:ln>
            <a:noFill/>
          </a:ln>
          <a:effectLst/>
          <a:extLst>
            <a:ext uri="{91240B29-F687-4F45-9708-019B960494DF}">
              <a14:hiddenLine xmlns:a14="http://schemas.microsoft.com/office/drawing/2010/main" w="127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ea typeface="굴림" pitchFamily="50" charset="-127"/>
              </a:defRPr>
            </a:lvl1pPr>
            <a:lvl2pPr marL="742950" indent="-285750">
              <a:defRPr sz="2400">
                <a:solidFill>
                  <a:schemeClr val="tx1"/>
                </a:solidFill>
                <a:latin typeface="Times New Roman" pitchFamily="18" charset="0"/>
                <a:ea typeface="굴림" pitchFamily="50" charset="-127"/>
              </a:defRPr>
            </a:lvl2pPr>
            <a:lvl3pPr marL="1143000" indent="-228600">
              <a:defRPr sz="2400">
                <a:solidFill>
                  <a:schemeClr val="tx1"/>
                </a:solidFill>
                <a:latin typeface="Times New Roman" pitchFamily="18" charset="0"/>
                <a:ea typeface="굴림" pitchFamily="50" charset="-127"/>
              </a:defRPr>
            </a:lvl3pPr>
            <a:lvl4pPr marL="1600200" indent="-228600">
              <a:defRPr sz="2400">
                <a:solidFill>
                  <a:schemeClr val="tx1"/>
                </a:solidFill>
                <a:latin typeface="Times New Roman" pitchFamily="18" charset="0"/>
                <a:ea typeface="굴림" pitchFamily="50" charset="-127"/>
              </a:defRPr>
            </a:lvl4pPr>
            <a:lvl5pPr marL="2057400" indent="-228600">
              <a:defRPr sz="2400">
                <a:solidFill>
                  <a:schemeClr val="tx1"/>
                </a:solidFill>
                <a:latin typeface="Times New Roman" pitchFamily="18" charset="0"/>
                <a:ea typeface="굴림" pitchFamily="50" charset="-127"/>
              </a:defRPr>
            </a:lvl5pPr>
            <a:lvl6pPr marL="25146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6pPr>
            <a:lvl7pPr marL="29718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7pPr>
            <a:lvl8pPr marL="34290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8pPr>
            <a:lvl9pPr marL="38862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9pPr>
          </a:lstStyle>
          <a:p>
            <a:pPr algn="l" eaLnBrk="1" latinLnBrk="1" hangingPunct="1"/>
            <a:r>
              <a:rPr kumimoji="1" lang="ko-KR" altLang="ko-KR" sz="2000" dirty="0"/>
              <a:t> C(1:100) = A(1:100) + B(1:100) </a:t>
            </a:r>
            <a:endParaRPr kumimoji="1" lang="en-US" altLang="ko-KR" sz="2000" dirty="0"/>
          </a:p>
        </p:txBody>
      </p:sp>
    </p:spTree>
    <p:extLst>
      <p:ext uri="{BB962C8B-B14F-4D97-AF65-F5344CB8AC3E}">
        <p14:creationId xmlns:p14="http://schemas.microsoft.com/office/powerpoint/2010/main" val="21547461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body" idx="1"/>
          </p:nvPr>
        </p:nvSpPr>
        <p:spPr>
          <a:xfrm>
            <a:off x="26818" y="154850"/>
            <a:ext cx="8686800" cy="5486400"/>
          </a:xfrm>
        </p:spPr>
        <p:txBody>
          <a:bodyPr/>
          <a:lstStyle/>
          <a:p>
            <a:pPr lvl="1"/>
            <a:r>
              <a:rPr lang="en-US" altLang="ko-KR" sz="2000" dirty="0" smtClean="0"/>
              <a:t>Vector Instruction Format : </a:t>
            </a:r>
            <a:r>
              <a:rPr lang="en-US" altLang="ko-KR" b="1" i="1" dirty="0" smtClean="0">
                <a:solidFill>
                  <a:srgbClr val="FF00FF"/>
                </a:solidFill>
              </a:rPr>
              <a:t> </a:t>
            </a:r>
          </a:p>
          <a:p>
            <a:pPr lvl="1"/>
            <a:endParaRPr lang="en-US" altLang="ko-KR" b="1" i="1" dirty="0" smtClean="0">
              <a:solidFill>
                <a:srgbClr val="FF00FF"/>
              </a:solidFill>
            </a:endParaRPr>
          </a:p>
          <a:p>
            <a:pPr lvl="1"/>
            <a:endParaRPr lang="en-US" altLang="ko-KR" b="1" i="1" dirty="0" smtClean="0">
              <a:solidFill>
                <a:srgbClr val="FF00FF"/>
              </a:solidFill>
            </a:endParaRPr>
          </a:p>
          <a:p>
            <a:pPr lvl="1">
              <a:lnSpc>
                <a:spcPct val="120000"/>
              </a:lnSpc>
              <a:spcBef>
                <a:spcPts val="0"/>
              </a:spcBef>
              <a:buFont typeface="Wingdings" pitchFamily="2" charset="2"/>
              <a:buNone/>
            </a:pPr>
            <a:r>
              <a:rPr lang="en-US" altLang="ko-KR" b="1" i="1" dirty="0" smtClean="0">
                <a:solidFill>
                  <a:srgbClr val="FF00FF"/>
                </a:solidFill>
              </a:rPr>
              <a:t>               </a:t>
            </a:r>
            <a:r>
              <a:rPr lang="en-US" altLang="ko-KR" b="1" i="1" dirty="0" smtClean="0">
                <a:solidFill>
                  <a:srgbClr val="FF6600"/>
                </a:solidFill>
              </a:rPr>
              <a:t>ADD                   A                      B                      C                 100        </a:t>
            </a:r>
            <a:endParaRPr lang="en-US" altLang="ko-KR" sz="2000" dirty="0" smtClean="0">
              <a:solidFill>
                <a:srgbClr val="FF6600"/>
              </a:solidFill>
            </a:endParaRPr>
          </a:p>
          <a:p>
            <a:pPr lvl="1">
              <a:spcBef>
                <a:spcPts val="0"/>
              </a:spcBef>
            </a:pPr>
            <a:r>
              <a:rPr lang="en-US" altLang="ko-KR" sz="2000" dirty="0" smtClean="0"/>
              <a:t>Matrix Multiplication </a:t>
            </a:r>
          </a:p>
          <a:p>
            <a:pPr lvl="2"/>
            <a:r>
              <a:rPr lang="en-US" altLang="ko-KR" sz="1800" dirty="0" smtClean="0"/>
              <a:t>3 x 3 matrices multiplication : </a:t>
            </a:r>
            <a:r>
              <a:rPr lang="en-US" altLang="ko-KR" sz="1800" b="1" dirty="0" smtClean="0">
                <a:solidFill>
                  <a:schemeClr val="accent1"/>
                </a:solidFill>
              </a:rPr>
              <a:t>n</a:t>
            </a:r>
            <a:r>
              <a:rPr lang="en-US" altLang="ko-KR" sz="1800" b="1" baseline="30000" dirty="0" smtClean="0">
                <a:solidFill>
                  <a:schemeClr val="accent1"/>
                </a:solidFill>
              </a:rPr>
              <a:t>2</a:t>
            </a:r>
            <a:r>
              <a:rPr lang="en-US" altLang="ko-KR" sz="1800" dirty="0" smtClean="0">
                <a:solidFill>
                  <a:schemeClr val="accent1"/>
                </a:solidFill>
              </a:rPr>
              <a:t> = </a:t>
            </a:r>
            <a:r>
              <a:rPr lang="en-US" altLang="ko-KR" sz="1800" b="1" dirty="0" smtClean="0">
                <a:solidFill>
                  <a:schemeClr val="accent1"/>
                </a:solidFill>
              </a:rPr>
              <a:t>9</a:t>
            </a:r>
            <a:r>
              <a:rPr lang="en-US" altLang="ko-KR" sz="1800" dirty="0" smtClean="0">
                <a:solidFill>
                  <a:schemeClr val="accent1"/>
                </a:solidFill>
              </a:rPr>
              <a:t> inner product</a:t>
            </a:r>
            <a:r>
              <a:rPr lang="en-US" altLang="ko-KR" sz="1800" dirty="0" smtClean="0"/>
              <a:t>  </a:t>
            </a:r>
          </a:p>
          <a:p>
            <a:pPr lvl="3"/>
            <a:endParaRPr lang="en-US" altLang="ko-KR" sz="1600" dirty="0" smtClean="0"/>
          </a:p>
          <a:p>
            <a:pPr lvl="3"/>
            <a:endParaRPr lang="en-US" altLang="ko-KR" sz="1600" dirty="0" smtClean="0"/>
          </a:p>
          <a:p>
            <a:pPr lvl="3"/>
            <a:endParaRPr lang="en-US" altLang="ko-KR" sz="1600" dirty="0" smtClean="0"/>
          </a:p>
          <a:p>
            <a:pPr lvl="3"/>
            <a:endParaRPr lang="en-US" altLang="ko-KR" sz="1600" dirty="0" smtClean="0"/>
          </a:p>
          <a:p>
            <a:pPr lvl="3"/>
            <a:endParaRPr lang="en-US" altLang="ko-KR" sz="1600" dirty="0" smtClean="0"/>
          </a:p>
          <a:p>
            <a:pPr lvl="3"/>
            <a:r>
              <a:rPr lang="en-US" altLang="ko-KR" sz="1600" dirty="0" smtClean="0"/>
              <a:t>                                                  : </a:t>
            </a:r>
            <a:r>
              <a:rPr lang="ko-KR" altLang="en-US" sz="1600" dirty="0" smtClean="0"/>
              <a:t> </a:t>
            </a:r>
            <a:r>
              <a:rPr lang="en-US" altLang="ko-KR" sz="1600" dirty="0" smtClean="0"/>
              <a:t>inner product</a:t>
            </a:r>
            <a:r>
              <a:rPr lang="ko-KR" altLang="en-US" sz="1600" dirty="0" smtClean="0"/>
              <a:t>  </a:t>
            </a:r>
            <a:r>
              <a:rPr lang="ko-KR" altLang="en-US" sz="1600" b="1" dirty="0" smtClean="0">
                <a:solidFill>
                  <a:schemeClr val="accent1"/>
                </a:solidFill>
              </a:rPr>
              <a:t>9</a:t>
            </a:r>
            <a:r>
              <a:rPr lang="ko-KR" altLang="en-US" sz="1600" dirty="0" smtClean="0"/>
              <a:t>  </a:t>
            </a:r>
          </a:p>
          <a:p>
            <a:pPr lvl="2"/>
            <a:endParaRPr lang="en-US" altLang="ko-KR" sz="1800" dirty="0" smtClean="0"/>
          </a:p>
          <a:p>
            <a:pPr lvl="2"/>
            <a:r>
              <a:rPr lang="en-US" altLang="ko-KR" sz="1800" dirty="0" smtClean="0"/>
              <a:t>Cumulative multiply-add operation :</a:t>
            </a:r>
            <a:r>
              <a:rPr lang="en-US" altLang="ko-KR" sz="1800" b="1" dirty="0" smtClean="0"/>
              <a:t> </a:t>
            </a:r>
            <a:r>
              <a:rPr lang="en-US" altLang="ko-KR" sz="1800" b="1" dirty="0" smtClean="0">
                <a:solidFill>
                  <a:schemeClr val="accent1"/>
                </a:solidFill>
              </a:rPr>
              <a:t>n</a:t>
            </a:r>
            <a:r>
              <a:rPr lang="en-US" altLang="ko-KR" sz="1800" b="1" baseline="30000" dirty="0" smtClean="0">
                <a:solidFill>
                  <a:schemeClr val="accent1"/>
                </a:solidFill>
              </a:rPr>
              <a:t>3</a:t>
            </a:r>
            <a:r>
              <a:rPr lang="en-US" altLang="ko-KR" sz="1800" dirty="0" smtClean="0">
                <a:solidFill>
                  <a:schemeClr val="accent1"/>
                </a:solidFill>
              </a:rPr>
              <a:t> = </a:t>
            </a:r>
            <a:r>
              <a:rPr lang="en-US" altLang="ko-KR" sz="1800" b="1" dirty="0" smtClean="0">
                <a:solidFill>
                  <a:schemeClr val="accent1"/>
                </a:solidFill>
              </a:rPr>
              <a:t>27</a:t>
            </a:r>
            <a:r>
              <a:rPr lang="en-US" altLang="ko-KR" sz="1800" dirty="0" smtClean="0">
                <a:solidFill>
                  <a:schemeClr val="accent1"/>
                </a:solidFill>
              </a:rPr>
              <a:t> multiply-add</a:t>
            </a:r>
            <a:endParaRPr lang="ko-KR" altLang="en-US" sz="1800" dirty="0" smtClean="0"/>
          </a:p>
          <a:p>
            <a:pPr lvl="2"/>
            <a:endParaRPr lang="en-US" altLang="ko-KR" sz="1800" dirty="0" smtClean="0"/>
          </a:p>
          <a:p>
            <a:pPr lvl="2"/>
            <a:endParaRPr lang="en-US" altLang="ko-KR" sz="1800" dirty="0" smtClean="0"/>
          </a:p>
          <a:p>
            <a:pPr lvl="3">
              <a:lnSpc>
                <a:spcPct val="120000"/>
              </a:lnSpc>
            </a:pPr>
            <a:r>
              <a:rPr lang="en-US" altLang="ko-KR" sz="1600" dirty="0" smtClean="0"/>
              <a:t>                                                : </a:t>
            </a:r>
            <a:r>
              <a:rPr lang="ko-KR" altLang="en-US" sz="1600" dirty="0" smtClean="0"/>
              <a:t> </a:t>
            </a:r>
            <a:r>
              <a:rPr lang="en-US" altLang="ko-KR" sz="1600" dirty="0" smtClean="0"/>
              <a:t>multiply-add</a:t>
            </a:r>
            <a:r>
              <a:rPr lang="ko-KR" altLang="en-US" sz="1600" dirty="0" smtClean="0"/>
              <a:t> </a:t>
            </a:r>
          </a:p>
          <a:p>
            <a:pPr lvl="3">
              <a:buFontTx/>
              <a:buNone/>
            </a:pPr>
            <a:r>
              <a:rPr lang="ko-KR" altLang="en-US" sz="1600" dirty="0" smtClean="0"/>
              <a:t>                                                          9 </a:t>
            </a:r>
            <a:r>
              <a:rPr lang="en-US" altLang="ko-KR" sz="1600" dirty="0" smtClean="0"/>
              <a:t>X 3 multiply-add = </a:t>
            </a:r>
            <a:r>
              <a:rPr lang="en-US" altLang="ko-KR" sz="1600" b="1" dirty="0" smtClean="0">
                <a:solidFill>
                  <a:schemeClr val="accent1"/>
                </a:solidFill>
              </a:rPr>
              <a:t>27</a:t>
            </a:r>
            <a:r>
              <a:rPr lang="en-US" altLang="ko-KR" sz="1600" dirty="0" smtClean="0"/>
              <a:t>  </a:t>
            </a:r>
          </a:p>
          <a:p>
            <a:pPr lvl="2"/>
            <a:endParaRPr lang="en-US" altLang="ko-KR" sz="1800" dirty="0" smtClean="0"/>
          </a:p>
          <a:p>
            <a:pPr lvl="2"/>
            <a:endParaRPr lang="ko-KR" altLang="ko-KR" sz="1800" dirty="0" smtClean="0"/>
          </a:p>
        </p:txBody>
      </p:sp>
      <p:graphicFrame>
        <p:nvGraphicFramePr>
          <p:cNvPr id="23555" name="Object 4"/>
          <p:cNvGraphicFramePr>
            <a:graphicFrameLocks noChangeAspect="1"/>
          </p:cNvGraphicFramePr>
          <p:nvPr>
            <p:extLst>
              <p:ext uri="{D42A27DB-BD31-4B8C-83A1-F6EECF244321}">
                <p14:modId xmlns:p14="http://schemas.microsoft.com/office/powerpoint/2010/main" val="2628500664"/>
              </p:ext>
            </p:extLst>
          </p:nvPr>
        </p:nvGraphicFramePr>
        <p:xfrm>
          <a:off x="683568" y="476672"/>
          <a:ext cx="8460432" cy="720080"/>
        </p:xfrm>
        <a:graphic>
          <a:graphicData uri="http://schemas.openxmlformats.org/presentationml/2006/ole">
            <mc:AlternateContent xmlns:mc="http://schemas.openxmlformats.org/markup-compatibility/2006">
              <mc:Choice xmlns:v="urn:schemas-microsoft-com:vml" Requires="v">
                <p:oleObj spid="_x0000_s4098" name="VISIO" r:id="rId3" imgW="7098840" imgH="655200" progId="Visio.Drawing.5">
                  <p:embed/>
                </p:oleObj>
              </mc:Choice>
              <mc:Fallback>
                <p:oleObj name="VISIO" r:id="rId3" imgW="7098840" imgH="655200" progId="Visio.Drawing.5">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568" y="476672"/>
                        <a:ext cx="8460432" cy="720080"/>
                      </a:xfrm>
                      <a:prstGeom prst="rect">
                        <a:avLst/>
                      </a:prstGeom>
                      <a:solidFill>
                        <a:srgbClr val="FFFF99"/>
                      </a:solidFill>
                      <a:ln>
                        <a:noFill/>
                      </a:ln>
                      <a:effectLst/>
                    </p:spPr>
                  </p:pic>
                </p:oleObj>
              </mc:Fallback>
            </mc:AlternateContent>
          </a:graphicData>
        </a:graphic>
      </p:graphicFrame>
      <p:graphicFrame>
        <p:nvGraphicFramePr>
          <p:cNvPr id="23556" name="Object 5"/>
          <p:cNvGraphicFramePr>
            <a:graphicFrameLocks noChangeAspect="1"/>
          </p:cNvGraphicFramePr>
          <p:nvPr>
            <p:extLst>
              <p:ext uri="{D42A27DB-BD31-4B8C-83A1-F6EECF244321}">
                <p14:modId xmlns:p14="http://schemas.microsoft.com/office/powerpoint/2010/main" val="1267970814"/>
              </p:ext>
            </p:extLst>
          </p:nvPr>
        </p:nvGraphicFramePr>
        <p:xfrm>
          <a:off x="1368567" y="2204864"/>
          <a:ext cx="5624783" cy="1290687"/>
        </p:xfrm>
        <a:graphic>
          <a:graphicData uri="http://schemas.openxmlformats.org/presentationml/2006/ole">
            <mc:AlternateContent xmlns:mc="http://schemas.openxmlformats.org/markup-compatibility/2006">
              <mc:Choice xmlns:v="urn:schemas-microsoft-com:vml" Requires="v">
                <p:oleObj spid="_x0000_s4099" name="수식" r:id="rId5" imgW="3098800" imgH="711200" progId="Equation.3">
                  <p:embed/>
                </p:oleObj>
              </mc:Choice>
              <mc:Fallback>
                <p:oleObj name="수식" r:id="rId5" imgW="3098800" imgH="711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68567" y="2204864"/>
                        <a:ext cx="5624783" cy="1290687"/>
                      </a:xfrm>
                      <a:prstGeom prst="rect">
                        <a:avLst/>
                      </a:prstGeom>
                      <a:solidFill>
                        <a:srgbClr val="FFCC99"/>
                      </a:solidFill>
                      <a:ln>
                        <a:noFill/>
                      </a:ln>
                      <a:effectLst/>
                    </p:spPr>
                  </p:pic>
                </p:oleObj>
              </mc:Fallback>
            </mc:AlternateContent>
          </a:graphicData>
        </a:graphic>
      </p:graphicFrame>
      <p:graphicFrame>
        <p:nvGraphicFramePr>
          <p:cNvPr id="23557" name="Object 6"/>
          <p:cNvGraphicFramePr>
            <a:graphicFrameLocks noChangeAspect="1"/>
          </p:cNvGraphicFramePr>
          <p:nvPr>
            <p:extLst>
              <p:ext uri="{D42A27DB-BD31-4B8C-83A1-F6EECF244321}">
                <p14:modId xmlns:p14="http://schemas.microsoft.com/office/powerpoint/2010/main" val="1666095310"/>
              </p:ext>
            </p:extLst>
          </p:nvPr>
        </p:nvGraphicFramePr>
        <p:xfrm>
          <a:off x="1619672" y="3573016"/>
          <a:ext cx="2918486" cy="397768"/>
        </p:xfrm>
        <a:graphic>
          <a:graphicData uri="http://schemas.openxmlformats.org/presentationml/2006/ole">
            <mc:AlternateContent xmlns:mc="http://schemas.openxmlformats.org/markup-compatibility/2006">
              <mc:Choice xmlns:v="urn:schemas-microsoft-com:vml" Requires="v">
                <p:oleObj spid="_x0000_s4100" name="수식" r:id="rId7" imgW="1647719" imgH="209468" progId="Equation.3">
                  <p:embed/>
                </p:oleObj>
              </mc:Choice>
              <mc:Fallback>
                <p:oleObj name="수식" r:id="rId7" imgW="1647719" imgH="209468"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19672" y="3573016"/>
                        <a:ext cx="2918486" cy="397768"/>
                      </a:xfrm>
                      <a:prstGeom prst="rect">
                        <a:avLst/>
                      </a:prstGeom>
                      <a:solidFill>
                        <a:srgbClr val="CCFFCC">
                          <a:alpha val="50195"/>
                        </a:srgbClr>
                      </a:solidFill>
                      <a:ln>
                        <a:noFill/>
                      </a:ln>
                      <a:effectLst/>
                    </p:spPr>
                  </p:pic>
                </p:oleObj>
              </mc:Fallback>
            </mc:AlternateContent>
          </a:graphicData>
        </a:graphic>
      </p:graphicFrame>
      <p:graphicFrame>
        <p:nvGraphicFramePr>
          <p:cNvPr id="23558" name="Object 7"/>
          <p:cNvGraphicFramePr>
            <a:graphicFrameLocks noChangeAspect="1"/>
          </p:cNvGraphicFramePr>
          <p:nvPr>
            <p:extLst>
              <p:ext uri="{D42A27DB-BD31-4B8C-83A1-F6EECF244321}">
                <p14:modId xmlns:p14="http://schemas.microsoft.com/office/powerpoint/2010/main" val="3910098854"/>
              </p:ext>
            </p:extLst>
          </p:nvPr>
        </p:nvGraphicFramePr>
        <p:xfrm>
          <a:off x="1547664" y="4592705"/>
          <a:ext cx="1519386" cy="436494"/>
        </p:xfrm>
        <a:graphic>
          <a:graphicData uri="http://schemas.openxmlformats.org/presentationml/2006/ole">
            <mc:AlternateContent xmlns:mc="http://schemas.openxmlformats.org/markup-compatibility/2006">
              <mc:Choice xmlns:v="urn:schemas-microsoft-com:vml" Requires="v">
                <p:oleObj spid="_x0000_s4101" name="수식" r:id="rId9" imgW="809553" imgH="219186" progId="Equation.3">
                  <p:embed/>
                </p:oleObj>
              </mc:Choice>
              <mc:Fallback>
                <p:oleObj name="수식" r:id="rId9" imgW="809553" imgH="219186"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47664" y="4592705"/>
                        <a:ext cx="1519386" cy="436494"/>
                      </a:xfrm>
                      <a:prstGeom prst="rect">
                        <a:avLst/>
                      </a:prstGeom>
                      <a:solidFill>
                        <a:srgbClr val="FFCC99"/>
                      </a:solidFill>
                      <a:ln>
                        <a:noFill/>
                      </a:ln>
                      <a:effectLst/>
                    </p:spPr>
                  </p:pic>
                </p:oleObj>
              </mc:Fallback>
            </mc:AlternateContent>
          </a:graphicData>
        </a:graphic>
      </p:graphicFrame>
      <p:graphicFrame>
        <p:nvGraphicFramePr>
          <p:cNvPr id="23559" name="Object 8"/>
          <p:cNvGraphicFramePr>
            <a:graphicFrameLocks noChangeAspect="1"/>
          </p:cNvGraphicFramePr>
          <p:nvPr/>
        </p:nvGraphicFramePr>
        <p:xfrm>
          <a:off x="1779588" y="5056188"/>
          <a:ext cx="2411412" cy="277812"/>
        </p:xfrm>
        <a:graphic>
          <a:graphicData uri="http://schemas.openxmlformats.org/presentationml/2006/ole">
            <mc:AlternateContent xmlns:mc="http://schemas.openxmlformats.org/markup-compatibility/2006">
              <mc:Choice xmlns:v="urn:schemas-microsoft-com:vml" Requires="v">
                <p:oleObj spid="_x0000_s4102" name="수식" r:id="rId11" imgW="1952752" imgH="209468" progId="Equation.3">
                  <p:embed/>
                </p:oleObj>
              </mc:Choice>
              <mc:Fallback>
                <p:oleObj name="수식" r:id="rId11" imgW="1952752" imgH="209468"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79588" y="5056188"/>
                        <a:ext cx="2411412" cy="277812"/>
                      </a:xfrm>
                      <a:prstGeom prst="rect">
                        <a:avLst/>
                      </a:prstGeom>
                      <a:solidFill>
                        <a:srgbClr val="CCFFCC">
                          <a:alpha val="50195"/>
                        </a:srgbClr>
                      </a:solidFill>
                      <a:ln>
                        <a:noFill/>
                      </a:ln>
                      <a:effectLst/>
                    </p:spPr>
                  </p:pic>
                </p:oleObj>
              </mc:Fallback>
            </mc:AlternateContent>
          </a:graphicData>
        </a:graphic>
      </p:graphicFrame>
      <p:sp>
        <p:nvSpPr>
          <p:cNvPr id="23560" name="Text Box 9"/>
          <p:cNvSpPr txBox="1">
            <a:spLocks noChangeArrowheads="1"/>
          </p:cNvSpPr>
          <p:nvPr/>
        </p:nvSpPr>
        <p:spPr bwMode="auto">
          <a:xfrm>
            <a:off x="2267744" y="5257800"/>
            <a:ext cx="15986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ea typeface="굴림" pitchFamily="50" charset="-127"/>
              </a:defRPr>
            </a:lvl1pPr>
            <a:lvl2pPr marL="742950" indent="-285750">
              <a:defRPr sz="2400">
                <a:solidFill>
                  <a:schemeClr val="tx1"/>
                </a:solidFill>
                <a:latin typeface="Times New Roman" pitchFamily="18" charset="0"/>
                <a:ea typeface="굴림" pitchFamily="50" charset="-127"/>
              </a:defRPr>
            </a:lvl2pPr>
            <a:lvl3pPr marL="1143000" indent="-228600">
              <a:defRPr sz="2400">
                <a:solidFill>
                  <a:schemeClr val="tx1"/>
                </a:solidFill>
                <a:latin typeface="Times New Roman" pitchFamily="18" charset="0"/>
                <a:ea typeface="굴림" pitchFamily="50" charset="-127"/>
              </a:defRPr>
            </a:lvl3pPr>
            <a:lvl4pPr marL="1600200" indent="-228600">
              <a:defRPr sz="2400">
                <a:solidFill>
                  <a:schemeClr val="tx1"/>
                </a:solidFill>
                <a:latin typeface="Times New Roman" pitchFamily="18" charset="0"/>
                <a:ea typeface="굴림" pitchFamily="50" charset="-127"/>
              </a:defRPr>
            </a:lvl4pPr>
            <a:lvl5pPr marL="2057400" indent="-228600">
              <a:defRPr sz="2400">
                <a:solidFill>
                  <a:schemeClr val="tx1"/>
                </a:solidFill>
                <a:latin typeface="Times New Roman" pitchFamily="18" charset="0"/>
                <a:ea typeface="굴림" pitchFamily="50" charset="-127"/>
              </a:defRPr>
            </a:lvl5pPr>
            <a:lvl6pPr marL="25146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6pPr>
            <a:lvl7pPr marL="29718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7pPr>
            <a:lvl8pPr marL="34290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8pPr>
            <a:lvl9pPr marL="38862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9pPr>
          </a:lstStyle>
          <a:p>
            <a:pPr algn="l" eaLnBrk="1" latinLnBrk="1" hangingPunct="1"/>
            <a:r>
              <a:rPr kumimoji="1" lang="ko-KR" altLang="en-US" sz="1800" b="1">
                <a:solidFill>
                  <a:schemeClr val="folHlink"/>
                </a:solidFill>
                <a:sym typeface="Wingdings" pitchFamily="2" charset="2"/>
              </a:rPr>
              <a:t>              </a:t>
            </a:r>
          </a:p>
        </p:txBody>
      </p:sp>
      <p:sp>
        <p:nvSpPr>
          <p:cNvPr id="23561" name="Text Box 10"/>
          <p:cNvSpPr txBox="1">
            <a:spLocks noChangeArrowheads="1"/>
          </p:cNvSpPr>
          <p:nvPr/>
        </p:nvSpPr>
        <p:spPr bwMode="auto">
          <a:xfrm>
            <a:off x="2573338" y="5257800"/>
            <a:ext cx="15986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ea typeface="굴림" pitchFamily="50" charset="-127"/>
              </a:defRPr>
            </a:lvl1pPr>
            <a:lvl2pPr marL="742950" indent="-285750">
              <a:defRPr sz="2400">
                <a:solidFill>
                  <a:schemeClr val="tx1"/>
                </a:solidFill>
                <a:latin typeface="Times New Roman" pitchFamily="18" charset="0"/>
                <a:ea typeface="굴림" pitchFamily="50" charset="-127"/>
              </a:defRPr>
            </a:lvl2pPr>
            <a:lvl3pPr marL="1143000" indent="-228600">
              <a:defRPr sz="2400">
                <a:solidFill>
                  <a:schemeClr val="tx1"/>
                </a:solidFill>
                <a:latin typeface="Times New Roman" pitchFamily="18" charset="0"/>
                <a:ea typeface="굴림" pitchFamily="50" charset="-127"/>
              </a:defRPr>
            </a:lvl3pPr>
            <a:lvl4pPr marL="1600200" indent="-228600">
              <a:defRPr sz="2400">
                <a:solidFill>
                  <a:schemeClr val="tx1"/>
                </a:solidFill>
                <a:latin typeface="Times New Roman" pitchFamily="18" charset="0"/>
                <a:ea typeface="굴림" pitchFamily="50" charset="-127"/>
              </a:defRPr>
            </a:lvl4pPr>
            <a:lvl5pPr marL="2057400" indent="-228600">
              <a:defRPr sz="2400">
                <a:solidFill>
                  <a:schemeClr val="tx1"/>
                </a:solidFill>
                <a:latin typeface="Times New Roman" pitchFamily="18" charset="0"/>
                <a:ea typeface="굴림" pitchFamily="50" charset="-127"/>
              </a:defRPr>
            </a:lvl5pPr>
            <a:lvl6pPr marL="25146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6pPr>
            <a:lvl7pPr marL="29718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7pPr>
            <a:lvl8pPr marL="34290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8pPr>
            <a:lvl9pPr marL="38862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9pPr>
          </a:lstStyle>
          <a:p>
            <a:pPr algn="l" eaLnBrk="1" latinLnBrk="1" hangingPunct="1"/>
            <a:r>
              <a:rPr kumimoji="1" lang="ko-KR" altLang="en-US" sz="1800" b="1" dirty="0">
                <a:solidFill>
                  <a:srgbClr val="FF00FF"/>
                </a:solidFill>
                <a:sym typeface="Wingdings" pitchFamily="2" charset="2"/>
              </a:rPr>
              <a:t>              </a:t>
            </a:r>
          </a:p>
        </p:txBody>
      </p:sp>
      <p:sp>
        <p:nvSpPr>
          <p:cNvPr id="23562" name="AutoShape 11"/>
          <p:cNvSpPr>
            <a:spLocks noChangeArrowheads="1"/>
          </p:cNvSpPr>
          <p:nvPr/>
        </p:nvSpPr>
        <p:spPr bwMode="auto">
          <a:xfrm>
            <a:off x="611560" y="5943600"/>
            <a:ext cx="1447800" cy="381000"/>
          </a:xfrm>
          <a:prstGeom prst="wedgeRoundRectCallout">
            <a:avLst>
              <a:gd name="adj1" fmla="val 61603"/>
              <a:gd name="adj2" fmla="val -218788"/>
              <a:gd name="adj3" fmla="val 16667"/>
            </a:avLst>
          </a:prstGeom>
          <a:solidFill>
            <a:srgbClr val="FFFF00"/>
          </a:solidFill>
          <a:ln w="19050">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latinLnBrk="1" hangingPunct="1">
              <a:lnSpc>
                <a:spcPct val="80000"/>
              </a:lnSpc>
            </a:pPr>
            <a:r>
              <a:rPr lang="en-US" altLang="ko-KR" sz="1400" b="1" dirty="0" smtClean="0"/>
              <a:t>C</a:t>
            </a:r>
            <a:r>
              <a:rPr lang="en-US" altLang="ko-KR" sz="1400" b="1" baseline="-25000" dirty="0" smtClean="0"/>
              <a:t>11</a:t>
            </a:r>
            <a:r>
              <a:rPr lang="ko-KR" altLang="en-US" sz="1400" b="1" dirty="0" smtClean="0"/>
              <a:t>= </a:t>
            </a:r>
            <a:r>
              <a:rPr lang="ko-KR" altLang="en-US" sz="1400" b="1" dirty="0"/>
              <a:t>0</a:t>
            </a:r>
          </a:p>
        </p:txBody>
      </p:sp>
    </p:spTree>
    <p:extLst>
      <p:ext uri="{BB962C8B-B14F-4D97-AF65-F5344CB8AC3E}">
        <p14:creationId xmlns:p14="http://schemas.microsoft.com/office/powerpoint/2010/main" val="21025906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10676"/>
            <a:ext cx="6408712" cy="642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2225" cap="flat" cmpd="sng">
                <a:solidFill>
                  <a:srgbClr val="0000FF"/>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279974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Grp="1" noChangeArrowheads="1"/>
          </p:cNvSpPr>
          <p:nvPr>
            <p:ph type="body" idx="1"/>
          </p:nvPr>
        </p:nvSpPr>
        <p:spPr>
          <a:xfrm>
            <a:off x="76200" y="177164"/>
            <a:ext cx="8686800" cy="5486400"/>
          </a:xfrm>
        </p:spPr>
        <p:txBody>
          <a:bodyPr/>
          <a:lstStyle/>
          <a:p>
            <a:pPr lvl="1">
              <a:lnSpc>
                <a:spcPct val="90000"/>
              </a:lnSpc>
            </a:pPr>
            <a:r>
              <a:rPr lang="en-US" altLang="ko-KR" sz="2400" dirty="0" smtClean="0"/>
              <a:t>Pipeline for calculating an inner product : </a:t>
            </a:r>
            <a:r>
              <a:rPr lang="en-US" altLang="ko-KR" sz="2000" b="1" i="1" dirty="0" smtClean="0">
                <a:solidFill>
                  <a:srgbClr val="FF00FF"/>
                </a:solidFill>
              </a:rPr>
              <a:t> </a:t>
            </a:r>
            <a:endParaRPr lang="en-US" altLang="ko-KR" sz="2400" dirty="0" smtClean="0"/>
          </a:p>
          <a:p>
            <a:pPr lvl="2">
              <a:lnSpc>
                <a:spcPct val="90000"/>
              </a:lnSpc>
            </a:pPr>
            <a:r>
              <a:rPr lang="en-US" altLang="ko-KR" sz="2000" dirty="0" smtClean="0"/>
              <a:t>Floating point multiplier pipeline : 4 segment</a:t>
            </a:r>
          </a:p>
          <a:p>
            <a:pPr lvl="2">
              <a:lnSpc>
                <a:spcPct val="90000"/>
              </a:lnSpc>
            </a:pPr>
            <a:r>
              <a:rPr lang="en-US" altLang="ko-KR" sz="2000" dirty="0" smtClean="0"/>
              <a:t>Floating point adder pipeline : 4 segment</a:t>
            </a:r>
          </a:p>
          <a:p>
            <a:pPr lvl="2">
              <a:lnSpc>
                <a:spcPct val="90000"/>
              </a:lnSpc>
            </a:pPr>
            <a:r>
              <a:rPr lang="ko-KR" altLang="en-US" sz="2000" b="1" i="1" dirty="0" smtClean="0">
                <a:solidFill>
                  <a:schemeClr val="folHlink"/>
                </a:solidFill>
              </a:rPr>
              <a:t> </a:t>
            </a:r>
            <a:endParaRPr lang="ko-KR" altLang="en-US" sz="2000" dirty="0" smtClean="0"/>
          </a:p>
          <a:p>
            <a:pPr lvl="3">
              <a:lnSpc>
                <a:spcPct val="90000"/>
              </a:lnSpc>
            </a:pPr>
            <a:endParaRPr lang="en-US" altLang="ko-KR" sz="1800" dirty="0" smtClean="0"/>
          </a:p>
          <a:p>
            <a:pPr lvl="3">
              <a:lnSpc>
                <a:spcPct val="90000"/>
              </a:lnSpc>
            </a:pPr>
            <a:r>
              <a:rPr lang="en-US" altLang="ko-KR" sz="1800" dirty="0" smtClean="0"/>
              <a:t>after 1st clock input</a:t>
            </a:r>
          </a:p>
          <a:p>
            <a:pPr lvl="3">
              <a:lnSpc>
                <a:spcPct val="90000"/>
              </a:lnSpc>
            </a:pPr>
            <a:endParaRPr lang="en-US" altLang="ko-KR" sz="1800" dirty="0" smtClean="0"/>
          </a:p>
          <a:p>
            <a:pPr lvl="3">
              <a:lnSpc>
                <a:spcPct val="90000"/>
              </a:lnSpc>
            </a:pPr>
            <a:endParaRPr lang="en-US" altLang="ko-KR" sz="1800" dirty="0" smtClean="0"/>
          </a:p>
          <a:p>
            <a:pPr lvl="3">
              <a:lnSpc>
                <a:spcPct val="90000"/>
              </a:lnSpc>
            </a:pPr>
            <a:endParaRPr lang="en-US" altLang="ko-KR" sz="1800" dirty="0" smtClean="0"/>
          </a:p>
          <a:p>
            <a:pPr lvl="3">
              <a:lnSpc>
                <a:spcPct val="90000"/>
              </a:lnSpc>
            </a:pPr>
            <a:endParaRPr lang="en-US" altLang="ko-KR" sz="1800" dirty="0" smtClean="0"/>
          </a:p>
          <a:p>
            <a:pPr lvl="3">
              <a:lnSpc>
                <a:spcPct val="90000"/>
              </a:lnSpc>
            </a:pPr>
            <a:endParaRPr lang="en-US" altLang="ko-KR" sz="1800" dirty="0" smtClean="0"/>
          </a:p>
          <a:p>
            <a:pPr lvl="3"/>
            <a:r>
              <a:rPr lang="en-US" altLang="ko-KR" sz="1800" dirty="0" smtClean="0"/>
              <a:t>after 8th clock input</a:t>
            </a:r>
          </a:p>
          <a:p>
            <a:pPr lvl="3">
              <a:lnSpc>
                <a:spcPct val="90000"/>
              </a:lnSpc>
            </a:pPr>
            <a:endParaRPr lang="en-US" altLang="ko-KR" sz="1800" dirty="0" smtClean="0"/>
          </a:p>
          <a:p>
            <a:pPr lvl="3">
              <a:lnSpc>
                <a:spcPct val="90000"/>
              </a:lnSpc>
            </a:pPr>
            <a:endParaRPr lang="en-US" altLang="ko-KR" sz="1800" dirty="0" smtClean="0"/>
          </a:p>
          <a:p>
            <a:pPr lvl="3">
              <a:lnSpc>
                <a:spcPct val="90000"/>
              </a:lnSpc>
            </a:pPr>
            <a:endParaRPr lang="en-US" altLang="ko-KR" sz="1800" dirty="0" smtClean="0"/>
          </a:p>
          <a:p>
            <a:pPr lvl="3">
              <a:lnSpc>
                <a:spcPct val="90000"/>
              </a:lnSpc>
            </a:pPr>
            <a:endParaRPr lang="en-US" altLang="ko-KR" sz="1800" dirty="0" smtClean="0"/>
          </a:p>
          <a:p>
            <a:pPr lvl="3">
              <a:lnSpc>
                <a:spcPct val="90000"/>
              </a:lnSpc>
            </a:pPr>
            <a:r>
              <a:rPr lang="en-US" altLang="ko-KR" sz="1800" dirty="0" smtClean="0"/>
              <a:t>Four section summation </a:t>
            </a:r>
          </a:p>
        </p:txBody>
      </p:sp>
      <p:graphicFrame>
        <p:nvGraphicFramePr>
          <p:cNvPr id="24579" name="Object 5"/>
          <p:cNvGraphicFramePr>
            <a:graphicFrameLocks noChangeAspect="1"/>
          </p:cNvGraphicFramePr>
          <p:nvPr>
            <p:extLst>
              <p:ext uri="{D42A27DB-BD31-4B8C-83A1-F6EECF244321}">
                <p14:modId xmlns:p14="http://schemas.microsoft.com/office/powerpoint/2010/main" val="1628132530"/>
              </p:ext>
            </p:extLst>
          </p:nvPr>
        </p:nvGraphicFramePr>
        <p:xfrm>
          <a:off x="1759111" y="1268760"/>
          <a:ext cx="4181042" cy="444253"/>
        </p:xfrm>
        <a:graphic>
          <a:graphicData uri="http://schemas.openxmlformats.org/presentationml/2006/ole">
            <mc:AlternateContent xmlns:mc="http://schemas.openxmlformats.org/markup-compatibility/2006">
              <mc:Choice xmlns:v="urn:schemas-microsoft-com:vml" Requires="v">
                <p:oleObj spid="_x0000_s5122" name="수식" r:id="rId3" imgW="2114447" imgH="209468" progId="Equation.3">
                  <p:embed/>
                </p:oleObj>
              </mc:Choice>
              <mc:Fallback>
                <p:oleObj name="수식" r:id="rId3" imgW="2114447" imgH="209468"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9111" y="1268760"/>
                        <a:ext cx="4181042" cy="444253"/>
                      </a:xfrm>
                      <a:prstGeom prst="rect">
                        <a:avLst/>
                      </a:prstGeom>
                      <a:solidFill>
                        <a:srgbClr val="FFCC99"/>
                      </a:solidFill>
                      <a:ln>
                        <a:noFill/>
                      </a:ln>
                      <a:effectLst/>
                    </p:spPr>
                  </p:pic>
                </p:oleObj>
              </mc:Fallback>
            </mc:AlternateContent>
          </a:graphicData>
        </a:graphic>
      </p:graphicFrame>
      <p:graphicFrame>
        <p:nvGraphicFramePr>
          <p:cNvPr id="24580" name="Object 6"/>
          <p:cNvGraphicFramePr>
            <a:graphicFrameLocks noChangeAspect="1"/>
          </p:cNvGraphicFramePr>
          <p:nvPr/>
        </p:nvGraphicFramePr>
        <p:xfrm>
          <a:off x="152400" y="2349500"/>
          <a:ext cx="4343400" cy="1155700"/>
        </p:xfrm>
        <a:graphic>
          <a:graphicData uri="http://schemas.openxmlformats.org/presentationml/2006/ole">
            <mc:AlternateContent xmlns:mc="http://schemas.openxmlformats.org/markup-compatibility/2006">
              <mc:Choice xmlns:v="urn:schemas-microsoft-com:vml" Requires="v">
                <p:oleObj spid="_x0000_s5123" name="VISIO" r:id="rId5" imgW="6527520" imgH="1739160" progId="Visio.Drawing.5">
                  <p:embed/>
                </p:oleObj>
              </mc:Choice>
              <mc:Fallback>
                <p:oleObj name="VISIO" r:id="rId5" imgW="6527520" imgH="1739160" progId="Visio.Drawing.5">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 y="2349500"/>
                        <a:ext cx="4343400" cy="1155700"/>
                      </a:xfrm>
                      <a:prstGeom prst="rect">
                        <a:avLst/>
                      </a:prstGeom>
                      <a:solidFill>
                        <a:srgbClr val="CC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4581" name="Rectangle 7"/>
          <p:cNvSpPr>
            <a:spLocks noChangeArrowheads="1"/>
          </p:cNvSpPr>
          <p:nvPr/>
        </p:nvSpPr>
        <p:spPr bwMode="auto">
          <a:xfrm>
            <a:off x="4495800" y="1918855"/>
            <a:ext cx="419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1600200" lvl="3" indent="-228600" algn="l">
              <a:spcBef>
                <a:spcPct val="20000"/>
              </a:spcBef>
              <a:buClr>
                <a:schemeClr val="accent2"/>
              </a:buClr>
              <a:buFontTx/>
              <a:buChar char="»"/>
            </a:pPr>
            <a:r>
              <a:rPr lang="en-US" altLang="ko-KR" sz="1800" dirty="0">
                <a:solidFill>
                  <a:schemeClr val="accent2"/>
                </a:solidFill>
                <a:latin typeface="Arial" charset="0"/>
              </a:rPr>
              <a:t>after 4th clock input </a:t>
            </a:r>
          </a:p>
          <a:p>
            <a:pPr marL="342900" indent="-342900" algn="l">
              <a:spcBef>
                <a:spcPct val="20000"/>
              </a:spcBef>
              <a:buClr>
                <a:schemeClr val="accent1"/>
              </a:buClr>
              <a:buSzPct val="75000"/>
              <a:buFont typeface="Monotype Sorts" pitchFamily="2" charset="2"/>
              <a:buChar char="n"/>
            </a:pPr>
            <a:endParaRPr lang="ko-KR" altLang="en-US" sz="2800" dirty="0">
              <a:latin typeface="Arial" charset="0"/>
            </a:endParaRPr>
          </a:p>
        </p:txBody>
      </p:sp>
      <p:sp>
        <p:nvSpPr>
          <p:cNvPr id="24582" name="Text Box 9"/>
          <p:cNvSpPr txBox="1">
            <a:spLocks noChangeArrowheads="1"/>
          </p:cNvSpPr>
          <p:nvPr/>
        </p:nvSpPr>
        <p:spPr bwMode="auto">
          <a:xfrm>
            <a:off x="1357313" y="2819400"/>
            <a:ext cx="4191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22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Times New Roman" pitchFamily="18" charset="0"/>
                <a:ea typeface="굴림" pitchFamily="50" charset="-127"/>
              </a:defRPr>
            </a:lvl1pPr>
            <a:lvl2pPr marL="742950" indent="-285750">
              <a:defRPr sz="2400">
                <a:solidFill>
                  <a:schemeClr val="tx1"/>
                </a:solidFill>
                <a:latin typeface="Times New Roman" pitchFamily="18" charset="0"/>
                <a:ea typeface="굴림" pitchFamily="50" charset="-127"/>
              </a:defRPr>
            </a:lvl2pPr>
            <a:lvl3pPr marL="1143000" indent="-228600">
              <a:defRPr sz="2400">
                <a:solidFill>
                  <a:schemeClr val="tx1"/>
                </a:solidFill>
                <a:latin typeface="Times New Roman" pitchFamily="18" charset="0"/>
                <a:ea typeface="굴림" pitchFamily="50" charset="-127"/>
              </a:defRPr>
            </a:lvl3pPr>
            <a:lvl4pPr marL="1600200" indent="-228600">
              <a:defRPr sz="2400">
                <a:solidFill>
                  <a:schemeClr val="tx1"/>
                </a:solidFill>
                <a:latin typeface="Times New Roman" pitchFamily="18" charset="0"/>
                <a:ea typeface="굴림" pitchFamily="50" charset="-127"/>
              </a:defRPr>
            </a:lvl4pPr>
            <a:lvl5pPr marL="2057400" indent="-228600">
              <a:defRPr sz="2400">
                <a:solidFill>
                  <a:schemeClr val="tx1"/>
                </a:solidFill>
                <a:latin typeface="Times New Roman" pitchFamily="18" charset="0"/>
                <a:ea typeface="굴림" pitchFamily="50" charset="-127"/>
              </a:defRPr>
            </a:lvl5pPr>
            <a:lvl6pPr marL="25146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6pPr>
            <a:lvl7pPr marL="29718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7pPr>
            <a:lvl8pPr marL="34290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8pPr>
            <a:lvl9pPr marL="38862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9pPr>
          </a:lstStyle>
          <a:p>
            <a:pPr eaLnBrk="1" latinLnBrk="1" hangingPunct="1"/>
            <a:r>
              <a:rPr kumimoji="1" lang="en-US" altLang="ko-KR" sz="900" b="1">
                <a:solidFill>
                  <a:schemeClr val="accent1"/>
                </a:solidFill>
              </a:rPr>
              <a:t>A</a:t>
            </a:r>
            <a:r>
              <a:rPr kumimoji="1" lang="en-US" altLang="ko-KR" sz="900" b="1" baseline="-25000">
                <a:solidFill>
                  <a:schemeClr val="accent1"/>
                </a:solidFill>
              </a:rPr>
              <a:t>1</a:t>
            </a:r>
            <a:r>
              <a:rPr kumimoji="1" lang="en-US" altLang="ko-KR" sz="900" b="1">
                <a:solidFill>
                  <a:schemeClr val="accent1"/>
                </a:solidFill>
              </a:rPr>
              <a:t>B</a:t>
            </a:r>
            <a:r>
              <a:rPr kumimoji="1" lang="en-US" altLang="ko-KR" sz="900" b="1" baseline="-25000">
                <a:solidFill>
                  <a:schemeClr val="accent1"/>
                </a:solidFill>
              </a:rPr>
              <a:t>1</a:t>
            </a:r>
            <a:endParaRPr kumimoji="1" lang="en-US" altLang="ko-KR" sz="900" b="1">
              <a:solidFill>
                <a:schemeClr val="accent1"/>
              </a:solidFill>
            </a:endParaRPr>
          </a:p>
        </p:txBody>
      </p:sp>
      <p:graphicFrame>
        <p:nvGraphicFramePr>
          <p:cNvPr id="24583" name="Object 11"/>
          <p:cNvGraphicFramePr>
            <a:graphicFrameLocks noChangeAspect="1"/>
          </p:cNvGraphicFramePr>
          <p:nvPr/>
        </p:nvGraphicFramePr>
        <p:xfrm>
          <a:off x="4648200" y="2362200"/>
          <a:ext cx="4343400" cy="1155700"/>
        </p:xfrm>
        <a:graphic>
          <a:graphicData uri="http://schemas.openxmlformats.org/presentationml/2006/ole">
            <mc:AlternateContent xmlns:mc="http://schemas.openxmlformats.org/markup-compatibility/2006">
              <mc:Choice xmlns:v="urn:schemas-microsoft-com:vml" Requires="v">
                <p:oleObj spid="_x0000_s5124" name="VISIO" r:id="rId7" imgW="6527520" imgH="1739160" progId="Visio.Drawing.5">
                  <p:embed/>
                </p:oleObj>
              </mc:Choice>
              <mc:Fallback>
                <p:oleObj name="VISIO" r:id="rId7" imgW="6527520" imgH="1739160" progId="Visio.Drawing.5">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8200" y="2362200"/>
                        <a:ext cx="4343400" cy="1155700"/>
                      </a:xfrm>
                      <a:prstGeom prst="rect">
                        <a:avLst/>
                      </a:prstGeom>
                      <a:solidFill>
                        <a:srgbClr val="CC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4584" name="Text Box 10"/>
          <p:cNvSpPr txBox="1">
            <a:spLocks noChangeArrowheads="1"/>
          </p:cNvSpPr>
          <p:nvPr/>
        </p:nvSpPr>
        <p:spPr bwMode="auto">
          <a:xfrm>
            <a:off x="5105400" y="2819400"/>
            <a:ext cx="26098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22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400">
                <a:solidFill>
                  <a:schemeClr val="tx1"/>
                </a:solidFill>
                <a:latin typeface="Times New Roman" pitchFamily="18" charset="0"/>
                <a:ea typeface="굴림" pitchFamily="50" charset="-127"/>
              </a:defRPr>
            </a:lvl1pPr>
            <a:lvl2pPr marL="742950" indent="-285750">
              <a:defRPr sz="2400">
                <a:solidFill>
                  <a:schemeClr val="tx1"/>
                </a:solidFill>
                <a:latin typeface="Times New Roman" pitchFamily="18" charset="0"/>
                <a:ea typeface="굴림" pitchFamily="50" charset="-127"/>
              </a:defRPr>
            </a:lvl2pPr>
            <a:lvl3pPr marL="1143000" indent="-228600">
              <a:defRPr sz="2400">
                <a:solidFill>
                  <a:schemeClr val="tx1"/>
                </a:solidFill>
                <a:latin typeface="Times New Roman" pitchFamily="18" charset="0"/>
                <a:ea typeface="굴림" pitchFamily="50" charset="-127"/>
              </a:defRPr>
            </a:lvl3pPr>
            <a:lvl4pPr marL="1600200" indent="-228600">
              <a:defRPr sz="2400">
                <a:solidFill>
                  <a:schemeClr val="tx1"/>
                </a:solidFill>
                <a:latin typeface="Times New Roman" pitchFamily="18" charset="0"/>
                <a:ea typeface="굴림" pitchFamily="50" charset="-127"/>
              </a:defRPr>
            </a:lvl4pPr>
            <a:lvl5pPr marL="2057400" indent="-228600">
              <a:defRPr sz="2400">
                <a:solidFill>
                  <a:schemeClr val="tx1"/>
                </a:solidFill>
                <a:latin typeface="Times New Roman" pitchFamily="18" charset="0"/>
                <a:ea typeface="굴림" pitchFamily="50" charset="-127"/>
              </a:defRPr>
            </a:lvl5pPr>
            <a:lvl6pPr marL="25146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6pPr>
            <a:lvl7pPr marL="29718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7pPr>
            <a:lvl8pPr marL="34290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8pPr>
            <a:lvl9pPr marL="38862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9pPr>
          </a:lstStyle>
          <a:p>
            <a:pPr eaLnBrk="1" latinLnBrk="1" hangingPunct="1"/>
            <a:r>
              <a:rPr kumimoji="1" lang="en-US" altLang="ko-KR" sz="900" b="1">
                <a:solidFill>
                  <a:schemeClr val="accent1"/>
                </a:solidFill>
              </a:rPr>
              <a:t>A</a:t>
            </a:r>
            <a:r>
              <a:rPr kumimoji="1" lang="en-US" altLang="ko-KR" sz="900" b="1" baseline="-25000">
                <a:solidFill>
                  <a:schemeClr val="accent1"/>
                </a:solidFill>
              </a:rPr>
              <a:t>4</a:t>
            </a:r>
            <a:r>
              <a:rPr kumimoji="1" lang="en-US" altLang="ko-KR" sz="900" b="1">
                <a:solidFill>
                  <a:schemeClr val="accent1"/>
                </a:solidFill>
              </a:rPr>
              <a:t>B</a:t>
            </a:r>
            <a:r>
              <a:rPr kumimoji="1" lang="en-US" altLang="ko-KR" sz="900" b="1" baseline="-25000">
                <a:solidFill>
                  <a:schemeClr val="accent1"/>
                </a:solidFill>
              </a:rPr>
              <a:t>4 </a:t>
            </a:r>
            <a:r>
              <a:rPr kumimoji="1" lang="en-US" altLang="ko-KR" sz="900" b="1">
                <a:solidFill>
                  <a:schemeClr val="accent1"/>
                </a:solidFill>
              </a:rPr>
              <a:t>A</a:t>
            </a:r>
            <a:r>
              <a:rPr kumimoji="1" lang="en-US" altLang="ko-KR" sz="900" b="1" baseline="-25000">
                <a:solidFill>
                  <a:schemeClr val="accent1"/>
                </a:solidFill>
              </a:rPr>
              <a:t>3</a:t>
            </a:r>
            <a:r>
              <a:rPr kumimoji="1" lang="en-US" altLang="ko-KR" sz="900" b="1">
                <a:solidFill>
                  <a:schemeClr val="accent1"/>
                </a:solidFill>
              </a:rPr>
              <a:t>B</a:t>
            </a:r>
            <a:r>
              <a:rPr kumimoji="1" lang="en-US" altLang="ko-KR" sz="900" b="1" baseline="-25000">
                <a:solidFill>
                  <a:schemeClr val="accent1"/>
                </a:solidFill>
              </a:rPr>
              <a:t>3 </a:t>
            </a:r>
            <a:r>
              <a:rPr kumimoji="1" lang="en-US" altLang="ko-KR" sz="900" b="1">
                <a:solidFill>
                  <a:schemeClr val="accent1"/>
                </a:solidFill>
              </a:rPr>
              <a:t>A</a:t>
            </a:r>
            <a:r>
              <a:rPr kumimoji="1" lang="en-US" altLang="ko-KR" sz="900" b="1" baseline="-25000">
                <a:solidFill>
                  <a:schemeClr val="accent1"/>
                </a:solidFill>
              </a:rPr>
              <a:t>2</a:t>
            </a:r>
            <a:r>
              <a:rPr kumimoji="1" lang="en-US" altLang="ko-KR" sz="900" b="1">
                <a:solidFill>
                  <a:schemeClr val="accent1"/>
                </a:solidFill>
              </a:rPr>
              <a:t>B</a:t>
            </a:r>
            <a:r>
              <a:rPr kumimoji="1" lang="en-US" altLang="ko-KR" sz="900" b="1" baseline="-25000">
                <a:solidFill>
                  <a:schemeClr val="accent1"/>
                </a:solidFill>
              </a:rPr>
              <a:t>2 </a:t>
            </a:r>
            <a:r>
              <a:rPr kumimoji="1" lang="en-US" altLang="ko-KR" sz="900" b="1">
                <a:solidFill>
                  <a:schemeClr val="accent1"/>
                </a:solidFill>
              </a:rPr>
              <a:t>A</a:t>
            </a:r>
            <a:r>
              <a:rPr kumimoji="1" lang="en-US" altLang="ko-KR" sz="900" b="1" baseline="-25000">
                <a:solidFill>
                  <a:schemeClr val="accent1"/>
                </a:solidFill>
              </a:rPr>
              <a:t>1</a:t>
            </a:r>
            <a:r>
              <a:rPr kumimoji="1" lang="en-US" altLang="ko-KR" sz="900" b="1">
                <a:solidFill>
                  <a:schemeClr val="accent1"/>
                </a:solidFill>
              </a:rPr>
              <a:t>B</a:t>
            </a:r>
            <a:r>
              <a:rPr kumimoji="1" lang="en-US" altLang="ko-KR" sz="900" b="1" baseline="-25000">
                <a:solidFill>
                  <a:schemeClr val="accent1"/>
                </a:solidFill>
              </a:rPr>
              <a:t>1</a:t>
            </a:r>
          </a:p>
        </p:txBody>
      </p:sp>
      <p:graphicFrame>
        <p:nvGraphicFramePr>
          <p:cNvPr id="24585" name="Object 12"/>
          <p:cNvGraphicFramePr>
            <a:graphicFrameLocks noChangeAspect="1"/>
          </p:cNvGraphicFramePr>
          <p:nvPr/>
        </p:nvGraphicFramePr>
        <p:xfrm>
          <a:off x="152400" y="3733800"/>
          <a:ext cx="4343400" cy="1155700"/>
        </p:xfrm>
        <a:graphic>
          <a:graphicData uri="http://schemas.openxmlformats.org/presentationml/2006/ole">
            <mc:AlternateContent xmlns:mc="http://schemas.openxmlformats.org/markup-compatibility/2006">
              <mc:Choice xmlns:v="urn:schemas-microsoft-com:vml" Requires="v">
                <p:oleObj spid="_x0000_s5125" name="VISIO" r:id="rId8" imgW="6527520" imgH="1739160" progId="Visio.Drawing.5">
                  <p:embed/>
                </p:oleObj>
              </mc:Choice>
              <mc:Fallback>
                <p:oleObj name="VISIO" r:id="rId8" imgW="6527520" imgH="1739160" progId="Visio.Drawing.5">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 y="3733800"/>
                        <a:ext cx="4343400" cy="1155700"/>
                      </a:xfrm>
                      <a:prstGeom prst="rect">
                        <a:avLst/>
                      </a:prstGeom>
                      <a:solidFill>
                        <a:srgbClr val="CC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586" name="Object 13"/>
          <p:cNvGraphicFramePr>
            <a:graphicFrameLocks noChangeAspect="1"/>
          </p:cNvGraphicFramePr>
          <p:nvPr/>
        </p:nvGraphicFramePr>
        <p:xfrm>
          <a:off x="4648200" y="3733800"/>
          <a:ext cx="4343400" cy="1155700"/>
        </p:xfrm>
        <a:graphic>
          <a:graphicData uri="http://schemas.openxmlformats.org/presentationml/2006/ole">
            <mc:AlternateContent xmlns:mc="http://schemas.openxmlformats.org/markup-compatibility/2006">
              <mc:Choice xmlns:v="urn:schemas-microsoft-com:vml" Requires="v">
                <p:oleObj spid="_x0000_s5126" name="VISIO" r:id="rId9" imgW="6527520" imgH="1739160" progId="Visio.Drawing.5">
                  <p:embed/>
                </p:oleObj>
              </mc:Choice>
              <mc:Fallback>
                <p:oleObj name="VISIO" r:id="rId9" imgW="6527520" imgH="1739160" progId="Visio.Drawing.5">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8200" y="3733800"/>
                        <a:ext cx="4343400" cy="1155700"/>
                      </a:xfrm>
                      <a:prstGeom prst="rect">
                        <a:avLst/>
                      </a:prstGeom>
                      <a:solidFill>
                        <a:srgbClr val="CC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4587" name="Rectangle 14"/>
          <p:cNvSpPr>
            <a:spLocks noChangeArrowheads="1"/>
          </p:cNvSpPr>
          <p:nvPr/>
        </p:nvSpPr>
        <p:spPr bwMode="auto">
          <a:xfrm>
            <a:off x="4495800" y="3505200"/>
            <a:ext cx="449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1600200" lvl="3" indent="-228600" algn="l">
              <a:spcBef>
                <a:spcPct val="20000"/>
              </a:spcBef>
              <a:buClr>
                <a:schemeClr val="accent2"/>
              </a:buClr>
              <a:buFontTx/>
              <a:buChar char="»"/>
            </a:pPr>
            <a:r>
              <a:rPr lang="en-US" altLang="ko-KR" sz="1400">
                <a:solidFill>
                  <a:schemeClr val="accent2"/>
                </a:solidFill>
                <a:latin typeface="Arial" charset="0"/>
              </a:rPr>
              <a:t>after 9th, 10th, 11th ,... </a:t>
            </a:r>
          </a:p>
          <a:p>
            <a:pPr marL="342900" indent="-342900" algn="l">
              <a:spcBef>
                <a:spcPct val="20000"/>
              </a:spcBef>
              <a:buClr>
                <a:schemeClr val="accent1"/>
              </a:buClr>
              <a:buSzPct val="75000"/>
              <a:buFont typeface="Monotype Sorts" pitchFamily="2" charset="2"/>
              <a:buChar char="n"/>
            </a:pPr>
            <a:endParaRPr lang="ko-KR" altLang="en-US" sz="2000">
              <a:latin typeface="Arial" charset="0"/>
            </a:endParaRPr>
          </a:p>
        </p:txBody>
      </p:sp>
      <p:sp>
        <p:nvSpPr>
          <p:cNvPr id="24588" name="Text Box 15"/>
          <p:cNvSpPr txBox="1">
            <a:spLocks noChangeArrowheads="1"/>
          </p:cNvSpPr>
          <p:nvPr/>
        </p:nvSpPr>
        <p:spPr bwMode="auto">
          <a:xfrm>
            <a:off x="990600" y="4191000"/>
            <a:ext cx="3429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22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400">
                <a:solidFill>
                  <a:schemeClr val="tx1"/>
                </a:solidFill>
                <a:latin typeface="Times New Roman" pitchFamily="18" charset="0"/>
                <a:ea typeface="굴림" pitchFamily="50" charset="-127"/>
              </a:defRPr>
            </a:lvl1pPr>
            <a:lvl2pPr marL="742950" indent="-285750">
              <a:defRPr sz="2400">
                <a:solidFill>
                  <a:schemeClr val="tx1"/>
                </a:solidFill>
                <a:latin typeface="Times New Roman" pitchFamily="18" charset="0"/>
                <a:ea typeface="굴림" pitchFamily="50" charset="-127"/>
              </a:defRPr>
            </a:lvl2pPr>
            <a:lvl3pPr marL="1143000" indent="-228600">
              <a:defRPr sz="2400">
                <a:solidFill>
                  <a:schemeClr val="tx1"/>
                </a:solidFill>
                <a:latin typeface="Times New Roman" pitchFamily="18" charset="0"/>
                <a:ea typeface="굴림" pitchFamily="50" charset="-127"/>
              </a:defRPr>
            </a:lvl3pPr>
            <a:lvl4pPr marL="1600200" indent="-228600">
              <a:defRPr sz="2400">
                <a:solidFill>
                  <a:schemeClr val="tx1"/>
                </a:solidFill>
                <a:latin typeface="Times New Roman" pitchFamily="18" charset="0"/>
                <a:ea typeface="굴림" pitchFamily="50" charset="-127"/>
              </a:defRPr>
            </a:lvl4pPr>
            <a:lvl5pPr marL="2057400" indent="-228600">
              <a:defRPr sz="2400">
                <a:solidFill>
                  <a:schemeClr val="tx1"/>
                </a:solidFill>
                <a:latin typeface="Times New Roman" pitchFamily="18" charset="0"/>
                <a:ea typeface="굴림" pitchFamily="50" charset="-127"/>
              </a:defRPr>
            </a:lvl5pPr>
            <a:lvl6pPr marL="25146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6pPr>
            <a:lvl7pPr marL="29718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7pPr>
            <a:lvl8pPr marL="34290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8pPr>
            <a:lvl9pPr marL="38862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9pPr>
          </a:lstStyle>
          <a:p>
            <a:pPr eaLnBrk="1" latinLnBrk="1" hangingPunct="1"/>
            <a:r>
              <a:rPr kumimoji="1" lang="en-US" altLang="ko-KR" sz="900" b="1">
                <a:solidFill>
                  <a:schemeClr val="accent1"/>
                </a:solidFill>
              </a:rPr>
              <a:t>A</a:t>
            </a:r>
            <a:r>
              <a:rPr kumimoji="1" lang="en-US" altLang="ko-KR" sz="900" b="1" baseline="-25000">
                <a:solidFill>
                  <a:schemeClr val="accent1"/>
                </a:solidFill>
              </a:rPr>
              <a:t>8</a:t>
            </a:r>
            <a:r>
              <a:rPr kumimoji="1" lang="en-US" altLang="ko-KR" sz="900" b="1">
                <a:solidFill>
                  <a:schemeClr val="accent1"/>
                </a:solidFill>
              </a:rPr>
              <a:t>B</a:t>
            </a:r>
            <a:r>
              <a:rPr kumimoji="1" lang="en-US" altLang="ko-KR" sz="900" b="1" baseline="-25000">
                <a:solidFill>
                  <a:schemeClr val="accent1"/>
                </a:solidFill>
              </a:rPr>
              <a:t>8 </a:t>
            </a:r>
            <a:r>
              <a:rPr kumimoji="1" lang="en-US" altLang="ko-KR" sz="900" b="1">
                <a:solidFill>
                  <a:schemeClr val="accent1"/>
                </a:solidFill>
              </a:rPr>
              <a:t>A</a:t>
            </a:r>
            <a:r>
              <a:rPr kumimoji="1" lang="en-US" altLang="ko-KR" sz="900" b="1" baseline="-25000">
                <a:solidFill>
                  <a:schemeClr val="accent1"/>
                </a:solidFill>
              </a:rPr>
              <a:t>7</a:t>
            </a:r>
            <a:r>
              <a:rPr kumimoji="1" lang="en-US" altLang="ko-KR" sz="900" b="1">
                <a:solidFill>
                  <a:schemeClr val="accent1"/>
                </a:solidFill>
              </a:rPr>
              <a:t>B</a:t>
            </a:r>
            <a:r>
              <a:rPr kumimoji="1" lang="en-US" altLang="ko-KR" sz="900" b="1" baseline="-25000">
                <a:solidFill>
                  <a:schemeClr val="accent1"/>
                </a:solidFill>
              </a:rPr>
              <a:t>7 </a:t>
            </a:r>
            <a:r>
              <a:rPr kumimoji="1" lang="en-US" altLang="ko-KR" sz="900" b="1">
                <a:solidFill>
                  <a:schemeClr val="accent1"/>
                </a:solidFill>
              </a:rPr>
              <a:t>A</a:t>
            </a:r>
            <a:r>
              <a:rPr kumimoji="1" lang="en-US" altLang="ko-KR" sz="900" b="1" baseline="-25000">
                <a:solidFill>
                  <a:schemeClr val="accent1"/>
                </a:solidFill>
              </a:rPr>
              <a:t>6</a:t>
            </a:r>
            <a:r>
              <a:rPr kumimoji="1" lang="en-US" altLang="ko-KR" sz="900" b="1">
                <a:solidFill>
                  <a:schemeClr val="accent1"/>
                </a:solidFill>
              </a:rPr>
              <a:t>B</a:t>
            </a:r>
            <a:r>
              <a:rPr kumimoji="1" lang="en-US" altLang="ko-KR" sz="900" b="1" baseline="-25000">
                <a:solidFill>
                  <a:schemeClr val="accent1"/>
                </a:solidFill>
              </a:rPr>
              <a:t>6 </a:t>
            </a:r>
            <a:r>
              <a:rPr kumimoji="1" lang="en-US" altLang="ko-KR" sz="900" b="1">
                <a:solidFill>
                  <a:schemeClr val="accent1"/>
                </a:solidFill>
              </a:rPr>
              <a:t>A</a:t>
            </a:r>
            <a:r>
              <a:rPr kumimoji="1" lang="en-US" altLang="ko-KR" sz="900" b="1" baseline="-25000">
                <a:solidFill>
                  <a:schemeClr val="accent1"/>
                </a:solidFill>
              </a:rPr>
              <a:t>5</a:t>
            </a:r>
            <a:r>
              <a:rPr kumimoji="1" lang="en-US" altLang="ko-KR" sz="900" b="1">
                <a:solidFill>
                  <a:schemeClr val="accent1"/>
                </a:solidFill>
              </a:rPr>
              <a:t>B</a:t>
            </a:r>
            <a:r>
              <a:rPr kumimoji="1" lang="en-US" altLang="ko-KR" sz="900" b="1" baseline="-25000">
                <a:solidFill>
                  <a:schemeClr val="accent1"/>
                </a:solidFill>
              </a:rPr>
              <a:t>5</a:t>
            </a:r>
            <a:r>
              <a:rPr kumimoji="1" lang="en-US" altLang="ko-KR" sz="900" b="1">
                <a:solidFill>
                  <a:schemeClr val="accent1"/>
                </a:solidFill>
              </a:rPr>
              <a:t>                   A</a:t>
            </a:r>
            <a:r>
              <a:rPr kumimoji="1" lang="en-US" altLang="ko-KR" sz="900" b="1" baseline="-25000">
                <a:solidFill>
                  <a:schemeClr val="accent1"/>
                </a:solidFill>
              </a:rPr>
              <a:t>4</a:t>
            </a:r>
            <a:r>
              <a:rPr kumimoji="1" lang="en-US" altLang="ko-KR" sz="900" b="1">
                <a:solidFill>
                  <a:schemeClr val="accent1"/>
                </a:solidFill>
              </a:rPr>
              <a:t>B</a:t>
            </a:r>
            <a:r>
              <a:rPr kumimoji="1" lang="en-US" altLang="ko-KR" sz="900" b="1" baseline="-25000">
                <a:solidFill>
                  <a:schemeClr val="accent1"/>
                </a:solidFill>
              </a:rPr>
              <a:t>4 </a:t>
            </a:r>
            <a:r>
              <a:rPr kumimoji="1" lang="en-US" altLang="ko-KR" sz="900" b="1">
                <a:solidFill>
                  <a:schemeClr val="accent1"/>
                </a:solidFill>
              </a:rPr>
              <a:t>A</a:t>
            </a:r>
            <a:r>
              <a:rPr kumimoji="1" lang="en-US" altLang="ko-KR" sz="900" b="1" baseline="-25000">
                <a:solidFill>
                  <a:schemeClr val="accent1"/>
                </a:solidFill>
              </a:rPr>
              <a:t>3</a:t>
            </a:r>
            <a:r>
              <a:rPr kumimoji="1" lang="en-US" altLang="ko-KR" sz="900" b="1">
                <a:solidFill>
                  <a:schemeClr val="accent1"/>
                </a:solidFill>
              </a:rPr>
              <a:t>B</a:t>
            </a:r>
            <a:r>
              <a:rPr kumimoji="1" lang="en-US" altLang="ko-KR" sz="900" b="1" baseline="-25000">
                <a:solidFill>
                  <a:schemeClr val="accent1"/>
                </a:solidFill>
              </a:rPr>
              <a:t>3 </a:t>
            </a:r>
            <a:r>
              <a:rPr kumimoji="1" lang="en-US" altLang="ko-KR" sz="900" b="1">
                <a:solidFill>
                  <a:schemeClr val="accent1"/>
                </a:solidFill>
              </a:rPr>
              <a:t>A</a:t>
            </a:r>
            <a:r>
              <a:rPr kumimoji="1" lang="en-US" altLang="ko-KR" sz="900" b="1" baseline="-25000">
                <a:solidFill>
                  <a:schemeClr val="accent1"/>
                </a:solidFill>
              </a:rPr>
              <a:t>2</a:t>
            </a:r>
            <a:r>
              <a:rPr kumimoji="1" lang="en-US" altLang="ko-KR" sz="900" b="1">
                <a:solidFill>
                  <a:schemeClr val="accent1"/>
                </a:solidFill>
              </a:rPr>
              <a:t>B</a:t>
            </a:r>
            <a:r>
              <a:rPr kumimoji="1" lang="en-US" altLang="ko-KR" sz="900" b="1" baseline="-25000">
                <a:solidFill>
                  <a:schemeClr val="accent1"/>
                </a:solidFill>
              </a:rPr>
              <a:t>2 </a:t>
            </a:r>
            <a:r>
              <a:rPr kumimoji="1" lang="en-US" altLang="ko-KR" sz="900" b="1">
                <a:solidFill>
                  <a:schemeClr val="accent1"/>
                </a:solidFill>
              </a:rPr>
              <a:t>A</a:t>
            </a:r>
            <a:r>
              <a:rPr kumimoji="1" lang="en-US" altLang="ko-KR" sz="900" b="1" baseline="-25000">
                <a:solidFill>
                  <a:schemeClr val="accent1"/>
                </a:solidFill>
              </a:rPr>
              <a:t>1</a:t>
            </a:r>
            <a:r>
              <a:rPr kumimoji="1" lang="en-US" altLang="ko-KR" sz="900" b="1">
                <a:solidFill>
                  <a:schemeClr val="accent1"/>
                </a:solidFill>
              </a:rPr>
              <a:t>B</a:t>
            </a:r>
            <a:r>
              <a:rPr kumimoji="1" lang="en-US" altLang="ko-KR" sz="900" b="1" baseline="-25000">
                <a:solidFill>
                  <a:schemeClr val="accent1"/>
                </a:solidFill>
              </a:rPr>
              <a:t>1</a:t>
            </a:r>
          </a:p>
        </p:txBody>
      </p:sp>
      <p:sp>
        <p:nvSpPr>
          <p:cNvPr id="24589" name="Text Box 16"/>
          <p:cNvSpPr txBox="1">
            <a:spLocks noChangeArrowheads="1"/>
          </p:cNvSpPr>
          <p:nvPr/>
        </p:nvSpPr>
        <p:spPr bwMode="auto">
          <a:xfrm>
            <a:off x="5486400" y="4191000"/>
            <a:ext cx="3429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22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400">
                <a:solidFill>
                  <a:schemeClr val="tx1"/>
                </a:solidFill>
                <a:latin typeface="Times New Roman" pitchFamily="18" charset="0"/>
                <a:ea typeface="굴림" pitchFamily="50" charset="-127"/>
              </a:defRPr>
            </a:lvl1pPr>
            <a:lvl2pPr marL="742950" indent="-285750">
              <a:defRPr sz="2400">
                <a:solidFill>
                  <a:schemeClr val="tx1"/>
                </a:solidFill>
                <a:latin typeface="Times New Roman" pitchFamily="18" charset="0"/>
                <a:ea typeface="굴림" pitchFamily="50" charset="-127"/>
              </a:defRPr>
            </a:lvl2pPr>
            <a:lvl3pPr marL="1143000" indent="-228600">
              <a:defRPr sz="2400">
                <a:solidFill>
                  <a:schemeClr val="tx1"/>
                </a:solidFill>
                <a:latin typeface="Times New Roman" pitchFamily="18" charset="0"/>
                <a:ea typeface="굴림" pitchFamily="50" charset="-127"/>
              </a:defRPr>
            </a:lvl3pPr>
            <a:lvl4pPr marL="1600200" indent="-228600">
              <a:defRPr sz="2400">
                <a:solidFill>
                  <a:schemeClr val="tx1"/>
                </a:solidFill>
                <a:latin typeface="Times New Roman" pitchFamily="18" charset="0"/>
                <a:ea typeface="굴림" pitchFamily="50" charset="-127"/>
              </a:defRPr>
            </a:lvl4pPr>
            <a:lvl5pPr marL="2057400" indent="-228600">
              <a:defRPr sz="2400">
                <a:solidFill>
                  <a:schemeClr val="tx1"/>
                </a:solidFill>
                <a:latin typeface="Times New Roman" pitchFamily="18" charset="0"/>
                <a:ea typeface="굴림" pitchFamily="50" charset="-127"/>
              </a:defRPr>
            </a:lvl5pPr>
            <a:lvl6pPr marL="25146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6pPr>
            <a:lvl7pPr marL="29718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7pPr>
            <a:lvl8pPr marL="34290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8pPr>
            <a:lvl9pPr marL="38862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9pPr>
          </a:lstStyle>
          <a:p>
            <a:pPr eaLnBrk="1" latinLnBrk="1" hangingPunct="1"/>
            <a:r>
              <a:rPr kumimoji="1" lang="en-US" altLang="ko-KR" sz="900" b="1">
                <a:solidFill>
                  <a:schemeClr val="accent1"/>
                </a:solidFill>
              </a:rPr>
              <a:t>A</a:t>
            </a:r>
            <a:r>
              <a:rPr kumimoji="1" lang="en-US" altLang="ko-KR" sz="900" b="1" baseline="-25000">
                <a:solidFill>
                  <a:schemeClr val="accent1"/>
                </a:solidFill>
              </a:rPr>
              <a:t>8</a:t>
            </a:r>
            <a:r>
              <a:rPr kumimoji="1" lang="en-US" altLang="ko-KR" sz="900" b="1">
                <a:solidFill>
                  <a:schemeClr val="accent1"/>
                </a:solidFill>
              </a:rPr>
              <a:t>B</a:t>
            </a:r>
            <a:r>
              <a:rPr kumimoji="1" lang="en-US" altLang="ko-KR" sz="900" b="1" baseline="-25000">
                <a:solidFill>
                  <a:schemeClr val="accent1"/>
                </a:solidFill>
              </a:rPr>
              <a:t>8 </a:t>
            </a:r>
            <a:r>
              <a:rPr kumimoji="1" lang="en-US" altLang="ko-KR" sz="900" b="1">
                <a:solidFill>
                  <a:schemeClr val="accent1"/>
                </a:solidFill>
              </a:rPr>
              <a:t>A</a:t>
            </a:r>
            <a:r>
              <a:rPr kumimoji="1" lang="en-US" altLang="ko-KR" sz="900" b="1" baseline="-25000">
                <a:solidFill>
                  <a:schemeClr val="accent1"/>
                </a:solidFill>
              </a:rPr>
              <a:t>7</a:t>
            </a:r>
            <a:r>
              <a:rPr kumimoji="1" lang="en-US" altLang="ko-KR" sz="900" b="1">
                <a:solidFill>
                  <a:schemeClr val="accent1"/>
                </a:solidFill>
              </a:rPr>
              <a:t>B</a:t>
            </a:r>
            <a:r>
              <a:rPr kumimoji="1" lang="en-US" altLang="ko-KR" sz="900" b="1" baseline="-25000">
                <a:solidFill>
                  <a:schemeClr val="accent1"/>
                </a:solidFill>
              </a:rPr>
              <a:t>7 </a:t>
            </a:r>
            <a:r>
              <a:rPr kumimoji="1" lang="en-US" altLang="ko-KR" sz="900" b="1">
                <a:solidFill>
                  <a:schemeClr val="accent1"/>
                </a:solidFill>
              </a:rPr>
              <a:t>A</a:t>
            </a:r>
            <a:r>
              <a:rPr kumimoji="1" lang="en-US" altLang="ko-KR" sz="900" b="1" baseline="-25000">
                <a:solidFill>
                  <a:schemeClr val="accent1"/>
                </a:solidFill>
              </a:rPr>
              <a:t>6</a:t>
            </a:r>
            <a:r>
              <a:rPr kumimoji="1" lang="en-US" altLang="ko-KR" sz="900" b="1">
                <a:solidFill>
                  <a:schemeClr val="accent1"/>
                </a:solidFill>
              </a:rPr>
              <a:t>B</a:t>
            </a:r>
            <a:r>
              <a:rPr kumimoji="1" lang="en-US" altLang="ko-KR" sz="900" b="1" baseline="-25000">
                <a:solidFill>
                  <a:schemeClr val="accent1"/>
                </a:solidFill>
              </a:rPr>
              <a:t>6 </a:t>
            </a:r>
            <a:r>
              <a:rPr kumimoji="1" lang="en-US" altLang="ko-KR" sz="900" b="1">
                <a:solidFill>
                  <a:schemeClr val="accent1"/>
                </a:solidFill>
              </a:rPr>
              <a:t>A</a:t>
            </a:r>
            <a:r>
              <a:rPr kumimoji="1" lang="en-US" altLang="ko-KR" sz="900" b="1" baseline="-25000">
                <a:solidFill>
                  <a:schemeClr val="accent1"/>
                </a:solidFill>
              </a:rPr>
              <a:t>5</a:t>
            </a:r>
            <a:r>
              <a:rPr kumimoji="1" lang="en-US" altLang="ko-KR" sz="900" b="1">
                <a:solidFill>
                  <a:schemeClr val="accent1"/>
                </a:solidFill>
              </a:rPr>
              <a:t>B</a:t>
            </a:r>
            <a:r>
              <a:rPr kumimoji="1" lang="en-US" altLang="ko-KR" sz="900" b="1" baseline="-25000">
                <a:solidFill>
                  <a:schemeClr val="accent1"/>
                </a:solidFill>
              </a:rPr>
              <a:t>5</a:t>
            </a:r>
            <a:r>
              <a:rPr kumimoji="1" lang="en-US" altLang="ko-KR" sz="900" b="1">
                <a:solidFill>
                  <a:schemeClr val="accent1"/>
                </a:solidFill>
              </a:rPr>
              <a:t>                   A</a:t>
            </a:r>
            <a:r>
              <a:rPr kumimoji="1" lang="en-US" altLang="ko-KR" sz="900" b="1" baseline="-25000">
                <a:solidFill>
                  <a:schemeClr val="accent1"/>
                </a:solidFill>
              </a:rPr>
              <a:t>4</a:t>
            </a:r>
            <a:r>
              <a:rPr kumimoji="1" lang="en-US" altLang="ko-KR" sz="900" b="1">
                <a:solidFill>
                  <a:schemeClr val="accent1"/>
                </a:solidFill>
              </a:rPr>
              <a:t>B</a:t>
            </a:r>
            <a:r>
              <a:rPr kumimoji="1" lang="en-US" altLang="ko-KR" sz="900" b="1" baseline="-25000">
                <a:solidFill>
                  <a:schemeClr val="accent1"/>
                </a:solidFill>
              </a:rPr>
              <a:t>4 </a:t>
            </a:r>
            <a:r>
              <a:rPr kumimoji="1" lang="en-US" altLang="ko-KR" sz="900" b="1">
                <a:solidFill>
                  <a:schemeClr val="accent1"/>
                </a:solidFill>
              </a:rPr>
              <a:t>A</a:t>
            </a:r>
            <a:r>
              <a:rPr kumimoji="1" lang="en-US" altLang="ko-KR" sz="900" b="1" baseline="-25000">
                <a:solidFill>
                  <a:schemeClr val="accent1"/>
                </a:solidFill>
              </a:rPr>
              <a:t>3</a:t>
            </a:r>
            <a:r>
              <a:rPr kumimoji="1" lang="en-US" altLang="ko-KR" sz="900" b="1">
                <a:solidFill>
                  <a:schemeClr val="accent1"/>
                </a:solidFill>
              </a:rPr>
              <a:t>B</a:t>
            </a:r>
            <a:r>
              <a:rPr kumimoji="1" lang="en-US" altLang="ko-KR" sz="900" b="1" baseline="-25000">
                <a:solidFill>
                  <a:schemeClr val="accent1"/>
                </a:solidFill>
              </a:rPr>
              <a:t>3 </a:t>
            </a:r>
            <a:r>
              <a:rPr kumimoji="1" lang="en-US" altLang="ko-KR" sz="900" b="1">
                <a:solidFill>
                  <a:schemeClr val="accent1"/>
                </a:solidFill>
              </a:rPr>
              <a:t>A</a:t>
            </a:r>
            <a:r>
              <a:rPr kumimoji="1" lang="en-US" altLang="ko-KR" sz="900" b="1" baseline="-25000">
                <a:solidFill>
                  <a:schemeClr val="accent1"/>
                </a:solidFill>
              </a:rPr>
              <a:t>2</a:t>
            </a:r>
            <a:r>
              <a:rPr kumimoji="1" lang="en-US" altLang="ko-KR" sz="900" b="1">
                <a:solidFill>
                  <a:schemeClr val="accent1"/>
                </a:solidFill>
              </a:rPr>
              <a:t>B</a:t>
            </a:r>
            <a:r>
              <a:rPr kumimoji="1" lang="en-US" altLang="ko-KR" sz="900" b="1" baseline="-25000">
                <a:solidFill>
                  <a:schemeClr val="accent1"/>
                </a:solidFill>
              </a:rPr>
              <a:t>2 </a:t>
            </a:r>
            <a:r>
              <a:rPr kumimoji="1" lang="en-US" altLang="ko-KR" sz="900" b="1">
                <a:solidFill>
                  <a:schemeClr val="accent1"/>
                </a:solidFill>
              </a:rPr>
              <a:t>A</a:t>
            </a:r>
            <a:r>
              <a:rPr kumimoji="1" lang="en-US" altLang="ko-KR" sz="900" b="1" baseline="-25000">
                <a:solidFill>
                  <a:schemeClr val="accent1"/>
                </a:solidFill>
              </a:rPr>
              <a:t>1</a:t>
            </a:r>
            <a:r>
              <a:rPr kumimoji="1" lang="en-US" altLang="ko-KR" sz="900" b="1">
                <a:solidFill>
                  <a:schemeClr val="accent1"/>
                </a:solidFill>
              </a:rPr>
              <a:t>B</a:t>
            </a:r>
            <a:r>
              <a:rPr kumimoji="1" lang="en-US" altLang="ko-KR" sz="900" b="1" baseline="-25000">
                <a:solidFill>
                  <a:schemeClr val="accent1"/>
                </a:solidFill>
              </a:rPr>
              <a:t>1</a:t>
            </a:r>
          </a:p>
        </p:txBody>
      </p:sp>
      <p:sp>
        <p:nvSpPr>
          <p:cNvPr id="24590" name="AutoShape 17"/>
          <p:cNvSpPr>
            <a:spLocks/>
          </p:cNvSpPr>
          <p:nvPr/>
        </p:nvSpPr>
        <p:spPr bwMode="auto">
          <a:xfrm rot="16200000" flipV="1">
            <a:off x="7048500" y="4152900"/>
            <a:ext cx="990600" cy="1524000"/>
          </a:xfrm>
          <a:prstGeom prst="leftBrace">
            <a:avLst>
              <a:gd name="adj1" fmla="val 8212"/>
              <a:gd name="adj2" fmla="val 50106"/>
            </a:avLst>
          </a:prstGeom>
          <a:noFill/>
          <a:ln w="22225">
            <a:solidFill>
              <a:srgbClr val="FF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4591" name="AutoShape 18"/>
          <p:cNvSpPr>
            <a:spLocks/>
          </p:cNvSpPr>
          <p:nvPr/>
        </p:nvSpPr>
        <p:spPr bwMode="auto">
          <a:xfrm rot="16200000" flipV="1">
            <a:off x="6819900" y="4229100"/>
            <a:ext cx="990600" cy="1524000"/>
          </a:xfrm>
          <a:prstGeom prst="leftBrace">
            <a:avLst>
              <a:gd name="adj1" fmla="val 8212"/>
              <a:gd name="adj2" fmla="val 50106"/>
            </a:avLst>
          </a:prstGeom>
          <a:noFill/>
          <a:ln w="22225">
            <a:solidFill>
              <a:srgbClr val="33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aphicFrame>
        <p:nvGraphicFramePr>
          <p:cNvPr id="24592" name="Object 20"/>
          <p:cNvGraphicFramePr>
            <a:graphicFrameLocks noChangeAspect="1"/>
          </p:cNvGraphicFramePr>
          <p:nvPr/>
        </p:nvGraphicFramePr>
        <p:xfrm>
          <a:off x="7620000" y="5132388"/>
          <a:ext cx="885825" cy="277812"/>
        </p:xfrm>
        <a:graphic>
          <a:graphicData uri="http://schemas.openxmlformats.org/presentationml/2006/ole">
            <mc:AlternateContent xmlns:mc="http://schemas.openxmlformats.org/markup-compatibility/2006">
              <mc:Choice xmlns:v="urn:schemas-microsoft-com:vml" Requires="v">
                <p:oleObj spid="_x0000_s5127" name="수식" r:id="rId10" imgW="704816" imgH="209468" progId="Equation.3">
                  <p:embed/>
                </p:oleObj>
              </mc:Choice>
              <mc:Fallback>
                <p:oleObj name="수식" r:id="rId10" imgW="704816" imgH="209468"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620000" y="5132388"/>
                        <a:ext cx="885825" cy="277812"/>
                      </a:xfrm>
                      <a:prstGeom prst="rect">
                        <a:avLst/>
                      </a:prstGeom>
                      <a:solidFill>
                        <a:srgbClr val="FF99CC">
                          <a:alpha val="50195"/>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4593" name="Text Box 21"/>
          <p:cNvSpPr txBox="1">
            <a:spLocks noChangeArrowheads="1"/>
          </p:cNvSpPr>
          <p:nvPr/>
        </p:nvSpPr>
        <p:spPr bwMode="auto">
          <a:xfrm>
            <a:off x="6781800" y="5486400"/>
            <a:ext cx="1050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ea typeface="굴림" pitchFamily="50" charset="-127"/>
              </a:defRPr>
            </a:lvl1pPr>
            <a:lvl2pPr marL="742950" indent="-285750">
              <a:defRPr sz="2400">
                <a:solidFill>
                  <a:schemeClr val="tx1"/>
                </a:solidFill>
                <a:latin typeface="Times New Roman" pitchFamily="18" charset="0"/>
                <a:ea typeface="굴림" pitchFamily="50" charset="-127"/>
              </a:defRPr>
            </a:lvl2pPr>
            <a:lvl3pPr marL="1143000" indent="-228600">
              <a:defRPr sz="2400">
                <a:solidFill>
                  <a:schemeClr val="tx1"/>
                </a:solidFill>
                <a:latin typeface="Times New Roman" pitchFamily="18" charset="0"/>
                <a:ea typeface="굴림" pitchFamily="50" charset="-127"/>
              </a:defRPr>
            </a:lvl3pPr>
            <a:lvl4pPr marL="1600200" indent="-228600">
              <a:defRPr sz="2400">
                <a:solidFill>
                  <a:schemeClr val="tx1"/>
                </a:solidFill>
                <a:latin typeface="Times New Roman" pitchFamily="18" charset="0"/>
                <a:ea typeface="굴림" pitchFamily="50" charset="-127"/>
              </a:defRPr>
            </a:lvl4pPr>
            <a:lvl5pPr marL="2057400" indent="-228600">
              <a:defRPr sz="2400">
                <a:solidFill>
                  <a:schemeClr val="tx1"/>
                </a:solidFill>
                <a:latin typeface="Times New Roman" pitchFamily="18" charset="0"/>
                <a:ea typeface="굴림" pitchFamily="50" charset="-127"/>
              </a:defRPr>
            </a:lvl5pPr>
            <a:lvl6pPr marL="25146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6pPr>
            <a:lvl7pPr marL="29718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7pPr>
            <a:lvl8pPr marL="34290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8pPr>
            <a:lvl9pPr marL="3886200" indent="-228600" algn="ctr" eaLnBrk="0" fontAlgn="base" hangingPunct="0">
              <a:spcBef>
                <a:spcPct val="0"/>
              </a:spcBef>
              <a:spcAft>
                <a:spcPct val="0"/>
              </a:spcAft>
              <a:defRPr sz="2400">
                <a:solidFill>
                  <a:schemeClr val="tx1"/>
                </a:solidFill>
                <a:latin typeface="Times New Roman" pitchFamily="18" charset="0"/>
                <a:ea typeface="굴림" pitchFamily="50" charset="-127"/>
              </a:defRPr>
            </a:lvl9pPr>
          </a:lstStyle>
          <a:p>
            <a:pPr algn="l" eaLnBrk="1" latinLnBrk="1" hangingPunct="1"/>
            <a:r>
              <a:rPr kumimoji="1" lang="ko-KR" altLang="en-US" sz="1800" b="1">
                <a:sym typeface="Wingdings" pitchFamily="2" charset="2"/>
              </a:rPr>
              <a:t>, , ,</a:t>
            </a:r>
            <a:r>
              <a:rPr kumimoji="1" lang="ko-KR" altLang="en-US" sz="1800" b="1">
                <a:solidFill>
                  <a:srgbClr val="FF00FF"/>
                </a:solidFill>
                <a:sym typeface="Wingdings" pitchFamily="2" charset="2"/>
              </a:rPr>
              <a:t> </a:t>
            </a:r>
            <a:r>
              <a:rPr kumimoji="1" lang="ko-KR" altLang="en-US" sz="1800" b="1">
                <a:solidFill>
                  <a:srgbClr val="0000FF"/>
                </a:solidFill>
                <a:sym typeface="Wingdings" pitchFamily="2" charset="2"/>
              </a:rPr>
              <a:t></a:t>
            </a:r>
            <a:r>
              <a:rPr kumimoji="1" lang="ko-KR" altLang="en-US" sz="1800" b="1">
                <a:solidFill>
                  <a:srgbClr val="FF00FF"/>
                </a:solidFill>
                <a:sym typeface="Wingdings" pitchFamily="2" charset="2"/>
              </a:rPr>
              <a:t>  </a:t>
            </a:r>
          </a:p>
        </p:txBody>
      </p:sp>
      <p:graphicFrame>
        <p:nvGraphicFramePr>
          <p:cNvPr id="24594" name="Object 22"/>
          <p:cNvGraphicFramePr>
            <a:graphicFrameLocks noChangeAspect="1"/>
          </p:cNvGraphicFramePr>
          <p:nvPr/>
        </p:nvGraphicFramePr>
        <p:xfrm>
          <a:off x="6300788" y="5181600"/>
          <a:ext cx="935037" cy="277813"/>
        </p:xfrm>
        <a:graphic>
          <a:graphicData uri="http://schemas.openxmlformats.org/presentationml/2006/ole">
            <mc:AlternateContent xmlns:mc="http://schemas.openxmlformats.org/markup-compatibility/2006">
              <mc:Choice xmlns:v="urn:schemas-microsoft-com:vml" Requires="v">
                <p:oleObj spid="_x0000_s5128" name="수식" r:id="rId12" imgW="742877" imgH="209468" progId="Equation.3">
                  <p:embed/>
                </p:oleObj>
              </mc:Choice>
              <mc:Fallback>
                <p:oleObj name="수식" r:id="rId12" imgW="742877" imgH="209468"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00788" y="5181600"/>
                        <a:ext cx="935037" cy="277813"/>
                      </a:xfrm>
                      <a:prstGeom prst="rect">
                        <a:avLst/>
                      </a:prstGeom>
                      <a:solidFill>
                        <a:srgbClr val="CC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595" name="Object 23"/>
          <p:cNvGraphicFramePr>
            <a:graphicFrameLocks noChangeAspect="1"/>
          </p:cNvGraphicFramePr>
          <p:nvPr>
            <p:extLst>
              <p:ext uri="{D42A27DB-BD31-4B8C-83A1-F6EECF244321}">
                <p14:modId xmlns:p14="http://schemas.microsoft.com/office/powerpoint/2010/main" val="3739801809"/>
              </p:ext>
            </p:extLst>
          </p:nvPr>
        </p:nvGraphicFramePr>
        <p:xfrm>
          <a:off x="1844675" y="5486102"/>
          <a:ext cx="2943349" cy="1135802"/>
        </p:xfrm>
        <a:graphic>
          <a:graphicData uri="http://schemas.openxmlformats.org/presentationml/2006/ole">
            <mc:AlternateContent xmlns:mc="http://schemas.openxmlformats.org/markup-compatibility/2006">
              <mc:Choice xmlns:v="urn:schemas-microsoft-com:vml" Requires="v">
                <p:oleObj spid="_x0000_s5129" name="수식" r:id="rId14" imgW="2333639" imgH="895370" progId="Equation.3">
                  <p:embed/>
                </p:oleObj>
              </mc:Choice>
              <mc:Fallback>
                <p:oleObj name="수식" r:id="rId14" imgW="2333639" imgH="895370" progId="Equation.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844675" y="5486102"/>
                        <a:ext cx="2943349" cy="1135802"/>
                      </a:xfrm>
                      <a:prstGeom prst="rect">
                        <a:avLst/>
                      </a:prstGeom>
                      <a:solidFill>
                        <a:srgbClr val="FFFF99"/>
                      </a:solidFill>
                      <a:ln>
                        <a:noFill/>
                      </a:ln>
                      <a:effectLst/>
                    </p:spPr>
                  </p:pic>
                </p:oleObj>
              </mc:Fallback>
            </mc:AlternateContent>
          </a:graphicData>
        </a:graphic>
      </p:graphicFrame>
      <p:sp>
        <p:nvSpPr>
          <p:cNvPr id="24596" name="Freeform 24"/>
          <p:cNvSpPr>
            <a:spLocks/>
          </p:cNvSpPr>
          <p:nvPr/>
        </p:nvSpPr>
        <p:spPr bwMode="auto">
          <a:xfrm>
            <a:off x="2133600" y="5454352"/>
            <a:ext cx="990600" cy="304800"/>
          </a:xfrm>
          <a:custGeom>
            <a:avLst/>
            <a:gdLst>
              <a:gd name="T0" fmla="*/ 486910976 w 1291"/>
              <a:gd name="T1" fmla="*/ 310802897 h 275"/>
              <a:gd name="T2" fmla="*/ 380344361 w 1291"/>
              <a:gd name="T3" fmla="*/ 302203104 h 275"/>
              <a:gd name="T4" fmla="*/ 289674152 w 1291"/>
              <a:gd name="T5" fmla="*/ 308345655 h 275"/>
              <a:gd name="T6" fmla="*/ 83604798 w 1291"/>
              <a:gd name="T7" fmla="*/ 296061661 h 275"/>
              <a:gd name="T8" fmla="*/ 4709762 w 1291"/>
              <a:gd name="T9" fmla="*/ 226038572 h 275"/>
              <a:gd name="T10" fmla="*/ 4709762 w 1291"/>
              <a:gd name="T11" fmla="*/ 148644864 h 275"/>
              <a:gd name="T12" fmla="*/ 61231510 w 1291"/>
              <a:gd name="T13" fmla="*/ 54052678 h 275"/>
              <a:gd name="T14" fmla="*/ 174275007 w 1291"/>
              <a:gd name="T15" fmla="*/ 30711648 h 275"/>
              <a:gd name="T16" fmla="*/ 287318504 w 1291"/>
              <a:gd name="T17" fmla="*/ 36854199 h 275"/>
              <a:gd name="T18" fmla="*/ 569927246 w 1291"/>
              <a:gd name="T19" fmla="*/ 49139302 h 275"/>
              <a:gd name="T20" fmla="*/ 712409441 w 1291"/>
              <a:gd name="T21" fmla="*/ 51595436 h 275"/>
              <a:gd name="T22" fmla="*/ 747734959 w 1291"/>
              <a:gd name="T23" fmla="*/ 89678810 h 275"/>
              <a:gd name="T24" fmla="*/ 760099427 w 1291"/>
              <a:gd name="T25" fmla="*/ 170757827 h 275"/>
              <a:gd name="T26" fmla="*/ 750679135 w 1291"/>
              <a:gd name="T27" fmla="*/ 250607668 h 275"/>
              <a:gd name="T28" fmla="*/ 683559271 w 1291"/>
              <a:gd name="T29" fmla="*/ 300975037 h 275"/>
              <a:gd name="T30" fmla="*/ 507517912 w 1291"/>
              <a:gd name="T31" fmla="*/ 308345655 h 275"/>
              <a:gd name="T32" fmla="*/ 504574502 w 1291"/>
              <a:gd name="T33" fmla="*/ 337829236 h 27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291" h="275">
                <a:moveTo>
                  <a:pt x="827" y="253"/>
                </a:moveTo>
                <a:cubicBezTo>
                  <a:pt x="768" y="260"/>
                  <a:pt x="704" y="236"/>
                  <a:pt x="646" y="246"/>
                </a:cubicBezTo>
                <a:cubicBezTo>
                  <a:pt x="591" y="253"/>
                  <a:pt x="576" y="252"/>
                  <a:pt x="492" y="251"/>
                </a:cubicBezTo>
                <a:cubicBezTo>
                  <a:pt x="408" y="250"/>
                  <a:pt x="223" y="252"/>
                  <a:pt x="142" y="241"/>
                </a:cubicBezTo>
                <a:cubicBezTo>
                  <a:pt x="89" y="226"/>
                  <a:pt x="46" y="222"/>
                  <a:pt x="8" y="184"/>
                </a:cubicBezTo>
                <a:cubicBezTo>
                  <a:pt x="0" y="176"/>
                  <a:pt x="8" y="121"/>
                  <a:pt x="8" y="121"/>
                </a:cubicBezTo>
                <a:cubicBezTo>
                  <a:pt x="20" y="96"/>
                  <a:pt x="56" y="61"/>
                  <a:pt x="104" y="44"/>
                </a:cubicBezTo>
                <a:cubicBezTo>
                  <a:pt x="152" y="28"/>
                  <a:pt x="232" y="27"/>
                  <a:pt x="296" y="25"/>
                </a:cubicBezTo>
                <a:cubicBezTo>
                  <a:pt x="377" y="20"/>
                  <a:pt x="376" y="28"/>
                  <a:pt x="488" y="30"/>
                </a:cubicBezTo>
                <a:cubicBezTo>
                  <a:pt x="600" y="32"/>
                  <a:pt x="848" y="38"/>
                  <a:pt x="968" y="40"/>
                </a:cubicBezTo>
                <a:cubicBezTo>
                  <a:pt x="1052" y="45"/>
                  <a:pt x="1128" y="0"/>
                  <a:pt x="1210" y="42"/>
                </a:cubicBezTo>
                <a:cubicBezTo>
                  <a:pt x="1237" y="56"/>
                  <a:pt x="1251" y="47"/>
                  <a:pt x="1270" y="73"/>
                </a:cubicBezTo>
                <a:cubicBezTo>
                  <a:pt x="1281" y="89"/>
                  <a:pt x="1291" y="139"/>
                  <a:pt x="1291" y="139"/>
                </a:cubicBezTo>
                <a:cubicBezTo>
                  <a:pt x="1289" y="147"/>
                  <a:pt x="1283" y="192"/>
                  <a:pt x="1275" y="204"/>
                </a:cubicBezTo>
                <a:cubicBezTo>
                  <a:pt x="1255" y="236"/>
                  <a:pt x="1193" y="239"/>
                  <a:pt x="1161" y="245"/>
                </a:cubicBezTo>
                <a:cubicBezTo>
                  <a:pt x="1041" y="267"/>
                  <a:pt x="1060" y="245"/>
                  <a:pt x="862" y="251"/>
                </a:cubicBezTo>
                <a:cubicBezTo>
                  <a:pt x="835" y="234"/>
                  <a:pt x="800" y="200"/>
                  <a:pt x="857" y="275"/>
                </a:cubicBezTo>
              </a:path>
            </a:pathLst>
          </a:custGeom>
          <a:noFill/>
          <a:ln w="25400" cap="flat" cmpd="sng">
            <a:solidFill>
              <a:srgbClr val="FF00FF"/>
            </a:solidFill>
            <a:prstDash val="solid"/>
            <a:round/>
            <a:headEnd type="none" w="med" len="med"/>
            <a:tailEnd type="none" w="med" len="med"/>
          </a:ln>
          <a:effectLst/>
          <a:extLst>
            <a:ext uri="{909E8E84-426E-40DD-AFC4-6F175D3DCCD1}">
              <a14:hiddenFill xmlns:a14="http://schemas.microsoft.com/office/drawing/2010/main">
                <a:solidFill>
                  <a:srgbClr val="FF00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4597" name="Freeform 25"/>
          <p:cNvSpPr>
            <a:spLocks/>
          </p:cNvSpPr>
          <p:nvPr/>
        </p:nvSpPr>
        <p:spPr bwMode="auto">
          <a:xfrm>
            <a:off x="2133600" y="5759152"/>
            <a:ext cx="990600" cy="304800"/>
          </a:xfrm>
          <a:custGeom>
            <a:avLst/>
            <a:gdLst>
              <a:gd name="T0" fmla="*/ 486910976 w 1291"/>
              <a:gd name="T1" fmla="*/ 310802897 h 275"/>
              <a:gd name="T2" fmla="*/ 380344361 w 1291"/>
              <a:gd name="T3" fmla="*/ 302203104 h 275"/>
              <a:gd name="T4" fmla="*/ 289674152 w 1291"/>
              <a:gd name="T5" fmla="*/ 308345655 h 275"/>
              <a:gd name="T6" fmla="*/ 83604798 w 1291"/>
              <a:gd name="T7" fmla="*/ 296061661 h 275"/>
              <a:gd name="T8" fmla="*/ 4709762 w 1291"/>
              <a:gd name="T9" fmla="*/ 226038572 h 275"/>
              <a:gd name="T10" fmla="*/ 4709762 w 1291"/>
              <a:gd name="T11" fmla="*/ 148644864 h 275"/>
              <a:gd name="T12" fmla="*/ 61231510 w 1291"/>
              <a:gd name="T13" fmla="*/ 54052678 h 275"/>
              <a:gd name="T14" fmla="*/ 174275007 w 1291"/>
              <a:gd name="T15" fmla="*/ 30711648 h 275"/>
              <a:gd name="T16" fmla="*/ 287318504 w 1291"/>
              <a:gd name="T17" fmla="*/ 36854199 h 275"/>
              <a:gd name="T18" fmla="*/ 569927246 w 1291"/>
              <a:gd name="T19" fmla="*/ 49139302 h 275"/>
              <a:gd name="T20" fmla="*/ 712409441 w 1291"/>
              <a:gd name="T21" fmla="*/ 51595436 h 275"/>
              <a:gd name="T22" fmla="*/ 747734959 w 1291"/>
              <a:gd name="T23" fmla="*/ 89678810 h 275"/>
              <a:gd name="T24" fmla="*/ 760099427 w 1291"/>
              <a:gd name="T25" fmla="*/ 170757827 h 275"/>
              <a:gd name="T26" fmla="*/ 750679135 w 1291"/>
              <a:gd name="T27" fmla="*/ 250607668 h 275"/>
              <a:gd name="T28" fmla="*/ 683559271 w 1291"/>
              <a:gd name="T29" fmla="*/ 300975037 h 275"/>
              <a:gd name="T30" fmla="*/ 507517912 w 1291"/>
              <a:gd name="T31" fmla="*/ 308345655 h 275"/>
              <a:gd name="T32" fmla="*/ 504574502 w 1291"/>
              <a:gd name="T33" fmla="*/ 337829236 h 27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291" h="275">
                <a:moveTo>
                  <a:pt x="827" y="253"/>
                </a:moveTo>
                <a:cubicBezTo>
                  <a:pt x="768" y="260"/>
                  <a:pt x="704" y="236"/>
                  <a:pt x="646" y="246"/>
                </a:cubicBezTo>
                <a:cubicBezTo>
                  <a:pt x="591" y="253"/>
                  <a:pt x="576" y="252"/>
                  <a:pt x="492" y="251"/>
                </a:cubicBezTo>
                <a:cubicBezTo>
                  <a:pt x="408" y="250"/>
                  <a:pt x="223" y="252"/>
                  <a:pt x="142" y="241"/>
                </a:cubicBezTo>
                <a:cubicBezTo>
                  <a:pt x="89" y="226"/>
                  <a:pt x="46" y="222"/>
                  <a:pt x="8" y="184"/>
                </a:cubicBezTo>
                <a:cubicBezTo>
                  <a:pt x="0" y="176"/>
                  <a:pt x="8" y="121"/>
                  <a:pt x="8" y="121"/>
                </a:cubicBezTo>
                <a:cubicBezTo>
                  <a:pt x="20" y="96"/>
                  <a:pt x="56" y="61"/>
                  <a:pt x="104" y="44"/>
                </a:cubicBezTo>
                <a:cubicBezTo>
                  <a:pt x="152" y="28"/>
                  <a:pt x="232" y="27"/>
                  <a:pt x="296" y="25"/>
                </a:cubicBezTo>
                <a:cubicBezTo>
                  <a:pt x="377" y="20"/>
                  <a:pt x="376" y="28"/>
                  <a:pt x="488" y="30"/>
                </a:cubicBezTo>
                <a:cubicBezTo>
                  <a:pt x="600" y="32"/>
                  <a:pt x="848" y="38"/>
                  <a:pt x="968" y="40"/>
                </a:cubicBezTo>
                <a:cubicBezTo>
                  <a:pt x="1052" y="45"/>
                  <a:pt x="1128" y="0"/>
                  <a:pt x="1210" y="42"/>
                </a:cubicBezTo>
                <a:cubicBezTo>
                  <a:pt x="1237" y="56"/>
                  <a:pt x="1251" y="47"/>
                  <a:pt x="1270" y="73"/>
                </a:cubicBezTo>
                <a:cubicBezTo>
                  <a:pt x="1281" y="89"/>
                  <a:pt x="1291" y="139"/>
                  <a:pt x="1291" y="139"/>
                </a:cubicBezTo>
                <a:cubicBezTo>
                  <a:pt x="1289" y="147"/>
                  <a:pt x="1283" y="192"/>
                  <a:pt x="1275" y="204"/>
                </a:cubicBezTo>
                <a:cubicBezTo>
                  <a:pt x="1255" y="236"/>
                  <a:pt x="1193" y="239"/>
                  <a:pt x="1161" y="245"/>
                </a:cubicBezTo>
                <a:cubicBezTo>
                  <a:pt x="1041" y="267"/>
                  <a:pt x="1060" y="245"/>
                  <a:pt x="862" y="251"/>
                </a:cubicBezTo>
                <a:cubicBezTo>
                  <a:pt x="835" y="234"/>
                  <a:pt x="800" y="200"/>
                  <a:pt x="857" y="275"/>
                </a:cubicBezTo>
              </a:path>
            </a:pathLst>
          </a:custGeom>
          <a:noFill/>
          <a:ln w="25400" cap="flat" cmpd="sng">
            <a:solidFill>
              <a:srgbClr val="0000FF"/>
            </a:solidFill>
            <a:prstDash val="solid"/>
            <a:round/>
            <a:headEnd type="none" w="med" len="med"/>
            <a:tailEnd type="none" w="med" len="med"/>
          </a:ln>
          <a:effectLst/>
          <a:extLst>
            <a:ext uri="{909E8E84-426E-40DD-AFC4-6F175D3DCCD1}">
              <a14:hiddenFill xmlns:a14="http://schemas.microsoft.com/office/drawing/2010/main">
                <a:solidFill>
                  <a:srgbClr val="FF00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4222523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152400" y="260648"/>
            <a:ext cx="8524056" cy="2057400"/>
          </a:xfrm>
        </p:spPr>
        <p:txBody>
          <a:bodyPr/>
          <a:lstStyle/>
          <a:p>
            <a:pPr lvl="1"/>
            <a:r>
              <a:rPr lang="en-US" altLang="ko-KR" sz="2400" dirty="0" smtClean="0"/>
              <a:t>Memory Interleaving : </a:t>
            </a:r>
            <a:r>
              <a:rPr lang="en-US" altLang="ko-KR" sz="2000" b="1" i="1" dirty="0" smtClean="0">
                <a:solidFill>
                  <a:srgbClr val="FF00FF"/>
                </a:solidFill>
              </a:rPr>
              <a:t> </a:t>
            </a:r>
            <a:endParaRPr lang="en-US" altLang="ko-KR" sz="2400" dirty="0" smtClean="0"/>
          </a:p>
          <a:p>
            <a:pPr lvl="2"/>
            <a:r>
              <a:rPr lang="en-US" altLang="ko-KR" sz="2000" i="1" dirty="0" smtClean="0">
                <a:solidFill>
                  <a:schemeClr val="accent1"/>
                </a:solidFill>
              </a:rPr>
              <a:t>Simultaneous</a:t>
            </a:r>
            <a:r>
              <a:rPr lang="en-US" altLang="ko-KR" sz="2000" dirty="0" smtClean="0"/>
              <a:t> access to memory from two or more source using </a:t>
            </a:r>
            <a:r>
              <a:rPr lang="en-US" altLang="ko-KR" sz="2000" i="1" dirty="0" smtClean="0">
                <a:solidFill>
                  <a:schemeClr val="accent1"/>
                </a:solidFill>
              </a:rPr>
              <a:t>one memory bus system</a:t>
            </a:r>
            <a:endParaRPr lang="en-US" altLang="ko-KR" sz="2000" dirty="0" smtClean="0"/>
          </a:p>
          <a:p>
            <a:pPr lvl="2"/>
            <a:r>
              <a:rPr lang="en-US" sz="2000" b="1" dirty="0">
                <a:solidFill>
                  <a:srgbClr val="000000"/>
                </a:solidFill>
              </a:rPr>
              <a:t>Address Interleaving Different sets of addresses are assigned to different memory modules </a:t>
            </a:r>
            <a:endParaRPr lang="en-US" altLang="ko-KR" sz="2000" dirty="0" smtClean="0"/>
          </a:p>
        </p:txBody>
      </p:sp>
      <p:graphicFrame>
        <p:nvGraphicFramePr>
          <p:cNvPr id="25603" name="Object 4"/>
          <p:cNvGraphicFramePr>
            <a:graphicFrameLocks noChangeAspect="1"/>
          </p:cNvGraphicFramePr>
          <p:nvPr>
            <p:extLst>
              <p:ext uri="{D42A27DB-BD31-4B8C-83A1-F6EECF244321}">
                <p14:modId xmlns:p14="http://schemas.microsoft.com/office/powerpoint/2010/main" val="1649819613"/>
              </p:ext>
            </p:extLst>
          </p:nvPr>
        </p:nvGraphicFramePr>
        <p:xfrm>
          <a:off x="1403648" y="2303184"/>
          <a:ext cx="6408712" cy="4077336"/>
        </p:xfrm>
        <a:graphic>
          <a:graphicData uri="http://schemas.openxmlformats.org/presentationml/2006/ole">
            <mc:AlternateContent xmlns:mc="http://schemas.openxmlformats.org/markup-compatibility/2006">
              <mc:Choice xmlns:v="urn:schemas-microsoft-com:vml" Requires="v">
                <p:oleObj spid="_x0000_s6146" name="VISIO" r:id="rId3" imgW="6882480" imgH="4380120" progId="Visio.Drawing.5">
                  <p:embed/>
                </p:oleObj>
              </mc:Choice>
              <mc:Fallback>
                <p:oleObj name="VISIO" r:id="rId3" imgW="6882480" imgH="4380120" progId="Visio.Drawing.5">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3648" y="2303184"/>
                        <a:ext cx="6408712" cy="4077336"/>
                      </a:xfrm>
                      <a:prstGeom prst="rect">
                        <a:avLst/>
                      </a:prstGeom>
                      <a:solidFill>
                        <a:srgbClr val="FFFF99"/>
                      </a:solidFill>
                      <a:ln>
                        <a:noFill/>
                      </a:ln>
                      <a:effectLst/>
                    </p:spPr>
                  </p:pic>
                </p:oleObj>
              </mc:Fallback>
            </mc:AlternateContent>
          </a:graphicData>
        </a:graphic>
      </p:graphicFrame>
    </p:spTree>
    <p:extLst>
      <p:ext uri="{BB962C8B-B14F-4D97-AF65-F5344CB8AC3E}">
        <p14:creationId xmlns:p14="http://schemas.microsoft.com/office/powerpoint/2010/main" val="8636943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ChangeArrowheads="1"/>
          </p:cNvSpPr>
          <p:nvPr/>
        </p:nvSpPr>
        <p:spPr bwMode="auto">
          <a:xfrm>
            <a:off x="152400" y="404664"/>
            <a:ext cx="868680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742950" lvl="1" indent="-285750" algn="l">
              <a:spcBef>
                <a:spcPct val="20000"/>
              </a:spcBef>
              <a:buClr>
                <a:schemeClr val="hlink"/>
              </a:buClr>
              <a:buSzPct val="90000"/>
              <a:buFont typeface="Wingdings" pitchFamily="2" charset="2"/>
              <a:buChar char="u"/>
            </a:pPr>
            <a:r>
              <a:rPr lang="en-US" altLang="ko-KR" dirty="0">
                <a:solidFill>
                  <a:schemeClr val="accent2"/>
                </a:solidFill>
                <a:latin typeface="Arial" charset="0"/>
              </a:rPr>
              <a:t>Supercomputer</a:t>
            </a:r>
          </a:p>
          <a:p>
            <a:pPr marL="1143000" lvl="2" indent="-228600" algn="l">
              <a:spcBef>
                <a:spcPct val="20000"/>
              </a:spcBef>
              <a:buClr>
                <a:schemeClr val="accent1"/>
              </a:buClr>
              <a:buSzPct val="75000"/>
              <a:buFont typeface="Monotype Sorts" pitchFamily="2" charset="2"/>
              <a:buChar char="l"/>
            </a:pPr>
            <a:r>
              <a:rPr lang="en-US" altLang="ko-KR" dirty="0">
                <a:latin typeface="Arial" charset="0"/>
              </a:rPr>
              <a:t>Supercomputer = Vector Instruction + Pipelined floating-point arithmetic</a:t>
            </a:r>
          </a:p>
          <a:p>
            <a:pPr marL="1143000" lvl="2" indent="-228600" algn="l">
              <a:spcBef>
                <a:spcPct val="20000"/>
              </a:spcBef>
              <a:buClr>
                <a:schemeClr val="accent1"/>
              </a:buClr>
              <a:buSzPct val="75000"/>
              <a:buFont typeface="Monotype Sorts" pitchFamily="2" charset="2"/>
              <a:buChar char="l"/>
            </a:pPr>
            <a:r>
              <a:rPr lang="en-US" altLang="ko-KR" dirty="0">
                <a:latin typeface="Arial" charset="0"/>
              </a:rPr>
              <a:t>Performance Evaluation Index</a:t>
            </a:r>
          </a:p>
          <a:p>
            <a:pPr marL="1600200" lvl="3" indent="-228600" algn="l">
              <a:spcBef>
                <a:spcPct val="20000"/>
              </a:spcBef>
              <a:buClr>
                <a:schemeClr val="accent2"/>
              </a:buClr>
              <a:buFontTx/>
              <a:buChar char="»"/>
            </a:pPr>
            <a:r>
              <a:rPr lang="en-US" altLang="ko-KR" sz="2000" b="1" dirty="0">
                <a:latin typeface="Arial" charset="0"/>
              </a:rPr>
              <a:t>MIPS</a:t>
            </a:r>
            <a:r>
              <a:rPr lang="en-US" altLang="ko-KR" sz="2000" dirty="0">
                <a:solidFill>
                  <a:schemeClr val="accent2"/>
                </a:solidFill>
                <a:latin typeface="Arial" charset="0"/>
              </a:rPr>
              <a:t> : Million Instruction Per Second</a:t>
            </a:r>
          </a:p>
          <a:p>
            <a:pPr marL="1600200" lvl="3" indent="-228600" algn="l">
              <a:spcBef>
                <a:spcPct val="20000"/>
              </a:spcBef>
              <a:buClr>
                <a:schemeClr val="accent2"/>
              </a:buClr>
              <a:buFontTx/>
              <a:buChar char="»"/>
            </a:pPr>
            <a:r>
              <a:rPr lang="en-US" altLang="ko-KR" sz="2000" b="1" dirty="0">
                <a:latin typeface="Arial" charset="0"/>
              </a:rPr>
              <a:t>FLOPS</a:t>
            </a:r>
            <a:r>
              <a:rPr lang="en-US" altLang="ko-KR" sz="2000" dirty="0">
                <a:solidFill>
                  <a:schemeClr val="accent2"/>
                </a:solidFill>
                <a:latin typeface="Arial" charset="0"/>
              </a:rPr>
              <a:t> : Floating-point Operation Per Second  </a:t>
            </a:r>
          </a:p>
          <a:p>
            <a:pPr marL="2057400" lvl="4" indent="-228600" algn="l">
              <a:spcBef>
                <a:spcPct val="20000"/>
              </a:spcBef>
              <a:buClr>
                <a:schemeClr val="accent2"/>
              </a:buClr>
              <a:buSzPct val="65000"/>
              <a:buFont typeface="Monotype Sorts" pitchFamily="2" charset="2"/>
              <a:buChar char="n"/>
            </a:pPr>
            <a:r>
              <a:rPr lang="en-US" altLang="ko-KR" sz="1800" dirty="0">
                <a:latin typeface="Arial" charset="0"/>
              </a:rPr>
              <a:t>megaflops : 10</a:t>
            </a:r>
            <a:r>
              <a:rPr lang="en-US" altLang="ko-KR" sz="1800" baseline="30000" dirty="0">
                <a:latin typeface="Arial" charset="0"/>
              </a:rPr>
              <a:t>6</a:t>
            </a:r>
            <a:r>
              <a:rPr lang="en-US" altLang="ko-KR" sz="1800" dirty="0">
                <a:latin typeface="Arial" charset="0"/>
              </a:rPr>
              <a:t>, gigaflops : 10</a:t>
            </a:r>
            <a:r>
              <a:rPr lang="en-US" altLang="ko-KR" sz="1800" baseline="30000" dirty="0">
                <a:latin typeface="Arial" charset="0"/>
              </a:rPr>
              <a:t>9</a:t>
            </a:r>
            <a:endParaRPr lang="en-US" altLang="ko-KR" sz="1800" dirty="0">
              <a:latin typeface="Arial" charset="0"/>
            </a:endParaRPr>
          </a:p>
          <a:p>
            <a:pPr marL="1143000" lvl="2" indent="-228600" algn="l">
              <a:spcBef>
                <a:spcPct val="20000"/>
              </a:spcBef>
              <a:buClr>
                <a:schemeClr val="accent1"/>
              </a:buClr>
              <a:buSzPct val="75000"/>
              <a:buFont typeface="Monotype Sorts" pitchFamily="2" charset="2"/>
              <a:buChar char="l"/>
            </a:pPr>
            <a:r>
              <a:rPr lang="en-US" altLang="ko-KR" dirty="0">
                <a:latin typeface="Arial" charset="0"/>
              </a:rPr>
              <a:t>Cray supercomputer : </a:t>
            </a:r>
            <a:r>
              <a:rPr lang="en-US" altLang="ko-KR" dirty="0">
                <a:solidFill>
                  <a:srgbClr val="CC9900"/>
                </a:solidFill>
                <a:latin typeface="Arial" charset="0"/>
              </a:rPr>
              <a:t>Cray Research</a:t>
            </a:r>
            <a:endParaRPr lang="en-US" altLang="ko-KR" dirty="0">
              <a:latin typeface="Arial" charset="0"/>
            </a:endParaRPr>
          </a:p>
          <a:p>
            <a:pPr marL="1600200" lvl="3" indent="-228600" algn="l">
              <a:spcBef>
                <a:spcPct val="20000"/>
              </a:spcBef>
              <a:buClr>
                <a:schemeClr val="accent2"/>
              </a:buClr>
              <a:buFontTx/>
              <a:buChar char="»"/>
            </a:pPr>
            <a:r>
              <a:rPr lang="en-US" altLang="ko-KR" sz="2000" dirty="0">
                <a:solidFill>
                  <a:schemeClr val="accent2"/>
                </a:solidFill>
                <a:latin typeface="Arial" charset="0"/>
              </a:rPr>
              <a:t>Clay-1 : 80 megaflops, 4 million 64 bit words memory</a:t>
            </a:r>
          </a:p>
          <a:p>
            <a:pPr marL="1600200" lvl="3" indent="-228600" algn="l">
              <a:spcBef>
                <a:spcPct val="20000"/>
              </a:spcBef>
              <a:buClr>
                <a:schemeClr val="accent2"/>
              </a:buClr>
              <a:buFontTx/>
              <a:buChar char="»"/>
            </a:pPr>
            <a:r>
              <a:rPr lang="en-US" altLang="ko-KR" sz="2000" dirty="0">
                <a:solidFill>
                  <a:schemeClr val="accent2"/>
                </a:solidFill>
                <a:latin typeface="Arial" charset="0"/>
              </a:rPr>
              <a:t>Clay-2 : 12 times more powerful than the clay-1</a:t>
            </a:r>
          </a:p>
          <a:p>
            <a:pPr marL="1143000" lvl="2" indent="-228600" algn="l">
              <a:spcBef>
                <a:spcPct val="20000"/>
              </a:spcBef>
              <a:buClr>
                <a:schemeClr val="accent1"/>
              </a:buClr>
              <a:buSzPct val="75000"/>
              <a:buFont typeface="Monotype Sorts" pitchFamily="2" charset="2"/>
              <a:buChar char="l"/>
            </a:pPr>
            <a:r>
              <a:rPr lang="en-US" altLang="ko-KR" dirty="0">
                <a:latin typeface="Arial" charset="0"/>
              </a:rPr>
              <a:t>VP supercomputer :</a:t>
            </a:r>
            <a:r>
              <a:rPr lang="en-US" altLang="ko-KR" dirty="0">
                <a:solidFill>
                  <a:srgbClr val="CC9900"/>
                </a:solidFill>
                <a:latin typeface="Arial" charset="0"/>
              </a:rPr>
              <a:t> Fujitsu</a:t>
            </a:r>
            <a:endParaRPr lang="en-US" altLang="ko-KR" dirty="0">
              <a:latin typeface="Arial" charset="0"/>
            </a:endParaRPr>
          </a:p>
          <a:p>
            <a:pPr marL="1600200" lvl="3" indent="-228600" algn="l">
              <a:spcBef>
                <a:spcPct val="20000"/>
              </a:spcBef>
              <a:buClr>
                <a:schemeClr val="accent2"/>
              </a:buClr>
              <a:buFontTx/>
              <a:buChar char="»"/>
            </a:pPr>
            <a:r>
              <a:rPr lang="en-US" altLang="ko-KR" sz="2000" dirty="0">
                <a:solidFill>
                  <a:schemeClr val="accent2"/>
                </a:solidFill>
                <a:latin typeface="Arial" charset="0"/>
              </a:rPr>
              <a:t>VP-200 : 300 megaflops, 32 million memory, 83 vector instruction, 195 scalar instruction</a:t>
            </a:r>
          </a:p>
          <a:p>
            <a:pPr marL="1600200" lvl="3" indent="-228600" algn="l">
              <a:spcBef>
                <a:spcPct val="20000"/>
              </a:spcBef>
              <a:buClr>
                <a:schemeClr val="accent2"/>
              </a:buClr>
              <a:buFontTx/>
              <a:buChar char="»"/>
            </a:pPr>
            <a:r>
              <a:rPr lang="en-US" altLang="ko-KR" sz="2000" dirty="0">
                <a:solidFill>
                  <a:schemeClr val="accent2"/>
                </a:solidFill>
                <a:latin typeface="Arial" charset="0"/>
              </a:rPr>
              <a:t>VP-2600 : 5 gigaflops</a:t>
            </a:r>
          </a:p>
        </p:txBody>
      </p:sp>
    </p:spTree>
    <p:extLst>
      <p:ext uri="{BB962C8B-B14F-4D97-AF65-F5344CB8AC3E}">
        <p14:creationId xmlns:p14="http://schemas.microsoft.com/office/powerpoint/2010/main" val="970466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17303" y="260648"/>
            <a:ext cx="8686800" cy="6408712"/>
          </a:xfrm>
        </p:spPr>
        <p:txBody>
          <a:bodyPr/>
          <a:lstStyle/>
          <a:p>
            <a:pPr lvl="1">
              <a:lnSpc>
                <a:spcPct val="90000"/>
              </a:lnSpc>
            </a:pPr>
            <a:r>
              <a:rPr lang="en-US" altLang="ko-KR" sz="2400" dirty="0" smtClean="0"/>
              <a:t>Pipeline Conflicts : </a:t>
            </a:r>
            <a:r>
              <a:rPr lang="en-US" altLang="ko-KR" sz="2400" dirty="0" smtClean="0">
                <a:solidFill>
                  <a:srgbClr val="CC9900"/>
                </a:solidFill>
              </a:rPr>
              <a:t>3 major difficulties</a:t>
            </a:r>
          </a:p>
          <a:p>
            <a:pPr lvl="2">
              <a:lnSpc>
                <a:spcPct val="90000"/>
              </a:lnSpc>
            </a:pPr>
            <a:r>
              <a:rPr lang="en-US" altLang="ko-KR" sz="2000" dirty="0" smtClean="0"/>
              <a:t>1) Resource conflicts</a:t>
            </a:r>
          </a:p>
          <a:p>
            <a:pPr lvl="3">
              <a:lnSpc>
                <a:spcPct val="90000"/>
              </a:lnSpc>
            </a:pPr>
            <a:r>
              <a:rPr lang="en-US" altLang="ko-KR" sz="1800" dirty="0" smtClean="0"/>
              <a:t>memory access by two segments at the same time</a:t>
            </a:r>
          </a:p>
          <a:p>
            <a:pPr lvl="2">
              <a:lnSpc>
                <a:spcPct val="90000"/>
              </a:lnSpc>
            </a:pPr>
            <a:r>
              <a:rPr lang="en-US" altLang="ko-KR" sz="2000" dirty="0" smtClean="0"/>
              <a:t>2) Data dependency</a:t>
            </a:r>
          </a:p>
          <a:p>
            <a:pPr lvl="3">
              <a:lnSpc>
                <a:spcPct val="90000"/>
              </a:lnSpc>
            </a:pPr>
            <a:r>
              <a:rPr lang="en-US" altLang="ko-KR" sz="1800" dirty="0" smtClean="0"/>
              <a:t>when an instruction depend on the result of a previous instruction, but this result is not yet available</a:t>
            </a:r>
          </a:p>
          <a:p>
            <a:pPr lvl="2">
              <a:lnSpc>
                <a:spcPct val="90000"/>
              </a:lnSpc>
            </a:pPr>
            <a:r>
              <a:rPr lang="en-US" altLang="ko-KR" sz="2000" dirty="0" smtClean="0"/>
              <a:t>3) Branch difficulties</a:t>
            </a:r>
          </a:p>
          <a:p>
            <a:pPr lvl="3">
              <a:lnSpc>
                <a:spcPct val="90000"/>
              </a:lnSpc>
            </a:pPr>
            <a:r>
              <a:rPr lang="en-US" altLang="ko-KR" sz="1800" dirty="0" smtClean="0"/>
              <a:t>branch and other instruction (</a:t>
            </a:r>
            <a:r>
              <a:rPr lang="en-US" altLang="ko-KR" sz="1800" dirty="0" smtClean="0">
                <a:solidFill>
                  <a:srgbClr val="CC9900"/>
                </a:solidFill>
              </a:rPr>
              <a:t>interrupt, ret,</a:t>
            </a:r>
            <a:r>
              <a:rPr lang="en-US" altLang="ko-KR" sz="1800" dirty="0" smtClean="0"/>
              <a:t> ..) that change the value of PC</a:t>
            </a:r>
          </a:p>
          <a:p>
            <a:pPr lvl="1">
              <a:lnSpc>
                <a:spcPct val="90000"/>
              </a:lnSpc>
            </a:pPr>
            <a:r>
              <a:rPr lang="en-US" altLang="ko-KR" sz="2400" dirty="0" smtClean="0"/>
              <a:t>Data Dependency </a:t>
            </a:r>
            <a:r>
              <a:rPr lang="ko-KR" altLang="en-US" sz="2400" dirty="0" smtClean="0"/>
              <a:t> </a:t>
            </a:r>
          </a:p>
          <a:p>
            <a:pPr lvl="2">
              <a:lnSpc>
                <a:spcPct val="90000"/>
              </a:lnSpc>
            </a:pPr>
            <a:r>
              <a:rPr lang="en-US" altLang="ko-KR" sz="2000" dirty="0" smtClean="0"/>
              <a:t>Hardware </a:t>
            </a:r>
            <a:r>
              <a:rPr lang="ko-KR" altLang="en-US" sz="2000" dirty="0" smtClean="0"/>
              <a:t> </a:t>
            </a:r>
          </a:p>
          <a:p>
            <a:pPr lvl="3">
              <a:lnSpc>
                <a:spcPct val="90000"/>
              </a:lnSpc>
            </a:pPr>
            <a:r>
              <a:rPr lang="en-US" altLang="ko-KR" sz="1800" dirty="0" smtClean="0"/>
              <a:t>Hardware Interlock</a:t>
            </a:r>
          </a:p>
          <a:p>
            <a:pPr lvl="4">
              <a:lnSpc>
                <a:spcPct val="90000"/>
              </a:lnSpc>
            </a:pPr>
            <a:r>
              <a:rPr lang="en-US" altLang="ko-KR" sz="1600" dirty="0" smtClean="0"/>
              <a:t>previous instruction   Hardware </a:t>
            </a:r>
            <a:r>
              <a:rPr lang="ko-KR" altLang="en-US" sz="1600" dirty="0" smtClean="0"/>
              <a:t> </a:t>
            </a:r>
            <a:r>
              <a:rPr lang="en-US" altLang="ko-KR" sz="1600" dirty="0" smtClean="0"/>
              <a:t>Delay</a:t>
            </a:r>
            <a:r>
              <a:rPr lang="ko-KR" altLang="en-US" sz="1600" dirty="0" smtClean="0"/>
              <a:t> </a:t>
            </a:r>
          </a:p>
          <a:p>
            <a:pPr lvl="3">
              <a:lnSpc>
                <a:spcPct val="90000"/>
              </a:lnSpc>
            </a:pPr>
            <a:r>
              <a:rPr lang="en-US" altLang="ko-KR" sz="1800" dirty="0" smtClean="0"/>
              <a:t>Operand Forwarding</a:t>
            </a:r>
          </a:p>
          <a:p>
            <a:pPr lvl="4">
              <a:lnSpc>
                <a:spcPct val="90000"/>
              </a:lnSpc>
            </a:pPr>
            <a:r>
              <a:rPr lang="en-US" altLang="ko-KR" sz="1600" dirty="0" smtClean="0"/>
              <a:t>previous instruction</a:t>
            </a:r>
            <a:r>
              <a:rPr lang="ko-KR" altLang="en-US" sz="1600" dirty="0" smtClean="0">
                <a:solidFill>
                  <a:srgbClr val="CC9900"/>
                </a:solidFill>
              </a:rPr>
              <a:t>, </a:t>
            </a:r>
            <a:r>
              <a:rPr lang="en-US" altLang="ko-KR" sz="1600" dirty="0" smtClean="0">
                <a:solidFill>
                  <a:srgbClr val="CC9900"/>
                </a:solidFill>
              </a:rPr>
              <a:t>register</a:t>
            </a:r>
          </a:p>
          <a:p>
            <a:pPr lvl="4">
              <a:lnSpc>
                <a:spcPct val="90000"/>
              </a:lnSpc>
            </a:pPr>
            <a:r>
              <a:rPr lang="en-US" altLang="ko-KR" sz="1600" dirty="0" smtClean="0"/>
              <a:t>Software </a:t>
            </a:r>
            <a:r>
              <a:rPr lang="ko-KR" altLang="en-US" sz="1600" dirty="0" smtClean="0"/>
              <a:t> </a:t>
            </a:r>
          </a:p>
          <a:p>
            <a:pPr lvl="3">
              <a:lnSpc>
                <a:spcPct val="90000"/>
              </a:lnSpc>
            </a:pPr>
            <a:r>
              <a:rPr lang="en-US" altLang="ko-KR" sz="1800" dirty="0" smtClean="0"/>
              <a:t>Delayed Load</a:t>
            </a:r>
          </a:p>
          <a:p>
            <a:pPr lvl="4">
              <a:lnSpc>
                <a:spcPct val="90000"/>
              </a:lnSpc>
            </a:pPr>
            <a:r>
              <a:rPr lang="en-US" altLang="ko-KR" sz="1600" dirty="0" smtClean="0"/>
              <a:t>previous instruction</a:t>
            </a:r>
            <a:r>
              <a:rPr lang="ko-KR" altLang="en-US" sz="1600" dirty="0" smtClean="0"/>
              <a:t> </a:t>
            </a:r>
            <a:r>
              <a:rPr lang="en-US" altLang="ko-KR" sz="1600" dirty="0" smtClean="0"/>
              <a:t>	No-operation instruction </a:t>
            </a:r>
            <a:r>
              <a:rPr lang="ko-KR" altLang="en-US" sz="1600" dirty="0" smtClean="0"/>
              <a:t> </a:t>
            </a:r>
          </a:p>
          <a:p>
            <a:pPr lvl="1">
              <a:lnSpc>
                <a:spcPct val="90000"/>
              </a:lnSpc>
            </a:pPr>
            <a:r>
              <a:rPr lang="en-US" altLang="ko-KR" sz="2400" dirty="0" smtClean="0"/>
              <a:t>Handling of Branch Instructions</a:t>
            </a:r>
          </a:p>
          <a:p>
            <a:pPr lvl="2">
              <a:lnSpc>
                <a:spcPct val="90000"/>
              </a:lnSpc>
            </a:pPr>
            <a:r>
              <a:rPr lang="en-US" altLang="ko-KR" sz="2000" dirty="0" err="1" smtClean="0"/>
              <a:t>Prefetch</a:t>
            </a:r>
            <a:r>
              <a:rPr lang="en-US" altLang="ko-KR" sz="2000" dirty="0" smtClean="0"/>
              <a:t> target instruction</a:t>
            </a:r>
          </a:p>
          <a:p>
            <a:pPr lvl="3">
              <a:lnSpc>
                <a:spcPct val="90000"/>
              </a:lnSpc>
            </a:pPr>
            <a:r>
              <a:rPr lang="en-US" altLang="ko-KR" sz="1800" dirty="0" smtClean="0"/>
              <a:t>Conditional branch:- </a:t>
            </a:r>
            <a:r>
              <a:rPr lang="ko-KR" altLang="en-US" sz="1800" dirty="0" smtClean="0"/>
              <a:t> </a:t>
            </a:r>
            <a:r>
              <a:rPr lang="en-US" altLang="ko-KR" sz="1800" dirty="0" smtClean="0"/>
              <a:t>branch target instruction (</a:t>
            </a:r>
            <a:r>
              <a:rPr lang="ko-KR" altLang="en-US" sz="1800" dirty="0" smtClean="0">
                <a:solidFill>
                  <a:srgbClr val="FF00FF"/>
                </a:solidFill>
              </a:rPr>
              <a:t> </a:t>
            </a:r>
            <a:r>
              <a:rPr lang="en-US" altLang="ko-KR" sz="1800" dirty="0" smtClean="0"/>
              <a:t>instruction (</a:t>
            </a:r>
            <a:r>
              <a:rPr lang="en-US" altLang="ko-KR" sz="1800" dirty="0" smtClean="0">
                <a:solidFill>
                  <a:srgbClr val="FF00FF"/>
                </a:solidFill>
              </a:rPr>
              <a:t> </a:t>
            </a:r>
            <a:endParaRPr lang="en-US" altLang="ko-KR" sz="1800" dirty="0" smtClean="0"/>
          </a:p>
        </p:txBody>
      </p:sp>
    </p:spTree>
    <p:extLst>
      <p:ext uri="{BB962C8B-B14F-4D97-AF65-F5344CB8AC3E}">
        <p14:creationId xmlns:p14="http://schemas.microsoft.com/office/powerpoint/2010/main" val="11172553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a:xfrm>
            <a:off x="29669" y="134513"/>
            <a:ext cx="8686800" cy="2952328"/>
          </a:xfrm>
        </p:spPr>
        <p:txBody>
          <a:bodyPr/>
          <a:lstStyle/>
          <a:p>
            <a:r>
              <a:rPr lang="ko-KR" altLang="en-US" sz="2800" dirty="0" smtClean="0"/>
              <a:t> </a:t>
            </a:r>
            <a:r>
              <a:rPr lang="en-US" altLang="ko-KR" sz="2800" dirty="0" smtClean="0"/>
              <a:t>Array Processors</a:t>
            </a:r>
          </a:p>
          <a:p>
            <a:pPr lvl="1"/>
            <a:r>
              <a:rPr lang="en-US" altLang="ko-KR" sz="2400" dirty="0" smtClean="0"/>
              <a:t>Performs computations on large arrays of data</a:t>
            </a:r>
          </a:p>
          <a:p>
            <a:pPr lvl="1"/>
            <a:r>
              <a:rPr lang="en-US" altLang="ko-KR" sz="2400" dirty="0" smtClean="0"/>
              <a:t>Array Processing</a:t>
            </a:r>
          </a:p>
          <a:p>
            <a:pPr lvl="2">
              <a:lnSpc>
                <a:spcPct val="90000"/>
              </a:lnSpc>
            </a:pPr>
            <a:r>
              <a:rPr lang="en-US" altLang="ko-KR" sz="2000" dirty="0" smtClean="0"/>
              <a:t>Attached array processor : </a:t>
            </a:r>
            <a:r>
              <a:rPr lang="en-US" altLang="ko-KR" sz="2000" b="1" i="1" dirty="0" smtClean="0">
                <a:solidFill>
                  <a:srgbClr val="FF00FF"/>
                </a:solidFill>
              </a:rPr>
              <a:t> </a:t>
            </a:r>
          </a:p>
          <a:p>
            <a:pPr marL="274320" lvl="3">
              <a:lnSpc>
                <a:spcPct val="90000"/>
              </a:lnSpc>
            </a:pPr>
            <a:r>
              <a:rPr lang="en-US" altLang="ko-KR" sz="2000" dirty="0" smtClean="0"/>
              <a:t>Auxiliary processor attached to a general purpose computer .It </a:t>
            </a:r>
            <a:r>
              <a:rPr lang="en-US" altLang="ko-KR" sz="2000" dirty="0"/>
              <a:t>is designed as a peripheral for a conventional host computer.</a:t>
            </a:r>
          </a:p>
          <a:p>
            <a:pPr marL="274320" lvl="3" indent="0">
              <a:lnSpc>
                <a:spcPct val="90000"/>
              </a:lnSpc>
              <a:buNone/>
            </a:pPr>
            <a:r>
              <a:rPr lang="en-US" altLang="ko-KR" sz="2000" dirty="0"/>
              <a:t>Its purpose is to enhance the performance of the computer by providing vector processing.</a:t>
            </a:r>
          </a:p>
          <a:p>
            <a:pPr marL="274320" lvl="3" indent="0">
              <a:lnSpc>
                <a:spcPct val="90000"/>
              </a:lnSpc>
              <a:buNone/>
            </a:pPr>
            <a:r>
              <a:rPr lang="en-US" altLang="ko-KR" sz="2000" dirty="0"/>
              <a:t>It achieves high performance by means of parallel processing with multiple functional units.</a:t>
            </a:r>
          </a:p>
          <a:p>
            <a:pPr marL="274320" lvl="3" indent="0">
              <a:lnSpc>
                <a:spcPct val="90000"/>
              </a:lnSpc>
              <a:buNone/>
            </a:pPr>
            <a:endParaRPr lang="en-US" altLang="ko-KR" sz="1800" dirty="0" smtClean="0"/>
          </a:p>
          <a:p>
            <a:pPr lvl="3">
              <a:lnSpc>
                <a:spcPct val="90000"/>
              </a:lnSpc>
            </a:pPr>
            <a:endParaRPr lang="en-US" altLang="ko-KR" sz="1800" dirty="0" smtClean="0"/>
          </a:p>
          <a:p>
            <a:pPr lvl="4"/>
            <a:endParaRPr lang="ko-KR" altLang="en-US" sz="1600" dirty="0" smtClean="0"/>
          </a:p>
        </p:txBody>
      </p:sp>
      <p:graphicFrame>
        <p:nvGraphicFramePr>
          <p:cNvPr id="26628" name="Object 6"/>
          <p:cNvGraphicFramePr>
            <a:graphicFrameLocks noChangeAspect="1"/>
          </p:cNvGraphicFramePr>
          <p:nvPr>
            <p:extLst>
              <p:ext uri="{D42A27DB-BD31-4B8C-83A1-F6EECF244321}">
                <p14:modId xmlns:p14="http://schemas.microsoft.com/office/powerpoint/2010/main" val="1978681186"/>
              </p:ext>
            </p:extLst>
          </p:nvPr>
        </p:nvGraphicFramePr>
        <p:xfrm>
          <a:off x="467544" y="3861048"/>
          <a:ext cx="8009159" cy="2576513"/>
        </p:xfrm>
        <a:graphic>
          <a:graphicData uri="http://schemas.openxmlformats.org/presentationml/2006/ole">
            <mc:AlternateContent xmlns:mc="http://schemas.openxmlformats.org/markup-compatibility/2006">
              <mc:Choice xmlns:v="urn:schemas-microsoft-com:vml" Requires="v">
                <p:oleObj spid="_x0000_s7170" name="VISIO" r:id="rId3" imgW="7807680" imgH="2504160" progId="Visio.Drawing.5">
                  <p:embed/>
                </p:oleObj>
              </mc:Choice>
              <mc:Fallback>
                <p:oleObj name="VISIO" r:id="rId3" imgW="7807680" imgH="2504160" progId="Visio.Drawing.5">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3861048"/>
                        <a:ext cx="8009159" cy="2576513"/>
                      </a:xfrm>
                      <a:prstGeom prst="rect">
                        <a:avLst/>
                      </a:prstGeom>
                      <a:solidFill>
                        <a:srgbClr val="CCFFCC"/>
                      </a:solidFill>
                      <a:ln>
                        <a:noFill/>
                      </a:ln>
                      <a:effectLst/>
                    </p:spPr>
                  </p:pic>
                </p:oleObj>
              </mc:Fallback>
            </mc:AlternateContent>
          </a:graphicData>
        </a:graphic>
      </p:graphicFrame>
      <p:sp>
        <p:nvSpPr>
          <p:cNvPr id="26630" name="Freeform 8"/>
          <p:cNvSpPr>
            <a:spLocks/>
          </p:cNvSpPr>
          <p:nvPr/>
        </p:nvSpPr>
        <p:spPr bwMode="auto">
          <a:xfrm>
            <a:off x="5940152" y="4077072"/>
            <a:ext cx="2304256" cy="864096"/>
          </a:xfrm>
          <a:custGeom>
            <a:avLst/>
            <a:gdLst>
              <a:gd name="T0" fmla="*/ 486910976 w 1291"/>
              <a:gd name="T1" fmla="*/ 485629527 h 275"/>
              <a:gd name="T2" fmla="*/ 380344361 w 1291"/>
              <a:gd name="T3" fmla="*/ 472193389 h 275"/>
              <a:gd name="T4" fmla="*/ 289674152 w 1291"/>
              <a:gd name="T5" fmla="*/ 481790433 h 275"/>
              <a:gd name="T6" fmla="*/ 83604798 w 1291"/>
              <a:gd name="T7" fmla="*/ 462596345 h 275"/>
              <a:gd name="T8" fmla="*/ 4709762 w 1291"/>
              <a:gd name="T9" fmla="*/ 353185615 h 275"/>
              <a:gd name="T10" fmla="*/ 4709762 w 1291"/>
              <a:gd name="T11" fmla="*/ 232257600 h 275"/>
              <a:gd name="T12" fmla="*/ 61231510 w 1291"/>
              <a:gd name="T13" fmla="*/ 84457309 h 275"/>
              <a:gd name="T14" fmla="*/ 174275007 w 1291"/>
              <a:gd name="T15" fmla="*/ 47986604 h 275"/>
              <a:gd name="T16" fmla="*/ 287318504 w 1291"/>
              <a:gd name="T17" fmla="*/ 57585033 h 275"/>
              <a:gd name="T18" fmla="*/ 569927246 w 1291"/>
              <a:gd name="T19" fmla="*/ 76779120 h 275"/>
              <a:gd name="T20" fmla="*/ 712409441 w 1291"/>
              <a:gd name="T21" fmla="*/ 80618215 h 275"/>
              <a:gd name="T22" fmla="*/ 747734959 w 1291"/>
              <a:gd name="T23" fmla="*/ 140122102 h 275"/>
              <a:gd name="T24" fmla="*/ 760099427 w 1291"/>
              <a:gd name="T25" fmla="*/ 266808065 h 275"/>
              <a:gd name="T26" fmla="*/ 750679135 w 1291"/>
              <a:gd name="T27" fmla="*/ 391575175 h 275"/>
              <a:gd name="T28" fmla="*/ 683559271 w 1291"/>
              <a:gd name="T29" fmla="*/ 470273149 h 275"/>
              <a:gd name="T30" fmla="*/ 507517912 w 1291"/>
              <a:gd name="T31" fmla="*/ 481790433 h 275"/>
              <a:gd name="T32" fmla="*/ 504574502 w 1291"/>
              <a:gd name="T33" fmla="*/ 527858182 h 27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291" h="275">
                <a:moveTo>
                  <a:pt x="827" y="253"/>
                </a:moveTo>
                <a:cubicBezTo>
                  <a:pt x="768" y="260"/>
                  <a:pt x="704" y="236"/>
                  <a:pt x="646" y="246"/>
                </a:cubicBezTo>
                <a:cubicBezTo>
                  <a:pt x="591" y="253"/>
                  <a:pt x="576" y="252"/>
                  <a:pt x="492" y="251"/>
                </a:cubicBezTo>
                <a:cubicBezTo>
                  <a:pt x="408" y="250"/>
                  <a:pt x="223" y="252"/>
                  <a:pt x="142" y="241"/>
                </a:cubicBezTo>
                <a:cubicBezTo>
                  <a:pt x="89" y="226"/>
                  <a:pt x="46" y="222"/>
                  <a:pt x="8" y="184"/>
                </a:cubicBezTo>
                <a:cubicBezTo>
                  <a:pt x="0" y="176"/>
                  <a:pt x="8" y="121"/>
                  <a:pt x="8" y="121"/>
                </a:cubicBezTo>
                <a:cubicBezTo>
                  <a:pt x="20" y="96"/>
                  <a:pt x="56" y="61"/>
                  <a:pt x="104" y="44"/>
                </a:cubicBezTo>
                <a:cubicBezTo>
                  <a:pt x="152" y="28"/>
                  <a:pt x="232" y="27"/>
                  <a:pt x="296" y="25"/>
                </a:cubicBezTo>
                <a:cubicBezTo>
                  <a:pt x="377" y="20"/>
                  <a:pt x="376" y="28"/>
                  <a:pt x="488" y="30"/>
                </a:cubicBezTo>
                <a:cubicBezTo>
                  <a:pt x="600" y="32"/>
                  <a:pt x="848" y="38"/>
                  <a:pt x="968" y="40"/>
                </a:cubicBezTo>
                <a:cubicBezTo>
                  <a:pt x="1052" y="45"/>
                  <a:pt x="1128" y="0"/>
                  <a:pt x="1210" y="42"/>
                </a:cubicBezTo>
                <a:cubicBezTo>
                  <a:pt x="1237" y="56"/>
                  <a:pt x="1251" y="47"/>
                  <a:pt x="1270" y="73"/>
                </a:cubicBezTo>
                <a:cubicBezTo>
                  <a:pt x="1281" y="89"/>
                  <a:pt x="1291" y="139"/>
                  <a:pt x="1291" y="139"/>
                </a:cubicBezTo>
                <a:cubicBezTo>
                  <a:pt x="1289" y="147"/>
                  <a:pt x="1283" y="192"/>
                  <a:pt x="1275" y="204"/>
                </a:cubicBezTo>
                <a:cubicBezTo>
                  <a:pt x="1255" y="236"/>
                  <a:pt x="1193" y="239"/>
                  <a:pt x="1161" y="245"/>
                </a:cubicBezTo>
                <a:cubicBezTo>
                  <a:pt x="1041" y="267"/>
                  <a:pt x="1060" y="245"/>
                  <a:pt x="862" y="251"/>
                </a:cubicBezTo>
                <a:cubicBezTo>
                  <a:pt x="835" y="234"/>
                  <a:pt x="800" y="200"/>
                  <a:pt x="857" y="275"/>
                </a:cubicBezTo>
              </a:path>
            </a:pathLst>
          </a:custGeom>
          <a:noFill/>
          <a:ln w="25400" cap="flat" cmpd="sng">
            <a:solidFill>
              <a:schemeClr val="accent1"/>
            </a:solidFill>
            <a:prstDash val="solid"/>
            <a:round/>
            <a:headEnd type="none" w="med" len="med"/>
            <a:tailEnd type="none" w="med" len="med"/>
          </a:ln>
          <a:effectLst/>
          <a:extLst>
            <a:ext uri="{909E8E84-426E-40DD-AFC4-6F175D3DCCD1}">
              <a14:hiddenFill xmlns:a14="http://schemas.microsoft.com/office/drawing/2010/main">
                <a:solidFill>
                  <a:srgbClr val="FF00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41873929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7"/>
          <p:cNvGraphicFramePr>
            <a:graphicFrameLocks noChangeAspect="1"/>
          </p:cNvGraphicFramePr>
          <p:nvPr>
            <p:extLst>
              <p:ext uri="{D42A27DB-BD31-4B8C-83A1-F6EECF244321}">
                <p14:modId xmlns:p14="http://schemas.microsoft.com/office/powerpoint/2010/main" val="605861760"/>
              </p:ext>
            </p:extLst>
          </p:nvPr>
        </p:nvGraphicFramePr>
        <p:xfrm>
          <a:off x="755576" y="2433567"/>
          <a:ext cx="6696744" cy="4379809"/>
        </p:xfrm>
        <a:graphic>
          <a:graphicData uri="http://schemas.openxmlformats.org/presentationml/2006/ole">
            <mc:AlternateContent xmlns:mc="http://schemas.openxmlformats.org/markup-compatibility/2006">
              <mc:Choice xmlns:v="urn:schemas-microsoft-com:vml" Requires="v">
                <p:oleObj spid="_x0000_s8194" name="VISIO" r:id="rId4" imgW="6589800" imgH="4309920" progId="Visio.Drawing.5">
                  <p:embed/>
                </p:oleObj>
              </mc:Choice>
              <mc:Fallback>
                <p:oleObj name="VISIO" r:id="rId4" imgW="6589800" imgH="4309920" progId="Visio.Drawing.5">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5576" y="2433567"/>
                        <a:ext cx="6696744" cy="4379809"/>
                      </a:xfrm>
                      <a:prstGeom prst="rect">
                        <a:avLst/>
                      </a:prstGeom>
                      <a:solidFill>
                        <a:srgbClr val="CCFFFF"/>
                      </a:solidFill>
                      <a:ln>
                        <a:noFill/>
                      </a:ln>
                      <a:effectLst/>
                    </p:spPr>
                  </p:pic>
                </p:oleObj>
              </mc:Fallback>
            </mc:AlternateContent>
          </a:graphicData>
        </a:graphic>
      </p:graphicFrame>
      <p:sp>
        <p:nvSpPr>
          <p:cNvPr id="6" name="Freeform 9"/>
          <p:cNvSpPr>
            <a:spLocks/>
          </p:cNvSpPr>
          <p:nvPr/>
        </p:nvSpPr>
        <p:spPr bwMode="auto">
          <a:xfrm rot="5400000">
            <a:off x="3025535" y="3983105"/>
            <a:ext cx="3584648" cy="1355813"/>
          </a:xfrm>
          <a:custGeom>
            <a:avLst/>
            <a:gdLst>
              <a:gd name="T0" fmla="*/ 2100344042 w 1291"/>
              <a:gd name="T1" fmla="*/ 699306519 h 275"/>
              <a:gd name="T2" fmla="*/ 1640656180 w 1291"/>
              <a:gd name="T3" fmla="*/ 679957815 h 275"/>
              <a:gd name="T4" fmla="*/ 1249539818 w 1291"/>
              <a:gd name="T5" fmla="*/ 693778556 h 275"/>
              <a:gd name="T6" fmla="*/ 360639431 w 1291"/>
              <a:gd name="T7" fmla="*/ 666137075 h 275"/>
              <a:gd name="T8" fmla="*/ 20317423 w 1291"/>
              <a:gd name="T9" fmla="*/ 508585955 h 275"/>
              <a:gd name="T10" fmla="*/ 20317423 w 1291"/>
              <a:gd name="T11" fmla="*/ 334450944 h 275"/>
              <a:gd name="T12" fmla="*/ 264129681 w 1291"/>
              <a:gd name="T13" fmla="*/ 121618525 h 275"/>
              <a:gd name="T14" fmla="*/ 751755792 w 1291"/>
              <a:gd name="T15" fmla="*/ 69102039 h 275"/>
              <a:gd name="T16" fmla="*/ 1239380310 w 1291"/>
              <a:gd name="T17" fmla="*/ 82921117 h 275"/>
              <a:gd name="T18" fmla="*/ 2147483647 w 1291"/>
              <a:gd name="T19" fmla="*/ 110562598 h 275"/>
              <a:gd name="T20" fmla="*/ 2147483647 w 1291"/>
              <a:gd name="T21" fmla="*/ 116090561 h 275"/>
              <a:gd name="T22" fmla="*/ 2147483647 w 1291"/>
              <a:gd name="T23" fmla="*/ 201776492 h 275"/>
              <a:gd name="T24" fmla="*/ 2147483647 w 1291"/>
              <a:gd name="T25" fmla="*/ 384204279 h 275"/>
              <a:gd name="T26" fmla="*/ 2147483647 w 1291"/>
              <a:gd name="T27" fmla="*/ 563867254 h 275"/>
              <a:gd name="T28" fmla="*/ 2147483647 w 1291"/>
              <a:gd name="T29" fmla="*/ 677194665 h 275"/>
              <a:gd name="T30" fmla="*/ 2147483647 w 1291"/>
              <a:gd name="T31" fmla="*/ 693778556 h 275"/>
              <a:gd name="T32" fmla="*/ 2147483647 w 1291"/>
              <a:gd name="T33" fmla="*/ 760115782 h 27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291" h="275">
                <a:moveTo>
                  <a:pt x="827" y="253"/>
                </a:moveTo>
                <a:cubicBezTo>
                  <a:pt x="768" y="260"/>
                  <a:pt x="704" y="236"/>
                  <a:pt x="646" y="246"/>
                </a:cubicBezTo>
                <a:cubicBezTo>
                  <a:pt x="591" y="253"/>
                  <a:pt x="576" y="252"/>
                  <a:pt x="492" y="251"/>
                </a:cubicBezTo>
                <a:cubicBezTo>
                  <a:pt x="408" y="250"/>
                  <a:pt x="223" y="252"/>
                  <a:pt x="142" y="241"/>
                </a:cubicBezTo>
                <a:cubicBezTo>
                  <a:pt x="89" y="226"/>
                  <a:pt x="46" y="222"/>
                  <a:pt x="8" y="184"/>
                </a:cubicBezTo>
                <a:cubicBezTo>
                  <a:pt x="0" y="176"/>
                  <a:pt x="8" y="121"/>
                  <a:pt x="8" y="121"/>
                </a:cubicBezTo>
                <a:cubicBezTo>
                  <a:pt x="20" y="96"/>
                  <a:pt x="56" y="61"/>
                  <a:pt x="104" y="44"/>
                </a:cubicBezTo>
                <a:cubicBezTo>
                  <a:pt x="152" y="28"/>
                  <a:pt x="232" y="27"/>
                  <a:pt x="296" y="25"/>
                </a:cubicBezTo>
                <a:cubicBezTo>
                  <a:pt x="377" y="20"/>
                  <a:pt x="376" y="28"/>
                  <a:pt x="488" y="30"/>
                </a:cubicBezTo>
                <a:cubicBezTo>
                  <a:pt x="600" y="32"/>
                  <a:pt x="848" y="38"/>
                  <a:pt x="968" y="40"/>
                </a:cubicBezTo>
                <a:cubicBezTo>
                  <a:pt x="1052" y="45"/>
                  <a:pt x="1128" y="0"/>
                  <a:pt x="1210" y="42"/>
                </a:cubicBezTo>
                <a:cubicBezTo>
                  <a:pt x="1237" y="56"/>
                  <a:pt x="1251" y="47"/>
                  <a:pt x="1270" y="73"/>
                </a:cubicBezTo>
                <a:cubicBezTo>
                  <a:pt x="1281" y="89"/>
                  <a:pt x="1291" y="139"/>
                  <a:pt x="1291" y="139"/>
                </a:cubicBezTo>
                <a:cubicBezTo>
                  <a:pt x="1289" y="147"/>
                  <a:pt x="1283" y="192"/>
                  <a:pt x="1275" y="204"/>
                </a:cubicBezTo>
                <a:cubicBezTo>
                  <a:pt x="1255" y="236"/>
                  <a:pt x="1193" y="239"/>
                  <a:pt x="1161" y="245"/>
                </a:cubicBezTo>
                <a:cubicBezTo>
                  <a:pt x="1041" y="267"/>
                  <a:pt x="1060" y="245"/>
                  <a:pt x="862" y="251"/>
                </a:cubicBezTo>
                <a:cubicBezTo>
                  <a:pt x="835" y="234"/>
                  <a:pt x="800" y="200"/>
                  <a:pt x="857" y="275"/>
                </a:cubicBezTo>
              </a:path>
            </a:pathLst>
          </a:custGeom>
          <a:noFill/>
          <a:ln w="2540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rgbClr val="FF00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4" name="Rectangle 3"/>
          <p:cNvSpPr/>
          <p:nvPr/>
        </p:nvSpPr>
        <p:spPr>
          <a:xfrm>
            <a:off x="33536" y="188640"/>
            <a:ext cx="8712968" cy="2456057"/>
          </a:xfrm>
          <a:prstGeom prst="rect">
            <a:avLst/>
          </a:prstGeom>
        </p:spPr>
        <p:txBody>
          <a:bodyPr wrap="square">
            <a:spAutoFit/>
          </a:bodyPr>
          <a:lstStyle/>
          <a:p>
            <a:pPr marL="1143000" lvl="2" indent="-228600" algn="l">
              <a:lnSpc>
                <a:spcPct val="90000"/>
              </a:lnSpc>
              <a:spcBef>
                <a:spcPct val="20000"/>
              </a:spcBef>
              <a:buClr>
                <a:srgbClr val="D01608"/>
              </a:buClr>
              <a:buSzPct val="75000"/>
              <a:buFont typeface="Monotype Sorts" pitchFamily="2" charset="2"/>
              <a:buChar char="l"/>
            </a:pPr>
            <a:r>
              <a:rPr lang="en-US" altLang="ko-KR" kern="0" dirty="0">
                <a:solidFill>
                  <a:srgbClr val="000000"/>
                </a:solidFill>
                <a:latin typeface="Arial"/>
                <a:ea typeface="굴림"/>
              </a:rPr>
              <a:t>SIMD array processor : </a:t>
            </a:r>
            <a:r>
              <a:rPr kumimoji="0" lang="en-US" altLang="ko-KR" b="1" i="1" u="none" strike="noStrike" kern="0" cap="none" spc="0" normalizeH="0" baseline="0" noProof="0" dirty="0" smtClean="0">
                <a:ln>
                  <a:noFill/>
                </a:ln>
                <a:solidFill>
                  <a:srgbClr val="FF00FF"/>
                </a:solidFill>
                <a:effectLst/>
                <a:uLnTx/>
                <a:uFillTx/>
                <a:latin typeface="Arial"/>
                <a:ea typeface="굴림"/>
              </a:rPr>
              <a:t> </a:t>
            </a:r>
            <a:endParaRPr kumimoji="0" lang="en-US" altLang="ko-KR" b="0" i="1" u="none" strike="noStrike" kern="0" cap="none" spc="0" normalizeH="0" baseline="0" noProof="0" dirty="0" smtClean="0">
              <a:ln>
                <a:noFill/>
              </a:ln>
              <a:solidFill>
                <a:srgbClr val="FF00FF"/>
              </a:solidFill>
              <a:effectLst/>
              <a:uLnTx/>
              <a:uFillTx/>
              <a:latin typeface="Arial"/>
              <a:ea typeface="굴림"/>
            </a:endParaRPr>
          </a:p>
          <a:p>
            <a:pPr marL="548640" lvl="3" indent="-228600" algn="just">
              <a:spcBef>
                <a:spcPct val="20000"/>
              </a:spcBef>
              <a:buClr>
                <a:srgbClr val="000082"/>
              </a:buClr>
              <a:buFontTx/>
              <a:buChar char="»"/>
            </a:pPr>
            <a:r>
              <a:rPr kumimoji="0" lang="en-US" altLang="ko-KR" sz="2000" b="0" i="0" u="none" strike="noStrike" kern="0" cap="none" spc="0" normalizeH="0" baseline="0" noProof="0" dirty="0" smtClean="0">
                <a:ln>
                  <a:noFill/>
                </a:ln>
                <a:solidFill>
                  <a:srgbClr val="000082"/>
                </a:solidFill>
                <a:effectLst/>
                <a:uLnTx/>
                <a:uFillTx/>
                <a:latin typeface="Arial"/>
                <a:ea typeface="굴림"/>
              </a:rPr>
              <a:t>Computer with multiple processing units operating </a:t>
            </a:r>
            <a:r>
              <a:rPr lang="en-US" altLang="ko-KR" sz="2000" kern="0" dirty="0">
                <a:solidFill>
                  <a:srgbClr val="000082"/>
                </a:solidFill>
                <a:latin typeface="Arial"/>
                <a:ea typeface="굴림"/>
              </a:rPr>
              <a:t>It is processor which consists of multiple processing unit operating in parallel.</a:t>
            </a:r>
          </a:p>
          <a:p>
            <a:pPr marL="548640" lvl="3" indent="-228600" algn="just">
              <a:spcBef>
                <a:spcPct val="20000"/>
              </a:spcBef>
              <a:buClr>
                <a:srgbClr val="000082"/>
              </a:buClr>
              <a:buFontTx/>
              <a:buChar char="»"/>
            </a:pPr>
            <a:r>
              <a:rPr lang="en-US" altLang="ko-KR" sz="2000" kern="0" dirty="0">
                <a:solidFill>
                  <a:srgbClr val="000082"/>
                </a:solidFill>
                <a:latin typeface="Arial"/>
                <a:ea typeface="굴림"/>
              </a:rPr>
              <a:t>The processing units are synchronized to perform the same task under control of common control </a:t>
            </a:r>
            <a:r>
              <a:rPr lang="en-US" altLang="ko-KR" sz="2000" kern="0" dirty="0" smtClean="0">
                <a:solidFill>
                  <a:srgbClr val="000082"/>
                </a:solidFill>
                <a:latin typeface="Arial"/>
                <a:ea typeface="굴림"/>
              </a:rPr>
              <a:t>unit. Each </a:t>
            </a:r>
            <a:r>
              <a:rPr lang="en-US" altLang="ko-KR" sz="2000" kern="0" dirty="0">
                <a:solidFill>
                  <a:srgbClr val="000082"/>
                </a:solidFill>
                <a:latin typeface="Arial"/>
                <a:ea typeface="굴림"/>
              </a:rPr>
              <a:t>processor elements(PE) includes an ALU , a floating point arithmetic unit and working </a:t>
            </a:r>
            <a:r>
              <a:rPr lang="en-US" altLang="ko-KR" sz="2000" kern="0" dirty="0" smtClean="0">
                <a:solidFill>
                  <a:srgbClr val="000082"/>
                </a:solidFill>
                <a:latin typeface="Arial"/>
                <a:ea typeface="굴림"/>
              </a:rPr>
              <a:t>register.</a:t>
            </a:r>
            <a:r>
              <a:rPr kumimoji="0" lang="en-US" altLang="ko-KR" sz="2000" b="0" i="0" u="none" strike="noStrike" kern="0" cap="none" spc="0" normalizeH="0" baseline="0" noProof="0" dirty="0" smtClean="0">
                <a:ln>
                  <a:noFill/>
                </a:ln>
                <a:solidFill>
                  <a:srgbClr val="000082"/>
                </a:solidFill>
                <a:effectLst/>
                <a:uLnTx/>
                <a:uFillTx/>
                <a:latin typeface="Arial"/>
                <a:ea typeface="굴림"/>
              </a:rPr>
              <a:t>in parallel</a:t>
            </a:r>
          </a:p>
          <a:p>
            <a:pPr marL="1600200" lvl="3" indent="-228600" algn="l">
              <a:spcBef>
                <a:spcPct val="20000"/>
              </a:spcBef>
              <a:buClr>
                <a:srgbClr val="000082"/>
              </a:buClr>
              <a:buFontTx/>
              <a:buChar char="»"/>
            </a:pPr>
            <a:endParaRPr kumimoji="0" lang="en-US" altLang="ko-KR" sz="2000" b="0" i="0" u="none" strike="noStrike" kern="0" cap="none" spc="0" normalizeH="0" baseline="0" noProof="0" dirty="0" smtClean="0">
              <a:ln>
                <a:noFill/>
              </a:ln>
              <a:solidFill>
                <a:srgbClr val="000082"/>
              </a:solidFill>
              <a:effectLst/>
              <a:uLnTx/>
              <a:uFillTx/>
              <a:latin typeface="Arial"/>
              <a:ea typeface="굴림"/>
            </a:endParaRPr>
          </a:p>
        </p:txBody>
      </p:sp>
    </p:spTree>
    <p:extLst>
      <p:ext uri="{BB962C8B-B14F-4D97-AF65-F5344CB8AC3E}">
        <p14:creationId xmlns:p14="http://schemas.microsoft.com/office/powerpoint/2010/main" val="2261317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107504" y="-27384"/>
            <a:ext cx="9036496" cy="6696744"/>
          </a:xfrm>
        </p:spPr>
        <p:txBody>
          <a:bodyPr/>
          <a:lstStyle/>
          <a:p>
            <a:pPr marL="91440" lvl="2"/>
            <a:r>
              <a:rPr lang="en-US" altLang="ko-KR" sz="1800" dirty="0" err="1" smtClean="0"/>
              <a:t>Prefetch</a:t>
            </a:r>
            <a:r>
              <a:rPr lang="en-US" altLang="ko-KR" sz="1800" dirty="0" smtClean="0"/>
              <a:t> </a:t>
            </a:r>
            <a:r>
              <a:rPr lang="en-US" altLang="ko-KR" sz="1800" dirty="0"/>
              <a:t>Target Instruction</a:t>
            </a:r>
          </a:p>
          <a:p>
            <a:pPr marL="91440" lvl="3" indent="0">
              <a:buNone/>
            </a:pPr>
            <a:r>
              <a:rPr lang="en-US" altLang="ko-KR" sz="1600" dirty="0" smtClean="0"/>
              <a:t>–Fetch instructions in both streams, branch not taken and branch taken</a:t>
            </a:r>
          </a:p>
          <a:p>
            <a:pPr marL="91440" lvl="3" indent="0">
              <a:buNone/>
            </a:pPr>
            <a:r>
              <a:rPr lang="en-US" altLang="ko-KR" sz="1600" dirty="0" smtClean="0"/>
              <a:t>–Both are saved until branch is executed. Then, select the right instruction stream and discard the wrong stream</a:t>
            </a:r>
          </a:p>
          <a:p>
            <a:pPr marL="91440" lvl="2"/>
            <a:r>
              <a:rPr lang="en-US" altLang="ko-KR" sz="1800" dirty="0"/>
              <a:t>Branch Target Buffer(BTB; Associative Memory)</a:t>
            </a:r>
          </a:p>
          <a:p>
            <a:pPr marL="0" lvl="3" indent="0">
              <a:buNone/>
            </a:pPr>
            <a:r>
              <a:rPr lang="en-US" altLang="ko-KR" sz="1600" dirty="0" smtClean="0"/>
              <a:t>–Entry: </a:t>
            </a:r>
            <a:r>
              <a:rPr lang="en-US" altLang="ko-KR" sz="1600" dirty="0" err="1" smtClean="0"/>
              <a:t>Addr</a:t>
            </a:r>
            <a:r>
              <a:rPr lang="en-US" altLang="ko-KR" sz="1600" dirty="0" smtClean="0"/>
              <a:t> of previously executed branches; </a:t>
            </a:r>
          </a:p>
          <a:p>
            <a:pPr marL="0" lvl="3" indent="0">
              <a:buNone/>
            </a:pPr>
            <a:r>
              <a:rPr lang="en-US" altLang="ko-KR" sz="1600" dirty="0" smtClean="0"/>
              <a:t>Target instruction and the next few instructions</a:t>
            </a:r>
          </a:p>
          <a:p>
            <a:pPr marL="0" lvl="3" indent="0">
              <a:buNone/>
            </a:pPr>
            <a:r>
              <a:rPr lang="en-US" altLang="ko-KR" sz="1600" dirty="0" smtClean="0"/>
              <a:t>–When fetching an instruction, search BTB.</a:t>
            </a:r>
          </a:p>
          <a:p>
            <a:pPr marL="0" lvl="3" indent="0">
              <a:buNone/>
            </a:pPr>
            <a:r>
              <a:rPr lang="en-US" altLang="ko-KR" sz="1600" dirty="0" smtClean="0"/>
              <a:t>–If found, fetch the instruction stream in BTB;</a:t>
            </a:r>
          </a:p>
          <a:p>
            <a:pPr marL="0" lvl="3" indent="0">
              <a:buNone/>
            </a:pPr>
            <a:r>
              <a:rPr lang="en-US" altLang="ko-KR" sz="1600" dirty="0" smtClean="0"/>
              <a:t>–If not, new stream is fetched and update BTB</a:t>
            </a:r>
          </a:p>
          <a:p>
            <a:pPr marL="91440" lvl="2"/>
            <a:r>
              <a:rPr lang="en-US" altLang="ko-KR" sz="1800" dirty="0"/>
              <a:t>Loop </a:t>
            </a:r>
            <a:r>
              <a:rPr lang="en-US" altLang="ko-KR" sz="1800" dirty="0" smtClean="0"/>
              <a:t>Buffer </a:t>
            </a:r>
            <a:r>
              <a:rPr lang="en-US" altLang="ko-KR" sz="1600" dirty="0" smtClean="0"/>
              <a:t>(High Speed Register file)</a:t>
            </a:r>
          </a:p>
          <a:p>
            <a:pPr marL="0" lvl="3" indent="0">
              <a:buNone/>
            </a:pPr>
            <a:r>
              <a:rPr lang="en-US" altLang="ko-KR" sz="1600" dirty="0" smtClean="0"/>
              <a:t>– Storage of entire loop that allows to execute a</a:t>
            </a:r>
          </a:p>
          <a:p>
            <a:pPr marL="0" lvl="3" indent="0">
              <a:buNone/>
            </a:pPr>
            <a:r>
              <a:rPr lang="en-US" altLang="ko-KR" sz="1600" dirty="0" smtClean="0"/>
              <a:t> loop without accessing memory</a:t>
            </a:r>
          </a:p>
          <a:p>
            <a:pPr marL="91440" lvl="2"/>
            <a:r>
              <a:rPr lang="en-US" altLang="ko-KR" sz="1800" dirty="0"/>
              <a:t>Branch Prediction</a:t>
            </a:r>
          </a:p>
          <a:p>
            <a:pPr marL="0" lvl="3" indent="0">
              <a:buNone/>
            </a:pPr>
            <a:r>
              <a:rPr lang="en-US" altLang="ko-KR" sz="1600" dirty="0" smtClean="0"/>
              <a:t>–Guessing the branch condition, and fetch </a:t>
            </a:r>
          </a:p>
          <a:p>
            <a:pPr marL="0" lvl="3" indent="0">
              <a:buNone/>
            </a:pPr>
            <a:r>
              <a:rPr lang="en-US" altLang="ko-KR" sz="1600" dirty="0" smtClean="0"/>
              <a:t>an instruction stream based on the guess. </a:t>
            </a:r>
          </a:p>
          <a:p>
            <a:pPr marL="0" lvl="3" indent="0">
              <a:buNone/>
            </a:pPr>
            <a:r>
              <a:rPr lang="en-US" altLang="ko-KR" sz="1600" dirty="0" smtClean="0"/>
              <a:t>Correct guess eliminates the branch penalty</a:t>
            </a:r>
          </a:p>
          <a:p>
            <a:pPr marL="91440" lvl="2"/>
            <a:r>
              <a:rPr lang="en-US" altLang="ko-KR" sz="1800" dirty="0"/>
              <a:t>Delayed Branch</a:t>
            </a:r>
          </a:p>
          <a:p>
            <a:pPr marL="0" lvl="3" indent="0">
              <a:buNone/>
            </a:pPr>
            <a:r>
              <a:rPr lang="en-US" altLang="ko-KR" sz="1600" dirty="0" smtClean="0"/>
              <a:t>–Compiler detects the branch and rearranges the</a:t>
            </a:r>
          </a:p>
          <a:p>
            <a:pPr marL="0" lvl="3" indent="0">
              <a:buNone/>
            </a:pPr>
            <a:r>
              <a:rPr lang="en-US" altLang="ko-KR" sz="1600" dirty="0" smtClean="0"/>
              <a:t> instruction sequence by inserting useful instructions</a:t>
            </a:r>
          </a:p>
          <a:p>
            <a:pPr marL="0" lvl="3" indent="0">
              <a:buNone/>
            </a:pPr>
            <a:r>
              <a:rPr lang="en-US" altLang="ko-KR" sz="1600" dirty="0" smtClean="0"/>
              <a:t> that keep the pipeline busy in the presence of a </a:t>
            </a:r>
          </a:p>
          <a:p>
            <a:pPr marL="0" lvl="3" indent="0">
              <a:buNone/>
            </a:pPr>
            <a:r>
              <a:rPr lang="en-US" altLang="ko-KR" sz="1600" dirty="0" smtClean="0"/>
              <a:t>branch instruction</a:t>
            </a:r>
            <a:endParaRPr lang="ko-KR" altLang="en-US" sz="1600" dirty="0" smtClean="0"/>
          </a:p>
        </p:txBody>
      </p:sp>
      <p:graphicFrame>
        <p:nvGraphicFramePr>
          <p:cNvPr id="20483" name="Object 4"/>
          <p:cNvGraphicFramePr>
            <a:graphicFrameLocks noChangeAspect="1"/>
          </p:cNvGraphicFramePr>
          <p:nvPr>
            <p:extLst>
              <p:ext uri="{D42A27DB-BD31-4B8C-83A1-F6EECF244321}">
                <p14:modId xmlns:p14="http://schemas.microsoft.com/office/powerpoint/2010/main" val="2347369325"/>
              </p:ext>
            </p:extLst>
          </p:nvPr>
        </p:nvGraphicFramePr>
        <p:xfrm>
          <a:off x="5173323" y="1551869"/>
          <a:ext cx="3923928" cy="5050406"/>
        </p:xfrm>
        <a:graphic>
          <a:graphicData uri="http://schemas.openxmlformats.org/presentationml/2006/ole">
            <mc:AlternateContent xmlns:mc="http://schemas.openxmlformats.org/markup-compatibility/2006">
              <mc:Choice xmlns:v="urn:schemas-microsoft-com:vml" Requires="v">
                <p:oleObj spid="_x0000_s1026" name="VISIO" r:id="rId4" imgW="6323400" imgH="8139960" progId="Visio.Drawing.5">
                  <p:embed/>
                </p:oleObj>
              </mc:Choice>
              <mc:Fallback>
                <p:oleObj name="VISIO" r:id="rId4" imgW="6323400" imgH="8139960" progId="Visio.Drawing.5">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73323" y="1551869"/>
                        <a:ext cx="3923928" cy="5050406"/>
                      </a:xfrm>
                      <a:prstGeom prst="rect">
                        <a:avLst/>
                      </a:prstGeom>
                      <a:solidFill>
                        <a:srgbClr val="FFFF99"/>
                      </a:solidFill>
                      <a:ln>
                        <a:noFill/>
                      </a:ln>
                      <a:effectLst/>
                    </p:spPr>
                  </p:pic>
                </p:oleObj>
              </mc:Fallback>
            </mc:AlternateContent>
          </a:graphicData>
        </a:graphic>
      </p:graphicFrame>
      <p:sp>
        <p:nvSpPr>
          <p:cNvPr id="20484" name="Freeform 5"/>
          <p:cNvSpPr>
            <a:spLocks/>
          </p:cNvSpPr>
          <p:nvPr/>
        </p:nvSpPr>
        <p:spPr bwMode="auto">
          <a:xfrm>
            <a:off x="5153580" y="2869705"/>
            <a:ext cx="968995" cy="310848"/>
          </a:xfrm>
          <a:custGeom>
            <a:avLst/>
            <a:gdLst>
              <a:gd name="T0" fmla="*/ 288113321 w 1291"/>
              <a:gd name="T1" fmla="*/ 174826630 h 275"/>
              <a:gd name="T2" fmla="*/ 225055608 w 1291"/>
              <a:gd name="T3" fmla="*/ 169989454 h 275"/>
              <a:gd name="T4" fmla="*/ 171404552 w 1291"/>
              <a:gd name="T5" fmla="*/ 173444223 h 275"/>
              <a:gd name="T6" fmla="*/ 49470386 w 1291"/>
              <a:gd name="T7" fmla="*/ 166534684 h 275"/>
              <a:gd name="T8" fmla="*/ 2787114 w 1291"/>
              <a:gd name="T9" fmla="*/ 127146489 h 275"/>
              <a:gd name="T10" fmla="*/ 2787114 w 1291"/>
              <a:gd name="T11" fmla="*/ 83612736 h 275"/>
              <a:gd name="T12" fmla="*/ 36231890 w 1291"/>
              <a:gd name="T13" fmla="*/ 30404631 h 275"/>
              <a:gd name="T14" fmla="*/ 103121442 w 1291"/>
              <a:gd name="T15" fmla="*/ 17275510 h 275"/>
              <a:gd name="T16" fmla="*/ 170010995 w 1291"/>
              <a:gd name="T17" fmla="*/ 20730279 h 275"/>
              <a:gd name="T18" fmla="*/ 337234875 w 1291"/>
              <a:gd name="T19" fmla="*/ 27640649 h 275"/>
              <a:gd name="T20" fmla="*/ 421544184 w 1291"/>
              <a:gd name="T21" fmla="*/ 29022225 h 275"/>
              <a:gd name="T22" fmla="*/ 442446948 w 1291"/>
              <a:gd name="T23" fmla="*/ 50444123 h 275"/>
              <a:gd name="T24" fmla="*/ 449762974 w 1291"/>
              <a:gd name="T25" fmla="*/ 96051070 h 275"/>
              <a:gd name="T26" fmla="*/ 444188747 w 1291"/>
              <a:gd name="T27" fmla="*/ 140967229 h 275"/>
              <a:gd name="T28" fmla="*/ 404473259 w 1291"/>
              <a:gd name="T29" fmla="*/ 169298666 h 275"/>
              <a:gd name="T30" fmla="*/ 300306502 w 1291"/>
              <a:gd name="T31" fmla="*/ 173444223 h 275"/>
              <a:gd name="T32" fmla="*/ 298564703 w 1291"/>
              <a:gd name="T33" fmla="*/ 190028945 h 27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291" h="275">
                <a:moveTo>
                  <a:pt x="827" y="253"/>
                </a:moveTo>
                <a:cubicBezTo>
                  <a:pt x="768" y="260"/>
                  <a:pt x="704" y="236"/>
                  <a:pt x="646" y="246"/>
                </a:cubicBezTo>
                <a:cubicBezTo>
                  <a:pt x="591" y="253"/>
                  <a:pt x="576" y="252"/>
                  <a:pt x="492" y="251"/>
                </a:cubicBezTo>
                <a:cubicBezTo>
                  <a:pt x="408" y="250"/>
                  <a:pt x="223" y="252"/>
                  <a:pt x="142" y="241"/>
                </a:cubicBezTo>
                <a:cubicBezTo>
                  <a:pt x="89" y="226"/>
                  <a:pt x="46" y="222"/>
                  <a:pt x="8" y="184"/>
                </a:cubicBezTo>
                <a:cubicBezTo>
                  <a:pt x="0" y="176"/>
                  <a:pt x="8" y="121"/>
                  <a:pt x="8" y="121"/>
                </a:cubicBezTo>
                <a:cubicBezTo>
                  <a:pt x="20" y="96"/>
                  <a:pt x="56" y="61"/>
                  <a:pt x="104" y="44"/>
                </a:cubicBezTo>
                <a:cubicBezTo>
                  <a:pt x="152" y="28"/>
                  <a:pt x="232" y="27"/>
                  <a:pt x="296" y="25"/>
                </a:cubicBezTo>
                <a:cubicBezTo>
                  <a:pt x="377" y="20"/>
                  <a:pt x="376" y="28"/>
                  <a:pt x="488" y="30"/>
                </a:cubicBezTo>
                <a:cubicBezTo>
                  <a:pt x="600" y="32"/>
                  <a:pt x="848" y="38"/>
                  <a:pt x="968" y="40"/>
                </a:cubicBezTo>
                <a:cubicBezTo>
                  <a:pt x="1052" y="45"/>
                  <a:pt x="1128" y="0"/>
                  <a:pt x="1210" y="42"/>
                </a:cubicBezTo>
                <a:cubicBezTo>
                  <a:pt x="1237" y="56"/>
                  <a:pt x="1251" y="47"/>
                  <a:pt x="1270" y="73"/>
                </a:cubicBezTo>
                <a:cubicBezTo>
                  <a:pt x="1281" y="89"/>
                  <a:pt x="1291" y="139"/>
                  <a:pt x="1291" y="139"/>
                </a:cubicBezTo>
                <a:cubicBezTo>
                  <a:pt x="1289" y="147"/>
                  <a:pt x="1283" y="192"/>
                  <a:pt x="1275" y="204"/>
                </a:cubicBezTo>
                <a:cubicBezTo>
                  <a:pt x="1255" y="236"/>
                  <a:pt x="1193" y="239"/>
                  <a:pt x="1161" y="245"/>
                </a:cubicBezTo>
                <a:cubicBezTo>
                  <a:pt x="1041" y="267"/>
                  <a:pt x="1060" y="245"/>
                  <a:pt x="862" y="251"/>
                </a:cubicBezTo>
                <a:cubicBezTo>
                  <a:pt x="835" y="234"/>
                  <a:pt x="800" y="200"/>
                  <a:pt x="857" y="275"/>
                </a:cubicBezTo>
              </a:path>
            </a:pathLst>
          </a:custGeom>
          <a:noFill/>
          <a:ln w="25400" cap="flat" cmpd="sng">
            <a:solidFill>
              <a:srgbClr val="0000FF"/>
            </a:solidFill>
            <a:prstDash val="solid"/>
            <a:round/>
            <a:headEnd type="none" w="med" len="med"/>
            <a:tailEnd type="none" w="med" len="med"/>
          </a:ln>
          <a:effectLst/>
          <a:extLst>
            <a:ext uri="{909E8E84-426E-40DD-AFC4-6F175D3DCCD1}">
              <a14:hiddenFill xmlns:a14="http://schemas.microsoft.com/office/drawing/2010/main">
                <a:solidFill>
                  <a:srgbClr val="FF00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0485" name="Freeform 6"/>
          <p:cNvSpPr>
            <a:spLocks/>
          </p:cNvSpPr>
          <p:nvPr/>
        </p:nvSpPr>
        <p:spPr bwMode="auto">
          <a:xfrm>
            <a:off x="5200741" y="3757552"/>
            <a:ext cx="982075" cy="319520"/>
          </a:xfrm>
          <a:custGeom>
            <a:avLst/>
            <a:gdLst>
              <a:gd name="T0" fmla="*/ 348616535 w 1291"/>
              <a:gd name="T1" fmla="*/ 174826630 h 275"/>
              <a:gd name="T2" fmla="*/ 272317610 w 1291"/>
              <a:gd name="T3" fmla="*/ 169989454 h 275"/>
              <a:gd name="T4" fmla="*/ 207399637 w 1291"/>
              <a:gd name="T5" fmla="*/ 173444223 h 275"/>
              <a:gd name="T6" fmla="*/ 59859556 w 1291"/>
              <a:gd name="T7" fmla="*/ 166534684 h 275"/>
              <a:gd name="T8" fmla="*/ 3372278 w 1291"/>
              <a:gd name="T9" fmla="*/ 127146489 h 275"/>
              <a:gd name="T10" fmla="*/ 3372278 w 1291"/>
              <a:gd name="T11" fmla="*/ 83612736 h 275"/>
              <a:gd name="T12" fmla="*/ 43840262 w 1291"/>
              <a:gd name="T13" fmla="*/ 30404631 h 275"/>
              <a:gd name="T14" fmla="*/ 124776880 w 1291"/>
              <a:gd name="T15" fmla="*/ 17275510 h 275"/>
              <a:gd name="T16" fmla="*/ 205713498 w 1291"/>
              <a:gd name="T17" fmla="*/ 20730279 h 275"/>
              <a:gd name="T18" fmla="*/ 408054719 w 1291"/>
              <a:gd name="T19" fmla="*/ 27640649 h 275"/>
              <a:gd name="T20" fmla="*/ 510068398 w 1291"/>
              <a:gd name="T21" fmla="*/ 29022225 h 275"/>
              <a:gd name="T22" fmla="*/ 535360483 w 1291"/>
              <a:gd name="T23" fmla="*/ 50444123 h 275"/>
              <a:gd name="T24" fmla="*/ 544213199 w 1291"/>
              <a:gd name="T25" fmla="*/ 96051070 h 275"/>
              <a:gd name="T26" fmla="*/ 537468643 w 1291"/>
              <a:gd name="T27" fmla="*/ 140967229 h 275"/>
              <a:gd name="T28" fmla="*/ 489412709 w 1291"/>
              <a:gd name="T29" fmla="*/ 169298666 h 275"/>
              <a:gd name="T30" fmla="*/ 363371062 w 1291"/>
              <a:gd name="T31" fmla="*/ 173444223 h 275"/>
              <a:gd name="T32" fmla="*/ 361262901 w 1291"/>
              <a:gd name="T33" fmla="*/ 190028945 h 27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291" h="275">
                <a:moveTo>
                  <a:pt x="827" y="253"/>
                </a:moveTo>
                <a:cubicBezTo>
                  <a:pt x="768" y="260"/>
                  <a:pt x="704" y="236"/>
                  <a:pt x="646" y="246"/>
                </a:cubicBezTo>
                <a:cubicBezTo>
                  <a:pt x="591" y="253"/>
                  <a:pt x="576" y="252"/>
                  <a:pt x="492" y="251"/>
                </a:cubicBezTo>
                <a:cubicBezTo>
                  <a:pt x="408" y="250"/>
                  <a:pt x="223" y="252"/>
                  <a:pt x="142" y="241"/>
                </a:cubicBezTo>
                <a:cubicBezTo>
                  <a:pt x="89" y="226"/>
                  <a:pt x="46" y="222"/>
                  <a:pt x="8" y="184"/>
                </a:cubicBezTo>
                <a:cubicBezTo>
                  <a:pt x="0" y="176"/>
                  <a:pt x="8" y="121"/>
                  <a:pt x="8" y="121"/>
                </a:cubicBezTo>
                <a:cubicBezTo>
                  <a:pt x="20" y="96"/>
                  <a:pt x="56" y="61"/>
                  <a:pt x="104" y="44"/>
                </a:cubicBezTo>
                <a:cubicBezTo>
                  <a:pt x="152" y="28"/>
                  <a:pt x="232" y="27"/>
                  <a:pt x="296" y="25"/>
                </a:cubicBezTo>
                <a:cubicBezTo>
                  <a:pt x="377" y="20"/>
                  <a:pt x="376" y="28"/>
                  <a:pt x="488" y="30"/>
                </a:cubicBezTo>
                <a:cubicBezTo>
                  <a:pt x="600" y="32"/>
                  <a:pt x="848" y="38"/>
                  <a:pt x="968" y="40"/>
                </a:cubicBezTo>
                <a:cubicBezTo>
                  <a:pt x="1052" y="45"/>
                  <a:pt x="1128" y="0"/>
                  <a:pt x="1210" y="42"/>
                </a:cubicBezTo>
                <a:cubicBezTo>
                  <a:pt x="1237" y="56"/>
                  <a:pt x="1251" y="47"/>
                  <a:pt x="1270" y="73"/>
                </a:cubicBezTo>
                <a:cubicBezTo>
                  <a:pt x="1281" y="89"/>
                  <a:pt x="1291" y="139"/>
                  <a:pt x="1291" y="139"/>
                </a:cubicBezTo>
                <a:cubicBezTo>
                  <a:pt x="1289" y="147"/>
                  <a:pt x="1283" y="192"/>
                  <a:pt x="1275" y="204"/>
                </a:cubicBezTo>
                <a:cubicBezTo>
                  <a:pt x="1255" y="236"/>
                  <a:pt x="1193" y="239"/>
                  <a:pt x="1161" y="245"/>
                </a:cubicBezTo>
                <a:cubicBezTo>
                  <a:pt x="1041" y="267"/>
                  <a:pt x="1060" y="245"/>
                  <a:pt x="862" y="251"/>
                </a:cubicBezTo>
                <a:cubicBezTo>
                  <a:pt x="835" y="234"/>
                  <a:pt x="800" y="200"/>
                  <a:pt x="857" y="275"/>
                </a:cubicBezTo>
              </a:path>
            </a:pathLst>
          </a:custGeom>
          <a:noFill/>
          <a:ln w="25400" cap="flat" cmpd="sng">
            <a:solidFill>
              <a:srgbClr val="0000FF"/>
            </a:solidFill>
            <a:prstDash val="solid"/>
            <a:round/>
            <a:headEnd type="none" w="med" len="med"/>
            <a:tailEnd type="none" w="med" len="med"/>
          </a:ln>
          <a:effectLst/>
          <a:extLst>
            <a:ext uri="{909E8E84-426E-40DD-AFC4-6F175D3DCCD1}">
              <a14:hiddenFill xmlns:a14="http://schemas.microsoft.com/office/drawing/2010/main">
                <a:solidFill>
                  <a:srgbClr val="FF00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0486" name="Freeform 7"/>
          <p:cNvSpPr>
            <a:spLocks/>
          </p:cNvSpPr>
          <p:nvPr/>
        </p:nvSpPr>
        <p:spPr bwMode="auto">
          <a:xfrm>
            <a:off x="5200741" y="3180554"/>
            <a:ext cx="982075" cy="639042"/>
          </a:xfrm>
          <a:custGeom>
            <a:avLst/>
            <a:gdLst>
              <a:gd name="T0" fmla="*/ 348616535 w 1291"/>
              <a:gd name="T1" fmla="*/ 699306519 h 275"/>
              <a:gd name="T2" fmla="*/ 272317610 w 1291"/>
              <a:gd name="T3" fmla="*/ 679957815 h 275"/>
              <a:gd name="T4" fmla="*/ 207399637 w 1291"/>
              <a:gd name="T5" fmla="*/ 693778556 h 275"/>
              <a:gd name="T6" fmla="*/ 59859556 w 1291"/>
              <a:gd name="T7" fmla="*/ 666137075 h 275"/>
              <a:gd name="T8" fmla="*/ 3372278 w 1291"/>
              <a:gd name="T9" fmla="*/ 508585955 h 275"/>
              <a:gd name="T10" fmla="*/ 3372278 w 1291"/>
              <a:gd name="T11" fmla="*/ 334450944 h 275"/>
              <a:gd name="T12" fmla="*/ 43840262 w 1291"/>
              <a:gd name="T13" fmla="*/ 121618525 h 275"/>
              <a:gd name="T14" fmla="*/ 124776880 w 1291"/>
              <a:gd name="T15" fmla="*/ 69102039 h 275"/>
              <a:gd name="T16" fmla="*/ 205713498 w 1291"/>
              <a:gd name="T17" fmla="*/ 82921117 h 275"/>
              <a:gd name="T18" fmla="*/ 408054719 w 1291"/>
              <a:gd name="T19" fmla="*/ 110562598 h 275"/>
              <a:gd name="T20" fmla="*/ 510068398 w 1291"/>
              <a:gd name="T21" fmla="*/ 116090561 h 275"/>
              <a:gd name="T22" fmla="*/ 535360483 w 1291"/>
              <a:gd name="T23" fmla="*/ 201776492 h 275"/>
              <a:gd name="T24" fmla="*/ 544213199 w 1291"/>
              <a:gd name="T25" fmla="*/ 384204279 h 275"/>
              <a:gd name="T26" fmla="*/ 537468643 w 1291"/>
              <a:gd name="T27" fmla="*/ 563867254 h 275"/>
              <a:gd name="T28" fmla="*/ 489412709 w 1291"/>
              <a:gd name="T29" fmla="*/ 677194665 h 275"/>
              <a:gd name="T30" fmla="*/ 363371062 w 1291"/>
              <a:gd name="T31" fmla="*/ 693778556 h 275"/>
              <a:gd name="T32" fmla="*/ 361262901 w 1291"/>
              <a:gd name="T33" fmla="*/ 760115782 h 27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291" h="275">
                <a:moveTo>
                  <a:pt x="827" y="253"/>
                </a:moveTo>
                <a:cubicBezTo>
                  <a:pt x="768" y="260"/>
                  <a:pt x="704" y="236"/>
                  <a:pt x="646" y="246"/>
                </a:cubicBezTo>
                <a:cubicBezTo>
                  <a:pt x="591" y="253"/>
                  <a:pt x="576" y="252"/>
                  <a:pt x="492" y="251"/>
                </a:cubicBezTo>
                <a:cubicBezTo>
                  <a:pt x="408" y="250"/>
                  <a:pt x="223" y="252"/>
                  <a:pt x="142" y="241"/>
                </a:cubicBezTo>
                <a:cubicBezTo>
                  <a:pt x="89" y="226"/>
                  <a:pt x="46" y="222"/>
                  <a:pt x="8" y="184"/>
                </a:cubicBezTo>
                <a:cubicBezTo>
                  <a:pt x="0" y="176"/>
                  <a:pt x="8" y="121"/>
                  <a:pt x="8" y="121"/>
                </a:cubicBezTo>
                <a:cubicBezTo>
                  <a:pt x="20" y="96"/>
                  <a:pt x="56" y="61"/>
                  <a:pt x="104" y="44"/>
                </a:cubicBezTo>
                <a:cubicBezTo>
                  <a:pt x="152" y="28"/>
                  <a:pt x="232" y="27"/>
                  <a:pt x="296" y="25"/>
                </a:cubicBezTo>
                <a:cubicBezTo>
                  <a:pt x="377" y="20"/>
                  <a:pt x="376" y="28"/>
                  <a:pt x="488" y="30"/>
                </a:cubicBezTo>
                <a:cubicBezTo>
                  <a:pt x="600" y="32"/>
                  <a:pt x="848" y="38"/>
                  <a:pt x="968" y="40"/>
                </a:cubicBezTo>
                <a:cubicBezTo>
                  <a:pt x="1052" y="45"/>
                  <a:pt x="1128" y="0"/>
                  <a:pt x="1210" y="42"/>
                </a:cubicBezTo>
                <a:cubicBezTo>
                  <a:pt x="1237" y="56"/>
                  <a:pt x="1251" y="47"/>
                  <a:pt x="1270" y="73"/>
                </a:cubicBezTo>
                <a:cubicBezTo>
                  <a:pt x="1281" y="89"/>
                  <a:pt x="1291" y="139"/>
                  <a:pt x="1291" y="139"/>
                </a:cubicBezTo>
                <a:cubicBezTo>
                  <a:pt x="1289" y="147"/>
                  <a:pt x="1283" y="192"/>
                  <a:pt x="1275" y="204"/>
                </a:cubicBezTo>
                <a:cubicBezTo>
                  <a:pt x="1255" y="236"/>
                  <a:pt x="1193" y="239"/>
                  <a:pt x="1161" y="245"/>
                </a:cubicBezTo>
                <a:cubicBezTo>
                  <a:pt x="1041" y="267"/>
                  <a:pt x="1060" y="245"/>
                  <a:pt x="862" y="251"/>
                </a:cubicBezTo>
                <a:cubicBezTo>
                  <a:pt x="835" y="234"/>
                  <a:pt x="800" y="200"/>
                  <a:pt x="857" y="275"/>
                </a:cubicBezTo>
              </a:path>
            </a:pathLst>
          </a:custGeom>
          <a:noFill/>
          <a:ln w="25400" cap="flat"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rgbClr val="FF00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0487" name="Freeform 8"/>
          <p:cNvSpPr>
            <a:spLocks/>
          </p:cNvSpPr>
          <p:nvPr/>
        </p:nvSpPr>
        <p:spPr bwMode="auto">
          <a:xfrm>
            <a:off x="5140500" y="5407975"/>
            <a:ext cx="1042316" cy="613313"/>
          </a:xfrm>
          <a:custGeom>
            <a:avLst/>
            <a:gdLst>
              <a:gd name="T0" fmla="*/ 348616535 w 1291"/>
              <a:gd name="T1" fmla="*/ 699306519 h 275"/>
              <a:gd name="T2" fmla="*/ 272317610 w 1291"/>
              <a:gd name="T3" fmla="*/ 679957815 h 275"/>
              <a:gd name="T4" fmla="*/ 207399637 w 1291"/>
              <a:gd name="T5" fmla="*/ 693778556 h 275"/>
              <a:gd name="T6" fmla="*/ 59859556 w 1291"/>
              <a:gd name="T7" fmla="*/ 666137075 h 275"/>
              <a:gd name="T8" fmla="*/ 3372278 w 1291"/>
              <a:gd name="T9" fmla="*/ 508585955 h 275"/>
              <a:gd name="T10" fmla="*/ 3372278 w 1291"/>
              <a:gd name="T11" fmla="*/ 334450944 h 275"/>
              <a:gd name="T12" fmla="*/ 43840262 w 1291"/>
              <a:gd name="T13" fmla="*/ 121618525 h 275"/>
              <a:gd name="T14" fmla="*/ 124776880 w 1291"/>
              <a:gd name="T15" fmla="*/ 69102039 h 275"/>
              <a:gd name="T16" fmla="*/ 205713498 w 1291"/>
              <a:gd name="T17" fmla="*/ 82921117 h 275"/>
              <a:gd name="T18" fmla="*/ 408054719 w 1291"/>
              <a:gd name="T19" fmla="*/ 110562598 h 275"/>
              <a:gd name="T20" fmla="*/ 510068398 w 1291"/>
              <a:gd name="T21" fmla="*/ 116090561 h 275"/>
              <a:gd name="T22" fmla="*/ 535360483 w 1291"/>
              <a:gd name="T23" fmla="*/ 201776492 h 275"/>
              <a:gd name="T24" fmla="*/ 544213199 w 1291"/>
              <a:gd name="T25" fmla="*/ 384204279 h 275"/>
              <a:gd name="T26" fmla="*/ 537468643 w 1291"/>
              <a:gd name="T27" fmla="*/ 563867254 h 275"/>
              <a:gd name="T28" fmla="*/ 489412709 w 1291"/>
              <a:gd name="T29" fmla="*/ 677194665 h 275"/>
              <a:gd name="T30" fmla="*/ 363371062 w 1291"/>
              <a:gd name="T31" fmla="*/ 693778556 h 275"/>
              <a:gd name="T32" fmla="*/ 361262901 w 1291"/>
              <a:gd name="T33" fmla="*/ 760115782 h 27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291" h="275">
                <a:moveTo>
                  <a:pt x="827" y="253"/>
                </a:moveTo>
                <a:cubicBezTo>
                  <a:pt x="768" y="260"/>
                  <a:pt x="704" y="236"/>
                  <a:pt x="646" y="246"/>
                </a:cubicBezTo>
                <a:cubicBezTo>
                  <a:pt x="591" y="253"/>
                  <a:pt x="576" y="252"/>
                  <a:pt x="492" y="251"/>
                </a:cubicBezTo>
                <a:cubicBezTo>
                  <a:pt x="408" y="250"/>
                  <a:pt x="223" y="252"/>
                  <a:pt x="142" y="241"/>
                </a:cubicBezTo>
                <a:cubicBezTo>
                  <a:pt x="89" y="226"/>
                  <a:pt x="46" y="222"/>
                  <a:pt x="8" y="184"/>
                </a:cubicBezTo>
                <a:cubicBezTo>
                  <a:pt x="0" y="176"/>
                  <a:pt x="8" y="121"/>
                  <a:pt x="8" y="121"/>
                </a:cubicBezTo>
                <a:cubicBezTo>
                  <a:pt x="20" y="96"/>
                  <a:pt x="56" y="61"/>
                  <a:pt x="104" y="44"/>
                </a:cubicBezTo>
                <a:cubicBezTo>
                  <a:pt x="152" y="28"/>
                  <a:pt x="232" y="27"/>
                  <a:pt x="296" y="25"/>
                </a:cubicBezTo>
                <a:cubicBezTo>
                  <a:pt x="377" y="20"/>
                  <a:pt x="376" y="28"/>
                  <a:pt x="488" y="30"/>
                </a:cubicBezTo>
                <a:cubicBezTo>
                  <a:pt x="600" y="32"/>
                  <a:pt x="848" y="38"/>
                  <a:pt x="968" y="40"/>
                </a:cubicBezTo>
                <a:cubicBezTo>
                  <a:pt x="1052" y="45"/>
                  <a:pt x="1128" y="0"/>
                  <a:pt x="1210" y="42"/>
                </a:cubicBezTo>
                <a:cubicBezTo>
                  <a:pt x="1237" y="56"/>
                  <a:pt x="1251" y="47"/>
                  <a:pt x="1270" y="73"/>
                </a:cubicBezTo>
                <a:cubicBezTo>
                  <a:pt x="1281" y="89"/>
                  <a:pt x="1291" y="139"/>
                  <a:pt x="1291" y="139"/>
                </a:cubicBezTo>
                <a:cubicBezTo>
                  <a:pt x="1289" y="147"/>
                  <a:pt x="1283" y="192"/>
                  <a:pt x="1275" y="204"/>
                </a:cubicBezTo>
                <a:cubicBezTo>
                  <a:pt x="1255" y="236"/>
                  <a:pt x="1193" y="239"/>
                  <a:pt x="1161" y="245"/>
                </a:cubicBezTo>
                <a:cubicBezTo>
                  <a:pt x="1041" y="267"/>
                  <a:pt x="1060" y="245"/>
                  <a:pt x="862" y="251"/>
                </a:cubicBezTo>
                <a:cubicBezTo>
                  <a:pt x="835" y="234"/>
                  <a:pt x="800" y="200"/>
                  <a:pt x="857" y="275"/>
                </a:cubicBezTo>
              </a:path>
            </a:pathLst>
          </a:custGeom>
          <a:noFill/>
          <a:ln w="25400" cap="flat"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rgbClr val="FF00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0488" name="Freeform 9"/>
          <p:cNvSpPr>
            <a:spLocks/>
          </p:cNvSpPr>
          <p:nvPr/>
        </p:nvSpPr>
        <p:spPr bwMode="auto">
          <a:xfrm>
            <a:off x="7749118" y="3140968"/>
            <a:ext cx="1071354" cy="639042"/>
          </a:xfrm>
          <a:custGeom>
            <a:avLst/>
            <a:gdLst>
              <a:gd name="T0" fmla="*/ 414882616 w 1291"/>
              <a:gd name="T1" fmla="*/ 699306519 h 275"/>
              <a:gd name="T2" fmla="*/ 324080076 w 1291"/>
              <a:gd name="T3" fmla="*/ 679957815 h 275"/>
              <a:gd name="T4" fmla="*/ 246822837 w 1291"/>
              <a:gd name="T5" fmla="*/ 693778556 h 275"/>
              <a:gd name="T6" fmla="*/ 71237497 w 1291"/>
              <a:gd name="T7" fmla="*/ 666137075 h 275"/>
              <a:gd name="T8" fmla="*/ 4013161 w 1291"/>
              <a:gd name="T9" fmla="*/ 508585955 h 275"/>
              <a:gd name="T10" fmla="*/ 4013161 w 1291"/>
              <a:gd name="T11" fmla="*/ 334450944 h 275"/>
              <a:gd name="T12" fmla="*/ 52173922 w 1291"/>
              <a:gd name="T13" fmla="*/ 121618525 h 275"/>
              <a:gd name="T14" fmla="*/ 148494735 w 1291"/>
              <a:gd name="T15" fmla="*/ 69102039 h 275"/>
              <a:gd name="T16" fmla="*/ 244816257 w 1291"/>
              <a:gd name="T17" fmla="*/ 82921117 h 275"/>
              <a:gd name="T18" fmla="*/ 485618645 w 1291"/>
              <a:gd name="T19" fmla="*/ 110562598 h 275"/>
              <a:gd name="T20" fmla="*/ 607023484 w 1291"/>
              <a:gd name="T21" fmla="*/ 116090561 h 275"/>
              <a:gd name="T22" fmla="*/ 637123605 w 1291"/>
              <a:gd name="T23" fmla="*/ 201776492 h 275"/>
              <a:gd name="T24" fmla="*/ 647658683 w 1291"/>
              <a:gd name="T25" fmla="*/ 384204279 h 275"/>
              <a:gd name="T26" fmla="*/ 639631654 w 1291"/>
              <a:gd name="T27" fmla="*/ 563867254 h 275"/>
              <a:gd name="T28" fmla="*/ 582441635 w 1291"/>
              <a:gd name="T29" fmla="*/ 677194665 h 275"/>
              <a:gd name="T30" fmla="*/ 432441079 w 1291"/>
              <a:gd name="T31" fmla="*/ 693778556 h 275"/>
              <a:gd name="T32" fmla="*/ 429933031 w 1291"/>
              <a:gd name="T33" fmla="*/ 760115782 h 27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291" h="275">
                <a:moveTo>
                  <a:pt x="827" y="253"/>
                </a:moveTo>
                <a:cubicBezTo>
                  <a:pt x="768" y="260"/>
                  <a:pt x="704" y="236"/>
                  <a:pt x="646" y="246"/>
                </a:cubicBezTo>
                <a:cubicBezTo>
                  <a:pt x="591" y="253"/>
                  <a:pt x="576" y="252"/>
                  <a:pt x="492" y="251"/>
                </a:cubicBezTo>
                <a:cubicBezTo>
                  <a:pt x="408" y="250"/>
                  <a:pt x="223" y="252"/>
                  <a:pt x="142" y="241"/>
                </a:cubicBezTo>
                <a:cubicBezTo>
                  <a:pt x="89" y="226"/>
                  <a:pt x="46" y="222"/>
                  <a:pt x="8" y="184"/>
                </a:cubicBezTo>
                <a:cubicBezTo>
                  <a:pt x="0" y="176"/>
                  <a:pt x="8" y="121"/>
                  <a:pt x="8" y="121"/>
                </a:cubicBezTo>
                <a:cubicBezTo>
                  <a:pt x="20" y="96"/>
                  <a:pt x="56" y="61"/>
                  <a:pt x="104" y="44"/>
                </a:cubicBezTo>
                <a:cubicBezTo>
                  <a:pt x="152" y="28"/>
                  <a:pt x="232" y="27"/>
                  <a:pt x="296" y="25"/>
                </a:cubicBezTo>
                <a:cubicBezTo>
                  <a:pt x="377" y="20"/>
                  <a:pt x="376" y="28"/>
                  <a:pt x="488" y="30"/>
                </a:cubicBezTo>
                <a:cubicBezTo>
                  <a:pt x="600" y="32"/>
                  <a:pt x="848" y="38"/>
                  <a:pt x="968" y="40"/>
                </a:cubicBezTo>
                <a:cubicBezTo>
                  <a:pt x="1052" y="45"/>
                  <a:pt x="1128" y="0"/>
                  <a:pt x="1210" y="42"/>
                </a:cubicBezTo>
                <a:cubicBezTo>
                  <a:pt x="1237" y="56"/>
                  <a:pt x="1251" y="47"/>
                  <a:pt x="1270" y="73"/>
                </a:cubicBezTo>
                <a:cubicBezTo>
                  <a:pt x="1281" y="89"/>
                  <a:pt x="1291" y="139"/>
                  <a:pt x="1291" y="139"/>
                </a:cubicBezTo>
                <a:cubicBezTo>
                  <a:pt x="1289" y="147"/>
                  <a:pt x="1283" y="192"/>
                  <a:pt x="1275" y="204"/>
                </a:cubicBezTo>
                <a:cubicBezTo>
                  <a:pt x="1255" y="236"/>
                  <a:pt x="1193" y="239"/>
                  <a:pt x="1161" y="245"/>
                </a:cubicBezTo>
                <a:cubicBezTo>
                  <a:pt x="1041" y="267"/>
                  <a:pt x="1060" y="245"/>
                  <a:pt x="862" y="251"/>
                </a:cubicBezTo>
                <a:cubicBezTo>
                  <a:pt x="835" y="234"/>
                  <a:pt x="800" y="200"/>
                  <a:pt x="857" y="275"/>
                </a:cubicBezTo>
              </a:path>
            </a:pathLst>
          </a:custGeom>
          <a:noFill/>
          <a:ln w="25400" cap="flat"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rgbClr val="FF00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0489" name="AutoShape 11"/>
          <p:cNvSpPr>
            <a:spLocks/>
          </p:cNvSpPr>
          <p:nvPr/>
        </p:nvSpPr>
        <p:spPr bwMode="auto">
          <a:xfrm>
            <a:off x="4932040" y="2348880"/>
            <a:ext cx="208319" cy="607105"/>
          </a:xfrm>
          <a:prstGeom prst="leftBrace">
            <a:avLst>
              <a:gd name="adj1" fmla="val 20833"/>
              <a:gd name="adj2" fmla="val 50000"/>
            </a:avLst>
          </a:prstGeom>
          <a:noFill/>
          <a:ln w="22225">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90" name="Freeform 12"/>
          <p:cNvSpPr>
            <a:spLocks/>
          </p:cNvSpPr>
          <p:nvPr/>
        </p:nvSpPr>
        <p:spPr bwMode="auto">
          <a:xfrm>
            <a:off x="4716016" y="2869705"/>
            <a:ext cx="464199" cy="2538270"/>
          </a:xfrm>
          <a:custGeom>
            <a:avLst/>
            <a:gdLst>
              <a:gd name="T0" fmla="*/ 161290000 w 112"/>
              <a:gd name="T1" fmla="*/ 0 h 1392"/>
              <a:gd name="T2" fmla="*/ 40322500 w 112"/>
              <a:gd name="T3" fmla="*/ 483870000 h 1392"/>
              <a:gd name="T4" fmla="*/ 40322500 w 112"/>
              <a:gd name="T5" fmla="*/ 1330642500 h 1392"/>
              <a:gd name="T6" fmla="*/ 40322500 w 112"/>
              <a:gd name="T7" fmla="*/ 2147483647 h 1392"/>
              <a:gd name="T8" fmla="*/ 282257500 w 112"/>
              <a:gd name="T9" fmla="*/ 2147483647 h 139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2" h="1392">
                <a:moveTo>
                  <a:pt x="64" y="0"/>
                </a:moveTo>
                <a:cubicBezTo>
                  <a:pt x="44" y="52"/>
                  <a:pt x="24" y="104"/>
                  <a:pt x="16" y="192"/>
                </a:cubicBezTo>
                <a:cubicBezTo>
                  <a:pt x="8" y="280"/>
                  <a:pt x="16" y="400"/>
                  <a:pt x="16" y="528"/>
                </a:cubicBezTo>
                <a:cubicBezTo>
                  <a:pt x="16" y="656"/>
                  <a:pt x="0" y="816"/>
                  <a:pt x="16" y="960"/>
                </a:cubicBezTo>
                <a:cubicBezTo>
                  <a:pt x="32" y="1104"/>
                  <a:pt x="72" y="1248"/>
                  <a:pt x="112" y="1392"/>
                </a:cubicBezTo>
              </a:path>
            </a:pathLst>
          </a:custGeom>
          <a:noFill/>
          <a:ln w="22225" cap="flat" cmpd="sng">
            <a:solidFill>
              <a:srgbClr val="00FF00"/>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18894502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latin typeface="Franklin Gothic Book" pitchFamily="34" charset="0"/>
              </a:rPr>
              <a:t>Mechanisms for Instruction Pipelining</a:t>
            </a:r>
          </a:p>
        </p:txBody>
      </p:sp>
      <p:sp>
        <p:nvSpPr>
          <p:cNvPr id="8195" name="Content Placeholder 2"/>
          <p:cNvSpPr>
            <a:spLocks noGrp="1"/>
          </p:cNvSpPr>
          <p:nvPr>
            <p:ph idx="1"/>
          </p:nvPr>
        </p:nvSpPr>
        <p:spPr/>
        <p:txBody>
          <a:bodyPr/>
          <a:lstStyle/>
          <a:p>
            <a:r>
              <a:rPr lang="en-US" sz="2800" smtClean="0">
                <a:solidFill>
                  <a:srgbClr val="FF0000"/>
                </a:solidFill>
                <a:latin typeface="Franklin Gothic Book" pitchFamily="34" charset="0"/>
              </a:rPr>
              <a:t>Goal</a:t>
            </a:r>
            <a:r>
              <a:rPr lang="en-US" sz="2800" smtClean="0">
                <a:latin typeface="Franklin Gothic Book" pitchFamily="34" charset="0"/>
              </a:rPr>
              <a:t>: Achieve maximum parallelism in pipeline by smoothening the instruction flow and minimizing the idle cycles</a:t>
            </a:r>
          </a:p>
          <a:p>
            <a:r>
              <a:rPr lang="en-US" sz="2800" smtClean="0">
                <a:solidFill>
                  <a:srgbClr val="00B0F0"/>
                </a:solidFill>
                <a:latin typeface="Franklin Gothic Book" pitchFamily="34" charset="0"/>
              </a:rPr>
              <a:t>Mechanisms</a:t>
            </a:r>
            <a:r>
              <a:rPr lang="en-US" sz="2800" smtClean="0">
                <a:latin typeface="Franklin Gothic Book" pitchFamily="34" charset="0"/>
              </a:rPr>
              <a:t>:-</a:t>
            </a:r>
          </a:p>
          <a:p>
            <a:pPr lvl="1"/>
            <a:r>
              <a:rPr lang="en-US" sz="2400" smtClean="0">
                <a:latin typeface="Franklin Gothic Book" pitchFamily="34" charset="0"/>
              </a:rPr>
              <a:t>Prefetch Buffers</a:t>
            </a:r>
          </a:p>
          <a:p>
            <a:pPr lvl="1"/>
            <a:r>
              <a:rPr lang="en-US" sz="2400" smtClean="0">
                <a:latin typeface="Franklin Gothic Book" pitchFamily="34" charset="0"/>
              </a:rPr>
              <a:t>Multiple Functional Units</a:t>
            </a:r>
          </a:p>
          <a:p>
            <a:pPr lvl="1"/>
            <a:r>
              <a:rPr lang="en-US" sz="2400" smtClean="0">
                <a:latin typeface="Franklin Gothic Book" pitchFamily="34" charset="0"/>
              </a:rPr>
              <a:t>Internal Data Forwarding</a:t>
            </a:r>
          </a:p>
          <a:p>
            <a:pPr lvl="1"/>
            <a:r>
              <a:rPr lang="en-US" sz="2400" smtClean="0">
                <a:latin typeface="Franklin Gothic Book" pitchFamily="34" charset="0"/>
              </a:rPr>
              <a:t>Hazard Avoidance</a:t>
            </a:r>
          </a:p>
        </p:txBody>
      </p:sp>
    </p:spTree>
    <p:extLst>
      <p:ext uri="{BB962C8B-B14F-4D97-AF65-F5344CB8AC3E}">
        <p14:creationId xmlns:p14="http://schemas.microsoft.com/office/powerpoint/2010/main" val="36473542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latin typeface="Franklin Gothic Book" pitchFamily="34" charset="0"/>
              </a:rPr>
              <a:t>Prefetch Buffers</a:t>
            </a:r>
          </a:p>
        </p:txBody>
      </p:sp>
      <p:sp>
        <p:nvSpPr>
          <p:cNvPr id="9219" name="Content Placeholder 2"/>
          <p:cNvSpPr>
            <a:spLocks noGrp="1"/>
          </p:cNvSpPr>
          <p:nvPr>
            <p:ph idx="1"/>
          </p:nvPr>
        </p:nvSpPr>
        <p:spPr>
          <a:xfrm>
            <a:off x="179512" y="692696"/>
            <a:ext cx="8686800" cy="5486400"/>
          </a:xfrm>
        </p:spPr>
        <p:txBody>
          <a:bodyPr/>
          <a:lstStyle/>
          <a:p>
            <a:r>
              <a:rPr lang="en-US" sz="2400" dirty="0" smtClean="0">
                <a:latin typeface="Franklin Gothic Book" pitchFamily="34" charset="0"/>
              </a:rPr>
              <a:t>Used to match the instruction fetch rate to the pipeline consumption rate</a:t>
            </a:r>
          </a:p>
          <a:p>
            <a:r>
              <a:rPr lang="en-US" sz="2400" dirty="0" smtClean="0">
                <a:latin typeface="Franklin Gothic Book" pitchFamily="34" charset="0"/>
              </a:rPr>
              <a:t>In a </a:t>
            </a:r>
            <a:r>
              <a:rPr lang="en-US" sz="2400" u="sng" dirty="0" smtClean="0">
                <a:latin typeface="Franklin Gothic Book" pitchFamily="34" charset="0"/>
              </a:rPr>
              <a:t>single</a:t>
            </a:r>
            <a:r>
              <a:rPr lang="en-US" sz="2400" dirty="0" smtClean="0">
                <a:latin typeface="Franklin Gothic Book" pitchFamily="34" charset="0"/>
              </a:rPr>
              <a:t> memory access, a block of consecutive instructions are fetched into a </a:t>
            </a:r>
            <a:r>
              <a:rPr lang="en-US" sz="2400" dirty="0" err="1" smtClean="0">
                <a:solidFill>
                  <a:srgbClr val="FF0000"/>
                </a:solidFill>
                <a:latin typeface="Franklin Gothic Book" pitchFamily="34" charset="0"/>
              </a:rPr>
              <a:t>prefetch</a:t>
            </a:r>
            <a:r>
              <a:rPr lang="en-US" sz="2400" dirty="0" smtClean="0">
                <a:solidFill>
                  <a:srgbClr val="FF0000"/>
                </a:solidFill>
                <a:latin typeface="Franklin Gothic Book" pitchFamily="34" charset="0"/>
              </a:rPr>
              <a:t> buffer</a:t>
            </a:r>
          </a:p>
          <a:p>
            <a:r>
              <a:rPr lang="en-US" sz="2400" dirty="0" smtClean="0">
                <a:latin typeface="Franklin Gothic Book" pitchFamily="34" charset="0"/>
              </a:rPr>
              <a:t>Three types of </a:t>
            </a:r>
            <a:r>
              <a:rPr lang="en-US" sz="2400" dirty="0" err="1" smtClean="0">
                <a:latin typeface="Franklin Gothic Book" pitchFamily="34" charset="0"/>
              </a:rPr>
              <a:t>prefetch</a:t>
            </a:r>
            <a:r>
              <a:rPr lang="en-US" sz="2400" dirty="0" smtClean="0">
                <a:latin typeface="Franklin Gothic Book" pitchFamily="34" charset="0"/>
              </a:rPr>
              <a:t> buffers:-</a:t>
            </a:r>
          </a:p>
          <a:p>
            <a:pPr lvl="1"/>
            <a:r>
              <a:rPr lang="en-US" sz="2000" dirty="0" smtClean="0">
                <a:solidFill>
                  <a:srgbClr val="00B0F0"/>
                </a:solidFill>
                <a:latin typeface="Franklin Gothic Book" pitchFamily="34" charset="0"/>
              </a:rPr>
              <a:t>Sequential buffers</a:t>
            </a:r>
            <a:r>
              <a:rPr lang="en-US" sz="2000" dirty="0" smtClean="0">
                <a:latin typeface="Franklin Gothic Book" pitchFamily="34" charset="0"/>
              </a:rPr>
              <a:t>, used to store sequential instructions</a:t>
            </a:r>
          </a:p>
          <a:p>
            <a:pPr lvl="1"/>
            <a:r>
              <a:rPr lang="en-US" sz="2000" dirty="0" smtClean="0">
                <a:solidFill>
                  <a:srgbClr val="00B0F0"/>
                </a:solidFill>
                <a:latin typeface="Franklin Gothic Book" pitchFamily="34" charset="0"/>
              </a:rPr>
              <a:t>Target buffers</a:t>
            </a:r>
            <a:r>
              <a:rPr lang="en-US" sz="2000" dirty="0" smtClean="0">
                <a:latin typeface="Franklin Gothic Book" pitchFamily="34" charset="0"/>
              </a:rPr>
              <a:t>, used to store branch target instructions</a:t>
            </a:r>
          </a:p>
          <a:p>
            <a:pPr lvl="1"/>
            <a:r>
              <a:rPr lang="en-US" sz="2000" dirty="0" smtClean="0">
                <a:solidFill>
                  <a:srgbClr val="00B0F0"/>
                </a:solidFill>
                <a:latin typeface="Franklin Gothic Book" pitchFamily="34" charset="0"/>
              </a:rPr>
              <a:t>Loop buffer</a:t>
            </a:r>
            <a:r>
              <a:rPr lang="en-US" sz="2000" dirty="0" smtClean="0">
                <a:latin typeface="Franklin Gothic Book" pitchFamily="34" charset="0"/>
              </a:rPr>
              <a:t>, used to store loop instructions</a:t>
            </a:r>
          </a:p>
        </p:txBody>
      </p:sp>
      <p:pic>
        <p:nvPicPr>
          <p:cNvPr id="409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4293096"/>
            <a:ext cx="6560344" cy="2460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104367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62"/>
                                        </p:tgtEl>
                                        <p:attrNameLst>
                                          <p:attrName>style.visibility</p:attrName>
                                        </p:attrNameLst>
                                      </p:cBhvr>
                                      <p:to>
                                        <p:strVal val="visible"/>
                                      </p:to>
                                    </p:set>
                                    <p:anim calcmode="lin" valueType="num">
                                      <p:cBhvr additive="base">
                                        <p:cTn id="7" dur="500" fill="hold"/>
                                        <p:tgtEl>
                                          <p:spTgt spid="40962"/>
                                        </p:tgtEl>
                                        <p:attrNameLst>
                                          <p:attrName>ppt_x</p:attrName>
                                        </p:attrNameLst>
                                      </p:cBhvr>
                                      <p:tavLst>
                                        <p:tav tm="0">
                                          <p:val>
                                            <p:strVal val="#ppt_x"/>
                                          </p:val>
                                        </p:tav>
                                        <p:tav tm="100000">
                                          <p:val>
                                            <p:strVal val="#ppt_x"/>
                                          </p:val>
                                        </p:tav>
                                      </p:tavLst>
                                    </p:anim>
                                    <p:anim calcmode="lin" valueType="num">
                                      <p:cBhvr additive="base">
                                        <p:cTn id="8" dur="500" fill="hold"/>
                                        <p:tgtEl>
                                          <p:spTgt spid="409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35475" y="2057400"/>
            <a:ext cx="4705350" cy="455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Title 1"/>
          <p:cNvSpPr>
            <a:spLocks noGrp="1"/>
          </p:cNvSpPr>
          <p:nvPr>
            <p:ph type="title"/>
          </p:nvPr>
        </p:nvSpPr>
        <p:spPr/>
        <p:txBody>
          <a:bodyPr/>
          <a:lstStyle/>
          <a:p>
            <a:r>
              <a:rPr lang="en-US" smtClean="0">
                <a:latin typeface="Franklin Gothic Book" pitchFamily="34" charset="0"/>
              </a:rPr>
              <a:t>Multiple Functional Units</a:t>
            </a:r>
          </a:p>
        </p:txBody>
      </p:sp>
      <p:sp>
        <p:nvSpPr>
          <p:cNvPr id="10244" name="Content Placeholder 2"/>
          <p:cNvSpPr>
            <a:spLocks noGrp="1"/>
          </p:cNvSpPr>
          <p:nvPr>
            <p:ph idx="1"/>
          </p:nvPr>
        </p:nvSpPr>
        <p:spPr/>
        <p:txBody>
          <a:bodyPr/>
          <a:lstStyle/>
          <a:p>
            <a:r>
              <a:rPr lang="en-US" sz="2400" smtClean="0">
                <a:latin typeface="Franklin Gothic Book" pitchFamily="34" charset="0"/>
              </a:rPr>
              <a:t>At times, a </a:t>
            </a:r>
            <a:r>
              <a:rPr lang="en-US" sz="2400" smtClean="0">
                <a:solidFill>
                  <a:srgbClr val="00B0F0"/>
                </a:solidFill>
                <a:latin typeface="Franklin Gothic Book" pitchFamily="34" charset="0"/>
              </a:rPr>
              <a:t>specific pipeline stage </a:t>
            </a:r>
            <a:r>
              <a:rPr lang="en-US" sz="2400" smtClean="0">
                <a:latin typeface="Franklin Gothic Book" pitchFamily="34" charset="0"/>
              </a:rPr>
              <a:t>becomes the </a:t>
            </a:r>
            <a:r>
              <a:rPr lang="en-US" sz="2400" smtClean="0">
                <a:solidFill>
                  <a:srgbClr val="00B0F0"/>
                </a:solidFill>
                <a:latin typeface="Franklin Gothic Book" pitchFamily="34" charset="0"/>
              </a:rPr>
              <a:t>bottleneck</a:t>
            </a:r>
          </a:p>
          <a:p>
            <a:r>
              <a:rPr lang="en-US" sz="2400" smtClean="0">
                <a:latin typeface="Franklin Gothic Book" pitchFamily="34" charset="0"/>
              </a:rPr>
              <a:t>Identified by large number of  checks</a:t>
            </a:r>
          </a:p>
          <a:p>
            <a:pPr>
              <a:buFont typeface="Arial" pitchFamily="34" charset="0"/>
              <a:buNone/>
            </a:pPr>
            <a:r>
              <a:rPr lang="en-US" sz="2400" smtClean="0">
                <a:latin typeface="Franklin Gothic Book" pitchFamily="34" charset="0"/>
              </a:rPr>
              <a:t>	in a row in reservation table</a:t>
            </a:r>
          </a:p>
          <a:p>
            <a:r>
              <a:rPr lang="en-US" sz="2400" smtClean="0">
                <a:latin typeface="Franklin Gothic Book" pitchFamily="34" charset="0"/>
              </a:rPr>
              <a:t>To resolve dependencies, </a:t>
            </a:r>
          </a:p>
          <a:p>
            <a:pPr>
              <a:buFont typeface="Arial" pitchFamily="34" charset="0"/>
              <a:buNone/>
            </a:pPr>
            <a:r>
              <a:rPr lang="en-US" sz="2400" smtClean="0">
                <a:latin typeface="Franklin Gothic Book" pitchFamily="34" charset="0"/>
              </a:rPr>
              <a:t>	we use </a:t>
            </a:r>
            <a:r>
              <a:rPr lang="en-US" sz="2400" smtClean="0">
                <a:solidFill>
                  <a:srgbClr val="00B0F0"/>
                </a:solidFill>
                <a:latin typeface="Franklin Gothic Book" pitchFamily="34" charset="0"/>
              </a:rPr>
              <a:t>reservation stations </a:t>
            </a:r>
          </a:p>
          <a:p>
            <a:r>
              <a:rPr lang="en-US" sz="2400" smtClean="0">
                <a:latin typeface="Franklin Gothic Book" pitchFamily="34" charset="0"/>
              </a:rPr>
              <a:t>Each RS is uniquely identified </a:t>
            </a:r>
          </a:p>
          <a:p>
            <a:pPr>
              <a:buFont typeface="Arial" pitchFamily="34" charset="0"/>
              <a:buNone/>
            </a:pPr>
            <a:r>
              <a:rPr lang="en-US" sz="2400" smtClean="0">
                <a:latin typeface="Franklin Gothic Book" pitchFamily="34" charset="0"/>
              </a:rPr>
              <a:t>	with a tag monitored by tag </a:t>
            </a:r>
          </a:p>
          <a:p>
            <a:pPr>
              <a:buFont typeface="Arial" pitchFamily="34" charset="0"/>
              <a:buNone/>
            </a:pPr>
            <a:r>
              <a:rPr lang="en-US" sz="2400" smtClean="0">
                <a:latin typeface="Franklin Gothic Book" pitchFamily="34" charset="0"/>
              </a:rPr>
              <a:t>	unit (</a:t>
            </a:r>
            <a:r>
              <a:rPr lang="en-US" sz="2400" smtClean="0">
                <a:solidFill>
                  <a:srgbClr val="FF0000"/>
                </a:solidFill>
                <a:latin typeface="Franklin Gothic Book" pitchFamily="34" charset="0"/>
              </a:rPr>
              <a:t>Register Tagging</a:t>
            </a:r>
            <a:r>
              <a:rPr lang="en-US" sz="2400" smtClean="0">
                <a:latin typeface="Franklin Gothic Book" pitchFamily="34" charset="0"/>
              </a:rPr>
              <a:t>)</a:t>
            </a:r>
          </a:p>
          <a:p>
            <a:r>
              <a:rPr lang="en-US" sz="2400" smtClean="0">
                <a:latin typeface="Franklin Gothic Book" pitchFamily="34" charset="0"/>
              </a:rPr>
              <a:t>Helps in conflict resolution</a:t>
            </a:r>
          </a:p>
          <a:p>
            <a:pPr>
              <a:buFont typeface="Arial" pitchFamily="34" charset="0"/>
              <a:buNone/>
            </a:pPr>
            <a:r>
              <a:rPr lang="en-US" sz="2400" smtClean="0">
                <a:latin typeface="Franklin Gothic Book" pitchFamily="34" charset="0"/>
              </a:rPr>
              <a:t>	and serving  as buffer</a:t>
            </a:r>
          </a:p>
          <a:p>
            <a:endParaRPr lang="en-US" smtClean="0">
              <a:latin typeface="Franklin Gothic Book" pitchFamily="34" charset="0"/>
            </a:endParaRPr>
          </a:p>
        </p:txBody>
      </p:sp>
    </p:spTree>
    <p:extLst>
      <p:ext uri="{BB962C8B-B14F-4D97-AF65-F5344CB8AC3E}">
        <p14:creationId xmlns:p14="http://schemas.microsoft.com/office/powerpoint/2010/main" val="13011805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304800" y="274638"/>
            <a:ext cx="8534400" cy="634082"/>
          </a:xfrm>
        </p:spPr>
        <p:txBody>
          <a:bodyPr/>
          <a:lstStyle/>
          <a:p>
            <a:r>
              <a:rPr lang="en-US" dirty="0" smtClean="0">
                <a:latin typeface="Franklin Gothic Book" pitchFamily="34" charset="0"/>
              </a:rPr>
              <a:t>Multifunctional Arithmetic Pipeline</a:t>
            </a:r>
          </a:p>
        </p:txBody>
      </p:sp>
      <p:sp>
        <p:nvSpPr>
          <p:cNvPr id="33795" name="Content Placeholder 2"/>
          <p:cNvSpPr>
            <a:spLocks noGrp="1"/>
          </p:cNvSpPr>
          <p:nvPr>
            <p:ph idx="1"/>
          </p:nvPr>
        </p:nvSpPr>
        <p:spPr>
          <a:xfrm>
            <a:off x="457200" y="1052736"/>
            <a:ext cx="8686800" cy="4406280"/>
          </a:xfrm>
        </p:spPr>
        <p:txBody>
          <a:bodyPr/>
          <a:lstStyle/>
          <a:p>
            <a:r>
              <a:rPr lang="en-US" sz="2800" dirty="0" smtClean="0">
                <a:latin typeface="Franklin Gothic Book" pitchFamily="34" charset="0"/>
              </a:rPr>
              <a:t>Multifunctional arithmetic pipeline perform many functions</a:t>
            </a:r>
          </a:p>
          <a:p>
            <a:r>
              <a:rPr lang="en-US" sz="2800" dirty="0" smtClean="0">
                <a:latin typeface="Franklin Gothic Book" pitchFamily="34" charset="0"/>
              </a:rPr>
              <a:t>Types of multifunctional pipelines:-</a:t>
            </a:r>
          </a:p>
          <a:p>
            <a:pPr lvl="1"/>
            <a:r>
              <a:rPr lang="en-US" sz="2400" dirty="0" smtClean="0">
                <a:latin typeface="Franklin Gothic Book" pitchFamily="34" charset="0"/>
              </a:rPr>
              <a:t>Static pipeline</a:t>
            </a:r>
          </a:p>
          <a:p>
            <a:pPr lvl="2"/>
            <a:r>
              <a:rPr lang="en-US" sz="2000" dirty="0" smtClean="0">
                <a:latin typeface="Franklin Gothic Book" pitchFamily="34" charset="0"/>
              </a:rPr>
              <a:t> </a:t>
            </a:r>
            <a:r>
              <a:rPr lang="en-US" sz="2400" dirty="0" smtClean="0">
                <a:latin typeface="Franklin Gothic Book" pitchFamily="34" charset="0"/>
              </a:rPr>
              <a:t>Performs single function at a given time, another function at some other time</a:t>
            </a:r>
          </a:p>
          <a:p>
            <a:pPr lvl="1"/>
            <a:r>
              <a:rPr lang="en-US" sz="2400" dirty="0" smtClean="0">
                <a:latin typeface="Franklin Gothic Book" pitchFamily="34" charset="0"/>
              </a:rPr>
              <a:t>Dynamic pipeline</a:t>
            </a:r>
          </a:p>
          <a:p>
            <a:pPr lvl="2"/>
            <a:r>
              <a:rPr lang="en-US" sz="2400" dirty="0" smtClean="0">
                <a:latin typeface="Franklin Gothic Book" pitchFamily="34" charset="0"/>
              </a:rPr>
              <a:t>Performs multiple functions at the same time</a:t>
            </a:r>
          </a:p>
          <a:p>
            <a:pPr lvl="2"/>
            <a:r>
              <a:rPr lang="en-US" sz="2400" dirty="0" smtClean="0">
                <a:latin typeface="Franklin Gothic Book" pitchFamily="34" charset="0"/>
              </a:rPr>
              <a:t>Care needs to be taken in sharing the pipeline</a:t>
            </a:r>
          </a:p>
        </p:txBody>
      </p:sp>
    </p:spTree>
    <p:extLst>
      <p:ext uri="{BB962C8B-B14F-4D97-AF65-F5344CB8AC3E}">
        <p14:creationId xmlns:p14="http://schemas.microsoft.com/office/powerpoint/2010/main" val="24390328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latin typeface="Franklin Gothic Book" pitchFamily="34" charset="0"/>
              </a:rPr>
              <a:t>Static Multifunctional Pipeline</a:t>
            </a:r>
          </a:p>
        </p:txBody>
      </p:sp>
      <p:sp>
        <p:nvSpPr>
          <p:cNvPr id="34819" name="Content Placeholder 2"/>
          <p:cNvSpPr>
            <a:spLocks noGrp="1"/>
          </p:cNvSpPr>
          <p:nvPr>
            <p:ph idx="1"/>
          </p:nvPr>
        </p:nvSpPr>
        <p:spPr>
          <a:xfrm>
            <a:off x="179512" y="620688"/>
            <a:ext cx="8686800" cy="5486400"/>
          </a:xfrm>
        </p:spPr>
        <p:txBody>
          <a:bodyPr/>
          <a:lstStyle/>
          <a:p>
            <a:r>
              <a:rPr lang="en-US" sz="2800" dirty="0" smtClean="0">
                <a:solidFill>
                  <a:srgbClr val="FF0000"/>
                </a:solidFill>
                <a:latin typeface="Franklin Gothic Book" pitchFamily="34" charset="0"/>
              </a:rPr>
              <a:t>Example</a:t>
            </a:r>
            <a:r>
              <a:rPr lang="en-US" sz="2800" dirty="0" smtClean="0">
                <a:latin typeface="Franklin Gothic Book" pitchFamily="34" charset="0"/>
              </a:rPr>
              <a:t>: Advanced Scientific Computer</a:t>
            </a:r>
          </a:p>
          <a:p>
            <a:r>
              <a:rPr lang="en-US" sz="2400" dirty="0" smtClean="0">
                <a:solidFill>
                  <a:srgbClr val="00B0F0"/>
                </a:solidFill>
                <a:latin typeface="Franklin Gothic Book" pitchFamily="34" charset="0"/>
              </a:rPr>
              <a:t>Key features</a:t>
            </a:r>
            <a:r>
              <a:rPr lang="en-US" sz="2400" dirty="0" smtClean="0">
                <a:latin typeface="Franklin Gothic Book" pitchFamily="34" charset="0"/>
              </a:rPr>
              <a:t>:-</a:t>
            </a:r>
          </a:p>
          <a:p>
            <a:pPr marL="274320" lvl="1"/>
            <a:r>
              <a:rPr lang="en-US" sz="2000" dirty="0" smtClean="0">
                <a:latin typeface="Franklin Gothic Book" pitchFamily="34" charset="0"/>
              </a:rPr>
              <a:t>Four pipeline arithmetic units</a:t>
            </a:r>
          </a:p>
          <a:p>
            <a:pPr marL="274320" lvl="1"/>
            <a:r>
              <a:rPr lang="en-US" sz="2000" dirty="0" smtClean="0">
                <a:latin typeface="Franklin Gothic Book" pitchFamily="34" charset="0"/>
              </a:rPr>
              <a:t>Large number of working registers in the processor which</a:t>
            </a:r>
          </a:p>
          <a:p>
            <a:pPr marL="274320" lvl="1">
              <a:buFont typeface="Arial" pitchFamily="34" charset="0"/>
              <a:buNone/>
            </a:pPr>
            <a:r>
              <a:rPr lang="en-US" sz="2000" dirty="0" smtClean="0">
                <a:latin typeface="Franklin Gothic Book" pitchFamily="34" charset="0"/>
              </a:rPr>
              <a:t>controls operations of memory</a:t>
            </a:r>
          </a:p>
          <a:p>
            <a:pPr marL="274320" lvl="1">
              <a:buFont typeface="Arial" pitchFamily="34" charset="0"/>
              <a:buNone/>
            </a:pPr>
            <a:r>
              <a:rPr lang="en-US" sz="2000" dirty="0" smtClean="0">
                <a:latin typeface="Franklin Gothic Book" pitchFamily="34" charset="0"/>
              </a:rPr>
              <a:t>buffer units and arithmetic units</a:t>
            </a:r>
          </a:p>
          <a:p>
            <a:pPr marL="274320" lvl="1"/>
            <a:r>
              <a:rPr lang="en-US" sz="2000" dirty="0" smtClean="0">
                <a:latin typeface="Franklin Gothic Book" pitchFamily="34" charset="0"/>
              </a:rPr>
              <a:t>IPU handles fetching and </a:t>
            </a:r>
          </a:p>
          <a:p>
            <a:pPr marL="274320" lvl="1">
              <a:buFont typeface="Arial" pitchFamily="34" charset="0"/>
              <a:buNone/>
            </a:pPr>
            <a:r>
              <a:rPr lang="en-US" sz="2000" dirty="0" smtClean="0">
                <a:latin typeface="Franklin Gothic Book" pitchFamily="34" charset="0"/>
              </a:rPr>
              <a:t>decoding of instructions</a:t>
            </a:r>
          </a:p>
        </p:txBody>
      </p:sp>
      <p:pic>
        <p:nvPicPr>
          <p:cNvPr id="3482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7945" y="1700808"/>
            <a:ext cx="4969694" cy="5023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666308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1850</Words>
  <Application>Microsoft Office PowerPoint</Application>
  <PresentationFormat>On-screen Show (4:3)</PresentationFormat>
  <Paragraphs>511</Paragraphs>
  <Slides>31</Slides>
  <Notes>14</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31</vt:i4>
      </vt:variant>
    </vt:vector>
  </HeadingPairs>
  <TitlesOfParts>
    <vt:vector size="35" baseType="lpstr">
      <vt:lpstr>Office Theme</vt:lpstr>
      <vt:lpstr>VISIO</vt:lpstr>
      <vt:lpstr>Equation</vt:lpstr>
      <vt:lpstr>수식</vt:lpstr>
      <vt:lpstr>PowerPoint Presentation</vt:lpstr>
      <vt:lpstr>Compiler analyzes the instructions before and after  the branch and rearranges the program sequence by  inserting useful instructions in the delay steps </vt:lpstr>
      <vt:lpstr>PowerPoint Presentation</vt:lpstr>
      <vt:lpstr>PowerPoint Presentation</vt:lpstr>
      <vt:lpstr>Mechanisms for Instruction Pipelining</vt:lpstr>
      <vt:lpstr>Prefetch Buffers</vt:lpstr>
      <vt:lpstr>Multiple Functional Units</vt:lpstr>
      <vt:lpstr>Multifunctional Arithmetic Pipeline</vt:lpstr>
      <vt:lpstr>Static Multifunctional Pipeline</vt:lpstr>
      <vt:lpstr>Pipeline Interconnections</vt:lpstr>
      <vt:lpstr>Performance Considerations</vt:lpstr>
      <vt:lpstr>Overview</vt:lpstr>
      <vt:lpstr>“Iron Law” of Processor Performance</vt:lpstr>
      <vt:lpstr>CPI Examples</vt:lpstr>
      <vt:lpstr>Technology Assumptions</vt:lpstr>
      <vt:lpstr>Speed Up Equation for Pipelining</vt:lpstr>
      <vt:lpstr>Example…</vt:lpstr>
      <vt:lpstr>Designing a Pipelined Processor </vt:lpstr>
      <vt:lpstr>5 Steps of MIPS/DLX Datapath </vt:lpstr>
      <vt:lpstr>Graphically Representing Pipelines</vt:lpstr>
      <vt:lpstr>Visualizing Pipelining </vt:lpstr>
      <vt:lpstr>Conventional Pipelined Execution Representation</vt:lpstr>
      <vt:lpstr>Single Cycle, Multiple Cycle, vs. Pipeline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tawfik</dc:creator>
  <cp:lastModifiedBy>tawfik</cp:lastModifiedBy>
  <cp:revision>1</cp:revision>
  <dcterms:created xsi:type="dcterms:W3CDTF">2006-08-16T00:00:00Z</dcterms:created>
  <dcterms:modified xsi:type="dcterms:W3CDTF">2018-02-06T05:23:56Z</dcterms:modified>
</cp:coreProperties>
</file>