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306" r:id="rId17"/>
    <p:sldId id="307" r:id="rId18"/>
    <p:sldId id="294" r:id="rId19"/>
    <p:sldId id="272" r:id="rId20"/>
    <p:sldId id="269" r:id="rId21"/>
    <p:sldId id="284" r:id="rId22"/>
    <p:sldId id="273" r:id="rId23"/>
    <p:sldId id="274"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p:cViewPr varScale="1">
        <p:scale>
          <a:sx n="69" d="100"/>
          <a:sy n="69"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4F1400-28C7-4581-82DA-72341BF9330A}" type="datetimeFigureOut">
              <a:rPr lang="en-GB" smtClean="0"/>
              <a:t>06/02/2018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35CAB2-50E0-4DFC-92B3-B9E697256EEE}" type="slidenum">
              <a:rPr lang="en-GB" smtClean="0"/>
              <a:t>‹#›</a:t>
            </a:fld>
            <a:endParaRPr lang="en-GB"/>
          </a:p>
        </p:txBody>
      </p:sp>
    </p:spTree>
    <p:extLst>
      <p:ext uri="{BB962C8B-B14F-4D97-AF65-F5344CB8AC3E}">
        <p14:creationId xmlns:p14="http://schemas.microsoft.com/office/powerpoint/2010/main" val="982192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5639B0-F534-4826-AA78-F829C7B04327}" type="datetimeFigureOut">
              <a:rPr lang="en-GB" smtClean="0"/>
              <a:t>06/02/2018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121381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5639B0-F534-4826-AA78-F829C7B04327}" type="datetimeFigureOut">
              <a:rPr lang="en-GB" smtClean="0"/>
              <a:t>06/02/2018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1725341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5639B0-F534-4826-AA78-F829C7B04327}" type="datetimeFigureOut">
              <a:rPr lang="en-GB" smtClean="0"/>
              <a:t>06/02/2018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116944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5639B0-F534-4826-AA78-F829C7B04327}" type="datetimeFigureOut">
              <a:rPr lang="en-GB" smtClean="0"/>
              <a:t>06/02/2018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217201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5639B0-F534-4826-AA78-F829C7B04327}" type="datetimeFigureOut">
              <a:rPr lang="en-GB" smtClean="0"/>
              <a:t>06/02/2018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8906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E5639B0-F534-4826-AA78-F829C7B04327}" type="datetimeFigureOut">
              <a:rPr lang="en-GB" smtClean="0"/>
              <a:t>06/02/2018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85864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E5639B0-F534-4826-AA78-F829C7B04327}" type="datetimeFigureOut">
              <a:rPr lang="en-GB" smtClean="0"/>
              <a:t>06/02/2018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279480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E5639B0-F534-4826-AA78-F829C7B04327}" type="datetimeFigureOut">
              <a:rPr lang="en-GB" smtClean="0"/>
              <a:t>06/02/2018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2532535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5639B0-F534-4826-AA78-F829C7B04327}" type="datetimeFigureOut">
              <a:rPr lang="en-GB" smtClean="0"/>
              <a:t>06/02/2018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90196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5639B0-F534-4826-AA78-F829C7B04327}" type="datetimeFigureOut">
              <a:rPr lang="en-GB" smtClean="0"/>
              <a:t>06/02/2018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151747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5639B0-F534-4826-AA78-F829C7B04327}" type="datetimeFigureOut">
              <a:rPr lang="en-GB" smtClean="0"/>
              <a:t>06/02/2018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907256-C821-4DE0-8A8A-B5E9C46A842F}" type="slidenum">
              <a:rPr lang="en-GB" smtClean="0"/>
              <a:t>‹#›</a:t>
            </a:fld>
            <a:endParaRPr lang="en-GB"/>
          </a:p>
        </p:txBody>
      </p:sp>
    </p:spTree>
    <p:extLst>
      <p:ext uri="{BB962C8B-B14F-4D97-AF65-F5344CB8AC3E}">
        <p14:creationId xmlns:p14="http://schemas.microsoft.com/office/powerpoint/2010/main" val="3827845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5639B0-F534-4826-AA78-F829C7B04327}" type="datetimeFigureOut">
              <a:rPr lang="en-GB" smtClean="0"/>
              <a:t>06/02/2018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07256-C821-4DE0-8A8A-B5E9C46A842F}" type="slidenum">
              <a:rPr lang="en-GB" smtClean="0"/>
              <a:t>‹#›</a:t>
            </a:fld>
            <a:endParaRPr lang="en-GB"/>
          </a:p>
        </p:txBody>
      </p:sp>
    </p:spTree>
    <p:extLst>
      <p:ext uri="{BB962C8B-B14F-4D97-AF65-F5344CB8AC3E}">
        <p14:creationId xmlns:p14="http://schemas.microsoft.com/office/powerpoint/2010/main" val="1002965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16.emf"/></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18" Type="http://schemas.openxmlformats.org/officeDocument/2006/relationships/image" Target="../media/image42.png"/><Relationship Id="rId26" Type="http://schemas.openxmlformats.org/officeDocument/2006/relationships/image" Target="../media/image50.png"/><Relationship Id="rId3" Type="http://schemas.openxmlformats.org/officeDocument/2006/relationships/image" Target="../media/image27.png"/><Relationship Id="rId21" Type="http://schemas.openxmlformats.org/officeDocument/2006/relationships/image" Target="../media/image45.png"/><Relationship Id="rId7" Type="http://schemas.openxmlformats.org/officeDocument/2006/relationships/image" Target="../media/image31.png"/><Relationship Id="rId12" Type="http://schemas.openxmlformats.org/officeDocument/2006/relationships/image" Target="../media/image36.png"/><Relationship Id="rId17" Type="http://schemas.openxmlformats.org/officeDocument/2006/relationships/image" Target="../media/image41.png"/><Relationship Id="rId25" Type="http://schemas.openxmlformats.org/officeDocument/2006/relationships/image" Target="../media/image49.png"/><Relationship Id="rId2" Type="http://schemas.openxmlformats.org/officeDocument/2006/relationships/image" Target="../media/image26.png"/><Relationship Id="rId16" Type="http://schemas.openxmlformats.org/officeDocument/2006/relationships/image" Target="../media/image40.png"/><Relationship Id="rId20" Type="http://schemas.openxmlformats.org/officeDocument/2006/relationships/image" Target="../media/image44.png"/><Relationship Id="rId29"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5.png"/><Relationship Id="rId24" Type="http://schemas.openxmlformats.org/officeDocument/2006/relationships/image" Target="../media/image48.png"/><Relationship Id="rId32" Type="http://schemas.openxmlformats.org/officeDocument/2006/relationships/image" Target="../media/image56.png"/><Relationship Id="rId5" Type="http://schemas.openxmlformats.org/officeDocument/2006/relationships/image" Target="../media/image29.png"/><Relationship Id="rId15" Type="http://schemas.openxmlformats.org/officeDocument/2006/relationships/image" Target="../media/image39.png"/><Relationship Id="rId23" Type="http://schemas.openxmlformats.org/officeDocument/2006/relationships/image" Target="../media/image47.png"/><Relationship Id="rId28" Type="http://schemas.openxmlformats.org/officeDocument/2006/relationships/image" Target="../media/image52.png"/><Relationship Id="rId10" Type="http://schemas.openxmlformats.org/officeDocument/2006/relationships/image" Target="../media/image34.png"/><Relationship Id="rId19" Type="http://schemas.openxmlformats.org/officeDocument/2006/relationships/image" Target="../media/image43.png"/><Relationship Id="rId31" Type="http://schemas.openxmlformats.org/officeDocument/2006/relationships/image" Target="../media/image55.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 Id="rId22" Type="http://schemas.openxmlformats.org/officeDocument/2006/relationships/image" Target="../media/image46.png"/><Relationship Id="rId27" Type="http://schemas.openxmlformats.org/officeDocument/2006/relationships/image" Target="../media/image51.png"/><Relationship Id="rId30" Type="http://schemas.openxmlformats.org/officeDocument/2006/relationships/image" Target="../media/image5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800313" y="0"/>
            <a:ext cx="7453322" cy="58477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3200" b="1" dirty="0">
                <a:solidFill>
                  <a:srgbClr val="FF0000"/>
                </a:solidFill>
              </a:rPr>
              <a:t>Multiprocessors Interconnection Networks</a:t>
            </a:r>
            <a:endParaRPr lang="en-GB" sz="3200" dirty="0">
              <a:solidFill>
                <a:srgbClr val="FF0000"/>
              </a:solidFill>
            </a:endParaRPr>
          </a:p>
        </p:txBody>
      </p:sp>
      <p:sp>
        <p:nvSpPr>
          <p:cNvPr id="5" name="Rectangle 4"/>
          <p:cNvSpPr/>
          <p:nvPr/>
        </p:nvSpPr>
        <p:spPr>
          <a:xfrm>
            <a:off x="297873" y="457200"/>
            <a:ext cx="8458200" cy="1569660"/>
          </a:xfrm>
          <a:prstGeom prst="rect">
            <a:avLst/>
          </a:prstGeom>
        </p:spPr>
        <p:txBody>
          <a:bodyPr wrap="square">
            <a:spAutoFit/>
          </a:bodyPr>
          <a:lstStyle/>
          <a:p>
            <a:pPr algn="just"/>
            <a:r>
              <a:rPr lang="en-US" sz="2400" dirty="0" smtClean="0"/>
              <a:t>   An </a:t>
            </a:r>
            <a:r>
              <a:rPr lang="en-US" sz="2400" dirty="0"/>
              <a:t>interconnection network could be either static or dynamic. Connections in a static network are fixed links, while connections in a dynamic network are established on the fly as needed</a:t>
            </a:r>
            <a:r>
              <a:rPr lang="en-US" sz="2400" dirty="0" smtClean="0"/>
              <a:t>.</a:t>
            </a:r>
          </a:p>
          <a:p>
            <a:pPr algn="just"/>
            <a:r>
              <a:rPr lang="en-US" sz="2400" dirty="0" smtClean="0"/>
              <a:t> </a:t>
            </a:r>
            <a:r>
              <a:rPr lang="en-US" sz="2400" dirty="0"/>
              <a:t>A topology-based taxonomy for interconnection </a:t>
            </a:r>
            <a:r>
              <a:rPr lang="en-US" sz="2400" dirty="0" smtClean="0"/>
              <a:t>networks :</a:t>
            </a:r>
            <a:endParaRPr lang="en-US" sz="2400" dirty="0"/>
          </a:p>
        </p:txBody>
      </p:sp>
      <p:pic>
        <p:nvPicPr>
          <p:cNvPr id="1026" name="Picture 2"/>
          <p:cNvPicPr>
            <a:picLocks noChangeAspect="1" noChangeArrowheads="1"/>
          </p:cNvPicPr>
          <p:nvPr/>
        </p:nvPicPr>
        <p:blipFill>
          <a:blip r:embed="rId2">
            <a:lum bright="-18000" contrast="40000"/>
            <a:extLst>
              <a:ext uri="{28A0092B-C50C-407E-A947-70E740481C1C}">
                <a14:useLocalDpi xmlns:a14="http://schemas.microsoft.com/office/drawing/2010/main" val="0"/>
              </a:ext>
            </a:extLst>
          </a:blip>
          <a:srcRect/>
          <a:stretch>
            <a:fillRect/>
          </a:stretch>
        </p:blipFill>
        <p:spPr bwMode="auto">
          <a:xfrm>
            <a:off x="554182" y="1941138"/>
            <a:ext cx="7699453" cy="32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76200" y="5197126"/>
            <a:ext cx="9067800" cy="430887"/>
          </a:xfrm>
          <a:prstGeom prst="rect">
            <a:avLst/>
          </a:prstGeom>
        </p:spPr>
        <p:txBody>
          <a:bodyPr wrap="square">
            <a:spAutoFit/>
          </a:bodyPr>
          <a:lstStyle/>
          <a:p>
            <a:r>
              <a:rPr lang="en-US" sz="2200" b="1" dirty="0" smtClean="0"/>
              <a:t>Static networks : one-dimension </a:t>
            </a:r>
            <a:r>
              <a:rPr lang="en-US" sz="2200" b="1" dirty="0"/>
              <a:t>(1D), two-dimension (2D</a:t>
            </a:r>
            <a:r>
              <a:rPr lang="en-US" sz="2200" b="1" dirty="0" smtClean="0"/>
              <a:t>), Hypercube </a:t>
            </a:r>
            <a:r>
              <a:rPr lang="en-US" sz="2200" b="1" dirty="0"/>
              <a:t>(HC).</a:t>
            </a:r>
          </a:p>
        </p:txBody>
      </p:sp>
      <p:sp>
        <p:nvSpPr>
          <p:cNvPr id="7" name="Rectangle 6"/>
          <p:cNvSpPr/>
          <p:nvPr/>
        </p:nvSpPr>
        <p:spPr>
          <a:xfrm>
            <a:off x="381000" y="5628013"/>
            <a:ext cx="8534400" cy="1107996"/>
          </a:xfrm>
          <a:prstGeom prst="rect">
            <a:avLst/>
          </a:prstGeom>
        </p:spPr>
        <p:txBody>
          <a:bodyPr wrap="square">
            <a:spAutoFit/>
          </a:bodyPr>
          <a:lstStyle/>
          <a:p>
            <a:r>
              <a:rPr lang="en-US" sz="2200" b="1" dirty="0"/>
              <a:t>Switch-based dynamic networks can be classified according to the structure of the interconnection network as single-stage (SS), multistage (MS), or crossbar networks</a:t>
            </a:r>
            <a:endParaRPr lang="en-GB" sz="2200" b="1" dirty="0"/>
          </a:p>
        </p:txBody>
      </p:sp>
    </p:spTree>
    <p:extLst>
      <p:ext uri="{BB962C8B-B14F-4D97-AF65-F5344CB8AC3E}">
        <p14:creationId xmlns:p14="http://schemas.microsoft.com/office/powerpoint/2010/main" val="3196753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6" name="Picture 4"/>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80110" y="1138261"/>
            <a:ext cx="853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24691" y="30265"/>
            <a:ext cx="8891490" cy="1107996"/>
          </a:xfrm>
          <a:prstGeom prst="rect">
            <a:avLst/>
          </a:prstGeom>
        </p:spPr>
        <p:txBody>
          <a:bodyPr wrap="square">
            <a:spAutoFit/>
          </a:bodyPr>
          <a:lstStyle/>
          <a:p>
            <a:r>
              <a:rPr lang="en-US" sz="2200" b="1" dirty="0"/>
              <a:t>Example</a:t>
            </a:r>
            <a:r>
              <a:rPr lang="en-US" sz="2200" dirty="0"/>
              <a:t> In an 8-input single stage Shuffle–Exchange if the source is 0 (000) and the destination is 6 (110), then the following is the required sequence of Shuffle/ Exchange operations and circulation of data:</a:t>
            </a:r>
          </a:p>
        </p:txBody>
      </p:sp>
      <p:sp>
        <p:nvSpPr>
          <p:cNvPr id="7" name="Rectangle 6"/>
          <p:cNvSpPr/>
          <p:nvPr/>
        </p:nvSpPr>
        <p:spPr>
          <a:xfrm>
            <a:off x="277091" y="1595461"/>
            <a:ext cx="8558980" cy="1107996"/>
          </a:xfrm>
          <a:prstGeom prst="rect">
            <a:avLst/>
          </a:prstGeom>
        </p:spPr>
        <p:txBody>
          <a:bodyPr wrap="square">
            <a:spAutoFit/>
          </a:bodyPr>
          <a:lstStyle/>
          <a:p>
            <a:r>
              <a:rPr lang="en-US" sz="2200" b="1" dirty="0"/>
              <a:t>In addition to the shuffle and the exchange functions, there exist other interconnection patterns. Among these are the Cube and the Plus-Minus 2</a:t>
            </a:r>
            <a:r>
              <a:rPr lang="en-US" sz="2200" b="1" baseline="30000" dirty="0"/>
              <a:t>i</a:t>
            </a:r>
            <a:r>
              <a:rPr lang="en-US" sz="2200" b="1" dirty="0"/>
              <a:t>(PM2I) networks. </a:t>
            </a:r>
            <a:endParaRPr lang="en-GB" sz="2200" b="1" dirty="0"/>
          </a:p>
        </p:txBody>
      </p:sp>
      <p:sp>
        <p:nvSpPr>
          <p:cNvPr id="8" name="Rectangle 7"/>
          <p:cNvSpPr/>
          <p:nvPr/>
        </p:nvSpPr>
        <p:spPr>
          <a:xfrm>
            <a:off x="346364" y="2674922"/>
            <a:ext cx="2624565" cy="461665"/>
          </a:xfrm>
          <a:prstGeom prst="rect">
            <a:avLst/>
          </a:prstGeom>
        </p:spPr>
        <p:txBody>
          <a:bodyPr wrap="none">
            <a:spAutoFit/>
          </a:bodyPr>
          <a:lstStyle/>
          <a:p>
            <a:r>
              <a:rPr lang="en-US" sz="2400" b="1" dirty="0">
                <a:solidFill>
                  <a:srgbClr val="FF0000"/>
                </a:solidFill>
              </a:rPr>
              <a:t>The Cube Network </a:t>
            </a:r>
            <a:endParaRPr lang="en-GB" sz="2400" b="1" dirty="0">
              <a:solidFill>
                <a:srgbClr val="FF0000"/>
              </a:solidFill>
            </a:endParaRPr>
          </a:p>
        </p:txBody>
      </p:sp>
      <p:pic>
        <p:nvPicPr>
          <p:cNvPr id="8197" name="Picture 5"/>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208444" y="3062437"/>
            <a:ext cx="8723983" cy="522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22332" y="3810000"/>
            <a:ext cx="2344668" cy="2308324"/>
          </a:xfrm>
          <a:prstGeom prst="rect">
            <a:avLst/>
          </a:prstGeom>
        </p:spPr>
        <p:txBody>
          <a:bodyPr wrap="square">
            <a:spAutoFit/>
          </a:bodyPr>
          <a:lstStyle/>
          <a:p>
            <a:r>
              <a:rPr lang="en-US" sz="2400" dirty="0"/>
              <a:t>Consider a 3-bit address (N = 8), </a:t>
            </a:r>
            <a:endParaRPr lang="en-US" sz="2400" dirty="0" smtClean="0"/>
          </a:p>
          <a:p>
            <a:r>
              <a:rPr lang="en-US" sz="2400" dirty="0" smtClean="0"/>
              <a:t> </a:t>
            </a:r>
            <a:r>
              <a:rPr lang="en-US" sz="2400" dirty="0"/>
              <a:t>we </a:t>
            </a:r>
            <a:r>
              <a:rPr lang="en-US" sz="2400" dirty="0" smtClean="0"/>
              <a:t>have</a:t>
            </a:r>
          </a:p>
          <a:p>
            <a:r>
              <a:rPr lang="en-US" sz="2400" dirty="0" smtClean="0"/>
              <a:t> </a:t>
            </a:r>
            <a:r>
              <a:rPr lang="en-US" sz="2400" dirty="0"/>
              <a:t>C</a:t>
            </a:r>
            <a:r>
              <a:rPr lang="en-US" sz="2400" baseline="-25000" dirty="0"/>
              <a:t>2</a:t>
            </a:r>
            <a:r>
              <a:rPr lang="en-US" sz="2400" dirty="0"/>
              <a:t>(6) = 2, </a:t>
            </a:r>
            <a:endParaRPr lang="en-US" sz="2400" dirty="0" smtClean="0"/>
          </a:p>
          <a:p>
            <a:r>
              <a:rPr lang="en-US" sz="2400" dirty="0" smtClean="0"/>
              <a:t>C</a:t>
            </a:r>
            <a:r>
              <a:rPr lang="en-US" sz="2400" baseline="-25000" dirty="0" smtClean="0"/>
              <a:t>1</a:t>
            </a:r>
            <a:r>
              <a:rPr lang="en-US" sz="2400" dirty="0" smtClean="0"/>
              <a:t>(7</a:t>
            </a:r>
            <a:r>
              <a:rPr lang="en-US" sz="2400" dirty="0"/>
              <a:t>) = 5 </a:t>
            </a:r>
            <a:endParaRPr lang="en-US" sz="2400" dirty="0" smtClean="0"/>
          </a:p>
          <a:p>
            <a:r>
              <a:rPr lang="en-US" sz="2400" dirty="0" smtClean="0"/>
              <a:t>C</a:t>
            </a:r>
            <a:r>
              <a:rPr lang="en-US" sz="2400" baseline="-25000" dirty="0" smtClean="0"/>
              <a:t>0</a:t>
            </a:r>
            <a:r>
              <a:rPr lang="en-US" sz="2400" dirty="0" smtClean="0"/>
              <a:t>(4</a:t>
            </a:r>
            <a:r>
              <a:rPr lang="en-US" sz="2400" dirty="0"/>
              <a:t>) = 5.</a:t>
            </a:r>
          </a:p>
        </p:txBody>
      </p:sp>
      <p:pic>
        <p:nvPicPr>
          <p:cNvPr id="8199" name="Picture 7"/>
          <p:cNvPicPr>
            <a:picLocks noChangeAspect="1" noChangeArrowheads="1"/>
          </p:cNvPicPr>
          <p:nvPr/>
        </p:nvPicPr>
        <p:blipFill>
          <a:blip r:embed="rId4">
            <a:lum bright="-20000" contrast="40000"/>
            <a:extLst>
              <a:ext uri="{28A0092B-C50C-407E-A947-70E740481C1C}">
                <a14:useLocalDpi xmlns:a14="http://schemas.microsoft.com/office/drawing/2010/main" val="0"/>
              </a:ext>
            </a:extLst>
          </a:blip>
          <a:srcRect/>
          <a:stretch>
            <a:fillRect/>
          </a:stretch>
        </p:blipFill>
        <p:spPr bwMode="auto">
          <a:xfrm>
            <a:off x="2585186" y="3605416"/>
            <a:ext cx="6250885" cy="310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07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57880"/>
            <a:ext cx="8991600" cy="800219"/>
          </a:xfrm>
          <a:prstGeom prst="rect">
            <a:avLst/>
          </a:prstGeom>
        </p:spPr>
        <p:txBody>
          <a:bodyPr wrap="square">
            <a:spAutoFit/>
          </a:bodyPr>
          <a:lstStyle/>
          <a:p>
            <a:r>
              <a:rPr lang="en-US" sz="2400" b="1" dirty="0">
                <a:solidFill>
                  <a:srgbClr val="FF0000"/>
                </a:solidFill>
              </a:rPr>
              <a:t>The Plus–Minus 2</a:t>
            </a:r>
            <a:r>
              <a:rPr lang="en-US" sz="2400" b="1" baseline="30000" dirty="0">
                <a:solidFill>
                  <a:srgbClr val="FF0000"/>
                </a:solidFill>
              </a:rPr>
              <a:t>i</a:t>
            </a:r>
            <a:r>
              <a:rPr lang="en-US" sz="2400" b="1" dirty="0">
                <a:solidFill>
                  <a:srgbClr val="FF0000"/>
                </a:solidFill>
              </a:rPr>
              <a:t> (PM2I)</a:t>
            </a:r>
            <a:r>
              <a:rPr lang="en-US" sz="2400" dirty="0">
                <a:solidFill>
                  <a:srgbClr val="FF0000"/>
                </a:solidFill>
              </a:rPr>
              <a:t> </a:t>
            </a:r>
            <a:r>
              <a:rPr lang="en-US" sz="2400" b="1" dirty="0">
                <a:solidFill>
                  <a:srgbClr val="FF0000"/>
                </a:solidFill>
              </a:rPr>
              <a:t>Network</a:t>
            </a:r>
            <a:r>
              <a:rPr lang="en-US" sz="2400" dirty="0">
                <a:solidFill>
                  <a:srgbClr val="FF0000"/>
                </a:solidFill>
              </a:rPr>
              <a:t> </a:t>
            </a:r>
            <a:endParaRPr lang="en-US" sz="2400" dirty="0" smtClean="0">
              <a:solidFill>
                <a:srgbClr val="FF0000"/>
              </a:solidFill>
            </a:endParaRPr>
          </a:p>
          <a:p>
            <a:r>
              <a:rPr lang="en-US" sz="2200" dirty="0" smtClean="0"/>
              <a:t>The </a:t>
            </a:r>
            <a:r>
              <a:rPr lang="en-US" sz="2200" dirty="0"/>
              <a:t>PM2I network consists of 2k interconnection functions defined </a:t>
            </a:r>
            <a:r>
              <a:rPr lang="en-US" sz="2200" dirty="0" smtClean="0"/>
              <a:t>as below:</a:t>
            </a:r>
            <a:endParaRPr lang="en-GB" sz="2200" dirty="0"/>
          </a:p>
        </p:txBody>
      </p:sp>
      <p:pic>
        <p:nvPicPr>
          <p:cNvPr id="9218"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2362200" y="830390"/>
            <a:ext cx="4574710" cy="923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04800" y="1781982"/>
            <a:ext cx="8534400" cy="461665"/>
          </a:xfrm>
          <a:prstGeom prst="rect">
            <a:avLst/>
          </a:prstGeom>
        </p:spPr>
        <p:txBody>
          <a:bodyPr wrap="square">
            <a:spAutoFit/>
          </a:bodyPr>
          <a:lstStyle/>
          <a:p>
            <a:r>
              <a:rPr lang="en-US" sz="2400" dirty="0"/>
              <a:t>For example, consider the case N = 8</a:t>
            </a:r>
            <a:r>
              <a:rPr lang="en-US" sz="2400" dirty="0" smtClean="0"/>
              <a:t>,   PM2</a:t>
            </a:r>
            <a:r>
              <a:rPr lang="en-US" sz="2400" baseline="-25000" dirty="0"/>
              <a:t>+</a:t>
            </a:r>
            <a:r>
              <a:rPr lang="ar-SA" sz="2400" baseline="-25000" dirty="0"/>
              <a:t>‏</a:t>
            </a:r>
            <a:r>
              <a:rPr lang="en-US" sz="2400" baseline="-25000" dirty="0"/>
              <a:t>1</a:t>
            </a:r>
            <a:r>
              <a:rPr lang="en-US" sz="2400" dirty="0"/>
              <a:t>(4) =4 </a:t>
            </a:r>
            <a:r>
              <a:rPr lang="ar-SA" sz="2400" dirty="0"/>
              <a:t>‏</a:t>
            </a:r>
            <a:r>
              <a:rPr lang="en-US" sz="2400" dirty="0"/>
              <a:t>+ 2</a:t>
            </a:r>
            <a:r>
              <a:rPr lang="en-US" sz="2400" baseline="30000" dirty="0"/>
              <a:t>1</a:t>
            </a:r>
            <a:r>
              <a:rPr lang="en-US" sz="2400" dirty="0"/>
              <a:t> mod 8 = 6</a:t>
            </a:r>
            <a:r>
              <a:rPr lang="en-US" sz="2400" dirty="0" smtClean="0"/>
              <a:t>.</a:t>
            </a:r>
          </a:p>
        </p:txBody>
      </p:sp>
      <p:pic>
        <p:nvPicPr>
          <p:cNvPr id="9219" name="Picture 3"/>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3200401" y="2286000"/>
            <a:ext cx="5604164" cy="3583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28599" y="2593217"/>
            <a:ext cx="2819401" cy="1938992"/>
          </a:xfrm>
          <a:prstGeom prst="rect">
            <a:avLst/>
          </a:prstGeom>
        </p:spPr>
        <p:txBody>
          <a:bodyPr wrap="square">
            <a:spAutoFit/>
          </a:bodyPr>
          <a:lstStyle/>
          <a:p>
            <a:r>
              <a:rPr lang="en-US" sz="2400" dirty="0"/>
              <a:t>The PM2I network </a:t>
            </a:r>
            <a:endParaRPr lang="en-US" sz="2400" dirty="0" smtClean="0"/>
          </a:p>
          <a:p>
            <a:r>
              <a:rPr lang="en-US" sz="2400" dirty="0" smtClean="0"/>
              <a:t>for </a:t>
            </a:r>
            <a:r>
              <a:rPr lang="en-US" sz="2400" dirty="0"/>
              <a:t>N =8 </a:t>
            </a:r>
            <a:endParaRPr lang="en-US" sz="2400" dirty="0" smtClean="0"/>
          </a:p>
          <a:p>
            <a:r>
              <a:rPr lang="en-US" sz="2400" dirty="0" smtClean="0"/>
              <a:t>(</a:t>
            </a:r>
            <a:r>
              <a:rPr lang="en-US" sz="2400" dirty="0"/>
              <a:t>a), PM2</a:t>
            </a:r>
            <a:r>
              <a:rPr lang="en-US" sz="2400" baseline="-25000" dirty="0"/>
              <a:t>+</a:t>
            </a:r>
            <a:r>
              <a:rPr lang="ar-SA" sz="2400" baseline="-25000" dirty="0"/>
              <a:t>‏</a:t>
            </a:r>
            <a:r>
              <a:rPr lang="en-US" sz="2400" baseline="-25000" dirty="0"/>
              <a:t>0</a:t>
            </a:r>
            <a:r>
              <a:rPr lang="en-US" sz="2400" dirty="0"/>
              <a:t> for N = 8; </a:t>
            </a:r>
            <a:endParaRPr lang="en-US" sz="2400" dirty="0" smtClean="0"/>
          </a:p>
          <a:p>
            <a:r>
              <a:rPr lang="en-US" sz="2400" dirty="0" smtClean="0"/>
              <a:t>(</a:t>
            </a:r>
            <a:r>
              <a:rPr lang="en-US" sz="2400" dirty="0"/>
              <a:t>b) PM2</a:t>
            </a:r>
            <a:r>
              <a:rPr lang="en-US" sz="2400" baseline="-25000" dirty="0"/>
              <a:t>+</a:t>
            </a:r>
            <a:r>
              <a:rPr lang="ar-SA" sz="2400" baseline="-25000" dirty="0"/>
              <a:t>‏</a:t>
            </a:r>
            <a:r>
              <a:rPr lang="en-US" sz="2400" baseline="-25000" dirty="0"/>
              <a:t>1</a:t>
            </a:r>
            <a:r>
              <a:rPr lang="en-US" sz="2400" dirty="0"/>
              <a:t> for N =8; </a:t>
            </a:r>
            <a:endParaRPr lang="en-US" sz="2400" dirty="0" smtClean="0"/>
          </a:p>
          <a:p>
            <a:r>
              <a:rPr lang="en-US" sz="2400" dirty="0" smtClean="0"/>
              <a:t> </a:t>
            </a:r>
            <a:r>
              <a:rPr lang="en-US" sz="2400" dirty="0"/>
              <a:t>(c) PM2</a:t>
            </a:r>
            <a:r>
              <a:rPr lang="en-US" sz="2400" baseline="-25000" dirty="0"/>
              <a:t>+</a:t>
            </a:r>
            <a:r>
              <a:rPr lang="ar-SA" sz="2400" baseline="-25000" dirty="0"/>
              <a:t>‏</a:t>
            </a:r>
            <a:r>
              <a:rPr lang="en-US" sz="2400" baseline="-25000" dirty="0"/>
              <a:t>2</a:t>
            </a:r>
            <a:r>
              <a:rPr lang="en-US" sz="2400" dirty="0"/>
              <a:t> for N = 8.</a:t>
            </a:r>
          </a:p>
        </p:txBody>
      </p:sp>
      <p:pic>
        <p:nvPicPr>
          <p:cNvPr id="9221" name="Picture 5"/>
          <p:cNvPicPr>
            <a:picLocks noChangeAspect="1" noChangeArrowheads="1"/>
          </p:cNvPicPr>
          <p:nvPr/>
        </p:nvPicPr>
        <p:blipFill>
          <a:blip r:embed="rId4">
            <a:lum bright="-20000" contrast="40000"/>
            <a:extLst>
              <a:ext uri="{28A0092B-C50C-407E-A947-70E740481C1C}">
                <a14:useLocalDpi xmlns:a14="http://schemas.microsoft.com/office/drawing/2010/main" val="0"/>
              </a:ext>
            </a:extLst>
          </a:blip>
          <a:srcRect/>
          <a:stretch>
            <a:fillRect/>
          </a:stretch>
        </p:blipFill>
        <p:spPr bwMode="auto">
          <a:xfrm>
            <a:off x="1143000" y="5964297"/>
            <a:ext cx="2710030" cy="45512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p:cNvPicPr>
            <a:picLocks noChangeAspect="1" noChangeArrowheads="1"/>
          </p:cNvPicPr>
          <p:nvPr/>
        </p:nvPicPr>
        <p:blipFill>
          <a:blip r:embed="rId5">
            <a:lum bright="-20000" contrast="40000"/>
            <a:extLst>
              <a:ext uri="{28A0092B-C50C-407E-A947-70E740481C1C}">
                <a14:useLocalDpi xmlns:a14="http://schemas.microsoft.com/office/drawing/2010/main" val="0"/>
              </a:ext>
            </a:extLst>
          </a:blip>
          <a:srcRect/>
          <a:stretch>
            <a:fillRect/>
          </a:stretch>
        </p:blipFill>
        <p:spPr bwMode="auto">
          <a:xfrm>
            <a:off x="3765856" y="5978152"/>
            <a:ext cx="4844744" cy="4481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01836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57199" y="228600"/>
            <a:ext cx="801385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3"/>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728787" y="2989050"/>
            <a:ext cx="6305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10"/>
          <p:cNvSpPr>
            <a:spLocks noChangeArrowheads="1"/>
          </p:cNvSpPr>
          <p:nvPr/>
        </p:nvSpPr>
        <p:spPr bwMode="auto">
          <a:xfrm>
            <a:off x="76200" y="2370520"/>
            <a:ext cx="8915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Butterfly Function</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interconnection pattern used in the butterfly network is defined as follows: Consider a 3-bit address (N =8), the following is the butterfly mapping:</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1"/>
          <p:cNvSpPr>
            <a:spLocks noChangeArrowheads="1"/>
          </p:cNvSpPr>
          <p:nvPr/>
        </p:nvSpPr>
        <p:spPr bwMode="auto">
          <a:xfrm>
            <a:off x="0" y="9048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3429000"/>
            <a:ext cx="1876425" cy="323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8367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85800" y="304800"/>
            <a:ext cx="2852640" cy="461665"/>
          </a:xfrm>
          <a:prstGeom prst="rect">
            <a:avLst/>
          </a:prstGeom>
        </p:spPr>
        <p:txBody>
          <a:bodyPr wrap="none">
            <a:spAutoFit/>
          </a:bodyPr>
          <a:lstStyle/>
          <a:p>
            <a:r>
              <a:rPr lang="en-US" sz="2400" b="1" u="sng" dirty="0">
                <a:solidFill>
                  <a:srgbClr val="FF0000"/>
                </a:solidFill>
              </a:rPr>
              <a:t>Multistage Networks</a:t>
            </a:r>
            <a:endParaRPr lang="en-US" sz="2400" u="sng" dirty="0">
              <a:solidFill>
                <a:srgbClr val="FF0000"/>
              </a:solidFill>
            </a:endParaRPr>
          </a:p>
        </p:txBody>
      </p:sp>
      <p:sp>
        <p:nvSpPr>
          <p:cNvPr id="3" name="Rectangle 2"/>
          <p:cNvSpPr/>
          <p:nvPr/>
        </p:nvSpPr>
        <p:spPr>
          <a:xfrm>
            <a:off x="228600" y="810676"/>
            <a:ext cx="8763000" cy="6001643"/>
          </a:xfrm>
          <a:prstGeom prst="rect">
            <a:avLst/>
          </a:prstGeom>
        </p:spPr>
        <p:txBody>
          <a:bodyPr wrap="square">
            <a:spAutoFit/>
          </a:bodyPr>
          <a:lstStyle/>
          <a:p>
            <a:pPr algn="just"/>
            <a:r>
              <a:rPr lang="en-US" sz="2400" dirty="0"/>
              <a:t>The most undesirable single bus limitation that Multistage interconnection networks (MINs ) is set to improve is the availability of only one single path between the processors and the memory modules. Such MINs provide a number of simultaneous paths between the processors and the memory modules</a:t>
            </a:r>
            <a:r>
              <a:rPr lang="en-US" sz="2400" dirty="0" smtClean="0"/>
              <a:t>.</a:t>
            </a:r>
            <a:r>
              <a:rPr lang="en-US" sz="2400" dirty="0"/>
              <a:t> </a:t>
            </a:r>
            <a:r>
              <a:rPr lang="en-US" sz="2400" dirty="0" smtClean="0"/>
              <a:t>A </a:t>
            </a:r>
            <a:r>
              <a:rPr lang="en-US" sz="2400" dirty="0"/>
              <a:t>general MIN consists of a number of stages each consisting of a set of 2x2 switching elements. Stages are connected to each other using Inter-stage Connection (ISC) Pattern. These patterns may follow any of the routing functions such as Shuffle–Exchange, Butterfly, Cube, and so </a:t>
            </a:r>
            <a:r>
              <a:rPr lang="en-US" sz="2400" dirty="0" smtClean="0"/>
              <a:t>on. The </a:t>
            </a:r>
            <a:r>
              <a:rPr lang="en-US" sz="2400" dirty="0"/>
              <a:t>settings of the SEs give a number of paths can be established simultaneously. For example, the figure below shows how three simultaneous paths connecting the three pairs of input/output 000 →101,101→011, and 110→010 can be established. It should be noted that the interconnection pattern among stages follows the shuffle operation</a:t>
            </a:r>
            <a:r>
              <a:rPr lang="en-US" sz="2400" dirty="0" smtClean="0"/>
              <a:t>.</a:t>
            </a:r>
            <a:r>
              <a:rPr lang="en-US" sz="2400" dirty="0"/>
              <a:t> This network is known as the Shuffle–Exchange network (SEN</a:t>
            </a:r>
            <a:r>
              <a:rPr lang="en-US" sz="2400" dirty="0" smtClean="0"/>
              <a:t>).as </a:t>
            </a:r>
            <a:r>
              <a:rPr lang="en-US" sz="2400" dirty="0"/>
              <a:t>An example 8 x 8 </a:t>
            </a:r>
            <a:r>
              <a:rPr lang="en-US" sz="2400" dirty="0" smtClean="0"/>
              <a:t>(</a:t>
            </a:r>
            <a:r>
              <a:rPr lang="en-US" sz="2400" dirty="0"/>
              <a:t>SEN).</a:t>
            </a:r>
            <a:endParaRPr lang="en-GB" sz="2400" dirty="0"/>
          </a:p>
        </p:txBody>
      </p:sp>
    </p:spTree>
    <p:extLst>
      <p:ext uri="{BB962C8B-B14F-4D97-AF65-F5344CB8AC3E}">
        <p14:creationId xmlns:p14="http://schemas.microsoft.com/office/powerpoint/2010/main" val="2018367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08708" y="-23014"/>
            <a:ext cx="2918876" cy="461665"/>
          </a:xfrm>
          <a:prstGeom prst="rect">
            <a:avLst/>
          </a:prstGeom>
        </p:spPr>
        <p:txBody>
          <a:bodyPr wrap="none">
            <a:spAutoFit/>
          </a:bodyPr>
          <a:lstStyle/>
          <a:p>
            <a:r>
              <a:rPr lang="en-US" sz="2400" b="1" dirty="0">
                <a:solidFill>
                  <a:srgbClr val="FF0000"/>
                </a:solidFill>
              </a:rPr>
              <a:t>The Banyan Network</a:t>
            </a:r>
            <a:r>
              <a:rPr lang="en-US" sz="2400" dirty="0">
                <a:solidFill>
                  <a:srgbClr val="FF0000"/>
                </a:solidFill>
              </a:rPr>
              <a:t> </a:t>
            </a:r>
            <a:endParaRPr lang="en-GB" sz="2400" dirty="0">
              <a:solidFill>
                <a:srgbClr val="FF0000"/>
              </a:solidFill>
            </a:endParaRPr>
          </a:p>
        </p:txBody>
      </p:sp>
      <p:sp>
        <p:nvSpPr>
          <p:cNvPr id="3" name="Rectangle 2"/>
          <p:cNvSpPr/>
          <p:nvPr/>
        </p:nvSpPr>
        <p:spPr>
          <a:xfrm>
            <a:off x="228600" y="415720"/>
            <a:ext cx="8915400" cy="2800767"/>
          </a:xfrm>
          <a:prstGeom prst="rect">
            <a:avLst/>
          </a:prstGeom>
        </p:spPr>
        <p:txBody>
          <a:bodyPr wrap="square">
            <a:spAutoFit/>
          </a:bodyPr>
          <a:lstStyle/>
          <a:p>
            <a:r>
              <a:rPr lang="en-US" sz="2200" dirty="0" smtClean="0"/>
              <a:t>The </a:t>
            </a:r>
            <a:r>
              <a:rPr lang="en-US" sz="2200" dirty="0"/>
              <a:t>memory modules, is N, the number of MIN stages is log</a:t>
            </a:r>
            <a:r>
              <a:rPr lang="en-US" sz="2200" baseline="-25000" dirty="0"/>
              <a:t>2</a:t>
            </a:r>
            <a:r>
              <a:rPr lang="en-US" sz="2200" dirty="0"/>
              <a:t> N and the number of SEs per stage is N/2, and hence the network complexity, measured in terms of the total number of SEs is O(N x log</a:t>
            </a:r>
            <a:r>
              <a:rPr lang="en-US" sz="2200" baseline="-25000" dirty="0"/>
              <a:t>2</a:t>
            </a:r>
            <a:r>
              <a:rPr lang="en-US" sz="2200" dirty="0"/>
              <a:t> N). The time complexity, measured by the number of SEs along the path from input to output, is O(log</a:t>
            </a:r>
            <a:r>
              <a:rPr lang="en-US" sz="2200" baseline="-25000" dirty="0"/>
              <a:t>2</a:t>
            </a:r>
            <a:r>
              <a:rPr lang="en-US" sz="2200" dirty="0"/>
              <a:t> N). For example, in a 16x16 MIN, the length of the path from input to output is 4. The total number of SEs in the network is usually taken as a measure for the total area of the network. The total area of a 16x16 MIN is 32 SEs</a:t>
            </a:r>
            <a:r>
              <a:rPr lang="en-US" sz="2200" dirty="0" smtClean="0"/>
              <a:t>.</a:t>
            </a:r>
            <a:endParaRPr lang="en-US" sz="2200" dirty="0"/>
          </a:p>
        </p:txBody>
      </p:sp>
      <p:pic>
        <p:nvPicPr>
          <p:cNvPr id="2050"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2057024" y="3193473"/>
            <a:ext cx="655357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8367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57200" y="75207"/>
            <a:ext cx="2882199"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dirty="0">
                <a:solidFill>
                  <a:srgbClr val="FF0000"/>
                </a:solidFill>
              </a:rPr>
              <a:t>The Omega Network</a:t>
            </a:r>
            <a:r>
              <a:rPr lang="en-US" sz="2400" dirty="0">
                <a:solidFill>
                  <a:srgbClr val="FF0000"/>
                </a:solidFill>
              </a:rPr>
              <a:t> </a:t>
            </a:r>
            <a:endParaRPr lang="en-GB" sz="2400" dirty="0">
              <a:solidFill>
                <a:srgbClr val="FF0000"/>
              </a:solidFill>
            </a:endParaRPr>
          </a:p>
        </p:txBody>
      </p:sp>
      <p:sp>
        <p:nvSpPr>
          <p:cNvPr id="3" name="Rectangle 2"/>
          <p:cNvSpPr/>
          <p:nvPr/>
        </p:nvSpPr>
        <p:spPr>
          <a:xfrm>
            <a:off x="83127" y="5352943"/>
            <a:ext cx="9144000" cy="1200329"/>
          </a:xfrm>
          <a:prstGeom prst="rect">
            <a:avLst/>
          </a:prstGeom>
        </p:spPr>
        <p:txBody>
          <a:bodyPr wrap="square">
            <a:spAutoFit/>
          </a:bodyPr>
          <a:lstStyle/>
          <a:p>
            <a:r>
              <a:rPr lang="en-US" sz="2400" dirty="0"/>
              <a:t>A size N omega network consists of n (n=log</a:t>
            </a:r>
            <a:r>
              <a:rPr lang="en-US" sz="2400" baseline="-25000" dirty="0"/>
              <a:t>2</a:t>
            </a:r>
            <a:r>
              <a:rPr lang="en-US" sz="2400" dirty="0"/>
              <a:t> N single-stage) Shuffle–Exchange networks. Each stage consists of a column of N=2, two-input switching elements whose input is a shuffle connection</a:t>
            </a:r>
            <a:endParaRPr lang="en-GB" sz="2400" dirty="0"/>
          </a:p>
        </p:txBody>
      </p:sp>
      <p:pic>
        <p:nvPicPr>
          <p:cNvPr id="166" name="Picture 7" descr="8-5"/>
          <p:cNvPicPr>
            <a:picLocks noChangeAspect="1" noChangeArrowheads="1"/>
          </p:cNvPicPr>
          <p:nvPr/>
        </p:nvPicPr>
        <p:blipFill>
          <a:blip r:embed="rId2"/>
          <a:srcRect/>
          <a:stretch>
            <a:fillRect/>
          </a:stretch>
        </p:blipFill>
        <p:spPr bwMode="auto">
          <a:xfrm>
            <a:off x="457200" y="632585"/>
            <a:ext cx="7056438" cy="3319462"/>
          </a:xfrm>
          <a:prstGeom prst="rect">
            <a:avLst/>
          </a:prstGeom>
          <a:noFill/>
          <a:ln w="9525">
            <a:noFill/>
            <a:miter lim="800000"/>
            <a:headEnd/>
            <a:tailEnd/>
          </a:ln>
        </p:spPr>
      </p:pic>
      <p:sp>
        <p:nvSpPr>
          <p:cNvPr id="167" name="Rectangle 9"/>
          <p:cNvSpPr>
            <a:spLocks noChangeArrowheads="1"/>
          </p:cNvSpPr>
          <p:nvPr/>
        </p:nvSpPr>
        <p:spPr bwMode="auto">
          <a:xfrm>
            <a:off x="90054" y="3979756"/>
            <a:ext cx="8424863" cy="1200329"/>
          </a:xfrm>
          <a:prstGeom prst="rect">
            <a:avLst/>
          </a:prstGeom>
          <a:noFill/>
          <a:ln w="9525">
            <a:noFill/>
            <a:miter lim="800000"/>
            <a:headEnd/>
            <a:tailEnd/>
          </a:ln>
        </p:spPr>
        <p:txBody>
          <a:bodyPr>
            <a:spAutoFit/>
          </a:bodyPr>
          <a:lstStyle/>
          <a:p>
            <a:pPr marL="234950" indent="-234950">
              <a:tabLst>
                <a:tab pos="858838" algn="l"/>
              </a:tabLst>
            </a:pPr>
            <a:r>
              <a:rPr lang="en-US" sz="2400" dirty="0"/>
              <a:t>Number of Stages = </a:t>
            </a:r>
            <a:r>
              <a:rPr lang="en-US" sz="2400" dirty="0">
                <a:solidFill>
                  <a:srgbClr val="FF0000"/>
                </a:solidFill>
              </a:rPr>
              <a:t>(</a:t>
            </a:r>
            <a:r>
              <a:rPr lang="en-US" sz="2400" dirty="0" smtClean="0">
                <a:solidFill>
                  <a:srgbClr val="FF0000"/>
                </a:solidFill>
              </a:rPr>
              <a:t>Log</a:t>
            </a:r>
            <a:r>
              <a:rPr lang="en-US" sz="2400" baseline="-25000" dirty="0" smtClean="0">
                <a:solidFill>
                  <a:srgbClr val="FF0000"/>
                </a:solidFill>
              </a:rPr>
              <a:t>2</a:t>
            </a:r>
            <a:r>
              <a:rPr lang="en-US" sz="2400" dirty="0" smtClean="0">
                <a:solidFill>
                  <a:srgbClr val="FF0000"/>
                </a:solidFill>
              </a:rPr>
              <a:t>n)</a:t>
            </a:r>
            <a:endParaRPr lang="en-US" sz="2400" dirty="0">
              <a:solidFill>
                <a:srgbClr val="FF0000"/>
              </a:solidFill>
            </a:endParaRPr>
          </a:p>
          <a:p>
            <a:pPr marL="234950" indent="-234950">
              <a:tabLst>
                <a:tab pos="858838" algn="l"/>
              </a:tabLst>
            </a:pPr>
            <a:r>
              <a:rPr lang="en-US" sz="2400" dirty="0"/>
              <a:t>Number of Switches per Stage =</a:t>
            </a:r>
            <a:r>
              <a:rPr lang="en-US" sz="2400" dirty="0">
                <a:solidFill>
                  <a:srgbClr val="FF0000"/>
                </a:solidFill>
              </a:rPr>
              <a:t> (n/2),</a:t>
            </a:r>
          </a:p>
          <a:p>
            <a:pPr marL="234950" indent="-234950">
              <a:tabLst>
                <a:tab pos="858838" algn="l"/>
              </a:tabLst>
            </a:pPr>
            <a:r>
              <a:rPr lang="en-US" sz="2400" dirty="0"/>
              <a:t>Total Switches = </a:t>
            </a:r>
            <a:r>
              <a:rPr lang="en-US" sz="2400" dirty="0">
                <a:solidFill>
                  <a:srgbClr val="FF0000"/>
                </a:solidFill>
              </a:rPr>
              <a:t>(n/2)Log</a:t>
            </a:r>
            <a:r>
              <a:rPr lang="en-US" sz="2400" baseline="-25000" dirty="0">
                <a:solidFill>
                  <a:srgbClr val="FF0000"/>
                </a:solidFill>
              </a:rPr>
              <a:t>2</a:t>
            </a:r>
            <a:r>
              <a:rPr lang="en-US" sz="2400" dirty="0">
                <a:solidFill>
                  <a:srgbClr val="FF0000"/>
                </a:solidFill>
              </a:rPr>
              <a:t>n</a:t>
            </a:r>
          </a:p>
        </p:txBody>
      </p:sp>
    </p:spTree>
    <p:extLst>
      <p:ext uri="{BB962C8B-B14F-4D97-AF65-F5344CB8AC3E}">
        <p14:creationId xmlns:p14="http://schemas.microsoft.com/office/powerpoint/2010/main" val="2018367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499764" cy="2123658"/>
          </a:xfrm>
          <a:prstGeom prst="rect">
            <a:avLst/>
          </a:prstGeom>
        </p:spPr>
        <p:txBody>
          <a:bodyPr wrap="square">
            <a:spAutoFit/>
          </a:bodyPr>
          <a:lstStyle/>
          <a:p>
            <a:r>
              <a:rPr lang="en-US" sz="2200" dirty="0"/>
              <a:t>A commonly used multistage connection network is the </a:t>
            </a:r>
            <a:r>
              <a:rPr lang="en-US" sz="2200" b="1" i="1" dirty="0" smtClean="0"/>
              <a:t>omega network</a:t>
            </a:r>
            <a:r>
              <a:rPr lang="en-US" sz="2200" dirty="0"/>
              <a:t>. This network consists of log </a:t>
            </a:r>
            <a:r>
              <a:rPr lang="en-US" sz="2200" i="1" dirty="0"/>
              <a:t>p </a:t>
            </a:r>
            <a:r>
              <a:rPr lang="en-US" sz="2200" dirty="0"/>
              <a:t>stages, where </a:t>
            </a:r>
            <a:r>
              <a:rPr lang="en-US" sz="2200" i="1" dirty="0"/>
              <a:t>p </a:t>
            </a:r>
            <a:r>
              <a:rPr lang="en-US" sz="2200" dirty="0"/>
              <a:t>is the number of inputs (</a:t>
            </a:r>
            <a:r>
              <a:rPr lang="en-US" sz="2200" dirty="0" smtClean="0"/>
              <a:t>processing nodes</a:t>
            </a:r>
            <a:r>
              <a:rPr lang="en-US" sz="2200" dirty="0"/>
              <a:t>) and also the number of outputs (memory banks). Each stage of the omega </a:t>
            </a:r>
            <a:r>
              <a:rPr lang="en-US" sz="2200" dirty="0" smtClean="0"/>
              <a:t>network consists </a:t>
            </a:r>
            <a:r>
              <a:rPr lang="en-US" sz="2200" dirty="0"/>
              <a:t>of an interconnection pattern that connects </a:t>
            </a:r>
            <a:r>
              <a:rPr lang="en-US" sz="2200" i="1" dirty="0"/>
              <a:t>p </a:t>
            </a:r>
            <a:r>
              <a:rPr lang="en-US" sz="2200" dirty="0"/>
              <a:t>inputs and </a:t>
            </a:r>
            <a:r>
              <a:rPr lang="en-US" sz="2200" i="1" dirty="0"/>
              <a:t>p </a:t>
            </a:r>
            <a:r>
              <a:rPr lang="en-US" sz="2200" dirty="0"/>
              <a:t>outputs; a link </a:t>
            </a:r>
            <a:r>
              <a:rPr lang="en-US" sz="2200" dirty="0" smtClean="0"/>
              <a:t>exists between </a:t>
            </a:r>
            <a:r>
              <a:rPr lang="en-US" sz="2200" dirty="0"/>
              <a:t>input </a:t>
            </a:r>
            <a:r>
              <a:rPr lang="en-US" sz="2200" i="1" dirty="0" err="1"/>
              <a:t>i</a:t>
            </a:r>
            <a:r>
              <a:rPr lang="en-US" sz="2200" i="1" dirty="0"/>
              <a:t> </a:t>
            </a:r>
            <a:r>
              <a:rPr lang="en-US" sz="2200" dirty="0"/>
              <a:t>and output </a:t>
            </a:r>
            <a:r>
              <a:rPr lang="en-US" sz="2200" i="1" dirty="0"/>
              <a:t>j </a:t>
            </a:r>
            <a:r>
              <a:rPr lang="en-US" sz="2200" dirty="0"/>
              <a:t>if the following is true</a:t>
            </a:r>
            <a:r>
              <a:rPr lang="en-US" sz="2200" dirty="0" smtClean="0"/>
              <a:t>:</a:t>
            </a:r>
            <a:endParaRPr lang="en-US" sz="22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590800"/>
            <a:ext cx="7083088" cy="3871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81426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829822"/>
            <a:ext cx="8686800" cy="1938992"/>
          </a:xfrm>
          <a:prstGeom prst="rect">
            <a:avLst/>
          </a:prstGeom>
        </p:spPr>
        <p:txBody>
          <a:bodyPr wrap="square">
            <a:spAutoFit/>
          </a:bodyPr>
          <a:lstStyle/>
          <a:p>
            <a:r>
              <a:rPr lang="en-US" sz="2000" dirty="0"/>
              <a:t>Equation </a:t>
            </a:r>
            <a:r>
              <a:rPr lang="en-US" sz="2000" dirty="0" smtClean="0"/>
              <a:t>6.1 </a:t>
            </a:r>
            <a:r>
              <a:rPr lang="en-US" sz="2000" dirty="0"/>
              <a:t>represents a left-rotation operation on the binary representation of </a:t>
            </a:r>
            <a:r>
              <a:rPr lang="en-US" sz="2000" i="1" dirty="0" err="1"/>
              <a:t>i</a:t>
            </a:r>
            <a:r>
              <a:rPr lang="en-US" sz="2000" i="1" dirty="0"/>
              <a:t> </a:t>
            </a:r>
            <a:r>
              <a:rPr lang="en-US" sz="2000" dirty="0"/>
              <a:t>to obtain </a:t>
            </a:r>
            <a:r>
              <a:rPr lang="en-US" sz="2000" i="1" dirty="0"/>
              <a:t>j</a:t>
            </a:r>
            <a:r>
              <a:rPr lang="en-US" sz="2000" dirty="0" smtClean="0"/>
              <a:t>. This </a:t>
            </a:r>
            <a:r>
              <a:rPr lang="en-US" sz="2000" dirty="0"/>
              <a:t>interconnection pattern is called a </a:t>
            </a:r>
            <a:r>
              <a:rPr lang="en-US" sz="2000" b="1" i="1" dirty="0"/>
              <a:t>perfect shuffle</a:t>
            </a:r>
            <a:r>
              <a:rPr lang="en-US" sz="2000" dirty="0"/>
              <a:t>. Figure </a:t>
            </a:r>
            <a:r>
              <a:rPr lang="en-US" sz="2000" dirty="0" smtClean="0"/>
              <a:t>below shows </a:t>
            </a:r>
            <a:r>
              <a:rPr lang="en-US" sz="2000" dirty="0"/>
              <a:t>a perfect </a:t>
            </a:r>
            <a:r>
              <a:rPr lang="en-US" sz="2000" dirty="0" smtClean="0"/>
              <a:t>shuffle interconnection </a:t>
            </a:r>
            <a:r>
              <a:rPr lang="en-US" sz="2000" dirty="0"/>
              <a:t>pattern for eight inputs and outputs. At each stage of an omega network, </a:t>
            </a:r>
            <a:r>
              <a:rPr lang="en-US" sz="2000" dirty="0" smtClean="0"/>
              <a:t>a perfect </a:t>
            </a:r>
            <a:r>
              <a:rPr lang="en-US" sz="2000" dirty="0"/>
              <a:t>shuffle interconnection pattern feeds into a set of </a:t>
            </a:r>
            <a:r>
              <a:rPr lang="en-US" sz="2000" i="1" dirty="0"/>
              <a:t>p</a:t>
            </a:r>
            <a:r>
              <a:rPr lang="en-US" sz="2000" dirty="0"/>
              <a:t>/2 switches or switching nodes. It should be noted that the </a:t>
            </a:r>
            <a:r>
              <a:rPr lang="en-US" sz="2000" dirty="0" smtClean="0"/>
              <a:t>interconnection pattern </a:t>
            </a:r>
            <a:r>
              <a:rPr lang="en-US" sz="2000" dirty="0"/>
              <a:t>among stages follows the shuffle operation</a:t>
            </a:r>
            <a:r>
              <a:rPr lang="en-US" sz="2000" dirty="0" smtClean="0"/>
              <a:t>.</a:t>
            </a:r>
            <a:endParaRPr lang="en-GB" sz="2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5488"/>
            <a:ext cx="3733800" cy="6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9135" y="2895600"/>
            <a:ext cx="6343865" cy="3712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953000" y="261424"/>
            <a:ext cx="1383007" cy="369332"/>
          </a:xfrm>
          <a:prstGeom prst="rect">
            <a:avLst/>
          </a:prstGeom>
        </p:spPr>
        <p:txBody>
          <a:bodyPr wrap="none">
            <a:spAutoFit/>
          </a:bodyPr>
          <a:lstStyle/>
          <a:p>
            <a:r>
              <a:rPr lang="en-GB" b="1" dirty="0"/>
              <a:t>Equation </a:t>
            </a:r>
            <a:r>
              <a:rPr lang="en-GB" b="1" dirty="0" smtClean="0"/>
              <a:t>6.1</a:t>
            </a:r>
            <a:endParaRPr lang="en-GB" dirty="0"/>
          </a:p>
        </p:txBody>
      </p:sp>
    </p:spTree>
    <p:extLst>
      <p:ext uri="{BB962C8B-B14F-4D97-AF65-F5344CB8AC3E}">
        <p14:creationId xmlns:p14="http://schemas.microsoft.com/office/powerpoint/2010/main" val="4140276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30"/>
          <p:cNvSpPr/>
          <p:nvPr/>
        </p:nvSpPr>
        <p:spPr>
          <a:xfrm>
            <a:off x="2385060" y="999745"/>
            <a:ext cx="762000" cy="0"/>
          </a:xfrm>
          <a:custGeom>
            <a:avLst/>
            <a:gdLst/>
            <a:ahLst/>
            <a:cxnLst/>
            <a:rect l="l" t="t" r="r" b="b"/>
            <a:pathLst>
              <a:path w="762000">
                <a:moveTo>
                  <a:pt x="0" y="0"/>
                </a:moveTo>
                <a:lnTo>
                  <a:pt x="762000" y="0"/>
                </a:lnTo>
              </a:path>
            </a:pathLst>
          </a:custGeom>
          <a:ln w="25400">
            <a:solidFill>
              <a:srgbClr val="0000FF"/>
            </a:solidFill>
          </a:ln>
        </p:spPr>
        <p:txBody>
          <a:bodyPr wrap="square" lIns="0" tIns="0" rIns="0" bIns="0" rtlCol="0">
            <a:noAutofit/>
          </a:bodyPr>
          <a:lstStyle/>
          <a:p>
            <a:endParaRPr/>
          </a:p>
        </p:txBody>
      </p:sp>
      <p:sp>
        <p:nvSpPr>
          <p:cNvPr id="5" name="object 31"/>
          <p:cNvSpPr/>
          <p:nvPr/>
        </p:nvSpPr>
        <p:spPr>
          <a:xfrm>
            <a:off x="1242060" y="12759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6" name="object 32"/>
          <p:cNvSpPr/>
          <p:nvPr/>
        </p:nvSpPr>
        <p:spPr>
          <a:xfrm>
            <a:off x="1242060" y="17331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7" name="object 33"/>
          <p:cNvSpPr/>
          <p:nvPr/>
        </p:nvSpPr>
        <p:spPr>
          <a:xfrm>
            <a:off x="1384935" y="1275970"/>
            <a:ext cx="533400" cy="609600"/>
          </a:xfrm>
          <a:custGeom>
            <a:avLst/>
            <a:gdLst/>
            <a:ahLst/>
            <a:cxnLst/>
            <a:rect l="l" t="t" r="r" b="b"/>
            <a:pathLst>
              <a:path w="533400" h="609600">
                <a:moveTo>
                  <a:pt x="0" y="0"/>
                </a:moveTo>
                <a:lnTo>
                  <a:pt x="533400" y="609600"/>
                </a:lnTo>
              </a:path>
            </a:pathLst>
          </a:custGeom>
          <a:ln w="25400">
            <a:solidFill>
              <a:srgbClr val="0000FF"/>
            </a:solidFill>
          </a:ln>
        </p:spPr>
        <p:txBody>
          <a:bodyPr wrap="square" lIns="0" tIns="0" rIns="0" bIns="0" rtlCol="0">
            <a:noAutofit/>
          </a:bodyPr>
          <a:lstStyle/>
          <a:p>
            <a:endParaRPr/>
          </a:p>
        </p:txBody>
      </p:sp>
      <p:sp>
        <p:nvSpPr>
          <p:cNvPr id="8" name="object 34"/>
          <p:cNvSpPr/>
          <p:nvPr/>
        </p:nvSpPr>
        <p:spPr>
          <a:xfrm>
            <a:off x="1242060" y="2190370"/>
            <a:ext cx="152400" cy="0"/>
          </a:xfrm>
          <a:custGeom>
            <a:avLst/>
            <a:gdLst/>
            <a:ahLst/>
            <a:cxnLst/>
            <a:rect l="l" t="t" r="r" b="b"/>
            <a:pathLst>
              <a:path w="152400">
                <a:moveTo>
                  <a:pt x="0" y="0"/>
                </a:moveTo>
                <a:lnTo>
                  <a:pt x="152400" y="0"/>
                </a:lnTo>
              </a:path>
            </a:pathLst>
          </a:custGeom>
          <a:ln>
            <a:solidFill>
              <a:srgbClr val="FFC000"/>
            </a:solidFill>
          </a:ln>
        </p:spPr>
        <p:style>
          <a:lnRef idx="3">
            <a:schemeClr val="dk1"/>
          </a:lnRef>
          <a:fillRef idx="0">
            <a:schemeClr val="dk1"/>
          </a:fillRef>
          <a:effectRef idx="2">
            <a:schemeClr val="dk1"/>
          </a:effectRef>
          <a:fontRef idx="minor">
            <a:schemeClr val="tx1"/>
          </a:fontRef>
        </p:style>
        <p:txBody>
          <a:bodyPr wrap="square" lIns="0" tIns="0" rIns="0" bIns="0" rtlCol="0">
            <a:noAutofit/>
          </a:bodyPr>
          <a:lstStyle/>
          <a:p>
            <a:endParaRPr/>
          </a:p>
        </p:txBody>
      </p:sp>
      <p:sp>
        <p:nvSpPr>
          <p:cNvPr id="9" name="object 35"/>
          <p:cNvSpPr/>
          <p:nvPr/>
        </p:nvSpPr>
        <p:spPr>
          <a:xfrm>
            <a:off x="1242060" y="26570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0" name="object 36"/>
          <p:cNvSpPr/>
          <p:nvPr/>
        </p:nvSpPr>
        <p:spPr>
          <a:xfrm>
            <a:off x="1384935" y="1733170"/>
            <a:ext cx="533400" cy="914400"/>
          </a:xfrm>
          <a:custGeom>
            <a:avLst/>
            <a:gdLst/>
            <a:ahLst/>
            <a:cxnLst/>
            <a:rect l="l" t="t" r="r" b="b"/>
            <a:pathLst>
              <a:path w="533400" h="914400">
                <a:moveTo>
                  <a:pt x="0" y="0"/>
                </a:moveTo>
                <a:lnTo>
                  <a:pt x="533400" y="914400"/>
                </a:lnTo>
              </a:path>
            </a:pathLst>
          </a:custGeom>
          <a:ln w="25400">
            <a:solidFill>
              <a:srgbClr val="0000FF"/>
            </a:solidFill>
          </a:ln>
        </p:spPr>
        <p:txBody>
          <a:bodyPr wrap="square" lIns="0" tIns="0" rIns="0" bIns="0" rtlCol="0">
            <a:noAutofit/>
          </a:bodyPr>
          <a:lstStyle/>
          <a:p>
            <a:endParaRPr/>
          </a:p>
        </p:txBody>
      </p:sp>
      <p:sp>
        <p:nvSpPr>
          <p:cNvPr id="11" name="object 37"/>
          <p:cNvSpPr/>
          <p:nvPr/>
        </p:nvSpPr>
        <p:spPr>
          <a:xfrm>
            <a:off x="1242060" y="31142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2" name="object 38"/>
          <p:cNvSpPr/>
          <p:nvPr/>
        </p:nvSpPr>
        <p:spPr>
          <a:xfrm>
            <a:off x="1242060" y="35714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3" name="object 39"/>
          <p:cNvSpPr/>
          <p:nvPr/>
        </p:nvSpPr>
        <p:spPr>
          <a:xfrm>
            <a:off x="1384935" y="2190370"/>
            <a:ext cx="533400" cy="1371600"/>
          </a:xfrm>
          <a:custGeom>
            <a:avLst/>
            <a:gdLst/>
            <a:ahLst/>
            <a:cxnLst/>
            <a:rect l="l" t="t" r="r" b="b"/>
            <a:pathLst>
              <a:path w="533400" h="1371600">
                <a:moveTo>
                  <a:pt x="0" y="0"/>
                </a:moveTo>
                <a:lnTo>
                  <a:pt x="533400" y="1371600"/>
                </a:lnTo>
              </a:path>
            </a:pathLst>
          </a:custGeom>
          <a:ln>
            <a:solidFill>
              <a:srgbClr val="FFC000"/>
            </a:solidFill>
          </a:ln>
        </p:spPr>
        <p:style>
          <a:lnRef idx="3">
            <a:schemeClr val="dk1"/>
          </a:lnRef>
          <a:fillRef idx="0">
            <a:schemeClr val="dk1"/>
          </a:fillRef>
          <a:effectRef idx="2">
            <a:schemeClr val="dk1"/>
          </a:effectRef>
          <a:fontRef idx="minor">
            <a:schemeClr val="tx1"/>
          </a:fontRef>
        </p:style>
        <p:txBody>
          <a:bodyPr wrap="square" lIns="0" tIns="0" rIns="0" bIns="0" rtlCol="0">
            <a:noAutofit/>
          </a:bodyPr>
          <a:lstStyle/>
          <a:p>
            <a:endParaRPr/>
          </a:p>
        </p:txBody>
      </p:sp>
      <p:sp>
        <p:nvSpPr>
          <p:cNvPr id="14" name="object 40"/>
          <p:cNvSpPr/>
          <p:nvPr/>
        </p:nvSpPr>
        <p:spPr>
          <a:xfrm>
            <a:off x="1394460" y="1285495"/>
            <a:ext cx="533400" cy="1371600"/>
          </a:xfrm>
          <a:custGeom>
            <a:avLst/>
            <a:gdLst/>
            <a:ahLst/>
            <a:cxnLst/>
            <a:rect l="l" t="t" r="r" b="b"/>
            <a:pathLst>
              <a:path w="533400" h="1371600">
                <a:moveTo>
                  <a:pt x="0" y="1371600"/>
                </a:moveTo>
                <a:lnTo>
                  <a:pt x="533400" y="0"/>
                </a:lnTo>
              </a:path>
            </a:pathLst>
          </a:custGeom>
          <a:ln w="25400">
            <a:solidFill>
              <a:srgbClr val="0000FF"/>
            </a:solidFill>
          </a:ln>
        </p:spPr>
        <p:txBody>
          <a:bodyPr wrap="square" lIns="0" tIns="0" rIns="0" bIns="0" rtlCol="0">
            <a:noAutofit/>
          </a:bodyPr>
          <a:lstStyle/>
          <a:p>
            <a:endParaRPr/>
          </a:p>
        </p:txBody>
      </p:sp>
      <p:sp>
        <p:nvSpPr>
          <p:cNvPr id="15" name="object 41"/>
          <p:cNvSpPr/>
          <p:nvPr/>
        </p:nvSpPr>
        <p:spPr>
          <a:xfrm>
            <a:off x="1394460" y="2123695"/>
            <a:ext cx="533400" cy="990600"/>
          </a:xfrm>
          <a:custGeom>
            <a:avLst/>
            <a:gdLst/>
            <a:ahLst/>
            <a:cxnLst/>
            <a:rect l="l" t="t" r="r" b="b"/>
            <a:pathLst>
              <a:path w="533400" h="990600">
                <a:moveTo>
                  <a:pt x="0" y="990600"/>
                </a:moveTo>
                <a:lnTo>
                  <a:pt x="533400" y="0"/>
                </a:lnTo>
              </a:path>
            </a:pathLst>
          </a:custGeom>
          <a:ln w="25400">
            <a:solidFill>
              <a:srgbClr val="0000FF"/>
            </a:solidFill>
          </a:ln>
        </p:spPr>
        <p:txBody>
          <a:bodyPr wrap="square" lIns="0" tIns="0" rIns="0" bIns="0" rtlCol="0">
            <a:noAutofit/>
          </a:bodyPr>
          <a:lstStyle/>
          <a:p>
            <a:endParaRPr/>
          </a:p>
        </p:txBody>
      </p:sp>
      <p:sp>
        <p:nvSpPr>
          <p:cNvPr id="16" name="object 42"/>
          <p:cNvSpPr/>
          <p:nvPr/>
        </p:nvSpPr>
        <p:spPr>
          <a:xfrm>
            <a:off x="1394460" y="2876170"/>
            <a:ext cx="533400" cy="704850"/>
          </a:xfrm>
          <a:custGeom>
            <a:avLst/>
            <a:gdLst/>
            <a:ahLst/>
            <a:cxnLst/>
            <a:rect l="l" t="t" r="r" b="b"/>
            <a:pathLst>
              <a:path w="533400" h="704850">
                <a:moveTo>
                  <a:pt x="0" y="704850"/>
                </a:moveTo>
                <a:lnTo>
                  <a:pt x="533400" y="0"/>
                </a:lnTo>
              </a:path>
            </a:pathLst>
          </a:custGeom>
          <a:ln w="25400">
            <a:solidFill>
              <a:srgbClr val="0000FF"/>
            </a:solidFill>
          </a:ln>
        </p:spPr>
        <p:txBody>
          <a:bodyPr wrap="square" lIns="0" tIns="0" rIns="0" bIns="0" rtlCol="0">
            <a:noAutofit/>
          </a:bodyPr>
          <a:lstStyle/>
          <a:p>
            <a:endParaRPr/>
          </a:p>
        </p:txBody>
      </p:sp>
      <p:sp>
        <p:nvSpPr>
          <p:cNvPr id="17" name="object 43"/>
          <p:cNvSpPr/>
          <p:nvPr/>
        </p:nvSpPr>
        <p:spPr>
          <a:xfrm>
            <a:off x="1232535" y="8282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8" name="object 44"/>
          <p:cNvSpPr/>
          <p:nvPr/>
        </p:nvSpPr>
        <p:spPr>
          <a:xfrm>
            <a:off x="1375410" y="828295"/>
            <a:ext cx="533400" cy="152400"/>
          </a:xfrm>
          <a:custGeom>
            <a:avLst/>
            <a:gdLst/>
            <a:ahLst/>
            <a:cxnLst/>
            <a:rect l="l" t="t" r="r" b="b"/>
            <a:pathLst>
              <a:path w="533400" h="152400">
                <a:moveTo>
                  <a:pt x="0" y="0"/>
                </a:moveTo>
                <a:lnTo>
                  <a:pt x="533400" y="152400"/>
                </a:lnTo>
              </a:path>
            </a:pathLst>
          </a:custGeom>
          <a:ln w="25400">
            <a:solidFill>
              <a:srgbClr val="0000FF"/>
            </a:solidFill>
          </a:ln>
        </p:spPr>
        <p:txBody>
          <a:bodyPr wrap="square" lIns="0" tIns="0" rIns="0" bIns="0" rtlCol="0">
            <a:noAutofit/>
          </a:bodyPr>
          <a:lstStyle/>
          <a:p>
            <a:endParaRPr/>
          </a:p>
        </p:txBody>
      </p:sp>
      <p:sp>
        <p:nvSpPr>
          <p:cNvPr id="19" name="object 45"/>
          <p:cNvSpPr/>
          <p:nvPr/>
        </p:nvSpPr>
        <p:spPr>
          <a:xfrm>
            <a:off x="381000" y="545592"/>
            <a:ext cx="996696" cy="521208"/>
          </a:xfrm>
          <a:prstGeom prst="rect">
            <a:avLst/>
          </a:prstGeom>
          <a:blipFill>
            <a:blip r:embed="rId2" cstate="print"/>
            <a:stretch>
              <a:fillRect/>
            </a:stretch>
          </a:blipFill>
        </p:spPr>
        <p:txBody>
          <a:bodyPr wrap="square" lIns="0" tIns="0" rIns="0" bIns="0" rtlCol="0">
            <a:noAutofit/>
          </a:bodyPr>
          <a:lstStyle/>
          <a:p>
            <a:endParaRPr/>
          </a:p>
        </p:txBody>
      </p:sp>
      <p:sp>
        <p:nvSpPr>
          <p:cNvPr id="20" name="object 46"/>
          <p:cNvSpPr/>
          <p:nvPr/>
        </p:nvSpPr>
        <p:spPr>
          <a:xfrm>
            <a:off x="804291" y="8511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21" name="object 47"/>
          <p:cNvSpPr/>
          <p:nvPr/>
        </p:nvSpPr>
        <p:spPr>
          <a:xfrm>
            <a:off x="629031" y="7315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22" name="object 48"/>
          <p:cNvSpPr/>
          <p:nvPr/>
        </p:nvSpPr>
        <p:spPr>
          <a:xfrm>
            <a:off x="648843" y="8511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23" name="object 49"/>
          <p:cNvSpPr/>
          <p:nvPr/>
        </p:nvSpPr>
        <p:spPr>
          <a:xfrm>
            <a:off x="939926" y="7315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24" name="object 50"/>
          <p:cNvSpPr/>
          <p:nvPr/>
        </p:nvSpPr>
        <p:spPr>
          <a:xfrm>
            <a:off x="959739" y="851104"/>
            <a:ext cx="9224" cy="72120"/>
          </a:xfrm>
          <a:prstGeom prst="rect">
            <a:avLst/>
          </a:prstGeom>
          <a:blipFill>
            <a:blip r:embed="rId7" cstate="print"/>
            <a:stretch>
              <a:fillRect/>
            </a:stretch>
          </a:blipFill>
        </p:spPr>
        <p:txBody>
          <a:bodyPr wrap="square" lIns="0" tIns="0" rIns="0" bIns="0" rtlCol="0">
            <a:noAutofit/>
          </a:bodyPr>
          <a:lstStyle/>
          <a:p>
            <a:endParaRPr/>
          </a:p>
        </p:txBody>
      </p:sp>
      <p:sp>
        <p:nvSpPr>
          <p:cNvPr id="25" name="object 51"/>
          <p:cNvSpPr/>
          <p:nvPr/>
        </p:nvSpPr>
        <p:spPr>
          <a:xfrm>
            <a:off x="784479" y="7315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26" name="object 52"/>
          <p:cNvSpPr/>
          <p:nvPr/>
        </p:nvSpPr>
        <p:spPr>
          <a:xfrm>
            <a:off x="381000" y="1002793"/>
            <a:ext cx="996696" cy="521207"/>
          </a:xfrm>
          <a:prstGeom prst="rect">
            <a:avLst/>
          </a:prstGeom>
          <a:blipFill>
            <a:blip r:embed="rId8" cstate="print"/>
            <a:stretch>
              <a:fillRect/>
            </a:stretch>
          </a:blipFill>
        </p:spPr>
        <p:txBody>
          <a:bodyPr wrap="square" lIns="0" tIns="0" rIns="0" bIns="0" rtlCol="0">
            <a:noAutofit/>
          </a:bodyPr>
          <a:lstStyle/>
          <a:p>
            <a:endParaRPr/>
          </a:p>
        </p:txBody>
      </p:sp>
      <p:sp>
        <p:nvSpPr>
          <p:cNvPr id="27" name="object 53"/>
          <p:cNvSpPr/>
          <p:nvPr/>
        </p:nvSpPr>
        <p:spPr>
          <a:xfrm>
            <a:off x="804291" y="13083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28" name="object 54"/>
          <p:cNvSpPr/>
          <p:nvPr/>
        </p:nvSpPr>
        <p:spPr>
          <a:xfrm>
            <a:off x="629031" y="11887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29" name="object 55"/>
          <p:cNvSpPr/>
          <p:nvPr/>
        </p:nvSpPr>
        <p:spPr>
          <a:xfrm>
            <a:off x="648843" y="13083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30" name="object 56"/>
          <p:cNvSpPr/>
          <p:nvPr/>
        </p:nvSpPr>
        <p:spPr>
          <a:xfrm>
            <a:off x="958723" y="1188721"/>
            <a:ext cx="73533" cy="200406"/>
          </a:xfrm>
          <a:prstGeom prst="rect">
            <a:avLst/>
          </a:prstGeom>
          <a:blipFill>
            <a:blip r:embed="rId9" cstate="print"/>
            <a:stretch>
              <a:fillRect/>
            </a:stretch>
          </a:blipFill>
        </p:spPr>
        <p:txBody>
          <a:bodyPr wrap="square" lIns="0" tIns="0" rIns="0" bIns="0" rtlCol="0">
            <a:noAutofit/>
          </a:bodyPr>
          <a:lstStyle/>
          <a:p>
            <a:endParaRPr/>
          </a:p>
        </p:txBody>
      </p:sp>
      <p:sp>
        <p:nvSpPr>
          <p:cNvPr id="31" name="object 57"/>
          <p:cNvSpPr/>
          <p:nvPr/>
        </p:nvSpPr>
        <p:spPr>
          <a:xfrm>
            <a:off x="784479" y="11887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32" name="object 58"/>
          <p:cNvSpPr/>
          <p:nvPr/>
        </p:nvSpPr>
        <p:spPr>
          <a:xfrm>
            <a:off x="381000" y="1459993"/>
            <a:ext cx="996696" cy="521207"/>
          </a:xfrm>
          <a:prstGeom prst="rect">
            <a:avLst/>
          </a:prstGeom>
          <a:blipFill>
            <a:blip r:embed="rId10" cstate="print"/>
            <a:stretch>
              <a:fillRect/>
            </a:stretch>
          </a:blipFill>
        </p:spPr>
        <p:txBody>
          <a:bodyPr wrap="square" lIns="0" tIns="0" rIns="0" bIns="0" rtlCol="0">
            <a:noAutofit/>
          </a:bodyPr>
          <a:lstStyle/>
          <a:p>
            <a:endParaRPr/>
          </a:p>
        </p:txBody>
      </p:sp>
      <p:sp>
        <p:nvSpPr>
          <p:cNvPr id="33" name="object 59"/>
          <p:cNvSpPr/>
          <p:nvPr/>
        </p:nvSpPr>
        <p:spPr>
          <a:xfrm>
            <a:off x="959739" y="17655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34" name="object 60"/>
          <p:cNvSpPr/>
          <p:nvPr/>
        </p:nvSpPr>
        <p:spPr>
          <a:xfrm>
            <a:off x="629031" y="16459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35" name="object 61"/>
          <p:cNvSpPr/>
          <p:nvPr/>
        </p:nvSpPr>
        <p:spPr>
          <a:xfrm>
            <a:off x="648843" y="17655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36" name="object 62"/>
          <p:cNvSpPr/>
          <p:nvPr/>
        </p:nvSpPr>
        <p:spPr>
          <a:xfrm>
            <a:off x="803275" y="1645921"/>
            <a:ext cx="73533" cy="200406"/>
          </a:xfrm>
          <a:prstGeom prst="rect">
            <a:avLst/>
          </a:prstGeom>
          <a:blipFill>
            <a:blip r:embed="rId9" cstate="print"/>
            <a:stretch>
              <a:fillRect/>
            </a:stretch>
          </a:blipFill>
        </p:spPr>
        <p:txBody>
          <a:bodyPr wrap="square" lIns="0" tIns="0" rIns="0" bIns="0" rtlCol="0">
            <a:noAutofit/>
          </a:bodyPr>
          <a:lstStyle/>
          <a:p>
            <a:endParaRPr/>
          </a:p>
        </p:txBody>
      </p:sp>
      <p:sp>
        <p:nvSpPr>
          <p:cNvPr id="37" name="object 63"/>
          <p:cNvSpPr/>
          <p:nvPr/>
        </p:nvSpPr>
        <p:spPr>
          <a:xfrm>
            <a:off x="939926" y="16459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38" name="object 64"/>
          <p:cNvSpPr/>
          <p:nvPr/>
        </p:nvSpPr>
        <p:spPr>
          <a:xfrm>
            <a:off x="381000" y="1917193"/>
            <a:ext cx="987551" cy="521207"/>
          </a:xfrm>
          <a:prstGeom prst="rect">
            <a:avLst/>
          </a:prstGeom>
          <a:blipFill>
            <a:blip r:embed="rId11" cstate="print"/>
            <a:stretch>
              <a:fillRect/>
            </a:stretch>
          </a:blipFill>
        </p:spPr>
        <p:txBody>
          <a:bodyPr wrap="square" lIns="0" tIns="0" rIns="0" bIns="0" rtlCol="0">
            <a:noAutofit/>
          </a:bodyPr>
          <a:lstStyle/>
          <a:p>
            <a:endParaRPr/>
          </a:p>
        </p:txBody>
      </p:sp>
      <p:sp>
        <p:nvSpPr>
          <p:cNvPr id="39" name="object 65"/>
          <p:cNvSpPr/>
          <p:nvPr/>
        </p:nvSpPr>
        <p:spPr>
          <a:xfrm>
            <a:off x="948055" y="21031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40" name="object 66"/>
          <p:cNvSpPr/>
          <p:nvPr/>
        </p:nvSpPr>
        <p:spPr>
          <a:xfrm>
            <a:off x="639699" y="21031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41" name="object 67"/>
          <p:cNvSpPr/>
          <p:nvPr/>
        </p:nvSpPr>
        <p:spPr>
          <a:xfrm>
            <a:off x="659511" y="22227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42" name="object 68"/>
          <p:cNvSpPr/>
          <p:nvPr/>
        </p:nvSpPr>
        <p:spPr>
          <a:xfrm>
            <a:off x="813943" y="2103121"/>
            <a:ext cx="73533" cy="200406"/>
          </a:xfrm>
          <a:prstGeom prst="rect">
            <a:avLst/>
          </a:prstGeom>
          <a:blipFill>
            <a:blip r:embed="rId9" cstate="print"/>
            <a:stretch>
              <a:fillRect/>
            </a:stretch>
          </a:blipFill>
        </p:spPr>
        <p:txBody>
          <a:bodyPr wrap="square" lIns="0" tIns="0" rIns="0" bIns="0" rtlCol="0">
            <a:noAutofit/>
          </a:bodyPr>
          <a:lstStyle/>
          <a:p>
            <a:endParaRPr/>
          </a:p>
        </p:txBody>
      </p:sp>
      <p:sp>
        <p:nvSpPr>
          <p:cNvPr id="43" name="object 69"/>
          <p:cNvSpPr/>
          <p:nvPr/>
        </p:nvSpPr>
        <p:spPr>
          <a:xfrm>
            <a:off x="381000" y="2374393"/>
            <a:ext cx="996696" cy="521207"/>
          </a:xfrm>
          <a:prstGeom prst="rect">
            <a:avLst/>
          </a:prstGeom>
          <a:blipFill>
            <a:blip r:embed="rId12" cstate="print"/>
            <a:stretch>
              <a:fillRect/>
            </a:stretch>
          </a:blipFill>
        </p:spPr>
        <p:txBody>
          <a:bodyPr wrap="square" lIns="0" tIns="0" rIns="0" bIns="0" rtlCol="0">
            <a:noAutofit/>
          </a:bodyPr>
          <a:lstStyle/>
          <a:p>
            <a:endParaRPr/>
          </a:p>
        </p:txBody>
      </p:sp>
      <p:sp>
        <p:nvSpPr>
          <p:cNvPr id="44" name="object 70"/>
          <p:cNvSpPr/>
          <p:nvPr/>
        </p:nvSpPr>
        <p:spPr>
          <a:xfrm>
            <a:off x="959739" y="26799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45" name="object 71"/>
          <p:cNvSpPr/>
          <p:nvPr/>
        </p:nvSpPr>
        <p:spPr>
          <a:xfrm>
            <a:off x="784479" y="25603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46" name="object 72"/>
          <p:cNvSpPr/>
          <p:nvPr/>
        </p:nvSpPr>
        <p:spPr>
          <a:xfrm>
            <a:off x="804291" y="26799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47" name="object 73"/>
          <p:cNvSpPr/>
          <p:nvPr/>
        </p:nvSpPr>
        <p:spPr>
          <a:xfrm>
            <a:off x="647827" y="25603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48" name="object 74"/>
          <p:cNvSpPr/>
          <p:nvPr/>
        </p:nvSpPr>
        <p:spPr>
          <a:xfrm>
            <a:off x="939926" y="25603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49" name="object 75"/>
          <p:cNvSpPr/>
          <p:nvPr/>
        </p:nvSpPr>
        <p:spPr>
          <a:xfrm>
            <a:off x="381000" y="2831593"/>
            <a:ext cx="996696" cy="521207"/>
          </a:xfrm>
          <a:prstGeom prst="rect">
            <a:avLst/>
          </a:prstGeom>
          <a:blipFill>
            <a:blip r:embed="rId13" cstate="print"/>
            <a:stretch>
              <a:fillRect/>
            </a:stretch>
          </a:blipFill>
        </p:spPr>
        <p:txBody>
          <a:bodyPr wrap="square" lIns="0" tIns="0" rIns="0" bIns="0" rtlCol="0">
            <a:noAutofit/>
          </a:bodyPr>
          <a:lstStyle/>
          <a:p>
            <a:endParaRPr/>
          </a:p>
        </p:txBody>
      </p:sp>
      <p:sp>
        <p:nvSpPr>
          <p:cNvPr id="50" name="object 76"/>
          <p:cNvSpPr/>
          <p:nvPr/>
        </p:nvSpPr>
        <p:spPr>
          <a:xfrm>
            <a:off x="958723" y="3017521"/>
            <a:ext cx="73533" cy="200406"/>
          </a:xfrm>
          <a:prstGeom prst="rect">
            <a:avLst/>
          </a:prstGeom>
          <a:blipFill>
            <a:blip r:embed="rId9" cstate="print"/>
            <a:stretch>
              <a:fillRect/>
            </a:stretch>
          </a:blipFill>
        </p:spPr>
        <p:txBody>
          <a:bodyPr wrap="square" lIns="0" tIns="0" rIns="0" bIns="0" rtlCol="0">
            <a:noAutofit/>
          </a:bodyPr>
          <a:lstStyle/>
          <a:p>
            <a:endParaRPr/>
          </a:p>
        </p:txBody>
      </p:sp>
      <p:sp>
        <p:nvSpPr>
          <p:cNvPr id="51" name="object 77"/>
          <p:cNvSpPr/>
          <p:nvPr/>
        </p:nvSpPr>
        <p:spPr>
          <a:xfrm>
            <a:off x="784479" y="3017521"/>
            <a:ext cx="130175" cy="203835"/>
          </a:xfrm>
          <a:prstGeom prst="rect">
            <a:avLst/>
          </a:prstGeom>
          <a:blipFill>
            <a:blip r:embed="rId4" cstate="print"/>
            <a:stretch>
              <a:fillRect/>
            </a:stretch>
          </a:blipFill>
        </p:spPr>
        <p:txBody>
          <a:bodyPr wrap="square" lIns="0" tIns="0" rIns="0" bIns="0" rtlCol="0">
            <a:noAutofit/>
          </a:bodyPr>
          <a:lstStyle/>
          <a:p>
            <a:endParaRPr/>
          </a:p>
        </p:txBody>
      </p:sp>
      <p:sp>
        <p:nvSpPr>
          <p:cNvPr id="52" name="object 78"/>
          <p:cNvSpPr/>
          <p:nvPr/>
        </p:nvSpPr>
        <p:spPr>
          <a:xfrm>
            <a:off x="804291" y="31371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53" name="object 79"/>
          <p:cNvSpPr/>
          <p:nvPr/>
        </p:nvSpPr>
        <p:spPr>
          <a:xfrm>
            <a:off x="647827" y="30175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54" name="object 80"/>
          <p:cNvSpPr/>
          <p:nvPr/>
        </p:nvSpPr>
        <p:spPr>
          <a:xfrm>
            <a:off x="381000" y="3288793"/>
            <a:ext cx="987551" cy="516635"/>
          </a:xfrm>
          <a:prstGeom prst="rect">
            <a:avLst/>
          </a:prstGeom>
          <a:blipFill>
            <a:blip r:embed="rId14" cstate="print"/>
            <a:stretch>
              <a:fillRect/>
            </a:stretch>
          </a:blipFill>
        </p:spPr>
        <p:txBody>
          <a:bodyPr wrap="square" lIns="0" tIns="0" rIns="0" bIns="0" rtlCol="0">
            <a:noAutofit/>
          </a:bodyPr>
          <a:lstStyle/>
          <a:p>
            <a:endParaRPr/>
          </a:p>
        </p:txBody>
      </p:sp>
      <p:sp>
        <p:nvSpPr>
          <p:cNvPr id="55" name="object 81"/>
          <p:cNvSpPr/>
          <p:nvPr/>
        </p:nvSpPr>
        <p:spPr>
          <a:xfrm>
            <a:off x="792607" y="3474670"/>
            <a:ext cx="73532" cy="200456"/>
          </a:xfrm>
          <a:prstGeom prst="rect">
            <a:avLst/>
          </a:prstGeom>
          <a:blipFill>
            <a:blip r:embed="rId9" cstate="print"/>
            <a:stretch>
              <a:fillRect/>
            </a:stretch>
          </a:blipFill>
        </p:spPr>
        <p:txBody>
          <a:bodyPr wrap="square" lIns="0" tIns="0" rIns="0" bIns="0" rtlCol="0">
            <a:noAutofit/>
          </a:bodyPr>
          <a:lstStyle/>
          <a:p>
            <a:endParaRPr/>
          </a:p>
        </p:txBody>
      </p:sp>
      <p:sp>
        <p:nvSpPr>
          <p:cNvPr id="56" name="object 82"/>
          <p:cNvSpPr/>
          <p:nvPr/>
        </p:nvSpPr>
        <p:spPr>
          <a:xfrm>
            <a:off x="929259" y="3474670"/>
            <a:ext cx="130175" cy="203860"/>
          </a:xfrm>
          <a:prstGeom prst="rect">
            <a:avLst/>
          </a:prstGeom>
          <a:blipFill>
            <a:blip r:embed="rId6" cstate="print"/>
            <a:stretch>
              <a:fillRect/>
            </a:stretch>
          </a:blipFill>
        </p:spPr>
        <p:txBody>
          <a:bodyPr wrap="square" lIns="0" tIns="0" rIns="0" bIns="0" rtlCol="0">
            <a:noAutofit/>
          </a:bodyPr>
          <a:lstStyle/>
          <a:p>
            <a:endParaRPr/>
          </a:p>
        </p:txBody>
      </p:sp>
      <p:sp>
        <p:nvSpPr>
          <p:cNvPr id="57" name="object 83"/>
          <p:cNvSpPr/>
          <p:nvPr/>
        </p:nvSpPr>
        <p:spPr>
          <a:xfrm>
            <a:off x="949071" y="3594260"/>
            <a:ext cx="9220" cy="72174"/>
          </a:xfrm>
          <a:prstGeom prst="rect">
            <a:avLst/>
          </a:prstGeom>
          <a:blipFill>
            <a:blip r:embed="rId7" cstate="print"/>
            <a:stretch>
              <a:fillRect/>
            </a:stretch>
          </a:blipFill>
        </p:spPr>
        <p:txBody>
          <a:bodyPr wrap="square" lIns="0" tIns="0" rIns="0" bIns="0" rtlCol="0">
            <a:noAutofit/>
          </a:bodyPr>
          <a:lstStyle/>
          <a:p>
            <a:endParaRPr/>
          </a:p>
        </p:txBody>
      </p:sp>
      <p:sp>
        <p:nvSpPr>
          <p:cNvPr id="58" name="object 84"/>
          <p:cNvSpPr/>
          <p:nvPr/>
        </p:nvSpPr>
        <p:spPr>
          <a:xfrm>
            <a:off x="658495" y="3474670"/>
            <a:ext cx="73532" cy="200456"/>
          </a:xfrm>
          <a:prstGeom prst="rect">
            <a:avLst/>
          </a:prstGeom>
          <a:blipFill>
            <a:blip r:embed="rId9" cstate="print"/>
            <a:stretch>
              <a:fillRect/>
            </a:stretch>
          </a:blipFill>
        </p:spPr>
        <p:txBody>
          <a:bodyPr wrap="square" lIns="0" tIns="0" rIns="0" bIns="0" rtlCol="0">
            <a:noAutofit/>
          </a:bodyPr>
          <a:lstStyle/>
          <a:p>
            <a:endParaRPr/>
          </a:p>
        </p:txBody>
      </p:sp>
      <p:sp>
        <p:nvSpPr>
          <p:cNvPr id="59" name="object 85"/>
          <p:cNvSpPr/>
          <p:nvPr/>
        </p:nvSpPr>
        <p:spPr>
          <a:xfrm>
            <a:off x="1242060" y="40286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60" name="object 86"/>
          <p:cNvSpPr/>
          <p:nvPr/>
        </p:nvSpPr>
        <p:spPr>
          <a:xfrm>
            <a:off x="1394460" y="3876295"/>
            <a:ext cx="533400" cy="152400"/>
          </a:xfrm>
          <a:custGeom>
            <a:avLst/>
            <a:gdLst/>
            <a:ahLst/>
            <a:cxnLst/>
            <a:rect l="l" t="t" r="r" b="b"/>
            <a:pathLst>
              <a:path w="533400" h="152400">
                <a:moveTo>
                  <a:pt x="0" y="152400"/>
                </a:moveTo>
                <a:lnTo>
                  <a:pt x="533400" y="0"/>
                </a:lnTo>
              </a:path>
            </a:pathLst>
          </a:custGeom>
          <a:ln w="25400">
            <a:solidFill>
              <a:srgbClr val="0000FF"/>
            </a:solidFill>
          </a:ln>
        </p:spPr>
        <p:txBody>
          <a:bodyPr wrap="square" lIns="0" tIns="0" rIns="0" bIns="0" rtlCol="0">
            <a:noAutofit/>
          </a:bodyPr>
          <a:lstStyle/>
          <a:p>
            <a:endParaRPr/>
          </a:p>
        </p:txBody>
      </p:sp>
      <p:sp>
        <p:nvSpPr>
          <p:cNvPr id="61" name="object 87"/>
          <p:cNvSpPr/>
          <p:nvPr/>
        </p:nvSpPr>
        <p:spPr>
          <a:xfrm>
            <a:off x="381000" y="3745993"/>
            <a:ext cx="973836" cy="521207"/>
          </a:xfrm>
          <a:prstGeom prst="rect">
            <a:avLst/>
          </a:prstGeom>
          <a:blipFill>
            <a:blip r:embed="rId15" cstate="print"/>
            <a:stretch>
              <a:fillRect/>
            </a:stretch>
          </a:blipFill>
        </p:spPr>
        <p:txBody>
          <a:bodyPr wrap="square" lIns="0" tIns="0" rIns="0" bIns="0" rtlCol="0">
            <a:noAutofit/>
          </a:bodyPr>
          <a:lstStyle/>
          <a:p>
            <a:endParaRPr/>
          </a:p>
        </p:txBody>
      </p:sp>
      <p:sp>
        <p:nvSpPr>
          <p:cNvPr id="62" name="object 89"/>
          <p:cNvSpPr/>
          <p:nvPr/>
        </p:nvSpPr>
        <p:spPr>
          <a:xfrm>
            <a:off x="803275" y="3931870"/>
            <a:ext cx="73533" cy="200456"/>
          </a:xfrm>
          <a:prstGeom prst="rect">
            <a:avLst/>
          </a:prstGeom>
          <a:blipFill>
            <a:blip r:embed="rId9" cstate="print"/>
            <a:stretch>
              <a:fillRect/>
            </a:stretch>
          </a:blipFill>
        </p:spPr>
        <p:txBody>
          <a:bodyPr wrap="square" lIns="0" tIns="0" rIns="0" bIns="0" rtlCol="0">
            <a:noAutofit/>
          </a:bodyPr>
          <a:lstStyle/>
          <a:p>
            <a:endParaRPr/>
          </a:p>
        </p:txBody>
      </p:sp>
      <p:sp>
        <p:nvSpPr>
          <p:cNvPr id="63" name="object 90"/>
          <p:cNvSpPr/>
          <p:nvPr/>
        </p:nvSpPr>
        <p:spPr>
          <a:xfrm>
            <a:off x="937387" y="3931870"/>
            <a:ext cx="73533" cy="200456"/>
          </a:xfrm>
          <a:prstGeom prst="rect">
            <a:avLst/>
          </a:prstGeom>
          <a:blipFill>
            <a:blip r:embed="rId9" cstate="print"/>
            <a:stretch>
              <a:fillRect/>
            </a:stretch>
          </a:blipFill>
        </p:spPr>
        <p:txBody>
          <a:bodyPr wrap="square" lIns="0" tIns="0" rIns="0" bIns="0" rtlCol="0">
            <a:noAutofit/>
          </a:bodyPr>
          <a:lstStyle/>
          <a:p>
            <a:endParaRPr/>
          </a:p>
        </p:txBody>
      </p:sp>
      <p:sp>
        <p:nvSpPr>
          <p:cNvPr id="64" name="object 91"/>
          <p:cNvSpPr/>
          <p:nvPr/>
        </p:nvSpPr>
        <p:spPr>
          <a:xfrm>
            <a:off x="2366010" y="12759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65" name="object 92"/>
          <p:cNvSpPr/>
          <p:nvPr/>
        </p:nvSpPr>
        <p:spPr>
          <a:xfrm>
            <a:off x="2366010" y="18855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66" name="object 93"/>
          <p:cNvSpPr/>
          <p:nvPr/>
        </p:nvSpPr>
        <p:spPr>
          <a:xfrm>
            <a:off x="2508885" y="1275970"/>
            <a:ext cx="638175" cy="619125"/>
          </a:xfrm>
          <a:custGeom>
            <a:avLst/>
            <a:gdLst/>
            <a:ahLst/>
            <a:cxnLst/>
            <a:rect l="l" t="t" r="r" b="b"/>
            <a:pathLst>
              <a:path w="638175" h="619125">
                <a:moveTo>
                  <a:pt x="0" y="0"/>
                </a:moveTo>
                <a:lnTo>
                  <a:pt x="638175" y="619125"/>
                </a:lnTo>
              </a:path>
            </a:pathLst>
          </a:custGeom>
          <a:ln w="25400">
            <a:solidFill>
              <a:srgbClr val="0000FF"/>
            </a:solidFill>
          </a:ln>
        </p:spPr>
        <p:txBody>
          <a:bodyPr wrap="square" lIns="0" tIns="0" rIns="0" bIns="0" rtlCol="0">
            <a:noAutofit/>
          </a:bodyPr>
          <a:lstStyle/>
          <a:p>
            <a:endParaRPr/>
          </a:p>
        </p:txBody>
      </p:sp>
      <p:sp>
        <p:nvSpPr>
          <p:cNvPr id="67" name="object 94"/>
          <p:cNvSpPr/>
          <p:nvPr/>
        </p:nvSpPr>
        <p:spPr>
          <a:xfrm>
            <a:off x="2366010" y="21522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68" name="object 95"/>
          <p:cNvSpPr/>
          <p:nvPr/>
        </p:nvSpPr>
        <p:spPr>
          <a:xfrm>
            <a:off x="2366010" y="26570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69" name="object 96"/>
          <p:cNvSpPr/>
          <p:nvPr/>
        </p:nvSpPr>
        <p:spPr>
          <a:xfrm>
            <a:off x="2508885" y="1876045"/>
            <a:ext cx="638175" cy="781050"/>
          </a:xfrm>
          <a:custGeom>
            <a:avLst/>
            <a:gdLst/>
            <a:ahLst/>
            <a:cxnLst/>
            <a:rect l="l" t="t" r="r" b="b"/>
            <a:pathLst>
              <a:path w="638175" h="781050">
                <a:moveTo>
                  <a:pt x="0" y="0"/>
                </a:moveTo>
                <a:lnTo>
                  <a:pt x="638175" y="781050"/>
                </a:lnTo>
              </a:path>
            </a:pathLst>
          </a:custGeom>
          <a:ln w="25400">
            <a:solidFill>
              <a:srgbClr val="0000FF"/>
            </a:solidFill>
          </a:ln>
        </p:spPr>
        <p:txBody>
          <a:bodyPr wrap="square" lIns="0" tIns="0" rIns="0" bIns="0" rtlCol="0">
            <a:noAutofit/>
          </a:bodyPr>
          <a:lstStyle/>
          <a:p>
            <a:endParaRPr/>
          </a:p>
        </p:txBody>
      </p:sp>
      <p:sp>
        <p:nvSpPr>
          <p:cNvPr id="70" name="object 97"/>
          <p:cNvSpPr/>
          <p:nvPr/>
        </p:nvSpPr>
        <p:spPr>
          <a:xfrm>
            <a:off x="2508885" y="1285495"/>
            <a:ext cx="638175" cy="1371600"/>
          </a:xfrm>
          <a:custGeom>
            <a:avLst/>
            <a:gdLst/>
            <a:ahLst/>
            <a:cxnLst/>
            <a:rect l="l" t="t" r="r" b="b"/>
            <a:pathLst>
              <a:path w="638175" h="1371600">
                <a:moveTo>
                  <a:pt x="0" y="1371600"/>
                </a:moveTo>
                <a:lnTo>
                  <a:pt x="638175" y="0"/>
                </a:lnTo>
              </a:path>
            </a:pathLst>
          </a:custGeom>
          <a:ln w="25400">
            <a:solidFill>
              <a:srgbClr val="0000FF"/>
            </a:solidFill>
          </a:ln>
        </p:spPr>
        <p:txBody>
          <a:bodyPr wrap="square" lIns="0" tIns="0" rIns="0" bIns="0" rtlCol="0">
            <a:noAutofit/>
          </a:bodyPr>
          <a:lstStyle/>
          <a:p>
            <a:endParaRPr/>
          </a:p>
        </p:txBody>
      </p:sp>
      <p:sp>
        <p:nvSpPr>
          <p:cNvPr id="71" name="object 98"/>
          <p:cNvSpPr/>
          <p:nvPr/>
        </p:nvSpPr>
        <p:spPr>
          <a:xfrm>
            <a:off x="2366010" y="290474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72" name="object 99"/>
          <p:cNvSpPr/>
          <p:nvPr/>
        </p:nvSpPr>
        <p:spPr>
          <a:xfrm>
            <a:off x="2518410" y="2123695"/>
            <a:ext cx="628650" cy="790575"/>
          </a:xfrm>
          <a:custGeom>
            <a:avLst/>
            <a:gdLst/>
            <a:ahLst/>
            <a:cxnLst/>
            <a:rect l="l" t="t" r="r" b="b"/>
            <a:pathLst>
              <a:path w="628650" h="790575">
                <a:moveTo>
                  <a:pt x="0" y="790575"/>
                </a:moveTo>
                <a:lnTo>
                  <a:pt x="628650" y="0"/>
                </a:lnTo>
              </a:path>
            </a:pathLst>
          </a:custGeom>
          <a:ln w="25400">
            <a:solidFill>
              <a:srgbClr val="0000FF"/>
            </a:solidFill>
          </a:ln>
        </p:spPr>
        <p:txBody>
          <a:bodyPr wrap="square" lIns="0" tIns="0" rIns="0" bIns="0" rtlCol="0">
            <a:noAutofit/>
          </a:bodyPr>
          <a:lstStyle/>
          <a:p>
            <a:endParaRPr/>
          </a:p>
        </p:txBody>
      </p:sp>
      <p:sp>
        <p:nvSpPr>
          <p:cNvPr id="73" name="object 100"/>
          <p:cNvSpPr/>
          <p:nvPr/>
        </p:nvSpPr>
        <p:spPr>
          <a:xfrm>
            <a:off x="2366010" y="35714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74" name="object 101"/>
          <p:cNvSpPr/>
          <p:nvPr/>
        </p:nvSpPr>
        <p:spPr>
          <a:xfrm>
            <a:off x="2518410" y="2885695"/>
            <a:ext cx="628650" cy="695325"/>
          </a:xfrm>
          <a:custGeom>
            <a:avLst/>
            <a:gdLst/>
            <a:ahLst/>
            <a:cxnLst/>
            <a:rect l="l" t="t" r="r" b="b"/>
            <a:pathLst>
              <a:path w="628650" h="695325">
                <a:moveTo>
                  <a:pt x="0" y="695325"/>
                </a:moveTo>
                <a:lnTo>
                  <a:pt x="628650" y="0"/>
                </a:lnTo>
              </a:path>
            </a:pathLst>
          </a:custGeom>
          <a:ln w="25400">
            <a:solidFill>
              <a:srgbClr val="0000FF"/>
            </a:solidFill>
          </a:ln>
        </p:spPr>
        <p:txBody>
          <a:bodyPr wrap="square" lIns="0" tIns="0" rIns="0" bIns="0" rtlCol="0">
            <a:noAutofit/>
          </a:bodyPr>
          <a:lstStyle/>
          <a:p>
            <a:endParaRPr/>
          </a:p>
        </p:txBody>
      </p:sp>
      <p:sp>
        <p:nvSpPr>
          <p:cNvPr id="75" name="object 102"/>
          <p:cNvSpPr/>
          <p:nvPr/>
        </p:nvSpPr>
        <p:spPr>
          <a:xfrm>
            <a:off x="2518410" y="2142745"/>
            <a:ext cx="619125" cy="1409700"/>
          </a:xfrm>
          <a:custGeom>
            <a:avLst/>
            <a:gdLst/>
            <a:ahLst/>
            <a:cxnLst/>
            <a:rect l="l" t="t" r="r" b="b"/>
            <a:pathLst>
              <a:path w="619125" h="1409700">
                <a:moveTo>
                  <a:pt x="0" y="0"/>
                </a:moveTo>
                <a:lnTo>
                  <a:pt x="619125" y="1409700"/>
                </a:lnTo>
              </a:path>
            </a:pathLst>
          </a:custGeom>
          <a:ln w="25400">
            <a:solidFill>
              <a:srgbClr val="0000FF"/>
            </a:solidFill>
          </a:ln>
        </p:spPr>
        <p:txBody>
          <a:bodyPr wrap="square" lIns="0" tIns="0" rIns="0" bIns="0" rtlCol="0">
            <a:noAutofit/>
          </a:bodyPr>
          <a:lstStyle/>
          <a:p>
            <a:endParaRPr/>
          </a:p>
        </p:txBody>
      </p:sp>
      <p:sp>
        <p:nvSpPr>
          <p:cNvPr id="76" name="object 103"/>
          <p:cNvSpPr/>
          <p:nvPr/>
        </p:nvSpPr>
        <p:spPr>
          <a:xfrm>
            <a:off x="1876044" y="883921"/>
            <a:ext cx="557784" cy="553212"/>
          </a:xfrm>
          <a:prstGeom prst="rect">
            <a:avLst/>
          </a:prstGeom>
          <a:blipFill>
            <a:blip r:embed="rId16" cstate="print"/>
            <a:stretch>
              <a:fillRect/>
            </a:stretch>
          </a:blipFill>
        </p:spPr>
        <p:txBody>
          <a:bodyPr wrap="square" lIns="0" tIns="0" rIns="0" bIns="0" rtlCol="0">
            <a:noAutofit/>
          </a:bodyPr>
          <a:lstStyle/>
          <a:p>
            <a:endParaRPr/>
          </a:p>
        </p:txBody>
      </p:sp>
      <p:sp>
        <p:nvSpPr>
          <p:cNvPr id="77" name="object 104"/>
          <p:cNvSpPr/>
          <p:nvPr/>
        </p:nvSpPr>
        <p:spPr>
          <a:xfrm>
            <a:off x="1876044" y="1729741"/>
            <a:ext cx="557784" cy="562356"/>
          </a:xfrm>
          <a:prstGeom prst="rect">
            <a:avLst/>
          </a:prstGeom>
          <a:blipFill>
            <a:blip r:embed="rId17" cstate="print"/>
            <a:stretch>
              <a:fillRect/>
            </a:stretch>
          </a:blipFill>
        </p:spPr>
        <p:txBody>
          <a:bodyPr wrap="square" lIns="0" tIns="0" rIns="0" bIns="0" rtlCol="0">
            <a:noAutofit/>
          </a:bodyPr>
          <a:lstStyle/>
          <a:p>
            <a:endParaRPr/>
          </a:p>
        </p:txBody>
      </p:sp>
      <p:sp>
        <p:nvSpPr>
          <p:cNvPr id="78" name="object 105"/>
          <p:cNvSpPr/>
          <p:nvPr/>
        </p:nvSpPr>
        <p:spPr>
          <a:xfrm>
            <a:off x="1876044" y="2529841"/>
            <a:ext cx="557784" cy="562355"/>
          </a:xfrm>
          <a:prstGeom prst="rect">
            <a:avLst/>
          </a:prstGeom>
          <a:blipFill>
            <a:blip r:embed="rId18" cstate="print"/>
            <a:stretch>
              <a:fillRect/>
            </a:stretch>
          </a:blipFill>
        </p:spPr>
        <p:txBody>
          <a:bodyPr wrap="square" lIns="0" tIns="0" rIns="0" bIns="0" rtlCol="0">
            <a:noAutofit/>
          </a:bodyPr>
          <a:lstStyle/>
          <a:p>
            <a:endParaRPr/>
          </a:p>
        </p:txBody>
      </p:sp>
      <p:sp>
        <p:nvSpPr>
          <p:cNvPr id="79" name="object 106"/>
          <p:cNvSpPr/>
          <p:nvPr/>
        </p:nvSpPr>
        <p:spPr>
          <a:xfrm>
            <a:off x="2375535" y="3876295"/>
            <a:ext cx="762000" cy="0"/>
          </a:xfrm>
          <a:custGeom>
            <a:avLst/>
            <a:gdLst/>
            <a:ahLst/>
            <a:cxnLst/>
            <a:rect l="l" t="t" r="r" b="b"/>
            <a:pathLst>
              <a:path w="762000">
                <a:moveTo>
                  <a:pt x="0" y="0"/>
                </a:moveTo>
                <a:lnTo>
                  <a:pt x="762000" y="0"/>
                </a:lnTo>
              </a:path>
            </a:pathLst>
          </a:custGeom>
          <a:ln>
            <a:solidFill>
              <a:srgbClr val="FFC000"/>
            </a:solidFill>
          </a:ln>
        </p:spPr>
        <p:style>
          <a:lnRef idx="3">
            <a:schemeClr val="dk1"/>
          </a:lnRef>
          <a:fillRef idx="0">
            <a:schemeClr val="dk1"/>
          </a:fillRef>
          <a:effectRef idx="2">
            <a:schemeClr val="dk1"/>
          </a:effectRef>
          <a:fontRef idx="minor">
            <a:schemeClr val="tx1"/>
          </a:fontRef>
        </p:style>
        <p:txBody>
          <a:bodyPr wrap="square" lIns="0" tIns="0" rIns="0" bIns="0" rtlCol="0">
            <a:noAutofit/>
          </a:bodyPr>
          <a:lstStyle/>
          <a:p>
            <a:endParaRPr/>
          </a:p>
        </p:txBody>
      </p:sp>
      <p:sp>
        <p:nvSpPr>
          <p:cNvPr id="80" name="object 107"/>
          <p:cNvSpPr/>
          <p:nvPr/>
        </p:nvSpPr>
        <p:spPr>
          <a:xfrm>
            <a:off x="1866900" y="3476245"/>
            <a:ext cx="557784" cy="557784"/>
          </a:xfrm>
          <a:prstGeom prst="rect">
            <a:avLst/>
          </a:prstGeom>
          <a:blipFill>
            <a:blip r:embed="rId19" cstate="print"/>
            <a:stretch>
              <a:fillRect/>
            </a:stretch>
          </a:blipFill>
        </p:spPr>
        <p:txBody>
          <a:bodyPr wrap="square" lIns="0" tIns="0" rIns="0" bIns="0" rtlCol="0">
            <a:noAutofit/>
          </a:bodyPr>
          <a:lstStyle/>
          <a:p>
            <a:endParaRPr/>
          </a:p>
        </p:txBody>
      </p:sp>
      <p:sp>
        <p:nvSpPr>
          <p:cNvPr id="81" name="object 108"/>
          <p:cNvSpPr/>
          <p:nvPr/>
        </p:nvSpPr>
        <p:spPr>
          <a:xfrm>
            <a:off x="3604260" y="999745"/>
            <a:ext cx="685800" cy="0"/>
          </a:xfrm>
          <a:custGeom>
            <a:avLst/>
            <a:gdLst/>
            <a:ahLst/>
            <a:cxnLst/>
            <a:rect l="l" t="t" r="r" b="b"/>
            <a:pathLst>
              <a:path w="685800">
                <a:moveTo>
                  <a:pt x="0" y="0"/>
                </a:moveTo>
                <a:lnTo>
                  <a:pt x="685800" y="0"/>
                </a:lnTo>
              </a:path>
            </a:pathLst>
          </a:custGeom>
          <a:ln w="25400">
            <a:solidFill>
              <a:srgbClr val="0000FF"/>
            </a:solidFill>
          </a:ln>
        </p:spPr>
        <p:txBody>
          <a:bodyPr wrap="square" lIns="0" tIns="0" rIns="0" bIns="0" rtlCol="0">
            <a:noAutofit/>
          </a:bodyPr>
          <a:lstStyle/>
          <a:p>
            <a:endParaRPr/>
          </a:p>
        </p:txBody>
      </p:sp>
      <p:sp>
        <p:nvSpPr>
          <p:cNvPr id="82" name="object 109"/>
          <p:cNvSpPr/>
          <p:nvPr/>
        </p:nvSpPr>
        <p:spPr>
          <a:xfrm>
            <a:off x="3604260" y="12854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83" name="object 110"/>
          <p:cNvSpPr/>
          <p:nvPr/>
        </p:nvSpPr>
        <p:spPr>
          <a:xfrm>
            <a:off x="3756660" y="1285495"/>
            <a:ext cx="533400" cy="533400"/>
          </a:xfrm>
          <a:custGeom>
            <a:avLst/>
            <a:gdLst/>
            <a:ahLst/>
            <a:cxnLst/>
            <a:rect l="l" t="t" r="r" b="b"/>
            <a:pathLst>
              <a:path w="533400" h="533400">
                <a:moveTo>
                  <a:pt x="0" y="0"/>
                </a:moveTo>
                <a:lnTo>
                  <a:pt x="533400" y="533400"/>
                </a:lnTo>
              </a:path>
            </a:pathLst>
          </a:custGeom>
          <a:ln w="25400">
            <a:solidFill>
              <a:srgbClr val="0000FF"/>
            </a:solidFill>
          </a:ln>
        </p:spPr>
        <p:txBody>
          <a:bodyPr wrap="square" lIns="0" tIns="0" rIns="0" bIns="0" rtlCol="0">
            <a:noAutofit/>
          </a:bodyPr>
          <a:lstStyle/>
          <a:p>
            <a:endParaRPr/>
          </a:p>
        </p:txBody>
      </p:sp>
      <p:sp>
        <p:nvSpPr>
          <p:cNvPr id="84" name="object 111"/>
          <p:cNvSpPr/>
          <p:nvPr/>
        </p:nvSpPr>
        <p:spPr>
          <a:xfrm>
            <a:off x="3604260" y="18950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85" name="object 112"/>
          <p:cNvSpPr/>
          <p:nvPr/>
        </p:nvSpPr>
        <p:spPr>
          <a:xfrm>
            <a:off x="3604260" y="21617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86" name="object 113"/>
          <p:cNvSpPr/>
          <p:nvPr/>
        </p:nvSpPr>
        <p:spPr>
          <a:xfrm>
            <a:off x="3604260" y="266662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87" name="object 114"/>
          <p:cNvSpPr/>
          <p:nvPr/>
        </p:nvSpPr>
        <p:spPr>
          <a:xfrm>
            <a:off x="3756660" y="1895095"/>
            <a:ext cx="533400" cy="762000"/>
          </a:xfrm>
          <a:custGeom>
            <a:avLst/>
            <a:gdLst/>
            <a:ahLst/>
            <a:cxnLst/>
            <a:rect l="l" t="t" r="r" b="b"/>
            <a:pathLst>
              <a:path w="533400" h="762000">
                <a:moveTo>
                  <a:pt x="0" y="0"/>
                </a:moveTo>
                <a:lnTo>
                  <a:pt x="533400" y="762000"/>
                </a:lnTo>
              </a:path>
            </a:pathLst>
          </a:custGeom>
          <a:ln w="25400">
            <a:solidFill>
              <a:srgbClr val="0000FF"/>
            </a:solidFill>
          </a:ln>
        </p:spPr>
        <p:txBody>
          <a:bodyPr wrap="square" lIns="0" tIns="0" rIns="0" bIns="0" rtlCol="0">
            <a:noAutofit/>
          </a:bodyPr>
          <a:lstStyle/>
          <a:p>
            <a:endParaRPr/>
          </a:p>
        </p:txBody>
      </p:sp>
      <p:sp>
        <p:nvSpPr>
          <p:cNvPr id="88" name="object 115"/>
          <p:cNvSpPr/>
          <p:nvPr/>
        </p:nvSpPr>
        <p:spPr>
          <a:xfrm>
            <a:off x="3756660" y="1209295"/>
            <a:ext cx="533400" cy="1447800"/>
          </a:xfrm>
          <a:custGeom>
            <a:avLst/>
            <a:gdLst/>
            <a:ahLst/>
            <a:cxnLst/>
            <a:rect l="l" t="t" r="r" b="b"/>
            <a:pathLst>
              <a:path w="533400" h="1447800">
                <a:moveTo>
                  <a:pt x="0" y="1447800"/>
                </a:moveTo>
                <a:lnTo>
                  <a:pt x="533400" y="0"/>
                </a:lnTo>
              </a:path>
            </a:pathLst>
          </a:custGeom>
          <a:ln w="25400">
            <a:solidFill>
              <a:srgbClr val="0000FF"/>
            </a:solidFill>
          </a:ln>
        </p:spPr>
        <p:txBody>
          <a:bodyPr wrap="square" lIns="0" tIns="0" rIns="0" bIns="0" rtlCol="0">
            <a:noAutofit/>
          </a:bodyPr>
          <a:lstStyle/>
          <a:p>
            <a:endParaRPr/>
          </a:p>
        </p:txBody>
      </p:sp>
      <p:sp>
        <p:nvSpPr>
          <p:cNvPr id="89" name="object 116"/>
          <p:cNvSpPr/>
          <p:nvPr/>
        </p:nvSpPr>
        <p:spPr>
          <a:xfrm>
            <a:off x="3604260" y="29142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90" name="object 117"/>
          <p:cNvSpPr/>
          <p:nvPr/>
        </p:nvSpPr>
        <p:spPr>
          <a:xfrm>
            <a:off x="3747135" y="2123695"/>
            <a:ext cx="542925" cy="790575"/>
          </a:xfrm>
          <a:custGeom>
            <a:avLst/>
            <a:gdLst/>
            <a:ahLst/>
            <a:cxnLst/>
            <a:rect l="l" t="t" r="r" b="b"/>
            <a:pathLst>
              <a:path w="542925" h="790575">
                <a:moveTo>
                  <a:pt x="0" y="790575"/>
                </a:moveTo>
                <a:lnTo>
                  <a:pt x="542925" y="0"/>
                </a:lnTo>
              </a:path>
            </a:pathLst>
          </a:custGeom>
          <a:ln w="25400">
            <a:solidFill>
              <a:srgbClr val="0000FF"/>
            </a:solidFill>
          </a:ln>
        </p:spPr>
        <p:txBody>
          <a:bodyPr wrap="square" lIns="0" tIns="0" rIns="0" bIns="0" rtlCol="0">
            <a:noAutofit/>
          </a:bodyPr>
          <a:lstStyle/>
          <a:p>
            <a:endParaRPr/>
          </a:p>
        </p:txBody>
      </p:sp>
      <p:sp>
        <p:nvSpPr>
          <p:cNvPr id="91" name="object 118"/>
          <p:cNvSpPr/>
          <p:nvPr/>
        </p:nvSpPr>
        <p:spPr>
          <a:xfrm>
            <a:off x="3604260" y="358102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92" name="object 119"/>
          <p:cNvSpPr/>
          <p:nvPr/>
        </p:nvSpPr>
        <p:spPr>
          <a:xfrm>
            <a:off x="3756660" y="2885695"/>
            <a:ext cx="533400" cy="685800"/>
          </a:xfrm>
          <a:custGeom>
            <a:avLst/>
            <a:gdLst/>
            <a:ahLst/>
            <a:cxnLst/>
            <a:rect l="l" t="t" r="r" b="b"/>
            <a:pathLst>
              <a:path w="533400" h="685800">
                <a:moveTo>
                  <a:pt x="0" y="685800"/>
                </a:moveTo>
                <a:lnTo>
                  <a:pt x="533400" y="0"/>
                </a:lnTo>
              </a:path>
            </a:pathLst>
          </a:custGeom>
          <a:ln w="25400">
            <a:solidFill>
              <a:srgbClr val="0000FF"/>
            </a:solidFill>
          </a:ln>
        </p:spPr>
        <p:txBody>
          <a:bodyPr wrap="square" lIns="0" tIns="0" rIns="0" bIns="0" rtlCol="0">
            <a:noAutofit/>
          </a:bodyPr>
          <a:lstStyle/>
          <a:p>
            <a:endParaRPr/>
          </a:p>
        </p:txBody>
      </p:sp>
      <p:sp>
        <p:nvSpPr>
          <p:cNvPr id="93" name="object 120"/>
          <p:cNvSpPr/>
          <p:nvPr/>
        </p:nvSpPr>
        <p:spPr>
          <a:xfrm>
            <a:off x="3756660" y="2161795"/>
            <a:ext cx="533400" cy="1447800"/>
          </a:xfrm>
          <a:custGeom>
            <a:avLst/>
            <a:gdLst/>
            <a:ahLst/>
            <a:cxnLst/>
            <a:rect l="l" t="t" r="r" b="b"/>
            <a:pathLst>
              <a:path w="533400" h="1447800">
                <a:moveTo>
                  <a:pt x="0" y="0"/>
                </a:moveTo>
                <a:lnTo>
                  <a:pt x="533400" y="1447800"/>
                </a:lnTo>
              </a:path>
            </a:pathLst>
          </a:custGeom>
          <a:ln w="25400">
            <a:solidFill>
              <a:srgbClr val="0000FF"/>
            </a:solidFill>
          </a:ln>
        </p:spPr>
        <p:txBody>
          <a:bodyPr wrap="square" lIns="0" tIns="0" rIns="0" bIns="0" rtlCol="0">
            <a:noAutofit/>
          </a:bodyPr>
          <a:lstStyle/>
          <a:p>
            <a:endParaRPr/>
          </a:p>
        </p:txBody>
      </p:sp>
      <p:sp>
        <p:nvSpPr>
          <p:cNvPr id="94" name="object 121"/>
          <p:cNvSpPr/>
          <p:nvPr/>
        </p:nvSpPr>
        <p:spPr>
          <a:xfrm>
            <a:off x="3101340" y="883921"/>
            <a:ext cx="562355" cy="553212"/>
          </a:xfrm>
          <a:prstGeom prst="rect">
            <a:avLst/>
          </a:prstGeom>
          <a:blipFill>
            <a:blip r:embed="rId20" cstate="print"/>
            <a:stretch>
              <a:fillRect/>
            </a:stretch>
          </a:blipFill>
        </p:spPr>
        <p:txBody>
          <a:bodyPr wrap="square" lIns="0" tIns="0" rIns="0" bIns="0" rtlCol="0">
            <a:noAutofit/>
          </a:bodyPr>
          <a:lstStyle/>
          <a:p>
            <a:endParaRPr/>
          </a:p>
        </p:txBody>
      </p:sp>
      <p:sp>
        <p:nvSpPr>
          <p:cNvPr id="95" name="object 122"/>
          <p:cNvSpPr/>
          <p:nvPr/>
        </p:nvSpPr>
        <p:spPr>
          <a:xfrm>
            <a:off x="3101340" y="1720597"/>
            <a:ext cx="562355" cy="562356"/>
          </a:xfrm>
          <a:prstGeom prst="rect">
            <a:avLst/>
          </a:prstGeom>
          <a:blipFill>
            <a:blip r:embed="rId21" cstate="print"/>
            <a:stretch>
              <a:fillRect/>
            </a:stretch>
          </a:blipFill>
        </p:spPr>
        <p:txBody>
          <a:bodyPr wrap="square" lIns="0" tIns="0" rIns="0" bIns="0" rtlCol="0">
            <a:noAutofit/>
          </a:bodyPr>
          <a:lstStyle/>
          <a:p>
            <a:endParaRPr/>
          </a:p>
        </p:txBody>
      </p:sp>
      <p:sp>
        <p:nvSpPr>
          <p:cNvPr id="96" name="object 123"/>
          <p:cNvSpPr/>
          <p:nvPr/>
        </p:nvSpPr>
        <p:spPr>
          <a:xfrm>
            <a:off x="3101340" y="2520697"/>
            <a:ext cx="562355" cy="562356"/>
          </a:xfrm>
          <a:prstGeom prst="rect">
            <a:avLst/>
          </a:prstGeom>
          <a:blipFill>
            <a:blip r:embed="rId21" cstate="print"/>
            <a:stretch>
              <a:fillRect/>
            </a:stretch>
          </a:blipFill>
        </p:spPr>
        <p:txBody>
          <a:bodyPr wrap="square" lIns="0" tIns="0" rIns="0" bIns="0" rtlCol="0">
            <a:noAutofit/>
          </a:bodyPr>
          <a:lstStyle/>
          <a:p>
            <a:endParaRPr/>
          </a:p>
        </p:txBody>
      </p:sp>
      <p:sp>
        <p:nvSpPr>
          <p:cNvPr id="97" name="object 124"/>
          <p:cNvSpPr/>
          <p:nvPr/>
        </p:nvSpPr>
        <p:spPr>
          <a:xfrm>
            <a:off x="3594735" y="3876295"/>
            <a:ext cx="685800" cy="0"/>
          </a:xfrm>
          <a:custGeom>
            <a:avLst/>
            <a:gdLst/>
            <a:ahLst/>
            <a:cxnLst/>
            <a:rect l="l" t="t" r="r" b="b"/>
            <a:pathLst>
              <a:path w="685800">
                <a:moveTo>
                  <a:pt x="0" y="0"/>
                </a:moveTo>
                <a:lnTo>
                  <a:pt x="685800" y="0"/>
                </a:lnTo>
              </a:path>
            </a:pathLst>
          </a:custGeom>
          <a:ln>
            <a:solidFill>
              <a:srgbClr val="FFC000"/>
            </a:solidFill>
          </a:ln>
        </p:spPr>
        <p:style>
          <a:lnRef idx="3">
            <a:schemeClr val="dk1"/>
          </a:lnRef>
          <a:fillRef idx="0">
            <a:schemeClr val="dk1"/>
          </a:fillRef>
          <a:effectRef idx="2">
            <a:schemeClr val="dk1"/>
          </a:effectRef>
          <a:fontRef idx="minor">
            <a:schemeClr val="tx1"/>
          </a:fontRef>
        </p:style>
        <p:txBody>
          <a:bodyPr wrap="square" lIns="0" tIns="0" rIns="0" bIns="0" rtlCol="0">
            <a:noAutofit/>
          </a:bodyPr>
          <a:lstStyle/>
          <a:p>
            <a:endParaRPr/>
          </a:p>
        </p:txBody>
      </p:sp>
      <p:sp>
        <p:nvSpPr>
          <p:cNvPr id="98" name="object 125"/>
          <p:cNvSpPr/>
          <p:nvPr/>
        </p:nvSpPr>
        <p:spPr>
          <a:xfrm>
            <a:off x="3092196" y="3462529"/>
            <a:ext cx="562356" cy="562356"/>
          </a:xfrm>
          <a:prstGeom prst="rect">
            <a:avLst/>
          </a:prstGeom>
          <a:blipFill>
            <a:blip r:embed="rId21" cstate="print"/>
            <a:stretch>
              <a:fillRect/>
            </a:stretch>
          </a:blipFill>
        </p:spPr>
        <p:txBody>
          <a:bodyPr wrap="square" lIns="0" tIns="0" rIns="0" bIns="0" rtlCol="0">
            <a:noAutofit/>
          </a:bodyPr>
          <a:lstStyle/>
          <a:p>
            <a:endParaRPr/>
          </a:p>
        </p:txBody>
      </p:sp>
      <p:sp>
        <p:nvSpPr>
          <p:cNvPr id="99" name="object 126"/>
          <p:cNvSpPr/>
          <p:nvPr/>
        </p:nvSpPr>
        <p:spPr>
          <a:xfrm>
            <a:off x="5356860" y="12759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00" name="object 127"/>
          <p:cNvSpPr/>
          <p:nvPr/>
        </p:nvSpPr>
        <p:spPr>
          <a:xfrm>
            <a:off x="4747260" y="1209295"/>
            <a:ext cx="609600" cy="66675"/>
          </a:xfrm>
          <a:custGeom>
            <a:avLst/>
            <a:gdLst/>
            <a:ahLst/>
            <a:cxnLst/>
            <a:rect l="l" t="t" r="r" b="b"/>
            <a:pathLst>
              <a:path w="609600" h="66675">
                <a:moveTo>
                  <a:pt x="609600" y="66675"/>
                </a:moveTo>
                <a:lnTo>
                  <a:pt x="0" y="0"/>
                </a:lnTo>
              </a:path>
            </a:pathLst>
          </a:custGeom>
          <a:ln w="25400">
            <a:solidFill>
              <a:srgbClr val="0000FF"/>
            </a:solidFill>
          </a:ln>
        </p:spPr>
        <p:txBody>
          <a:bodyPr wrap="square" lIns="0" tIns="0" rIns="0" bIns="0" rtlCol="0">
            <a:noAutofit/>
          </a:bodyPr>
          <a:lstStyle/>
          <a:p>
            <a:endParaRPr/>
          </a:p>
        </p:txBody>
      </p:sp>
      <p:sp>
        <p:nvSpPr>
          <p:cNvPr id="101" name="object 128"/>
          <p:cNvSpPr/>
          <p:nvPr/>
        </p:nvSpPr>
        <p:spPr>
          <a:xfrm>
            <a:off x="5347335" y="8282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02" name="object 129"/>
          <p:cNvSpPr/>
          <p:nvPr/>
        </p:nvSpPr>
        <p:spPr>
          <a:xfrm>
            <a:off x="4747260" y="828295"/>
            <a:ext cx="609600" cy="152400"/>
          </a:xfrm>
          <a:custGeom>
            <a:avLst/>
            <a:gdLst/>
            <a:ahLst/>
            <a:cxnLst/>
            <a:rect l="l" t="t" r="r" b="b"/>
            <a:pathLst>
              <a:path w="609600" h="152400">
                <a:moveTo>
                  <a:pt x="609600" y="0"/>
                </a:moveTo>
                <a:lnTo>
                  <a:pt x="0" y="152400"/>
                </a:lnTo>
              </a:path>
            </a:pathLst>
          </a:custGeom>
          <a:ln w="25400">
            <a:solidFill>
              <a:srgbClr val="0000FF"/>
            </a:solidFill>
          </a:ln>
        </p:spPr>
        <p:txBody>
          <a:bodyPr wrap="square" lIns="0" tIns="0" rIns="0" bIns="0" rtlCol="0">
            <a:noAutofit/>
          </a:bodyPr>
          <a:lstStyle/>
          <a:p>
            <a:endParaRPr/>
          </a:p>
        </p:txBody>
      </p:sp>
      <p:sp>
        <p:nvSpPr>
          <p:cNvPr id="103" name="object 130"/>
          <p:cNvSpPr/>
          <p:nvPr/>
        </p:nvSpPr>
        <p:spPr>
          <a:xfrm>
            <a:off x="4235195" y="865633"/>
            <a:ext cx="562355" cy="553212"/>
          </a:xfrm>
          <a:prstGeom prst="rect">
            <a:avLst/>
          </a:prstGeom>
          <a:blipFill>
            <a:blip r:embed="rId20" cstate="print"/>
            <a:stretch>
              <a:fillRect/>
            </a:stretch>
          </a:blipFill>
        </p:spPr>
        <p:txBody>
          <a:bodyPr wrap="square" lIns="0" tIns="0" rIns="0" bIns="0" rtlCol="0">
            <a:noAutofit/>
          </a:bodyPr>
          <a:lstStyle/>
          <a:p>
            <a:endParaRPr/>
          </a:p>
        </p:txBody>
      </p:sp>
      <p:sp>
        <p:nvSpPr>
          <p:cNvPr id="104" name="object 131"/>
          <p:cNvSpPr/>
          <p:nvPr/>
        </p:nvSpPr>
        <p:spPr>
          <a:xfrm>
            <a:off x="5356860" y="214274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05" name="object 132"/>
          <p:cNvSpPr/>
          <p:nvPr/>
        </p:nvSpPr>
        <p:spPr>
          <a:xfrm>
            <a:off x="4747260" y="2076070"/>
            <a:ext cx="609600" cy="66675"/>
          </a:xfrm>
          <a:custGeom>
            <a:avLst/>
            <a:gdLst/>
            <a:ahLst/>
            <a:cxnLst/>
            <a:rect l="l" t="t" r="r" b="b"/>
            <a:pathLst>
              <a:path w="609600" h="66675">
                <a:moveTo>
                  <a:pt x="609600" y="66675"/>
                </a:moveTo>
                <a:lnTo>
                  <a:pt x="0" y="0"/>
                </a:lnTo>
              </a:path>
            </a:pathLst>
          </a:custGeom>
          <a:ln w="25400">
            <a:solidFill>
              <a:srgbClr val="0000FF"/>
            </a:solidFill>
          </a:ln>
        </p:spPr>
        <p:txBody>
          <a:bodyPr wrap="square" lIns="0" tIns="0" rIns="0" bIns="0" rtlCol="0">
            <a:noAutofit/>
          </a:bodyPr>
          <a:lstStyle/>
          <a:p>
            <a:endParaRPr/>
          </a:p>
        </p:txBody>
      </p:sp>
      <p:sp>
        <p:nvSpPr>
          <p:cNvPr id="106" name="object 133"/>
          <p:cNvSpPr/>
          <p:nvPr/>
        </p:nvSpPr>
        <p:spPr>
          <a:xfrm>
            <a:off x="5347335" y="16950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07" name="object 134"/>
          <p:cNvSpPr/>
          <p:nvPr/>
        </p:nvSpPr>
        <p:spPr>
          <a:xfrm>
            <a:off x="4747260" y="1695070"/>
            <a:ext cx="609600" cy="152400"/>
          </a:xfrm>
          <a:custGeom>
            <a:avLst/>
            <a:gdLst/>
            <a:ahLst/>
            <a:cxnLst/>
            <a:rect l="l" t="t" r="r" b="b"/>
            <a:pathLst>
              <a:path w="609600" h="152400">
                <a:moveTo>
                  <a:pt x="609600" y="0"/>
                </a:moveTo>
                <a:lnTo>
                  <a:pt x="0" y="152400"/>
                </a:lnTo>
              </a:path>
            </a:pathLst>
          </a:custGeom>
          <a:ln w="25400">
            <a:solidFill>
              <a:srgbClr val="0000FF"/>
            </a:solidFill>
          </a:ln>
        </p:spPr>
        <p:txBody>
          <a:bodyPr wrap="square" lIns="0" tIns="0" rIns="0" bIns="0" rtlCol="0">
            <a:noAutofit/>
          </a:bodyPr>
          <a:lstStyle/>
          <a:p>
            <a:endParaRPr/>
          </a:p>
        </p:txBody>
      </p:sp>
      <p:sp>
        <p:nvSpPr>
          <p:cNvPr id="108" name="object 135"/>
          <p:cNvSpPr/>
          <p:nvPr/>
        </p:nvSpPr>
        <p:spPr>
          <a:xfrm>
            <a:off x="4235195" y="1702309"/>
            <a:ext cx="562355" cy="562356"/>
          </a:xfrm>
          <a:prstGeom prst="rect">
            <a:avLst/>
          </a:prstGeom>
          <a:blipFill>
            <a:blip r:embed="rId22" cstate="print"/>
            <a:stretch>
              <a:fillRect/>
            </a:stretch>
          </a:blipFill>
        </p:spPr>
        <p:txBody>
          <a:bodyPr wrap="square" lIns="0" tIns="0" rIns="0" bIns="0" rtlCol="0">
            <a:noAutofit/>
          </a:bodyPr>
          <a:lstStyle/>
          <a:p>
            <a:endParaRPr/>
          </a:p>
        </p:txBody>
      </p:sp>
      <p:sp>
        <p:nvSpPr>
          <p:cNvPr id="109" name="object 136"/>
          <p:cNvSpPr/>
          <p:nvPr/>
        </p:nvSpPr>
        <p:spPr>
          <a:xfrm>
            <a:off x="5356860" y="301904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10" name="object 137"/>
          <p:cNvSpPr/>
          <p:nvPr/>
        </p:nvSpPr>
        <p:spPr>
          <a:xfrm>
            <a:off x="4747260" y="2952370"/>
            <a:ext cx="609600" cy="66675"/>
          </a:xfrm>
          <a:custGeom>
            <a:avLst/>
            <a:gdLst/>
            <a:ahLst/>
            <a:cxnLst/>
            <a:rect l="l" t="t" r="r" b="b"/>
            <a:pathLst>
              <a:path w="609600" h="66675">
                <a:moveTo>
                  <a:pt x="609600" y="66675"/>
                </a:moveTo>
                <a:lnTo>
                  <a:pt x="0" y="0"/>
                </a:lnTo>
              </a:path>
            </a:pathLst>
          </a:custGeom>
          <a:ln w="25400">
            <a:solidFill>
              <a:srgbClr val="0000FF"/>
            </a:solidFill>
          </a:ln>
        </p:spPr>
        <p:txBody>
          <a:bodyPr wrap="square" lIns="0" tIns="0" rIns="0" bIns="0" rtlCol="0">
            <a:noAutofit/>
          </a:bodyPr>
          <a:lstStyle/>
          <a:p>
            <a:endParaRPr/>
          </a:p>
        </p:txBody>
      </p:sp>
      <p:sp>
        <p:nvSpPr>
          <p:cNvPr id="111" name="object 138"/>
          <p:cNvSpPr/>
          <p:nvPr/>
        </p:nvSpPr>
        <p:spPr>
          <a:xfrm>
            <a:off x="5347335" y="2571370"/>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12" name="object 139"/>
          <p:cNvSpPr/>
          <p:nvPr/>
        </p:nvSpPr>
        <p:spPr>
          <a:xfrm>
            <a:off x="4747260" y="2571370"/>
            <a:ext cx="609600" cy="152400"/>
          </a:xfrm>
          <a:custGeom>
            <a:avLst/>
            <a:gdLst/>
            <a:ahLst/>
            <a:cxnLst/>
            <a:rect l="l" t="t" r="r" b="b"/>
            <a:pathLst>
              <a:path w="609600" h="152400">
                <a:moveTo>
                  <a:pt x="609600" y="0"/>
                </a:moveTo>
                <a:lnTo>
                  <a:pt x="0" y="152400"/>
                </a:lnTo>
              </a:path>
            </a:pathLst>
          </a:custGeom>
          <a:ln w="25400">
            <a:solidFill>
              <a:srgbClr val="0000FF"/>
            </a:solidFill>
          </a:ln>
        </p:spPr>
        <p:txBody>
          <a:bodyPr wrap="square" lIns="0" tIns="0" rIns="0" bIns="0" rtlCol="0">
            <a:noAutofit/>
          </a:bodyPr>
          <a:lstStyle/>
          <a:p>
            <a:endParaRPr/>
          </a:p>
        </p:txBody>
      </p:sp>
      <p:sp>
        <p:nvSpPr>
          <p:cNvPr id="113" name="object 140"/>
          <p:cNvSpPr/>
          <p:nvPr/>
        </p:nvSpPr>
        <p:spPr>
          <a:xfrm>
            <a:off x="4235195" y="2502409"/>
            <a:ext cx="562355" cy="562356"/>
          </a:xfrm>
          <a:prstGeom prst="rect">
            <a:avLst/>
          </a:prstGeom>
          <a:blipFill>
            <a:blip r:embed="rId22" cstate="print"/>
            <a:stretch>
              <a:fillRect/>
            </a:stretch>
          </a:blipFill>
        </p:spPr>
        <p:txBody>
          <a:bodyPr wrap="square" lIns="0" tIns="0" rIns="0" bIns="0" rtlCol="0">
            <a:noAutofit/>
          </a:bodyPr>
          <a:lstStyle/>
          <a:p>
            <a:endParaRPr/>
          </a:p>
        </p:txBody>
      </p:sp>
      <p:sp>
        <p:nvSpPr>
          <p:cNvPr id="114" name="object 141"/>
          <p:cNvSpPr/>
          <p:nvPr/>
        </p:nvSpPr>
        <p:spPr>
          <a:xfrm>
            <a:off x="5347335" y="4028695"/>
            <a:ext cx="152400" cy="0"/>
          </a:xfrm>
          <a:custGeom>
            <a:avLst/>
            <a:gdLst/>
            <a:ahLst/>
            <a:cxnLst/>
            <a:rect l="l" t="t" r="r" b="b"/>
            <a:pathLst>
              <a:path w="152400">
                <a:moveTo>
                  <a:pt x="0" y="0"/>
                </a:moveTo>
                <a:lnTo>
                  <a:pt x="152400" y="0"/>
                </a:lnTo>
              </a:path>
            </a:pathLst>
          </a:custGeom>
          <a:ln w="25400">
            <a:solidFill>
              <a:srgbClr val="0000FF"/>
            </a:solidFill>
          </a:ln>
        </p:spPr>
        <p:txBody>
          <a:bodyPr wrap="square" lIns="0" tIns="0" rIns="0" bIns="0" rtlCol="0">
            <a:noAutofit/>
          </a:bodyPr>
          <a:lstStyle/>
          <a:p>
            <a:endParaRPr/>
          </a:p>
        </p:txBody>
      </p:sp>
      <p:sp>
        <p:nvSpPr>
          <p:cNvPr id="115" name="object 142"/>
          <p:cNvSpPr/>
          <p:nvPr/>
        </p:nvSpPr>
        <p:spPr>
          <a:xfrm>
            <a:off x="4737735" y="3876295"/>
            <a:ext cx="609600" cy="152400"/>
          </a:xfrm>
          <a:custGeom>
            <a:avLst/>
            <a:gdLst/>
            <a:ahLst/>
            <a:cxnLst/>
            <a:rect l="l" t="t" r="r" b="b"/>
            <a:pathLst>
              <a:path w="609600" h="152400">
                <a:moveTo>
                  <a:pt x="609600" y="152400"/>
                </a:moveTo>
                <a:lnTo>
                  <a:pt x="0" y="0"/>
                </a:lnTo>
              </a:path>
            </a:pathLst>
          </a:custGeom>
          <a:ln w="25400">
            <a:solidFill>
              <a:srgbClr val="0000FF"/>
            </a:solidFill>
          </a:ln>
        </p:spPr>
        <p:txBody>
          <a:bodyPr wrap="square" lIns="0" tIns="0" rIns="0" bIns="0" rtlCol="0">
            <a:noAutofit/>
          </a:bodyPr>
          <a:lstStyle/>
          <a:p>
            <a:endParaRPr/>
          </a:p>
        </p:txBody>
      </p:sp>
      <p:sp>
        <p:nvSpPr>
          <p:cNvPr id="116" name="object 143"/>
          <p:cNvSpPr/>
          <p:nvPr/>
        </p:nvSpPr>
        <p:spPr>
          <a:xfrm>
            <a:off x="5328285" y="3504820"/>
            <a:ext cx="152400" cy="0"/>
          </a:xfrm>
          <a:custGeom>
            <a:avLst/>
            <a:gdLst/>
            <a:ahLst/>
            <a:cxnLst/>
            <a:rect l="l" t="t" r="r" b="b"/>
            <a:pathLst>
              <a:path w="152400">
                <a:moveTo>
                  <a:pt x="0" y="0"/>
                </a:moveTo>
                <a:lnTo>
                  <a:pt x="152400" y="0"/>
                </a:lnTo>
              </a:path>
            </a:pathLst>
          </a:custGeom>
          <a:ln>
            <a:solidFill>
              <a:srgbClr val="FFC000"/>
            </a:solidFill>
          </a:ln>
        </p:spPr>
        <p:style>
          <a:lnRef idx="3">
            <a:schemeClr val="dk1"/>
          </a:lnRef>
          <a:fillRef idx="0">
            <a:schemeClr val="dk1"/>
          </a:fillRef>
          <a:effectRef idx="2">
            <a:schemeClr val="dk1"/>
          </a:effectRef>
          <a:fontRef idx="minor">
            <a:schemeClr val="tx1"/>
          </a:fontRef>
        </p:style>
        <p:txBody>
          <a:bodyPr wrap="square" lIns="0" tIns="0" rIns="0" bIns="0" rtlCol="0">
            <a:noAutofit/>
          </a:bodyPr>
          <a:lstStyle/>
          <a:p>
            <a:endParaRPr/>
          </a:p>
        </p:txBody>
      </p:sp>
      <p:sp>
        <p:nvSpPr>
          <p:cNvPr id="117" name="object 144"/>
          <p:cNvSpPr/>
          <p:nvPr/>
        </p:nvSpPr>
        <p:spPr>
          <a:xfrm>
            <a:off x="4728210" y="3504820"/>
            <a:ext cx="609600" cy="152400"/>
          </a:xfrm>
          <a:custGeom>
            <a:avLst/>
            <a:gdLst/>
            <a:ahLst/>
            <a:cxnLst/>
            <a:rect l="l" t="t" r="r" b="b"/>
            <a:pathLst>
              <a:path w="609600" h="152400">
                <a:moveTo>
                  <a:pt x="609600" y="0"/>
                </a:moveTo>
                <a:lnTo>
                  <a:pt x="0" y="152400"/>
                </a:lnTo>
              </a:path>
            </a:pathLst>
          </a:custGeom>
          <a:ln>
            <a:solidFill>
              <a:srgbClr val="FFC000"/>
            </a:solidFill>
          </a:ln>
        </p:spPr>
        <p:style>
          <a:lnRef idx="3">
            <a:schemeClr val="dk1"/>
          </a:lnRef>
          <a:fillRef idx="0">
            <a:schemeClr val="dk1"/>
          </a:fillRef>
          <a:effectRef idx="2">
            <a:schemeClr val="dk1"/>
          </a:effectRef>
          <a:fontRef idx="minor">
            <a:schemeClr val="tx1"/>
          </a:fontRef>
        </p:style>
        <p:txBody>
          <a:bodyPr wrap="square" lIns="0" tIns="0" rIns="0" bIns="0" rtlCol="0">
            <a:noAutofit/>
          </a:bodyPr>
          <a:lstStyle/>
          <a:p>
            <a:endParaRPr/>
          </a:p>
        </p:txBody>
      </p:sp>
      <p:sp>
        <p:nvSpPr>
          <p:cNvPr id="118" name="object 145"/>
          <p:cNvSpPr/>
          <p:nvPr/>
        </p:nvSpPr>
        <p:spPr>
          <a:xfrm>
            <a:off x="4226052" y="3444241"/>
            <a:ext cx="562355" cy="562356"/>
          </a:xfrm>
          <a:prstGeom prst="rect">
            <a:avLst/>
          </a:prstGeom>
          <a:blipFill>
            <a:blip r:embed="rId21" cstate="print"/>
            <a:stretch>
              <a:fillRect/>
            </a:stretch>
          </a:blipFill>
        </p:spPr>
        <p:txBody>
          <a:bodyPr wrap="square" lIns="0" tIns="0" rIns="0" bIns="0" rtlCol="0">
            <a:noAutofit/>
          </a:bodyPr>
          <a:lstStyle/>
          <a:p>
            <a:endParaRPr/>
          </a:p>
        </p:txBody>
      </p:sp>
      <p:sp>
        <p:nvSpPr>
          <p:cNvPr id="119" name="object 146"/>
          <p:cNvSpPr/>
          <p:nvPr/>
        </p:nvSpPr>
        <p:spPr>
          <a:xfrm>
            <a:off x="5455919" y="545592"/>
            <a:ext cx="1001268" cy="521208"/>
          </a:xfrm>
          <a:prstGeom prst="rect">
            <a:avLst/>
          </a:prstGeom>
          <a:blipFill>
            <a:blip r:embed="rId23" cstate="print"/>
            <a:stretch>
              <a:fillRect/>
            </a:stretch>
          </a:blipFill>
        </p:spPr>
        <p:txBody>
          <a:bodyPr wrap="square" lIns="0" tIns="0" rIns="0" bIns="0" rtlCol="0">
            <a:noAutofit/>
          </a:bodyPr>
          <a:lstStyle/>
          <a:p>
            <a:endParaRPr/>
          </a:p>
        </p:txBody>
      </p:sp>
      <p:sp>
        <p:nvSpPr>
          <p:cNvPr id="120" name="object 147"/>
          <p:cNvSpPr/>
          <p:nvPr/>
        </p:nvSpPr>
        <p:spPr>
          <a:xfrm>
            <a:off x="5881116" y="8511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21" name="object 148"/>
          <p:cNvSpPr/>
          <p:nvPr/>
        </p:nvSpPr>
        <p:spPr>
          <a:xfrm>
            <a:off x="5705856" y="731521"/>
            <a:ext cx="130175" cy="203835"/>
          </a:xfrm>
          <a:prstGeom prst="rect">
            <a:avLst/>
          </a:prstGeom>
          <a:blipFill>
            <a:blip r:embed="rId6" cstate="print"/>
            <a:stretch>
              <a:fillRect/>
            </a:stretch>
          </a:blipFill>
        </p:spPr>
        <p:txBody>
          <a:bodyPr wrap="square" lIns="0" tIns="0" rIns="0" bIns="0" rtlCol="0">
            <a:noAutofit/>
          </a:bodyPr>
          <a:lstStyle/>
          <a:p>
            <a:endParaRPr dirty="0"/>
          </a:p>
        </p:txBody>
      </p:sp>
      <p:sp>
        <p:nvSpPr>
          <p:cNvPr id="122" name="object 149"/>
          <p:cNvSpPr/>
          <p:nvPr/>
        </p:nvSpPr>
        <p:spPr>
          <a:xfrm>
            <a:off x="5725668" y="8511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123" name="object 150"/>
          <p:cNvSpPr/>
          <p:nvPr/>
        </p:nvSpPr>
        <p:spPr>
          <a:xfrm>
            <a:off x="6016752" y="7315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24" name="object 151"/>
          <p:cNvSpPr/>
          <p:nvPr/>
        </p:nvSpPr>
        <p:spPr>
          <a:xfrm>
            <a:off x="6036564" y="8511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25" name="object 152"/>
          <p:cNvSpPr/>
          <p:nvPr/>
        </p:nvSpPr>
        <p:spPr>
          <a:xfrm>
            <a:off x="5861304" y="7315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26" name="object 153"/>
          <p:cNvSpPr/>
          <p:nvPr/>
        </p:nvSpPr>
        <p:spPr>
          <a:xfrm>
            <a:off x="5455919" y="1002793"/>
            <a:ext cx="1001268" cy="521207"/>
          </a:xfrm>
          <a:prstGeom prst="rect">
            <a:avLst/>
          </a:prstGeom>
          <a:blipFill>
            <a:blip r:embed="rId24" cstate="print"/>
            <a:stretch>
              <a:fillRect/>
            </a:stretch>
          </a:blipFill>
        </p:spPr>
        <p:txBody>
          <a:bodyPr wrap="square" lIns="0" tIns="0" rIns="0" bIns="0" rtlCol="0">
            <a:noAutofit/>
          </a:bodyPr>
          <a:lstStyle/>
          <a:p>
            <a:endParaRPr/>
          </a:p>
        </p:txBody>
      </p:sp>
      <p:sp>
        <p:nvSpPr>
          <p:cNvPr id="127" name="object 154"/>
          <p:cNvSpPr/>
          <p:nvPr/>
        </p:nvSpPr>
        <p:spPr>
          <a:xfrm>
            <a:off x="5881116" y="13083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28" name="object 155"/>
          <p:cNvSpPr/>
          <p:nvPr/>
        </p:nvSpPr>
        <p:spPr>
          <a:xfrm>
            <a:off x="5705856" y="11887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29" name="object 156"/>
          <p:cNvSpPr/>
          <p:nvPr/>
        </p:nvSpPr>
        <p:spPr>
          <a:xfrm>
            <a:off x="5725668" y="13083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130" name="object 157"/>
          <p:cNvSpPr/>
          <p:nvPr/>
        </p:nvSpPr>
        <p:spPr>
          <a:xfrm>
            <a:off x="6035548" y="11887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131" name="object 158"/>
          <p:cNvSpPr/>
          <p:nvPr/>
        </p:nvSpPr>
        <p:spPr>
          <a:xfrm>
            <a:off x="5861304" y="11887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32" name="object 159"/>
          <p:cNvSpPr/>
          <p:nvPr/>
        </p:nvSpPr>
        <p:spPr>
          <a:xfrm>
            <a:off x="5455919" y="1459993"/>
            <a:ext cx="1001268" cy="521207"/>
          </a:xfrm>
          <a:prstGeom prst="rect">
            <a:avLst/>
          </a:prstGeom>
          <a:blipFill>
            <a:blip r:embed="rId25" cstate="print"/>
            <a:stretch>
              <a:fillRect/>
            </a:stretch>
          </a:blipFill>
        </p:spPr>
        <p:txBody>
          <a:bodyPr wrap="square" lIns="0" tIns="0" rIns="0" bIns="0" rtlCol="0">
            <a:noAutofit/>
          </a:bodyPr>
          <a:lstStyle/>
          <a:p>
            <a:endParaRPr/>
          </a:p>
        </p:txBody>
      </p:sp>
      <p:sp>
        <p:nvSpPr>
          <p:cNvPr id="133" name="object 160"/>
          <p:cNvSpPr/>
          <p:nvPr/>
        </p:nvSpPr>
        <p:spPr>
          <a:xfrm>
            <a:off x="6036564" y="17655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34" name="object 161"/>
          <p:cNvSpPr/>
          <p:nvPr/>
        </p:nvSpPr>
        <p:spPr>
          <a:xfrm>
            <a:off x="5705856" y="16459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35" name="object 162"/>
          <p:cNvSpPr/>
          <p:nvPr/>
        </p:nvSpPr>
        <p:spPr>
          <a:xfrm>
            <a:off x="5725668" y="17655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136" name="object 163"/>
          <p:cNvSpPr/>
          <p:nvPr/>
        </p:nvSpPr>
        <p:spPr>
          <a:xfrm>
            <a:off x="5880100" y="16459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137" name="object 164"/>
          <p:cNvSpPr/>
          <p:nvPr/>
        </p:nvSpPr>
        <p:spPr>
          <a:xfrm>
            <a:off x="6016752" y="16459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38" name="object 165"/>
          <p:cNvSpPr/>
          <p:nvPr/>
        </p:nvSpPr>
        <p:spPr>
          <a:xfrm>
            <a:off x="5455919" y="1917193"/>
            <a:ext cx="987551" cy="521207"/>
          </a:xfrm>
          <a:prstGeom prst="rect">
            <a:avLst/>
          </a:prstGeom>
          <a:blipFill>
            <a:blip r:embed="rId26" cstate="print"/>
            <a:stretch>
              <a:fillRect/>
            </a:stretch>
          </a:blipFill>
        </p:spPr>
        <p:txBody>
          <a:bodyPr wrap="square" lIns="0" tIns="0" rIns="0" bIns="0" rtlCol="0">
            <a:noAutofit/>
          </a:bodyPr>
          <a:lstStyle/>
          <a:p>
            <a:endParaRPr/>
          </a:p>
        </p:txBody>
      </p:sp>
      <p:sp>
        <p:nvSpPr>
          <p:cNvPr id="139" name="object 166"/>
          <p:cNvSpPr/>
          <p:nvPr/>
        </p:nvSpPr>
        <p:spPr>
          <a:xfrm>
            <a:off x="6024880" y="21031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140" name="object 167"/>
          <p:cNvSpPr/>
          <p:nvPr/>
        </p:nvSpPr>
        <p:spPr>
          <a:xfrm>
            <a:off x="5716524" y="21031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41" name="object 168"/>
          <p:cNvSpPr/>
          <p:nvPr/>
        </p:nvSpPr>
        <p:spPr>
          <a:xfrm>
            <a:off x="5736336" y="2222704"/>
            <a:ext cx="9224" cy="72120"/>
          </a:xfrm>
          <a:prstGeom prst="rect">
            <a:avLst/>
          </a:prstGeom>
          <a:blipFill>
            <a:blip r:embed="rId5" cstate="print"/>
            <a:stretch>
              <a:fillRect/>
            </a:stretch>
          </a:blipFill>
        </p:spPr>
        <p:txBody>
          <a:bodyPr wrap="square" lIns="0" tIns="0" rIns="0" bIns="0" rtlCol="0">
            <a:noAutofit/>
          </a:bodyPr>
          <a:lstStyle/>
          <a:p>
            <a:endParaRPr/>
          </a:p>
        </p:txBody>
      </p:sp>
      <p:sp>
        <p:nvSpPr>
          <p:cNvPr id="142" name="object 169"/>
          <p:cNvSpPr/>
          <p:nvPr/>
        </p:nvSpPr>
        <p:spPr>
          <a:xfrm>
            <a:off x="5890768" y="2103121"/>
            <a:ext cx="73533" cy="200406"/>
          </a:xfrm>
          <a:prstGeom prst="rect">
            <a:avLst/>
          </a:prstGeom>
          <a:blipFill>
            <a:blip r:embed="rId9" cstate="print"/>
            <a:stretch>
              <a:fillRect/>
            </a:stretch>
          </a:blipFill>
        </p:spPr>
        <p:txBody>
          <a:bodyPr wrap="square" lIns="0" tIns="0" rIns="0" bIns="0" rtlCol="0">
            <a:noAutofit/>
          </a:bodyPr>
          <a:lstStyle/>
          <a:p>
            <a:endParaRPr/>
          </a:p>
        </p:txBody>
      </p:sp>
      <p:sp>
        <p:nvSpPr>
          <p:cNvPr id="143" name="object 170"/>
          <p:cNvSpPr/>
          <p:nvPr/>
        </p:nvSpPr>
        <p:spPr>
          <a:xfrm>
            <a:off x="5455919" y="2374393"/>
            <a:ext cx="1001268" cy="521207"/>
          </a:xfrm>
          <a:prstGeom prst="rect">
            <a:avLst/>
          </a:prstGeom>
          <a:blipFill>
            <a:blip r:embed="rId27" cstate="print"/>
            <a:stretch>
              <a:fillRect/>
            </a:stretch>
          </a:blipFill>
        </p:spPr>
        <p:txBody>
          <a:bodyPr wrap="square" lIns="0" tIns="0" rIns="0" bIns="0" rtlCol="0">
            <a:noAutofit/>
          </a:bodyPr>
          <a:lstStyle/>
          <a:p>
            <a:endParaRPr/>
          </a:p>
        </p:txBody>
      </p:sp>
      <p:sp>
        <p:nvSpPr>
          <p:cNvPr id="144" name="object 171"/>
          <p:cNvSpPr/>
          <p:nvPr/>
        </p:nvSpPr>
        <p:spPr>
          <a:xfrm>
            <a:off x="6036564" y="26799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45" name="object 172"/>
          <p:cNvSpPr/>
          <p:nvPr/>
        </p:nvSpPr>
        <p:spPr>
          <a:xfrm>
            <a:off x="5861304" y="25603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46" name="object 173"/>
          <p:cNvSpPr/>
          <p:nvPr/>
        </p:nvSpPr>
        <p:spPr>
          <a:xfrm>
            <a:off x="5881116" y="26799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47" name="object 174"/>
          <p:cNvSpPr/>
          <p:nvPr/>
        </p:nvSpPr>
        <p:spPr>
          <a:xfrm>
            <a:off x="5724652" y="25603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148" name="object 175"/>
          <p:cNvSpPr/>
          <p:nvPr/>
        </p:nvSpPr>
        <p:spPr>
          <a:xfrm>
            <a:off x="6016752" y="25603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49" name="object 176"/>
          <p:cNvSpPr/>
          <p:nvPr/>
        </p:nvSpPr>
        <p:spPr>
          <a:xfrm>
            <a:off x="5455919" y="2831593"/>
            <a:ext cx="1001268" cy="521207"/>
          </a:xfrm>
          <a:prstGeom prst="rect">
            <a:avLst/>
          </a:prstGeom>
          <a:blipFill>
            <a:blip r:embed="rId28" cstate="print"/>
            <a:stretch>
              <a:fillRect/>
            </a:stretch>
          </a:blipFill>
        </p:spPr>
        <p:txBody>
          <a:bodyPr wrap="square" lIns="0" tIns="0" rIns="0" bIns="0" rtlCol="0">
            <a:noAutofit/>
          </a:bodyPr>
          <a:lstStyle/>
          <a:p>
            <a:endParaRPr/>
          </a:p>
        </p:txBody>
      </p:sp>
      <p:sp>
        <p:nvSpPr>
          <p:cNvPr id="150" name="object 177"/>
          <p:cNvSpPr/>
          <p:nvPr/>
        </p:nvSpPr>
        <p:spPr>
          <a:xfrm>
            <a:off x="6035548" y="30175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151" name="object 178"/>
          <p:cNvSpPr/>
          <p:nvPr/>
        </p:nvSpPr>
        <p:spPr>
          <a:xfrm>
            <a:off x="5861304" y="3017521"/>
            <a:ext cx="130175" cy="203835"/>
          </a:xfrm>
          <a:prstGeom prst="rect">
            <a:avLst/>
          </a:prstGeom>
          <a:blipFill>
            <a:blip r:embed="rId6" cstate="print"/>
            <a:stretch>
              <a:fillRect/>
            </a:stretch>
          </a:blipFill>
        </p:spPr>
        <p:txBody>
          <a:bodyPr wrap="square" lIns="0" tIns="0" rIns="0" bIns="0" rtlCol="0">
            <a:noAutofit/>
          </a:bodyPr>
          <a:lstStyle/>
          <a:p>
            <a:endParaRPr/>
          </a:p>
        </p:txBody>
      </p:sp>
      <p:sp>
        <p:nvSpPr>
          <p:cNvPr id="152" name="object 179"/>
          <p:cNvSpPr/>
          <p:nvPr/>
        </p:nvSpPr>
        <p:spPr>
          <a:xfrm>
            <a:off x="5881116" y="3137104"/>
            <a:ext cx="9224" cy="72120"/>
          </a:xfrm>
          <a:prstGeom prst="rect">
            <a:avLst/>
          </a:prstGeom>
          <a:blipFill>
            <a:blip r:embed="rId3" cstate="print"/>
            <a:stretch>
              <a:fillRect/>
            </a:stretch>
          </a:blipFill>
        </p:spPr>
        <p:txBody>
          <a:bodyPr wrap="square" lIns="0" tIns="0" rIns="0" bIns="0" rtlCol="0">
            <a:noAutofit/>
          </a:bodyPr>
          <a:lstStyle/>
          <a:p>
            <a:endParaRPr/>
          </a:p>
        </p:txBody>
      </p:sp>
      <p:sp>
        <p:nvSpPr>
          <p:cNvPr id="153" name="object 180"/>
          <p:cNvSpPr/>
          <p:nvPr/>
        </p:nvSpPr>
        <p:spPr>
          <a:xfrm>
            <a:off x="5724652" y="3017521"/>
            <a:ext cx="73532" cy="200406"/>
          </a:xfrm>
          <a:prstGeom prst="rect">
            <a:avLst/>
          </a:prstGeom>
          <a:blipFill>
            <a:blip r:embed="rId9" cstate="print"/>
            <a:stretch>
              <a:fillRect/>
            </a:stretch>
          </a:blipFill>
        </p:spPr>
        <p:txBody>
          <a:bodyPr wrap="square" lIns="0" tIns="0" rIns="0" bIns="0" rtlCol="0">
            <a:noAutofit/>
          </a:bodyPr>
          <a:lstStyle/>
          <a:p>
            <a:endParaRPr/>
          </a:p>
        </p:txBody>
      </p:sp>
      <p:sp>
        <p:nvSpPr>
          <p:cNvPr id="154" name="object 181"/>
          <p:cNvSpPr/>
          <p:nvPr/>
        </p:nvSpPr>
        <p:spPr>
          <a:xfrm>
            <a:off x="5455919" y="3288793"/>
            <a:ext cx="987551" cy="516635"/>
          </a:xfrm>
          <a:prstGeom prst="rect">
            <a:avLst/>
          </a:prstGeom>
          <a:blipFill>
            <a:blip r:embed="rId29" cstate="print"/>
            <a:stretch>
              <a:fillRect/>
            </a:stretch>
          </a:blipFill>
        </p:spPr>
        <p:txBody>
          <a:bodyPr wrap="square" lIns="0" tIns="0" rIns="0" bIns="0" rtlCol="0">
            <a:noAutofit/>
          </a:bodyPr>
          <a:lstStyle/>
          <a:p>
            <a:endParaRPr/>
          </a:p>
        </p:txBody>
      </p:sp>
      <p:sp>
        <p:nvSpPr>
          <p:cNvPr id="155" name="object 182"/>
          <p:cNvSpPr/>
          <p:nvPr/>
        </p:nvSpPr>
        <p:spPr>
          <a:xfrm>
            <a:off x="5869432" y="3474670"/>
            <a:ext cx="73532" cy="200456"/>
          </a:xfrm>
          <a:prstGeom prst="rect">
            <a:avLst/>
          </a:prstGeom>
          <a:blipFill>
            <a:blip r:embed="rId9" cstate="print"/>
            <a:stretch>
              <a:fillRect/>
            </a:stretch>
          </a:blipFill>
        </p:spPr>
        <p:txBody>
          <a:bodyPr wrap="square" lIns="0" tIns="0" rIns="0" bIns="0" rtlCol="0">
            <a:noAutofit/>
          </a:bodyPr>
          <a:lstStyle/>
          <a:p>
            <a:endParaRPr/>
          </a:p>
        </p:txBody>
      </p:sp>
      <p:sp>
        <p:nvSpPr>
          <p:cNvPr id="156" name="object 183"/>
          <p:cNvSpPr/>
          <p:nvPr/>
        </p:nvSpPr>
        <p:spPr>
          <a:xfrm>
            <a:off x="6006084" y="3474670"/>
            <a:ext cx="130175" cy="203860"/>
          </a:xfrm>
          <a:prstGeom prst="rect">
            <a:avLst/>
          </a:prstGeom>
          <a:blipFill>
            <a:blip r:embed="rId6" cstate="print"/>
            <a:stretch>
              <a:fillRect/>
            </a:stretch>
          </a:blipFill>
        </p:spPr>
        <p:txBody>
          <a:bodyPr wrap="square" lIns="0" tIns="0" rIns="0" bIns="0" rtlCol="0">
            <a:noAutofit/>
          </a:bodyPr>
          <a:lstStyle/>
          <a:p>
            <a:endParaRPr/>
          </a:p>
        </p:txBody>
      </p:sp>
      <p:sp>
        <p:nvSpPr>
          <p:cNvPr id="157" name="object 184"/>
          <p:cNvSpPr/>
          <p:nvPr/>
        </p:nvSpPr>
        <p:spPr>
          <a:xfrm>
            <a:off x="6025895" y="3594260"/>
            <a:ext cx="9220" cy="72174"/>
          </a:xfrm>
          <a:prstGeom prst="rect">
            <a:avLst/>
          </a:prstGeom>
          <a:blipFill>
            <a:blip r:embed="rId5" cstate="print"/>
            <a:stretch>
              <a:fillRect/>
            </a:stretch>
          </a:blipFill>
        </p:spPr>
        <p:txBody>
          <a:bodyPr wrap="square" lIns="0" tIns="0" rIns="0" bIns="0" rtlCol="0">
            <a:noAutofit/>
          </a:bodyPr>
          <a:lstStyle/>
          <a:p>
            <a:endParaRPr/>
          </a:p>
        </p:txBody>
      </p:sp>
      <p:sp>
        <p:nvSpPr>
          <p:cNvPr id="158" name="object 185"/>
          <p:cNvSpPr/>
          <p:nvPr/>
        </p:nvSpPr>
        <p:spPr>
          <a:xfrm>
            <a:off x="5735319" y="3474670"/>
            <a:ext cx="73533" cy="200456"/>
          </a:xfrm>
          <a:prstGeom prst="rect">
            <a:avLst/>
          </a:prstGeom>
          <a:blipFill>
            <a:blip r:embed="rId9" cstate="print"/>
            <a:stretch>
              <a:fillRect/>
            </a:stretch>
          </a:blipFill>
        </p:spPr>
        <p:txBody>
          <a:bodyPr wrap="square" lIns="0" tIns="0" rIns="0" bIns="0" rtlCol="0">
            <a:noAutofit/>
          </a:bodyPr>
          <a:lstStyle/>
          <a:p>
            <a:endParaRPr/>
          </a:p>
        </p:txBody>
      </p:sp>
      <p:sp>
        <p:nvSpPr>
          <p:cNvPr id="159" name="object 186"/>
          <p:cNvSpPr/>
          <p:nvPr/>
        </p:nvSpPr>
        <p:spPr>
          <a:xfrm>
            <a:off x="5455919" y="3745993"/>
            <a:ext cx="978407" cy="521207"/>
          </a:xfrm>
          <a:prstGeom prst="rect">
            <a:avLst/>
          </a:prstGeom>
          <a:blipFill>
            <a:blip r:embed="rId30" cstate="print"/>
            <a:stretch>
              <a:fillRect/>
            </a:stretch>
          </a:blipFill>
        </p:spPr>
        <p:txBody>
          <a:bodyPr wrap="square" lIns="0" tIns="0" rIns="0" bIns="0" rtlCol="0">
            <a:noAutofit/>
          </a:bodyPr>
          <a:lstStyle/>
          <a:p>
            <a:endParaRPr/>
          </a:p>
        </p:txBody>
      </p:sp>
      <p:sp>
        <p:nvSpPr>
          <p:cNvPr id="160" name="object 187"/>
          <p:cNvSpPr/>
          <p:nvPr/>
        </p:nvSpPr>
        <p:spPr>
          <a:xfrm>
            <a:off x="5745988" y="3931870"/>
            <a:ext cx="73532" cy="200456"/>
          </a:xfrm>
          <a:prstGeom prst="rect">
            <a:avLst/>
          </a:prstGeom>
          <a:blipFill>
            <a:blip r:embed="rId9" cstate="print"/>
            <a:stretch>
              <a:fillRect/>
            </a:stretch>
          </a:blipFill>
        </p:spPr>
        <p:txBody>
          <a:bodyPr wrap="square" lIns="0" tIns="0" rIns="0" bIns="0" rtlCol="0">
            <a:noAutofit/>
          </a:bodyPr>
          <a:lstStyle/>
          <a:p>
            <a:endParaRPr/>
          </a:p>
        </p:txBody>
      </p:sp>
      <p:sp>
        <p:nvSpPr>
          <p:cNvPr id="161" name="object 188"/>
          <p:cNvSpPr/>
          <p:nvPr/>
        </p:nvSpPr>
        <p:spPr>
          <a:xfrm>
            <a:off x="5880100" y="3931870"/>
            <a:ext cx="73532" cy="200456"/>
          </a:xfrm>
          <a:prstGeom prst="rect">
            <a:avLst/>
          </a:prstGeom>
          <a:blipFill>
            <a:blip r:embed="rId9" cstate="print"/>
            <a:stretch>
              <a:fillRect/>
            </a:stretch>
          </a:blipFill>
        </p:spPr>
        <p:txBody>
          <a:bodyPr wrap="square" lIns="0" tIns="0" rIns="0" bIns="0" rtlCol="0">
            <a:noAutofit/>
          </a:bodyPr>
          <a:lstStyle/>
          <a:p>
            <a:endParaRPr/>
          </a:p>
        </p:txBody>
      </p:sp>
      <p:sp>
        <p:nvSpPr>
          <p:cNvPr id="162" name="object 189"/>
          <p:cNvSpPr/>
          <p:nvPr/>
        </p:nvSpPr>
        <p:spPr>
          <a:xfrm>
            <a:off x="6014212" y="3931870"/>
            <a:ext cx="73532" cy="200456"/>
          </a:xfrm>
          <a:prstGeom prst="rect">
            <a:avLst/>
          </a:prstGeom>
          <a:blipFill>
            <a:blip r:embed="rId9" cstate="print"/>
            <a:stretch>
              <a:fillRect/>
            </a:stretch>
          </a:blipFill>
        </p:spPr>
        <p:txBody>
          <a:bodyPr wrap="square" lIns="0" tIns="0" rIns="0" bIns="0" rtlCol="0">
            <a:noAutofit/>
          </a:bodyPr>
          <a:lstStyle/>
          <a:p>
            <a:endParaRPr/>
          </a:p>
        </p:txBody>
      </p:sp>
      <p:sp>
        <p:nvSpPr>
          <p:cNvPr id="163" name="object 89"/>
          <p:cNvSpPr/>
          <p:nvPr/>
        </p:nvSpPr>
        <p:spPr>
          <a:xfrm>
            <a:off x="632460" y="3923489"/>
            <a:ext cx="73533" cy="200456"/>
          </a:xfrm>
          <a:prstGeom prst="rect">
            <a:avLst/>
          </a:prstGeom>
          <a:blipFill>
            <a:blip r:embed="rId9" cstate="print"/>
            <a:stretch>
              <a:fillRect/>
            </a:stretch>
          </a:blipFill>
        </p:spPr>
        <p:txBody>
          <a:bodyPr wrap="square" lIns="0" tIns="0" rIns="0" bIns="0" rtlCol="0">
            <a:noAutofit/>
          </a:bodyPr>
          <a:lstStyle/>
          <a:p>
            <a:endParaRPr/>
          </a:p>
        </p:txBody>
      </p:sp>
      <p:sp>
        <p:nvSpPr>
          <p:cNvPr id="164" name="TextBox 163"/>
          <p:cNvSpPr txBox="1"/>
          <p:nvPr/>
        </p:nvSpPr>
        <p:spPr>
          <a:xfrm>
            <a:off x="783716" y="36102"/>
            <a:ext cx="3916680"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2800" dirty="0" smtClean="0"/>
              <a:t>CPU 011 read From 110 </a:t>
            </a:r>
            <a:endParaRPr lang="en-GB" sz="2800" dirty="0"/>
          </a:p>
        </p:txBody>
      </p:sp>
      <p:sp>
        <p:nvSpPr>
          <p:cNvPr id="170" name="Rectangle 9"/>
          <p:cNvSpPr>
            <a:spLocks noChangeArrowheads="1"/>
          </p:cNvSpPr>
          <p:nvPr/>
        </p:nvSpPr>
        <p:spPr bwMode="auto">
          <a:xfrm>
            <a:off x="385623" y="4492655"/>
            <a:ext cx="2243899" cy="46166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a:solidFill>
                  <a:schemeClr val="hlink"/>
                </a:solidFill>
              </a:rPr>
              <a:t>Message </a:t>
            </a:r>
            <a:r>
              <a:rPr lang="en-US" sz="2400" dirty="0" smtClean="0">
                <a:solidFill>
                  <a:schemeClr val="hlink"/>
                </a:solidFill>
              </a:rPr>
              <a:t>Format</a:t>
            </a:r>
            <a:endParaRPr lang="en-US" sz="2400" dirty="0">
              <a:solidFill>
                <a:schemeClr val="hlink"/>
              </a:solidFill>
            </a:endParaRPr>
          </a:p>
        </p:txBody>
      </p:sp>
      <p:pic>
        <p:nvPicPr>
          <p:cNvPr id="1026" name="Picture 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192017" y="4357536"/>
            <a:ext cx="5055767" cy="731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2" name="Rectangle 10"/>
          <p:cNvSpPr>
            <a:spLocks noChangeArrowheads="1"/>
          </p:cNvSpPr>
          <p:nvPr/>
        </p:nvSpPr>
        <p:spPr bwMode="auto">
          <a:xfrm>
            <a:off x="226027" y="5089440"/>
            <a:ext cx="8424863" cy="1569660"/>
          </a:xfrm>
          <a:prstGeom prst="rect">
            <a:avLst/>
          </a:prstGeom>
          <a:noFill/>
          <a:ln w="9525">
            <a:noFill/>
            <a:miter lim="800000"/>
            <a:headEnd/>
            <a:tailEnd/>
          </a:ln>
        </p:spPr>
        <p:txBody>
          <a:bodyPr>
            <a:spAutoFit/>
          </a:bodyPr>
          <a:lstStyle/>
          <a:p>
            <a:pPr marL="914400" indent="-342900">
              <a:buFont typeface="Arial" pitchFamily="34" charset="0"/>
              <a:buChar char="•"/>
              <a:tabLst>
                <a:tab pos="858838" algn="l"/>
              </a:tabLst>
            </a:pPr>
            <a:r>
              <a:rPr lang="en-US" sz="2400" dirty="0"/>
              <a:t>Modul</a:t>
            </a:r>
            <a:r>
              <a:rPr lang="en-US" sz="2400" dirty="0" smtClean="0"/>
              <a:t>e  </a:t>
            </a:r>
            <a:r>
              <a:rPr lang="en-US" sz="2400" dirty="0">
                <a:sym typeface="Wingdings" pitchFamily="2" charset="2"/>
              </a:rPr>
              <a:t> It tell which memory to use.</a:t>
            </a:r>
            <a:endParaRPr lang="en-US" sz="2400" dirty="0"/>
          </a:p>
          <a:p>
            <a:pPr marL="914400" lvl="1" indent="-287338">
              <a:buFontTx/>
              <a:buChar char="•"/>
              <a:tabLst>
                <a:tab pos="858838" algn="l"/>
              </a:tabLst>
            </a:pPr>
            <a:r>
              <a:rPr lang="en-US" sz="2400" dirty="0"/>
              <a:t>Address </a:t>
            </a:r>
            <a:r>
              <a:rPr lang="en-US" sz="2400" dirty="0">
                <a:sym typeface="Wingdings" pitchFamily="2" charset="2"/>
              </a:rPr>
              <a:t> It specifies an address within a module</a:t>
            </a:r>
            <a:endParaRPr lang="en-US" sz="2400" dirty="0"/>
          </a:p>
          <a:p>
            <a:pPr marL="914400" lvl="1" indent="-287338">
              <a:buFontTx/>
              <a:buChar char="•"/>
              <a:tabLst>
                <a:tab pos="858838" algn="l"/>
              </a:tabLst>
            </a:pPr>
            <a:r>
              <a:rPr lang="en-US" sz="2400" dirty="0" err="1"/>
              <a:t>Opcode</a:t>
            </a:r>
            <a:r>
              <a:rPr lang="en-US" sz="2400" dirty="0"/>
              <a:t> </a:t>
            </a:r>
            <a:r>
              <a:rPr lang="en-US" sz="2400" dirty="0">
                <a:sym typeface="Wingdings" pitchFamily="2" charset="2"/>
              </a:rPr>
              <a:t> Gives the operation, READ or WRITE</a:t>
            </a:r>
            <a:endParaRPr lang="en-US" sz="2400" dirty="0"/>
          </a:p>
          <a:p>
            <a:pPr marL="914400" lvl="1" indent="-287338">
              <a:buFontTx/>
              <a:buChar char="•"/>
              <a:tabLst>
                <a:tab pos="858838" algn="l"/>
              </a:tabLst>
            </a:pPr>
            <a:r>
              <a:rPr lang="en-US" sz="2400" dirty="0"/>
              <a:t>Value </a:t>
            </a:r>
            <a:r>
              <a:rPr lang="en-US" sz="2400" dirty="0">
                <a:sym typeface="Wingdings" pitchFamily="2" charset="2"/>
              </a:rPr>
              <a:t> Contain an operand.</a:t>
            </a:r>
            <a:endParaRPr lang="en-US" sz="2400" dirty="0"/>
          </a:p>
        </p:txBody>
      </p:sp>
      <p:pic>
        <p:nvPicPr>
          <p:cNvPr id="1028" name="Picture 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734175" y="77009"/>
            <a:ext cx="2028825" cy="894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1712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52400"/>
            <a:ext cx="8915400" cy="6370975"/>
          </a:xfrm>
          <a:prstGeom prst="rect">
            <a:avLst/>
          </a:prstGeom>
        </p:spPr>
        <p:txBody>
          <a:bodyPr wrap="square">
            <a:spAutoFit/>
          </a:bodyPr>
          <a:lstStyle/>
          <a:p>
            <a:r>
              <a:rPr lang="en-US" sz="2400" b="1" u="sng" dirty="0"/>
              <a:t>Blockage in Multistage Interconnection Networks</a:t>
            </a:r>
          </a:p>
          <a:p>
            <a:r>
              <a:rPr lang="en-US" sz="2400" dirty="0"/>
              <a:t>	A number of classification criteria exist for MINs. Among these criteria is the criterion of blockage. According to this criterion, MINs are classified as follows.</a:t>
            </a:r>
          </a:p>
          <a:p>
            <a:pPr algn="justLow"/>
            <a:r>
              <a:rPr lang="en-US" sz="2400" dirty="0"/>
              <a:t> </a:t>
            </a:r>
            <a:r>
              <a:rPr lang="en-US" sz="2400" b="1" u="sng" dirty="0">
                <a:solidFill>
                  <a:srgbClr val="C00000"/>
                </a:solidFill>
              </a:rPr>
              <a:t>Blocking Networks </a:t>
            </a:r>
            <a:r>
              <a:rPr lang="en-US" sz="2400" b="1" u="sng" dirty="0" smtClean="0">
                <a:solidFill>
                  <a:srgbClr val="C00000"/>
                </a:solidFill>
              </a:rPr>
              <a:t>  </a:t>
            </a:r>
            <a:r>
              <a:rPr lang="en-US" sz="2400" dirty="0" smtClean="0"/>
              <a:t>the </a:t>
            </a:r>
            <a:r>
              <a:rPr lang="en-US" sz="2400" dirty="0"/>
              <a:t>concept of blocking network is that not all possible here to make the input-output connections at the same time as one path might block another. </a:t>
            </a:r>
            <a:r>
              <a:rPr lang="en-US" sz="2400" dirty="0" smtClean="0"/>
              <a:t>Examples </a:t>
            </a:r>
            <a:r>
              <a:rPr lang="en-US" sz="2400" dirty="0"/>
              <a:t>of blocking networks include </a:t>
            </a:r>
            <a:r>
              <a:rPr lang="en-US" sz="2400" dirty="0" smtClean="0"/>
              <a:t>Omega, </a:t>
            </a:r>
            <a:r>
              <a:rPr lang="en-US" sz="2400" dirty="0"/>
              <a:t>Banyan, Shuffle–Exchange, the Data Manipulator, Flip, N cube and Baseline. </a:t>
            </a:r>
            <a:endParaRPr lang="en-GB" sz="2400" dirty="0"/>
          </a:p>
          <a:p>
            <a:pPr algn="justLow"/>
            <a:r>
              <a:rPr lang="en-US" sz="2400" b="1" u="sng" dirty="0" err="1" smtClean="0">
                <a:solidFill>
                  <a:srgbClr val="C00000"/>
                </a:solidFill>
              </a:rPr>
              <a:t>Rearrangeable</a:t>
            </a:r>
            <a:r>
              <a:rPr lang="en-US" sz="2400" b="1" u="sng" dirty="0" smtClean="0">
                <a:solidFill>
                  <a:srgbClr val="C00000"/>
                </a:solidFill>
              </a:rPr>
              <a:t> Networks: </a:t>
            </a:r>
            <a:r>
              <a:rPr lang="en-US" sz="2400" dirty="0" smtClean="0"/>
              <a:t>Re-</a:t>
            </a:r>
            <a:r>
              <a:rPr lang="en-US" sz="2400" dirty="0" err="1" smtClean="0"/>
              <a:t>arrangeable</a:t>
            </a:r>
            <a:r>
              <a:rPr lang="en-US" sz="2400" dirty="0" smtClean="0"/>
              <a:t> </a:t>
            </a:r>
            <a:r>
              <a:rPr lang="en-US" sz="2400" dirty="0"/>
              <a:t>networks are characterized by the property that it </a:t>
            </a:r>
            <a:r>
              <a:rPr lang="en-US" sz="2400" b="1" u="sng" dirty="0"/>
              <a:t>is always possible </a:t>
            </a:r>
            <a:r>
              <a:rPr lang="en-US" sz="2400" dirty="0"/>
              <a:t>to rearrange already established connections in order to make allowance for other connections to be established simultaneously. An example is Benes network which support synchronous data permutation and a synchronous </a:t>
            </a:r>
            <a:r>
              <a:rPr lang="en-US" sz="2400" dirty="0" smtClean="0"/>
              <a:t>inter-processor </a:t>
            </a:r>
            <a:r>
              <a:rPr lang="en-US" sz="2400" dirty="0"/>
              <a:t>communication. </a:t>
            </a:r>
          </a:p>
          <a:p>
            <a:r>
              <a:rPr lang="en-US" sz="2400" b="1" u="sng" dirty="0" smtClean="0">
                <a:solidFill>
                  <a:srgbClr val="C00000"/>
                </a:solidFill>
              </a:rPr>
              <a:t>Non-blocking </a:t>
            </a:r>
            <a:r>
              <a:rPr lang="en-US" sz="2400" b="1" u="sng" dirty="0">
                <a:solidFill>
                  <a:srgbClr val="C00000"/>
                </a:solidFill>
              </a:rPr>
              <a:t>Networks</a:t>
            </a:r>
            <a:r>
              <a:rPr lang="en-US" sz="2400" u="sng" dirty="0">
                <a:solidFill>
                  <a:srgbClr val="C00000"/>
                </a:solidFill>
              </a:rPr>
              <a:t> </a:t>
            </a:r>
            <a:r>
              <a:rPr lang="en-US" sz="2400" u="sng" dirty="0" smtClean="0">
                <a:solidFill>
                  <a:srgbClr val="C00000"/>
                </a:solidFill>
              </a:rPr>
              <a:t> </a:t>
            </a:r>
            <a:r>
              <a:rPr lang="en-US" sz="2400" dirty="0"/>
              <a:t>A non –blocking network is the network which can handle all possible connections without blocking. </a:t>
            </a:r>
          </a:p>
        </p:txBody>
      </p:sp>
    </p:spTree>
    <p:extLst>
      <p:ext uri="{BB962C8B-B14F-4D97-AF65-F5344CB8AC3E}">
        <p14:creationId xmlns:p14="http://schemas.microsoft.com/office/powerpoint/2010/main" val="1065639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93543" y="27709"/>
            <a:ext cx="8229600" cy="83099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sz="2400" b="1" dirty="0">
                <a:solidFill>
                  <a:srgbClr val="C00000"/>
                </a:solidFill>
              </a:rPr>
              <a:t>Bus-Based Dynamic Interconnection Networks</a:t>
            </a:r>
            <a:endParaRPr lang="en-US" sz="2400" dirty="0">
              <a:solidFill>
                <a:srgbClr val="C00000"/>
              </a:solidFill>
            </a:endParaRPr>
          </a:p>
          <a:p>
            <a:r>
              <a:rPr lang="en-US" sz="2400" b="1" dirty="0" smtClean="0">
                <a:solidFill>
                  <a:srgbClr val="C00000"/>
                </a:solidFill>
              </a:rPr>
              <a:t>1- </a:t>
            </a:r>
            <a:r>
              <a:rPr lang="en-US" sz="2400" b="1" dirty="0">
                <a:solidFill>
                  <a:srgbClr val="C00000"/>
                </a:solidFill>
              </a:rPr>
              <a:t>Single Bus Systems</a:t>
            </a:r>
            <a:endParaRPr lang="en-US" sz="2400" dirty="0">
              <a:solidFill>
                <a:srgbClr val="C00000"/>
              </a:solidFill>
            </a:endParaRPr>
          </a:p>
        </p:txBody>
      </p:sp>
      <p:sp>
        <p:nvSpPr>
          <p:cNvPr id="5" name="Rectangle 4"/>
          <p:cNvSpPr/>
          <p:nvPr/>
        </p:nvSpPr>
        <p:spPr>
          <a:xfrm>
            <a:off x="293543" y="3665539"/>
            <a:ext cx="8545657" cy="3046988"/>
          </a:xfrm>
          <a:prstGeom prst="rect">
            <a:avLst/>
          </a:prstGeom>
        </p:spPr>
        <p:txBody>
          <a:bodyPr wrap="square">
            <a:spAutoFit/>
          </a:bodyPr>
          <a:lstStyle/>
          <a:p>
            <a:pPr algn="just"/>
            <a:r>
              <a:rPr lang="en-US" sz="2400" dirty="0"/>
              <a:t>In its general form, such a system consists of </a:t>
            </a:r>
            <a:r>
              <a:rPr lang="en-US" sz="2400" dirty="0">
                <a:solidFill>
                  <a:srgbClr val="C00000"/>
                </a:solidFill>
              </a:rPr>
              <a:t>N</a:t>
            </a:r>
            <a:r>
              <a:rPr lang="en-US" sz="2400" dirty="0"/>
              <a:t> processors, each having its own cache, connected by a shared bus. The use of local caches reduces the processor–memory traffic. All processors communicate with a single shared memory. The actual size is determined by the traffic per processor and the bus bandwidth. The single bus </a:t>
            </a:r>
            <a:r>
              <a:rPr lang="en-US" sz="2400" b="1" dirty="0"/>
              <a:t>network</a:t>
            </a:r>
            <a:r>
              <a:rPr lang="en-US" sz="2400" dirty="0"/>
              <a:t> complexity, measured in terms of the number of buses used, is </a:t>
            </a:r>
            <a:r>
              <a:rPr lang="en-US" sz="2400" b="1" dirty="0">
                <a:solidFill>
                  <a:srgbClr val="C00000"/>
                </a:solidFill>
              </a:rPr>
              <a:t>O(1)</a:t>
            </a:r>
            <a:r>
              <a:rPr lang="en-US" sz="2400" dirty="0"/>
              <a:t>, while the </a:t>
            </a:r>
            <a:r>
              <a:rPr lang="en-US" sz="2400" b="1" dirty="0"/>
              <a:t>time</a:t>
            </a:r>
            <a:r>
              <a:rPr lang="en-US" sz="2400" dirty="0"/>
              <a:t> complexity, measured in terms of the amount of input to output delay is </a:t>
            </a:r>
            <a:r>
              <a:rPr lang="en-US" sz="2400" b="1" dirty="0">
                <a:solidFill>
                  <a:srgbClr val="C00000"/>
                </a:solidFill>
              </a:rPr>
              <a:t>O(N)</a:t>
            </a:r>
            <a:r>
              <a:rPr lang="en-US" sz="2400" dirty="0"/>
              <a:t>.</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893342"/>
            <a:ext cx="5486400" cy="2873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377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762000" y="381001"/>
            <a:ext cx="6858000" cy="349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04800" y="3962400"/>
            <a:ext cx="8686800" cy="2800767"/>
          </a:xfrm>
          <a:prstGeom prst="rect">
            <a:avLst/>
          </a:prstGeom>
        </p:spPr>
        <p:txBody>
          <a:bodyPr wrap="square">
            <a:spAutoFit/>
          </a:bodyPr>
          <a:lstStyle/>
          <a:p>
            <a:pPr algn="just"/>
            <a:r>
              <a:rPr lang="en-US" sz="2200" dirty="0">
                <a:latin typeface="Times New Roman"/>
                <a:ea typeface="Times New Roman"/>
              </a:rPr>
              <a:t>In the presence of a connection between input 101 and output 011, a connection between input 100 and output 001 is not possible. This is because the connection 101 to 011 uses the upper output of the third switch from the top in the first stage. This same output will be needed by the requested connection 100 to 001. This contention will lead to the inability to satisfy the connection 100 to 001, that is, blocking. Notice however that while connection 101 to 011 is established, the arrival of a request for a connection such as 100 to 110 can be satisfied.</a:t>
            </a:r>
            <a:endParaRPr lang="en-US" sz="2200" dirty="0">
              <a:effectLst/>
              <a:latin typeface="Times New Roman"/>
              <a:ea typeface="Times New Roman"/>
            </a:endParaRPr>
          </a:p>
        </p:txBody>
      </p:sp>
    </p:spTree>
    <p:extLst>
      <p:ext uri="{BB962C8B-B14F-4D97-AF65-F5344CB8AC3E}">
        <p14:creationId xmlns:p14="http://schemas.microsoft.com/office/powerpoint/2010/main" val="2018367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0" y="3962400"/>
            <a:ext cx="8686800" cy="2800767"/>
          </a:xfrm>
          <a:prstGeom prst="rect">
            <a:avLst/>
          </a:prstGeom>
        </p:spPr>
        <p:txBody>
          <a:bodyPr wrap="square">
            <a:spAutoFit/>
          </a:bodyPr>
          <a:lstStyle/>
          <a:p>
            <a:pPr algn="just"/>
            <a:r>
              <a:rPr lang="en-US" sz="2200" dirty="0">
                <a:latin typeface="Times New Roman"/>
                <a:ea typeface="Times New Roman"/>
              </a:rPr>
              <a:t>In the presence of a connection between input 101 and output 011, a connection between input 100 and output 001 is not possible. This is because the connection 101 to 011 uses the upper output of the third switch from the top in the first stage. This same output will be needed by the requested connection 100 to 001. This contention will lead to the inability to satisfy the connection 100 to 001, that is, blocking. Notice however that while connection 101 to 011 is established, the arrival of a request for a connection such as 100 to 110 can be satisfied.</a:t>
            </a:r>
            <a:endParaRPr lang="en-US" sz="2200" dirty="0">
              <a:effectLst/>
              <a:latin typeface="Times New Roman"/>
              <a:ea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2875"/>
            <a:ext cx="7329489" cy="3781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3525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52400" y="4919008"/>
            <a:ext cx="8991599" cy="1938992"/>
          </a:xfrm>
          <a:prstGeom prst="rect">
            <a:avLst/>
          </a:prstGeom>
        </p:spPr>
        <p:txBody>
          <a:bodyPr wrap="square">
            <a:spAutoFit/>
          </a:bodyPr>
          <a:lstStyle/>
          <a:p>
            <a:r>
              <a:rPr lang="en-US" sz="2400" dirty="0">
                <a:latin typeface="Times New Roman"/>
                <a:ea typeface="Times New Roman"/>
              </a:rPr>
              <a:t>an example 8x8 Benes network. Two simultaneous connections are shown established in the network. These are 110→100 and 010→110. In the presence of the connection 110→100, it will not be possible to establish the connection 101→001 unless the connection 110→100 is rearranged as shown in part (b) of the figure.</a:t>
            </a:r>
            <a:endParaRPr lang="en-GB"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654" y="146724"/>
            <a:ext cx="8382001" cy="477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5639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52400" y="474345"/>
            <a:ext cx="8991600" cy="6247864"/>
          </a:xfrm>
          <a:prstGeom prst="rect">
            <a:avLst/>
          </a:prstGeom>
        </p:spPr>
        <p:txBody>
          <a:bodyPr wrap="square">
            <a:spAutoFit/>
          </a:bodyPr>
          <a:lstStyle/>
          <a:p>
            <a:r>
              <a:rPr lang="en-US" sz="2400" dirty="0" smtClean="0"/>
              <a:t>    The </a:t>
            </a:r>
            <a:r>
              <a:rPr lang="en-US" sz="2400" dirty="0"/>
              <a:t>Clos is a well-known example of </a:t>
            </a:r>
            <a:r>
              <a:rPr lang="en-US" sz="2400" dirty="0" smtClean="0"/>
              <a:t>non-blocking </a:t>
            </a:r>
            <a:r>
              <a:rPr lang="en-US" sz="2400" dirty="0"/>
              <a:t>networks. It consists </a:t>
            </a:r>
            <a:r>
              <a:rPr lang="en-US" sz="2400" dirty="0" smtClean="0"/>
              <a:t>of</a:t>
            </a:r>
          </a:p>
          <a:p>
            <a:r>
              <a:rPr lang="en-US" sz="2400" dirty="0" smtClean="0"/>
              <a:t> </a:t>
            </a:r>
            <a:r>
              <a:rPr lang="en-US" sz="2800" b="1" i="1" u="sng" dirty="0" smtClean="0">
                <a:solidFill>
                  <a:srgbClr val="FF0000"/>
                </a:solidFill>
              </a:rPr>
              <a:t>r1n1 x m input </a:t>
            </a:r>
            <a:r>
              <a:rPr lang="en-US" sz="2800" b="1" i="1" u="sng" dirty="0">
                <a:solidFill>
                  <a:srgbClr val="FF0000"/>
                </a:solidFill>
              </a:rPr>
              <a:t>crossbar switches </a:t>
            </a:r>
            <a:r>
              <a:rPr lang="en-US" sz="2400" dirty="0" smtClean="0"/>
              <a:t>(</a:t>
            </a:r>
            <a:r>
              <a:rPr lang="en-US" sz="2400" i="1" dirty="0"/>
              <a:t>r1</a:t>
            </a:r>
            <a:r>
              <a:rPr lang="en-US" sz="2400" dirty="0"/>
              <a:t> is the number of input crossbars, m </a:t>
            </a:r>
            <a:r>
              <a:rPr lang="en-US" sz="2400" dirty="0" smtClean="0"/>
              <a:t>xn1  is </a:t>
            </a:r>
            <a:r>
              <a:rPr lang="en-US" sz="2400" dirty="0"/>
              <a:t>the size of each input crossbar</a:t>
            </a:r>
            <a:r>
              <a:rPr lang="en-US" sz="2400" dirty="0" smtClean="0"/>
              <a:t>),</a:t>
            </a:r>
          </a:p>
          <a:p>
            <a:r>
              <a:rPr lang="en-US" sz="2400" dirty="0" smtClean="0"/>
              <a:t> </a:t>
            </a:r>
            <a:r>
              <a:rPr lang="en-US" sz="2800" b="1" i="1" u="sng" dirty="0">
                <a:solidFill>
                  <a:srgbClr val="FF0000"/>
                </a:solidFill>
              </a:rPr>
              <a:t>mr1 x r2 middle crossbar switches </a:t>
            </a:r>
            <a:r>
              <a:rPr lang="en-US" sz="2400" dirty="0"/>
              <a:t>(m is the number of middle crossbars, and </a:t>
            </a:r>
            <a:r>
              <a:rPr lang="en-US" sz="2400" i="1" dirty="0"/>
              <a:t>r1 x r2</a:t>
            </a:r>
            <a:r>
              <a:rPr lang="en-US" sz="2400" dirty="0"/>
              <a:t> is the size of each middle crossbar), </a:t>
            </a:r>
            <a:endParaRPr lang="en-US" sz="2400" dirty="0" smtClean="0"/>
          </a:p>
          <a:p>
            <a:r>
              <a:rPr lang="en-US" sz="2800" b="1" i="1" u="sng" dirty="0">
                <a:solidFill>
                  <a:srgbClr val="FF0000"/>
                </a:solidFill>
              </a:rPr>
              <a:t>r2m x n2 output crossbar switches </a:t>
            </a:r>
            <a:r>
              <a:rPr lang="en-US" sz="2400" dirty="0"/>
              <a:t>(</a:t>
            </a:r>
            <a:r>
              <a:rPr lang="en-US" sz="2400" i="1" dirty="0"/>
              <a:t>r2</a:t>
            </a:r>
            <a:r>
              <a:rPr lang="en-US" sz="2400" dirty="0"/>
              <a:t> is the number of output crossbars and </a:t>
            </a:r>
            <a:r>
              <a:rPr lang="en-US" sz="2400" i="1" dirty="0"/>
              <a:t>m x n2</a:t>
            </a:r>
            <a:r>
              <a:rPr lang="en-US" sz="2400" dirty="0"/>
              <a:t> is the size of each output crossbar). </a:t>
            </a:r>
            <a:endParaRPr lang="en-US" sz="2400" dirty="0" smtClean="0"/>
          </a:p>
          <a:p>
            <a:r>
              <a:rPr lang="en-US" sz="2400" dirty="0" smtClean="0"/>
              <a:t>The </a:t>
            </a:r>
            <a:r>
              <a:rPr lang="en-US" sz="2400" dirty="0"/>
              <a:t>Clos network is not blocking if the following inequality is satisfied </a:t>
            </a:r>
            <a:r>
              <a:rPr lang="en-US" sz="2400" dirty="0" smtClean="0"/>
              <a:t>		</a:t>
            </a:r>
            <a:r>
              <a:rPr lang="en-US" sz="2800" b="1" i="1" dirty="0" smtClean="0">
                <a:solidFill>
                  <a:srgbClr val="FF0000"/>
                </a:solidFill>
              </a:rPr>
              <a:t>m </a:t>
            </a:r>
            <a:r>
              <a:rPr lang="en-US" sz="2800" b="1" i="1" dirty="0">
                <a:solidFill>
                  <a:srgbClr val="FF0000"/>
                </a:solidFill>
              </a:rPr>
              <a:t>≥ n1+</a:t>
            </a:r>
            <a:r>
              <a:rPr lang="ar-SA" sz="2800" b="1" i="1" dirty="0">
                <a:solidFill>
                  <a:srgbClr val="FF0000"/>
                </a:solidFill>
              </a:rPr>
              <a:t>‏</a:t>
            </a:r>
            <a:r>
              <a:rPr lang="en-US" sz="2800" b="1" i="1" dirty="0">
                <a:solidFill>
                  <a:srgbClr val="FF0000"/>
                </a:solidFill>
              </a:rPr>
              <a:t> n2 </a:t>
            </a:r>
            <a:r>
              <a:rPr lang="en-US" sz="2800" b="1" i="1" dirty="0" smtClean="0">
                <a:solidFill>
                  <a:srgbClr val="FF0000"/>
                </a:solidFill>
              </a:rPr>
              <a:t>– 1</a:t>
            </a:r>
            <a:r>
              <a:rPr lang="en-US" sz="2800" b="1" dirty="0" smtClean="0">
                <a:solidFill>
                  <a:srgbClr val="FF0000"/>
                </a:solidFill>
              </a:rPr>
              <a:t> </a:t>
            </a:r>
            <a:endParaRPr lang="en-US" sz="2800" b="1" dirty="0">
              <a:solidFill>
                <a:srgbClr val="FF0000"/>
              </a:solidFill>
            </a:endParaRPr>
          </a:p>
          <a:p>
            <a:r>
              <a:rPr lang="en-US" sz="2400" dirty="0"/>
              <a:t> </a:t>
            </a:r>
            <a:r>
              <a:rPr lang="en-US" sz="2400" dirty="0" smtClean="0"/>
              <a:t>      A </a:t>
            </a:r>
            <a:r>
              <a:rPr lang="en-US" sz="2400" dirty="0"/>
              <a:t>three-stage Clos network is shown in Figure </a:t>
            </a:r>
            <a:r>
              <a:rPr lang="en-US" sz="2400" dirty="0" smtClean="0"/>
              <a:t>below . </a:t>
            </a:r>
            <a:r>
              <a:rPr lang="en-US" sz="2400" dirty="0"/>
              <a:t>The network has the following parameters: r1 = 4, n1 = 2, m = 4, r2 = 4, and n2 = 2. The reader is encouraged to ascertain the </a:t>
            </a:r>
            <a:r>
              <a:rPr lang="en-US" sz="2400" dirty="0" smtClean="0"/>
              <a:t>non-blocking </a:t>
            </a:r>
            <a:r>
              <a:rPr lang="en-US" sz="2400" dirty="0"/>
              <a:t>feature of the network shown in Figure below by working out some example simultaneous connections. For example show that in the presence of a connection such as 110 to 010, any other connection will be possible.</a:t>
            </a:r>
          </a:p>
        </p:txBody>
      </p:sp>
      <p:sp>
        <p:nvSpPr>
          <p:cNvPr id="3" name="Rectangle 2"/>
          <p:cNvSpPr/>
          <p:nvPr/>
        </p:nvSpPr>
        <p:spPr>
          <a:xfrm>
            <a:off x="304800" y="12680"/>
            <a:ext cx="3762568" cy="461665"/>
          </a:xfrm>
          <a:prstGeom prst="rect">
            <a:avLst/>
          </a:prstGeom>
        </p:spPr>
        <p:txBody>
          <a:bodyPr wrap="none">
            <a:spAutoFit/>
          </a:bodyPr>
          <a:lstStyle/>
          <a:p>
            <a:r>
              <a:rPr lang="en-US" sz="2400" b="1" u="sng" dirty="0" smtClean="0">
                <a:solidFill>
                  <a:srgbClr val="FF0000"/>
                </a:solidFill>
                <a:latin typeface="Aharoni" pitchFamily="2" charset="-79"/>
                <a:cs typeface="Aharoni" pitchFamily="2" charset="-79"/>
              </a:rPr>
              <a:t>Non-blocking </a:t>
            </a:r>
            <a:r>
              <a:rPr lang="en-US" sz="2400" b="1" u="sng" dirty="0">
                <a:solidFill>
                  <a:srgbClr val="FF0000"/>
                </a:solidFill>
                <a:latin typeface="Aharoni" pitchFamily="2" charset="-79"/>
                <a:cs typeface="Aharoni" pitchFamily="2" charset="-79"/>
              </a:rPr>
              <a:t>Networks </a:t>
            </a:r>
            <a:endParaRPr lang="en-GB" sz="2400" b="1" u="sng" dirty="0">
              <a:solidFill>
                <a:srgbClr val="FF0000"/>
              </a:solidFill>
              <a:latin typeface="Aharoni" pitchFamily="2" charset="-79"/>
              <a:cs typeface="Aharoni" pitchFamily="2" charset="-79"/>
            </a:endParaRPr>
          </a:p>
        </p:txBody>
      </p:sp>
    </p:spTree>
    <p:extLst>
      <p:ext uri="{BB962C8B-B14F-4D97-AF65-F5344CB8AC3E}">
        <p14:creationId xmlns:p14="http://schemas.microsoft.com/office/powerpoint/2010/main" val="1065639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0" y="0"/>
            <a:ext cx="8153400" cy="6477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4926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84378" y="48583"/>
            <a:ext cx="3737177" cy="523220"/>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en-US" sz="2800" b="1" dirty="0">
                <a:solidFill>
                  <a:srgbClr val="C00000"/>
                </a:solidFill>
              </a:rPr>
              <a:t>2- Multiple Bus Systems</a:t>
            </a:r>
            <a:endParaRPr lang="en-US" sz="2800" dirty="0">
              <a:solidFill>
                <a:srgbClr val="C00000"/>
              </a:solidFill>
            </a:endParaRPr>
          </a:p>
        </p:txBody>
      </p:sp>
      <p:sp>
        <p:nvSpPr>
          <p:cNvPr id="5" name="Rectangle 4"/>
          <p:cNvSpPr/>
          <p:nvPr/>
        </p:nvSpPr>
        <p:spPr>
          <a:xfrm>
            <a:off x="152400" y="547861"/>
            <a:ext cx="8839200" cy="1200329"/>
          </a:xfrm>
          <a:prstGeom prst="rect">
            <a:avLst/>
          </a:prstGeom>
        </p:spPr>
        <p:txBody>
          <a:bodyPr wrap="square">
            <a:spAutoFit/>
          </a:bodyPr>
          <a:lstStyle/>
          <a:p>
            <a:pPr algn="just"/>
            <a:r>
              <a:rPr lang="en-US" sz="2400" dirty="0"/>
              <a:t>A multiple bus multiprocessor system uses several parallel buses to interconnect multiple processors and multiple memory modules. A number of connection schemes are possible in this case. </a:t>
            </a:r>
            <a:endParaRPr lang="en-GB" sz="2400" dirty="0"/>
          </a:p>
        </p:txBody>
      </p:sp>
      <p:sp>
        <p:nvSpPr>
          <p:cNvPr id="7" name="Rectangle 6"/>
          <p:cNvSpPr/>
          <p:nvPr/>
        </p:nvSpPr>
        <p:spPr>
          <a:xfrm>
            <a:off x="131618" y="1600200"/>
            <a:ext cx="8839200" cy="1569660"/>
          </a:xfrm>
          <a:prstGeom prst="rect">
            <a:avLst/>
          </a:prstGeom>
        </p:spPr>
        <p:txBody>
          <a:bodyPr wrap="square">
            <a:spAutoFit/>
          </a:bodyPr>
          <a:lstStyle/>
          <a:p>
            <a:r>
              <a:rPr lang="en-US" sz="2400" b="1" u="sng" dirty="0">
                <a:solidFill>
                  <a:srgbClr val="0070C0"/>
                </a:solidFill>
              </a:rPr>
              <a:t>(a) -MBFBMC</a:t>
            </a:r>
            <a:r>
              <a:rPr lang="en-US" sz="2400" b="1" u="sng" dirty="0" smtClean="0">
                <a:solidFill>
                  <a:srgbClr val="0070C0"/>
                </a:solidFill>
              </a:rPr>
              <a:t>: </a:t>
            </a:r>
            <a:r>
              <a:rPr lang="en-US" sz="2400" dirty="0" smtClean="0"/>
              <a:t>multiple </a:t>
            </a:r>
            <a:r>
              <a:rPr lang="en-US" sz="2400" dirty="0"/>
              <a:t>bus with full bus–memory connection </a:t>
            </a:r>
            <a:endParaRPr lang="en-US" sz="2400" dirty="0" smtClean="0"/>
          </a:p>
          <a:p>
            <a:r>
              <a:rPr lang="en-US" sz="2400" b="1" u="sng" dirty="0">
                <a:solidFill>
                  <a:srgbClr val="0070C0"/>
                </a:solidFill>
              </a:rPr>
              <a:t>(b) -</a:t>
            </a:r>
            <a:r>
              <a:rPr lang="en-US" sz="2400" b="1" u="sng" dirty="0" smtClean="0">
                <a:solidFill>
                  <a:srgbClr val="0070C0"/>
                </a:solidFill>
              </a:rPr>
              <a:t>MBSBMC: </a:t>
            </a:r>
            <a:r>
              <a:rPr lang="en-US" sz="2400" dirty="0" smtClean="0"/>
              <a:t>multiple </a:t>
            </a:r>
            <a:r>
              <a:rPr lang="en-US" sz="2400" dirty="0"/>
              <a:t>bus with single bus memory </a:t>
            </a:r>
            <a:r>
              <a:rPr lang="en-US" sz="2400" dirty="0" smtClean="0"/>
              <a:t>connection</a:t>
            </a:r>
          </a:p>
          <a:p>
            <a:r>
              <a:rPr lang="en-US" sz="2400" b="1" u="sng" dirty="0">
                <a:solidFill>
                  <a:srgbClr val="0070C0"/>
                </a:solidFill>
              </a:rPr>
              <a:t>(c) -</a:t>
            </a:r>
            <a:r>
              <a:rPr lang="en-US" sz="2400" b="1" u="sng" dirty="0" smtClean="0">
                <a:solidFill>
                  <a:srgbClr val="0070C0"/>
                </a:solidFill>
              </a:rPr>
              <a:t>MBPBMC: </a:t>
            </a:r>
            <a:r>
              <a:rPr lang="en-US" sz="2400" dirty="0" smtClean="0"/>
              <a:t>multiple </a:t>
            </a:r>
            <a:r>
              <a:rPr lang="en-US" sz="2400" dirty="0"/>
              <a:t>bus with partial bus–memory </a:t>
            </a:r>
            <a:r>
              <a:rPr lang="en-US" sz="2400" dirty="0" smtClean="0"/>
              <a:t>connection</a:t>
            </a:r>
          </a:p>
          <a:p>
            <a:r>
              <a:rPr lang="en-US" sz="2400" b="1" u="sng" dirty="0">
                <a:solidFill>
                  <a:srgbClr val="0070C0"/>
                </a:solidFill>
              </a:rPr>
              <a:t>(d) -</a:t>
            </a:r>
            <a:r>
              <a:rPr lang="en-US" sz="2400" b="1" u="sng" dirty="0" smtClean="0">
                <a:solidFill>
                  <a:srgbClr val="0070C0"/>
                </a:solidFill>
              </a:rPr>
              <a:t>MBCBMC: </a:t>
            </a:r>
            <a:r>
              <a:rPr lang="en-US" sz="2400" dirty="0"/>
              <a:t>multiple bus with class-based memory </a:t>
            </a:r>
            <a:r>
              <a:rPr lang="en-US" sz="2400" dirty="0" smtClean="0"/>
              <a:t>connection. </a:t>
            </a:r>
          </a:p>
        </p:txBody>
      </p:sp>
      <p:sp>
        <p:nvSpPr>
          <p:cNvPr id="9" name="Rectangle 8"/>
          <p:cNvSpPr/>
          <p:nvPr/>
        </p:nvSpPr>
        <p:spPr>
          <a:xfrm>
            <a:off x="117764" y="3169860"/>
            <a:ext cx="8818417" cy="3631763"/>
          </a:xfrm>
          <a:prstGeom prst="rect">
            <a:avLst/>
          </a:prstGeom>
        </p:spPr>
        <p:txBody>
          <a:bodyPr wrap="square">
            <a:spAutoFit/>
          </a:bodyPr>
          <a:lstStyle/>
          <a:p>
            <a:pPr algn="just"/>
            <a:r>
              <a:rPr lang="en-US" sz="2300" dirty="0"/>
              <a:t>The multiple bus with full bus–memory connection has all memory modules connected to all buses. The multiple bus with single bus–memory connection has each memory module connected to a specific bus. The multiple bus with partial bus–memory connection has each memory module connected to a subset of buses. The multiple bus with class-based memory connection has memory modules grouped into classes whereby each class is connected to a specific subset of buses. A class is just an arbitrary collection of memory modules</a:t>
            </a:r>
            <a:r>
              <a:rPr lang="en-US" sz="2300" dirty="0" smtClean="0"/>
              <a:t>. Illustrations of these connection schemes for the case of N = 6 processors, M = 4 memory modules, and B = 4 buses as below:</a:t>
            </a:r>
            <a:endParaRPr lang="en-GB" sz="2300" dirty="0" smtClean="0"/>
          </a:p>
        </p:txBody>
      </p:sp>
    </p:spTree>
    <p:extLst>
      <p:ext uri="{BB962C8B-B14F-4D97-AF65-F5344CB8AC3E}">
        <p14:creationId xmlns:p14="http://schemas.microsoft.com/office/powerpoint/2010/main" val="2332297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99" y="304800"/>
            <a:ext cx="8809803"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428999"/>
            <a:ext cx="8488682" cy="3031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615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1018"/>
            <a:ext cx="8382000" cy="3264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3435436"/>
            <a:ext cx="8382000"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01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52400" y="76200"/>
            <a:ext cx="8915400" cy="1785104"/>
          </a:xfrm>
          <a:prstGeom prst="rect">
            <a:avLst/>
          </a:prstGeom>
        </p:spPr>
        <p:txBody>
          <a:bodyPr wrap="square">
            <a:spAutoFit/>
          </a:bodyPr>
          <a:lstStyle/>
          <a:p>
            <a:r>
              <a:rPr lang="en-US" sz="2200" dirty="0"/>
              <a:t>One can characterize those connections using the number of connections required and the load on each bus as shown in Table </a:t>
            </a:r>
            <a:r>
              <a:rPr lang="en-US" sz="2200" dirty="0" smtClean="0"/>
              <a:t>. </a:t>
            </a:r>
            <a:r>
              <a:rPr lang="en-US" sz="2200" dirty="0"/>
              <a:t>In this table, k represents the number of classes; g represents the number of buses per group, and </a:t>
            </a:r>
            <a:r>
              <a:rPr lang="en-US" sz="2200" dirty="0" err="1"/>
              <a:t>Mj</a:t>
            </a:r>
            <a:r>
              <a:rPr lang="en-US" sz="2200" dirty="0"/>
              <a:t> represents the number of memory modules in class j.</a:t>
            </a:r>
          </a:p>
          <a:p>
            <a:r>
              <a:rPr lang="en-US" sz="2200" dirty="0"/>
              <a:t> </a:t>
            </a:r>
            <a:r>
              <a:rPr lang="en-US" sz="2200" dirty="0" smtClean="0"/>
              <a:t>TABLE of  </a:t>
            </a:r>
            <a:r>
              <a:rPr lang="en-US" sz="2200" dirty="0"/>
              <a:t>Characteristics of Multiple Bus Architectures</a:t>
            </a:r>
          </a:p>
        </p:txBody>
      </p:sp>
      <p:pic>
        <p:nvPicPr>
          <p:cNvPr id="5122"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380999" y="1875160"/>
            <a:ext cx="8229601" cy="2638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9326" y="4502484"/>
            <a:ext cx="8908473" cy="2308324"/>
          </a:xfrm>
          <a:prstGeom prst="rect">
            <a:avLst/>
          </a:prstGeom>
        </p:spPr>
        <p:txBody>
          <a:bodyPr wrap="square">
            <a:spAutoFit/>
          </a:bodyPr>
          <a:lstStyle/>
          <a:p>
            <a:pPr algn="just"/>
            <a:r>
              <a:rPr lang="en-US" sz="2400" dirty="0"/>
              <a:t>multiple bus multiprocessor organization offers a number of desirable features such as high reliability and ease of incremental growth. A single bus failure will leave (B-1) distinct fault-free paths between the processors and the memory modules. On the other hand, when the number of buses is less than the number of memory modules (or the number of processors), bus contention is expected to increase.</a:t>
            </a:r>
            <a:endParaRPr lang="en-GB" sz="2400" dirty="0"/>
          </a:p>
        </p:txBody>
      </p:sp>
    </p:spTree>
    <p:extLst>
      <p:ext uri="{BB962C8B-B14F-4D97-AF65-F5344CB8AC3E}">
        <p14:creationId xmlns:p14="http://schemas.microsoft.com/office/powerpoint/2010/main" val="81710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457200" y="44256"/>
            <a:ext cx="8382000" cy="3046988"/>
          </a:xfrm>
          <a:prstGeom prst="rect">
            <a:avLst/>
          </a:prstGeom>
        </p:spPr>
        <p:txBody>
          <a:bodyPr wrap="square">
            <a:spAutoFit/>
          </a:bodyPr>
          <a:lstStyle/>
          <a:p>
            <a:r>
              <a:rPr lang="en-US" sz="2400" b="1" u="sng" dirty="0">
                <a:solidFill>
                  <a:srgbClr val="FF0000"/>
                </a:solidFill>
              </a:rPr>
              <a:t>Switch-Based Interconnection Networks</a:t>
            </a:r>
          </a:p>
          <a:p>
            <a:r>
              <a:rPr lang="en-US" sz="2400" dirty="0"/>
              <a:t>	In this type of network, connections among processors and memory modules are made using simple switches. Three basic interconnection topologies exist: crossbar, single-stage, and </a:t>
            </a:r>
            <a:r>
              <a:rPr lang="en-US" sz="2400" dirty="0" smtClean="0"/>
              <a:t>multistage.</a:t>
            </a:r>
          </a:p>
          <a:p>
            <a:r>
              <a:rPr lang="en-US" sz="2400" b="1" dirty="0" smtClean="0">
                <a:solidFill>
                  <a:srgbClr val="FF0000"/>
                </a:solidFill>
              </a:rPr>
              <a:t> </a:t>
            </a:r>
            <a:r>
              <a:rPr lang="en-US" sz="2400" b="1" dirty="0" smtClean="0">
                <a:solidFill>
                  <a:srgbClr val="0070C0"/>
                </a:solidFill>
              </a:rPr>
              <a:t>1- Crossbar Networks</a:t>
            </a:r>
          </a:p>
          <a:p>
            <a:r>
              <a:rPr lang="en-US" sz="2400" b="1" dirty="0" smtClean="0">
                <a:solidFill>
                  <a:srgbClr val="0070C0"/>
                </a:solidFill>
              </a:rPr>
              <a:t>2- </a:t>
            </a:r>
            <a:r>
              <a:rPr lang="en-US" sz="2400" b="1" dirty="0">
                <a:solidFill>
                  <a:srgbClr val="0070C0"/>
                </a:solidFill>
              </a:rPr>
              <a:t>Single-Stage </a:t>
            </a:r>
            <a:r>
              <a:rPr lang="en-US" sz="2400" b="1" dirty="0" smtClean="0">
                <a:solidFill>
                  <a:srgbClr val="0070C0"/>
                </a:solidFill>
              </a:rPr>
              <a:t>Networks</a:t>
            </a:r>
          </a:p>
          <a:p>
            <a:r>
              <a:rPr lang="en-US" sz="2400" b="1" dirty="0">
                <a:solidFill>
                  <a:srgbClr val="0070C0"/>
                </a:solidFill>
              </a:rPr>
              <a:t>3- Multistage Networks</a:t>
            </a:r>
            <a:endParaRPr lang="en-US" sz="2400" dirty="0">
              <a:solidFill>
                <a:srgbClr val="0070C0"/>
              </a:solidFill>
            </a:endParaRPr>
          </a:p>
        </p:txBody>
      </p:sp>
      <p:sp>
        <p:nvSpPr>
          <p:cNvPr id="5" name="Rectangle 4"/>
          <p:cNvSpPr/>
          <p:nvPr/>
        </p:nvSpPr>
        <p:spPr>
          <a:xfrm>
            <a:off x="152400" y="3559100"/>
            <a:ext cx="8991600" cy="3046988"/>
          </a:xfrm>
          <a:prstGeom prst="rect">
            <a:avLst/>
          </a:prstGeom>
        </p:spPr>
        <p:txBody>
          <a:bodyPr wrap="square">
            <a:spAutoFit/>
          </a:bodyPr>
          <a:lstStyle/>
          <a:p>
            <a:pPr algn="just"/>
            <a:r>
              <a:rPr lang="en-US" sz="2400" dirty="0" smtClean="0"/>
              <a:t> While </a:t>
            </a:r>
            <a:r>
              <a:rPr lang="en-US" sz="2400" dirty="0"/>
              <a:t>the single bus can provide only a single connection, the crossbar can provide simultaneous connections among all its inputs and all its outputs. The crossbar contains a switching element (SE) at the intersection of any two lines extended horizontally or vertically inside the switch. For example the 8x8 crossbar network an SE (also called a cross-point) is provided at each of the </a:t>
            </a:r>
            <a:r>
              <a:rPr lang="en-US" sz="2400" dirty="0" smtClean="0"/>
              <a:t>64 SEs or (intersection points) and </a:t>
            </a:r>
            <a:r>
              <a:rPr lang="en-US" sz="2400" dirty="0"/>
              <a:t>the message delay to traverse from the input to the output is constant, regardless of which input/output are </a:t>
            </a:r>
            <a:r>
              <a:rPr lang="en-US" sz="2400" dirty="0" smtClean="0"/>
              <a:t>communicating.</a:t>
            </a:r>
            <a:endParaRPr lang="en-GB" sz="2400" dirty="0"/>
          </a:p>
        </p:txBody>
      </p:sp>
      <p:sp>
        <p:nvSpPr>
          <p:cNvPr id="6" name="Rectangle 5"/>
          <p:cNvSpPr/>
          <p:nvPr/>
        </p:nvSpPr>
        <p:spPr>
          <a:xfrm>
            <a:off x="471055" y="3063535"/>
            <a:ext cx="3581558" cy="523220"/>
          </a:xfrm>
          <a:prstGeom prst="rect">
            <a:avLst/>
          </a:prstGeom>
        </p:spPr>
        <p:txBody>
          <a:bodyPr wrap="none">
            <a:spAutoFit/>
          </a:bodyPr>
          <a:lstStyle/>
          <a:p>
            <a:r>
              <a:rPr lang="en-US" sz="2800" b="1" u="sng" dirty="0" smtClean="0">
                <a:solidFill>
                  <a:srgbClr val="0070C0"/>
                </a:solidFill>
              </a:rPr>
              <a:t>1- Crossbar Networks:-</a:t>
            </a:r>
          </a:p>
        </p:txBody>
      </p:sp>
    </p:spTree>
    <p:extLst>
      <p:ext uri="{BB962C8B-B14F-4D97-AF65-F5344CB8AC3E}">
        <p14:creationId xmlns:p14="http://schemas.microsoft.com/office/powerpoint/2010/main" val="2735733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8600" y="6927"/>
            <a:ext cx="8763000" cy="1938992"/>
          </a:xfrm>
          <a:prstGeom prst="rect">
            <a:avLst/>
          </a:prstGeom>
        </p:spPr>
        <p:txBody>
          <a:bodyPr wrap="square">
            <a:spAutoFit/>
          </a:bodyPr>
          <a:lstStyle/>
          <a:p>
            <a:pPr algn="just"/>
            <a:r>
              <a:rPr lang="en-US" sz="2400" dirty="0"/>
              <a:t>The two possible settings of an SE in the crossbar (straight and diagonal) </a:t>
            </a:r>
            <a:r>
              <a:rPr lang="en-US" sz="2400" dirty="0" smtClean="0"/>
              <a:t>.In </a:t>
            </a:r>
            <a:r>
              <a:rPr lang="en-US" sz="2400" dirty="0"/>
              <a:t>general for an </a:t>
            </a:r>
            <a:r>
              <a:rPr lang="en-US" sz="2400" dirty="0" err="1"/>
              <a:t>NxN</a:t>
            </a:r>
            <a:r>
              <a:rPr lang="en-US" sz="2400" dirty="0"/>
              <a:t> crossbar, the network complexity, measured in terms of the number of switching points, is O(N</a:t>
            </a:r>
            <a:r>
              <a:rPr lang="en-US" sz="2400" baseline="30000" dirty="0"/>
              <a:t>2</a:t>
            </a:r>
            <a:r>
              <a:rPr lang="en-US" sz="2400" dirty="0"/>
              <a:t>) while the time complexity, measured in terms of the input to output delay, is O(1).</a:t>
            </a:r>
            <a:endParaRPr lang="en-GB" sz="2400" dirty="0"/>
          </a:p>
        </p:txBody>
      </p:sp>
      <p:pic>
        <p:nvPicPr>
          <p:cNvPr id="6146" name="Picture 2"/>
          <p:cNvPicPr>
            <a:picLocks noChangeAspect="1" noChangeArrowheads="1"/>
          </p:cNvPicPr>
          <p:nvPr/>
        </p:nvPicPr>
        <p:blipFill>
          <a:blip r:embed="rId2">
            <a:lum bright="-20000" contrast="36000"/>
            <a:extLst>
              <a:ext uri="{28A0092B-C50C-407E-A947-70E740481C1C}">
                <a14:useLocalDpi xmlns:a14="http://schemas.microsoft.com/office/drawing/2010/main" val="0"/>
              </a:ext>
            </a:extLst>
          </a:blip>
          <a:srcRect/>
          <a:stretch>
            <a:fillRect/>
          </a:stretch>
        </p:blipFill>
        <p:spPr bwMode="auto">
          <a:xfrm>
            <a:off x="1331824" y="1774138"/>
            <a:ext cx="7126376" cy="4079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914400" y="5881530"/>
            <a:ext cx="7543800" cy="830997"/>
          </a:xfrm>
          <a:prstGeom prst="rect">
            <a:avLst/>
          </a:prstGeom>
        </p:spPr>
        <p:txBody>
          <a:bodyPr wrap="square">
            <a:spAutoFit/>
          </a:bodyPr>
          <a:lstStyle/>
          <a:p>
            <a:r>
              <a:rPr lang="en-US" sz="2400" dirty="0"/>
              <a:t>An 8x8 crossbar network </a:t>
            </a:r>
            <a:endParaRPr lang="en-US" sz="2400" dirty="0" smtClean="0"/>
          </a:p>
          <a:p>
            <a:pPr marL="457200" indent="-457200">
              <a:buAutoNum type="alphaLcParenBoth"/>
            </a:pPr>
            <a:r>
              <a:rPr lang="en-US" sz="2400" dirty="0" smtClean="0"/>
              <a:t>straight </a:t>
            </a:r>
            <a:r>
              <a:rPr lang="en-US" sz="2400" dirty="0"/>
              <a:t>switch setting; </a:t>
            </a:r>
            <a:r>
              <a:rPr lang="en-US" sz="2400" dirty="0" smtClean="0"/>
              <a:t>(</a:t>
            </a:r>
            <a:r>
              <a:rPr lang="en-US" sz="2400" dirty="0"/>
              <a:t>b) diagonal switch setting</a:t>
            </a:r>
            <a:endParaRPr lang="en-GB" sz="2400" dirty="0"/>
          </a:p>
        </p:txBody>
      </p:sp>
    </p:spTree>
    <p:extLst>
      <p:ext uri="{BB962C8B-B14F-4D97-AF65-F5344CB8AC3E}">
        <p14:creationId xmlns:p14="http://schemas.microsoft.com/office/powerpoint/2010/main" val="155765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484908" y="0"/>
            <a:ext cx="3362652" cy="461665"/>
          </a:xfrm>
          <a:prstGeom prst="rect">
            <a:avLst/>
          </a:prstGeom>
        </p:spPr>
        <p:txBody>
          <a:bodyPr wrap="none">
            <a:spAutoFit/>
          </a:bodyPr>
          <a:lstStyle/>
          <a:p>
            <a:r>
              <a:rPr lang="en-US" sz="2400" b="1" u="sng" dirty="0">
                <a:solidFill>
                  <a:srgbClr val="0070C0"/>
                </a:solidFill>
              </a:rPr>
              <a:t>2- Single-Stage Networks</a:t>
            </a:r>
            <a:endParaRPr lang="en-GB" sz="2400" u="sng" dirty="0">
              <a:solidFill>
                <a:srgbClr val="0070C0"/>
              </a:solidFill>
            </a:endParaRPr>
          </a:p>
        </p:txBody>
      </p:sp>
      <p:sp>
        <p:nvSpPr>
          <p:cNvPr id="5" name="Rectangle 4"/>
          <p:cNvSpPr/>
          <p:nvPr/>
        </p:nvSpPr>
        <p:spPr>
          <a:xfrm>
            <a:off x="152400" y="381000"/>
            <a:ext cx="8839200" cy="769441"/>
          </a:xfrm>
          <a:prstGeom prst="rect">
            <a:avLst/>
          </a:prstGeom>
        </p:spPr>
        <p:txBody>
          <a:bodyPr wrap="square">
            <a:spAutoFit/>
          </a:bodyPr>
          <a:lstStyle/>
          <a:p>
            <a:pPr algn="just"/>
            <a:r>
              <a:rPr lang="en-US" sz="2200" b="1" dirty="0" smtClean="0"/>
              <a:t>The </a:t>
            </a:r>
            <a:r>
              <a:rPr lang="en-US" sz="2200" b="1" dirty="0"/>
              <a:t>simplest switching element that can be used is the 2x2 switching </a:t>
            </a:r>
            <a:r>
              <a:rPr lang="en-US" sz="2200" b="1" dirty="0" smtClean="0"/>
              <a:t>element (SE</a:t>
            </a:r>
            <a:r>
              <a:rPr lang="en-US" sz="2200" b="1" dirty="0"/>
              <a:t>). </a:t>
            </a:r>
            <a:r>
              <a:rPr lang="en-US" sz="2200" b="1" dirty="0" smtClean="0"/>
              <a:t>With four </a:t>
            </a:r>
            <a:r>
              <a:rPr lang="en-US" sz="2200" b="1" dirty="0"/>
              <a:t>possible settings </a:t>
            </a:r>
            <a:endParaRPr lang="en-GB" sz="2200" b="1" dirty="0"/>
          </a:p>
        </p:txBody>
      </p:sp>
      <p:pic>
        <p:nvPicPr>
          <p:cNvPr id="7170"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875000" y="1097068"/>
            <a:ext cx="7714819" cy="1188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52400" y="2286000"/>
            <a:ext cx="8610600" cy="1446550"/>
          </a:xfrm>
          <a:prstGeom prst="rect">
            <a:avLst/>
          </a:prstGeom>
        </p:spPr>
        <p:txBody>
          <a:bodyPr wrap="square">
            <a:spAutoFit/>
          </a:bodyPr>
          <a:lstStyle/>
          <a:p>
            <a:r>
              <a:rPr lang="en-US" sz="2200" b="1" dirty="0"/>
              <a:t>A well-known connection pattern for interconnecting the inputs(source)  and the outputs (destination)of a single-stage network is the Shuffle–Exchange. Two operations are used. These can be defined using an m bit-wise address pattern of the </a:t>
            </a:r>
            <a:r>
              <a:rPr lang="en-US" sz="2200" b="1" dirty="0" smtClean="0"/>
              <a:t>inputs,    p</a:t>
            </a:r>
            <a:r>
              <a:rPr lang="en-US" sz="2200" b="1" baseline="-25000" dirty="0" smtClean="0"/>
              <a:t>m-1</a:t>
            </a:r>
            <a:r>
              <a:rPr lang="en-US" sz="2200" b="1" dirty="0" smtClean="0"/>
              <a:t>p</a:t>
            </a:r>
            <a:r>
              <a:rPr lang="en-US" sz="2200" b="1" baseline="-25000" dirty="0" smtClean="0"/>
              <a:t>m-2</a:t>
            </a:r>
            <a:r>
              <a:rPr lang="en-US" sz="2200" b="1" dirty="0" smtClean="0"/>
              <a:t> </a:t>
            </a:r>
            <a:r>
              <a:rPr lang="en-US" sz="2200" b="1" dirty="0"/>
              <a:t>. . . p</a:t>
            </a:r>
            <a:r>
              <a:rPr lang="en-US" sz="2200" b="1" baseline="-25000" dirty="0"/>
              <a:t>1</a:t>
            </a:r>
            <a:r>
              <a:rPr lang="en-US" sz="2200" b="1" dirty="0"/>
              <a:t>p</a:t>
            </a:r>
            <a:r>
              <a:rPr lang="en-US" sz="2200" b="1" baseline="-25000" dirty="0"/>
              <a:t>0</a:t>
            </a:r>
            <a:r>
              <a:rPr lang="en-US" sz="2200" b="1" dirty="0"/>
              <a:t>, as follows:</a:t>
            </a:r>
            <a:endParaRPr lang="en-GB" sz="2200" b="1" dirty="0"/>
          </a:p>
        </p:txBody>
      </p:sp>
      <p:pic>
        <p:nvPicPr>
          <p:cNvPr id="7171" name="Picture 3"/>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457486" y="3657600"/>
            <a:ext cx="622902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52400" y="4572000"/>
            <a:ext cx="8839200" cy="2215991"/>
          </a:xfrm>
          <a:prstGeom prst="rect">
            <a:avLst/>
          </a:prstGeom>
        </p:spPr>
        <p:txBody>
          <a:bodyPr wrap="square">
            <a:spAutoFit/>
          </a:bodyPr>
          <a:lstStyle/>
          <a:p>
            <a:pPr algn="just"/>
            <a:r>
              <a:rPr lang="en-US" sz="2200" b="1" dirty="0"/>
              <a:t>If the number of inputs, for example, processors, in a single-stage IN is N and the number of outputs, for example, memories, is N, the number of SEs in a stage is N/2. The maximum length of a path from an input to an output in the network, measured by the number of SEs along the path, is log</a:t>
            </a:r>
            <a:r>
              <a:rPr lang="en-US" sz="2200" b="1" baseline="-25000" dirty="0"/>
              <a:t>2</a:t>
            </a:r>
            <a:r>
              <a:rPr lang="en-US" sz="2200" b="1" dirty="0"/>
              <a:t> N</a:t>
            </a:r>
            <a:r>
              <a:rPr lang="en-US" sz="2200" b="1" dirty="0" smtClean="0"/>
              <a:t>.</a:t>
            </a:r>
            <a:r>
              <a:rPr lang="en-US" sz="2400" dirty="0"/>
              <a:t> The network complexity of the single-stage interconnection network is O(N) and the time complexity is O(N).</a:t>
            </a:r>
            <a:endParaRPr lang="en-US" sz="2200" b="1" dirty="0"/>
          </a:p>
        </p:txBody>
      </p:sp>
    </p:spTree>
    <p:extLst>
      <p:ext uri="{BB962C8B-B14F-4D97-AF65-F5344CB8AC3E}">
        <p14:creationId xmlns:p14="http://schemas.microsoft.com/office/powerpoint/2010/main" val="3521910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1751</TotalTime>
  <Words>2037</Words>
  <Application>Microsoft Office PowerPoint</Application>
  <PresentationFormat>On-screen Show (4:3)</PresentationFormat>
  <Paragraphs>82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tawfik</dc:creator>
  <cp:lastModifiedBy>tawfik</cp:lastModifiedBy>
  <cp:revision>111</cp:revision>
  <dcterms:created xsi:type="dcterms:W3CDTF">2015-03-01T17:25:53Z</dcterms:created>
  <dcterms:modified xsi:type="dcterms:W3CDTF">2018-02-06T05:31:01Z</dcterms:modified>
</cp:coreProperties>
</file>