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ED3A61-79FF-4918-879A-D714DED7C267}" type="datetimeFigureOut">
              <a:rPr lang="en-GB" smtClean="0"/>
              <a:t>06/02/2018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BBF69E-FDD9-4C30-8743-3EA0A816EEC1}" type="slidenum">
              <a:rPr lang="en-GB" smtClean="0"/>
              <a:t>‹#›</a:t>
            </a:fld>
            <a:endParaRPr lang="en-GB"/>
          </a:p>
        </p:txBody>
      </p:sp>
    </p:spTree>
    <p:extLst>
      <p:ext uri="{BB962C8B-B14F-4D97-AF65-F5344CB8AC3E}">
        <p14:creationId xmlns:p14="http://schemas.microsoft.com/office/powerpoint/2010/main" val="3965069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BFD8C3A0-6422-41C9-B8A8-FF6DBDAB725A}" type="datetime1">
              <a:rPr lang="en-US">
                <a:solidFill>
                  <a:prstClr val="black"/>
                </a:solidFill>
              </a:rPr>
              <a:pPr/>
              <a:t>2/6/2018</a:t>
            </a:fld>
            <a:endParaRPr lang="en-US">
              <a:solidFill>
                <a:prstClr val="black"/>
              </a:solidFill>
            </a:endParaRPr>
          </a:p>
        </p:txBody>
      </p:sp>
      <p:sp>
        <p:nvSpPr>
          <p:cNvPr id="5" name="Rectangle 7"/>
          <p:cNvSpPr>
            <a:spLocks noGrp="1" noChangeArrowheads="1"/>
          </p:cNvSpPr>
          <p:nvPr>
            <p:ph type="sldNum" sz="quarter" idx="5"/>
          </p:nvPr>
        </p:nvSpPr>
        <p:spPr>
          <a:ln/>
        </p:spPr>
        <p:txBody>
          <a:bodyPr/>
          <a:lstStyle/>
          <a:p>
            <a:fld id="{FC8357D4-B5CB-471F-A0EA-56E93972FED0}" type="slidenum">
              <a:rPr lang="en-US">
                <a:solidFill>
                  <a:prstClr val="black"/>
                </a:solidFill>
              </a:rPr>
              <a:pPr/>
              <a:t>15</a:t>
            </a:fld>
            <a:endParaRPr lang="en-US">
              <a:solidFill>
                <a:prstClr val="black"/>
              </a:solidFill>
            </a:endParaRP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1FAFF60A-4674-4549-BA32-426296A9ED1E}" type="datetime1">
              <a:rPr lang="en-US">
                <a:solidFill>
                  <a:prstClr val="black"/>
                </a:solidFill>
              </a:rPr>
              <a:pPr/>
              <a:t>2/6/2018</a:t>
            </a:fld>
            <a:endParaRPr lang="en-US">
              <a:solidFill>
                <a:prstClr val="black"/>
              </a:solidFill>
            </a:endParaRPr>
          </a:p>
        </p:txBody>
      </p:sp>
      <p:sp>
        <p:nvSpPr>
          <p:cNvPr id="5" name="Rectangle 7"/>
          <p:cNvSpPr>
            <a:spLocks noGrp="1" noChangeArrowheads="1"/>
          </p:cNvSpPr>
          <p:nvPr>
            <p:ph type="sldNum" sz="quarter" idx="5"/>
          </p:nvPr>
        </p:nvSpPr>
        <p:spPr>
          <a:ln/>
        </p:spPr>
        <p:txBody>
          <a:bodyPr/>
          <a:lstStyle/>
          <a:p>
            <a:fld id="{F302834B-103F-42DE-9E73-9798EB05FD0A}" type="slidenum">
              <a:rPr lang="en-US">
                <a:solidFill>
                  <a:prstClr val="black"/>
                </a:solidFill>
              </a:rPr>
              <a:pPr/>
              <a:t>18</a:t>
            </a:fld>
            <a:endParaRPr lang="en-US">
              <a:solidFill>
                <a:prstClr val="black"/>
              </a:solidFill>
            </a:endParaRPr>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5D9DE8F6-EC90-4675-B2A9-63211560FC9E}" type="datetime1">
              <a:rPr lang="en-US">
                <a:solidFill>
                  <a:prstClr val="black"/>
                </a:solidFill>
              </a:rPr>
              <a:pPr/>
              <a:t>2/6/2018</a:t>
            </a:fld>
            <a:endParaRPr lang="en-US">
              <a:solidFill>
                <a:prstClr val="black"/>
              </a:solidFill>
            </a:endParaRPr>
          </a:p>
        </p:txBody>
      </p:sp>
      <p:sp>
        <p:nvSpPr>
          <p:cNvPr id="5" name="Rectangle 7"/>
          <p:cNvSpPr>
            <a:spLocks noGrp="1" noChangeArrowheads="1"/>
          </p:cNvSpPr>
          <p:nvPr>
            <p:ph type="sldNum" sz="quarter" idx="5"/>
          </p:nvPr>
        </p:nvSpPr>
        <p:spPr>
          <a:ln/>
        </p:spPr>
        <p:txBody>
          <a:bodyPr/>
          <a:lstStyle/>
          <a:p>
            <a:fld id="{C952640D-77E1-4FAF-832B-466809A6034D}" type="slidenum">
              <a:rPr lang="en-US">
                <a:solidFill>
                  <a:prstClr val="black"/>
                </a:solidFill>
              </a:rPr>
              <a:pPr/>
              <a:t>19</a:t>
            </a:fld>
            <a:endParaRPr lang="en-US">
              <a:solidFill>
                <a:prstClr val="black"/>
              </a:solidFill>
            </a:endParaRP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BDA664C0-767D-46DD-815E-3446EA2D8BF9}" type="datetime1">
              <a:rPr lang="en-US">
                <a:solidFill>
                  <a:prstClr val="black"/>
                </a:solidFill>
              </a:rPr>
              <a:pPr/>
              <a:t>2/6/2018</a:t>
            </a:fld>
            <a:endParaRPr lang="en-US">
              <a:solidFill>
                <a:prstClr val="black"/>
              </a:solidFill>
            </a:endParaRPr>
          </a:p>
        </p:txBody>
      </p:sp>
      <p:sp>
        <p:nvSpPr>
          <p:cNvPr id="5" name="Rectangle 7"/>
          <p:cNvSpPr>
            <a:spLocks noGrp="1" noChangeArrowheads="1"/>
          </p:cNvSpPr>
          <p:nvPr>
            <p:ph type="sldNum" sz="quarter" idx="5"/>
          </p:nvPr>
        </p:nvSpPr>
        <p:spPr>
          <a:ln/>
        </p:spPr>
        <p:txBody>
          <a:bodyPr/>
          <a:lstStyle/>
          <a:p>
            <a:fld id="{A1929222-59B9-45B6-BAE3-4AABC43BA6EA}" type="slidenum">
              <a:rPr lang="en-US">
                <a:solidFill>
                  <a:prstClr val="black"/>
                </a:solidFill>
              </a:rPr>
              <a:pPr/>
              <a:t>20</a:t>
            </a:fld>
            <a:endParaRPr lang="en-US">
              <a:solidFill>
                <a:prstClr val="black"/>
              </a:solidFill>
            </a:endParaRPr>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76200"/>
            <a:ext cx="4570482" cy="461665"/>
          </a:xfrm>
          <a:prstGeom prst="rect">
            <a:avLst/>
          </a:prstGeom>
        </p:spPr>
        <p:txBody>
          <a:bodyPr wrap="none">
            <a:spAutoFit/>
          </a:bodyPr>
          <a:lstStyle/>
          <a:p>
            <a:r>
              <a:rPr lang="en-GB" sz="2400" b="1" u="sng" dirty="0">
                <a:solidFill>
                  <a:srgbClr val="FF0000"/>
                </a:solidFill>
                <a:latin typeface="Times New Roman"/>
              </a:rPr>
              <a:t>Mesh-Connected </a:t>
            </a:r>
            <a:r>
              <a:rPr lang="en-GB" sz="2400" b="1" u="sng" dirty="0" err="1">
                <a:solidFill>
                  <a:srgbClr val="FF0000"/>
                </a:solidFill>
                <a:latin typeface="Times New Roman"/>
              </a:rPr>
              <a:t>Illiac</a:t>
            </a:r>
            <a:r>
              <a:rPr lang="en-GB" sz="2400" b="1" u="sng" dirty="0">
                <a:solidFill>
                  <a:srgbClr val="FF0000"/>
                </a:solidFill>
                <a:latin typeface="Times New Roman"/>
              </a:rPr>
              <a:t> Networks </a:t>
            </a:r>
            <a:endParaRPr lang="en-GB" sz="2400" b="1" u="sng" dirty="0">
              <a:solidFill>
                <a:srgbClr val="FF0000"/>
              </a:solidFill>
            </a:endParaRPr>
          </a:p>
        </p:txBody>
      </p:sp>
      <p:sp>
        <p:nvSpPr>
          <p:cNvPr id="6" name="Rectangle 5"/>
          <p:cNvSpPr/>
          <p:nvPr/>
        </p:nvSpPr>
        <p:spPr>
          <a:xfrm>
            <a:off x="55418" y="457200"/>
            <a:ext cx="9088582" cy="2308324"/>
          </a:xfrm>
          <a:prstGeom prst="rect">
            <a:avLst/>
          </a:prstGeom>
        </p:spPr>
        <p:txBody>
          <a:bodyPr wrap="square">
            <a:spAutoFit/>
          </a:bodyPr>
          <a:lstStyle/>
          <a:p>
            <a:pPr algn="justLow"/>
            <a:r>
              <a:rPr lang="en-US" sz="2400" dirty="0">
                <a:solidFill>
                  <a:srgbClr val="000000"/>
                </a:solidFill>
                <a:latin typeface="Times New Roman"/>
              </a:rPr>
              <a:t>Here in mesh network nodes are arranged as a q-dimensional lattice. The neighboring nodes are only allowed to communicate the data in one step i.e., each </a:t>
            </a:r>
            <a:r>
              <a:rPr lang="en-US" sz="2400" dirty="0" err="1">
                <a:solidFill>
                  <a:srgbClr val="000000"/>
                </a:solidFill>
                <a:latin typeface="Times New Roman"/>
              </a:rPr>
              <a:t>PEi</a:t>
            </a:r>
            <a:r>
              <a:rPr lang="en-US" sz="2400" dirty="0">
                <a:solidFill>
                  <a:srgbClr val="000000"/>
                </a:solidFill>
                <a:latin typeface="Times New Roman"/>
              </a:rPr>
              <a:t> is allowed to send the data to any one of PE(i+1) , PE (i-1), </a:t>
            </a:r>
            <a:r>
              <a:rPr lang="en-US" sz="2400" dirty="0" err="1">
                <a:solidFill>
                  <a:srgbClr val="000000"/>
                </a:solidFill>
                <a:latin typeface="Times New Roman"/>
              </a:rPr>
              <a:t>Pe</a:t>
            </a:r>
            <a:r>
              <a:rPr lang="en-US" sz="2400" dirty="0">
                <a:solidFill>
                  <a:srgbClr val="000000"/>
                </a:solidFill>
                <a:latin typeface="Times New Roman"/>
              </a:rPr>
              <a:t>(</a:t>
            </a:r>
            <a:r>
              <a:rPr lang="en-US" sz="2400" dirty="0" err="1">
                <a:solidFill>
                  <a:srgbClr val="000000"/>
                </a:solidFill>
                <a:latin typeface="Times New Roman"/>
              </a:rPr>
              <a:t>i+r</a:t>
            </a:r>
            <a:r>
              <a:rPr lang="en-US" sz="2400" dirty="0">
                <a:solidFill>
                  <a:srgbClr val="000000"/>
                </a:solidFill>
                <a:latin typeface="Times New Roman"/>
              </a:rPr>
              <a:t>) and PE(</a:t>
            </a:r>
            <a:r>
              <a:rPr lang="en-US" sz="2400" dirty="0" err="1">
                <a:solidFill>
                  <a:srgbClr val="000000"/>
                </a:solidFill>
                <a:latin typeface="Times New Roman"/>
              </a:rPr>
              <a:t>i</a:t>
            </a:r>
            <a:r>
              <a:rPr lang="en-US" sz="2400" dirty="0">
                <a:solidFill>
                  <a:srgbClr val="000000"/>
                </a:solidFill>
                <a:latin typeface="Times New Roman"/>
              </a:rPr>
              <a:t>-r) where r= square root N( in case of Iliac r=8</a:t>
            </a:r>
            <a:r>
              <a:rPr lang="en-US" sz="2400" dirty="0" smtClean="0">
                <a:solidFill>
                  <a:srgbClr val="000000"/>
                </a:solidFill>
                <a:latin typeface="Times New Roman"/>
              </a:rPr>
              <a:t>).</a:t>
            </a:r>
          </a:p>
          <a:p>
            <a:pPr algn="justLow"/>
            <a:r>
              <a:rPr lang="en-US" sz="2400" dirty="0" smtClean="0">
                <a:solidFill>
                  <a:srgbClr val="000000"/>
                </a:solidFill>
                <a:latin typeface="Times New Roman"/>
              </a:rPr>
              <a:t> </a:t>
            </a:r>
            <a:r>
              <a:rPr lang="en-US" sz="2400" dirty="0">
                <a:solidFill>
                  <a:srgbClr val="000000"/>
                </a:solidFill>
                <a:latin typeface="Times New Roman"/>
              </a:rPr>
              <a:t>In a </a:t>
            </a:r>
            <a:r>
              <a:rPr lang="en-US" sz="2400" i="1" dirty="0">
                <a:solidFill>
                  <a:srgbClr val="C00000"/>
                </a:solidFill>
                <a:latin typeface="Times New Roman"/>
              </a:rPr>
              <a:t>periodic mesh</a:t>
            </a:r>
            <a:r>
              <a:rPr lang="en-US" sz="2400" dirty="0">
                <a:solidFill>
                  <a:srgbClr val="000000"/>
                </a:solidFill>
                <a:latin typeface="Times New Roman"/>
              </a:rPr>
              <a:t>, nodes on the edge of the mesh have wrap-around connections to nodes on the other side this is also called a to </a:t>
            </a:r>
            <a:r>
              <a:rPr lang="en-US" sz="2400" dirty="0" err="1" smtClean="0">
                <a:solidFill>
                  <a:srgbClr val="C00000"/>
                </a:solidFill>
                <a:latin typeface="Times New Roman"/>
              </a:rPr>
              <a:t>raidal</a:t>
            </a:r>
            <a:r>
              <a:rPr lang="en-US" sz="2400" dirty="0" smtClean="0">
                <a:solidFill>
                  <a:srgbClr val="C00000"/>
                </a:solidFill>
                <a:latin typeface="Times New Roman"/>
              </a:rPr>
              <a:t> </a:t>
            </a:r>
            <a:r>
              <a:rPr lang="en-US" sz="2400" dirty="0">
                <a:solidFill>
                  <a:srgbClr val="C00000"/>
                </a:solidFill>
                <a:latin typeface="Times New Roman"/>
              </a:rPr>
              <a:t>mesh. </a:t>
            </a:r>
            <a:endParaRPr lang="en-GB" sz="2400" dirty="0">
              <a:solidFill>
                <a:srgbClr val="C00000"/>
              </a:solidFill>
              <a:latin typeface="Times New Roman"/>
            </a:endParaRPr>
          </a:p>
        </p:txBody>
      </p:sp>
      <p:sp>
        <p:nvSpPr>
          <p:cNvPr id="7" name="Rectangle 6"/>
          <p:cNvSpPr/>
          <p:nvPr/>
        </p:nvSpPr>
        <p:spPr>
          <a:xfrm>
            <a:off x="381000" y="2895600"/>
            <a:ext cx="8001000" cy="3785652"/>
          </a:xfrm>
          <a:prstGeom prst="rect">
            <a:avLst/>
          </a:prstGeom>
        </p:spPr>
        <p:txBody>
          <a:bodyPr wrap="square">
            <a:spAutoFit/>
          </a:bodyPr>
          <a:lstStyle/>
          <a:p>
            <a:pPr marR="0" algn="just"/>
            <a:r>
              <a:rPr lang="en-GB" sz="2400" b="1" u="sng" dirty="0">
                <a:solidFill>
                  <a:srgbClr val="FF0000"/>
                </a:solidFill>
                <a:latin typeface="Times New Roman"/>
              </a:rPr>
              <a:t>Mesh Metrics </a:t>
            </a:r>
            <a:endParaRPr lang="en-GB" sz="2400" u="sng" dirty="0">
              <a:solidFill>
                <a:srgbClr val="FF0000"/>
              </a:solidFill>
              <a:latin typeface="Times New Roman"/>
            </a:endParaRPr>
          </a:p>
          <a:p>
            <a:pPr marR="0" algn="just"/>
            <a:r>
              <a:rPr lang="en-GB" sz="2400" dirty="0">
                <a:solidFill>
                  <a:srgbClr val="000000"/>
                </a:solidFill>
                <a:latin typeface="Times New Roman"/>
              </a:rPr>
              <a:t>For a q-dimensional non-periodic lattice with </a:t>
            </a:r>
            <a:r>
              <a:rPr lang="en-GB" sz="2400" dirty="0" err="1">
                <a:solidFill>
                  <a:srgbClr val="000000"/>
                </a:solidFill>
                <a:latin typeface="Times New Roman"/>
              </a:rPr>
              <a:t>kq</a:t>
            </a:r>
            <a:r>
              <a:rPr lang="en-GB" sz="2400" dirty="0">
                <a:solidFill>
                  <a:srgbClr val="000000"/>
                </a:solidFill>
                <a:latin typeface="Times New Roman"/>
              </a:rPr>
              <a:t> nodes: </a:t>
            </a:r>
          </a:p>
          <a:p>
            <a:pPr marR="0" algn="just"/>
            <a:r>
              <a:rPr lang="en-GB" sz="2400" dirty="0">
                <a:solidFill>
                  <a:srgbClr val="000000"/>
                </a:solidFill>
                <a:latin typeface="Times New Roman"/>
              </a:rPr>
              <a:t>• Network connectivity = q </a:t>
            </a:r>
          </a:p>
          <a:p>
            <a:pPr marR="0" algn="just"/>
            <a:r>
              <a:rPr lang="en-GB" sz="2400" dirty="0">
                <a:solidFill>
                  <a:srgbClr val="000000"/>
                </a:solidFill>
                <a:latin typeface="Times New Roman"/>
              </a:rPr>
              <a:t>• Network diameter = q(k-1) </a:t>
            </a:r>
          </a:p>
          <a:p>
            <a:pPr marR="0" algn="just"/>
            <a:r>
              <a:rPr lang="en-GB" sz="2400" dirty="0">
                <a:solidFill>
                  <a:srgbClr val="000000"/>
                </a:solidFill>
                <a:latin typeface="Times New Roman"/>
              </a:rPr>
              <a:t>• Network narrowness = k/2 </a:t>
            </a:r>
          </a:p>
          <a:p>
            <a:pPr marR="0" algn="just"/>
            <a:r>
              <a:rPr lang="en-GB" sz="2400" dirty="0">
                <a:solidFill>
                  <a:srgbClr val="000000"/>
                </a:solidFill>
                <a:latin typeface="Times New Roman"/>
              </a:rPr>
              <a:t>• Bisection width = kq-1 </a:t>
            </a:r>
          </a:p>
          <a:p>
            <a:pPr marR="0" algn="just"/>
            <a:r>
              <a:rPr lang="en-GB" sz="2400" dirty="0">
                <a:solidFill>
                  <a:srgbClr val="000000"/>
                </a:solidFill>
                <a:latin typeface="Times New Roman"/>
              </a:rPr>
              <a:t>• Expansion Increment = kq-1 </a:t>
            </a:r>
          </a:p>
          <a:p>
            <a:pPr marR="0" algn="just"/>
            <a:r>
              <a:rPr lang="en-GB" sz="2400" dirty="0">
                <a:solidFill>
                  <a:srgbClr val="000000"/>
                </a:solidFill>
                <a:latin typeface="Times New Roman"/>
              </a:rPr>
              <a:t>• Edges per node = 2q </a:t>
            </a:r>
          </a:p>
          <a:p>
            <a:pPr marR="0" algn="just"/>
            <a:r>
              <a:rPr lang="en-US" sz="2400" dirty="0">
                <a:solidFill>
                  <a:srgbClr val="000000"/>
                </a:solidFill>
                <a:latin typeface="Times New Roman"/>
              </a:rPr>
              <a:t>Thus we observe the output of </a:t>
            </a:r>
            <a:r>
              <a:rPr lang="en-US" sz="2400" dirty="0" err="1" smtClean="0">
                <a:solidFill>
                  <a:srgbClr val="000000"/>
                </a:solidFill>
                <a:latin typeface="Times New Roman"/>
              </a:rPr>
              <a:t>ISk</a:t>
            </a:r>
            <a:r>
              <a:rPr lang="en-US" sz="2400" dirty="0" smtClean="0">
                <a:solidFill>
                  <a:srgbClr val="000000"/>
                </a:solidFill>
                <a:latin typeface="Times New Roman"/>
              </a:rPr>
              <a:t> </a:t>
            </a:r>
            <a:r>
              <a:rPr lang="en-US" sz="2400" dirty="0">
                <a:solidFill>
                  <a:srgbClr val="000000"/>
                </a:solidFill>
                <a:latin typeface="Times New Roman"/>
              </a:rPr>
              <a:t>is connected to inputs of </a:t>
            </a:r>
            <a:r>
              <a:rPr lang="en-US" sz="2400" dirty="0" err="1">
                <a:solidFill>
                  <a:srgbClr val="000000"/>
                </a:solidFill>
                <a:latin typeface="Times New Roman"/>
              </a:rPr>
              <a:t>OSj</a:t>
            </a:r>
            <a:r>
              <a:rPr lang="en-US" sz="2400" dirty="0">
                <a:solidFill>
                  <a:srgbClr val="000000"/>
                </a:solidFill>
                <a:latin typeface="Times New Roman"/>
              </a:rPr>
              <a:t> where j = k-1,K+1,k-r,k+r as shown in </a:t>
            </a:r>
            <a:r>
              <a:rPr lang="en-US" sz="2400" dirty="0" smtClean="0">
                <a:solidFill>
                  <a:srgbClr val="000000"/>
                </a:solidFill>
                <a:latin typeface="Times New Roman"/>
              </a:rPr>
              <a:t>figure. </a:t>
            </a:r>
            <a:endParaRPr lang="en-GB"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810000"/>
            <a:ext cx="2862262" cy="2071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1890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367714"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01517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lum bright="-20000" contrast="60000"/>
            <a:extLst>
              <a:ext uri="{28A0092B-C50C-407E-A947-70E740481C1C}">
                <a14:useLocalDpi xmlns:a14="http://schemas.microsoft.com/office/drawing/2010/main" val="0"/>
              </a:ext>
            </a:extLst>
          </a:blip>
          <a:srcRect/>
          <a:stretch>
            <a:fillRect/>
          </a:stretch>
        </p:blipFill>
        <p:spPr bwMode="auto">
          <a:xfrm>
            <a:off x="2209800" y="152400"/>
            <a:ext cx="6172200" cy="300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2400" y="3202783"/>
            <a:ext cx="8991600" cy="3477875"/>
          </a:xfrm>
          <a:prstGeom prst="rect">
            <a:avLst/>
          </a:prstGeom>
        </p:spPr>
        <p:txBody>
          <a:bodyPr wrap="square">
            <a:spAutoFit/>
          </a:bodyPr>
          <a:lstStyle/>
          <a:p>
            <a:r>
              <a:rPr lang="en-US" sz="2200" dirty="0">
                <a:latin typeface="Times New Roman"/>
                <a:ea typeface="Times New Roman"/>
              </a:rPr>
              <a:t>In an n-cube, each processor has communication links to n other processors. The route of a message originating at node </a:t>
            </a:r>
            <a:r>
              <a:rPr lang="en-US" sz="2200" dirty="0" err="1">
                <a:latin typeface="Times New Roman"/>
                <a:ea typeface="Times New Roman"/>
              </a:rPr>
              <a:t>i</a:t>
            </a:r>
            <a:r>
              <a:rPr lang="en-US" sz="2200" dirty="0">
                <a:latin typeface="Times New Roman"/>
                <a:ea typeface="Times New Roman"/>
              </a:rPr>
              <a:t> and destined for node j can be found by XOR-</a:t>
            </a:r>
            <a:r>
              <a:rPr lang="en-US" sz="2200" dirty="0" err="1">
                <a:latin typeface="Times New Roman"/>
                <a:ea typeface="Times New Roman"/>
              </a:rPr>
              <a:t>ing</a:t>
            </a:r>
            <a:r>
              <a:rPr lang="en-US" sz="2200" dirty="0">
                <a:latin typeface="Times New Roman"/>
                <a:ea typeface="Times New Roman"/>
              </a:rPr>
              <a:t> the binary address representation of </a:t>
            </a:r>
            <a:r>
              <a:rPr lang="en-US" sz="2200" dirty="0" err="1">
                <a:latin typeface="Times New Roman"/>
                <a:ea typeface="Times New Roman"/>
              </a:rPr>
              <a:t>i</a:t>
            </a:r>
            <a:r>
              <a:rPr lang="en-US" sz="2200" dirty="0">
                <a:latin typeface="Times New Roman"/>
                <a:ea typeface="Times New Roman"/>
              </a:rPr>
              <a:t> and j. If the XOR-</a:t>
            </a:r>
            <a:r>
              <a:rPr lang="en-US" sz="2200" dirty="0" err="1">
                <a:latin typeface="Times New Roman"/>
                <a:ea typeface="Times New Roman"/>
              </a:rPr>
              <a:t>ing</a:t>
            </a:r>
            <a:r>
              <a:rPr lang="en-US" sz="2200" dirty="0">
                <a:latin typeface="Times New Roman"/>
                <a:ea typeface="Times New Roman"/>
              </a:rPr>
              <a:t> operation results in a 1 in a given bit position, then the message has to be sent along the link that spans the corresponding dimension. For example, if a message is sent from source (S) node 0101 to destination (D) node 1011, then the XOR operation results in 1110. That will mean that the message will be sent only along dimensions 2, 3, and 4 (counting from right to left) in order to arrive at the destination. The order in which the message traverses the three dimensions is not important. </a:t>
            </a:r>
          </a:p>
        </p:txBody>
      </p:sp>
    </p:spTree>
    <p:extLst>
      <p:ext uri="{BB962C8B-B14F-4D97-AF65-F5344CB8AC3E}">
        <p14:creationId xmlns:p14="http://schemas.microsoft.com/office/powerpoint/2010/main" val="42762062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
            <a:ext cx="8458200" cy="3139321"/>
          </a:xfrm>
          <a:prstGeom prst="rect">
            <a:avLst/>
          </a:prstGeom>
        </p:spPr>
        <p:txBody>
          <a:bodyPr wrap="square">
            <a:spAutoFit/>
          </a:bodyPr>
          <a:lstStyle/>
          <a:p>
            <a:pPr marR="0" algn="just"/>
            <a:r>
              <a:rPr lang="en-US" sz="2200" dirty="0">
                <a:solidFill>
                  <a:srgbClr val="000000"/>
                </a:solidFill>
                <a:latin typeface="Times New Roman"/>
              </a:rPr>
              <a:t>Torus architecture is also one of popular network topology it is extension of the mesh by having wraparound connections Figure below is a 2D Torus This architecture of torus is a symmetric topology unlike mesh which is not. The wraparound connections reduce the torus diameter and at the same time restore the symmetry. It can be </a:t>
            </a:r>
          </a:p>
          <a:p>
            <a:pPr marR="0" algn="just"/>
            <a:r>
              <a:rPr lang="en-GB" sz="2200" dirty="0">
                <a:solidFill>
                  <a:srgbClr val="000000"/>
                </a:solidFill>
                <a:latin typeface="Times New Roman"/>
              </a:rPr>
              <a:t>o 1-D torus </a:t>
            </a:r>
          </a:p>
          <a:p>
            <a:pPr marR="0" algn="just"/>
            <a:r>
              <a:rPr lang="en-GB" sz="2200" dirty="0">
                <a:solidFill>
                  <a:srgbClr val="000000"/>
                </a:solidFill>
                <a:latin typeface="Times New Roman"/>
              </a:rPr>
              <a:t>2-D torus </a:t>
            </a:r>
          </a:p>
          <a:p>
            <a:pPr marR="0" algn="just"/>
            <a:r>
              <a:rPr lang="en-GB" sz="2200" dirty="0">
                <a:solidFill>
                  <a:srgbClr val="000000"/>
                </a:solidFill>
                <a:latin typeface="Times New Roman"/>
              </a:rPr>
              <a:t>3-D torus </a:t>
            </a:r>
          </a:p>
          <a:p>
            <a:pPr marR="0" algn="just"/>
            <a:r>
              <a:rPr lang="en-US" sz="2200" dirty="0">
                <a:solidFill>
                  <a:srgbClr val="000000"/>
                </a:solidFill>
                <a:latin typeface="Times New Roman"/>
              </a:rPr>
              <a:t>The torus topology is used in Cray T3E </a:t>
            </a:r>
            <a:endParaRPr lang="en-GB" sz="22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152" y="1905000"/>
            <a:ext cx="3142648" cy="277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62552" y="3361826"/>
            <a:ext cx="4572000" cy="2862322"/>
          </a:xfrm>
          <a:prstGeom prst="rect">
            <a:avLst/>
          </a:prstGeom>
        </p:spPr>
        <p:txBody>
          <a:bodyPr>
            <a:spAutoFit/>
          </a:bodyPr>
          <a:lstStyle/>
          <a:p>
            <a:r>
              <a:rPr lang="en-US" sz="2000" dirty="0">
                <a:solidFill>
                  <a:srgbClr val="000000"/>
                </a:solidFill>
                <a:latin typeface="Times New Roman"/>
              </a:rPr>
              <a:t>We can have further higher dimension circuits for example 3-cube connected cycle. A D- dimension W-wide hypercube contains W nodes in each dimension and there is a connection to a node in each dimension. The mesh and the cube architecture are actually 2-D and 3-D hypercube respectively. The below figure we have hypercube with dimension 4. </a:t>
            </a:r>
            <a:endParaRPr lang="en-GB" sz="2000"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4552" y="4648200"/>
            <a:ext cx="3800475"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30549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Capture.PNG"/>
          <p:cNvPicPr>
            <a:picLocks noGrp="1" noChangeAspect="1"/>
          </p:cNvPicPr>
          <p:nvPr>
            <p:ph sz="quarter" idx="1"/>
          </p:nvPr>
        </p:nvPicPr>
        <p:blipFill>
          <a:blip r:embed="rId2"/>
          <a:stretch>
            <a:fillRect/>
          </a:stretch>
        </p:blipFill>
        <p:spPr>
          <a:xfrm>
            <a:off x="0" y="152400"/>
            <a:ext cx="9067800" cy="6629400"/>
          </a:xfrm>
        </p:spPr>
      </p:pic>
    </p:spTree>
    <p:extLst>
      <p:ext uri="{BB962C8B-B14F-4D97-AF65-F5344CB8AC3E}">
        <p14:creationId xmlns:p14="http://schemas.microsoft.com/office/powerpoint/2010/main" val="10845457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apture.PNG"/>
          <p:cNvPicPr>
            <a:picLocks noGrp="1" noChangeAspect="1"/>
          </p:cNvPicPr>
          <p:nvPr>
            <p:ph sz="quarter" idx="1"/>
          </p:nvPr>
        </p:nvPicPr>
        <p:blipFill>
          <a:blip r:embed="rId2"/>
          <a:stretch>
            <a:fillRect/>
          </a:stretch>
        </p:blipFill>
        <p:spPr>
          <a:xfrm>
            <a:off x="76200" y="0"/>
            <a:ext cx="9067800" cy="6858000"/>
          </a:xfrm>
        </p:spPr>
      </p:pic>
    </p:spTree>
    <p:extLst>
      <p:ext uri="{BB962C8B-B14F-4D97-AF65-F5344CB8AC3E}">
        <p14:creationId xmlns:p14="http://schemas.microsoft.com/office/powerpoint/2010/main" val="31637862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590550" y="152400"/>
            <a:ext cx="7772400" cy="838200"/>
          </a:xfrm>
        </p:spPr>
        <p:txBody>
          <a:bodyPr/>
          <a:lstStyle/>
          <a:p>
            <a:pPr algn="ctr"/>
            <a:r>
              <a:rPr lang="en-US" sz="3200" u="sng" dirty="0">
                <a:solidFill>
                  <a:schemeClr val="tx1"/>
                </a:solidFill>
              </a:rPr>
              <a:t>Routing Algorithm for Omega </a:t>
            </a:r>
            <a:r>
              <a:rPr lang="en-US" sz="3200" u="sng" dirty="0" smtClean="0">
                <a:solidFill>
                  <a:schemeClr val="tx1"/>
                </a:solidFill>
              </a:rPr>
              <a:t>Network</a:t>
            </a:r>
            <a:endParaRPr lang="en-US" sz="3200" u="sng" dirty="0">
              <a:solidFill>
                <a:schemeClr val="tx1"/>
              </a:solidFill>
            </a:endParaRPr>
          </a:p>
        </p:txBody>
      </p:sp>
      <p:sp>
        <p:nvSpPr>
          <p:cNvPr id="88067" name="Text Box 3"/>
          <p:cNvSpPr txBox="1">
            <a:spLocks noChangeArrowheads="1"/>
          </p:cNvSpPr>
          <p:nvPr/>
        </p:nvSpPr>
        <p:spPr bwMode="auto">
          <a:xfrm>
            <a:off x="228600" y="943581"/>
            <a:ext cx="43434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buSzPct val="75000"/>
              <a:buFont typeface="Monotype Sorts" pitchFamily="2" charset="2"/>
              <a:buChar char="n"/>
            </a:pPr>
            <a:r>
              <a:rPr lang="en-US" sz="2200" dirty="0" smtClean="0">
                <a:solidFill>
                  <a:srgbClr val="000000"/>
                </a:solidFill>
              </a:rPr>
              <a:t>  To understand this routing algorithm, consider the 1st stage of the Omega network to the right.</a:t>
            </a:r>
          </a:p>
        </p:txBody>
      </p:sp>
      <p:sp>
        <p:nvSpPr>
          <p:cNvPr id="88174" name="Text Box 110"/>
          <p:cNvSpPr txBox="1">
            <a:spLocks noChangeArrowheads="1"/>
          </p:cNvSpPr>
          <p:nvPr/>
        </p:nvSpPr>
        <p:spPr bwMode="auto">
          <a:xfrm>
            <a:off x="228600" y="2149475"/>
            <a:ext cx="41148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buSzPct val="75000"/>
              <a:buFont typeface="Monotype Sorts" pitchFamily="2" charset="2"/>
              <a:buChar char="n"/>
            </a:pPr>
            <a:r>
              <a:rPr lang="en-US" sz="2200" dirty="0" smtClean="0">
                <a:solidFill>
                  <a:srgbClr val="000000"/>
                </a:solidFill>
              </a:rPr>
              <a:t>  All four 1st stage switches send their upper outputs to switches E and G, and their lower outputs to switches F and H.</a:t>
            </a:r>
          </a:p>
        </p:txBody>
      </p:sp>
      <p:sp>
        <p:nvSpPr>
          <p:cNvPr id="88175" name="Text Box 111"/>
          <p:cNvSpPr txBox="1">
            <a:spLocks noChangeArrowheads="1"/>
          </p:cNvSpPr>
          <p:nvPr/>
        </p:nvSpPr>
        <p:spPr bwMode="auto">
          <a:xfrm>
            <a:off x="263236" y="3586371"/>
            <a:ext cx="4308764"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buSzPct val="75000"/>
              <a:buFont typeface="Monotype Sorts" pitchFamily="2" charset="2"/>
              <a:buChar char="n"/>
            </a:pPr>
            <a:r>
              <a:rPr lang="en-US" sz="2200" dirty="0" smtClean="0">
                <a:solidFill>
                  <a:srgbClr val="000000"/>
                </a:solidFill>
              </a:rPr>
              <a:t>  Switches E and G both send their outputs to switches I and J; their data can only reach the network outputs of 0, 1, 2, and 3.</a:t>
            </a:r>
          </a:p>
        </p:txBody>
      </p:sp>
      <p:sp>
        <p:nvSpPr>
          <p:cNvPr id="88180" name="Text Box 116"/>
          <p:cNvSpPr txBox="1">
            <a:spLocks noChangeArrowheads="1"/>
          </p:cNvSpPr>
          <p:nvPr/>
        </p:nvSpPr>
        <p:spPr bwMode="auto">
          <a:xfrm>
            <a:off x="533400" y="5032921"/>
            <a:ext cx="40386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buSzPct val="75000"/>
              <a:buFont typeface="Monotype Sorts" pitchFamily="2" charset="2"/>
              <a:buChar char="n"/>
            </a:pPr>
            <a:r>
              <a:rPr lang="en-US" sz="2200" dirty="0" smtClean="0">
                <a:solidFill>
                  <a:srgbClr val="000000"/>
                </a:solidFill>
              </a:rPr>
              <a:t>  Similarly, data from switches F and H can only reach network outputs 4, 5, 6, and 7.</a:t>
            </a:r>
          </a:p>
        </p:txBody>
      </p:sp>
      <p:grpSp>
        <p:nvGrpSpPr>
          <p:cNvPr id="88322" name="Group 258"/>
          <p:cNvGrpSpPr>
            <a:grpSpLocks/>
          </p:cNvGrpSpPr>
          <p:nvPr/>
        </p:nvGrpSpPr>
        <p:grpSpPr bwMode="auto">
          <a:xfrm>
            <a:off x="4819650" y="1600200"/>
            <a:ext cx="3943350" cy="3232150"/>
            <a:chOff x="2736" y="1248"/>
            <a:chExt cx="2484" cy="2036"/>
          </a:xfrm>
        </p:grpSpPr>
        <p:sp>
          <p:nvSpPr>
            <p:cNvPr id="88184" name="Rectangle 120"/>
            <p:cNvSpPr>
              <a:spLocks noChangeArrowheads="1"/>
            </p:cNvSpPr>
            <p:nvPr/>
          </p:nvSpPr>
          <p:spPr bwMode="auto">
            <a:xfrm>
              <a:off x="3024" y="1296"/>
              <a:ext cx="336" cy="336"/>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A</a:t>
              </a:r>
            </a:p>
          </p:txBody>
        </p:sp>
        <p:sp>
          <p:nvSpPr>
            <p:cNvPr id="88196" name="Rectangle 132"/>
            <p:cNvSpPr>
              <a:spLocks noChangeArrowheads="1"/>
            </p:cNvSpPr>
            <p:nvPr/>
          </p:nvSpPr>
          <p:spPr bwMode="auto">
            <a:xfrm>
              <a:off x="3792" y="1296"/>
              <a:ext cx="336" cy="336"/>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E</a:t>
              </a:r>
            </a:p>
          </p:txBody>
        </p:sp>
        <p:sp>
          <p:nvSpPr>
            <p:cNvPr id="88197" name="Rectangle 133"/>
            <p:cNvSpPr>
              <a:spLocks noChangeArrowheads="1"/>
            </p:cNvSpPr>
            <p:nvPr/>
          </p:nvSpPr>
          <p:spPr bwMode="auto">
            <a:xfrm>
              <a:off x="4560" y="1296"/>
              <a:ext cx="336" cy="336"/>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I</a:t>
              </a:r>
            </a:p>
          </p:txBody>
        </p:sp>
        <p:sp>
          <p:nvSpPr>
            <p:cNvPr id="88198" name="Rectangle 134"/>
            <p:cNvSpPr>
              <a:spLocks noChangeArrowheads="1"/>
            </p:cNvSpPr>
            <p:nvPr/>
          </p:nvSpPr>
          <p:spPr bwMode="auto">
            <a:xfrm>
              <a:off x="3024" y="1824"/>
              <a:ext cx="336" cy="336"/>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B</a:t>
              </a:r>
            </a:p>
          </p:txBody>
        </p:sp>
        <p:sp>
          <p:nvSpPr>
            <p:cNvPr id="88199" name="Rectangle 135"/>
            <p:cNvSpPr>
              <a:spLocks noChangeArrowheads="1"/>
            </p:cNvSpPr>
            <p:nvPr/>
          </p:nvSpPr>
          <p:spPr bwMode="auto">
            <a:xfrm>
              <a:off x="3792" y="1824"/>
              <a:ext cx="336" cy="336"/>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F</a:t>
              </a:r>
            </a:p>
          </p:txBody>
        </p:sp>
        <p:sp>
          <p:nvSpPr>
            <p:cNvPr id="88200" name="Rectangle 136"/>
            <p:cNvSpPr>
              <a:spLocks noChangeArrowheads="1"/>
            </p:cNvSpPr>
            <p:nvPr/>
          </p:nvSpPr>
          <p:spPr bwMode="auto">
            <a:xfrm>
              <a:off x="4560" y="1824"/>
              <a:ext cx="336" cy="336"/>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J</a:t>
              </a:r>
            </a:p>
          </p:txBody>
        </p:sp>
        <p:sp>
          <p:nvSpPr>
            <p:cNvPr id="88201" name="Rectangle 137"/>
            <p:cNvSpPr>
              <a:spLocks noChangeArrowheads="1"/>
            </p:cNvSpPr>
            <p:nvPr/>
          </p:nvSpPr>
          <p:spPr bwMode="auto">
            <a:xfrm>
              <a:off x="3024" y="2352"/>
              <a:ext cx="336" cy="336"/>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C</a:t>
              </a:r>
            </a:p>
          </p:txBody>
        </p:sp>
        <p:sp>
          <p:nvSpPr>
            <p:cNvPr id="88202" name="Rectangle 138"/>
            <p:cNvSpPr>
              <a:spLocks noChangeArrowheads="1"/>
            </p:cNvSpPr>
            <p:nvPr/>
          </p:nvSpPr>
          <p:spPr bwMode="auto">
            <a:xfrm>
              <a:off x="3792" y="2352"/>
              <a:ext cx="336" cy="336"/>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G</a:t>
              </a:r>
            </a:p>
          </p:txBody>
        </p:sp>
        <p:sp>
          <p:nvSpPr>
            <p:cNvPr id="88203" name="Rectangle 139"/>
            <p:cNvSpPr>
              <a:spLocks noChangeArrowheads="1"/>
            </p:cNvSpPr>
            <p:nvPr/>
          </p:nvSpPr>
          <p:spPr bwMode="auto">
            <a:xfrm>
              <a:off x="4560" y="2352"/>
              <a:ext cx="336" cy="336"/>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K</a:t>
              </a:r>
            </a:p>
          </p:txBody>
        </p:sp>
        <p:sp>
          <p:nvSpPr>
            <p:cNvPr id="88204" name="Rectangle 140"/>
            <p:cNvSpPr>
              <a:spLocks noChangeArrowheads="1"/>
            </p:cNvSpPr>
            <p:nvPr/>
          </p:nvSpPr>
          <p:spPr bwMode="auto">
            <a:xfrm>
              <a:off x="3024" y="2880"/>
              <a:ext cx="336" cy="336"/>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D</a:t>
              </a:r>
            </a:p>
          </p:txBody>
        </p:sp>
        <p:sp>
          <p:nvSpPr>
            <p:cNvPr id="88205" name="Rectangle 141"/>
            <p:cNvSpPr>
              <a:spLocks noChangeArrowheads="1"/>
            </p:cNvSpPr>
            <p:nvPr/>
          </p:nvSpPr>
          <p:spPr bwMode="auto">
            <a:xfrm>
              <a:off x="3792" y="2880"/>
              <a:ext cx="336" cy="336"/>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H</a:t>
              </a:r>
            </a:p>
          </p:txBody>
        </p:sp>
        <p:sp>
          <p:nvSpPr>
            <p:cNvPr id="88206" name="Rectangle 142"/>
            <p:cNvSpPr>
              <a:spLocks noChangeArrowheads="1"/>
            </p:cNvSpPr>
            <p:nvPr/>
          </p:nvSpPr>
          <p:spPr bwMode="auto">
            <a:xfrm>
              <a:off x="4560" y="2880"/>
              <a:ext cx="336" cy="336"/>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L</a:t>
              </a:r>
            </a:p>
          </p:txBody>
        </p:sp>
        <p:sp>
          <p:nvSpPr>
            <p:cNvPr id="88207" name="Line 143"/>
            <p:cNvSpPr>
              <a:spLocks noChangeShapeType="1"/>
            </p:cNvSpPr>
            <p:nvPr/>
          </p:nvSpPr>
          <p:spPr bwMode="auto">
            <a:xfrm>
              <a:off x="3360" y="1344"/>
              <a:ext cx="432"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08" name="Line 144"/>
            <p:cNvSpPr>
              <a:spLocks noChangeShapeType="1"/>
            </p:cNvSpPr>
            <p:nvPr/>
          </p:nvSpPr>
          <p:spPr bwMode="auto">
            <a:xfrm>
              <a:off x="4128" y="1344"/>
              <a:ext cx="432"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09" name="Line 145"/>
            <p:cNvSpPr>
              <a:spLocks noChangeShapeType="1"/>
            </p:cNvSpPr>
            <p:nvPr/>
          </p:nvSpPr>
          <p:spPr bwMode="auto">
            <a:xfrm>
              <a:off x="3360" y="1584"/>
              <a:ext cx="432" cy="28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10" name="Line 146"/>
            <p:cNvSpPr>
              <a:spLocks noChangeShapeType="1"/>
            </p:cNvSpPr>
            <p:nvPr/>
          </p:nvSpPr>
          <p:spPr bwMode="auto">
            <a:xfrm>
              <a:off x="3360" y="1872"/>
              <a:ext cx="432" cy="52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11" name="Line 147"/>
            <p:cNvSpPr>
              <a:spLocks noChangeShapeType="1"/>
            </p:cNvSpPr>
            <p:nvPr/>
          </p:nvSpPr>
          <p:spPr bwMode="auto">
            <a:xfrm>
              <a:off x="3360" y="2112"/>
              <a:ext cx="432" cy="816"/>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12" name="Line 148"/>
            <p:cNvSpPr>
              <a:spLocks noChangeShapeType="1"/>
            </p:cNvSpPr>
            <p:nvPr/>
          </p:nvSpPr>
          <p:spPr bwMode="auto">
            <a:xfrm flipV="1">
              <a:off x="3360" y="1584"/>
              <a:ext cx="432" cy="816"/>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13" name="Line 149"/>
            <p:cNvSpPr>
              <a:spLocks noChangeShapeType="1"/>
            </p:cNvSpPr>
            <p:nvPr/>
          </p:nvSpPr>
          <p:spPr bwMode="auto">
            <a:xfrm flipV="1">
              <a:off x="3360" y="2112"/>
              <a:ext cx="432" cy="52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15" name="Line 151"/>
            <p:cNvSpPr>
              <a:spLocks noChangeShapeType="1"/>
            </p:cNvSpPr>
            <p:nvPr/>
          </p:nvSpPr>
          <p:spPr bwMode="auto">
            <a:xfrm flipV="1">
              <a:off x="3360" y="2640"/>
              <a:ext cx="432" cy="28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16" name="Line 152"/>
            <p:cNvSpPr>
              <a:spLocks noChangeShapeType="1"/>
            </p:cNvSpPr>
            <p:nvPr/>
          </p:nvSpPr>
          <p:spPr bwMode="auto">
            <a:xfrm>
              <a:off x="3360" y="3168"/>
              <a:ext cx="432"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17" name="Line 153"/>
            <p:cNvSpPr>
              <a:spLocks noChangeShapeType="1"/>
            </p:cNvSpPr>
            <p:nvPr/>
          </p:nvSpPr>
          <p:spPr bwMode="auto">
            <a:xfrm>
              <a:off x="4128" y="1584"/>
              <a:ext cx="432" cy="28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18" name="Line 154"/>
            <p:cNvSpPr>
              <a:spLocks noChangeShapeType="1"/>
            </p:cNvSpPr>
            <p:nvPr/>
          </p:nvSpPr>
          <p:spPr bwMode="auto">
            <a:xfrm>
              <a:off x="4128" y="1872"/>
              <a:ext cx="432" cy="52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19" name="Line 155"/>
            <p:cNvSpPr>
              <a:spLocks noChangeShapeType="1"/>
            </p:cNvSpPr>
            <p:nvPr/>
          </p:nvSpPr>
          <p:spPr bwMode="auto">
            <a:xfrm>
              <a:off x="4128" y="2112"/>
              <a:ext cx="432" cy="816"/>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20" name="Line 156"/>
            <p:cNvSpPr>
              <a:spLocks noChangeShapeType="1"/>
            </p:cNvSpPr>
            <p:nvPr/>
          </p:nvSpPr>
          <p:spPr bwMode="auto">
            <a:xfrm flipV="1">
              <a:off x="4128" y="1584"/>
              <a:ext cx="432" cy="816"/>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21" name="Line 157"/>
            <p:cNvSpPr>
              <a:spLocks noChangeShapeType="1"/>
            </p:cNvSpPr>
            <p:nvPr/>
          </p:nvSpPr>
          <p:spPr bwMode="auto">
            <a:xfrm flipV="1">
              <a:off x="4128" y="2112"/>
              <a:ext cx="432" cy="52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22" name="Line 158"/>
            <p:cNvSpPr>
              <a:spLocks noChangeShapeType="1"/>
            </p:cNvSpPr>
            <p:nvPr/>
          </p:nvSpPr>
          <p:spPr bwMode="auto">
            <a:xfrm flipV="1">
              <a:off x="4128" y="2640"/>
              <a:ext cx="432" cy="28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23" name="Line 159"/>
            <p:cNvSpPr>
              <a:spLocks noChangeShapeType="1"/>
            </p:cNvSpPr>
            <p:nvPr/>
          </p:nvSpPr>
          <p:spPr bwMode="auto">
            <a:xfrm>
              <a:off x="4128" y="3168"/>
              <a:ext cx="432"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24" name="Line 160"/>
            <p:cNvSpPr>
              <a:spLocks noChangeShapeType="1"/>
            </p:cNvSpPr>
            <p:nvPr/>
          </p:nvSpPr>
          <p:spPr bwMode="auto">
            <a:xfrm>
              <a:off x="2880" y="1344"/>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25" name="Line 161"/>
            <p:cNvSpPr>
              <a:spLocks noChangeShapeType="1"/>
            </p:cNvSpPr>
            <p:nvPr/>
          </p:nvSpPr>
          <p:spPr bwMode="auto">
            <a:xfrm>
              <a:off x="2880" y="1584"/>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26" name="Line 162"/>
            <p:cNvSpPr>
              <a:spLocks noChangeShapeType="1"/>
            </p:cNvSpPr>
            <p:nvPr/>
          </p:nvSpPr>
          <p:spPr bwMode="auto">
            <a:xfrm>
              <a:off x="2880" y="1872"/>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27" name="Line 163"/>
            <p:cNvSpPr>
              <a:spLocks noChangeShapeType="1"/>
            </p:cNvSpPr>
            <p:nvPr/>
          </p:nvSpPr>
          <p:spPr bwMode="auto">
            <a:xfrm>
              <a:off x="2880" y="2112"/>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28" name="Line 164"/>
            <p:cNvSpPr>
              <a:spLocks noChangeShapeType="1"/>
            </p:cNvSpPr>
            <p:nvPr/>
          </p:nvSpPr>
          <p:spPr bwMode="auto">
            <a:xfrm>
              <a:off x="2880" y="2400"/>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29" name="Line 165"/>
            <p:cNvSpPr>
              <a:spLocks noChangeShapeType="1"/>
            </p:cNvSpPr>
            <p:nvPr/>
          </p:nvSpPr>
          <p:spPr bwMode="auto">
            <a:xfrm>
              <a:off x="2880" y="2640"/>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30" name="Line 166"/>
            <p:cNvSpPr>
              <a:spLocks noChangeShapeType="1"/>
            </p:cNvSpPr>
            <p:nvPr/>
          </p:nvSpPr>
          <p:spPr bwMode="auto">
            <a:xfrm>
              <a:off x="2880" y="2928"/>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31" name="Line 167"/>
            <p:cNvSpPr>
              <a:spLocks noChangeShapeType="1"/>
            </p:cNvSpPr>
            <p:nvPr/>
          </p:nvSpPr>
          <p:spPr bwMode="auto">
            <a:xfrm>
              <a:off x="2880" y="3168"/>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32" name="Line 168"/>
            <p:cNvSpPr>
              <a:spLocks noChangeShapeType="1"/>
            </p:cNvSpPr>
            <p:nvPr/>
          </p:nvSpPr>
          <p:spPr bwMode="auto">
            <a:xfrm>
              <a:off x="4896" y="1344"/>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33" name="Line 169"/>
            <p:cNvSpPr>
              <a:spLocks noChangeShapeType="1"/>
            </p:cNvSpPr>
            <p:nvPr/>
          </p:nvSpPr>
          <p:spPr bwMode="auto">
            <a:xfrm>
              <a:off x="4896" y="1584"/>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34" name="Line 170"/>
            <p:cNvSpPr>
              <a:spLocks noChangeShapeType="1"/>
            </p:cNvSpPr>
            <p:nvPr/>
          </p:nvSpPr>
          <p:spPr bwMode="auto">
            <a:xfrm>
              <a:off x="4896" y="1872"/>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35" name="Line 171"/>
            <p:cNvSpPr>
              <a:spLocks noChangeShapeType="1"/>
            </p:cNvSpPr>
            <p:nvPr/>
          </p:nvSpPr>
          <p:spPr bwMode="auto">
            <a:xfrm>
              <a:off x="4896" y="2112"/>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36" name="Line 172"/>
            <p:cNvSpPr>
              <a:spLocks noChangeShapeType="1"/>
            </p:cNvSpPr>
            <p:nvPr/>
          </p:nvSpPr>
          <p:spPr bwMode="auto">
            <a:xfrm>
              <a:off x="4896" y="2400"/>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37" name="Line 173"/>
            <p:cNvSpPr>
              <a:spLocks noChangeShapeType="1"/>
            </p:cNvSpPr>
            <p:nvPr/>
          </p:nvSpPr>
          <p:spPr bwMode="auto">
            <a:xfrm>
              <a:off x="4896" y="2640"/>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38" name="Line 174"/>
            <p:cNvSpPr>
              <a:spLocks noChangeShapeType="1"/>
            </p:cNvSpPr>
            <p:nvPr/>
          </p:nvSpPr>
          <p:spPr bwMode="auto">
            <a:xfrm>
              <a:off x="4896" y="2928"/>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39" name="Line 175"/>
            <p:cNvSpPr>
              <a:spLocks noChangeShapeType="1"/>
            </p:cNvSpPr>
            <p:nvPr/>
          </p:nvSpPr>
          <p:spPr bwMode="auto">
            <a:xfrm>
              <a:off x="4896" y="3168"/>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40" name="Text Box 176"/>
            <p:cNvSpPr txBox="1">
              <a:spLocks noChangeArrowheads="1"/>
            </p:cNvSpPr>
            <p:nvPr/>
          </p:nvSpPr>
          <p:spPr bwMode="auto">
            <a:xfrm>
              <a:off x="2736" y="1248"/>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0</a:t>
              </a:r>
            </a:p>
          </p:txBody>
        </p:sp>
        <p:sp>
          <p:nvSpPr>
            <p:cNvPr id="88241" name="Text Box 177"/>
            <p:cNvSpPr txBox="1">
              <a:spLocks noChangeArrowheads="1"/>
            </p:cNvSpPr>
            <p:nvPr/>
          </p:nvSpPr>
          <p:spPr bwMode="auto">
            <a:xfrm>
              <a:off x="2736" y="1488"/>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dirty="0" smtClean="0">
                  <a:solidFill>
                    <a:srgbClr val="000000"/>
                  </a:solidFill>
                </a:rPr>
                <a:t>1</a:t>
              </a:r>
            </a:p>
          </p:txBody>
        </p:sp>
        <p:sp>
          <p:nvSpPr>
            <p:cNvPr id="88248" name="Text Box 184"/>
            <p:cNvSpPr txBox="1">
              <a:spLocks noChangeArrowheads="1"/>
            </p:cNvSpPr>
            <p:nvPr/>
          </p:nvSpPr>
          <p:spPr bwMode="auto">
            <a:xfrm>
              <a:off x="2736" y="1776"/>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2</a:t>
              </a:r>
            </a:p>
          </p:txBody>
        </p:sp>
        <p:sp>
          <p:nvSpPr>
            <p:cNvPr id="88249" name="Text Box 185"/>
            <p:cNvSpPr txBox="1">
              <a:spLocks noChangeArrowheads="1"/>
            </p:cNvSpPr>
            <p:nvPr/>
          </p:nvSpPr>
          <p:spPr bwMode="auto">
            <a:xfrm>
              <a:off x="2736" y="2016"/>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3</a:t>
              </a:r>
            </a:p>
          </p:txBody>
        </p:sp>
        <p:sp>
          <p:nvSpPr>
            <p:cNvPr id="88250" name="Text Box 186"/>
            <p:cNvSpPr txBox="1">
              <a:spLocks noChangeArrowheads="1"/>
            </p:cNvSpPr>
            <p:nvPr/>
          </p:nvSpPr>
          <p:spPr bwMode="auto">
            <a:xfrm>
              <a:off x="2736" y="2304"/>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4</a:t>
              </a:r>
            </a:p>
          </p:txBody>
        </p:sp>
        <p:sp>
          <p:nvSpPr>
            <p:cNvPr id="88251" name="Text Box 187"/>
            <p:cNvSpPr txBox="1">
              <a:spLocks noChangeArrowheads="1"/>
            </p:cNvSpPr>
            <p:nvPr/>
          </p:nvSpPr>
          <p:spPr bwMode="auto">
            <a:xfrm>
              <a:off x="2736" y="2544"/>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5</a:t>
              </a:r>
            </a:p>
          </p:txBody>
        </p:sp>
        <p:sp>
          <p:nvSpPr>
            <p:cNvPr id="88252" name="Text Box 188"/>
            <p:cNvSpPr txBox="1">
              <a:spLocks noChangeArrowheads="1"/>
            </p:cNvSpPr>
            <p:nvPr/>
          </p:nvSpPr>
          <p:spPr bwMode="auto">
            <a:xfrm>
              <a:off x="2736" y="2832"/>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6</a:t>
              </a:r>
            </a:p>
          </p:txBody>
        </p:sp>
        <p:sp>
          <p:nvSpPr>
            <p:cNvPr id="88253" name="Text Box 189"/>
            <p:cNvSpPr txBox="1">
              <a:spLocks noChangeArrowheads="1"/>
            </p:cNvSpPr>
            <p:nvPr/>
          </p:nvSpPr>
          <p:spPr bwMode="auto">
            <a:xfrm>
              <a:off x="2736" y="3072"/>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7</a:t>
              </a:r>
            </a:p>
          </p:txBody>
        </p:sp>
        <p:sp>
          <p:nvSpPr>
            <p:cNvPr id="88254" name="Text Box 190"/>
            <p:cNvSpPr txBox="1">
              <a:spLocks noChangeArrowheads="1"/>
            </p:cNvSpPr>
            <p:nvPr/>
          </p:nvSpPr>
          <p:spPr bwMode="auto">
            <a:xfrm>
              <a:off x="5040" y="1248"/>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0</a:t>
              </a:r>
            </a:p>
          </p:txBody>
        </p:sp>
        <p:sp>
          <p:nvSpPr>
            <p:cNvPr id="88255" name="Text Box 191"/>
            <p:cNvSpPr txBox="1">
              <a:spLocks noChangeArrowheads="1"/>
            </p:cNvSpPr>
            <p:nvPr/>
          </p:nvSpPr>
          <p:spPr bwMode="auto">
            <a:xfrm>
              <a:off x="5040" y="1488"/>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1</a:t>
              </a:r>
            </a:p>
          </p:txBody>
        </p:sp>
        <p:sp>
          <p:nvSpPr>
            <p:cNvPr id="88256" name="Text Box 192"/>
            <p:cNvSpPr txBox="1">
              <a:spLocks noChangeArrowheads="1"/>
            </p:cNvSpPr>
            <p:nvPr/>
          </p:nvSpPr>
          <p:spPr bwMode="auto">
            <a:xfrm>
              <a:off x="5040" y="1776"/>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2</a:t>
              </a:r>
            </a:p>
          </p:txBody>
        </p:sp>
        <p:sp>
          <p:nvSpPr>
            <p:cNvPr id="88257" name="Text Box 193"/>
            <p:cNvSpPr txBox="1">
              <a:spLocks noChangeArrowheads="1"/>
            </p:cNvSpPr>
            <p:nvPr/>
          </p:nvSpPr>
          <p:spPr bwMode="auto">
            <a:xfrm>
              <a:off x="5040" y="2016"/>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3</a:t>
              </a:r>
            </a:p>
          </p:txBody>
        </p:sp>
        <p:sp>
          <p:nvSpPr>
            <p:cNvPr id="88258" name="Text Box 194"/>
            <p:cNvSpPr txBox="1">
              <a:spLocks noChangeArrowheads="1"/>
            </p:cNvSpPr>
            <p:nvPr/>
          </p:nvSpPr>
          <p:spPr bwMode="auto">
            <a:xfrm>
              <a:off x="5040" y="2304"/>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4</a:t>
              </a:r>
            </a:p>
          </p:txBody>
        </p:sp>
        <p:sp>
          <p:nvSpPr>
            <p:cNvPr id="88259" name="Text Box 195"/>
            <p:cNvSpPr txBox="1">
              <a:spLocks noChangeArrowheads="1"/>
            </p:cNvSpPr>
            <p:nvPr/>
          </p:nvSpPr>
          <p:spPr bwMode="auto">
            <a:xfrm>
              <a:off x="5040" y="2544"/>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5</a:t>
              </a:r>
            </a:p>
          </p:txBody>
        </p:sp>
        <p:sp>
          <p:nvSpPr>
            <p:cNvPr id="88260" name="Text Box 196"/>
            <p:cNvSpPr txBox="1">
              <a:spLocks noChangeArrowheads="1"/>
            </p:cNvSpPr>
            <p:nvPr/>
          </p:nvSpPr>
          <p:spPr bwMode="auto">
            <a:xfrm>
              <a:off x="5040" y="2832"/>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6</a:t>
              </a:r>
            </a:p>
          </p:txBody>
        </p:sp>
        <p:sp>
          <p:nvSpPr>
            <p:cNvPr id="88261" name="Text Box 197"/>
            <p:cNvSpPr txBox="1">
              <a:spLocks noChangeArrowheads="1"/>
            </p:cNvSpPr>
            <p:nvPr/>
          </p:nvSpPr>
          <p:spPr bwMode="auto">
            <a:xfrm>
              <a:off x="5040" y="3072"/>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7</a:t>
              </a:r>
            </a:p>
          </p:txBody>
        </p:sp>
      </p:grpSp>
      <p:grpSp>
        <p:nvGrpSpPr>
          <p:cNvPr id="88272" name="Group 208"/>
          <p:cNvGrpSpPr>
            <a:grpSpLocks/>
          </p:cNvGrpSpPr>
          <p:nvPr/>
        </p:nvGrpSpPr>
        <p:grpSpPr bwMode="auto">
          <a:xfrm>
            <a:off x="5810250" y="1752600"/>
            <a:ext cx="685800" cy="1676400"/>
            <a:chOff x="1536" y="1488"/>
            <a:chExt cx="432" cy="1056"/>
          </a:xfrm>
        </p:grpSpPr>
        <p:sp>
          <p:nvSpPr>
            <p:cNvPr id="88264" name="Line 200"/>
            <p:cNvSpPr>
              <a:spLocks noChangeShapeType="1"/>
            </p:cNvSpPr>
            <p:nvPr/>
          </p:nvSpPr>
          <p:spPr bwMode="auto">
            <a:xfrm>
              <a:off x="1536" y="1488"/>
              <a:ext cx="432" cy="0"/>
            </a:xfrm>
            <a:prstGeom prst="line">
              <a:avLst/>
            </a:prstGeom>
            <a:noFill/>
            <a:ln w="50800" cap="sq">
              <a:solidFill>
                <a:srgbClr val="00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68" name="Line 204"/>
            <p:cNvSpPr>
              <a:spLocks noChangeShapeType="1"/>
            </p:cNvSpPr>
            <p:nvPr/>
          </p:nvSpPr>
          <p:spPr bwMode="auto">
            <a:xfrm flipV="1">
              <a:off x="1536" y="1728"/>
              <a:ext cx="432" cy="816"/>
            </a:xfrm>
            <a:prstGeom prst="line">
              <a:avLst/>
            </a:prstGeom>
            <a:noFill/>
            <a:ln w="50800" cap="sq">
              <a:solidFill>
                <a:srgbClr val="00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grpSp>
      <p:grpSp>
        <p:nvGrpSpPr>
          <p:cNvPr id="88281" name="Group 217"/>
          <p:cNvGrpSpPr>
            <a:grpSpLocks/>
          </p:cNvGrpSpPr>
          <p:nvPr/>
        </p:nvGrpSpPr>
        <p:grpSpPr bwMode="auto">
          <a:xfrm>
            <a:off x="5810250" y="2590800"/>
            <a:ext cx="685800" cy="1676400"/>
            <a:chOff x="1200" y="2208"/>
            <a:chExt cx="432" cy="1056"/>
          </a:xfrm>
        </p:grpSpPr>
        <p:sp>
          <p:nvSpPr>
            <p:cNvPr id="88275" name="Line 211"/>
            <p:cNvSpPr>
              <a:spLocks noChangeShapeType="1"/>
            </p:cNvSpPr>
            <p:nvPr/>
          </p:nvSpPr>
          <p:spPr bwMode="auto">
            <a:xfrm>
              <a:off x="1200" y="2208"/>
              <a:ext cx="432" cy="528"/>
            </a:xfrm>
            <a:prstGeom prst="line">
              <a:avLst/>
            </a:prstGeom>
            <a:noFill/>
            <a:ln w="50800" cap="sq">
              <a:solidFill>
                <a:srgbClr val="00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79" name="Line 215"/>
            <p:cNvSpPr>
              <a:spLocks noChangeShapeType="1"/>
            </p:cNvSpPr>
            <p:nvPr/>
          </p:nvSpPr>
          <p:spPr bwMode="auto">
            <a:xfrm flipV="1">
              <a:off x="1200" y="2976"/>
              <a:ext cx="432" cy="288"/>
            </a:xfrm>
            <a:prstGeom prst="line">
              <a:avLst/>
            </a:prstGeom>
            <a:noFill/>
            <a:ln w="50800" cap="sq">
              <a:solidFill>
                <a:srgbClr val="00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grpSp>
      <p:grpSp>
        <p:nvGrpSpPr>
          <p:cNvPr id="88290" name="Group 226"/>
          <p:cNvGrpSpPr>
            <a:grpSpLocks/>
          </p:cNvGrpSpPr>
          <p:nvPr/>
        </p:nvGrpSpPr>
        <p:grpSpPr bwMode="auto">
          <a:xfrm>
            <a:off x="5810250" y="2133600"/>
            <a:ext cx="685800" cy="1676400"/>
            <a:chOff x="1296" y="2208"/>
            <a:chExt cx="432" cy="1056"/>
          </a:xfrm>
        </p:grpSpPr>
        <p:sp>
          <p:nvSpPr>
            <p:cNvPr id="88283" name="Line 219"/>
            <p:cNvSpPr>
              <a:spLocks noChangeShapeType="1"/>
            </p:cNvSpPr>
            <p:nvPr/>
          </p:nvSpPr>
          <p:spPr bwMode="auto">
            <a:xfrm>
              <a:off x="1296" y="2208"/>
              <a:ext cx="432" cy="288"/>
            </a:xfrm>
            <a:prstGeom prst="line">
              <a:avLst/>
            </a:prstGeom>
            <a:noFill/>
            <a:ln w="50800" cap="sq">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87" name="Line 223"/>
            <p:cNvSpPr>
              <a:spLocks noChangeShapeType="1"/>
            </p:cNvSpPr>
            <p:nvPr/>
          </p:nvSpPr>
          <p:spPr bwMode="auto">
            <a:xfrm flipV="1">
              <a:off x="1296" y="2736"/>
              <a:ext cx="432" cy="528"/>
            </a:xfrm>
            <a:prstGeom prst="line">
              <a:avLst/>
            </a:prstGeom>
            <a:noFill/>
            <a:ln w="50800" cap="sq">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grpSp>
      <p:grpSp>
        <p:nvGrpSpPr>
          <p:cNvPr id="88299" name="Group 235"/>
          <p:cNvGrpSpPr>
            <a:grpSpLocks/>
          </p:cNvGrpSpPr>
          <p:nvPr/>
        </p:nvGrpSpPr>
        <p:grpSpPr bwMode="auto">
          <a:xfrm>
            <a:off x="5810250" y="2971800"/>
            <a:ext cx="685800" cy="1676400"/>
            <a:chOff x="1248" y="2448"/>
            <a:chExt cx="432" cy="1056"/>
          </a:xfrm>
        </p:grpSpPr>
        <p:sp>
          <p:nvSpPr>
            <p:cNvPr id="88294" name="Line 230"/>
            <p:cNvSpPr>
              <a:spLocks noChangeShapeType="1"/>
            </p:cNvSpPr>
            <p:nvPr/>
          </p:nvSpPr>
          <p:spPr bwMode="auto">
            <a:xfrm>
              <a:off x="1248" y="2448"/>
              <a:ext cx="432" cy="816"/>
            </a:xfrm>
            <a:prstGeom prst="line">
              <a:avLst/>
            </a:prstGeom>
            <a:noFill/>
            <a:ln w="50800" cap="sq">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298" name="Line 234"/>
            <p:cNvSpPr>
              <a:spLocks noChangeShapeType="1"/>
            </p:cNvSpPr>
            <p:nvPr/>
          </p:nvSpPr>
          <p:spPr bwMode="auto">
            <a:xfrm>
              <a:off x="1248" y="3504"/>
              <a:ext cx="432" cy="0"/>
            </a:xfrm>
            <a:prstGeom prst="line">
              <a:avLst/>
            </a:prstGeom>
            <a:noFill/>
            <a:ln w="50800" cap="sq">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grpSp>
      <p:sp>
        <p:nvSpPr>
          <p:cNvPr id="88305" name="Rectangle 241"/>
          <p:cNvSpPr>
            <a:spLocks noChangeArrowheads="1"/>
          </p:cNvSpPr>
          <p:nvPr/>
        </p:nvSpPr>
        <p:spPr bwMode="auto">
          <a:xfrm>
            <a:off x="6496050" y="1676400"/>
            <a:ext cx="533400" cy="533400"/>
          </a:xfrm>
          <a:prstGeom prst="rect">
            <a:avLst/>
          </a:prstGeom>
          <a:solidFill>
            <a:srgbClr val="00FFFF"/>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E</a:t>
            </a:r>
          </a:p>
        </p:txBody>
      </p:sp>
      <p:sp>
        <p:nvSpPr>
          <p:cNvPr id="88306" name="Rectangle 242"/>
          <p:cNvSpPr>
            <a:spLocks noChangeArrowheads="1"/>
          </p:cNvSpPr>
          <p:nvPr/>
        </p:nvSpPr>
        <p:spPr bwMode="auto">
          <a:xfrm>
            <a:off x="6496050" y="2514600"/>
            <a:ext cx="533400" cy="533400"/>
          </a:xfrm>
          <a:prstGeom prst="rect">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F</a:t>
            </a:r>
          </a:p>
        </p:txBody>
      </p:sp>
      <p:sp>
        <p:nvSpPr>
          <p:cNvPr id="88307" name="Rectangle 243"/>
          <p:cNvSpPr>
            <a:spLocks noChangeArrowheads="1"/>
          </p:cNvSpPr>
          <p:nvPr/>
        </p:nvSpPr>
        <p:spPr bwMode="auto">
          <a:xfrm>
            <a:off x="6496050" y="3352800"/>
            <a:ext cx="533400" cy="533400"/>
          </a:xfrm>
          <a:prstGeom prst="rect">
            <a:avLst/>
          </a:prstGeom>
          <a:solidFill>
            <a:srgbClr val="00FFFF"/>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G</a:t>
            </a:r>
          </a:p>
        </p:txBody>
      </p:sp>
      <p:sp>
        <p:nvSpPr>
          <p:cNvPr id="88308" name="Rectangle 244"/>
          <p:cNvSpPr>
            <a:spLocks noChangeArrowheads="1"/>
          </p:cNvSpPr>
          <p:nvPr/>
        </p:nvSpPr>
        <p:spPr bwMode="auto">
          <a:xfrm>
            <a:off x="6496050" y="4191000"/>
            <a:ext cx="533400" cy="533400"/>
          </a:xfrm>
          <a:prstGeom prst="rect">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H</a:t>
            </a:r>
          </a:p>
        </p:txBody>
      </p:sp>
      <p:grpSp>
        <p:nvGrpSpPr>
          <p:cNvPr id="88336" name="Group 272"/>
          <p:cNvGrpSpPr>
            <a:grpSpLocks/>
          </p:cNvGrpSpPr>
          <p:nvPr/>
        </p:nvGrpSpPr>
        <p:grpSpPr bwMode="auto">
          <a:xfrm>
            <a:off x="7029450" y="1752600"/>
            <a:ext cx="685800" cy="1676400"/>
            <a:chOff x="1824" y="1920"/>
            <a:chExt cx="432" cy="1056"/>
          </a:xfrm>
        </p:grpSpPr>
        <p:sp>
          <p:nvSpPr>
            <p:cNvPr id="88309" name="Line 245"/>
            <p:cNvSpPr>
              <a:spLocks noChangeShapeType="1"/>
            </p:cNvSpPr>
            <p:nvPr/>
          </p:nvSpPr>
          <p:spPr bwMode="auto">
            <a:xfrm>
              <a:off x="1824" y="1920"/>
              <a:ext cx="432" cy="0"/>
            </a:xfrm>
            <a:prstGeom prst="line">
              <a:avLst/>
            </a:prstGeom>
            <a:noFill/>
            <a:ln w="50800" cap="sq">
              <a:solidFill>
                <a:srgbClr val="00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313" name="Line 249"/>
            <p:cNvSpPr>
              <a:spLocks noChangeShapeType="1"/>
            </p:cNvSpPr>
            <p:nvPr/>
          </p:nvSpPr>
          <p:spPr bwMode="auto">
            <a:xfrm flipV="1">
              <a:off x="1824" y="2160"/>
              <a:ext cx="432" cy="816"/>
            </a:xfrm>
            <a:prstGeom prst="line">
              <a:avLst/>
            </a:prstGeom>
            <a:noFill/>
            <a:ln w="50800" cap="sq">
              <a:solidFill>
                <a:srgbClr val="00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grpSp>
      <p:sp>
        <p:nvSpPr>
          <p:cNvPr id="88318" name="Rectangle 254"/>
          <p:cNvSpPr>
            <a:spLocks noChangeArrowheads="1"/>
          </p:cNvSpPr>
          <p:nvPr/>
        </p:nvSpPr>
        <p:spPr bwMode="auto">
          <a:xfrm>
            <a:off x="7715250" y="1676400"/>
            <a:ext cx="533400" cy="533400"/>
          </a:xfrm>
          <a:prstGeom prst="rect">
            <a:avLst/>
          </a:prstGeom>
          <a:solidFill>
            <a:srgbClr val="00FFFF"/>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I</a:t>
            </a:r>
          </a:p>
        </p:txBody>
      </p:sp>
      <p:sp>
        <p:nvSpPr>
          <p:cNvPr id="88319" name="Rectangle 255"/>
          <p:cNvSpPr>
            <a:spLocks noChangeArrowheads="1"/>
          </p:cNvSpPr>
          <p:nvPr/>
        </p:nvSpPr>
        <p:spPr bwMode="auto">
          <a:xfrm>
            <a:off x="7715250" y="2514600"/>
            <a:ext cx="533400" cy="533400"/>
          </a:xfrm>
          <a:prstGeom prst="rect">
            <a:avLst/>
          </a:prstGeom>
          <a:solidFill>
            <a:srgbClr val="00FFFF"/>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J</a:t>
            </a:r>
          </a:p>
        </p:txBody>
      </p:sp>
      <p:sp>
        <p:nvSpPr>
          <p:cNvPr id="88320" name="Rectangle 256"/>
          <p:cNvSpPr>
            <a:spLocks noChangeArrowheads="1"/>
          </p:cNvSpPr>
          <p:nvPr/>
        </p:nvSpPr>
        <p:spPr bwMode="auto">
          <a:xfrm>
            <a:off x="7715250" y="3352800"/>
            <a:ext cx="533400" cy="533400"/>
          </a:xfrm>
          <a:prstGeom prst="rect">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K</a:t>
            </a:r>
          </a:p>
        </p:txBody>
      </p:sp>
      <p:sp>
        <p:nvSpPr>
          <p:cNvPr id="88321" name="Rectangle 257"/>
          <p:cNvSpPr>
            <a:spLocks noChangeArrowheads="1"/>
          </p:cNvSpPr>
          <p:nvPr/>
        </p:nvSpPr>
        <p:spPr bwMode="auto">
          <a:xfrm>
            <a:off x="7715250" y="4191000"/>
            <a:ext cx="533400" cy="533400"/>
          </a:xfrm>
          <a:prstGeom prst="rect">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L</a:t>
            </a:r>
          </a:p>
        </p:txBody>
      </p:sp>
      <p:grpSp>
        <p:nvGrpSpPr>
          <p:cNvPr id="88337" name="Group 273"/>
          <p:cNvGrpSpPr>
            <a:grpSpLocks/>
          </p:cNvGrpSpPr>
          <p:nvPr/>
        </p:nvGrpSpPr>
        <p:grpSpPr bwMode="auto">
          <a:xfrm>
            <a:off x="7029450" y="2133600"/>
            <a:ext cx="685800" cy="1676400"/>
            <a:chOff x="1776" y="1248"/>
            <a:chExt cx="432" cy="1056"/>
          </a:xfrm>
        </p:grpSpPr>
        <p:sp>
          <p:nvSpPr>
            <p:cNvPr id="88329" name="Line 265"/>
            <p:cNvSpPr>
              <a:spLocks noChangeShapeType="1"/>
            </p:cNvSpPr>
            <p:nvPr/>
          </p:nvSpPr>
          <p:spPr bwMode="auto">
            <a:xfrm>
              <a:off x="1776" y="1248"/>
              <a:ext cx="432" cy="288"/>
            </a:xfrm>
            <a:prstGeom prst="line">
              <a:avLst/>
            </a:prstGeom>
            <a:noFill/>
            <a:ln w="50800" cap="sq">
              <a:solidFill>
                <a:srgbClr val="00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333" name="Line 269"/>
            <p:cNvSpPr>
              <a:spLocks noChangeShapeType="1"/>
            </p:cNvSpPr>
            <p:nvPr/>
          </p:nvSpPr>
          <p:spPr bwMode="auto">
            <a:xfrm flipV="1">
              <a:off x="1776" y="1776"/>
              <a:ext cx="432" cy="528"/>
            </a:xfrm>
            <a:prstGeom prst="line">
              <a:avLst/>
            </a:prstGeom>
            <a:noFill/>
            <a:ln w="50800" cap="sq">
              <a:solidFill>
                <a:srgbClr val="00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grpSp>
      <p:grpSp>
        <p:nvGrpSpPr>
          <p:cNvPr id="88347" name="Group 283"/>
          <p:cNvGrpSpPr>
            <a:grpSpLocks/>
          </p:cNvGrpSpPr>
          <p:nvPr/>
        </p:nvGrpSpPr>
        <p:grpSpPr bwMode="auto">
          <a:xfrm>
            <a:off x="7029450" y="2590800"/>
            <a:ext cx="685800" cy="1676400"/>
            <a:chOff x="1824" y="2352"/>
            <a:chExt cx="432" cy="1056"/>
          </a:xfrm>
        </p:grpSpPr>
        <p:sp>
          <p:nvSpPr>
            <p:cNvPr id="88341" name="Line 277"/>
            <p:cNvSpPr>
              <a:spLocks noChangeShapeType="1"/>
            </p:cNvSpPr>
            <p:nvPr/>
          </p:nvSpPr>
          <p:spPr bwMode="auto">
            <a:xfrm>
              <a:off x="1824" y="2352"/>
              <a:ext cx="432" cy="528"/>
            </a:xfrm>
            <a:prstGeom prst="line">
              <a:avLst/>
            </a:prstGeom>
            <a:noFill/>
            <a:ln w="50800" cap="sq">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345" name="Line 281"/>
            <p:cNvSpPr>
              <a:spLocks noChangeShapeType="1"/>
            </p:cNvSpPr>
            <p:nvPr/>
          </p:nvSpPr>
          <p:spPr bwMode="auto">
            <a:xfrm flipV="1">
              <a:off x="1824" y="3120"/>
              <a:ext cx="432" cy="288"/>
            </a:xfrm>
            <a:prstGeom prst="line">
              <a:avLst/>
            </a:prstGeom>
            <a:noFill/>
            <a:ln w="50800" cap="sq">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grpSp>
      <p:grpSp>
        <p:nvGrpSpPr>
          <p:cNvPr id="88367" name="Group 303"/>
          <p:cNvGrpSpPr>
            <a:grpSpLocks/>
          </p:cNvGrpSpPr>
          <p:nvPr/>
        </p:nvGrpSpPr>
        <p:grpSpPr bwMode="auto">
          <a:xfrm>
            <a:off x="7029450" y="2971800"/>
            <a:ext cx="685800" cy="1676400"/>
            <a:chOff x="1824" y="2592"/>
            <a:chExt cx="432" cy="1056"/>
          </a:xfrm>
        </p:grpSpPr>
        <p:sp>
          <p:nvSpPr>
            <p:cNvPr id="88362" name="Line 298"/>
            <p:cNvSpPr>
              <a:spLocks noChangeShapeType="1"/>
            </p:cNvSpPr>
            <p:nvPr/>
          </p:nvSpPr>
          <p:spPr bwMode="auto">
            <a:xfrm>
              <a:off x="1824" y="2592"/>
              <a:ext cx="432" cy="816"/>
            </a:xfrm>
            <a:prstGeom prst="line">
              <a:avLst/>
            </a:prstGeom>
            <a:noFill/>
            <a:ln w="50800" cap="sq">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88366" name="Line 302"/>
            <p:cNvSpPr>
              <a:spLocks noChangeShapeType="1"/>
            </p:cNvSpPr>
            <p:nvPr/>
          </p:nvSpPr>
          <p:spPr bwMode="auto">
            <a:xfrm>
              <a:off x="1824" y="3648"/>
              <a:ext cx="432" cy="0"/>
            </a:xfrm>
            <a:prstGeom prst="line">
              <a:avLst/>
            </a:prstGeom>
            <a:noFill/>
            <a:ln w="50800" cap="sq">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grpSp>
      <p:sp>
        <p:nvSpPr>
          <p:cNvPr id="2" name="Rectangle 1"/>
          <p:cNvSpPr/>
          <p:nvPr/>
        </p:nvSpPr>
        <p:spPr>
          <a:xfrm>
            <a:off x="4114800" y="5579992"/>
            <a:ext cx="4800600" cy="1015663"/>
          </a:xfrm>
          <a:prstGeom prst="rect">
            <a:avLst/>
          </a:prstGeom>
        </p:spPr>
        <p:txBody>
          <a:bodyPr wrap="square">
            <a:spAutoFit/>
          </a:bodyPr>
          <a:lstStyle/>
          <a:p>
            <a:r>
              <a:rPr lang="en-US" sz="2000" dirty="0"/>
              <a:t>It should be noted that the interconnection</a:t>
            </a:r>
          </a:p>
          <a:p>
            <a:r>
              <a:rPr lang="en-US" sz="2000" dirty="0"/>
              <a:t>pattern among stages follows the shuffle operation.</a:t>
            </a:r>
            <a:endParaRPr lang="en-GB" sz="2000" dirty="0"/>
          </a:p>
        </p:txBody>
      </p:sp>
    </p:spTree>
    <p:extLst>
      <p:ext uri="{BB962C8B-B14F-4D97-AF65-F5344CB8AC3E}">
        <p14:creationId xmlns:p14="http://schemas.microsoft.com/office/powerpoint/2010/main" val="6487765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067"/>
                                        </p:tgtEl>
                                        <p:attrNameLst>
                                          <p:attrName>style.visibility</p:attrName>
                                        </p:attrNameLst>
                                      </p:cBhvr>
                                      <p:to>
                                        <p:strVal val="visible"/>
                                      </p:to>
                                    </p:set>
                                    <p:animEffect transition="in" filter="wipe(left)">
                                      <p:cBhvr>
                                        <p:cTn id="7" dur="500"/>
                                        <p:tgtEl>
                                          <p:spTgt spid="880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8" fill="hold" nodeType="clickEffect">
                                  <p:stCondLst>
                                    <p:cond delay="0"/>
                                  </p:stCondLst>
                                  <p:childTnLst>
                                    <p:set>
                                      <p:cBhvr>
                                        <p:cTn id="11" dur="1" fill="hold">
                                          <p:stCondLst>
                                            <p:cond delay="0"/>
                                          </p:stCondLst>
                                        </p:cTn>
                                        <p:tgtEl>
                                          <p:spTgt spid="88322"/>
                                        </p:tgtEl>
                                        <p:attrNameLst>
                                          <p:attrName>style.visibility</p:attrName>
                                        </p:attrNameLst>
                                      </p:cBhvr>
                                      <p:to>
                                        <p:strVal val="visible"/>
                                      </p:to>
                                    </p:set>
                                    <p:anim calcmode="lin" valueType="num">
                                      <p:cBhvr>
                                        <p:cTn id="12" dur="500" fill="hold"/>
                                        <p:tgtEl>
                                          <p:spTgt spid="88322"/>
                                        </p:tgtEl>
                                        <p:attrNameLst>
                                          <p:attrName>ppt_x</p:attrName>
                                        </p:attrNameLst>
                                      </p:cBhvr>
                                      <p:tavLst>
                                        <p:tav tm="0">
                                          <p:val>
                                            <p:strVal val="#ppt_x-#ppt_w/2"/>
                                          </p:val>
                                        </p:tav>
                                        <p:tav tm="100000">
                                          <p:val>
                                            <p:strVal val="#ppt_x"/>
                                          </p:val>
                                        </p:tav>
                                      </p:tavLst>
                                    </p:anim>
                                    <p:anim calcmode="lin" valueType="num">
                                      <p:cBhvr>
                                        <p:cTn id="13" dur="500" fill="hold"/>
                                        <p:tgtEl>
                                          <p:spTgt spid="88322"/>
                                        </p:tgtEl>
                                        <p:attrNameLst>
                                          <p:attrName>ppt_y</p:attrName>
                                        </p:attrNameLst>
                                      </p:cBhvr>
                                      <p:tavLst>
                                        <p:tav tm="0">
                                          <p:val>
                                            <p:strVal val="#ppt_y"/>
                                          </p:val>
                                        </p:tav>
                                        <p:tav tm="100000">
                                          <p:val>
                                            <p:strVal val="#ppt_y"/>
                                          </p:val>
                                        </p:tav>
                                      </p:tavLst>
                                    </p:anim>
                                    <p:anim calcmode="lin" valueType="num">
                                      <p:cBhvr>
                                        <p:cTn id="14" dur="500" fill="hold"/>
                                        <p:tgtEl>
                                          <p:spTgt spid="88322"/>
                                        </p:tgtEl>
                                        <p:attrNameLst>
                                          <p:attrName>ppt_w</p:attrName>
                                        </p:attrNameLst>
                                      </p:cBhvr>
                                      <p:tavLst>
                                        <p:tav tm="0">
                                          <p:val>
                                            <p:fltVal val="0"/>
                                          </p:val>
                                        </p:tav>
                                        <p:tav tm="100000">
                                          <p:val>
                                            <p:strVal val="#ppt_w"/>
                                          </p:val>
                                        </p:tav>
                                      </p:tavLst>
                                    </p:anim>
                                    <p:anim calcmode="lin" valueType="num">
                                      <p:cBhvr>
                                        <p:cTn id="15" dur="500" fill="hold"/>
                                        <p:tgtEl>
                                          <p:spTgt spid="88322"/>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8174"/>
                                        </p:tgtEl>
                                        <p:attrNameLst>
                                          <p:attrName>style.visibility</p:attrName>
                                        </p:attrNameLst>
                                      </p:cBhvr>
                                      <p:to>
                                        <p:strVal val="visible"/>
                                      </p:to>
                                    </p:set>
                                    <p:animEffect transition="in" filter="wipe(left)">
                                      <p:cBhvr>
                                        <p:cTn id="20" dur="500"/>
                                        <p:tgtEl>
                                          <p:spTgt spid="8817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8" fill="hold" nodeType="clickEffect">
                                  <p:stCondLst>
                                    <p:cond delay="0"/>
                                  </p:stCondLst>
                                  <p:childTnLst>
                                    <p:set>
                                      <p:cBhvr>
                                        <p:cTn id="24" dur="1" fill="hold">
                                          <p:stCondLst>
                                            <p:cond delay="0"/>
                                          </p:stCondLst>
                                        </p:cTn>
                                        <p:tgtEl>
                                          <p:spTgt spid="88272"/>
                                        </p:tgtEl>
                                        <p:attrNameLst>
                                          <p:attrName>style.visibility</p:attrName>
                                        </p:attrNameLst>
                                      </p:cBhvr>
                                      <p:to>
                                        <p:strVal val="visible"/>
                                      </p:to>
                                    </p:set>
                                    <p:anim calcmode="lin" valueType="num">
                                      <p:cBhvr>
                                        <p:cTn id="25" dur="500" fill="hold"/>
                                        <p:tgtEl>
                                          <p:spTgt spid="88272"/>
                                        </p:tgtEl>
                                        <p:attrNameLst>
                                          <p:attrName>ppt_x</p:attrName>
                                        </p:attrNameLst>
                                      </p:cBhvr>
                                      <p:tavLst>
                                        <p:tav tm="0">
                                          <p:val>
                                            <p:strVal val="#ppt_x-#ppt_w/2"/>
                                          </p:val>
                                        </p:tav>
                                        <p:tav tm="100000">
                                          <p:val>
                                            <p:strVal val="#ppt_x"/>
                                          </p:val>
                                        </p:tav>
                                      </p:tavLst>
                                    </p:anim>
                                    <p:anim calcmode="lin" valueType="num">
                                      <p:cBhvr>
                                        <p:cTn id="26" dur="500" fill="hold"/>
                                        <p:tgtEl>
                                          <p:spTgt spid="88272"/>
                                        </p:tgtEl>
                                        <p:attrNameLst>
                                          <p:attrName>ppt_y</p:attrName>
                                        </p:attrNameLst>
                                      </p:cBhvr>
                                      <p:tavLst>
                                        <p:tav tm="0">
                                          <p:val>
                                            <p:strVal val="#ppt_y"/>
                                          </p:val>
                                        </p:tav>
                                        <p:tav tm="100000">
                                          <p:val>
                                            <p:strVal val="#ppt_y"/>
                                          </p:val>
                                        </p:tav>
                                      </p:tavLst>
                                    </p:anim>
                                    <p:anim calcmode="lin" valueType="num">
                                      <p:cBhvr>
                                        <p:cTn id="27" dur="500" fill="hold"/>
                                        <p:tgtEl>
                                          <p:spTgt spid="88272"/>
                                        </p:tgtEl>
                                        <p:attrNameLst>
                                          <p:attrName>ppt_w</p:attrName>
                                        </p:attrNameLst>
                                      </p:cBhvr>
                                      <p:tavLst>
                                        <p:tav tm="0">
                                          <p:val>
                                            <p:fltVal val="0"/>
                                          </p:val>
                                        </p:tav>
                                        <p:tav tm="100000">
                                          <p:val>
                                            <p:strVal val="#ppt_w"/>
                                          </p:val>
                                        </p:tav>
                                      </p:tavLst>
                                    </p:anim>
                                    <p:anim calcmode="lin" valueType="num">
                                      <p:cBhvr>
                                        <p:cTn id="28" dur="500" fill="hold"/>
                                        <p:tgtEl>
                                          <p:spTgt spid="88272"/>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8830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8" fill="hold" nodeType="clickEffect">
                                  <p:stCondLst>
                                    <p:cond delay="0"/>
                                  </p:stCondLst>
                                  <p:childTnLst>
                                    <p:set>
                                      <p:cBhvr>
                                        <p:cTn id="36" dur="1" fill="hold">
                                          <p:stCondLst>
                                            <p:cond delay="0"/>
                                          </p:stCondLst>
                                        </p:cTn>
                                        <p:tgtEl>
                                          <p:spTgt spid="88281"/>
                                        </p:tgtEl>
                                        <p:attrNameLst>
                                          <p:attrName>style.visibility</p:attrName>
                                        </p:attrNameLst>
                                      </p:cBhvr>
                                      <p:to>
                                        <p:strVal val="visible"/>
                                      </p:to>
                                    </p:set>
                                    <p:anim calcmode="lin" valueType="num">
                                      <p:cBhvr>
                                        <p:cTn id="37" dur="500" fill="hold"/>
                                        <p:tgtEl>
                                          <p:spTgt spid="88281"/>
                                        </p:tgtEl>
                                        <p:attrNameLst>
                                          <p:attrName>ppt_x</p:attrName>
                                        </p:attrNameLst>
                                      </p:cBhvr>
                                      <p:tavLst>
                                        <p:tav tm="0">
                                          <p:val>
                                            <p:strVal val="#ppt_x-#ppt_w/2"/>
                                          </p:val>
                                        </p:tav>
                                        <p:tav tm="100000">
                                          <p:val>
                                            <p:strVal val="#ppt_x"/>
                                          </p:val>
                                        </p:tav>
                                      </p:tavLst>
                                    </p:anim>
                                    <p:anim calcmode="lin" valueType="num">
                                      <p:cBhvr>
                                        <p:cTn id="38" dur="500" fill="hold"/>
                                        <p:tgtEl>
                                          <p:spTgt spid="88281"/>
                                        </p:tgtEl>
                                        <p:attrNameLst>
                                          <p:attrName>ppt_y</p:attrName>
                                        </p:attrNameLst>
                                      </p:cBhvr>
                                      <p:tavLst>
                                        <p:tav tm="0">
                                          <p:val>
                                            <p:strVal val="#ppt_y"/>
                                          </p:val>
                                        </p:tav>
                                        <p:tav tm="100000">
                                          <p:val>
                                            <p:strVal val="#ppt_y"/>
                                          </p:val>
                                        </p:tav>
                                      </p:tavLst>
                                    </p:anim>
                                    <p:anim calcmode="lin" valueType="num">
                                      <p:cBhvr>
                                        <p:cTn id="39" dur="500" fill="hold"/>
                                        <p:tgtEl>
                                          <p:spTgt spid="88281"/>
                                        </p:tgtEl>
                                        <p:attrNameLst>
                                          <p:attrName>ppt_w</p:attrName>
                                        </p:attrNameLst>
                                      </p:cBhvr>
                                      <p:tavLst>
                                        <p:tav tm="0">
                                          <p:val>
                                            <p:fltVal val="0"/>
                                          </p:val>
                                        </p:tav>
                                        <p:tav tm="100000">
                                          <p:val>
                                            <p:strVal val="#ppt_w"/>
                                          </p:val>
                                        </p:tav>
                                      </p:tavLst>
                                    </p:anim>
                                    <p:anim calcmode="lin" valueType="num">
                                      <p:cBhvr>
                                        <p:cTn id="40" dur="500" fill="hold"/>
                                        <p:tgtEl>
                                          <p:spTgt spid="88281"/>
                                        </p:tgtEl>
                                        <p:attrNameLst>
                                          <p:attrName>ppt_h</p:attrName>
                                        </p:attrNameLst>
                                      </p:cBhvr>
                                      <p:tavLst>
                                        <p:tav tm="0">
                                          <p:val>
                                            <p:strVal val="#ppt_h"/>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88307"/>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8" fill="hold" nodeType="clickEffect">
                                  <p:stCondLst>
                                    <p:cond delay="0"/>
                                  </p:stCondLst>
                                  <p:childTnLst>
                                    <p:set>
                                      <p:cBhvr>
                                        <p:cTn id="48" dur="1" fill="hold">
                                          <p:stCondLst>
                                            <p:cond delay="0"/>
                                          </p:stCondLst>
                                        </p:cTn>
                                        <p:tgtEl>
                                          <p:spTgt spid="88290"/>
                                        </p:tgtEl>
                                        <p:attrNameLst>
                                          <p:attrName>style.visibility</p:attrName>
                                        </p:attrNameLst>
                                      </p:cBhvr>
                                      <p:to>
                                        <p:strVal val="visible"/>
                                      </p:to>
                                    </p:set>
                                    <p:anim calcmode="lin" valueType="num">
                                      <p:cBhvr>
                                        <p:cTn id="49" dur="500" fill="hold"/>
                                        <p:tgtEl>
                                          <p:spTgt spid="88290"/>
                                        </p:tgtEl>
                                        <p:attrNameLst>
                                          <p:attrName>ppt_x</p:attrName>
                                        </p:attrNameLst>
                                      </p:cBhvr>
                                      <p:tavLst>
                                        <p:tav tm="0">
                                          <p:val>
                                            <p:strVal val="#ppt_x-#ppt_w/2"/>
                                          </p:val>
                                        </p:tav>
                                        <p:tav tm="100000">
                                          <p:val>
                                            <p:strVal val="#ppt_x"/>
                                          </p:val>
                                        </p:tav>
                                      </p:tavLst>
                                    </p:anim>
                                    <p:anim calcmode="lin" valueType="num">
                                      <p:cBhvr>
                                        <p:cTn id="50" dur="500" fill="hold"/>
                                        <p:tgtEl>
                                          <p:spTgt spid="88290"/>
                                        </p:tgtEl>
                                        <p:attrNameLst>
                                          <p:attrName>ppt_y</p:attrName>
                                        </p:attrNameLst>
                                      </p:cBhvr>
                                      <p:tavLst>
                                        <p:tav tm="0">
                                          <p:val>
                                            <p:strVal val="#ppt_y"/>
                                          </p:val>
                                        </p:tav>
                                        <p:tav tm="100000">
                                          <p:val>
                                            <p:strVal val="#ppt_y"/>
                                          </p:val>
                                        </p:tav>
                                      </p:tavLst>
                                    </p:anim>
                                    <p:anim calcmode="lin" valueType="num">
                                      <p:cBhvr>
                                        <p:cTn id="51" dur="500" fill="hold"/>
                                        <p:tgtEl>
                                          <p:spTgt spid="88290"/>
                                        </p:tgtEl>
                                        <p:attrNameLst>
                                          <p:attrName>ppt_w</p:attrName>
                                        </p:attrNameLst>
                                      </p:cBhvr>
                                      <p:tavLst>
                                        <p:tav tm="0">
                                          <p:val>
                                            <p:fltVal val="0"/>
                                          </p:val>
                                        </p:tav>
                                        <p:tav tm="100000">
                                          <p:val>
                                            <p:strVal val="#ppt_w"/>
                                          </p:val>
                                        </p:tav>
                                      </p:tavLst>
                                    </p:anim>
                                    <p:anim calcmode="lin" valueType="num">
                                      <p:cBhvr>
                                        <p:cTn id="52" dur="500" fill="hold"/>
                                        <p:tgtEl>
                                          <p:spTgt spid="88290"/>
                                        </p:tgtEl>
                                        <p:attrNameLst>
                                          <p:attrName>ppt_h</p:attrName>
                                        </p:attrNameLst>
                                      </p:cBhvr>
                                      <p:tavLst>
                                        <p:tav tm="0">
                                          <p:val>
                                            <p:strVal val="#ppt_h"/>
                                          </p:val>
                                        </p:tav>
                                        <p:tav tm="100000">
                                          <p:val>
                                            <p:strVal val="#ppt_h"/>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499"/>
                                          </p:stCondLst>
                                        </p:cTn>
                                        <p:tgtEl>
                                          <p:spTgt spid="88306"/>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7" presetClass="entr" presetSubtype="8" fill="hold" nodeType="clickEffect">
                                  <p:stCondLst>
                                    <p:cond delay="0"/>
                                  </p:stCondLst>
                                  <p:childTnLst>
                                    <p:set>
                                      <p:cBhvr>
                                        <p:cTn id="60" dur="1" fill="hold">
                                          <p:stCondLst>
                                            <p:cond delay="0"/>
                                          </p:stCondLst>
                                        </p:cTn>
                                        <p:tgtEl>
                                          <p:spTgt spid="88299"/>
                                        </p:tgtEl>
                                        <p:attrNameLst>
                                          <p:attrName>style.visibility</p:attrName>
                                        </p:attrNameLst>
                                      </p:cBhvr>
                                      <p:to>
                                        <p:strVal val="visible"/>
                                      </p:to>
                                    </p:set>
                                    <p:anim calcmode="lin" valueType="num">
                                      <p:cBhvr>
                                        <p:cTn id="61" dur="500" fill="hold"/>
                                        <p:tgtEl>
                                          <p:spTgt spid="88299"/>
                                        </p:tgtEl>
                                        <p:attrNameLst>
                                          <p:attrName>ppt_x</p:attrName>
                                        </p:attrNameLst>
                                      </p:cBhvr>
                                      <p:tavLst>
                                        <p:tav tm="0">
                                          <p:val>
                                            <p:strVal val="#ppt_x-#ppt_w/2"/>
                                          </p:val>
                                        </p:tav>
                                        <p:tav tm="100000">
                                          <p:val>
                                            <p:strVal val="#ppt_x"/>
                                          </p:val>
                                        </p:tav>
                                      </p:tavLst>
                                    </p:anim>
                                    <p:anim calcmode="lin" valueType="num">
                                      <p:cBhvr>
                                        <p:cTn id="62" dur="500" fill="hold"/>
                                        <p:tgtEl>
                                          <p:spTgt spid="88299"/>
                                        </p:tgtEl>
                                        <p:attrNameLst>
                                          <p:attrName>ppt_y</p:attrName>
                                        </p:attrNameLst>
                                      </p:cBhvr>
                                      <p:tavLst>
                                        <p:tav tm="0">
                                          <p:val>
                                            <p:strVal val="#ppt_y"/>
                                          </p:val>
                                        </p:tav>
                                        <p:tav tm="100000">
                                          <p:val>
                                            <p:strVal val="#ppt_y"/>
                                          </p:val>
                                        </p:tav>
                                      </p:tavLst>
                                    </p:anim>
                                    <p:anim calcmode="lin" valueType="num">
                                      <p:cBhvr>
                                        <p:cTn id="63" dur="500" fill="hold"/>
                                        <p:tgtEl>
                                          <p:spTgt spid="88299"/>
                                        </p:tgtEl>
                                        <p:attrNameLst>
                                          <p:attrName>ppt_w</p:attrName>
                                        </p:attrNameLst>
                                      </p:cBhvr>
                                      <p:tavLst>
                                        <p:tav tm="0">
                                          <p:val>
                                            <p:fltVal val="0"/>
                                          </p:val>
                                        </p:tav>
                                        <p:tav tm="100000">
                                          <p:val>
                                            <p:strVal val="#ppt_w"/>
                                          </p:val>
                                        </p:tav>
                                      </p:tavLst>
                                    </p:anim>
                                    <p:anim calcmode="lin" valueType="num">
                                      <p:cBhvr>
                                        <p:cTn id="64" dur="500" fill="hold"/>
                                        <p:tgtEl>
                                          <p:spTgt spid="88299"/>
                                        </p:tgtEl>
                                        <p:attrNameLst>
                                          <p:attrName>ppt_h</p:attrName>
                                        </p:attrNameLst>
                                      </p:cBhvr>
                                      <p:tavLst>
                                        <p:tav tm="0">
                                          <p:val>
                                            <p:strVal val="#ppt_h"/>
                                          </p:val>
                                        </p:tav>
                                        <p:tav tm="100000">
                                          <p:val>
                                            <p:strVal val="#ppt_h"/>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499"/>
                                          </p:stCondLst>
                                        </p:cTn>
                                        <p:tgtEl>
                                          <p:spTgt spid="88308"/>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88175"/>
                                        </p:tgtEl>
                                        <p:attrNameLst>
                                          <p:attrName>style.visibility</p:attrName>
                                        </p:attrNameLst>
                                      </p:cBhvr>
                                      <p:to>
                                        <p:strVal val="visible"/>
                                      </p:to>
                                    </p:set>
                                    <p:animEffect transition="in" filter="wipe(left)">
                                      <p:cBhvr>
                                        <p:cTn id="73" dur="500"/>
                                        <p:tgtEl>
                                          <p:spTgt spid="88175"/>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7" presetClass="entr" presetSubtype="8" fill="hold" nodeType="clickEffect">
                                  <p:stCondLst>
                                    <p:cond delay="0"/>
                                  </p:stCondLst>
                                  <p:childTnLst>
                                    <p:set>
                                      <p:cBhvr>
                                        <p:cTn id="77" dur="1" fill="hold">
                                          <p:stCondLst>
                                            <p:cond delay="0"/>
                                          </p:stCondLst>
                                        </p:cTn>
                                        <p:tgtEl>
                                          <p:spTgt spid="88336"/>
                                        </p:tgtEl>
                                        <p:attrNameLst>
                                          <p:attrName>style.visibility</p:attrName>
                                        </p:attrNameLst>
                                      </p:cBhvr>
                                      <p:to>
                                        <p:strVal val="visible"/>
                                      </p:to>
                                    </p:set>
                                    <p:anim calcmode="lin" valueType="num">
                                      <p:cBhvr>
                                        <p:cTn id="78" dur="500" fill="hold"/>
                                        <p:tgtEl>
                                          <p:spTgt spid="88336"/>
                                        </p:tgtEl>
                                        <p:attrNameLst>
                                          <p:attrName>ppt_x</p:attrName>
                                        </p:attrNameLst>
                                      </p:cBhvr>
                                      <p:tavLst>
                                        <p:tav tm="0">
                                          <p:val>
                                            <p:strVal val="#ppt_x-#ppt_w/2"/>
                                          </p:val>
                                        </p:tav>
                                        <p:tav tm="100000">
                                          <p:val>
                                            <p:strVal val="#ppt_x"/>
                                          </p:val>
                                        </p:tav>
                                      </p:tavLst>
                                    </p:anim>
                                    <p:anim calcmode="lin" valueType="num">
                                      <p:cBhvr>
                                        <p:cTn id="79" dur="500" fill="hold"/>
                                        <p:tgtEl>
                                          <p:spTgt spid="88336"/>
                                        </p:tgtEl>
                                        <p:attrNameLst>
                                          <p:attrName>ppt_y</p:attrName>
                                        </p:attrNameLst>
                                      </p:cBhvr>
                                      <p:tavLst>
                                        <p:tav tm="0">
                                          <p:val>
                                            <p:strVal val="#ppt_y"/>
                                          </p:val>
                                        </p:tav>
                                        <p:tav tm="100000">
                                          <p:val>
                                            <p:strVal val="#ppt_y"/>
                                          </p:val>
                                        </p:tav>
                                      </p:tavLst>
                                    </p:anim>
                                    <p:anim calcmode="lin" valueType="num">
                                      <p:cBhvr>
                                        <p:cTn id="80" dur="500" fill="hold"/>
                                        <p:tgtEl>
                                          <p:spTgt spid="88336"/>
                                        </p:tgtEl>
                                        <p:attrNameLst>
                                          <p:attrName>ppt_w</p:attrName>
                                        </p:attrNameLst>
                                      </p:cBhvr>
                                      <p:tavLst>
                                        <p:tav tm="0">
                                          <p:val>
                                            <p:fltVal val="0"/>
                                          </p:val>
                                        </p:tav>
                                        <p:tav tm="100000">
                                          <p:val>
                                            <p:strVal val="#ppt_w"/>
                                          </p:val>
                                        </p:tav>
                                      </p:tavLst>
                                    </p:anim>
                                    <p:anim calcmode="lin" valueType="num">
                                      <p:cBhvr>
                                        <p:cTn id="81" dur="500" fill="hold"/>
                                        <p:tgtEl>
                                          <p:spTgt spid="88336"/>
                                        </p:tgtEl>
                                        <p:attrNameLst>
                                          <p:attrName>ppt_h</p:attrName>
                                        </p:attrNameLst>
                                      </p:cBhvr>
                                      <p:tavLst>
                                        <p:tav tm="0">
                                          <p:val>
                                            <p:strVal val="#ppt_h"/>
                                          </p:val>
                                        </p:tav>
                                        <p:tav tm="100000">
                                          <p:val>
                                            <p:strVal val="#ppt_h"/>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1" presetClass="entr" presetSubtype="0" fill="hold" grpId="0" nodeType="clickEffect">
                                  <p:stCondLst>
                                    <p:cond delay="0"/>
                                  </p:stCondLst>
                                  <p:childTnLst>
                                    <p:set>
                                      <p:cBhvr>
                                        <p:cTn id="85" dur="1" fill="hold">
                                          <p:stCondLst>
                                            <p:cond delay="499"/>
                                          </p:stCondLst>
                                        </p:cTn>
                                        <p:tgtEl>
                                          <p:spTgt spid="88318"/>
                                        </p:tgtEl>
                                        <p:attrNameLst>
                                          <p:attrName>style.visibility</p:attrName>
                                        </p:attrNameLst>
                                      </p:cBhvr>
                                      <p:to>
                                        <p:strVal val="visible"/>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17" presetClass="entr" presetSubtype="8" fill="hold" nodeType="clickEffect">
                                  <p:stCondLst>
                                    <p:cond delay="0"/>
                                  </p:stCondLst>
                                  <p:childTnLst>
                                    <p:set>
                                      <p:cBhvr>
                                        <p:cTn id="89" dur="1" fill="hold">
                                          <p:stCondLst>
                                            <p:cond delay="0"/>
                                          </p:stCondLst>
                                        </p:cTn>
                                        <p:tgtEl>
                                          <p:spTgt spid="88337"/>
                                        </p:tgtEl>
                                        <p:attrNameLst>
                                          <p:attrName>style.visibility</p:attrName>
                                        </p:attrNameLst>
                                      </p:cBhvr>
                                      <p:to>
                                        <p:strVal val="visible"/>
                                      </p:to>
                                    </p:set>
                                    <p:anim calcmode="lin" valueType="num">
                                      <p:cBhvr>
                                        <p:cTn id="90" dur="500" fill="hold"/>
                                        <p:tgtEl>
                                          <p:spTgt spid="88337"/>
                                        </p:tgtEl>
                                        <p:attrNameLst>
                                          <p:attrName>ppt_x</p:attrName>
                                        </p:attrNameLst>
                                      </p:cBhvr>
                                      <p:tavLst>
                                        <p:tav tm="0">
                                          <p:val>
                                            <p:strVal val="#ppt_x-#ppt_w/2"/>
                                          </p:val>
                                        </p:tav>
                                        <p:tav tm="100000">
                                          <p:val>
                                            <p:strVal val="#ppt_x"/>
                                          </p:val>
                                        </p:tav>
                                      </p:tavLst>
                                    </p:anim>
                                    <p:anim calcmode="lin" valueType="num">
                                      <p:cBhvr>
                                        <p:cTn id="91" dur="500" fill="hold"/>
                                        <p:tgtEl>
                                          <p:spTgt spid="88337"/>
                                        </p:tgtEl>
                                        <p:attrNameLst>
                                          <p:attrName>ppt_y</p:attrName>
                                        </p:attrNameLst>
                                      </p:cBhvr>
                                      <p:tavLst>
                                        <p:tav tm="0">
                                          <p:val>
                                            <p:strVal val="#ppt_y"/>
                                          </p:val>
                                        </p:tav>
                                        <p:tav tm="100000">
                                          <p:val>
                                            <p:strVal val="#ppt_y"/>
                                          </p:val>
                                        </p:tav>
                                      </p:tavLst>
                                    </p:anim>
                                    <p:anim calcmode="lin" valueType="num">
                                      <p:cBhvr>
                                        <p:cTn id="92" dur="500" fill="hold"/>
                                        <p:tgtEl>
                                          <p:spTgt spid="88337"/>
                                        </p:tgtEl>
                                        <p:attrNameLst>
                                          <p:attrName>ppt_w</p:attrName>
                                        </p:attrNameLst>
                                      </p:cBhvr>
                                      <p:tavLst>
                                        <p:tav tm="0">
                                          <p:val>
                                            <p:fltVal val="0"/>
                                          </p:val>
                                        </p:tav>
                                        <p:tav tm="100000">
                                          <p:val>
                                            <p:strVal val="#ppt_w"/>
                                          </p:val>
                                        </p:tav>
                                      </p:tavLst>
                                    </p:anim>
                                    <p:anim calcmode="lin" valueType="num">
                                      <p:cBhvr>
                                        <p:cTn id="93" dur="500" fill="hold"/>
                                        <p:tgtEl>
                                          <p:spTgt spid="88337"/>
                                        </p:tgtEl>
                                        <p:attrNameLst>
                                          <p:attrName>ppt_h</p:attrName>
                                        </p:attrNameLst>
                                      </p:cBhvr>
                                      <p:tavLst>
                                        <p:tav tm="0">
                                          <p:val>
                                            <p:strVal val="#ppt_h"/>
                                          </p:val>
                                        </p:tav>
                                        <p:tav tm="100000">
                                          <p:val>
                                            <p:strVal val="#ppt_h"/>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ntr" presetSubtype="0" fill="hold" grpId="0" nodeType="clickEffect">
                                  <p:stCondLst>
                                    <p:cond delay="0"/>
                                  </p:stCondLst>
                                  <p:childTnLst>
                                    <p:set>
                                      <p:cBhvr>
                                        <p:cTn id="97" dur="1" fill="hold">
                                          <p:stCondLst>
                                            <p:cond delay="499"/>
                                          </p:stCondLst>
                                        </p:cTn>
                                        <p:tgtEl>
                                          <p:spTgt spid="88319"/>
                                        </p:tgtEl>
                                        <p:attrNameLst>
                                          <p:attrName>style.visibility</p:attrName>
                                        </p:attrNameLst>
                                      </p:cBhvr>
                                      <p:to>
                                        <p:strVal val="visible"/>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88180"/>
                                        </p:tgtEl>
                                        <p:attrNameLst>
                                          <p:attrName>style.visibility</p:attrName>
                                        </p:attrNameLst>
                                      </p:cBhvr>
                                      <p:to>
                                        <p:strVal val="visible"/>
                                      </p:to>
                                    </p:set>
                                    <p:animEffect transition="in" filter="wipe(left)">
                                      <p:cBhvr>
                                        <p:cTn id="102" dur="500"/>
                                        <p:tgtEl>
                                          <p:spTgt spid="88180"/>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7" presetClass="entr" presetSubtype="8" fill="hold" nodeType="clickEffect">
                                  <p:stCondLst>
                                    <p:cond delay="0"/>
                                  </p:stCondLst>
                                  <p:childTnLst>
                                    <p:set>
                                      <p:cBhvr>
                                        <p:cTn id="106" dur="1" fill="hold">
                                          <p:stCondLst>
                                            <p:cond delay="0"/>
                                          </p:stCondLst>
                                        </p:cTn>
                                        <p:tgtEl>
                                          <p:spTgt spid="88347"/>
                                        </p:tgtEl>
                                        <p:attrNameLst>
                                          <p:attrName>style.visibility</p:attrName>
                                        </p:attrNameLst>
                                      </p:cBhvr>
                                      <p:to>
                                        <p:strVal val="visible"/>
                                      </p:to>
                                    </p:set>
                                    <p:anim calcmode="lin" valueType="num">
                                      <p:cBhvr>
                                        <p:cTn id="107" dur="500" fill="hold"/>
                                        <p:tgtEl>
                                          <p:spTgt spid="88347"/>
                                        </p:tgtEl>
                                        <p:attrNameLst>
                                          <p:attrName>ppt_x</p:attrName>
                                        </p:attrNameLst>
                                      </p:cBhvr>
                                      <p:tavLst>
                                        <p:tav tm="0">
                                          <p:val>
                                            <p:strVal val="#ppt_x-#ppt_w/2"/>
                                          </p:val>
                                        </p:tav>
                                        <p:tav tm="100000">
                                          <p:val>
                                            <p:strVal val="#ppt_x"/>
                                          </p:val>
                                        </p:tav>
                                      </p:tavLst>
                                    </p:anim>
                                    <p:anim calcmode="lin" valueType="num">
                                      <p:cBhvr>
                                        <p:cTn id="108" dur="500" fill="hold"/>
                                        <p:tgtEl>
                                          <p:spTgt spid="88347"/>
                                        </p:tgtEl>
                                        <p:attrNameLst>
                                          <p:attrName>ppt_y</p:attrName>
                                        </p:attrNameLst>
                                      </p:cBhvr>
                                      <p:tavLst>
                                        <p:tav tm="0">
                                          <p:val>
                                            <p:strVal val="#ppt_y"/>
                                          </p:val>
                                        </p:tav>
                                        <p:tav tm="100000">
                                          <p:val>
                                            <p:strVal val="#ppt_y"/>
                                          </p:val>
                                        </p:tav>
                                      </p:tavLst>
                                    </p:anim>
                                    <p:anim calcmode="lin" valueType="num">
                                      <p:cBhvr>
                                        <p:cTn id="109" dur="500" fill="hold"/>
                                        <p:tgtEl>
                                          <p:spTgt spid="88347"/>
                                        </p:tgtEl>
                                        <p:attrNameLst>
                                          <p:attrName>ppt_w</p:attrName>
                                        </p:attrNameLst>
                                      </p:cBhvr>
                                      <p:tavLst>
                                        <p:tav tm="0">
                                          <p:val>
                                            <p:fltVal val="0"/>
                                          </p:val>
                                        </p:tav>
                                        <p:tav tm="100000">
                                          <p:val>
                                            <p:strVal val="#ppt_w"/>
                                          </p:val>
                                        </p:tav>
                                      </p:tavLst>
                                    </p:anim>
                                    <p:anim calcmode="lin" valueType="num">
                                      <p:cBhvr>
                                        <p:cTn id="110" dur="500" fill="hold"/>
                                        <p:tgtEl>
                                          <p:spTgt spid="88347"/>
                                        </p:tgtEl>
                                        <p:attrNameLst>
                                          <p:attrName>ppt_h</p:attrName>
                                        </p:attrNameLst>
                                      </p:cBhvr>
                                      <p:tavLst>
                                        <p:tav tm="0">
                                          <p:val>
                                            <p:strVal val="#ppt_h"/>
                                          </p:val>
                                        </p:tav>
                                        <p:tav tm="100000">
                                          <p:val>
                                            <p:strVal val="#ppt_h"/>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grpId="0" nodeType="clickEffect">
                                  <p:stCondLst>
                                    <p:cond delay="0"/>
                                  </p:stCondLst>
                                  <p:childTnLst>
                                    <p:set>
                                      <p:cBhvr>
                                        <p:cTn id="114" dur="1" fill="hold">
                                          <p:stCondLst>
                                            <p:cond delay="499"/>
                                          </p:stCondLst>
                                        </p:cTn>
                                        <p:tgtEl>
                                          <p:spTgt spid="88320"/>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7" presetClass="entr" presetSubtype="8" fill="hold" nodeType="clickEffect">
                                  <p:stCondLst>
                                    <p:cond delay="0"/>
                                  </p:stCondLst>
                                  <p:childTnLst>
                                    <p:set>
                                      <p:cBhvr>
                                        <p:cTn id="118" dur="1" fill="hold">
                                          <p:stCondLst>
                                            <p:cond delay="0"/>
                                          </p:stCondLst>
                                        </p:cTn>
                                        <p:tgtEl>
                                          <p:spTgt spid="88367"/>
                                        </p:tgtEl>
                                        <p:attrNameLst>
                                          <p:attrName>style.visibility</p:attrName>
                                        </p:attrNameLst>
                                      </p:cBhvr>
                                      <p:to>
                                        <p:strVal val="visible"/>
                                      </p:to>
                                    </p:set>
                                    <p:anim calcmode="lin" valueType="num">
                                      <p:cBhvr>
                                        <p:cTn id="119" dur="500" fill="hold"/>
                                        <p:tgtEl>
                                          <p:spTgt spid="88367"/>
                                        </p:tgtEl>
                                        <p:attrNameLst>
                                          <p:attrName>ppt_x</p:attrName>
                                        </p:attrNameLst>
                                      </p:cBhvr>
                                      <p:tavLst>
                                        <p:tav tm="0">
                                          <p:val>
                                            <p:strVal val="#ppt_x-#ppt_w/2"/>
                                          </p:val>
                                        </p:tav>
                                        <p:tav tm="100000">
                                          <p:val>
                                            <p:strVal val="#ppt_x"/>
                                          </p:val>
                                        </p:tav>
                                      </p:tavLst>
                                    </p:anim>
                                    <p:anim calcmode="lin" valueType="num">
                                      <p:cBhvr>
                                        <p:cTn id="120" dur="500" fill="hold"/>
                                        <p:tgtEl>
                                          <p:spTgt spid="88367"/>
                                        </p:tgtEl>
                                        <p:attrNameLst>
                                          <p:attrName>ppt_y</p:attrName>
                                        </p:attrNameLst>
                                      </p:cBhvr>
                                      <p:tavLst>
                                        <p:tav tm="0">
                                          <p:val>
                                            <p:strVal val="#ppt_y"/>
                                          </p:val>
                                        </p:tav>
                                        <p:tav tm="100000">
                                          <p:val>
                                            <p:strVal val="#ppt_y"/>
                                          </p:val>
                                        </p:tav>
                                      </p:tavLst>
                                    </p:anim>
                                    <p:anim calcmode="lin" valueType="num">
                                      <p:cBhvr>
                                        <p:cTn id="121" dur="500" fill="hold"/>
                                        <p:tgtEl>
                                          <p:spTgt spid="88367"/>
                                        </p:tgtEl>
                                        <p:attrNameLst>
                                          <p:attrName>ppt_w</p:attrName>
                                        </p:attrNameLst>
                                      </p:cBhvr>
                                      <p:tavLst>
                                        <p:tav tm="0">
                                          <p:val>
                                            <p:fltVal val="0"/>
                                          </p:val>
                                        </p:tav>
                                        <p:tav tm="100000">
                                          <p:val>
                                            <p:strVal val="#ppt_w"/>
                                          </p:val>
                                        </p:tav>
                                      </p:tavLst>
                                    </p:anim>
                                    <p:anim calcmode="lin" valueType="num">
                                      <p:cBhvr>
                                        <p:cTn id="122" dur="500" fill="hold"/>
                                        <p:tgtEl>
                                          <p:spTgt spid="88367"/>
                                        </p:tgtEl>
                                        <p:attrNameLst>
                                          <p:attrName>ppt_h</p:attrName>
                                        </p:attrNameLst>
                                      </p:cBhvr>
                                      <p:tavLst>
                                        <p:tav tm="0">
                                          <p:val>
                                            <p:strVal val="#ppt_h"/>
                                          </p:val>
                                        </p:tav>
                                        <p:tav tm="100000">
                                          <p:val>
                                            <p:strVal val="#ppt_h"/>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presetSubtype="0" fill="hold" grpId="0" nodeType="clickEffect">
                                  <p:stCondLst>
                                    <p:cond delay="0"/>
                                  </p:stCondLst>
                                  <p:childTnLst>
                                    <p:set>
                                      <p:cBhvr>
                                        <p:cTn id="126" dur="1" fill="hold">
                                          <p:stCondLst>
                                            <p:cond delay="499"/>
                                          </p:stCondLst>
                                        </p:cTn>
                                        <p:tgtEl>
                                          <p:spTgt spid="883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autoUpdateAnimBg="0"/>
      <p:bldP spid="88174" grpId="0" autoUpdateAnimBg="0"/>
      <p:bldP spid="88175" grpId="0" autoUpdateAnimBg="0"/>
      <p:bldP spid="88180" grpId="0" autoUpdateAnimBg="0"/>
      <p:bldP spid="88305" grpId="0" animBg="1" autoUpdateAnimBg="0"/>
      <p:bldP spid="88306" grpId="0" animBg="1" autoUpdateAnimBg="0"/>
      <p:bldP spid="88307" grpId="0" animBg="1" autoUpdateAnimBg="0"/>
      <p:bldP spid="88308" grpId="0" animBg="1" autoUpdateAnimBg="0"/>
      <p:bldP spid="88318" grpId="0" animBg="1" autoUpdateAnimBg="0"/>
      <p:bldP spid="88319" grpId="0" animBg="1" autoUpdateAnimBg="0"/>
      <p:bldP spid="88320" grpId="0" animBg="1" autoUpdateAnimBg="0"/>
      <p:bldP spid="88321"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97" name="Text Box 65"/>
          <p:cNvSpPr txBox="1">
            <a:spLocks noChangeArrowheads="1"/>
          </p:cNvSpPr>
          <p:nvPr/>
        </p:nvSpPr>
        <p:spPr bwMode="auto">
          <a:xfrm>
            <a:off x="228600" y="196850"/>
            <a:ext cx="40386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buSzPct val="75000"/>
              <a:buFont typeface="Monotype Sorts" pitchFamily="2" charset="2"/>
              <a:buChar char="n"/>
            </a:pPr>
            <a:r>
              <a:rPr lang="en-US" sz="2200" dirty="0" smtClean="0">
                <a:solidFill>
                  <a:srgbClr val="000000"/>
                </a:solidFill>
              </a:rPr>
              <a:t>  Each 1st stage switch must be set so that its upper output has a destination with binary value 000, 001, 010, or 011, i.e. having 0 in the first bit position of its destination.</a:t>
            </a:r>
          </a:p>
        </p:txBody>
      </p:sp>
      <p:sp>
        <p:nvSpPr>
          <p:cNvPr id="120900" name="Text Box 68"/>
          <p:cNvSpPr txBox="1">
            <a:spLocks noChangeArrowheads="1"/>
          </p:cNvSpPr>
          <p:nvPr/>
        </p:nvSpPr>
        <p:spPr bwMode="auto">
          <a:xfrm>
            <a:off x="228600" y="2206914"/>
            <a:ext cx="41910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buSzPct val="75000"/>
              <a:buFont typeface="Monotype Sorts" pitchFamily="2" charset="2"/>
              <a:buChar char="n"/>
            </a:pPr>
            <a:r>
              <a:rPr lang="en-US" sz="2200" dirty="0" smtClean="0">
                <a:solidFill>
                  <a:srgbClr val="000000"/>
                </a:solidFill>
              </a:rPr>
              <a:t>  Similarly, the lower output of each 1st stage switch must have a 1 in the first bit position of its destination to reach outputs 100, 101, 110, or 111.</a:t>
            </a:r>
          </a:p>
        </p:txBody>
      </p:sp>
      <p:sp>
        <p:nvSpPr>
          <p:cNvPr id="120911" name="Text Box 79"/>
          <p:cNvSpPr txBox="1">
            <a:spLocks noChangeArrowheads="1"/>
          </p:cNvSpPr>
          <p:nvPr/>
        </p:nvSpPr>
        <p:spPr bwMode="auto">
          <a:xfrm>
            <a:off x="242454" y="3929062"/>
            <a:ext cx="8577696"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buSzPct val="75000"/>
              <a:buFont typeface="Monotype Sorts" pitchFamily="2" charset="2"/>
              <a:buChar char="n"/>
            </a:pPr>
            <a:r>
              <a:rPr lang="en-US" sz="2200" dirty="0" smtClean="0">
                <a:solidFill>
                  <a:srgbClr val="000000"/>
                </a:solidFill>
              </a:rPr>
              <a:t>  For example, if network input 0 has to establish a connection with network output 7 (111), then the uppermost 1st stage switch must set itself to exchange.</a:t>
            </a:r>
          </a:p>
        </p:txBody>
      </p:sp>
      <p:sp>
        <p:nvSpPr>
          <p:cNvPr id="120913" name="Text Box 81"/>
          <p:cNvSpPr txBox="1">
            <a:spLocks noChangeArrowheads="1"/>
          </p:cNvSpPr>
          <p:nvPr/>
        </p:nvSpPr>
        <p:spPr bwMode="auto">
          <a:xfrm>
            <a:off x="228600" y="4953000"/>
            <a:ext cx="8839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buSzPct val="75000"/>
              <a:buFont typeface="Monotype Sorts" pitchFamily="2" charset="2"/>
              <a:buChar char="n"/>
            </a:pPr>
            <a:r>
              <a:rPr lang="en-US" sz="2200" dirty="0" smtClean="0">
                <a:solidFill>
                  <a:srgbClr val="000000"/>
                </a:solidFill>
              </a:rPr>
              <a:t>  If two inputs to a 1st stage switch have the same value in the first bit position, the Omega network cannot realize this permutation.</a:t>
            </a:r>
          </a:p>
        </p:txBody>
      </p:sp>
      <p:grpSp>
        <p:nvGrpSpPr>
          <p:cNvPr id="121056" name="Group 224"/>
          <p:cNvGrpSpPr>
            <a:grpSpLocks/>
          </p:cNvGrpSpPr>
          <p:nvPr/>
        </p:nvGrpSpPr>
        <p:grpSpPr bwMode="auto">
          <a:xfrm>
            <a:off x="4495800" y="654050"/>
            <a:ext cx="4324350" cy="3003550"/>
            <a:chOff x="2640" y="1440"/>
            <a:chExt cx="2724" cy="1892"/>
          </a:xfrm>
        </p:grpSpPr>
        <p:sp>
          <p:nvSpPr>
            <p:cNvPr id="120979" name="Rectangle 147"/>
            <p:cNvSpPr>
              <a:spLocks noChangeArrowheads="1"/>
            </p:cNvSpPr>
            <p:nvPr/>
          </p:nvSpPr>
          <p:spPr bwMode="auto">
            <a:xfrm>
              <a:off x="3120" y="1488"/>
              <a:ext cx="336" cy="336"/>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A</a:t>
              </a:r>
            </a:p>
          </p:txBody>
        </p:sp>
        <p:sp>
          <p:nvSpPr>
            <p:cNvPr id="120981" name="Rectangle 149"/>
            <p:cNvSpPr>
              <a:spLocks noChangeArrowheads="1"/>
            </p:cNvSpPr>
            <p:nvPr/>
          </p:nvSpPr>
          <p:spPr bwMode="auto">
            <a:xfrm>
              <a:off x="3888" y="1488"/>
              <a:ext cx="336" cy="336"/>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E</a:t>
              </a:r>
            </a:p>
          </p:txBody>
        </p:sp>
        <p:sp>
          <p:nvSpPr>
            <p:cNvPr id="120982" name="Rectangle 150"/>
            <p:cNvSpPr>
              <a:spLocks noChangeArrowheads="1"/>
            </p:cNvSpPr>
            <p:nvPr/>
          </p:nvSpPr>
          <p:spPr bwMode="auto">
            <a:xfrm>
              <a:off x="4704" y="1488"/>
              <a:ext cx="336" cy="336"/>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I</a:t>
              </a:r>
            </a:p>
          </p:txBody>
        </p:sp>
        <p:sp>
          <p:nvSpPr>
            <p:cNvPr id="120983" name="Rectangle 151"/>
            <p:cNvSpPr>
              <a:spLocks noChangeArrowheads="1"/>
            </p:cNvSpPr>
            <p:nvPr/>
          </p:nvSpPr>
          <p:spPr bwMode="auto">
            <a:xfrm>
              <a:off x="3120" y="1968"/>
              <a:ext cx="336" cy="336"/>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B</a:t>
              </a:r>
            </a:p>
          </p:txBody>
        </p:sp>
        <p:sp>
          <p:nvSpPr>
            <p:cNvPr id="120984" name="Rectangle 152"/>
            <p:cNvSpPr>
              <a:spLocks noChangeArrowheads="1"/>
            </p:cNvSpPr>
            <p:nvPr/>
          </p:nvSpPr>
          <p:spPr bwMode="auto">
            <a:xfrm>
              <a:off x="3888" y="1968"/>
              <a:ext cx="336" cy="336"/>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F</a:t>
              </a:r>
            </a:p>
          </p:txBody>
        </p:sp>
        <p:sp>
          <p:nvSpPr>
            <p:cNvPr id="120985" name="Rectangle 153"/>
            <p:cNvSpPr>
              <a:spLocks noChangeArrowheads="1"/>
            </p:cNvSpPr>
            <p:nvPr/>
          </p:nvSpPr>
          <p:spPr bwMode="auto">
            <a:xfrm>
              <a:off x="4704" y="1968"/>
              <a:ext cx="336" cy="336"/>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J</a:t>
              </a:r>
            </a:p>
          </p:txBody>
        </p:sp>
        <p:sp>
          <p:nvSpPr>
            <p:cNvPr id="120986" name="Rectangle 154"/>
            <p:cNvSpPr>
              <a:spLocks noChangeArrowheads="1"/>
            </p:cNvSpPr>
            <p:nvPr/>
          </p:nvSpPr>
          <p:spPr bwMode="auto">
            <a:xfrm>
              <a:off x="3120" y="2448"/>
              <a:ext cx="336" cy="336"/>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C</a:t>
              </a:r>
            </a:p>
          </p:txBody>
        </p:sp>
        <p:sp>
          <p:nvSpPr>
            <p:cNvPr id="120987" name="Rectangle 155"/>
            <p:cNvSpPr>
              <a:spLocks noChangeArrowheads="1"/>
            </p:cNvSpPr>
            <p:nvPr/>
          </p:nvSpPr>
          <p:spPr bwMode="auto">
            <a:xfrm>
              <a:off x="3888" y="2448"/>
              <a:ext cx="336" cy="336"/>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G</a:t>
              </a:r>
            </a:p>
          </p:txBody>
        </p:sp>
        <p:sp>
          <p:nvSpPr>
            <p:cNvPr id="120988" name="Rectangle 156"/>
            <p:cNvSpPr>
              <a:spLocks noChangeArrowheads="1"/>
            </p:cNvSpPr>
            <p:nvPr/>
          </p:nvSpPr>
          <p:spPr bwMode="auto">
            <a:xfrm>
              <a:off x="4704" y="2448"/>
              <a:ext cx="336" cy="336"/>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K</a:t>
              </a:r>
            </a:p>
          </p:txBody>
        </p:sp>
        <p:sp>
          <p:nvSpPr>
            <p:cNvPr id="120989" name="Rectangle 157"/>
            <p:cNvSpPr>
              <a:spLocks noChangeArrowheads="1"/>
            </p:cNvSpPr>
            <p:nvPr/>
          </p:nvSpPr>
          <p:spPr bwMode="auto">
            <a:xfrm>
              <a:off x="3120" y="2928"/>
              <a:ext cx="336" cy="336"/>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D</a:t>
              </a:r>
            </a:p>
          </p:txBody>
        </p:sp>
        <p:sp>
          <p:nvSpPr>
            <p:cNvPr id="120990" name="Rectangle 158"/>
            <p:cNvSpPr>
              <a:spLocks noChangeArrowheads="1"/>
            </p:cNvSpPr>
            <p:nvPr/>
          </p:nvSpPr>
          <p:spPr bwMode="auto">
            <a:xfrm>
              <a:off x="3888" y="2928"/>
              <a:ext cx="336" cy="336"/>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H</a:t>
              </a:r>
            </a:p>
          </p:txBody>
        </p:sp>
        <p:sp>
          <p:nvSpPr>
            <p:cNvPr id="120991" name="Rectangle 159"/>
            <p:cNvSpPr>
              <a:spLocks noChangeArrowheads="1"/>
            </p:cNvSpPr>
            <p:nvPr/>
          </p:nvSpPr>
          <p:spPr bwMode="auto">
            <a:xfrm>
              <a:off x="4704" y="2928"/>
              <a:ext cx="336" cy="336"/>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L</a:t>
              </a:r>
            </a:p>
          </p:txBody>
        </p:sp>
        <p:sp>
          <p:nvSpPr>
            <p:cNvPr id="120992" name="Line 160"/>
            <p:cNvSpPr>
              <a:spLocks noChangeShapeType="1"/>
            </p:cNvSpPr>
            <p:nvPr/>
          </p:nvSpPr>
          <p:spPr bwMode="auto">
            <a:xfrm>
              <a:off x="3456" y="1536"/>
              <a:ext cx="432"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0993" name="Line 161"/>
            <p:cNvSpPr>
              <a:spLocks noChangeShapeType="1"/>
            </p:cNvSpPr>
            <p:nvPr/>
          </p:nvSpPr>
          <p:spPr bwMode="auto">
            <a:xfrm>
              <a:off x="4224" y="1536"/>
              <a:ext cx="48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0994" name="Line 162"/>
            <p:cNvSpPr>
              <a:spLocks noChangeShapeType="1"/>
            </p:cNvSpPr>
            <p:nvPr/>
          </p:nvSpPr>
          <p:spPr bwMode="auto">
            <a:xfrm>
              <a:off x="3456" y="1776"/>
              <a:ext cx="432" cy="24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0995" name="Line 163"/>
            <p:cNvSpPr>
              <a:spLocks noChangeShapeType="1"/>
            </p:cNvSpPr>
            <p:nvPr/>
          </p:nvSpPr>
          <p:spPr bwMode="auto">
            <a:xfrm>
              <a:off x="4224" y="1776"/>
              <a:ext cx="480" cy="24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0996" name="Line 164"/>
            <p:cNvSpPr>
              <a:spLocks noChangeShapeType="1"/>
            </p:cNvSpPr>
            <p:nvPr/>
          </p:nvSpPr>
          <p:spPr bwMode="auto">
            <a:xfrm>
              <a:off x="3456" y="2016"/>
              <a:ext cx="432" cy="48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0997" name="Line 165"/>
            <p:cNvSpPr>
              <a:spLocks noChangeShapeType="1"/>
            </p:cNvSpPr>
            <p:nvPr/>
          </p:nvSpPr>
          <p:spPr bwMode="auto">
            <a:xfrm>
              <a:off x="3456" y="2256"/>
              <a:ext cx="432" cy="72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0998" name="Line 166"/>
            <p:cNvSpPr>
              <a:spLocks noChangeShapeType="1"/>
            </p:cNvSpPr>
            <p:nvPr/>
          </p:nvSpPr>
          <p:spPr bwMode="auto">
            <a:xfrm flipV="1">
              <a:off x="3456" y="1776"/>
              <a:ext cx="432" cy="72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0999" name="Line 167"/>
            <p:cNvSpPr>
              <a:spLocks noChangeShapeType="1"/>
            </p:cNvSpPr>
            <p:nvPr/>
          </p:nvSpPr>
          <p:spPr bwMode="auto">
            <a:xfrm flipV="1">
              <a:off x="3456" y="2256"/>
              <a:ext cx="432" cy="48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00" name="Line 168"/>
            <p:cNvSpPr>
              <a:spLocks noChangeShapeType="1"/>
            </p:cNvSpPr>
            <p:nvPr/>
          </p:nvSpPr>
          <p:spPr bwMode="auto">
            <a:xfrm flipV="1">
              <a:off x="3456" y="2736"/>
              <a:ext cx="432" cy="24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01" name="Line 169"/>
            <p:cNvSpPr>
              <a:spLocks noChangeShapeType="1"/>
            </p:cNvSpPr>
            <p:nvPr/>
          </p:nvSpPr>
          <p:spPr bwMode="auto">
            <a:xfrm>
              <a:off x="3456" y="3216"/>
              <a:ext cx="432"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02" name="Line 170"/>
            <p:cNvSpPr>
              <a:spLocks noChangeShapeType="1"/>
            </p:cNvSpPr>
            <p:nvPr/>
          </p:nvSpPr>
          <p:spPr bwMode="auto">
            <a:xfrm>
              <a:off x="4224" y="2016"/>
              <a:ext cx="480" cy="48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03" name="Line 171"/>
            <p:cNvSpPr>
              <a:spLocks noChangeShapeType="1"/>
            </p:cNvSpPr>
            <p:nvPr/>
          </p:nvSpPr>
          <p:spPr bwMode="auto">
            <a:xfrm>
              <a:off x="4224" y="2256"/>
              <a:ext cx="480" cy="72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04" name="Line 172"/>
            <p:cNvSpPr>
              <a:spLocks noChangeShapeType="1"/>
            </p:cNvSpPr>
            <p:nvPr/>
          </p:nvSpPr>
          <p:spPr bwMode="auto">
            <a:xfrm flipV="1">
              <a:off x="4224" y="1776"/>
              <a:ext cx="480" cy="72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05" name="Line 173"/>
            <p:cNvSpPr>
              <a:spLocks noChangeShapeType="1"/>
            </p:cNvSpPr>
            <p:nvPr/>
          </p:nvSpPr>
          <p:spPr bwMode="auto">
            <a:xfrm flipV="1">
              <a:off x="4224" y="2256"/>
              <a:ext cx="480" cy="48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06" name="Line 174"/>
            <p:cNvSpPr>
              <a:spLocks noChangeShapeType="1"/>
            </p:cNvSpPr>
            <p:nvPr/>
          </p:nvSpPr>
          <p:spPr bwMode="auto">
            <a:xfrm>
              <a:off x="4224" y="3216"/>
              <a:ext cx="48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07" name="Line 175"/>
            <p:cNvSpPr>
              <a:spLocks noChangeShapeType="1"/>
            </p:cNvSpPr>
            <p:nvPr/>
          </p:nvSpPr>
          <p:spPr bwMode="auto">
            <a:xfrm flipV="1">
              <a:off x="4224" y="2736"/>
              <a:ext cx="480" cy="24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08" name="Line 176"/>
            <p:cNvSpPr>
              <a:spLocks noChangeShapeType="1"/>
            </p:cNvSpPr>
            <p:nvPr/>
          </p:nvSpPr>
          <p:spPr bwMode="auto">
            <a:xfrm flipH="1">
              <a:off x="2784" y="1536"/>
              <a:ext cx="336"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09" name="Line 177"/>
            <p:cNvSpPr>
              <a:spLocks noChangeShapeType="1"/>
            </p:cNvSpPr>
            <p:nvPr/>
          </p:nvSpPr>
          <p:spPr bwMode="auto">
            <a:xfrm flipH="1">
              <a:off x="2784" y="1776"/>
              <a:ext cx="336"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10" name="Line 178"/>
            <p:cNvSpPr>
              <a:spLocks noChangeShapeType="1"/>
            </p:cNvSpPr>
            <p:nvPr/>
          </p:nvSpPr>
          <p:spPr bwMode="auto">
            <a:xfrm flipH="1">
              <a:off x="2784" y="2016"/>
              <a:ext cx="336"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11" name="Line 179"/>
            <p:cNvSpPr>
              <a:spLocks noChangeShapeType="1"/>
            </p:cNvSpPr>
            <p:nvPr/>
          </p:nvSpPr>
          <p:spPr bwMode="auto">
            <a:xfrm flipH="1">
              <a:off x="2784" y="2256"/>
              <a:ext cx="336"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12" name="Line 180"/>
            <p:cNvSpPr>
              <a:spLocks noChangeShapeType="1"/>
            </p:cNvSpPr>
            <p:nvPr/>
          </p:nvSpPr>
          <p:spPr bwMode="auto">
            <a:xfrm flipH="1">
              <a:off x="2784" y="2496"/>
              <a:ext cx="336"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13" name="Line 181"/>
            <p:cNvSpPr>
              <a:spLocks noChangeShapeType="1"/>
            </p:cNvSpPr>
            <p:nvPr/>
          </p:nvSpPr>
          <p:spPr bwMode="auto">
            <a:xfrm flipH="1">
              <a:off x="2784" y="2736"/>
              <a:ext cx="336"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14" name="Line 182"/>
            <p:cNvSpPr>
              <a:spLocks noChangeShapeType="1"/>
            </p:cNvSpPr>
            <p:nvPr/>
          </p:nvSpPr>
          <p:spPr bwMode="auto">
            <a:xfrm flipH="1">
              <a:off x="2784" y="2976"/>
              <a:ext cx="336"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15" name="Line 183"/>
            <p:cNvSpPr>
              <a:spLocks noChangeShapeType="1"/>
            </p:cNvSpPr>
            <p:nvPr/>
          </p:nvSpPr>
          <p:spPr bwMode="auto">
            <a:xfrm flipH="1">
              <a:off x="2784" y="3216"/>
              <a:ext cx="336"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16" name="Line 184"/>
            <p:cNvSpPr>
              <a:spLocks noChangeShapeType="1"/>
            </p:cNvSpPr>
            <p:nvPr/>
          </p:nvSpPr>
          <p:spPr bwMode="auto">
            <a:xfrm flipH="1">
              <a:off x="5040" y="1536"/>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17" name="Line 185"/>
            <p:cNvSpPr>
              <a:spLocks noChangeShapeType="1"/>
            </p:cNvSpPr>
            <p:nvPr/>
          </p:nvSpPr>
          <p:spPr bwMode="auto">
            <a:xfrm flipH="1">
              <a:off x="5040" y="1776"/>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18" name="Line 186"/>
            <p:cNvSpPr>
              <a:spLocks noChangeShapeType="1"/>
            </p:cNvSpPr>
            <p:nvPr/>
          </p:nvSpPr>
          <p:spPr bwMode="auto">
            <a:xfrm flipH="1">
              <a:off x="5040" y="2016"/>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19" name="Line 187"/>
            <p:cNvSpPr>
              <a:spLocks noChangeShapeType="1"/>
            </p:cNvSpPr>
            <p:nvPr/>
          </p:nvSpPr>
          <p:spPr bwMode="auto">
            <a:xfrm flipH="1">
              <a:off x="5040" y="2256"/>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20" name="Line 188"/>
            <p:cNvSpPr>
              <a:spLocks noChangeShapeType="1"/>
            </p:cNvSpPr>
            <p:nvPr/>
          </p:nvSpPr>
          <p:spPr bwMode="auto">
            <a:xfrm flipH="1">
              <a:off x="5040" y="2496"/>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21" name="Line 189"/>
            <p:cNvSpPr>
              <a:spLocks noChangeShapeType="1"/>
            </p:cNvSpPr>
            <p:nvPr/>
          </p:nvSpPr>
          <p:spPr bwMode="auto">
            <a:xfrm flipH="1">
              <a:off x="5040" y="2736"/>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22" name="Line 190"/>
            <p:cNvSpPr>
              <a:spLocks noChangeShapeType="1"/>
            </p:cNvSpPr>
            <p:nvPr/>
          </p:nvSpPr>
          <p:spPr bwMode="auto">
            <a:xfrm flipH="1">
              <a:off x="5040" y="2976"/>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23" name="Line 191"/>
            <p:cNvSpPr>
              <a:spLocks noChangeShapeType="1"/>
            </p:cNvSpPr>
            <p:nvPr/>
          </p:nvSpPr>
          <p:spPr bwMode="auto">
            <a:xfrm flipH="1">
              <a:off x="5040" y="3216"/>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24" name="Text Box 192"/>
            <p:cNvSpPr txBox="1">
              <a:spLocks noChangeArrowheads="1"/>
            </p:cNvSpPr>
            <p:nvPr/>
          </p:nvSpPr>
          <p:spPr bwMode="auto">
            <a:xfrm>
              <a:off x="2640" y="1440"/>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0</a:t>
              </a:r>
            </a:p>
          </p:txBody>
        </p:sp>
        <p:sp>
          <p:nvSpPr>
            <p:cNvPr id="121025" name="Text Box 193"/>
            <p:cNvSpPr txBox="1">
              <a:spLocks noChangeArrowheads="1"/>
            </p:cNvSpPr>
            <p:nvPr/>
          </p:nvSpPr>
          <p:spPr bwMode="auto">
            <a:xfrm>
              <a:off x="2640" y="1680"/>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1</a:t>
              </a:r>
            </a:p>
          </p:txBody>
        </p:sp>
        <p:sp>
          <p:nvSpPr>
            <p:cNvPr id="121026" name="Text Box 194"/>
            <p:cNvSpPr txBox="1">
              <a:spLocks noChangeArrowheads="1"/>
            </p:cNvSpPr>
            <p:nvPr/>
          </p:nvSpPr>
          <p:spPr bwMode="auto">
            <a:xfrm>
              <a:off x="2640" y="1920"/>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2</a:t>
              </a:r>
            </a:p>
          </p:txBody>
        </p:sp>
        <p:sp>
          <p:nvSpPr>
            <p:cNvPr id="121027" name="Text Box 195"/>
            <p:cNvSpPr txBox="1">
              <a:spLocks noChangeArrowheads="1"/>
            </p:cNvSpPr>
            <p:nvPr/>
          </p:nvSpPr>
          <p:spPr bwMode="auto">
            <a:xfrm>
              <a:off x="2640" y="2160"/>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3</a:t>
              </a:r>
            </a:p>
          </p:txBody>
        </p:sp>
        <p:sp>
          <p:nvSpPr>
            <p:cNvPr id="121028" name="Text Box 196"/>
            <p:cNvSpPr txBox="1">
              <a:spLocks noChangeArrowheads="1"/>
            </p:cNvSpPr>
            <p:nvPr/>
          </p:nvSpPr>
          <p:spPr bwMode="auto">
            <a:xfrm>
              <a:off x="2640" y="2400"/>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4</a:t>
              </a:r>
            </a:p>
          </p:txBody>
        </p:sp>
        <p:sp>
          <p:nvSpPr>
            <p:cNvPr id="121029" name="Text Box 197"/>
            <p:cNvSpPr txBox="1">
              <a:spLocks noChangeArrowheads="1"/>
            </p:cNvSpPr>
            <p:nvPr/>
          </p:nvSpPr>
          <p:spPr bwMode="auto">
            <a:xfrm>
              <a:off x="2640" y="2640"/>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5</a:t>
              </a:r>
            </a:p>
          </p:txBody>
        </p:sp>
        <p:sp>
          <p:nvSpPr>
            <p:cNvPr id="121030" name="Text Box 198"/>
            <p:cNvSpPr txBox="1">
              <a:spLocks noChangeArrowheads="1"/>
            </p:cNvSpPr>
            <p:nvPr/>
          </p:nvSpPr>
          <p:spPr bwMode="auto">
            <a:xfrm>
              <a:off x="2640" y="2880"/>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6</a:t>
              </a:r>
            </a:p>
          </p:txBody>
        </p:sp>
        <p:sp>
          <p:nvSpPr>
            <p:cNvPr id="121031" name="Text Box 199"/>
            <p:cNvSpPr txBox="1">
              <a:spLocks noChangeArrowheads="1"/>
            </p:cNvSpPr>
            <p:nvPr/>
          </p:nvSpPr>
          <p:spPr bwMode="auto">
            <a:xfrm>
              <a:off x="2640" y="3120"/>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7</a:t>
              </a:r>
            </a:p>
          </p:txBody>
        </p:sp>
        <p:sp>
          <p:nvSpPr>
            <p:cNvPr id="121032" name="Text Box 200"/>
            <p:cNvSpPr txBox="1">
              <a:spLocks noChangeArrowheads="1"/>
            </p:cNvSpPr>
            <p:nvPr/>
          </p:nvSpPr>
          <p:spPr bwMode="auto">
            <a:xfrm>
              <a:off x="5184" y="1440"/>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0</a:t>
              </a:r>
            </a:p>
          </p:txBody>
        </p:sp>
        <p:sp>
          <p:nvSpPr>
            <p:cNvPr id="121033" name="Text Box 201"/>
            <p:cNvSpPr txBox="1">
              <a:spLocks noChangeArrowheads="1"/>
            </p:cNvSpPr>
            <p:nvPr/>
          </p:nvSpPr>
          <p:spPr bwMode="auto">
            <a:xfrm>
              <a:off x="5184" y="1680"/>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1</a:t>
              </a:r>
            </a:p>
          </p:txBody>
        </p:sp>
        <p:sp>
          <p:nvSpPr>
            <p:cNvPr id="121034" name="Text Box 202"/>
            <p:cNvSpPr txBox="1">
              <a:spLocks noChangeArrowheads="1"/>
            </p:cNvSpPr>
            <p:nvPr/>
          </p:nvSpPr>
          <p:spPr bwMode="auto">
            <a:xfrm>
              <a:off x="5184" y="1920"/>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2</a:t>
              </a:r>
            </a:p>
          </p:txBody>
        </p:sp>
        <p:sp>
          <p:nvSpPr>
            <p:cNvPr id="121035" name="Text Box 203"/>
            <p:cNvSpPr txBox="1">
              <a:spLocks noChangeArrowheads="1"/>
            </p:cNvSpPr>
            <p:nvPr/>
          </p:nvSpPr>
          <p:spPr bwMode="auto">
            <a:xfrm>
              <a:off x="5184" y="2160"/>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3</a:t>
              </a:r>
            </a:p>
          </p:txBody>
        </p:sp>
        <p:sp>
          <p:nvSpPr>
            <p:cNvPr id="121036" name="Text Box 204"/>
            <p:cNvSpPr txBox="1">
              <a:spLocks noChangeArrowheads="1"/>
            </p:cNvSpPr>
            <p:nvPr/>
          </p:nvSpPr>
          <p:spPr bwMode="auto">
            <a:xfrm>
              <a:off x="5184" y="2400"/>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4</a:t>
              </a:r>
            </a:p>
          </p:txBody>
        </p:sp>
        <p:sp>
          <p:nvSpPr>
            <p:cNvPr id="121037" name="Text Box 205"/>
            <p:cNvSpPr txBox="1">
              <a:spLocks noChangeArrowheads="1"/>
            </p:cNvSpPr>
            <p:nvPr/>
          </p:nvSpPr>
          <p:spPr bwMode="auto">
            <a:xfrm>
              <a:off x="5184" y="2640"/>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5</a:t>
              </a:r>
            </a:p>
          </p:txBody>
        </p:sp>
        <p:sp>
          <p:nvSpPr>
            <p:cNvPr id="121038" name="Text Box 206"/>
            <p:cNvSpPr txBox="1">
              <a:spLocks noChangeArrowheads="1"/>
            </p:cNvSpPr>
            <p:nvPr/>
          </p:nvSpPr>
          <p:spPr bwMode="auto">
            <a:xfrm>
              <a:off x="5184" y="2880"/>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6</a:t>
              </a:r>
            </a:p>
          </p:txBody>
        </p:sp>
        <p:sp>
          <p:nvSpPr>
            <p:cNvPr id="121039" name="Text Box 207"/>
            <p:cNvSpPr txBox="1">
              <a:spLocks noChangeArrowheads="1"/>
            </p:cNvSpPr>
            <p:nvPr/>
          </p:nvSpPr>
          <p:spPr bwMode="auto">
            <a:xfrm>
              <a:off x="5184" y="3120"/>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7</a:t>
              </a:r>
            </a:p>
          </p:txBody>
        </p:sp>
      </p:grpSp>
      <p:grpSp>
        <p:nvGrpSpPr>
          <p:cNvPr id="121049" name="Group 217"/>
          <p:cNvGrpSpPr>
            <a:grpSpLocks/>
          </p:cNvGrpSpPr>
          <p:nvPr/>
        </p:nvGrpSpPr>
        <p:grpSpPr bwMode="auto">
          <a:xfrm>
            <a:off x="5715000" y="730250"/>
            <a:ext cx="152400" cy="2438400"/>
            <a:chOff x="3504" y="1488"/>
            <a:chExt cx="96" cy="1536"/>
          </a:xfrm>
        </p:grpSpPr>
        <p:sp>
          <p:nvSpPr>
            <p:cNvPr id="121041" name="Oval 209"/>
            <p:cNvSpPr>
              <a:spLocks noChangeArrowheads="1"/>
            </p:cNvSpPr>
            <p:nvPr/>
          </p:nvSpPr>
          <p:spPr bwMode="auto">
            <a:xfrm>
              <a:off x="3504" y="1488"/>
              <a:ext cx="96" cy="96"/>
            </a:xfrm>
            <a:prstGeom prst="ellips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42" name="Oval 210"/>
            <p:cNvSpPr>
              <a:spLocks noChangeArrowheads="1"/>
            </p:cNvSpPr>
            <p:nvPr/>
          </p:nvSpPr>
          <p:spPr bwMode="auto">
            <a:xfrm>
              <a:off x="3504" y="1968"/>
              <a:ext cx="96" cy="96"/>
            </a:xfrm>
            <a:prstGeom prst="ellips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43" name="Oval 211"/>
            <p:cNvSpPr>
              <a:spLocks noChangeArrowheads="1"/>
            </p:cNvSpPr>
            <p:nvPr/>
          </p:nvSpPr>
          <p:spPr bwMode="auto">
            <a:xfrm>
              <a:off x="3504" y="2448"/>
              <a:ext cx="96" cy="96"/>
            </a:xfrm>
            <a:prstGeom prst="ellips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44" name="Oval 212"/>
            <p:cNvSpPr>
              <a:spLocks noChangeArrowheads="1"/>
            </p:cNvSpPr>
            <p:nvPr/>
          </p:nvSpPr>
          <p:spPr bwMode="auto">
            <a:xfrm>
              <a:off x="3504" y="2928"/>
              <a:ext cx="96" cy="96"/>
            </a:xfrm>
            <a:prstGeom prst="ellips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grpSp>
      <p:grpSp>
        <p:nvGrpSpPr>
          <p:cNvPr id="121050" name="Group 218"/>
          <p:cNvGrpSpPr>
            <a:grpSpLocks/>
          </p:cNvGrpSpPr>
          <p:nvPr/>
        </p:nvGrpSpPr>
        <p:grpSpPr bwMode="auto">
          <a:xfrm>
            <a:off x="5715000" y="1111250"/>
            <a:ext cx="152400" cy="2438400"/>
            <a:chOff x="2736" y="2064"/>
            <a:chExt cx="96" cy="1536"/>
          </a:xfrm>
        </p:grpSpPr>
        <p:sp>
          <p:nvSpPr>
            <p:cNvPr id="121045" name="Oval 213"/>
            <p:cNvSpPr>
              <a:spLocks noChangeArrowheads="1"/>
            </p:cNvSpPr>
            <p:nvPr/>
          </p:nvSpPr>
          <p:spPr bwMode="auto">
            <a:xfrm>
              <a:off x="2736" y="2064"/>
              <a:ext cx="96" cy="96"/>
            </a:xfrm>
            <a:prstGeom prst="ellips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46" name="Oval 214"/>
            <p:cNvSpPr>
              <a:spLocks noChangeArrowheads="1"/>
            </p:cNvSpPr>
            <p:nvPr/>
          </p:nvSpPr>
          <p:spPr bwMode="auto">
            <a:xfrm>
              <a:off x="2736" y="2544"/>
              <a:ext cx="96" cy="96"/>
            </a:xfrm>
            <a:prstGeom prst="ellips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47" name="Oval 215"/>
            <p:cNvSpPr>
              <a:spLocks noChangeArrowheads="1"/>
            </p:cNvSpPr>
            <p:nvPr/>
          </p:nvSpPr>
          <p:spPr bwMode="auto">
            <a:xfrm>
              <a:off x="2736" y="3024"/>
              <a:ext cx="96" cy="96"/>
            </a:xfrm>
            <a:prstGeom prst="ellips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48" name="Oval 216"/>
            <p:cNvSpPr>
              <a:spLocks noChangeArrowheads="1"/>
            </p:cNvSpPr>
            <p:nvPr/>
          </p:nvSpPr>
          <p:spPr bwMode="auto">
            <a:xfrm>
              <a:off x="2736" y="3504"/>
              <a:ext cx="96" cy="96"/>
            </a:xfrm>
            <a:prstGeom prst="ellips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grpSp>
      <p:sp>
        <p:nvSpPr>
          <p:cNvPr id="121051" name="Oval 219"/>
          <p:cNvSpPr>
            <a:spLocks noChangeArrowheads="1"/>
          </p:cNvSpPr>
          <p:nvPr/>
        </p:nvSpPr>
        <p:spPr bwMode="auto">
          <a:xfrm>
            <a:off x="4419600" y="577850"/>
            <a:ext cx="381000" cy="381000"/>
          </a:xfrm>
          <a:prstGeom prst="ellipse">
            <a:avLst/>
          </a:prstGeom>
          <a:noFill/>
          <a:ln w="50800" cap="sq">
            <a:solidFill>
              <a:srgbClr val="00FF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52" name="Oval 220"/>
          <p:cNvSpPr>
            <a:spLocks noChangeArrowheads="1"/>
          </p:cNvSpPr>
          <p:nvPr/>
        </p:nvSpPr>
        <p:spPr bwMode="auto">
          <a:xfrm>
            <a:off x="8458200" y="3244850"/>
            <a:ext cx="381000" cy="381000"/>
          </a:xfrm>
          <a:prstGeom prst="ellipse">
            <a:avLst/>
          </a:prstGeom>
          <a:noFill/>
          <a:ln w="50800" cap="sq">
            <a:solidFill>
              <a:srgbClr val="00FF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grpSp>
        <p:nvGrpSpPr>
          <p:cNvPr id="121055" name="Group 223"/>
          <p:cNvGrpSpPr>
            <a:grpSpLocks/>
          </p:cNvGrpSpPr>
          <p:nvPr/>
        </p:nvGrpSpPr>
        <p:grpSpPr bwMode="auto">
          <a:xfrm>
            <a:off x="5257800" y="806450"/>
            <a:ext cx="533400" cy="381000"/>
            <a:chOff x="4176" y="912"/>
            <a:chExt cx="336" cy="240"/>
          </a:xfrm>
        </p:grpSpPr>
        <p:sp>
          <p:nvSpPr>
            <p:cNvPr id="121053" name="Line 221"/>
            <p:cNvSpPr>
              <a:spLocks noChangeShapeType="1"/>
            </p:cNvSpPr>
            <p:nvPr/>
          </p:nvSpPr>
          <p:spPr bwMode="auto">
            <a:xfrm flipV="1">
              <a:off x="4176" y="912"/>
              <a:ext cx="336" cy="240"/>
            </a:xfrm>
            <a:prstGeom prst="line">
              <a:avLst/>
            </a:prstGeom>
            <a:noFill/>
            <a:ln w="50800" cap="sq">
              <a:solidFill>
                <a:srgbClr val="00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54" name="Line 222"/>
            <p:cNvSpPr>
              <a:spLocks noChangeShapeType="1"/>
            </p:cNvSpPr>
            <p:nvPr/>
          </p:nvSpPr>
          <p:spPr bwMode="auto">
            <a:xfrm>
              <a:off x="4176" y="912"/>
              <a:ext cx="336" cy="240"/>
            </a:xfrm>
            <a:prstGeom prst="line">
              <a:avLst/>
            </a:prstGeom>
            <a:noFill/>
            <a:ln w="50800" cap="sq">
              <a:solidFill>
                <a:srgbClr val="00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grpSp>
      <p:sp>
        <p:nvSpPr>
          <p:cNvPr id="121057" name="Text Box 225"/>
          <p:cNvSpPr txBox="1">
            <a:spLocks noChangeArrowheads="1"/>
          </p:cNvSpPr>
          <p:nvPr/>
        </p:nvSpPr>
        <p:spPr bwMode="auto">
          <a:xfrm>
            <a:off x="4648200" y="501650"/>
            <a:ext cx="6254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(111)</a:t>
            </a:r>
            <a:endParaRPr lang="en-US" sz="1600" smtClean="0">
              <a:solidFill>
                <a:srgbClr val="000000"/>
              </a:solidFill>
            </a:endParaRPr>
          </a:p>
        </p:txBody>
      </p:sp>
      <p:sp>
        <p:nvSpPr>
          <p:cNvPr id="121059" name="Text Box 227"/>
          <p:cNvSpPr txBox="1">
            <a:spLocks noChangeArrowheads="1"/>
          </p:cNvSpPr>
          <p:nvPr/>
        </p:nvSpPr>
        <p:spPr bwMode="auto">
          <a:xfrm>
            <a:off x="76200" y="5715514"/>
            <a:ext cx="8901546"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buSzPct val="75000"/>
              <a:buFont typeface="Monotype Sorts" pitchFamily="2" charset="2"/>
              <a:buChar char="n"/>
            </a:pPr>
            <a:r>
              <a:rPr lang="en-US" sz="2200" dirty="0" smtClean="0">
                <a:solidFill>
                  <a:srgbClr val="000000"/>
                </a:solidFill>
              </a:rPr>
              <a:t>  For example, if network input 0 has network output 4 and network input 1 has network output 7 as their destinations, then switch A is blocked since both 4 (100) and 7 (111) have bit 1 in their first bit position.</a:t>
            </a:r>
          </a:p>
        </p:txBody>
      </p:sp>
      <p:sp>
        <p:nvSpPr>
          <p:cNvPr id="121060" name="Text Box 228"/>
          <p:cNvSpPr txBox="1">
            <a:spLocks noChangeArrowheads="1"/>
          </p:cNvSpPr>
          <p:nvPr/>
        </p:nvSpPr>
        <p:spPr bwMode="auto">
          <a:xfrm>
            <a:off x="4648200" y="501650"/>
            <a:ext cx="6254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(100)</a:t>
            </a:r>
            <a:endParaRPr lang="en-US" sz="1600" smtClean="0">
              <a:solidFill>
                <a:srgbClr val="000000"/>
              </a:solidFill>
            </a:endParaRPr>
          </a:p>
        </p:txBody>
      </p:sp>
      <p:sp>
        <p:nvSpPr>
          <p:cNvPr id="121061" name="Text Box 229"/>
          <p:cNvSpPr txBox="1">
            <a:spLocks noChangeArrowheads="1"/>
          </p:cNvSpPr>
          <p:nvPr/>
        </p:nvSpPr>
        <p:spPr bwMode="auto">
          <a:xfrm>
            <a:off x="4648200" y="882650"/>
            <a:ext cx="6254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(111)</a:t>
            </a:r>
            <a:endParaRPr lang="en-US" sz="1600" smtClean="0">
              <a:solidFill>
                <a:srgbClr val="000000"/>
              </a:solidFill>
            </a:endParaRPr>
          </a:p>
        </p:txBody>
      </p:sp>
      <p:sp>
        <p:nvSpPr>
          <p:cNvPr id="121062" name="AutoShape 230"/>
          <p:cNvSpPr>
            <a:spLocks/>
          </p:cNvSpPr>
          <p:nvPr/>
        </p:nvSpPr>
        <p:spPr bwMode="auto">
          <a:xfrm>
            <a:off x="5943600" y="120650"/>
            <a:ext cx="1233488" cy="361950"/>
          </a:xfrm>
          <a:prstGeom prst="borderCallout2">
            <a:avLst>
              <a:gd name="adj1" fmla="val 31579"/>
              <a:gd name="adj2" fmla="val -6176"/>
              <a:gd name="adj3" fmla="val 31579"/>
              <a:gd name="adj4" fmla="val -19435"/>
              <a:gd name="adj5" fmla="val 175875"/>
              <a:gd name="adj6" fmla="val -33204"/>
            </a:avLst>
          </a:prstGeom>
          <a:solidFill>
            <a:srgbClr val="00FFFF"/>
          </a:solidFill>
          <a:ln w="254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1600" b="1" smtClean="0">
                <a:solidFill>
                  <a:srgbClr val="000000"/>
                </a:solidFill>
              </a:rPr>
              <a:t>BLOCKED</a:t>
            </a:r>
            <a:endParaRPr lang="en-US" sz="1600" smtClean="0">
              <a:solidFill>
                <a:srgbClr val="000000"/>
              </a:solidFill>
            </a:endParaRPr>
          </a:p>
        </p:txBody>
      </p:sp>
      <p:sp>
        <p:nvSpPr>
          <p:cNvPr id="121063" name="Oval 231"/>
          <p:cNvSpPr>
            <a:spLocks noChangeArrowheads="1"/>
          </p:cNvSpPr>
          <p:nvPr/>
        </p:nvSpPr>
        <p:spPr bwMode="auto">
          <a:xfrm>
            <a:off x="4419600" y="577850"/>
            <a:ext cx="381000" cy="381000"/>
          </a:xfrm>
          <a:prstGeom prst="ellipse">
            <a:avLst/>
          </a:prstGeom>
          <a:noFill/>
          <a:ln w="50800" cap="sq">
            <a:solidFill>
              <a:srgbClr val="00FF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65" name="Oval 233"/>
          <p:cNvSpPr>
            <a:spLocks noChangeArrowheads="1"/>
          </p:cNvSpPr>
          <p:nvPr/>
        </p:nvSpPr>
        <p:spPr bwMode="auto">
          <a:xfrm>
            <a:off x="8458200" y="3244850"/>
            <a:ext cx="381000" cy="381000"/>
          </a:xfrm>
          <a:prstGeom prst="ellipse">
            <a:avLst/>
          </a:prstGeom>
          <a:noFill/>
          <a:ln w="50800" cap="sq">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66" name="Oval 234"/>
          <p:cNvSpPr>
            <a:spLocks noChangeArrowheads="1"/>
          </p:cNvSpPr>
          <p:nvPr/>
        </p:nvSpPr>
        <p:spPr bwMode="auto">
          <a:xfrm>
            <a:off x="8458200" y="2178050"/>
            <a:ext cx="381000" cy="381000"/>
          </a:xfrm>
          <a:prstGeom prst="ellipse">
            <a:avLst/>
          </a:prstGeom>
          <a:noFill/>
          <a:ln w="50800" cap="sq">
            <a:solidFill>
              <a:srgbClr val="00FF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067" name="Oval 235"/>
          <p:cNvSpPr>
            <a:spLocks noChangeArrowheads="1"/>
          </p:cNvSpPr>
          <p:nvPr/>
        </p:nvSpPr>
        <p:spPr bwMode="auto">
          <a:xfrm>
            <a:off x="4419600" y="1035050"/>
            <a:ext cx="381000" cy="381000"/>
          </a:xfrm>
          <a:prstGeom prst="ellipse">
            <a:avLst/>
          </a:prstGeom>
          <a:noFill/>
          <a:ln w="50800" cap="sq">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Tree>
    <p:extLst>
      <p:ext uri="{BB962C8B-B14F-4D97-AF65-F5344CB8AC3E}">
        <p14:creationId xmlns:p14="http://schemas.microsoft.com/office/powerpoint/2010/main" val="12517964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121056"/>
                                        </p:tgtEl>
                                        <p:attrNameLst>
                                          <p:attrName>style.visibility</p:attrName>
                                        </p:attrNameLst>
                                      </p:cBhvr>
                                      <p:to>
                                        <p:strVal val="visible"/>
                                      </p:to>
                                    </p:set>
                                    <p:anim calcmode="lin" valueType="num">
                                      <p:cBhvr>
                                        <p:cTn id="7" dur="500" fill="hold"/>
                                        <p:tgtEl>
                                          <p:spTgt spid="121056"/>
                                        </p:tgtEl>
                                        <p:attrNameLst>
                                          <p:attrName>ppt_x</p:attrName>
                                        </p:attrNameLst>
                                      </p:cBhvr>
                                      <p:tavLst>
                                        <p:tav tm="0">
                                          <p:val>
                                            <p:strVal val="#ppt_x-#ppt_w/2"/>
                                          </p:val>
                                        </p:tav>
                                        <p:tav tm="100000">
                                          <p:val>
                                            <p:strVal val="#ppt_x"/>
                                          </p:val>
                                        </p:tav>
                                      </p:tavLst>
                                    </p:anim>
                                    <p:anim calcmode="lin" valueType="num">
                                      <p:cBhvr>
                                        <p:cTn id="8" dur="500" fill="hold"/>
                                        <p:tgtEl>
                                          <p:spTgt spid="121056"/>
                                        </p:tgtEl>
                                        <p:attrNameLst>
                                          <p:attrName>ppt_y</p:attrName>
                                        </p:attrNameLst>
                                      </p:cBhvr>
                                      <p:tavLst>
                                        <p:tav tm="0">
                                          <p:val>
                                            <p:strVal val="#ppt_y"/>
                                          </p:val>
                                        </p:tav>
                                        <p:tav tm="100000">
                                          <p:val>
                                            <p:strVal val="#ppt_y"/>
                                          </p:val>
                                        </p:tav>
                                      </p:tavLst>
                                    </p:anim>
                                    <p:anim calcmode="lin" valueType="num">
                                      <p:cBhvr>
                                        <p:cTn id="9" dur="500" fill="hold"/>
                                        <p:tgtEl>
                                          <p:spTgt spid="121056"/>
                                        </p:tgtEl>
                                        <p:attrNameLst>
                                          <p:attrName>ppt_w</p:attrName>
                                        </p:attrNameLst>
                                      </p:cBhvr>
                                      <p:tavLst>
                                        <p:tav tm="0">
                                          <p:val>
                                            <p:fltVal val="0"/>
                                          </p:val>
                                        </p:tav>
                                        <p:tav tm="100000">
                                          <p:val>
                                            <p:strVal val="#ppt_w"/>
                                          </p:val>
                                        </p:tav>
                                      </p:tavLst>
                                    </p:anim>
                                    <p:anim calcmode="lin" valueType="num">
                                      <p:cBhvr>
                                        <p:cTn id="10" dur="500" fill="hold"/>
                                        <p:tgtEl>
                                          <p:spTgt spid="121056"/>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0897"/>
                                        </p:tgtEl>
                                        <p:attrNameLst>
                                          <p:attrName>style.visibility</p:attrName>
                                        </p:attrNameLst>
                                      </p:cBhvr>
                                      <p:to>
                                        <p:strVal val="visible"/>
                                      </p:to>
                                    </p:set>
                                    <p:animEffect transition="in" filter="wipe(left)">
                                      <p:cBhvr>
                                        <p:cTn id="15" dur="500"/>
                                        <p:tgtEl>
                                          <p:spTgt spid="12089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499"/>
                                          </p:stCondLst>
                                        </p:cTn>
                                        <p:tgtEl>
                                          <p:spTgt spid="121049"/>
                                        </p:tgtEl>
                                        <p:attrNameLst>
                                          <p:attrName>style.visibility</p:attrName>
                                        </p:attrNameLst>
                                      </p:cBhvr>
                                      <p:to>
                                        <p:strVal val="visible"/>
                                      </p:to>
                                    </p:set>
                                  </p:childTnLst>
                                  <p:subTnLst>
                                    <p:set>
                                      <p:cBhvr override="childStyle">
                                        <p:cTn dur="1" fill="hold" display="0" masterRel="nextClick" afterEffect="1"/>
                                        <p:tgtEl>
                                          <p:spTgt spid="121049"/>
                                        </p:tgtEl>
                                        <p:attrNameLst>
                                          <p:attrName>style.visibility</p:attrName>
                                        </p:attrNameLst>
                                      </p:cBhvr>
                                      <p:to>
                                        <p:strVal val="hidden"/>
                                      </p:to>
                                    </p:set>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0900"/>
                                        </p:tgtEl>
                                        <p:attrNameLst>
                                          <p:attrName>style.visibility</p:attrName>
                                        </p:attrNameLst>
                                      </p:cBhvr>
                                      <p:to>
                                        <p:strVal val="visible"/>
                                      </p:to>
                                    </p:set>
                                    <p:animEffect transition="in" filter="wipe(left)">
                                      <p:cBhvr>
                                        <p:cTn id="24" dur="500"/>
                                        <p:tgtEl>
                                          <p:spTgt spid="12090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499"/>
                                          </p:stCondLst>
                                        </p:cTn>
                                        <p:tgtEl>
                                          <p:spTgt spid="121050"/>
                                        </p:tgtEl>
                                        <p:attrNameLst>
                                          <p:attrName>style.visibility</p:attrName>
                                        </p:attrNameLst>
                                      </p:cBhvr>
                                      <p:to>
                                        <p:strVal val="visible"/>
                                      </p:to>
                                    </p:set>
                                  </p:childTnLst>
                                  <p:subTnLst>
                                    <p:set>
                                      <p:cBhvr override="childStyle">
                                        <p:cTn dur="1" fill="hold" display="0" masterRel="nextClick" afterEffect="1"/>
                                        <p:tgtEl>
                                          <p:spTgt spid="121050"/>
                                        </p:tgtEl>
                                        <p:attrNameLst>
                                          <p:attrName>style.visibility</p:attrName>
                                        </p:attrNameLst>
                                      </p:cBhvr>
                                      <p:to>
                                        <p:strVal val="hidden"/>
                                      </p:to>
                                    </p:set>
                                  </p:sub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0911"/>
                                        </p:tgtEl>
                                        <p:attrNameLst>
                                          <p:attrName>style.visibility</p:attrName>
                                        </p:attrNameLst>
                                      </p:cBhvr>
                                      <p:to>
                                        <p:strVal val="visible"/>
                                      </p:to>
                                    </p:set>
                                    <p:animEffect transition="in" filter="wipe(left)">
                                      <p:cBhvr>
                                        <p:cTn id="33" dur="500"/>
                                        <p:tgtEl>
                                          <p:spTgt spid="12091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121051"/>
                                        </p:tgtEl>
                                        <p:attrNameLst>
                                          <p:attrName>style.visibility</p:attrName>
                                        </p:attrNameLst>
                                      </p:cBhvr>
                                      <p:to>
                                        <p:strVal val="visible"/>
                                      </p:to>
                                    </p:set>
                                  </p:childTnLst>
                                  <p:subTnLst>
                                    <p:set>
                                      <p:cBhvr override="childStyle">
                                        <p:cTn dur="1" fill="hold" display="0" masterRel="nextClick" afterEffect="1"/>
                                        <p:tgtEl>
                                          <p:spTgt spid="121051"/>
                                        </p:tgtEl>
                                        <p:attrNameLst>
                                          <p:attrName>style.visibility</p:attrName>
                                        </p:attrNameLst>
                                      </p:cBhvr>
                                      <p:to>
                                        <p:strVal val="hidden"/>
                                      </p:to>
                                    </p:set>
                                  </p:sub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121052"/>
                                        </p:tgtEl>
                                        <p:attrNameLst>
                                          <p:attrName>style.visibility</p:attrName>
                                        </p:attrNameLst>
                                      </p:cBhvr>
                                      <p:to>
                                        <p:strVal val="visible"/>
                                      </p:to>
                                    </p:set>
                                  </p:childTnLst>
                                  <p:subTnLst>
                                    <p:set>
                                      <p:cBhvr override="childStyle">
                                        <p:cTn dur="1" fill="hold" display="0" masterRel="nextClick" afterEffect="1"/>
                                        <p:tgtEl>
                                          <p:spTgt spid="121052"/>
                                        </p:tgtEl>
                                        <p:attrNameLst>
                                          <p:attrName>style.visibility</p:attrName>
                                        </p:attrNameLst>
                                      </p:cBhvr>
                                      <p:to>
                                        <p:strVal val="hidden"/>
                                      </p:to>
                                    </p:set>
                                  </p:sub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121057"/>
                                        </p:tgtEl>
                                        <p:attrNameLst>
                                          <p:attrName>style.visibility</p:attrName>
                                        </p:attrNameLst>
                                      </p:cBhvr>
                                      <p:to>
                                        <p:strVal val="visible"/>
                                      </p:to>
                                    </p:set>
                                  </p:childTnLst>
                                  <p:subTnLst>
                                    <p:set>
                                      <p:cBhvr override="childStyle">
                                        <p:cTn dur="1" fill="hold" display="0" masterRel="nextClick" afterEffect="1"/>
                                        <p:tgtEl>
                                          <p:spTgt spid="121057"/>
                                        </p:tgtEl>
                                        <p:attrNameLst>
                                          <p:attrName>style.visibility</p:attrName>
                                        </p:attrNameLst>
                                      </p:cBhvr>
                                      <p:to>
                                        <p:strVal val="hidden"/>
                                      </p:to>
                                    </p:set>
                                  </p:subTnLst>
                                </p:cTn>
                              </p:par>
                            </p:childTnLst>
                          </p:cTn>
                        </p:par>
                      </p:childTnLst>
                    </p:cTn>
                  </p:par>
                  <p:par>
                    <p:cTn id="46" fill="hold" nodeType="clickPar">
                      <p:stCondLst>
                        <p:cond delay="indefinite"/>
                      </p:stCondLst>
                      <p:childTnLst>
                        <p:par>
                          <p:cTn id="47" fill="hold" nodeType="withGroup">
                            <p:stCondLst>
                              <p:cond delay="0"/>
                            </p:stCondLst>
                            <p:childTnLst>
                              <p:par>
                                <p:cTn id="48" presetID="23" presetClass="entr" presetSubtype="16" fill="hold" nodeType="clickEffect">
                                  <p:stCondLst>
                                    <p:cond delay="0"/>
                                  </p:stCondLst>
                                  <p:childTnLst>
                                    <p:set>
                                      <p:cBhvr>
                                        <p:cTn id="49" dur="1" fill="hold">
                                          <p:stCondLst>
                                            <p:cond delay="0"/>
                                          </p:stCondLst>
                                        </p:cTn>
                                        <p:tgtEl>
                                          <p:spTgt spid="121055"/>
                                        </p:tgtEl>
                                        <p:attrNameLst>
                                          <p:attrName>style.visibility</p:attrName>
                                        </p:attrNameLst>
                                      </p:cBhvr>
                                      <p:to>
                                        <p:strVal val="visible"/>
                                      </p:to>
                                    </p:set>
                                    <p:anim calcmode="lin" valueType="num">
                                      <p:cBhvr>
                                        <p:cTn id="50" dur="500" fill="hold"/>
                                        <p:tgtEl>
                                          <p:spTgt spid="121055"/>
                                        </p:tgtEl>
                                        <p:attrNameLst>
                                          <p:attrName>ppt_w</p:attrName>
                                        </p:attrNameLst>
                                      </p:cBhvr>
                                      <p:tavLst>
                                        <p:tav tm="0">
                                          <p:val>
                                            <p:fltVal val="0"/>
                                          </p:val>
                                        </p:tav>
                                        <p:tav tm="100000">
                                          <p:val>
                                            <p:strVal val="#ppt_w"/>
                                          </p:val>
                                        </p:tav>
                                      </p:tavLst>
                                    </p:anim>
                                    <p:anim calcmode="lin" valueType="num">
                                      <p:cBhvr>
                                        <p:cTn id="51" dur="500" fill="hold"/>
                                        <p:tgtEl>
                                          <p:spTgt spid="121055"/>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21055"/>
                                        </p:tgtEl>
                                        <p:attrNameLst>
                                          <p:attrName>style.visibility</p:attrName>
                                        </p:attrNameLst>
                                      </p:cBhvr>
                                      <p:to>
                                        <p:strVal val="hidden"/>
                                      </p:to>
                                    </p:set>
                                  </p:sub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20913"/>
                                        </p:tgtEl>
                                        <p:attrNameLst>
                                          <p:attrName>style.visibility</p:attrName>
                                        </p:attrNameLst>
                                      </p:cBhvr>
                                      <p:to>
                                        <p:strVal val="visible"/>
                                      </p:to>
                                    </p:set>
                                    <p:animEffect transition="in" filter="wipe(left)">
                                      <p:cBhvr>
                                        <p:cTn id="56" dur="500"/>
                                        <p:tgtEl>
                                          <p:spTgt spid="12091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21059"/>
                                        </p:tgtEl>
                                        <p:attrNameLst>
                                          <p:attrName>style.visibility</p:attrName>
                                        </p:attrNameLst>
                                      </p:cBhvr>
                                      <p:to>
                                        <p:strVal val="visible"/>
                                      </p:to>
                                    </p:set>
                                    <p:animEffect transition="in" filter="wipe(left)">
                                      <p:cBhvr>
                                        <p:cTn id="61" dur="500"/>
                                        <p:tgtEl>
                                          <p:spTgt spid="12105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grpId="0" nodeType="clickEffect">
                                  <p:stCondLst>
                                    <p:cond delay="0"/>
                                  </p:stCondLst>
                                  <p:childTnLst>
                                    <p:set>
                                      <p:cBhvr>
                                        <p:cTn id="65" dur="1" fill="hold">
                                          <p:stCondLst>
                                            <p:cond delay="499"/>
                                          </p:stCondLst>
                                        </p:cTn>
                                        <p:tgtEl>
                                          <p:spTgt spid="121063"/>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0" nodeType="clickEffect">
                                  <p:stCondLst>
                                    <p:cond delay="0"/>
                                  </p:stCondLst>
                                  <p:childTnLst>
                                    <p:set>
                                      <p:cBhvr>
                                        <p:cTn id="69" dur="1" fill="hold">
                                          <p:stCondLst>
                                            <p:cond delay="499"/>
                                          </p:stCondLst>
                                        </p:cTn>
                                        <p:tgtEl>
                                          <p:spTgt spid="121060"/>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499"/>
                                          </p:stCondLst>
                                        </p:cTn>
                                        <p:tgtEl>
                                          <p:spTgt spid="121066"/>
                                        </p:tgtEl>
                                        <p:attrNameLst>
                                          <p:attrName>style.visibility</p:attrName>
                                        </p:attrNameLst>
                                      </p:cBhvr>
                                      <p:to>
                                        <p:strVal val="visibl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1" presetClass="entr" presetSubtype="0" fill="hold" grpId="0" nodeType="clickEffect">
                                  <p:stCondLst>
                                    <p:cond delay="0"/>
                                  </p:stCondLst>
                                  <p:childTnLst>
                                    <p:set>
                                      <p:cBhvr>
                                        <p:cTn id="77" dur="1" fill="hold">
                                          <p:stCondLst>
                                            <p:cond delay="499"/>
                                          </p:stCondLst>
                                        </p:cTn>
                                        <p:tgtEl>
                                          <p:spTgt spid="121067"/>
                                        </p:tgtEl>
                                        <p:attrNameLst>
                                          <p:attrName>style.visibility</p:attrName>
                                        </p:attrNameLst>
                                      </p:cBhvr>
                                      <p:to>
                                        <p:strVal val="visible"/>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ntr" presetSubtype="0" fill="hold" grpId="0" nodeType="clickEffect">
                                  <p:stCondLst>
                                    <p:cond delay="0"/>
                                  </p:stCondLst>
                                  <p:childTnLst>
                                    <p:set>
                                      <p:cBhvr>
                                        <p:cTn id="81" dur="1" fill="hold">
                                          <p:stCondLst>
                                            <p:cond delay="499"/>
                                          </p:stCondLst>
                                        </p:cTn>
                                        <p:tgtEl>
                                          <p:spTgt spid="121061"/>
                                        </p:tgtEl>
                                        <p:attrNameLst>
                                          <p:attrName>style.visibility</p:attrName>
                                        </p:attrNameLst>
                                      </p:cBhvr>
                                      <p:to>
                                        <p:strVal val="visible"/>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 presetClass="entr" presetSubtype="0" fill="hold" grpId="0" nodeType="clickEffect">
                                  <p:stCondLst>
                                    <p:cond delay="0"/>
                                  </p:stCondLst>
                                  <p:childTnLst>
                                    <p:set>
                                      <p:cBhvr>
                                        <p:cTn id="85" dur="1" fill="hold">
                                          <p:stCondLst>
                                            <p:cond delay="499"/>
                                          </p:stCondLst>
                                        </p:cTn>
                                        <p:tgtEl>
                                          <p:spTgt spid="121065"/>
                                        </p:tgtEl>
                                        <p:attrNameLst>
                                          <p:attrName>style.visibility</p:attrName>
                                        </p:attrNameLst>
                                      </p:cBhvr>
                                      <p:to>
                                        <p:strVal val="visible"/>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1" presetClass="entr" presetSubtype="0" fill="hold" grpId="0" nodeType="clickEffect">
                                  <p:stCondLst>
                                    <p:cond delay="0"/>
                                  </p:stCondLst>
                                  <p:childTnLst>
                                    <p:set>
                                      <p:cBhvr>
                                        <p:cTn id="89" dur="1" fill="hold">
                                          <p:stCondLst>
                                            <p:cond delay="499"/>
                                          </p:stCondLst>
                                        </p:cTn>
                                        <p:tgtEl>
                                          <p:spTgt spid="1210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97" grpId="0" autoUpdateAnimBg="0"/>
      <p:bldP spid="120900" grpId="0" autoUpdateAnimBg="0"/>
      <p:bldP spid="120911" grpId="0" autoUpdateAnimBg="0"/>
      <p:bldP spid="120913" grpId="0" autoUpdateAnimBg="0"/>
      <p:bldP spid="121051" grpId="0" animBg="1"/>
      <p:bldP spid="121052" grpId="0" animBg="1"/>
      <p:bldP spid="121057" grpId="0" autoUpdateAnimBg="0"/>
      <p:bldP spid="121059" grpId="0" autoUpdateAnimBg="0"/>
      <p:bldP spid="121060" grpId="0" autoUpdateAnimBg="0"/>
      <p:bldP spid="121061" grpId="0" autoUpdateAnimBg="0"/>
      <p:bldP spid="121062" grpId="0" animBg="1" autoUpdateAnimBg="0"/>
      <p:bldP spid="121063" grpId="0" animBg="1"/>
      <p:bldP spid="121065" grpId="0" animBg="1"/>
      <p:bldP spid="121066" grpId="0" animBg="1"/>
      <p:bldP spid="1210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32" name="Text Box 76"/>
          <p:cNvSpPr txBox="1">
            <a:spLocks noChangeArrowheads="1"/>
          </p:cNvSpPr>
          <p:nvPr/>
        </p:nvSpPr>
        <p:spPr bwMode="auto">
          <a:xfrm>
            <a:off x="228600" y="4555371"/>
            <a:ext cx="4286249"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buSzPct val="75000"/>
              <a:buFont typeface="Monotype Sorts" pitchFamily="2" charset="2"/>
              <a:buChar char="n"/>
            </a:pPr>
            <a:r>
              <a:rPr lang="en-US" sz="2200" dirty="0" smtClean="0">
                <a:solidFill>
                  <a:srgbClr val="000000"/>
                </a:solidFill>
              </a:rPr>
              <a:t>  Since the 3rd stage outputs are the outputs of the network, the last stage cannot block a permutation that has been routed successfully by the previous stages.</a:t>
            </a:r>
          </a:p>
        </p:txBody>
      </p:sp>
      <p:sp>
        <p:nvSpPr>
          <p:cNvPr id="121934" name="Text Box 78"/>
          <p:cNvSpPr txBox="1">
            <a:spLocks noChangeArrowheads="1"/>
          </p:cNvSpPr>
          <p:nvPr/>
        </p:nvSpPr>
        <p:spPr bwMode="auto">
          <a:xfrm>
            <a:off x="228600" y="85572"/>
            <a:ext cx="8763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buSzPct val="75000"/>
              <a:buFont typeface="Monotype Sorts" pitchFamily="2" charset="2"/>
              <a:buChar char="n"/>
            </a:pPr>
            <a:r>
              <a:rPr lang="en-US" sz="2200" dirty="0" smtClean="0">
                <a:solidFill>
                  <a:srgbClr val="000000"/>
                </a:solidFill>
              </a:rPr>
              <a:t>  Similarly, the 2nd stage switch sends its upper output to switches I or K, which connect to outputs 0 (000), 1 (001), 4 (100), and 5 (101).</a:t>
            </a:r>
          </a:p>
        </p:txBody>
      </p:sp>
      <p:sp>
        <p:nvSpPr>
          <p:cNvPr id="121935" name="Text Box 79"/>
          <p:cNvSpPr txBox="1">
            <a:spLocks noChangeArrowheads="1"/>
          </p:cNvSpPr>
          <p:nvPr/>
        </p:nvSpPr>
        <p:spPr bwMode="auto">
          <a:xfrm>
            <a:off x="190500" y="953125"/>
            <a:ext cx="86487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buSzPct val="75000"/>
              <a:buFont typeface="Monotype Sorts" pitchFamily="2" charset="2"/>
              <a:buChar char="n"/>
            </a:pPr>
            <a:r>
              <a:rPr lang="en-US" sz="2200" dirty="0" smtClean="0">
                <a:solidFill>
                  <a:srgbClr val="000000"/>
                </a:solidFill>
              </a:rPr>
              <a:t>  The lower outputs can reach switches J or L, which can access outputs 2, 3, 6, and 7 (010, 011,110, and 111).</a:t>
            </a:r>
          </a:p>
        </p:txBody>
      </p:sp>
      <p:sp>
        <p:nvSpPr>
          <p:cNvPr id="121937" name="Text Box 81"/>
          <p:cNvSpPr txBox="1">
            <a:spLocks noChangeArrowheads="1"/>
          </p:cNvSpPr>
          <p:nvPr/>
        </p:nvSpPr>
        <p:spPr bwMode="auto">
          <a:xfrm>
            <a:off x="211282" y="1954357"/>
            <a:ext cx="38100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buSzPct val="75000"/>
              <a:buFont typeface="Monotype Sorts" pitchFamily="2" charset="2"/>
              <a:buChar char="n"/>
            </a:pPr>
            <a:r>
              <a:rPr lang="en-US" sz="2200" dirty="0" smtClean="0">
                <a:solidFill>
                  <a:srgbClr val="000000"/>
                </a:solidFill>
              </a:rPr>
              <a:t>  For the second stage, the 2nd bit of the destination determines the setting of the switch.</a:t>
            </a:r>
          </a:p>
        </p:txBody>
      </p:sp>
      <p:sp>
        <p:nvSpPr>
          <p:cNvPr id="121938" name="Text Box 82"/>
          <p:cNvSpPr txBox="1">
            <a:spLocks noChangeArrowheads="1"/>
          </p:cNvSpPr>
          <p:nvPr/>
        </p:nvSpPr>
        <p:spPr bwMode="auto">
          <a:xfrm>
            <a:off x="228600" y="3136900"/>
            <a:ext cx="38100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buSzPct val="75000"/>
              <a:buFont typeface="Monotype Sorts" pitchFamily="2" charset="2"/>
              <a:buChar char="n"/>
            </a:pPr>
            <a:r>
              <a:rPr lang="en-US" sz="2200" dirty="0" smtClean="0">
                <a:solidFill>
                  <a:srgbClr val="000000"/>
                </a:solidFill>
              </a:rPr>
              <a:t>  Similarly, the least significant bit of the destination determines the setting of the switches in the 3rd stage. </a:t>
            </a:r>
          </a:p>
        </p:txBody>
      </p:sp>
      <p:grpSp>
        <p:nvGrpSpPr>
          <p:cNvPr id="122045" name="Group 189"/>
          <p:cNvGrpSpPr>
            <a:grpSpLocks/>
          </p:cNvGrpSpPr>
          <p:nvPr/>
        </p:nvGrpSpPr>
        <p:grpSpPr bwMode="auto">
          <a:xfrm>
            <a:off x="4667250" y="1676400"/>
            <a:ext cx="3867150" cy="3384550"/>
            <a:chOff x="2880" y="1248"/>
            <a:chExt cx="2436" cy="2132"/>
          </a:xfrm>
        </p:grpSpPr>
        <p:sp>
          <p:nvSpPr>
            <p:cNvPr id="121939" name="Rectangle 83"/>
            <p:cNvSpPr>
              <a:spLocks noChangeArrowheads="1"/>
            </p:cNvSpPr>
            <p:nvPr/>
          </p:nvSpPr>
          <p:spPr bwMode="auto">
            <a:xfrm>
              <a:off x="3360" y="1296"/>
              <a:ext cx="288" cy="288"/>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A</a:t>
              </a:r>
            </a:p>
          </p:txBody>
        </p:sp>
        <p:sp>
          <p:nvSpPr>
            <p:cNvPr id="121940" name="Rectangle 84"/>
            <p:cNvSpPr>
              <a:spLocks noChangeArrowheads="1"/>
            </p:cNvSpPr>
            <p:nvPr/>
          </p:nvSpPr>
          <p:spPr bwMode="auto">
            <a:xfrm>
              <a:off x="4032" y="1296"/>
              <a:ext cx="288" cy="288"/>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E</a:t>
              </a:r>
            </a:p>
          </p:txBody>
        </p:sp>
        <p:sp>
          <p:nvSpPr>
            <p:cNvPr id="121941" name="Rectangle 85"/>
            <p:cNvSpPr>
              <a:spLocks noChangeArrowheads="1"/>
            </p:cNvSpPr>
            <p:nvPr/>
          </p:nvSpPr>
          <p:spPr bwMode="auto">
            <a:xfrm>
              <a:off x="4704" y="1296"/>
              <a:ext cx="288" cy="288"/>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I</a:t>
              </a:r>
            </a:p>
          </p:txBody>
        </p:sp>
        <p:sp>
          <p:nvSpPr>
            <p:cNvPr id="121942" name="Rectangle 86"/>
            <p:cNvSpPr>
              <a:spLocks noChangeArrowheads="1"/>
            </p:cNvSpPr>
            <p:nvPr/>
          </p:nvSpPr>
          <p:spPr bwMode="auto">
            <a:xfrm>
              <a:off x="3360" y="1872"/>
              <a:ext cx="288" cy="288"/>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B</a:t>
              </a:r>
            </a:p>
          </p:txBody>
        </p:sp>
        <p:sp>
          <p:nvSpPr>
            <p:cNvPr id="121943" name="Rectangle 87"/>
            <p:cNvSpPr>
              <a:spLocks noChangeArrowheads="1"/>
            </p:cNvSpPr>
            <p:nvPr/>
          </p:nvSpPr>
          <p:spPr bwMode="auto">
            <a:xfrm>
              <a:off x="3360" y="2448"/>
              <a:ext cx="288" cy="288"/>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C</a:t>
              </a:r>
            </a:p>
          </p:txBody>
        </p:sp>
        <p:sp>
          <p:nvSpPr>
            <p:cNvPr id="121944" name="Rectangle 88"/>
            <p:cNvSpPr>
              <a:spLocks noChangeArrowheads="1"/>
            </p:cNvSpPr>
            <p:nvPr/>
          </p:nvSpPr>
          <p:spPr bwMode="auto">
            <a:xfrm>
              <a:off x="3360" y="3024"/>
              <a:ext cx="288" cy="288"/>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D</a:t>
              </a:r>
            </a:p>
          </p:txBody>
        </p:sp>
        <p:sp>
          <p:nvSpPr>
            <p:cNvPr id="121945" name="Rectangle 89"/>
            <p:cNvSpPr>
              <a:spLocks noChangeArrowheads="1"/>
            </p:cNvSpPr>
            <p:nvPr/>
          </p:nvSpPr>
          <p:spPr bwMode="auto">
            <a:xfrm>
              <a:off x="4032" y="1872"/>
              <a:ext cx="288" cy="288"/>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F</a:t>
              </a:r>
            </a:p>
          </p:txBody>
        </p:sp>
        <p:sp>
          <p:nvSpPr>
            <p:cNvPr id="121946" name="Rectangle 90"/>
            <p:cNvSpPr>
              <a:spLocks noChangeArrowheads="1"/>
            </p:cNvSpPr>
            <p:nvPr/>
          </p:nvSpPr>
          <p:spPr bwMode="auto">
            <a:xfrm>
              <a:off x="4032" y="2448"/>
              <a:ext cx="288" cy="288"/>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G</a:t>
              </a:r>
            </a:p>
          </p:txBody>
        </p:sp>
        <p:sp>
          <p:nvSpPr>
            <p:cNvPr id="121947" name="Rectangle 91"/>
            <p:cNvSpPr>
              <a:spLocks noChangeArrowheads="1"/>
            </p:cNvSpPr>
            <p:nvPr/>
          </p:nvSpPr>
          <p:spPr bwMode="auto">
            <a:xfrm>
              <a:off x="4704" y="1872"/>
              <a:ext cx="288" cy="288"/>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J</a:t>
              </a:r>
            </a:p>
          </p:txBody>
        </p:sp>
        <p:sp>
          <p:nvSpPr>
            <p:cNvPr id="121948" name="Rectangle 92"/>
            <p:cNvSpPr>
              <a:spLocks noChangeArrowheads="1"/>
            </p:cNvSpPr>
            <p:nvPr/>
          </p:nvSpPr>
          <p:spPr bwMode="auto">
            <a:xfrm>
              <a:off x="4032" y="3024"/>
              <a:ext cx="288" cy="288"/>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H</a:t>
              </a:r>
            </a:p>
          </p:txBody>
        </p:sp>
        <p:sp>
          <p:nvSpPr>
            <p:cNvPr id="121949" name="Rectangle 93"/>
            <p:cNvSpPr>
              <a:spLocks noChangeArrowheads="1"/>
            </p:cNvSpPr>
            <p:nvPr/>
          </p:nvSpPr>
          <p:spPr bwMode="auto">
            <a:xfrm>
              <a:off x="4704" y="3024"/>
              <a:ext cx="288" cy="288"/>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L</a:t>
              </a:r>
            </a:p>
          </p:txBody>
        </p:sp>
        <p:sp>
          <p:nvSpPr>
            <p:cNvPr id="121950" name="Rectangle 94"/>
            <p:cNvSpPr>
              <a:spLocks noChangeArrowheads="1"/>
            </p:cNvSpPr>
            <p:nvPr/>
          </p:nvSpPr>
          <p:spPr bwMode="auto">
            <a:xfrm>
              <a:off x="4704" y="2448"/>
              <a:ext cx="288" cy="288"/>
            </a:xfrm>
            <a:prstGeom prst="rect">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K</a:t>
              </a:r>
            </a:p>
          </p:txBody>
        </p:sp>
        <p:sp>
          <p:nvSpPr>
            <p:cNvPr id="121951" name="Line 95"/>
            <p:cNvSpPr>
              <a:spLocks noChangeShapeType="1"/>
            </p:cNvSpPr>
            <p:nvPr/>
          </p:nvSpPr>
          <p:spPr bwMode="auto">
            <a:xfrm>
              <a:off x="3648" y="1344"/>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53" name="Line 97"/>
            <p:cNvSpPr>
              <a:spLocks noChangeShapeType="1"/>
            </p:cNvSpPr>
            <p:nvPr/>
          </p:nvSpPr>
          <p:spPr bwMode="auto">
            <a:xfrm>
              <a:off x="3648" y="1536"/>
              <a:ext cx="384"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54" name="Line 98"/>
            <p:cNvSpPr>
              <a:spLocks noChangeShapeType="1"/>
            </p:cNvSpPr>
            <p:nvPr/>
          </p:nvSpPr>
          <p:spPr bwMode="auto">
            <a:xfrm>
              <a:off x="3648" y="1920"/>
              <a:ext cx="384" cy="576"/>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55" name="Line 99"/>
            <p:cNvSpPr>
              <a:spLocks noChangeShapeType="1"/>
            </p:cNvSpPr>
            <p:nvPr/>
          </p:nvSpPr>
          <p:spPr bwMode="auto">
            <a:xfrm>
              <a:off x="3648" y="2112"/>
              <a:ext cx="384" cy="96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56" name="Line 100"/>
            <p:cNvSpPr>
              <a:spLocks noChangeShapeType="1"/>
            </p:cNvSpPr>
            <p:nvPr/>
          </p:nvSpPr>
          <p:spPr bwMode="auto">
            <a:xfrm flipV="1">
              <a:off x="3648" y="1536"/>
              <a:ext cx="384" cy="96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57" name="Line 101"/>
            <p:cNvSpPr>
              <a:spLocks noChangeShapeType="1"/>
            </p:cNvSpPr>
            <p:nvPr/>
          </p:nvSpPr>
          <p:spPr bwMode="auto">
            <a:xfrm flipV="1">
              <a:off x="3648" y="2112"/>
              <a:ext cx="384" cy="576"/>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58" name="Line 102"/>
            <p:cNvSpPr>
              <a:spLocks noChangeShapeType="1"/>
            </p:cNvSpPr>
            <p:nvPr/>
          </p:nvSpPr>
          <p:spPr bwMode="auto">
            <a:xfrm flipV="1">
              <a:off x="3648" y="2688"/>
              <a:ext cx="384"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59" name="Line 103"/>
            <p:cNvSpPr>
              <a:spLocks noChangeShapeType="1"/>
            </p:cNvSpPr>
            <p:nvPr/>
          </p:nvSpPr>
          <p:spPr bwMode="auto">
            <a:xfrm>
              <a:off x="3648" y="3264"/>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60" name="Line 104"/>
            <p:cNvSpPr>
              <a:spLocks noChangeShapeType="1"/>
            </p:cNvSpPr>
            <p:nvPr/>
          </p:nvSpPr>
          <p:spPr bwMode="auto">
            <a:xfrm>
              <a:off x="4320" y="1344"/>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61" name="Line 105"/>
            <p:cNvSpPr>
              <a:spLocks noChangeShapeType="1"/>
            </p:cNvSpPr>
            <p:nvPr/>
          </p:nvSpPr>
          <p:spPr bwMode="auto">
            <a:xfrm>
              <a:off x="4320" y="1536"/>
              <a:ext cx="384"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62" name="Line 106"/>
            <p:cNvSpPr>
              <a:spLocks noChangeShapeType="1"/>
            </p:cNvSpPr>
            <p:nvPr/>
          </p:nvSpPr>
          <p:spPr bwMode="auto">
            <a:xfrm>
              <a:off x="4320" y="1920"/>
              <a:ext cx="384" cy="576"/>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63" name="Line 107"/>
            <p:cNvSpPr>
              <a:spLocks noChangeShapeType="1"/>
            </p:cNvSpPr>
            <p:nvPr/>
          </p:nvSpPr>
          <p:spPr bwMode="auto">
            <a:xfrm>
              <a:off x="4320" y="2112"/>
              <a:ext cx="384" cy="96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64" name="Line 108"/>
            <p:cNvSpPr>
              <a:spLocks noChangeShapeType="1"/>
            </p:cNvSpPr>
            <p:nvPr/>
          </p:nvSpPr>
          <p:spPr bwMode="auto">
            <a:xfrm flipV="1">
              <a:off x="4320" y="1536"/>
              <a:ext cx="384" cy="96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65" name="Line 109"/>
            <p:cNvSpPr>
              <a:spLocks noChangeShapeType="1"/>
            </p:cNvSpPr>
            <p:nvPr/>
          </p:nvSpPr>
          <p:spPr bwMode="auto">
            <a:xfrm flipV="1">
              <a:off x="4320" y="2112"/>
              <a:ext cx="384" cy="576"/>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66" name="Line 110"/>
            <p:cNvSpPr>
              <a:spLocks noChangeShapeType="1"/>
            </p:cNvSpPr>
            <p:nvPr/>
          </p:nvSpPr>
          <p:spPr bwMode="auto">
            <a:xfrm flipV="1">
              <a:off x="4320" y="2688"/>
              <a:ext cx="384"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67" name="Line 111"/>
            <p:cNvSpPr>
              <a:spLocks noChangeShapeType="1"/>
            </p:cNvSpPr>
            <p:nvPr/>
          </p:nvSpPr>
          <p:spPr bwMode="auto">
            <a:xfrm>
              <a:off x="4320" y="3264"/>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68" name="Line 112"/>
            <p:cNvSpPr>
              <a:spLocks noChangeShapeType="1"/>
            </p:cNvSpPr>
            <p:nvPr/>
          </p:nvSpPr>
          <p:spPr bwMode="auto">
            <a:xfrm flipH="1">
              <a:off x="3024" y="1344"/>
              <a:ext cx="336"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69" name="Line 113"/>
            <p:cNvSpPr>
              <a:spLocks noChangeShapeType="1"/>
            </p:cNvSpPr>
            <p:nvPr/>
          </p:nvSpPr>
          <p:spPr bwMode="auto">
            <a:xfrm flipH="1">
              <a:off x="3024" y="1536"/>
              <a:ext cx="336"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70" name="Line 114"/>
            <p:cNvSpPr>
              <a:spLocks noChangeShapeType="1"/>
            </p:cNvSpPr>
            <p:nvPr/>
          </p:nvSpPr>
          <p:spPr bwMode="auto">
            <a:xfrm flipH="1">
              <a:off x="3024" y="1920"/>
              <a:ext cx="336"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71" name="Line 115"/>
            <p:cNvSpPr>
              <a:spLocks noChangeShapeType="1"/>
            </p:cNvSpPr>
            <p:nvPr/>
          </p:nvSpPr>
          <p:spPr bwMode="auto">
            <a:xfrm flipH="1">
              <a:off x="3024" y="2112"/>
              <a:ext cx="336"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72" name="Line 116"/>
            <p:cNvSpPr>
              <a:spLocks noChangeShapeType="1"/>
            </p:cNvSpPr>
            <p:nvPr/>
          </p:nvSpPr>
          <p:spPr bwMode="auto">
            <a:xfrm flipH="1" flipV="1">
              <a:off x="3024" y="2496"/>
              <a:ext cx="336"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73" name="Line 117"/>
            <p:cNvSpPr>
              <a:spLocks noChangeShapeType="1"/>
            </p:cNvSpPr>
            <p:nvPr/>
          </p:nvSpPr>
          <p:spPr bwMode="auto">
            <a:xfrm flipH="1" flipV="1">
              <a:off x="3024" y="2688"/>
              <a:ext cx="336"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74" name="Line 118"/>
            <p:cNvSpPr>
              <a:spLocks noChangeShapeType="1"/>
            </p:cNvSpPr>
            <p:nvPr/>
          </p:nvSpPr>
          <p:spPr bwMode="auto">
            <a:xfrm flipH="1">
              <a:off x="3024" y="3072"/>
              <a:ext cx="336"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75" name="Line 119"/>
            <p:cNvSpPr>
              <a:spLocks noChangeShapeType="1"/>
            </p:cNvSpPr>
            <p:nvPr/>
          </p:nvSpPr>
          <p:spPr bwMode="auto">
            <a:xfrm flipH="1">
              <a:off x="3024" y="3264"/>
              <a:ext cx="336"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76" name="Line 120"/>
            <p:cNvSpPr>
              <a:spLocks noChangeShapeType="1"/>
            </p:cNvSpPr>
            <p:nvPr/>
          </p:nvSpPr>
          <p:spPr bwMode="auto">
            <a:xfrm>
              <a:off x="4992" y="1344"/>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77" name="Line 121"/>
            <p:cNvSpPr>
              <a:spLocks noChangeShapeType="1"/>
            </p:cNvSpPr>
            <p:nvPr/>
          </p:nvSpPr>
          <p:spPr bwMode="auto">
            <a:xfrm>
              <a:off x="4992" y="1536"/>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78" name="Line 122"/>
            <p:cNvSpPr>
              <a:spLocks noChangeShapeType="1"/>
            </p:cNvSpPr>
            <p:nvPr/>
          </p:nvSpPr>
          <p:spPr bwMode="auto">
            <a:xfrm>
              <a:off x="4992" y="1920"/>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79" name="Line 123"/>
            <p:cNvSpPr>
              <a:spLocks noChangeShapeType="1"/>
            </p:cNvSpPr>
            <p:nvPr/>
          </p:nvSpPr>
          <p:spPr bwMode="auto">
            <a:xfrm>
              <a:off x="4992" y="2112"/>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83" name="Line 127"/>
            <p:cNvSpPr>
              <a:spLocks noChangeShapeType="1"/>
            </p:cNvSpPr>
            <p:nvPr/>
          </p:nvSpPr>
          <p:spPr bwMode="auto">
            <a:xfrm>
              <a:off x="4992" y="2496"/>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84" name="Line 128"/>
            <p:cNvSpPr>
              <a:spLocks noChangeShapeType="1"/>
            </p:cNvSpPr>
            <p:nvPr/>
          </p:nvSpPr>
          <p:spPr bwMode="auto">
            <a:xfrm>
              <a:off x="4992" y="2688"/>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85" name="Line 129"/>
            <p:cNvSpPr>
              <a:spLocks noChangeShapeType="1"/>
            </p:cNvSpPr>
            <p:nvPr/>
          </p:nvSpPr>
          <p:spPr bwMode="auto">
            <a:xfrm>
              <a:off x="4992" y="3072"/>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86" name="Line 130"/>
            <p:cNvSpPr>
              <a:spLocks noChangeShapeType="1"/>
            </p:cNvSpPr>
            <p:nvPr/>
          </p:nvSpPr>
          <p:spPr bwMode="auto">
            <a:xfrm>
              <a:off x="4992" y="3264"/>
              <a:ext cx="14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1987" name="Text Box 131"/>
            <p:cNvSpPr txBox="1">
              <a:spLocks noChangeArrowheads="1"/>
            </p:cNvSpPr>
            <p:nvPr/>
          </p:nvSpPr>
          <p:spPr bwMode="auto">
            <a:xfrm>
              <a:off x="5136" y="1248"/>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0</a:t>
              </a:r>
            </a:p>
          </p:txBody>
        </p:sp>
        <p:sp>
          <p:nvSpPr>
            <p:cNvPr id="121988" name="Text Box 132"/>
            <p:cNvSpPr txBox="1">
              <a:spLocks noChangeArrowheads="1"/>
            </p:cNvSpPr>
            <p:nvPr/>
          </p:nvSpPr>
          <p:spPr bwMode="auto">
            <a:xfrm>
              <a:off x="5136" y="1440"/>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1</a:t>
              </a:r>
            </a:p>
          </p:txBody>
        </p:sp>
        <p:sp>
          <p:nvSpPr>
            <p:cNvPr id="121989" name="Text Box 133"/>
            <p:cNvSpPr txBox="1">
              <a:spLocks noChangeArrowheads="1"/>
            </p:cNvSpPr>
            <p:nvPr/>
          </p:nvSpPr>
          <p:spPr bwMode="auto">
            <a:xfrm>
              <a:off x="5136" y="1824"/>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2</a:t>
              </a:r>
            </a:p>
          </p:txBody>
        </p:sp>
        <p:sp>
          <p:nvSpPr>
            <p:cNvPr id="121990" name="Text Box 134"/>
            <p:cNvSpPr txBox="1">
              <a:spLocks noChangeArrowheads="1"/>
            </p:cNvSpPr>
            <p:nvPr/>
          </p:nvSpPr>
          <p:spPr bwMode="auto">
            <a:xfrm>
              <a:off x="5136" y="2016"/>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3</a:t>
              </a:r>
            </a:p>
          </p:txBody>
        </p:sp>
        <p:sp>
          <p:nvSpPr>
            <p:cNvPr id="121991" name="Text Box 135"/>
            <p:cNvSpPr txBox="1">
              <a:spLocks noChangeArrowheads="1"/>
            </p:cNvSpPr>
            <p:nvPr/>
          </p:nvSpPr>
          <p:spPr bwMode="auto">
            <a:xfrm>
              <a:off x="5136" y="2400"/>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4</a:t>
              </a:r>
            </a:p>
          </p:txBody>
        </p:sp>
        <p:sp>
          <p:nvSpPr>
            <p:cNvPr id="121992" name="Text Box 136"/>
            <p:cNvSpPr txBox="1">
              <a:spLocks noChangeArrowheads="1"/>
            </p:cNvSpPr>
            <p:nvPr/>
          </p:nvSpPr>
          <p:spPr bwMode="auto">
            <a:xfrm>
              <a:off x="5136" y="2592"/>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5</a:t>
              </a:r>
            </a:p>
          </p:txBody>
        </p:sp>
        <p:sp>
          <p:nvSpPr>
            <p:cNvPr id="121993" name="Text Box 137"/>
            <p:cNvSpPr txBox="1">
              <a:spLocks noChangeArrowheads="1"/>
            </p:cNvSpPr>
            <p:nvPr/>
          </p:nvSpPr>
          <p:spPr bwMode="auto">
            <a:xfrm>
              <a:off x="5136" y="2976"/>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6</a:t>
              </a:r>
            </a:p>
          </p:txBody>
        </p:sp>
        <p:sp>
          <p:nvSpPr>
            <p:cNvPr id="121994" name="Text Box 138"/>
            <p:cNvSpPr txBox="1">
              <a:spLocks noChangeArrowheads="1"/>
            </p:cNvSpPr>
            <p:nvPr/>
          </p:nvSpPr>
          <p:spPr bwMode="auto">
            <a:xfrm>
              <a:off x="5136" y="3168"/>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7</a:t>
              </a:r>
            </a:p>
          </p:txBody>
        </p:sp>
        <p:sp>
          <p:nvSpPr>
            <p:cNvPr id="121995" name="Text Box 139"/>
            <p:cNvSpPr txBox="1">
              <a:spLocks noChangeArrowheads="1"/>
            </p:cNvSpPr>
            <p:nvPr/>
          </p:nvSpPr>
          <p:spPr bwMode="auto">
            <a:xfrm>
              <a:off x="2880" y="1248"/>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0</a:t>
              </a:r>
            </a:p>
          </p:txBody>
        </p:sp>
        <p:sp>
          <p:nvSpPr>
            <p:cNvPr id="121996" name="Text Box 140"/>
            <p:cNvSpPr txBox="1">
              <a:spLocks noChangeArrowheads="1"/>
            </p:cNvSpPr>
            <p:nvPr/>
          </p:nvSpPr>
          <p:spPr bwMode="auto">
            <a:xfrm>
              <a:off x="2880" y="1440"/>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1</a:t>
              </a:r>
            </a:p>
          </p:txBody>
        </p:sp>
        <p:sp>
          <p:nvSpPr>
            <p:cNvPr id="121997" name="Text Box 141"/>
            <p:cNvSpPr txBox="1">
              <a:spLocks noChangeArrowheads="1"/>
            </p:cNvSpPr>
            <p:nvPr/>
          </p:nvSpPr>
          <p:spPr bwMode="auto">
            <a:xfrm>
              <a:off x="2880" y="1824"/>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2</a:t>
              </a:r>
            </a:p>
          </p:txBody>
        </p:sp>
        <p:sp>
          <p:nvSpPr>
            <p:cNvPr id="121998" name="Text Box 142"/>
            <p:cNvSpPr txBox="1">
              <a:spLocks noChangeArrowheads="1"/>
            </p:cNvSpPr>
            <p:nvPr/>
          </p:nvSpPr>
          <p:spPr bwMode="auto">
            <a:xfrm>
              <a:off x="2880" y="2016"/>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3</a:t>
              </a:r>
            </a:p>
          </p:txBody>
        </p:sp>
        <p:sp>
          <p:nvSpPr>
            <p:cNvPr id="121999" name="Text Box 143"/>
            <p:cNvSpPr txBox="1">
              <a:spLocks noChangeArrowheads="1"/>
            </p:cNvSpPr>
            <p:nvPr/>
          </p:nvSpPr>
          <p:spPr bwMode="auto">
            <a:xfrm>
              <a:off x="2880" y="2400"/>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4</a:t>
              </a:r>
            </a:p>
          </p:txBody>
        </p:sp>
        <p:sp>
          <p:nvSpPr>
            <p:cNvPr id="122000" name="Text Box 144"/>
            <p:cNvSpPr txBox="1">
              <a:spLocks noChangeArrowheads="1"/>
            </p:cNvSpPr>
            <p:nvPr/>
          </p:nvSpPr>
          <p:spPr bwMode="auto">
            <a:xfrm>
              <a:off x="2880" y="2592"/>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5</a:t>
              </a:r>
            </a:p>
          </p:txBody>
        </p:sp>
        <p:sp>
          <p:nvSpPr>
            <p:cNvPr id="122001" name="Text Box 145"/>
            <p:cNvSpPr txBox="1">
              <a:spLocks noChangeArrowheads="1"/>
            </p:cNvSpPr>
            <p:nvPr/>
          </p:nvSpPr>
          <p:spPr bwMode="auto">
            <a:xfrm>
              <a:off x="2880" y="2976"/>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6</a:t>
              </a:r>
            </a:p>
          </p:txBody>
        </p:sp>
        <p:sp>
          <p:nvSpPr>
            <p:cNvPr id="122002" name="Text Box 146"/>
            <p:cNvSpPr txBox="1">
              <a:spLocks noChangeArrowheads="1"/>
            </p:cNvSpPr>
            <p:nvPr/>
          </p:nvSpPr>
          <p:spPr bwMode="auto">
            <a:xfrm>
              <a:off x="2880" y="3168"/>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b="1" smtClean="0">
                  <a:solidFill>
                    <a:srgbClr val="000000"/>
                  </a:solidFill>
                </a:rPr>
                <a:t>7</a:t>
              </a:r>
            </a:p>
          </p:txBody>
        </p:sp>
      </p:grpSp>
      <p:grpSp>
        <p:nvGrpSpPr>
          <p:cNvPr id="122012" name="Group 156"/>
          <p:cNvGrpSpPr>
            <a:grpSpLocks/>
          </p:cNvGrpSpPr>
          <p:nvPr/>
        </p:nvGrpSpPr>
        <p:grpSpPr bwMode="auto">
          <a:xfrm>
            <a:off x="6953250" y="1828800"/>
            <a:ext cx="609600" cy="1828800"/>
            <a:chOff x="2112" y="1536"/>
            <a:chExt cx="384" cy="1152"/>
          </a:xfrm>
        </p:grpSpPr>
        <p:sp>
          <p:nvSpPr>
            <p:cNvPr id="122004" name="Line 148"/>
            <p:cNvSpPr>
              <a:spLocks noChangeShapeType="1"/>
            </p:cNvSpPr>
            <p:nvPr/>
          </p:nvSpPr>
          <p:spPr bwMode="auto">
            <a:xfrm>
              <a:off x="2112" y="1536"/>
              <a:ext cx="384" cy="0"/>
            </a:xfrm>
            <a:prstGeom prst="line">
              <a:avLst/>
            </a:prstGeom>
            <a:noFill/>
            <a:ln w="50800" cap="sq">
              <a:solidFill>
                <a:srgbClr val="00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2008" name="Line 152"/>
            <p:cNvSpPr>
              <a:spLocks noChangeShapeType="1"/>
            </p:cNvSpPr>
            <p:nvPr/>
          </p:nvSpPr>
          <p:spPr bwMode="auto">
            <a:xfrm flipV="1">
              <a:off x="2112" y="1728"/>
              <a:ext cx="384" cy="960"/>
            </a:xfrm>
            <a:prstGeom prst="line">
              <a:avLst/>
            </a:prstGeom>
            <a:noFill/>
            <a:ln w="50800" cap="sq">
              <a:solidFill>
                <a:srgbClr val="00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grpSp>
      <p:grpSp>
        <p:nvGrpSpPr>
          <p:cNvPr id="122021" name="Group 165"/>
          <p:cNvGrpSpPr>
            <a:grpSpLocks/>
          </p:cNvGrpSpPr>
          <p:nvPr/>
        </p:nvGrpSpPr>
        <p:grpSpPr bwMode="auto">
          <a:xfrm>
            <a:off x="6953250" y="2133600"/>
            <a:ext cx="609600" cy="1828800"/>
            <a:chOff x="2016" y="1632"/>
            <a:chExt cx="384" cy="1152"/>
          </a:xfrm>
        </p:grpSpPr>
        <p:sp>
          <p:nvSpPr>
            <p:cNvPr id="122014" name="Line 158"/>
            <p:cNvSpPr>
              <a:spLocks noChangeShapeType="1"/>
            </p:cNvSpPr>
            <p:nvPr/>
          </p:nvSpPr>
          <p:spPr bwMode="auto">
            <a:xfrm>
              <a:off x="2016" y="1632"/>
              <a:ext cx="384" cy="384"/>
            </a:xfrm>
            <a:prstGeom prst="line">
              <a:avLst/>
            </a:prstGeom>
            <a:noFill/>
            <a:ln w="50800" cap="sq">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2018" name="Line 162"/>
            <p:cNvSpPr>
              <a:spLocks noChangeShapeType="1"/>
            </p:cNvSpPr>
            <p:nvPr/>
          </p:nvSpPr>
          <p:spPr bwMode="auto">
            <a:xfrm flipV="1">
              <a:off x="2016" y="2208"/>
              <a:ext cx="384" cy="576"/>
            </a:xfrm>
            <a:prstGeom prst="line">
              <a:avLst/>
            </a:prstGeom>
            <a:noFill/>
            <a:ln w="50800" cap="sq">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grpSp>
      <p:grpSp>
        <p:nvGrpSpPr>
          <p:cNvPr id="122031" name="Group 175"/>
          <p:cNvGrpSpPr>
            <a:grpSpLocks/>
          </p:cNvGrpSpPr>
          <p:nvPr/>
        </p:nvGrpSpPr>
        <p:grpSpPr bwMode="auto">
          <a:xfrm>
            <a:off x="6953250" y="2743200"/>
            <a:ext cx="609600" cy="1828800"/>
            <a:chOff x="960" y="1968"/>
            <a:chExt cx="384" cy="1152"/>
          </a:xfrm>
        </p:grpSpPr>
        <p:sp>
          <p:nvSpPr>
            <p:cNvPr id="122025" name="Line 169"/>
            <p:cNvSpPr>
              <a:spLocks noChangeShapeType="1"/>
            </p:cNvSpPr>
            <p:nvPr/>
          </p:nvSpPr>
          <p:spPr bwMode="auto">
            <a:xfrm>
              <a:off x="960" y="1968"/>
              <a:ext cx="384" cy="576"/>
            </a:xfrm>
            <a:prstGeom prst="line">
              <a:avLst/>
            </a:prstGeom>
            <a:noFill/>
            <a:ln w="50800" cap="sq">
              <a:solidFill>
                <a:srgbClr val="00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2029" name="Line 173"/>
            <p:cNvSpPr>
              <a:spLocks noChangeShapeType="1"/>
            </p:cNvSpPr>
            <p:nvPr/>
          </p:nvSpPr>
          <p:spPr bwMode="auto">
            <a:xfrm flipV="1">
              <a:off x="960" y="2736"/>
              <a:ext cx="384" cy="384"/>
            </a:xfrm>
            <a:prstGeom prst="line">
              <a:avLst/>
            </a:prstGeom>
            <a:noFill/>
            <a:ln w="50800" cap="sq">
              <a:solidFill>
                <a:srgbClr val="00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grpSp>
      <p:grpSp>
        <p:nvGrpSpPr>
          <p:cNvPr id="122040" name="Group 184"/>
          <p:cNvGrpSpPr>
            <a:grpSpLocks/>
          </p:cNvGrpSpPr>
          <p:nvPr/>
        </p:nvGrpSpPr>
        <p:grpSpPr bwMode="auto">
          <a:xfrm>
            <a:off x="6953250" y="3048000"/>
            <a:ext cx="609600" cy="1828800"/>
            <a:chOff x="1392" y="2832"/>
            <a:chExt cx="384" cy="1152"/>
          </a:xfrm>
        </p:grpSpPr>
        <p:sp>
          <p:nvSpPr>
            <p:cNvPr id="122035" name="Line 179"/>
            <p:cNvSpPr>
              <a:spLocks noChangeShapeType="1"/>
            </p:cNvSpPr>
            <p:nvPr/>
          </p:nvSpPr>
          <p:spPr bwMode="auto">
            <a:xfrm>
              <a:off x="1392" y="2832"/>
              <a:ext cx="384" cy="960"/>
            </a:xfrm>
            <a:prstGeom prst="line">
              <a:avLst/>
            </a:prstGeom>
            <a:noFill/>
            <a:ln w="50800" cap="sq">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2039" name="Line 183"/>
            <p:cNvSpPr>
              <a:spLocks noChangeShapeType="1"/>
            </p:cNvSpPr>
            <p:nvPr/>
          </p:nvSpPr>
          <p:spPr bwMode="auto">
            <a:xfrm>
              <a:off x="1392" y="3984"/>
              <a:ext cx="384" cy="0"/>
            </a:xfrm>
            <a:prstGeom prst="line">
              <a:avLst/>
            </a:prstGeom>
            <a:noFill/>
            <a:ln w="50800" cap="sq">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grpSp>
      <p:sp>
        <p:nvSpPr>
          <p:cNvPr id="122041" name="Rectangle 185"/>
          <p:cNvSpPr>
            <a:spLocks noChangeArrowheads="1"/>
          </p:cNvSpPr>
          <p:nvPr/>
        </p:nvSpPr>
        <p:spPr bwMode="auto">
          <a:xfrm>
            <a:off x="7562850" y="1752600"/>
            <a:ext cx="457200" cy="457200"/>
          </a:xfrm>
          <a:prstGeom prst="rect">
            <a:avLst/>
          </a:prstGeom>
          <a:solidFill>
            <a:srgbClr val="00FFFF"/>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I</a:t>
            </a:r>
          </a:p>
        </p:txBody>
      </p:sp>
      <p:sp>
        <p:nvSpPr>
          <p:cNvPr id="122042" name="Rectangle 186"/>
          <p:cNvSpPr>
            <a:spLocks noChangeArrowheads="1"/>
          </p:cNvSpPr>
          <p:nvPr/>
        </p:nvSpPr>
        <p:spPr bwMode="auto">
          <a:xfrm>
            <a:off x="7562850" y="2667000"/>
            <a:ext cx="457200" cy="457200"/>
          </a:xfrm>
          <a:prstGeom prst="rect">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J</a:t>
            </a:r>
          </a:p>
        </p:txBody>
      </p:sp>
      <p:sp>
        <p:nvSpPr>
          <p:cNvPr id="122043" name="Rectangle 187"/>
          <p:cNvSpPr>
            <a:spLocks noChangeArrowheads="1"/>
          </p:cNvSpPr>
          <p:nvPr/>
        </p:nvSpPr>
        <p:spPr bwMode="auto">
          <a:xfrm>
            <a:off x="7562850" y="4495800"/>
            <a:ext cx="457200" cy="457200"/>
          </a:xfrm>
          <a:prstGeom prst="rect">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L</a:t>
            </a:r>
          </a:p>
        </p:txBody>
      </p:sp>
      <p:sp>
        <p:nvSpPr>
          <p:cNvPr id="122044" name="Rectangle 188"/>
          <p:cNvSpPr>
            <a:spLocks noChangeArrowheads="1"/>
          </p:cNvSpPr>
          <p:nvPr/>
        </p:nvSpPr>
        <p:spPr bwMode="auto">
          <a:xfrm>
            <a:off x="7562850" y="3581400"/>
            <a:ext cx="457200" cy="457200"/>
          </a:xfrm>
          <a:prstGeom prst="rect">
            <a:avLst/>
          </a:prstGeom>
          <a:solidFill>
            <a:srgbClr val="00FFFF"/>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K</a:t>
            </a:r>
          </a:p>
        </p:txBody>
      </p:sp>
    </p:spTree>
    <p:extLst>
      <p:ext uri="{BB962C8B-B14F-4D97-AF65-F5344CB8AC3E}">
        <p14:creationId xmlns:p14="http://schemas.microsoft.com/office/powerpoint/2010/main" val="3848614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122045"/>
                                        </p:tgtEl>
                                        <p:attrNameLst>
                                          <p:attrName>style.visibility</p:attrName>
                                        </p:attrNameLst>
                                      </p:cBhvr>
                                      <p:to>
                                        <p:strVal val="visible"/>
                                      </p:to>
                                    </p:set>
                                    <p:anim calcmode="lin" valueType="num">
                                      <p:cBhvr>
                                        <p:cTn id="7" dur="500" fill="hold"/>
                                        <p:tgtEl>
                                          <p:spTgt spid="122045"/>
                                        </p:tgtEl>
                                        <p:attrNameLst>
                                          <p:attrName>ppt_x</p:attrName>
                                        </p:attrNameLst>
                                      </p:cBhvr>
                                      <p:tavLst>
                                        <p:tav tm="0">
                                          <p:val>
                                            <p:strVal val="#ppt_x-#ppt_w/2"/>
                                          </p:val>
                                        </p:tav>
                                        <p:tav tm="100000">
                                          <p:val>
                                            <p:strVal val="#ppt_x"/>
                                          </p:val>
                                        </p:tav>
                                      </p:tavLst>
                                    </p:anim>
                                    <p:anim calcmode="lin" valueType="num">
                                      <p:cBhvr>
                                        <p:cTn id="8" dur="500" fill="hold"/>
                                        <p:tgtEl>
                                          <p:spTgt spid="122045"/>
                                        </p:tgtEl>
                                        <p:attrNameLst>
                                          <p:attrName>ppt_y</p:attrName>
                                        </p:attrNameLst>
                                      </p:cBhvr>
                                      <p:tavLst>
                                        <p:tav tm="0">
                                          <p:val>
                                            <p:strVal val="#ppt_y"/>
                                          </p:val>
                                        </p:tav>
                                        <p:tav tm="100000">
                                          <p:val>
                                            <p:strVal val="#ppt_y"/>
                                          </p:val>
                                        </p:tav>
                                      </p:tavLst>
                                    </p:anim>
                                    <p:anim calcmode="lin" valueType="num">
                                      <p:cBhvr>
                                        <p:cTn id="9" dur="500" fill="hold"/>
                                        <p:tgtEl>
                                          <p:spTgt spid="122045"/>
                                        </p:tgtEl>
                                        <p:attrNameLst>
                                          <p:attrName>ppt_w</p:attrName>
                                        </p:attrNameLst>
                                      </p:cBhvr>
                                      <p:tavLst>
                                        <p:tav tm="0">
                                          <p:val>
                                            <p:fltVal val="0"/>
                                          </p:val>
                                        </p:tav>
                                        <p:tav tm="100000">
                                          <p:val>
                                            <p:strVal val="#ppt_w"/>
                                          </p:val>
                                        </p:tav>
                                      </p:tavLst>
                                    </p:anim>
                                    <p:anim calcmode="lin" valueType="num">
                                      <p:cBhvr>
                                        <p:cTn id="10" dur="500" fill="hold"/>
                                        <p:tgtEl>
                                          <p:spTgt spid="122045"/>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1934"/>
                                        </p:tgtEl>
                                        <p:attrNameLst>
                                          <p:attrName>style.visibility</p:attrName>
                                        </p:attrNameLst>
                                      </p:cBhvr>
                                      <p:to>
                                        <p:strVal val="visible"/>
                                      </p:to>
                                    </p:set>
                                    <p:animEffect transition="in" filter="wipe(left)">
                                      <p:cBhvr>
                                        <p:cTn id="15" dur="500"/>
                                        <p:tgtEl>
                                          <p:spTgt spid="12193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8" fill="hold" nodeType="clickEffect">
                                  <p:stCondLst>
                                    <p:cond delay="0"/>
                                  </p:stCondLst>
                                  <p:childTnLst>
                                    <p:set>
                                      <p:cBhvr>
                                        <p:cTn id="19" dur="1" fill="hold">
                                          <p:stCondLst>
                                            <p:cond delay="0"/>
                                          </p:stCondLst>
                                        </p:cTn>
                                        <p:tgtEl>
                                          <p:spTgt spid="122012"/>
                                        </p:tgtEl>
                                        <p:attrNameLst>
                                          <p:attrName>style.visibility</p:attrName>
                                        </p:attrNameLst>
                                      </p:cBhvr>
                                      <p:to>
                                        <p:strVal val="visible"/>
                                      </p:to>
                                    </p:set>
                                    <p:anim calcmode="lin" valueType="num">
                                      <p:cBhvr>
                                        <p:cTn id="20" dur="500" fill="hold"/>
                                        <p:tgtEl>
                                          <p:spTgt spid="122012"/>
                                        </p:tgtEl>
                                        <p:attrNameLst>
                                          <p:attrName>ppt_x</p:attrName>
                                        </p:attrNameLst>
                                      </p:cBhvr>
                                      <p:tavLst>
                                        <p:tav tm="0">
                                          <p:val>
                                            <p:strVal val="#ppt_x-#ppt_w/2"/>
                                          </p:val>
                                        </p:tav>
                                        <p:tav tm="100000">
                                          <p:val>
                                            <p:strVal val="#ppt_x"/>
                                          </p:val>
                                        </p:tav>
                                      </p:tavLst>
                                    </p:anim>
                                    <p:anim calcmode="lin" valueType="num">
                                      <p:cBhvr>
                                        <p:cTn id="21" dur="500" fill="hold"/>
                                        <p:tgtEl>
                                          <p:spTgt spid="122012"/>
                                        </p:tgtEl>
                                        <p:attrNameLst>
                                          <p:attrName>ppt_y</p:attrName>
                                        </p:attrNameLst>
                                      </p:cBhvr>
                                      <p:tavLst>
                                        <p:tav tm="0">
                                          <p:val>
                                            <p:strVal val="#ppt_y"/>
                                          </p:val>
                                        </p:tav>
                                        <p:tav tm="100000">
                                          <p:val>
                                            <p:strVal val="#ppt_y"/>
                                          </p:val>
                                        </p:tav>
                                      </p:tavLst>
                                    </p:anim>
                                    <p:anim calcmode="lin" valueType="num">
                                      <p:cBhvr>
                                        <p:cTn id="22" dur="500" fill="hold"/>
                                        <p:tgtEl>
                                          <p:spTgt spid="122012"/>
                                        </p:tgtEl>
                                        <p:attrNameLst>
                                          <p:attrName>ppt_w</p:attrName>
                                        </p:attrNameLst>
                                      </p:cBhvr>
                                      <p:tavLst>
                                        <p:tav tm="0">
                                          <p:val>
                                            <p:fltVal val="0"/>
                                          </p:val>
                                        </p:tav>
                                        <p:tav tm="100000">
                                          <p:val>
                                            <p:strVal val="#ppt_w"/>
                                          </p:val>
                                        </p:tav>
                                      </p:tavLst>
                                    </p:anim>
                                    <p:anim calcmode="lin" valueType="num">
                                      <p:cBhvr>
                                        <p:cTn id="23" dur="500" fill="hold"/>
                                        <p:tgtEl>
                                          <p:spTgt spid="122012"/>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22041"/>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7" presetClass="entr" presetSubtype="8" fill="hold" nodeType="clickEffect">
                                  <p:stCondLst>
                                    <p:cond delay="0"/>
                                  </p:stCondLst>
                                  <p:childTnLst>
                                    <p:set>
                                      <p:cBhvr>
                                        <p:cTn id="31" dur="1" fill="hold">
                                          <p:stCondLst>
                                            <p:cond delay="0"/>
                                          </p:stCondLst>
                                        </p:cTn>
                                        <p:tgtEl>
                                          <p:spTgt spid="122031"/>
                                        </p:tgtEl>
                                        <p:attrNameLst>
                                          <p:attrName>style.visibility</p:attrName>
                                        </p:attrNameLst>
                                      </p:cBhvr>
                                      <p:to>
                                        <p:strVal val="visible"/>
                                      </p:to>
                                    </p:set>
                                    <p:anim calcmode="lin" valueType="num">
                                      <p:cBhvr>
                                        <p:cTn id="32" dur="500" fill="hold"/>
                                        <p:tgtEl>
                                          <p:spTgt spid="122031"/>
                                        </p:tgtEl>
                                        <p:attrNameLst>
                                          <p:attrName>ppt_x</p:attrName>
                                        </p:attrNameLst>
                                      </p:cBhvr>
                                      <p:tavLst>
                                        <p:tav tm="0">
                                          <p:val>
                                            <p:strVal val="#ppt_x-#ppt_w/2"/>
                                          </p:val>
                                        </p:tav>
                                        <p:tav tm="100000">
                                          <p:val>
                                            <p:strVal val="#ppt_x"/>
                                          </p:val>
                                        </p:tav>
                                      </p:tavLst>
                                    </p:anim>
                                    <p:anim calcmode="lin" valueType="num">
                                      <p:cBhvr>
                                        <p:cTn id="33" dur="500" fill="hold"/>
                                        <p:tgtEl>
                                          <p:spTgt spid="122031"/>
                                        </p:tgtEl>
                                        <p:attrNameLst>
                                          <p:attrName>ppt_y</p:attrName>
                                        </p:attrNameLst>
                                      </p:cBhvr>
                                      <p:tavLst>
                                        <p:tav tm="0">
                                          <p:val>
                                            <p:strVal val="#ppt_y"/>
                                          </p:val>
                                        </p:tav>
                                        <p:tav tm="100000">
                                          <p:val>
                                            <p:strVal val="#ppt_y"/>
                                          </p:val>
                                        </p:tav>
                                      </p:tavLst>
                                    </p:anim>
                                    <p:anim calcmode="lin" valueType="num">
                                      <p:cBhvr>
                                        <p:cTn id="34" dur="500" fill="hold"/>
                                        <p:tgtEl>
                                          <p:spTgt spid="122031"/>
                                        </p:tgtEl>
                                        <p:attrNameLst>
                                          <p:attrName>ppt_w</p:attrName>
                                        </p:attrNameLst>
                                      </p:cBhvr>
                                      <p:tavLst>
                                        <p:tav tm="0">
                                          <p:val>
                                            <p:fltVal val="0"/>
                                          </p:val>
                                        </p:tav>
                                        <p:tav tm="100000">
                                          <p:val>
                                            <p:strVal val="#ppt_w"/>
                                          </p:val>
                                        </p:tav>
                                      </p:tavLst>
                                    </p:anim>
                                    <p:anim calcmode="lin" valueType="num">
                                      <p:cBhvr>
                                        <p:cTn id="35" dur="500" fill="hold"/>
                                        <p:tgtEl>
                                          <p:spTgt spid="122031"/>
                                        </p:tgtEl>
                                        <p:attrNameLst>
                                          <p:attrName>ppt_h</p:attrName>
                                        </p:attrNameLst>
                                      </p:cBhvr>
                                      <p:tavLst>
                                        <p:tav tm="0">
                                          <p:val>
                                            <p:strVal val="#ppt_h"/>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122044"/>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1935"/>
                                        </p:tgtEl>
                                        <p:attrNameLst>
                                          <p:attrName>style.visibility</p:attrName>
                                        </p:attrNameLst>
                                      </p:cBhvr>
                                      <p:to>
                                        <p:strVal val="visible"/>
                                      </p:to>
                                    </p:set>
                                    <p:animEffect transition="in" filter="wipe(left)">
                                      <p:cBhvr>
                                        <p:cTn id="44" dur="500"/>
                                        <p:tgtEl>
                                          <p:spTgt spid="12193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8" fill="hold" nodeType="clickEffect">
                                  <p:stCondLst>
                                    <p:cond delay="0"/>
                                  </p:stCondLst>
                                  <p:childTnLst>
                                    <p:set>
                                      <p:cBhvr>
                                        <p:cTn id="48" dur="1" fill="hold">
                                          <p:stCondLst>
                                            <p:cond delay="0"/>
                                          </p:stCondLst>
                                        </p:cTn>
                                        <p:tgtEl>
                                          <p:spTgt spid="122021"/>
                                        </p:tgtEl>
                                        <p:attrNameLst>
                                          <p:attrName>style.visibility</p:attrName>
                                        </p:attrNameLst>
                                      </p:cBhvr>
                                      <p:to>
                                        <p:strVal val="visible"/>
                                      </p:to>
                                    </p:set>
                                    <p:anim calcmode="lin" valueType="num">
                                      <p:cBhvr>
                                        <p:cTn id="49" dur="500" fill="hold"/>
                                        <p:tgtEl>
                                          <p:spTgt spid="122021"/>
                                        </p:tgtEl>
                                        <p:attrNameLst>
                                          <p:attrName>ppt_x</p:attrName>
                                        </p:attrNameLst>
                                      </p:cBhvr>
                                      <p:tavLst>
                                        <p:tav tm="0">
                                          <p:val>
                                            <p:strVal val="#ppt_x-#ppt_w/2"/>
                                          </p:val>
                                        </p:tav>
                                        <p:tav tm="100000">
                                          <p:val>
                                            <p:strVal val="#ppt_x"/>
                                          </p:val>
                                        </p:tav>
                                      </p:tavLst>
                                    </p:anim>
                                    <p:anim calcmode="lin" valueType="num">
                                      <p:cBhvr>
                                        <p:cTn id="50" dur="500" fill="hold"/>
                                        <p:tgtEl>
                                          <p:spTgt spid="122021"/>
                                        </p:tgtEl>
                                        <p:attrNameLst>
                                          <p:attrName>ppt_y</p:attrName>
                                        </p:attrNameLst>
                                      </p:cBhvr>
                                      <p:tavLst>
                                        <p:tav tm="0">
                                          <p:val>
                                            <p:strVal val="#ppt_y"/>
                                          </p:val>
                                        </p:tav>
                                        <p:tav tm="100000">
                                          <p:val>
                                            <p:strVal val="#ppt_y"/>
                                          </p:val>
                                        </p:tav>
                                      </p:tavLst>
                                    </p:anim>
                                    <p:anim calcmode="lin" valueType="num">
                                      <p:cBhvr>
                                        <p:cTn id="51" dur="500" fill="hold"/>
                                        <p:tgtEl>
                                          <p:spTgt spid="122021"/>
                                        </p:tgtEl>
                                        <p:attrNameLst>
                                          <p:attrName>ppt_w</p:attrName>
                                        </p:attrNameLst>
                                      </p:cBhvr>
                                      <p:tavLst>
                                        <p:tav tm="0">
                                          <p:val>
                                            <p:fltVal val="0"/>
                                          </p:val>
                                        </p:tav>
                                        <p:tav tm="100000">
                                          <p:val>
                                            <p:strVal val="#ppt_w"/>
                                          </p:val>
                                        </p:tav>
                                      </p:tavLst>
                                    </p:anim>
                                    <p:anim calcmode="lin" valueType="num">
                                      <p:cBhvr>
                                        <p:cTn id="52" dur="500" fill="hold"/>
                                        <p:tgtEl>
                                          <p:spTgt spid="122021"/>
                                        </p:tgtEl>
                                        <p:attrNameLst>
                                          <p:attrName>ppt_h</p:attrName>
                                        </p:attrNameLst>
                                      </p:cBhvr>
                                      <p:tavLst>
                                        <p:tav tm="0">
                                          <p:val>
                                            <p:strVal val="#ppt_h"/>
                                          </p:val>
                                        </p:tav>
                                        <p:tav tm="100000">
                                          <p:val>
                                            <p:strVal val="#ppt_h"/>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499"/>
                                          </p:stCondLst>
                                        </p:cTn>
                                        <p:tgtEl>
                                          <p:spTgt spid="122042"/>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7" presetClass="entr" presetSubtype="8" fill="hold" nodeType="clickEffect">
                                  <p:stCondLst>
                                    <p:cond delay="0"/>
                                  </p:stCondLst>
                                  <p:childTnLst>
                                    <p:set>
                                      <p:cBhvr>
                                        <p:cTn id="60" dur="1" fill="hold">
                                          <p:stCondLst>
                                            <p:cond delay="0"/>
                                          </p:stCondLst>
                                        </p:cTn>
                                        <p:tgtEl>
                                          <p:spTgt spid="122040"/>
                                        </p:tgtEl>
                                        <p:attrNameLst>
                                          <p:attrName>style.visibility</p:attrName>
                                        </p:attrNameLst>
                                      </p:cBhvr>
                                      <p:to>
                                        <p:strVal val="visible"/>
                                      </p:to>
                                    </p:set>
                                    <p:anim calcmode="lin" valueType="num">
                                      <p:cBhvr>
                                        <p:cTn id="61" dur="500" fill="hold"/>
                                        <p:tgtEl>
                                          <p:spTgt spid="122040"/>
                                        </p:tgtEl>
                                        <p:attrNameLst>
                                          <p:attrName>ppt_x</p:attrName>
                                        </p:attrNameLst>
                                      </p:cBhvr>
                                      <p:tavLst>
                                        <p:tav tm="0">
                                          <p:val>
                                            <p:strVal val="#ppt_x-#ppt_w/2"/>
                                          </p:val>
                                        </p:tav>
                                        <p:tav tm="100000">
                                          <p:val>
                                            <p:strVal val="#ppt_x"/>
                                          </p:val>
                                        </p:tav>
                                      </p:tavLst>
                                    </p:anim>
                                    <p:anim calcmode="lin" valueType="num">
                                      <p:cBhvr>
                                        <p:cTn id="62" dur="500" fill="hold"/>
                                        <p:tgtEl>
                                          <p:spTgt spid="122040"/>
                                        </p:tgtEl>
                                        <p:attrNameLst>
                                          <p:attrName>ppt_y</p:attrName>
                                        </p:attrNameLst>
                                      </p:cBhvr>
                                      <p:tavLst>
                                        <p:tav tm="0">
                                          <p:val>
                                            <p:strVal val="#ppt_y"/>
                                          </p:val>
                                        </p:tav>
                                        <p:tav tm="100000">
                                          <p:val>
                                            <p:strVal val="#ppt_y"/>
                                          </p:val>
                                        </p:tav>
                                      </p:tavLst>
                                    </p:anim>
                                    <p:anim calcmode="lin" valueType="num">
                                      <p:cBhvr>
                                        <p:cTn id="63" dur="500" fill="hold"/>
                                        <p:tgtEl>
                                          <p:spTgt spid="122040"/>
                                        </p:tgtEl>
                                        <p:attrNameLst>
                                          <p:attrName>ppt_w</p:attrName>
                                        </p:attrNameLst>
                                      </p:cBhvr>
                                      <p:tavLst>
                                        <p:tav tm="0">
                                          <p:val>
                                            <p:fltVal val="0"/>
                                          </p:val>
                                        </p:tav>
                                        <p:tav tm="100000">
                                          <p:val>
                                            <p:strVal val="#ppt_w"/>
                                          </p:val>
                                        </p:tav>
                                      </p:tavLst>
                                    </p:anim>
                                    <p:anim calcmode="lin" valueType="num">
                                      <p:cBhvr>
                                        <p:cTn id="64" dur="500" fill="hold"/>
                                        <p:tgtEl>
                                          <p:spTgt spid="122040"/>
                                        </p:tgtEl>
                                        <p:attrNameLst>
                                          <p:attrName>ppt_h</p:attrName>
                                        </p:attrNameLst>
                                      </p:cBhvr>
                                      <p:tavLst>
                                        <p:tav tm="0">
                                          <p:val>
                                            <p:strVal val="#ppt_h"/>
                                          </p:val>
                                        </p:tav>
                                        <p:tav tm="100000">
                                          <p:val>
                                            <p:strVal val="#ppt_h"/>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499"/>
                                          </p:stCondLst>
                                        </p:cTn>
                                        <p:tgtEl>
                                          <p:spTgt spid="122043"/>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21937"/>
                                        </p:tgtEl>
                                        <p:attrNameLst>
                                          <p:attrName>style.visibility</p:attrName>
                                        </p:attrNameLst>
                                      </p:cBhvr>
                                      <p:to>
                                        <p:strVal val="visible"/>
                                      </p:to>
                                    </p:set>
                                    <p:animEffect transition="in" filter="wipe(left)">
                                      <p:cBhvr>
                                        <p:cTn id="73" dur="500"/>
                                        <p:tgtEl>
                                          <p:spTgt spid="121937"/>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21938"/>
                                        </p:tgtEl>
                                        <p:attrNameLst>
                                          <p:attrName>style.visibility</p:attrName>
                                        </p:attrNameLst>
                                      </p:cBhvr>
                                      <p:to>
                                        <p:strVal val="visible"/>
                                      </p:to>
                                    </p:set>
                                    <p:animEffect transition="in" filter="wipe(left)">
                                      <p:cBhvr>
                                        <p:cTn id="78" dur="500"/>
                                        <p:tgtEl>
                                          <p:spTgt spid="121938"/>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121932"/>
                                        </p:tgtEl>
                                        <p:attrNameLst>
                                          <p:attrName>style.visibility</p:attrName>
                                        </p:attrNameLst>
                                      </p:cBhvr>
                                      <p:to>
                                        <p:strVal val="visible"/>
                                      </p:to>
                                    </p:set>
                                    <p:animEffect transition="in" filter="wipe(left)">
                                      <p:cBhvr>
                                        <p:cTn id="83" dur="500"/>
                                        <p:tgtEl>
                                          <p:spTgt spid="121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932" grpId="0" autoUpdateAnimBg="0"/>
      <p:bldP spid="121934" grpId="0" autoUpdateAnimBg="0"/>
      <p:bldP spid="121935" grpId="0" autoUpdateAnimBg="0"/>
      <p:bldP spid="121937" grpId="0" autoUpdateAnimBg="0"/>
      <p:bldP spid="121938" grpId="0" autoUpdateAnimBg="0"/>
      <p:bldP spid="122041" grpId="0" animBg="1" autoUpdateAnimBg="0"/>
      <p:bldP spid="122042" grpId="0" animBg="1" autoUpdateAnimBg="0"/>
      <p:bldP spid="122043" grpId="0" animBg="1" autoUpdateAnimBg="0"/>
      <p:bldP spid="122044"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a:r>
              <a:rPr lang="en-US" sz="3200" u="sng"/>
              <a:t>Successful Omega Routing Scheme</a:t>
            </a:r>
          </a:p>
        </p:txBody>
      </p:sp>
      <p:sp>
        <p:nvSpPr>
          <p:cNvPr id="12291" name="Rectangle 3"/>
          <p:cNvSpPr>
            <a:spLocks noChangeArrowheads="1"/>
          </p:cNvSpPr>
          <p:nvPr/>
        </p:nvSpPr>
        <p:spPr bwMode="auto">
          <a:xfrm>
            <a:off x="1981200" y="1905000"/>
            <a:ext cx="533400"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600" smtClean="0">
              <a:solidFill>
                <a:srgbClr val="000000"/>
              </a:solidFill>
            </a:endParaRPr>
          </a:p>
        </p:txBody>
      </p:sp>
      <p:sp>
        <p:nvSpPr>
          <p:cNvPr id="12292" name="Rectangle 4"/>
          <p:cNvSpPr>
            <a:spLocks noChangeArrowheads="1"/>
          </p:cNvSpPr>
          <p:nvPr/>
        </p:nvSpPr>
        <p:spPr bwMode="auto">
          <a:xfrm>
            <a:off x="1981200" y="3200400"/>
            <a:ext cx="533400"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600" smtClean="0">
              <a:solidFill>
                <a:srgbClr val="000000"/>
              </a:solidFill>
            </a:endParaRPr>
          </a:p>
        </p:txBody>
      </p:sp>
      <p:sp>
        <p:nvSpPr>
          <p:cNvPr id="12293" name="Rectangle 5"/>
          <p:cNvSpPr>
            <a:spLocks noChangeArrowheads="1"/>
          </p:cNvSpPr>
          <p:nvPr/>
        </p:nvSpPr>
        <p:spPr bwMode="auto">
          <a:xfrm>
            <a:off x="1981200" y="4343400"/>
            <a:ext cx="533400"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600" smtClean="0">
              <a:solidFill>
                <a:srgbClr val="000000"/>
              </a:solidFill>
            </a:endParaRPr>
          </a:p>
        </p:txBody>
      </p:sp>
      <p:sp>
        <p:nvSpPr>
          <p:cNvPr id="12294" name="Rectangle 6"/>
          <p:cNvSpPr>
            <a:spLocks noChangeArrowheads="1"/>
          </p:cNvSpPr>
          <p:nvPr/>
        </p:nvSpPr>
        <p:spPr bwMode="auto">
          <a:xfrm>
            <a:off x="6324600" y="3200400"/>
            <a:ext cx="533400"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600" smtClean="0">
              <a:solidFill>
                <a:srgbClr val="000000"/>
              </a:solidFill>
            </a:endParaRPr>
          </a:p>
        </p:txBody>
      </p:sp>
      <p:sp>
        <p:nvSpPr>
          <p:cNvPr id="12295" name="Rectangle 7"/>
          <p:cNvSpPr>
            <a:spLocks noChangeArrowheads="1"/>
          </p:cNvSpPr>
          <p:nvPr/>
        </p:nvSpPr>
        <p:spPr bwMode="auto">
          <a:xfrm>
            <a:off x="6324600" y="4343400"/>
            <a:ext cx="533400"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600" smtClean="0">
              <a:solidFill>
                <a:srgbClr val="000000"/>
              </a:solidFill>
            </a:endParaRPr>
          </a:p>
        </p:txBody>
      </p:sp>
      <p:sp>
        <p:nvSpPr>
          <p:cNvPr id="12296" name="Rectangle 8"/>
          <p:cNvSpPr>
            <a:spLocks noChangeArrowheads="1"/>
          </p:cNvSpPr>
          <p:nvPr/>
        </p:nvSpPr>
        <p:spPr bwMode="auto">
          <a:xfrm>
            <a:off x="6324600" y="5486400"/>
            <a:ext cx="533400"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600" smtClean="0">
              <a:solidFill>
                <a:srgbClr val="000000"/>
              </a:solidFill>
            </a:endParaRPr>
          </a:p>
        </p:txBody>
      </p:sp>
      <p:sp>
        <p:nvSpPr>
          <p:cNvPr id="12297" name="Rectangle 9"/>
          <p:cNvSpPr>
            <a:spLocks noChangeArrowheads="1"/>
          </p:cNvSpPr>
          <p:nvPr/>
        </p:nvSpPr>
        <p:spPr bwMode="auto">
          <a:xfrm>
            <a:off x="1981200" y="5486400"/>
            <a:ext cx="533400"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600" smtClean="0">
              <a:solidFill>
                <a:srgbClr val="000000"/>
              </a:solidFill>
            </a:endParaRPr>
          </a:p>
        </p:txBody>
      </p:sp>
      <p:sp>
        <p:nvSpPr>
          <p:cNvPr id="12298" name="Rectangle 10"/>
          <p:cNvSpPr>
            <a:spLocks noChangeArrowheads="1"/>
          </p:cNvSpPr>
          <p:nvPr/>
        </p:nvSpPr>
        <p:spPr bwMode="auto">
          <a:xfrm>
            <a:off x="6324600" y="1905000"/>
            <a:ext cx="533400"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600" smtClean="0">
              <a:solidFill>
                <a:srgbClr val="000000"/>
              </a:solidFill>
            </a:endParaRPr>
          </a:p>
        </p:txBody>
      </p:sp>
      <p:sp>
        <p:nvSpPr>
          <p:cNvPr id="12299" name="Rectangle 11"/>
          <p:cNvSpPr>
            <a:spLocks noChangeArrowheads="1"/>
          </p:cNvSpPr>
          <p:nvPr/>
        </p:nvSpPr>
        <p:spPr bwMode="auto">
          <a:xfrm>
            <a:off x="4191000" y="5486400"/>
            <a:ext cx="533400"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600" smtClean="0">
              <a:solidFill>
                <a:srgbClr val="000000"/>
              </a:solidFill>
            </a:endParaRPr>
          </a:p>
        </p:txBody>
      </p:sp>
      <p:sp>
        <p:nvSpPr>
          <p:cNvPr id="12300" name="Rectangle 12"/>
          <p:cNvSpPr>
            <a:spLocks noChangeArrowheads="1"/>
          </p:cNvSpPr>
          <p:nvPr/>
        </p:nvSpPr>
        <p:spPr bwMode="auto">
          <a:xfrm>
            <a:off x="4191000" y="4343400"/>
            <a:ext cx="533400"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600" smtClean="0">
              <a:solidFill>
                <a:srgbClr val="000000"/>
              </a:solidFill>
            </a:endParaRPr>
          </a:p>
        </p:txBody>
      </p:sp>
      <p:sp>
        <p:nvSpPr>
          <p:cNvPr id="12301" name="Rectangle 13"/>
          <p:cNvSpPr>
            <a:spLocks noChangeArrowheads="1"/>
          </p:cNvSpPr>
          <p:nvPr/>
        </p:nvSpPr>
        <p:spPr bwMode="auto">
          <a:xfrm>
            <a:off x="4191000" y="1905000"/>
            <a:ext cx="533400"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600" smtClean="0">
              <a:solidFill>
                <a:srgbClr val="000000"/>
              </a:solidFill>
            </a:endParaRPr>
          </a:p>
        </p:txBody>
      </p:sp>
      <p:sp>
        <p:nvSpPr>
          <p:cNvPr id="12302" name="Rectangle 14"/>
          <p:cNvSpPr>
            <a:spLocks noChangeArrowheads="1"/>
          </p:cNvSpPr>
          <p:nvPr/>
        </p:nvSpPr>
        <p:spPr bwMode="auto">
          <a:xfrm>
            <a:off x="4191000" y="3200400"/>
            <a:ext cx="533400"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600" smtClean="0">
              <a:solidFill>
                <a:srgbClr val="000000"/>
              </a:solidFill>
            </a:endParaRPr>
          </a:p>
        </p:txBody>
      </p:sp>
      <p:sp>
        <p:nvSpPr>
          <p:cNvPr id="12303" name="Line 15"/>
          <p:cNvSpPr>
            <a:spLocks noChangeShapeType="1"/>
          </p:cNvSpPr>
          <p:nvPr/>
        </p:nvSpPr>
        <p:spPr bwMode="auto">
          <a:xfrm flipH="1">
            <a:off x="1371600" y="19812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04" name="Line 16"/>
          <p:cNvSpPr>
            <a:spLocks noChangeShapeType="1"/>
          </p:cNvSpPr>
          <p:nvPr/>
        </p:nvSpPr>
        <p:spPr bwMode="auto">
          <a:xfrm flipH="1">
            <a:off x="1371600" y="32766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05" name="Line 17"/>
          <p:cNvSpPr>
            <a:spLocks noChangeShapeType="1"/>
          </p:cNvSpPr>
          <p:nvPr/>
        </p:nvSpPr>
        <p:spPr bwMode="auto">
          <a:xfrm flipH="1">
            <a:off x="1371600" y="44196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06" name="Line 18"/>
          <p:cNvSpPr>
            <a:spLocks noChangeShapeType="1"/>
          </p:cNvSpPr>
          <p:nvPr/>
        </p:nvSpPr>
        <p:spPr bwMode="auto">
          <a:xfrm flipH="1">
            <a:off x="6858000" y="55626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07" name="Line 19"/>
          <p:cNvSpPr>
            <a:spLocks noChangeShapeType="1"/>
          </p:cNvSpPr>
          <p:nvPr/>
        </p:nvSpPr>
        <p:spPr bwMode="auto">
          <a:xfrm flipH="1">
            <a:off x="1371600" y="36576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08" name="Line 20"/>
          <p:cNvSpPr>
            <a:spLocks noChangeShapeType="1"/>
          </p:cNvSpPr>
          <p:nvPr/>
        </p:nvSpPr>
        <p:spPr bwMode="auto">
          <a:xfrm flipH="1">
            <a:off x="1371600" y="23622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09" name="Line 21"/>
          <p:cNvSpPr>
            <a:spLocks noChangeShapeType="1"/>
          </p:cNvSpPr>
          <p:nvPr/>
        </p:nvSpPr>
        <p:spPr bwMode="auto">
          <a:xfrm flipH="1">
            <a:off x="1371600" y="55626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10" name="Line 22"/>
          <p:cNvSpPr>
            <a:spLocks noChangeShapeType="1"/>
          </p:cNvSpPr>
          <p:nvPr/>
        </p:nvSpPr>
        <p:spPr bwMode="auto">
          <a:xfrm flipH="1">
            <a:off x="1371600" y="59436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11" name="Line 23"/>
          <p:cNvSpPr>
            <a:spLocks noChangeShapeType="1"/>
          </p:cNvSpPr>
          <p:nvPr/>
        </p:nvSpPr>
        <p:spPr bwMode="auto">
          <a:xfrm flipH="1">
            <a:off x="1371600" y="48006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12" name="Line 24"/>
          <p:cNvSpPr>
            <a:spLocks noChangeShapeType="1"/>
          </p:cNvSpPr>
          <p:nvPr/>
        </p:nvSpPr>
        <p:spPr bwMode="auto">
          <a:xfrm flipH="1">
            <a:off x="6858000" y="19812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13" name="Line 25"/>
          <p:cNvSpPr>
            <a:spLocks noChangeShapeType="1"/>
          </p:cNvSpPr>
          <p:nvPr/>
        </p:nvSpPr>
        <p:spPr bwMode="auto">
          <a:xfrm flipH="1">
            <a:off x="6858000" y="22860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14" name="Line 26"/>
          <p:cNvSpPr>
            <a:spLocks noChangeShapeType="1"/>
          </p:cNvSpPr>
          <p:nvPr/>
        </p:nvSpPr>
        <p:spPr bwMode="auto">
          <a:xfrm flipH="1">
            <a:off x="6858000" y="32766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15" name="Line 27"/>
          <p:cNvSpPr>
            <a:spLocks noChangeShapeType="1"/>
          </p:cNvSpPr>
          <p:nvPr/>
        </p:nvSpPr>
        <p:spPr bwMode="auto">
          <a:xfrm flipH="1">
            <a:off x="6858000" y="44196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16" name="Line 28"/>
          <p:cNvSpPr>
            <a:spLocks noChangeShapeType="1"/>
          </p:cNvSpPr>
          <p:nvPr/>
        </p:nvSpPr>
        <p:spPr bwMode="auto">
          <a:xfrm flipH="1">
            <a:off x="6858000" y="48006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17" name="Line 29"/>
          <p:cNvSpPr>
            <a:spLocks noChangeShapeType="1"/>
          </p:cNvSpPr>
          <p:nvPr/>
        </p:nvSpPr>
        <p:spPr bwMode="auto">
          <a:xfrm flipH="1">
            <a:off x="6858000" y="59436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18" name="Line 30"/>
          <p:cNvSpPr>
            <a:spLocks noChangeShapeType="1"/>
          </p:cNvSpPr>
          <p:nvPr/>
        </p:nvSpPr>
        <p:spPr bwMode="auto">
          <a:xfrm flipH="1">
            <a:off x="6858000" y="36576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19" name="Text Box 31"/>
          <p:cNvSpPr txBox="1">
            <a:spLocks noChangeArrowheads="1"/>
          </p:cNvSpPr>
          <p:nvPr/>
        </p:nvSpPr>
        <p:spPr bwMode="auto">
          <a:xfrm>
            <a:off x="1143000" y="21844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a:t>
            </a:r>
          </a:p>
        </p:txBody>
      </p:sp>
      <p:sp>
        <p:nvSpPr>
          <p:cNvPr id="12320" name="Text Box 32"/>
          <p:cNvSpPr txBox="1">
            <a:spLocks noChangeArrowheads="1"/>
          </p:cNvSpPr>
          <p:nvPr/>
        </p:nvSpPr>
        <p:spPr bwMode="auto">
          <a:xfrm>
            <a:off x="1143000" y="18034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0</a:t>
            </a:r>
          </a:p>
        </p:txBody>
      </p:sp>
      <p:sp>
        <p:nvSpPr>
          <p:cNvPr id="12321" name="Text Box 33"/>
          <p:cNvSpPr txBox="1">
            <a:spLocks noChangeArrowheads="1"/>
          </p:cNvSpPr>
          <p:nvPr/>
        </p:nvSpPr>
        <p:spPr bwMode="auto">
          <a:xfrm>
            <a:off x="1143000" y="30988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2</a:t>
            </a:r>
          </a:p>
        </p:txBody>
      </p:sp>
      <p:sp>
        <p:nvSpPr>
          <p:cNvPr id="12322" name="Text Box 34"/>
          <p:cNvSpPr txBox="1">
            <a:spLocks noChangeArrowheads="1"/>
          </p:cNvSpPr>
          <p:nvPr/>
        </p:nvSpPr>
        <p:spPr bwMode="auto">
          <a:xfrm>
            <a:off x="1143000" y="34798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3</a:t>
            </a:r>
          </a:p>
        </p:txBody>
      </p:sp>
      <p:sp>
        <p:nvSpPr>
          <p:cNvPr id="12323" name="Text Box 35"/>
          <p:cNvSpPr txBox="1">
            <a:spLocks noChangeArrowheads="1"/>
          </p:cNvSpPr>
          <p:nvPr/>
        </p:nvSpPr>
        <p:spPr bwMode="auto">
          <a:xfrm>
            <a:off x="1143000" y="42418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4</a:t>
            </a:r>
          </a:p>
        </p:txBody>
      </p:sp>
      <p:sp>
        <p:nvSpPr>
          <p:cNvPr id="12324" name="Text Box 36"/>
          <p:cNvSpPr txBox="1">
            <a:spLocks noChangeArrowheads="1"/>
          </p:cNvSpPr>
          <p:nvPr/>
        </p:nvSpPr>
        <p:spPr bwMode="auto">
          <a:xfrm>
            <a:off x="1143000" y="46228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5</a:t>
            </a:r>
          </a:p>
        </p:txBody>
      </p:sp>
      <p:sp>
        <p:nvSpPr>
          <p:cNvPr id="12325" name="Text Box 37"/>
          <p:cNvSpPr txBox="1">
            <a:spLocks noChangeArrowheads="1"/>
          </p:cNvSpPr>
          <p:nvPr/>
        </p:nvSpPr>
        <p:spPr bwMode="auto">
          <a:xfrm>
            <a:off x="1143000" y="53848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6</a:t>
            </a:r>
          </a:p>
        </p:txBody>
      </p:sp>
      <p:sp>
        <p:nvSpPr>
          <p:cNvPr id="12326" name="Text Box 38"/>
          <p:cNvSpPr txBox="1">
            <a:spLocks noChangeArrowheads="1"/>
          </p:cNvSpPr>
          <p:nvPr/>
        </p:nvSpPr>
        <p:spPr bwMode="auto">
          <a:xfrm>
            <a:off x="1143000" y="57658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7</a:t>
            </a:r>
          </a:p>
        </p:txBody>
      </p:sp>
      <p:sp>
        <p:nvSpPr>
          <p:cNvPr id="12327" name="Text Box 39"/>
          <p:cNvSpPr txBox="1">
            <a:spLocks noChangeArrowheads="1"/>
          </p:cNvSpPr>
          <p:nvPr/>
        </p:nvSpPr>
        <p:spPr bwMode="auto">
          <a:xfrm>
            <a:off x="7315200" y="21082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a:t>
            </a:r>
          </a:p>
        </p:txBody>
      </p:sp>
      <p:sp>
        <p:nvSpPr>
          <p:cNvPr id="12328" name="Text Box 40"/>
          <p:cNvSpPr txBox="1">
            <a:spLocks noChangeArrowheads="1"/>
          </p:cNvSpPr>
          <p:nvPr/>
        </p:nvSpPr>
        <p:spPr bwMode="auto">
          <a:xfrm>
            <a:off x="7315200" y="18034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0</a:t>
            </a:r>
          </a:p>
        </p:txBody>
      </p:sp>
      <p:sp>
        <p:nvSpPr>
          <p:cNvPr id="12329" name="Text Box 41"/>
          <p:cNvSpPr txBox="1">
            <a:spLocks noChangeArrowheads="1"/>
          </p:cNvSpPr>
          <p:nvPr/>
        </p:nvSpPr>
        <p:spPr bwMode="auto">
          <a:xfrm>
            <a:off x="7315200" y="30988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2</a:t>
            </a:r>
          </a:p>
        </p:txBody>
      </p:sp>
      <p:sp>
        <p:nvSpPr>
          <p:cNvPr id="12330" name="Text Box 42"/>
          <p:cNvSpPr txBox="1">
            <a:spLocks noChangeArrowheads="1"/>
          </p:cNvSpPr>
          <p:nvPr/>
        </p:nvSpPr>
        <p:spPr bwMode="auto">
          <a:xfrm>
            <a:off x="7315200" y="34798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3</a:t>
            </a:r>
          </a:p>
        </p:txBody>
      </p:sp>
      <p:sp>
        <p:nvSpPr>
          <p:cNvPr id="12331" name="Text Box 43"/>
          <p:cNvSpPr txBox="1">
            <a:spLocks noChangeArrowheads="1"/>
          </p:cNvSpPr>
          <p:nvPr/>
        </p:nvSpPr>
        <p:spPr bwMode="auto">
          <a:xfrm>
            <a:off x="7315200" y="42418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4</a:t>
            </a:r>
          </a:p>
        </p:txBody>
      </p:sp>
      <p:sp>
        <p:nvSpPr>
          <p:cNvPr id="12332" name="Text Box 44"/>
          <p:cNvSpPr txBox="1">
            <a:spLocks noChangeArrowheads="1"/>
          </p:cNvSpPr>
          <p:nvPr/>
        </p:nvSpPr>
        <p:spPr bwMode="auto">
          <a:xfrm>
            <a:off x="7315200" y="46228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5</a:t>
            </a:r>
          </a:p>
        </p:txBody>
      </p:sp>
      <p:sp>
        <p:nvSpPr>
          <p:cNvPr id="12333" name="Text Box 45"/>
          <p:cNvSpPr txBox="1">
            <a:spLocks noChangeArrowheads="1"/>
          </p:cNvSpPr>
          <p:nvPr/>
        </p:nvSpPr>
        <p:spPr bwMode="auto">
          <a:xfrm>
            <a:off x="7315200" y="53848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6</a:t>
            </a:r>
          </a:p>
        </p:txBody>
      </p:sp>
      <p:sp>
        <p:nvSpPr>
          <p:cNvPr id="12334" name="Text Box 46"/>
          <p:cNvSpPr txBox="1">
            <a:spLocks noChangeArrowheads="1"/>
          </p:cNvSpPr>
          <p:nvPr/>
        </p:nvSpPr>
        <p:spPr bwMode="auto">
          <a:xfrm>
            <a:off x="7315200" y="57658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7</a:t>
            </a:r>
          </a:p>
        </p:txBody>
      </p:sp>
      <p:sp>
        <p:nvSpPr>
          <p:cNvPr id="12335" name="Line 47"/>
          <p:cNvSpPr>
            <a:spLocks noChangeShapeType="1"/>
          </p:cNvSpPr>
          <p:nvPr/>
        </p:nvSpPr>
        <p:spPr bwMode="auto">
          <a:xfrm>
            <a:off x="2514600" y="1981200"/>
            <a:ext cx="167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36" name="Line 48"/>
          <p:cNvSpPr>
            <a:spLocks noChangeShapeType="1"/>
          </p:cNvSpPr>
          <p:nvPr/>
        </p:nvSpPr>
        <p:spPr bwMode="auto">
          <a:xfrm>
            <a:off x="4724400" y="1981200"/>
            <a:ext cx="1600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37" name="Line 49"/>
          <p:cNvSpPr>
            <a:spLocks noChangeShapeType="1"/>
          </p:cNvSpPr>
          <p:nvPr/>
        </p:nvSpPr>
        <p:spPr bwMode="auto">
          <a:xfrm>
            <a:off x="2514600" y="2362200"/>
            <a:ext cx="16764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38" name="Line 50"/>
          <p:cNvSpPr>
            <a:spLocks noChangeShapeType="1"/>
          </p:cNvSpPr>
          <p:nvPr/>
        </p:nvSpPr>
        <p:spPr bwMode="auto">
          <a:xfrm>
            <a:off x="2514600" y="3276600"/>
            <a:ext cx="167640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39" name="Line 51"/>
          <p:cNvSpPr>
            <a:spLocks noChangeShapeType="1"/>
          </p:cNvSpPr>
          <p:nvPr/>
        </p:nvSpPr>
        <p:spPr bwMode="auto">
          <a:xfrm>
            <a:off x="2514600" y="3657600"/>
            <a:ext cx="167640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40" name="Line 52"/>
          <p:cNvSpPr>
            <a:spLocks noChangeShapeType="1"/>
          </p:cNvSpPr>
          <p:nvPr/>
        </p:nvSpPr>
        <p:spPr bwMode="auto">
          <a:xfrm flipV="1">
            <a:off x="2514600" y="2286000"/>
            <a:ext cx="1676400" cy="213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41" name="Line 53"/>
          <p:cNvSpPr>
            <a:spLocks noChangeShapeType="1"/>
          </p:cNvSpPr>
          <p:nvPr/>
        </p:nvSpPr>
        <p:spPr bwMode="auto">
          <a:xfrm flipV="1">
            <a:off x="2514600" y="3581400"/>
            <a:ext cx="1676400" cy="1219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42" name="Line 54"/>
          <p:cNvSpPr>
            <a:spLocks noChangeShapeType="1"/>
          </p:cNvSpPr>
          <p:nvPr/>
        </p:nvSpPr>
        <p:spPr bwMode="auto">
          <a:xfrm flipV="1">
            <a:off x="2514600" y="4724400"/>
            <a:ext cx="16764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43" name="Line 55"/>
          <p:cNvSpPr>
            <a:spLocks noChangeShapeType="1"/>
          </p:cNvSpPr>
          <p:nvPr/>
        </p:nvSpPr>
        <p:spPr bwMode="auto">
          <a:xfrm>
            <a:off x="2514600" y="5943600"/>
            <a:ext cx="167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44" name="Line 56"/>
          <p:cNvSpPr>
            <a:spLocks noChangeShapeType="1"/>
          </p:cNvSpPr>
          <p:nvPr/>
        </p:nvSpPr>
        <p:spPr bwMode="auto">
          <a:xfrm>
            <a:off x="4724400" y="2286000"/>
            <a:ext cx="160020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45" name="Line 57"/>
          <p:cNvSpPr>
            <a:spLocks noChangeShapeType="1"/>
          </p:cNvSpPr>
          <p:nvPr/>
        </p:nvSpPr>
        <p:spPr bwMode="auto">
          <a:xfrm>
            <a:off x="4724400" y="3276600"/>
            <a:ext cx="160020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46" name="Line 58"/>
          <p:cNvSpPr>
            <a:spLocks noChangeShapeType="1"/>
          </p:cNvSpPr>
          <p:nvPr/>
        </p:nvSpPr>
        <p:spPr bwMode="auto">
          <a:xfrm>
            <a:off x="4724400" y="3581400"/>
            <a:ext cx="1600200" cy="198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47" name="Line 59"/>
          <p:cNvSpPr>
            <a:spLocks noChangeShapeType="1"/>
          </p:cNvSpPr>
          <p:nvPr/>
        </p:nvSpPr>
        <p:spPr bwMode="auto">
          <a:xfrm flipV="1">
            <a:off x="4724400" y="2286000"/>
            <a:ext cx="1600200" cy="213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48" name="Line 60"/>
          <p:cNvSpPr>
            <a:spLocks noChangeShapeType="1"/>
          </p:cNvSpPr>
          <p:nvPr/>
        </p:nvSpPr>
        <p:spPr bwMode="auto">
          <a:xfrm flipV="1">
            <a:off x="4724400" y="3657600"/>
            <a:ext cx="16002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49" name="Line 61"/>
          <p:cNvSpPr>
            <a:spLocks noChangeShapeType="1"/>
          </p:cNvSpPr>
          <p:nvPr/>
        </p:nvSpPr>
        <p:spPr bwMode="auto">
          <a:xfrm flipV="1">
            <a:off x="4724400" y="4800600"/>
            <a:ext cx="16002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50" name="Line 62"/>
          <p:cNvSpPr>
            <a:spLocks noChangeShapeType="1"/>
          </p:cNvSpPr>
          <p:nvPr/>
        </p:nvSpPr>
        <p:spPr bwMode="auto">
          <a:xfrm>
            <a:off x="4724400" y="5943600"/>
            <a:ext cx="1600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51" name="Text Box 63"/>
          <p:cNvSpPr txBox="1">
            <a:spLocks noChangeArrowheads="1"/>
          </p:cNvSpPr>
          <p:nvPr/>
        </p:nvSpPr>
        <p:spPr bwMode="auto">
          <a:xfrm>
            <a:off x="1447800" y="17272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111</a:t>
            </a:r>
          </a:p>
        </p:txBody>
      </p:sp>
      <p:sp>
        <p:nvSpPr>
          <p:cNvPr id="12352" name="Text Box 64"/>
          <p:cNvSpPr txBox="1">
            <a:spLocks noChangeArrowheads="1"/>
          </p:cNvSpPr>
          <p:nvPr/>
        </p:nvSpPr>
        <p:spPr bwMode="auto">
          <a:xfrm>
            <a:off x="1447800" y="21082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011</a:t>
            </a:r>
          </a:p>
        </p:txBody>
      </p:sp>
      <p:sp>
        <p:nvSpPr>
          <p:cNvPr id="12353" name="Text Box 65"/>
          <p:cNvSpPr txBox="1">
            <a:spLocks noChangeArrowheads="1"/>
          </p:cNvSpPr>
          <p:nvPr/>
        </p:nvSpPr>
        <p:spPr bwMode="auto">
          <a:xfrm>
            <a:off x="1447800" y="30226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001</a:t>
            </a:r>
          </a:p>
        </p:txBody>
      </p:sp>
      <p:sp>
        <p:nvSpPr>
          <p:cNvPr id="12354" name="Text Box 66"/>
          <p:cNvSpPr txBox="1">
            <a:spLocks noChangeArrowheads="1"/>
          </p:cNvSpPr>
          <p:nvPr/>
        </p:nvSpPr>
        <p:spPr bwMode="auto">
          <a:xfrm>
            <a:off x="1447800" y="34036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110</a:t>
            </a:r>
          </a:p>
        </p:txBody>
      </p:sp>
      <p:sp>
        <p:nvSpPr>
          <p:cNvPr id="12355" name="Text Box 67"/>
          <p:cNvSpPr txBox="1">
            <a:spLocks noChangeArrowheads="1"/>
          </p:cNvSpPr>
          <p:nvPr/>
        </p:nvSpPr>
        <p:spPr bwMode="auto">
          <a:xfrm>
            <a:off x="1447800" y="41656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000</a:t>
            </a:r>
          </a:p>
        </p:txBody>
      </p:sp>
      <p:sp>
        <p:nvSpPr>
          <p:cNvPr id="12356" name="Text Box 68"/>
          <p:cNvSpPr txBox="1">
            <a:spLocks noChangeArrowheads="1"/>
          </p:cNvSpPr>
          <p:nvPr/>
        </p:nvSpPr>
        <p:spPr bwMode="auto">
          <a:xfrm>
            <a:off x="1447800" y="45466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101</a:t>
            </a:r>
          </a:p>
        </p:txBody>
      </p:sp>
      <p:sp>
        <p:nvSpPr>
          <p:cNvPr id="12357" name="Text Box 69"/>
          <p:cNvSpPr txBox="1">
            <a:spLocks noChangeArrowheads="1"/>
          </p:cNvSpPr>
          <p:nvPr/>
        </p:nvSpPr>
        <p:spPr bwMode="auto">
          <a:xfrm>
            <a:off x="1447800" y="53086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010</a:t>
            </a:r>
          </a:p>
        </p:txBody>
      </p:sp>
      <p:sp>
        <p:nvSpPr>
          <p:cNvPr id="12358" name="Text Box 70"/>
          <p:cNvSpPr txBox="1">
            <a:spLocks noChangeArrowheads="1"/>
          </p:cNvSpPr>
          <p:nvPr/>
        </p:nvSpPr>
        <p:spPr bwMode="auto">
          <a:xfrm>
            <a:off x="1447800" y="56896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100</a:t>
            </a:r>
          </a:p>
        </p:txBody>
      </p:sp>
      <p:sp>
        <p:nvSpPr>
          <p:cNvPr id="12359" name="Text Box 71"/>
          <p:cNvSpPr txBox="1">
            <a:spLocks noChangeArrowheads="1"/>
          </p:cNvSpPr>
          <p:nvPr/>
        </p:nvSpPr>
        <p:spPr bwMode="auto">
          <a:xfrm>
            <a:off x="3962400" y="29464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111</a:t>
            </a:r>
          </a:p>
        </p:txBody>
      </p:sp>
      <p:sp>
        <p:nvSpPr>
          <p:cNvPr id="12360" name="Text Box 72"/>
          <p:cNvSpPr txBox="1">
            <a:spLocks noChangeArrowheads="1"/>
          </p:cNvSpPr>
          <p:nvPr/>
        </p:nvSpPr>
        <p:spPr bwMode="auto">
          <a:xfrm>
            <a:off x="3733800" y="17272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011</a:t>
            </a:r>
          </a:p>
        </p:txBody>
      </p:sp>
      <p:sp>
        <p:nvSpPr>
          <p:cNvPr id="12361" name="Text Box 73"/>
          <p:cNvSpPr txBox="1">
            <a:spLocks noChangeArrowheads="1"/>
          </p:cNvSpPr>
          <p:nvPr/>
        </p:nvSpPr>
        <p:spPr bwMode="auto">
          <a:xfrm>
            <a:off x="3962400" y="40132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001</a:t>
            </a:r>
          </a:p>
        </p:txBody>
      </p:sp>
      <p:sp>
        <p:nvSpPr>
          <p:cNvPr id="12362" name="Text Box 74"/>
          <p:cNvSpPr txBox="1">
            <a:spLocks noChangeArrowheads="1"/>
          </p:cNvSpPr>
          <p:nvPr/>
        </p:nvSpPr>
        <p:spPr bwMode="auto">
          <a:xfrm>
            <a:off x="3657600" y="53086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110</a:t>
            </a:r>
          </a:p>
        </p:txBody>
      </p:sp>
      <p:sp>
        <p:nvSpPr>
          <p:cNvPr id="12363" name="Text Box 75"/>
          <p:cNvSpPr txBox="1">
            <a:spLocks noChangeArrowheads="1"/>
          </p:cNvSpPr>
          <p:nvPr/>
        </p:nvSpPr>
        <p:spPr bwMode="auto">
          <a:xfrm>
            <a:off x="3962400" y="24130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000</a:t>
            </a:r>
          </a:p>
        </p:txBody>
      </p:sp>
      <p:sp>
        <p:nvSpPr>
          <p:cNvPr id="12364" name="Text Box 76"/>
          <p:cNvSpPr txBox="1">
            <a:spLocks noChangeArrowheads="1"/>
          </p:cNvSpPr>
          <p:nvPr/>
        </p:nvSpPr>
        <p:spPr bwMode="auto">
          <a:xfrm>
            <a:off x="3962400" y="37084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101</a:t>
            </a:r>
          </a:p>
        </p:txBody>
      </p:sp>
      <p:sp>
        <p:nvSpPr>
          <p:cNvPr id="12365" name="Text Box 77"/>
          <p:cNvSpPr txBox="1">
            <a:spLocks noChangeArrowheads="1"/>
          </p:cNvSpPr>
          <p:nvPr/>
        </p:nvSpPr>
        <p:spPr bwMode="auto">
          <a:xfrm>
            <a:off x="3810000" y="47752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010</a:t>
            </a:r>
          </a:p>
        </p:txBody>
      </p:sp>
      <p:sp>
        <p:nvSpPr>
          <p:cNvPr id="12366" name="Text Box 78"/>
          <p:cNvSpPr txBox="1">
            <a:spLocks noChangeArrowheads="1"/>
          </p:cNvSpPr>
          <p:nvPr/>
        </p:nvSpPr>
        <p:spPr bwMode="auto">
          <a:xfrm>
            <a:off x="3733800" y="56896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100</a:t>
            </a:r>
          </a:p>
        </p:txBody>
      </p:sp>
      <p:sp>
        <p:nvSpPr>
          <p:cNvPr id="12367" name="Line 79"/>
          <p:cNvSpPr>
            <a:spLocks noChangeShapeType="1"/>
          </p:cNvSpPr>
          <p:nvPr/>
        </p:nvSpPr>
        <p:spPr bwMode="auto">
          <a:xfrm>
            <a:off x="1981200" y="19812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68" name="Line 80"/>
          <p:cNvSpPr>
            <a:spLocks noChangeShapeType="1"/>
          </p:cNvSpPr>
          <p:nvPr/>
        </p:nvSpPr>
        <p:spPr bwMode="auto">
          <a:xfrm flipV="1">
            <a:off x="1981200" y="19812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69" name="Line 81"/>
          <p:cNvSpPr>
            <a:spLocks noChangeShapeType="1"/>
          </p:cNvSpPr>
          <p:nvPr/>
        </p:nvSpPr>
        <p:spPr bwMode="auto">
          <a:xfrm>
            <a:off x="1981200" y="32766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70" name="Line 82"/>
          <p:cNvSpPr>
            <a:spLocks noChangeShapeType="1"/>
          </p:cNvSpPr>
          <p:nvPr/>
        </p:nvSpPr>
        <p:spPr bwMode="auto">
          <a:xfrm>
            <a:off x="1981200" y="36576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71" name="Line 83"/>
          <p:cNvSpPr>
            <a:spLocks noChangeShapeType="1"/>
          </p:cNvSpPr>
          <p:nvPr/>
        </p:nvSpPr>
        <p:spPr bwMode="auto">
          <a:xfrm>
            <a:off x="1981200" y="44196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72" name="Line 84"/>
          <p:cNvSpPr>
            <a:spLocks noChangeShapeType="1"/>
          </p:cNvSpPr>
          <p:nvPr/>
        </p:nvSpPr>
        <p:spPr bwMode="auto">
          <a:xfrm>
            <a:off x="1981200" y="48006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73" name="Line 85"/>
          <p:cNvSpPr>
            <a:spLocks noChangeShapeType="1"/>
          </p:cNvSpPr>
          <p:nvPr/>
        </p:nvSpPr>
        <p:spPr bwMode="auto">
          <a:xfrm>
            <a:off x="1981200" y="55626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74" name="Line 86"/>
          <p:cNvSpPr>
            <a:spLocks noChangeShapeType="1"/>
          </p:cNvSpPr>
          <p:nvPr/>
        </p:nvSpPr>
        <p:spPr bwMode="auto">
          <a:xfrm>
            <a:off x="1981200" y="59436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75" name="Text Box 87"/>
          <p:cNvSpPr txBox="1">
            <a:spLocks noChangeArrowheads="1"/>
          </p:cNvSpPr>
          <p:nvPr/>
        </p:nvSpPr>
        <p:spPr bwMode="auto">
          <a:xfrm>
            <a:off x="6172200" y="51562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111</a:t>
            </a:r>
          </a:p>
        </p:txBody>
      </p:sp>
      <p:sp>
        <p:nvSpPr>
          <p:cNvPr id="12376" name="Text Box 88"/>
          <p:cNvSpPr txBox="1">
            <a:spLocks noChangeArrowheads="1"/>
          </p:cNvSpPr>
          <p:nvPr/>
        </p:nvSpPr>
        <p:spPr bwMode="auto">
          <a:xfrm>
            <a:off x="6096000" y="29464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011</a:t>
            </a:r>
          </a:p>
        </p:txBody>
      </p:sp>
      <p:sp>
        <p:nvSpPr>
          <p:cNvPr id="12377" name="Text Box 89"/>
          <p:cNvSpPr txBox="1">
            <a:spLocks noChangeArrowheads="1"/>
          </p:cNvSpPr>
          <p:nvPr/>
        </p:nvSpPr>
        <p:spPr bwMode="auto">
          <a:xfrm>
            <a:off x="5867400" y="21082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001</a:t>
            </a:r>
          </a:p>
        </p:txBody>
      </p:sp>
      <p:sp>
        <p:nvSpPr>
          <p:cNvPr id="12378" name="Text Box 90"/>
          <p:cNvSpPr txBox="1">
            <a:spLocks noChangeArrowheads="1"/>
          </p:cNvSpPr>
          <p:nvPr/>
        </p:nvSpPr>
        <p:spPr bwMode="auto">
          <a:xfrm>
            <a:off x="5867400" y="56896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110</a:t>
            </a:r>
          </a:p>
        </p:txBody>
      </p:sp>
      <p:sp>
        <p:nvSpPr>
          <p:cNvPr id="12379" name="Text Box 91"/>
          <p:cNvSpPr txBox="1">
            <a:spLocks noChangeArrowheads="1"/>
          </p:cNvSpPr>
          <p:nvPr/>
        </p:nvSpPr>
        <p:spPr bwMode="auto">
          <a:xfrm>
            <a:off x="5867400" y="17272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000</a:t>
            </a:r>
          </a:p>
        </p:txBody>
      </p:sp>
      <p:sp>
        <p:nvSpPr>
          <p:cNvPr id="12380" name="Text Box 92"/>
          <p:cNvSpPr txBox="1">
            <a:spLocks noChangeArrowheads="1"/>
          </p:cNvSpPr>
          <p:nvPr/>
        </p:nvSpPr>
        <p:spPr bwMode="auto">
          <a:xfrm>
            <a:off x="6096000" y="40894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101</a:t>
            </a:r>
          </a:p>
        </p:txBody>
      </p:sp>
      <p:sp>
        <p:nvSpPr>
          <p:cNvPr id="12381" name="Text Box 93"/>
          <p:cNvSpPr txBox="1">
            <a:spLocks noChangeArrowheads="1"/>
          </p:cNvSpPr>
          <p:nvPr/>
        </p:nvSpPr>
        <p:spPr bwMode="auto">
          <a:xfrm>
            <a:off x="6096000" y="37084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010</a:t>
            </a:r>
          </a:p>
        </p:txBody>
      </p:sp>
      <p:sp>
        <p:nvSpPr>
          <p:cNvPr id="12382" name="Text Box 94"/>
          <p:cNvSpPr txBox="1">
            <a:spLocks noChangeArrowheads="1"/>
          </p:cNvSpPr>
          <p:nvPr/>
        </p:nvSpPr>
        <p:spPr bwMode="auto">
          <a:xfrm>
            <a:off x="6019800" y="48514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100</a:t>
            </a:r>
          </a:p>
        </p:txBody>
      </p:sp>
      <p:sp>
        <p:nvSpPr>
          <p:cNvPr id="12383" name="Line 95"/>
          <p:cNvSpPr>
            <a:spLocks noChangeShapeType="1"/>
          </p:cNvSpPr>
          <p:nvPr/>
        </p:nvSpPr>
        <p:spPr bwMode="auto">
          <a:xfrm>
            <a:off x="4191000" y="1981200"/>
            <a:ext cx="533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84" name="Line 96"/>
          <p:cNvSpPr>
            <a:spLocks noChangeShapeType="1"/>
          </p:cNvSpPr>
          <p:nvPr/>
        </p:nvSpPr>
        <p:spPr bwMode="auto">
          <a:xfrm flipV="1">
            <a:off x="4191000" y="1981200"/>
            <a:ext cx="6096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85" name="Line 97"/>
          <p:cNvSpPr>
            <a:spLocks noChangeShapeType="1"/>
          </p:cNvSpPr>
          <p:nvPr/>
        </p:nvSpPr>
        <p:spPr bwMode="auto">
          <a:xfrm>
            <a:off x="4191000" y="3276600"/>
            <a:ext cx="533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86" name="Line 98"/>
          <p:cNvSpPr>
            <a:spLocks noChangeShapeType="1"/>
          </p:cNvSpPr>
          <p:nvPr/>
        </p:nvSpPr>
        <p:spPr bwMode="auto">
          <a:xfrm flipV="1">
            <a:off x="4191000" y="3276600"/>
            <a:ext cx="533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87" name="Line 99"/>
          <p:cNvSpPr>
            <a:spLocks noChangeShapeType="1"/>
          </p:cNvSpPr>
          <p:nvPr/>
        </p:nvSpPr>
        <p:spPr bwMode="auto">
          <a:xfrm>
            <a:off x="4191000" y="44196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88" name="Line 100"/>
          <p:cNvSpPr>
            <a:spLocks noChangeShapeType="1"/>
          </p:cNvSpPr>
          <p:nvPr/>
        </p:nvSpPr>
        <p:spPr bwMode="auto">
          <a:xfrm>
            <a:off x="4191000" y="47244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89" name="Line 101"/>
          <p:cNvSpPr>
            <a:spLocks noChangeShapeType="1"/>
          </p:cNvSpPr>
          <p:nvPr/>
        </p:nvSpPr>
        <p:spPr bwMode="auto">
          <a:xfrm>
            <a:off x="4191000" y="55626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90" name="Line 102"/>
          <p:cNvSpPr>
            <a:spLocks noChangeShapeType="1"/>
          </p:cNvSpPr>
          <p:nvPr/>
        </p:nvSpPr>
        <p:spPr bwMode="auto">
          <a:xfrm flipV="1">
            <a:off x="4191000" y="55626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91" name="Line 103"/>
          <p:cNvSpPr>
            <a:spLocks noChangeShapeType="1"/>
          </p:cNvSpPr>
          <p:nvPr/>
        </p:nvSpPr>
        <p:spPr bwMode="auto">
          <a:xfrm>
            <a:off x="6324600" y="19812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92" name="Line 104"/>
          <p:cNvSpPr>
            <a:spLocks noChangeShapeType="1"/>
          </p:cNvSpPr>
          <p:nvPr/>
        </p:nvSpPr>
        <p:spPr bwMode="auto">
          <a:xfrm>
            <a:off x="6324600" y="22860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93" name="Line 105"/>
          <p:cNvSpPr>
            <a:spLocks noChangeShapeType="1"/>
          </p:cNvSpPr>
          <p:nvPr/>
        </p:nvSpPr>
        <p:spPr bwMode="auto">
          <a:xfrm>
            <a:off x="6324600" y="32766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94" name="Line 106"/>
          <p:cNvSpPr>
            <a:spLocks noChangeShapeType="1"/>
          </p:cNvSpPr>
          <p:nvPr/>
        </p:nvSpPr>
        <p:spPr bwMode="auto">
          <a:xfrm flipV="1">
            <a:off x="6324600" y="32766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95" name="Line 107"/>
          <p:cNvSpPr>
            <a:spLocks noChangeShapeType="1"/>
          </p:cNvSpPr>
          <p:nvPr/>
        </p:nvSpPr>
        <p:spPr bwMode="auto">
          <a:xfrm>
            <a:off x="6324600" y="44196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96" name="Line 108"/>
          <p:cNvSpPr>
            <a:spLocks noChangeShapeType="1"/>
          </p:cNvSpPr>
          <p:nvPr/>
        </p:nvSpPr>
        <p:spPr bwMode="auto">
          <a:xfrm flipV="1">
            <a:off x="6324600" y="44196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97" name="Line 109"/>
          <p:cNvSpPr>
            <a:spLocks noChangeShapeType="1"/>
          </p:cNvSpPr>
          <p:nvPr/>
        </p:nvSpPr>
        <p:spPr bwMode="auto">
          <a:xfrm flipV="1">
            <a:off x="6324600" y="55626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2398" name="Line 110"/>
          <p:cNvSpPr>
            <a:spLocks noChangeShapeType="1"/>
          </p:cNvSpPr>
          <p:nvPr/>
        </p:nvSpPr>
        <p:spPr bwMode="auto">
          <a:xfrm>
            <a:off x="6324600" y="55626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Tree>
    <p:extLst>
      <p:ext uri="{BB962C8B-B14F-4D97-AF65-F5344CB8AC3E}">
        <p14:creationId xmlns:p14="http://schemas.microsoft.com/office/powerpoint/2010/main" val="2283022664"/>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a:r>
              <a:rPr lang="en-US" sz="3200" u="sng"/>
              <a:t>Unsuccessful Omega Routing Routing</a:t>
            </a:r>
          </a:p>
        </p:txBody>
      </p:sp>
      <p:sp>
        <p:nvSpPr>
          <p:cNvPr id="13375" name="Rectangle 63"/>
          <p:cNvSpPr>
            <a:spLocks noChangeArrowheads="1"/>
          </p:cNvSpPr>
          <p:nvPr/>
        </p:nvSpPr>
        <p:spPr bwMode="auto">
          <a:xfrm>
            <a:off x="1981200" y="1905000"/>
            <a:ext cx="533400"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600" smtClean="0">
              <a:solidFill>
                <a:srgbClr val="000000"/>
              </a:solidFill>
            </a:endParaRPr>
          </a:p>
        </p:txBody>
      </p:sp>
      <p:sp>
        <p:nvSpPr>
          <p:cNvPr id="13376" name="Rectangle 64"/>
          <p:cNvSpPr>
            <a:spLocks noChangeArrowheads="1"/>
          </p:cNvSpPr>
          <p:nvPr/>
        </p:nvSpPr>
        <p:spPr bwMode="auto">
          <a:xfrm>
            <a:off x="1981200" y="3200400"/>
            <a:ext cx="533400"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600" smtClean="0">
              <a:solidFill>
                <a:srgbClr val="000000"/>
              </a:solidFill>
            </a:endParaRPr>
          </a:p>
        </p:txBody>
      </p:sp>
      <p:sp>
        <p:nvSpPr>
          <p:cNvPr id="13377" name="Rectangle 65"/>
          <p:cNvSpPr>
            <a:spLocks noChangeArrowheads="1"/>
          </p:cNvSpPr>
          <p:nvPr/>
        </p:nvSpPr>
        <p:spPr bwMode="auto">
          <a:xfrm>
            <a:off x="1981200" y="4343400"/>
            <a:ext cx="533400"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600" smtClean="0">
              <a:solidFill>
                <a:srgbClr val="000000"/>
              </a:solidFill>
            </a:endParaRPr>
          </a:p>
        </p:txBody>
      </p:sp>
      <p:sp>
        <p:nvSpPr>
          <p:cNvPr id="13378" name="Rectangle 66"/>
          <p:cNvSpPr>
            <a:spLocks noChangeArrowheads="1"/>
          </p:cNvSpPr>
          <p:nvPr/>
        </p:nvSpPr>
        <p:spPr bwMode="auto">
          <a:xfrm>
            <a:off x="6324600" y="3200400"/>
            <a:ext cx="533400"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600" smtClean="0">
              <a:solidFill>
                <a:srgbClr val="000000"/>
              </a:solidFill>
            </a:endParaRPr>
          </a:p>
        </p:txBody>
      </p:sp>
      <p:sp>
        <p:nvSpPr>
          <p:cNvPr id="13379" name="Rectangle 67"/>
          <p:cNvSpPr>
            <a:spLocks noChangeArrowheads="1"/>
          </p:cNvSpPr>
          <p:nvPr/>
        </p:nvSpPr>
        <p:spPr bwMode="auto">
          <a:xfrm>
            <a:off x="6324600" y="4343400"/>
            <a:ext cx="533400"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600" smtClean="0">
              <a:solidFill>
                <a:srgbClr val="000000"/>
              </a:solidFill>
            </a:endParaRPr>
          </a:p>
        </p:txBody>
      </p:sp>
      <p:sp>
        <p:nvSpPr>
          <p:cNvPr id="13380" name="Rectangle 68"/>
          <p:cNvSpPr>
            <a:spLocks noChangeArrowheads="1"/>
          </p:cNvSpPr>
          <p:nvPr/>
        </p:nvSpPr>
        <p:spPr bwMode="auto">
          <a:xfrm>
            <a:off x="6324600" y="5486400"/>
            <a:ext cx="533400"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600" smtClean="0">
              <a:solidFill>
                <a:srgbClr val="000000"/>
              </a:solidFill>
            </a:endParaRPr>
          </a:p>
        </p:txBody>
      </p:sp>
      <p:sp>
        <p:nvSpPr>
          <p:cNvPr id="13381" name="Rectangle 69"/>
          <p:cNvSpPr>
            <a:spLocks noChangeArrowheads="1"/>
          </p:cNvSpPr>
          <p:nvPr/>
        </p:nvSpPr>
        <p:spPr bwMode="auto">
          <a:xfrm>
            <a:off x="1981200" y="5486400"/>
            <a:ext cx="533400"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600" smtClean="0">
              <a:solidFill>
                <a:srgbClr val="000000"/>
              </a:solidFill>
            </a:endParaRPr>
          </a:p>
        </p:txBody>
      </p:sp>
      <p:sp>
        <p:nvSpPr>
          <p:cNvPr id="13382" name="Rectangle 70"/>
          <p:cNvSpPr>
            <a:spLocks noChangeArrowheads="1"/>
          </p:cNvSpPr>
          <p:nvPr/>
        </p:nvSpPr>
        <p:spPr bwMode="auto">
          <a:xfrm>
            <a:off x="6324600" y="1905000"/>
            <a:ext cx="533400"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600" smtClean="0">
              <a:solidFill>
                <a:srgbClr val="000000"/>
              </a:solidFill>
            </a:endParaRPr>
          </a:p>
        </p:txBody>
      </p:sp>
      <p:sp>
        <p:nvSpPr>
          <p:cNvPr id="13383" name="Rectangle 71"/>
          <p:cNvSpPr>
            <a:spLocks noChangeArrowheads="1"/>
          </p:cNvSpPr>
          <p:nvPr/>
        </p:nvSpPr>
        <p:spPr bwMode="auto">
          <a:xfrm>
            <a:off x="4191000" y="5486400"/>
            <a:ext cx="533400"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600" smtClean="0">
              <a:solidFill>
                <a:srgbClr val="000000"/>
              </a:solidFill>
            </a:endParaRPr>
          </a:p>
        </p:txBody>
      </p:sp>
      <p:sp>
        <p:nvSpPr>
          <p:cNvPr id="13384" name="Rectangle 72"/>
          <p:cNvSpPr>
            <a:spLocks noChangeArrowheads="1"/>
          </p:cNvSpPr>
          <p:nvPr/>
        </p:nvSpPr>
        <p:spPr bwMode="auto">
          <a:xfrm>
            <a:off x="4191000" y="4343400"/>
            <a:ext cx="533400"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BLOCK</a:t>
            </a:r>
            <a:endParaRPr lang="en-US" sz="1600" smtClean="0">
              <a:solidFill>
                <a:srgbClr val="000000"/>
              </a:solidFill>
            </a:endParaRPr>
          </a:p>
        </p:txBody>
      </p:sp>
      <p:sp>
        <p:nvSpPr>
          <p:cNvPr id="13385" name="Rectangle 73"/>
          <p:cNvSpPr>
            <a:spLocks noChangeArrowheads="1"/>
          </p:cNvSpPr>
          <p:nvPr/>
        </p:nvSpPr>
        <p:spPr bwMode="auto">
          <a:xfrm>
            <a:off x="4191000" y="1905000"/>
            <a:ext cx="533400"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1600" b="1" smtClean="0">
                <a:solidFill>
                  <a:srgbClr val="000000"/>
                </a:solidFill>
              </a:rPr>
              <a:t>BLOCK</a:t>
            </a:r>
            <a:endParaRPr lang="en-US" sz="1600" smtClean="0">
              <a:solidFill>
                <a:srgbClr val="000000"/>
              </a:solidFill>
            </a:endParaRPr>
          </a:p>
        </p:txBody>
      </p:sp>
      <p:sp>
        <p:nvSpPr>
          <p:cNvPr id="13386" name="Rectangle 74"/>
          <p:cNvSpPr>
            <a:spLocks noChangeArrowheads="1"/>
          </p:cNvSpPr>
          <p:nvPr/>
        </p:nvSpPr>
        <p:spPr bwMode="auto">
          <a:xfrm>
            <a:off x="4191000" y="3200400"/>
            <a:ext cx="533400" cy="533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600" smtClean="0">
              <a:solidFill>
                <a:srgbClr val="000000"/>
              </a:solidFill>
            </a:endParaRPr>
          </a:p>
        </p:txBody>
      </p:sp>
      <p:sp>
        <p:nvSpPr>
          <p:cNvPr id="13387" name="Line 75"/>
          <p:cNvSpPr>
            <a:spLocks noChangeShapeType="1"/>
          </p:cNvSpPr>
          <p:nvPr/>
        </p:nvSpPr>
        <p:spPr bwMode="auto">
          <a:xfrm flipH="1">
            <a:off x="1371600" y="19812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388" name="Line 76"/>
          <p:cNvSpPr>
            <a:spLocks noChangeShapeType="1"/>
          </p:cNvSpPr>
          <p:nvPr/>
        </p:nvSpPr>
        <p:spPr bwMode="auto">
          <a:xfrm flipH="1">
            <a:off x="1371600" y="32766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389" name="Line 77"/>
          <p:cNvSpPr>
            <a:spLocks noChangeShapeType="1"/>
          </p:cNvSpPr>
          <p:nvPr/>
        </p:nvSpPr>
        <p:spPr bwMode="auto">
          <a:xfrm flipH="1">
            <a:off x="1371600" y="44196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390" name="Line 78"/>
          <p:cNvSpPr>
            <a:spLocks noChangeShapeType="1"/>
          </p:cNvSpPr>
          <p:nvPr/>
        </p:nvSpPr>
        <p:spPr bwMode="auto">
          <a:xfrm flipH="1">
            <a:off x="6858000" y="55626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391" name="Line 79"/>
          <p:cNvSpPr>
            <a:spLocks noChangeShapeType="1"/>
          </p:cNvSpPr>
          <p:nvPr/>
        </p:nvSpPr>
        <p:spPr bwMode="auto">
          <a:xfrm flipH="1">
            <a:off x="1371600" y="36576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392" name="Line 80"/>
          <p:cNvSpPr>
            <a:spLocks noChangeShapeType="1"/>
          </p:cNvSpPr>
          <p:nvPr/>
        </p:nvSpPr>
        <p:spPr bwMode="auto">
          <a:xfrm flipH="1">
            <a:off x="1371600" y="23622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393" name="Line 81"/>
          <p:cNvSpPr>
            <a:spLocks noChangeShapeType="1"/>
          </p:cNvSpPr>
          <p:nvPr/>
        </p:nvSpPr>
        <p:spPr bwMode="auto">
          <a:xfrm flipH="1">
            <a:off x="1371600" y="55626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394" name="Line 82"/>
          <p:cNvSpPr>
            <a:spLocks noChangeShapeType="1"/>
          </p:cNvSpPr>
          <p:nvPr/>
        </p:nvSpPr>
        <p:spPr bwMode="auto">
          <a:xfrm flipH="1">
            <a:off x="1371600" y="59436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395" name="Line 83"/>
          <p:cNvSpPr>
            <a:spLocks noChangeShapeType="1"/>
          </p:cNvSpPr>
          <p:nvPr/>
        </p:nvSpPr>
        <p:spPr bwMode="auto">
          <a:xfrm flipH="1">
            <a:off x="1371600" y="48006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396" name="Line 84"/>
          <p:cNvSpPr>
            <a:spLocks noChangeShapeType="1"/>
          </p:cNvSpPr>
          <p:nvPr/>
        </p:nvSpPr>
        <p:spPr bwMode="auto">
          <a:xfrm flipH="1">
            <a:off x="6858000" y="19812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397" name="Line 85"/>
          <p:cNvSpPr>
            <a:spLocks noChangeShapeType="1"/>
          </p:cNvSpPr>
          <p:nvPr/>
        </p:nvSpPr>
        <p:spPr bwMode="auto">
          <a:xfrm flipH="1">
            <a:off x="6858000" y="22860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398" name="Line 86"/>
          <p:cNvSpPr>
            <a:spLocks noChangeShapeType="1"/>
          </p:cNvSpPr>
          <p:nvPr/>
        </p:nvSpPr>
        <p:spPr bwMode="auto">
          <a:xfrm flipH="1">
            <a:off x="6858000" y="32766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399" name="Line 87"/>
          <p:cNvSpPr>
            <a:spLocks noChangeShapeType="1"/>
          </p:cNvSpPr>
          <p:nvPr/>
        </p:nvSpPr>
        <p:spPr bwMode="auto">
          <a:xfrm flipH="1">
            <a:off x="6858000" y="44196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00" name="Line 88"/>
          <p:cNvSpPr>
            <a:spLocks noChangeShapeType="1"/>
          </p:cNvSpPr>
          <p:nvPr/>
        </p:nvSpPr>
        <p:spPr bwMode="auto">
          <a:xfrm flipH="1">
            <a:off x="6858000" y="48006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01" name="Line 89"/>
          <p:cNvSpPr>
            <a:spLocks noChangeShapeType="1"/>
          </p:cNvSpPr>
          <p:nvPr/>
        </p:nvSpPr>
        <p:spPr bwMode="auto">
          <a:xfrm flipH="1">
            <a:off x="6858000" y="59436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02" name="Line 90"/>
          <p:cNvSpPr>
            <a:spLocks noChangeShapeType="1"/>
          </p:cNvSpPr>
          <p:nvPr/>
        </p:nvSpPr>
        <p:spPr bwMode="auto">
          <a:xfrm flipH="1">
            <a:off x="6858000" y="36576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03" name="Text Box 91"/>
          <p:cNvSpPr txBox="1">
            <a:spLocks noChangeArrowheads="1"/>
          </p:cNvSpPr>
          <p:nvPr/>
        </p:nvSpPr>
        <p:spPr bwMode="auto">
          <a:xfrm>
            <a:off x="1143000" y="21844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a:t>
            </a:r>
          </a:p>
        </p:txBody>
      </p:sp>
      <p:sp>
        <p:nvSpPr>
          <p:cNvPr id="13404" name="Text Box 92"/>
          <p:cNvSpPr txBox="1">
            <a:spLocks noChangeArrowheads="1"/>
          </p:cNvSpPr>
          <p:nvPr/>
        </p:nvSpPr>
        <p:spPr bwMode="auto">
          <a:xfrm>
            <a:off x="1143000" y="18034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0</a:t>
            </a:r>
          </a:p>
        </p:txBody>
      </p:sp>
      <p:sp>
        <p:nvSpPr>
          <p:cNvPr id="13405" name="Text Box 93"/>
          <p:cNvSpPr txBox="1">
            <a:spLocks noChangeArrowheads="1"/>
          </p:cNvSpPr>
          <p:nvPr/>
        </p:nvSpPr>
        <p:spPr bwMode="auto">
          <a:xfrm>
            <a:off x="1143000" y="30988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2</a:t>
            </a:r>
          </a:p>
        </p:txBody>
      </p:sp>
      <p:sp>
        <p:nvSpPr>
          <p:cNvPr id="13406" name="Text Box 94"/>
          <p:cNvSpPr txBox="1">
            <a:spLocks noChangeArrowheads="1"/>
          </p:cNvSpPr>
          <p:nvPr/>
        </p:nvSpPr>
        <p:spPr bwMode="auto">
          <a:xfrm>
            <a:off x="1143000" y="34798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3</a:t>
            </a:r>
          </a:p>
        </p:txBody>
      </p:sp>
      <p:sp>
        <p:nvSpPr>
          <p:cNvPr id="13407" name="Text Box 95"/>
          <p:cNvSpPr txBox="1">
            <a:spLocks noChangeArrowheads="1"/>
          </p:cNvSpPr>
          <p:nvPr/>
        </p:nvSpPr>
        <p:spPr bwMode="auto">
          <a:xfrm>
            <a:off x="1143000" y="42418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4</a:t>
            </a:r>
          </a:p>
        </p:txBody>
      </p:sp>
      <p:sp>
        <p:nvSpPr>
          <p:cNvPr id="13408" name="Text Box 96"/>
          <p:cNvSpPr txBox="1">
            <a:spLocks noChangeArrowheads="1"/>
          </p:cNvSpPr>
          <p:nvPr/>
        </p:nvSpPr>
        <p:spPr bwMode="auto">
          <a:xfrm>
            <a:off x="1143000" y="46228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5</a:t>
            </a:r>
          </a:p>
        </p:txBody>
      </p:sp>
      <p:sp>
        <p:nvSpPr>
          <p:cNvPr id="13409" name="Text Box 97"/>
          <p:cNvSpPr txBox="1">
            <a:spLocks noChangeArrowheads="1"/>
          </p:cNvSpPr>
          <p:nvPr/>
        </p:nvSpPr>
        <p:spPr bwMode="auto">
          <a:xfrm>
            <a:off x="1143000" y="53848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6</a:t>
            </a:r>
          </a:p>
        </p:txBody>
      </p:sp>
      <p:sp>
        <p:nvSpPr>
          <p:cNvPr id="13410" name="Text Box 98"/>
          <p:cNvSpPr txBox="1">
            <a:spLocks noChangeArrowheads="1"/>
          </p:cNvSpPr>
          <p:nvPr/>
        </p:nvSpPr>
        <p:spPr bwMode="auto">
          <a:xfrm>
            <a:off x="1143000" y="57658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7</a:t>
            </a:r>
          </a:p>
        </p:txBody>
      </p:sp>
      <p:sp>
        <p:nvSpPr>
          <p:cNvPr id="13411" name="Text Box 99"/>
          <p:cNvSpPr txBox="1">
            <a:spLocks noChangeArrowheads="1"/>
          </p:cNvSpPr>
          <p:nvPr/>
        </p:nvSpPr>
        <p:spPr bwMode="auto">
          <a:xfrm>
            <a:off x="7315200" y="21082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a:t>
            </a:r>
          </a:p>
        </p:txBody>
      </p:sp>
      <p:sp>
        <p:nvSpPr>
          <p:cNvPr id="13412" name="Text Box 100"/>
          <p:cNvSpPr txBox="1">
            <a:spLocks noChangeArrowheads="1"/>
          </p:cNvSpPr>
          <p:nvPr/>
        </p:nvSpPr>
        <p:spPr bwMode="auto">
          <a:xfrm>
            <a:off x="7315200" y="18034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0</a:t>
            </a:r>
          </a:p>
        </p:txBody>
      </p:sp>
      <p:sp>
        <p:nvSpPr>
          <p:cNvPr id="13413" name="Text Box 101"/>
          <p:cNvSpPr txBox="1">
            <a:spLocks noChangeArrowheads="1"/>
          </p:cNvSpPr>
          <p:nvPr/>
        </p:nvSpPr>
        <p:spPr bwMode="auto">
          <a:xfrm>
            <a:off x="7315200" y="30988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2</a:t>
            </a:r>
          </a:p>
        </p:txBody>
      </p:sp>
      <p:sp>
        <p:nvSpPr>
          <p:cNvPr id="13414" name="Text Box 102"/>
          <p:cNvSpPr txBox="1">
            <a:spLocks noChangeArrowheads="1"/>
          </p:cNvSpPr>
          <p:nvPr/>
        </p:nvSpPr>
        <p:spPr bwMode="auto">
          <a:xfrm>
            <a:off x="7315200" y="34798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3</a:t>
            </a:r>
          </a:p>
        </p:txBody>
      </p:sp>
      <p:sp>
        <p:nvSpPr>
          <p:cNvPr id="13415" name="Text Box 103"/>
          <p:cNvSpPr txBox="1">
            <a:spLocks noChangeArrowheads="1"/>
          </p:cNvSpPr>
          <p:nvPr/>
        </p:nvSpPr>
        <p:spPr bwMode="auto">
          <a:xfrm>
            <a:off x="7315200" y="42418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4</a:t>
            </a:r>
          </a:p>
        </p:txBody>
      </p:sp>
      <p:sp>
        <p:nvSpPr>
          <p:cNvPr id="13416" name="Text Box 104"/>
          <p:cNvSpPr txBox="1">
            <a:spLocks noChangeArrowheads="1"/>
          </p:cNvSpPr>
          <p:nvPr/>
        </p:nvSpPr>
        <p:spPr bwMode="auto">
          <a:xfrm>
            <a:off x="7315200" y="46228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5</a:t>
            </a:r>
          </a:p>
        </p:txBody>
      </p:sp>
      <p:sp>
        <p:nvSpPr>
          <p:cNvPr id="13417" name="Text Box 105"/>
          <p:cNvSpPr txBox="1">
            <a:spLocks noChangeArrowheads="1"/>
          </p:cNvSpPr>
          <p:nvPr/>
        </p:nvSpPr>
        <p:spPr bwMode="auto">
          <a:xfrm>
            <a:off x="7315200" y="53848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6</a:t>
            </a:r>
          </a:p>
        </p:txBody>
      </p:sp>
      <p:sp>
        <p:nvSpPr>
          <p:cNvPr id="13418" name="Text Box 106"/>
          <p:cNvSpPr txBox="1">
            <a:spLocks noChangeArrowheads="1"/>
          </p:cNvSpPr>
          <p:nvPr/>
        </p:nvSpPr>
        <p:spPr bwMode="auto">
          <a:xfrm>
            <a:off x="7315200" y="57658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7</a:t>
            </a:r>
          </a:p>
        </p:txBody>
      </p:sp>
      <p:sp>
        <p:nvSpPr>
          <p:cNvPr id="13419" name="Line 107"/>
          <p:cNvSpPr>
            <a:spLocks noChangeShapeType="1"/>
          </p:cNvSpPr>
          <p:nvPr/>
        </p:nvSpPr>
        <p:spPr bwMode="auto">
          <a:xfrm>
            <a:off x="2514600" y="1981200"/>
            <a:ext cx="167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20" name="Line 108"/>
          <p:cNvSpPr>
            <a:spLocks noChangeShapeType="1"/>
          </p:cNvSpPr>
          <p:nvPr/>
        </p:nvSpPr>
        <p:spPr bwMode="auto">
          <a:xfrm>
            <a:off x="4724400" y="1981200"/>
            <a:ext cx="1600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21" name="Line 109"/>
          <p:cNvSpPr>
            <a:spLocks noChangeShapeType="1"/>
          </p:cNvSpPr>
          <p:nvPr/>
        </p:nvSpPr>
        <p:spPr bwMode="auto">
          <a:xfrm>
            <a:off x="2514600" y="2362200"/>
            <a:ext cx="16764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22" name="Line 110"/>
          <p:cNvSpPr>
            <a:spLocks noChangeShapeType="1"/>
          </p:cNvSpPr>
          <p:nvPr/>
        </p:nvSpPr>
        <p:spPr bwMode="auto">
          <a:xfrm>
            <a:off x="2514600" y="3276600"/>
            <a:ext cx="167640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23" name="Line 111"/>
          <p:cNvSpPr>
            <a:spLocks noChangeShapeType="1"/>
          </p:cNvSpPr>
          <p:nvPr/>
        </p:nvSpPr>
        <p:spPr bwMode="auto">
          <a:xfrm>
            <a:off x="2514600" y="3657600"/>
            <a:ext cx="167640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24" name="Line 112"/>
          <p:cNvSpPr>
            <a:spLocks noChangeShapeType="1"/>
          </p:cNvSpPr>
          <p:nvPr/>
        </p:nvSpPr>
        <p:spPr bwMode="auto">
          <a:xfrm flipV="1">
            <a:off x="2514600" y="2286000"/>
            <a:ext cx="1676400" cy="213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25" name="Line 113"/>
          <p:cNvSpPr>
            <a:spLocks noChangeShapeType="1"/>
          </p:cNvSpPr>
          <p:nvPr/>
        </p:nvSpPr>
        <p:spPr bwMode="auto">
          <a:xfrm flipV="1">
            <a:off x="2514600" y="3657600"/>
            <a:ext cx="167640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26" name="Line 114"/>
          <p:cNvSpPr>
            <a:spLocks noChangeShapeType="1"/>
          </p:cNvSpPr>
          <p:nvPr/>
        </p:nvSpPr>
        <p:spPr bwMode="auto">
          <a:xfrm flipV="1">
            <a:off x="2514600" y="4724400"/>
            <a:ext cx="16764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27" name="Line 115"/>
          <p:cNvSpPr>
            <a:spLocks noChangeShapeType="1"/>
          </p:cNvSpPr>
          <p:nvPr/>
        </p:nvSpPr>
        <p:spPr bwMode="auto">
          <a:xfrm>
            <a:off x="2514600" y="5943600"/>
            <a:ext cx="167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28" name="Line 116"/>
          <p:cNvSpPr>
            <a:spLocks noChangeShapeType="1"/>
          </p:cNvSpPr>
          <p:nvPr/>
        </p:nvSpPr>
        <p:spPr bwMode="auto">
          <a:xfrm>
            <a:off x="4724400" y="2286000"/>
            <a:ext cx="160020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29" name="Line 117"/>
          <p:cNvSpPr>
            <a:spLocks noChangeShapeType="1"/>
          </p:cNvSpPr>
          <p:nvPr/>
        </p:nvSpPr>
        <p:spPr bwMode="auto">
          <a:xfrm>
            <a:off x="4724400" y="3276600"/>
            <a:ext cx="160020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30" name="Line 118"/>
          <p:cNvSpPr>
            <a:spLocks noChangeShapeType="1"/>
          </p:cNvSpPr>
          <p:nvPr/>
        </p:nvSpPr>
        <p:spPr bwMode="auto">
          <a:xfrm>
            <a:off x="4724400" y="3657600"/>
            <a:ext cx="160020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31" name="Line 119"/>
          <p:cNvSpPr>
            <a:spLocks noChangeShapeType="1"/>
          </p:cNvSpPr>
          <p:nvPr/>
        </p:nvSpPr>
        <p:spPr bwMode="auto">
          <a:xfrm flipV="1">
            <a:off x="4724400" y="2286000"/>
            <a:ext cx="1600200" cy="213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32" name="Line 120"/>
          <p:cNvSpPr>
            <a:spLocks noChangeShapeType="1"/>
          </p:cNvSpPr>
          <p:nvPr/>
        </p:nvSpPr>
        <p:spPr bwMode="auto">
          <a:xfrm flipV="1">
            <a:off x="4724400" y="3657600"/>
            <a:ext cx="16002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33" name="Line 121"/>
          <p:cNvSpPr>
            <a:spLocks noChangeShapeType="1"/>
          </p:cNvSpPr>
          <p:nvPr/>
        </p:nvSpPr>
        <p:spPr bwMode="auto">
          <a:xfrm flipV="1">
            <a:off x="4724400" y="4800600"/>
            <a:ext cx="16002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34" name="Line 122"/>
          <p:cNvSpPr>
            <a:spLocks noChangeShapeType="1"/>
          </p:cNvSpPr>
          <p:nvPr/>
        </p:nvSpPr>
        <p:spPr bwMode="auto">
          <a:xfrm>
            <a:off x="4724400" y="5943600"/>
            <a:ext cx="1600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35" name="Text Box 123"/>
          <p:cNvSpPr txBox="1">
            <a:spLocks noChangeArrowheads="1"/>
          </p:cNvSpPr>
          <p:nvPr/>
        </p:nvSpPr>
        <p:spPr bwMode="auto">
          <a:xfrm>
            <a:off x="1447800" y="17272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100</a:t>
            </a:r>
          </a:p>
        </p:txBody>
      </p:sp>
      <p:sp>
        <p:nvSpPr>
          <p:cNvPr id="13436" name="Text Box 124"/>
          <p:cNvSpPr txBox="1">
            <a:spLocks noChangeArrowheads="1"/>
          </p:cNvSpPr>
          <p:nvPr/>
        </p:nvSpPr>
        <p:spPr bwMode="auto">
          <a:xfrm>
            <a:off x="1447800" y="21082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000</a:t>
            </a:r>
          </a:p>
        </p:txBody>
      </p:sp>
      <p:sp>
        <p:nvSpPr>
          <p:cNvPr id="13437" name="Text Box 125"/>
          <p:cNvSpPr txBox="1">
            <a:spLocks noChangeArrowheads="1"/>
          </p:cNvSpPr>
          <p:nvPr/>
        </p:nvSpPr>
        <p:spPr bwMode="auto">
          <a:xfrm>
            <a:off x="1447800" y="30226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101</a:t>
            </a:r>
          </a:p>
        </p:txBody>
      </p:sp>
      <p:sp>
        <p:nvSpPr>
          <p:cNvPr id="13438" name="Text Box 126"/>
          <p:cNvSpPr txBox="1">
            <a:spLocks noChangeArrowheads="1"/>
          </p:cNvSpPr>
          <p:nvPr/>
        </p:nvSpPr>
        <p:spPr bwMode="auto">
          <a:xfrm>
            <a:off x="1447800" y="34036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011</a:t>
            </a:r>
          </a:p>
        </p:txBody>
      </p:sp>
      <p:sp>
        <p:nvSpPr>
          <p:cNvPr id="13439" name="Text Box 127"/>
          <p:cNvSpPr txBox="1">
            <a:spLocks noChangeArrowheads="1"/>
          </p:cNvSpPr>
          <p:nvPr/>
        </p:nvSpPr>
        <p:spPr bwMode="auto">
          <a:xfrm>
            <a:off x="1447800" y="41656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111</a:t>
            </a:r>
          </a:p>
        </p:txBody>
      </p:sp>
      <p:sp>
        <p:nvSpPr>
          <p:cNvPr id="13440" name="Text Box 128"/>
          <p:cNvSpPr txBox="1">
            <a:spLocks noChangeArrowheads="1"/>
          </p:cNvSpPr>
          <p:nvPr/>
        </p:nvSpPr>
        <p:spPr bwMode="auto">
          <a:xfrm>
            <a:off x="1447800" y="45466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001</a:t>
            </a:r>
          </a:p>
        </p:txBody>
      </p:sp>
      <p:sp>
        <p:nvSpPr>
          <p:cNvPr id="13441" name="Text Box 129"/>
          <p:cNvSpPr txBox="1">
            <a:spLocks noChangeArrowheads="1"/>
          </p:cNvSpPr>
          <p:nvPr/>
        </p:nvSpPr>
        <p:spPr bwMode="auto">
          <a:xfrm>
            <a:off x="1447800" y="53086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010</a:t>
            </a:r>
          </a:p>
        </p:txBody>
      </p:sp>
      <p:sp>
        <p:nvSpPr>
          <p:cNvPr id="13442" name="Text Box 130"/>
          <p:cNvSpPr txBox="1">
            <a:spLocks noChangeArrowheads="1"/>
          </p:cNvSpPr>
          <p:nvPr/>
        </p:nvSpPr>
        <p:spPr bwMode="auto">
          <a:xfrm>
            <a:off x="1447800" y="56896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110</a:t>
            </a:r>
          </a:p>
        </p:txBody>
      </p:sp>
      <p:sp>
        <p:nvSpPr>
          <p:cNvPr id="13443" name="Text Box 131"/>
          <p:cNvSpPr txBox="1">
            <a:spLocks noChangeArrowheads="1"/>
          </p:cNvSpPr>
          <p:nvPr/>
        </p:nvSpPr>
        <p:spPr bwMode="auto">
          <a:xfrm>
            <a:off x="3962400" y="29464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100</a:t>
            </a:r>
          </a:p>
        </p:txBody>
      </p:sp>
      <p:sp>
        <p:nvSpPr>
          <p:cNvPr id="13444" name="Text Box 132"/>
          <p:cNvSpPr txBox="1">
            <a:spLocks noChangeArrowheads="1"/>
          </p:cNvSpPr>
          <p:nvPr/>
        </p:nvSpPr>
        <p:spPr bwMode="auto">
          <a:xfrm>
            <a:off x="3733800" y="17272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000</a:t>
            </a:r>
          </a:p>
        </p:txBody>
      </p:sp>
      <p:sp>
        <p:nvSpPr>
          <p:cNvPr id="13445" name="Text Box 133"/>
          <p:cNvSpPr txBox="1">
            <a:spLocks noChangeArrowheads="1"/>
          </p:cNvSpPr>
          <p:nvPr/>
        </p:nvSpPr>
        <p:spPr bwMode="auto">
          <a:xfrm>
            <a:off x="3962400" y="40132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011</a:t>
            </a:r>
          </a:p>
        </p:txBody>
      </p:sp>
      <p:sp>
        <p:nvSpPr>
          <p:cNvPr id="13446" name="Text Box 134"/>
          <p:cNvSpPr txBox="1">
            <a:spLocks noChangeArrowheads="1"/>
          </p:cNvSpPr>
          <p:nvPr/>
        </p:nvSpPr>
        <p:spPr bwMode="auto">
          <a:xfrm>
            <a:off x="3581400" y="53086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101</a:t>
            </a:r>
          </a:p>
        </p:txBody>
      </p:sp>
      <p:sp>
        <p:nvSpPr>
          <p:cNvPr id="13447" name="Text Box 135"/>
          <p:cNvSpPr txBox="1">
            <a:spLocks noChangeArrowheads="1"/>
          </p:cNvSpPr>
          <p:nvPr/>
        </p:nvSpPr>
        <p:spPr bwMode="auto">
          <a:xfrm>
            <a:off x="3962400" y="24130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001</a:t>
            </a:r>
          </a:p>
        </p:txBody>
      </p:sp>
      <p:sp>
        <p:nvSpPr>
          <p:cNvPr id="13448" name="Text Box 136"/>
          <p:cNvSpPr txBox="1">
            <a:spLocks noChangeArrowheads="1"/>
          </p:cNvSpPr>
          <p:nvPr/>
        </p:nvSpPr>
        <p:spPr bwMode="auto">
          <a:xfrm>
            <a:off x="3962400" y="37084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111</a:t>
            </a:r>
          </a:p>
        </p:txBody>
      </p:sp>
      <p:sp>
        <p:nvSpPr>
          <p:cNvPr id="13449" name="Text Box 137"/>
          <p:cNvSpPr txBox="1">
            <a:spLocks noChangeArrowheads="1"/>
          </p:cNvSpPr>
          <p:nvPr/>
        </p:nvSpPr>
        <p:spPr bwMode="auto">
          <a:xfrm>
            <a:off x="3810000" y="47752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010</a:t>
            </a:r>
          </a:p>
        </p:txBody>
      </p:sp>
      <p:sp>
        <p:nvSpPr>
          <p:cNvPr id="13450" name="Text Box 138"/>
          <p:cNvSpPr txBox="1">
            <a:spLocks noChangeArrowheads="1"/>
          </p:cNvSpPr>
          <p:nvPr/>
        </p:nvSpPr>
        <p:spPr bwMode="auto">
          <a:xfrm>
            <a:off x="3733800" y="56896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110</a:t>
            </a:r>
          </a:p>
        </p:txBody>
      </p:sp>
      <p:sp>
        <p:nvSpPr>
          <p:cNvPr id="13451" name="Line 139"/>
          <p:cNvSpPr>
            <a:spLocks noChangeShapeType="1"/>
          </p:cNvSpPr>
          <p:nvPr/>
        </p:nvSpPr>
        <p:spPr bwMode="auto">
          <a:xfrm>
            <a:off x="1981200" y="19812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52" name="Line 140"/>
          <p:cNvSpPr>
            <a:spLocks noChangeShapeType="1"/>
          </p:cNvSpPr>
          <p:nvPr/>
        </p:nvSpPr>
        <p:spPr bwMode="auto">
          <a:xfrm flipV="1">
            <a:off x="1981200" y="19812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53" name="Line 141"/>
          <p:cNvSpPr>
            <a:spLocks noChangeShapeType="1"/>
          </p:cNvSpPr>
          <p:nvPr/>
        </p:nvSpPr>
        <p:spPr bwMode="auto">
          <a:xfrm>
            <a:off x="1981200" y="32766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54" name="Line 142"/>
          <p:cNvSpPr>
            <a:spLocks noChangeShapeType="1"/>
          </p:cNvSpPr>
          <p:nvPr/>
        </p:nvSpPr>
        <p:spPr bwMode="auto">
          <a:xfrm flipV="1">
            <a:off x="1981200" y="32766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55" name="Line 143"/>
          <p:cNvSpPr>
            <a:spLocks noChangeShapeType="1"/>
          </p:cNvSpPr>
          <p:nvPr/>
        </p:nvSpPr>
        <p:spPr bwMode="auto">
          <a:xfrm>
            <a:off x="1981200" y="44196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56" name="Line 144"/>
          <p:cNvSpPr>
            <a:spLocks noChangeShapeType="1"/>
          </p:cNvSpPr>
          <p:nvPr/>
        </p:nvSpPr>
        <p:spPr bwMode="auto">
          <a:xfrm flipV="1">
            <a:off x="1981200" y="44196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57" name="Line 145"/>
          <p:cNvSpPr>
            <a:spLocks noChangeShapeType="1"/>
          </p:cNvSpPr>
          <p:nvPr/>
        </p:nvSpPr>
        <p:spPr bwMode="auto">
          <a:xfrm>
            <a:off x="1981200" y="55626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58" name="Line 146"/>
          <p:cNvSpPr>
            <a:spLocks noChangeShapeType="1"/>
          </p:cNvSpPr>
          <p:nvPr/>
        </p:nvSpPr>
        <p:spPr bwMode="auto">
          <a:xfrm>
            <a:off x="1981200" y="59436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59" name="Text Box 147"/>
          <p:cNvSpPr txBox="1">
            <a:spLocks noChangeArrowheads="1"/>
          </p:cNvSpPr>
          <p:nvPr/>
        </p:nvSpPr>
        <p:spPr bwMode="auto">
          <a:xfrm>
            <a:off x="6172200" y="51562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111</a:t>
            </a:r>
          </a:p>
        </p:txBody>
      </p:sp>
      <p:sp>
        <p:nvSpPr>
          <p:cNvPr id="13462" name="Text Box 150"/>
          <p:cNvSpPr txBox="1">
            <a:spLocks noChangeArrowheads="1"/>
          </p:cNvSpPr>
          <p:nvPr/>
        </p:nvSpPr>
        <p:spPr bwMode="auto">
          <a:xfrm>
            <a:off x="5867400" y="56896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110</a:t>
            </a:r>
          </a:p>
        </p:txBody>
      </p:sp>
      <p:sp>
        <p:nvSpPr>
          <p:cNvPr id="13464" name="Text Box 152"/>
          <p:cNvSpPr txBox="1">
            <a:spLocks noChangeArrowheads="1"/>
          </p:cNvSpPr>
          <p:nvPr/>
        </p:nvSpPr>
        <p:spPr bwMode="auto">
          <a:xfrm>
            <a:off x="6096000" y="40894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100</a:t>
            </a:r>
          </a:p>
        </p:txBody>
      </p:sp>
      <p:sp>
        <p:nvSpPr>
          <p:cNvPr id="13466" name="Text Box 154"/>
          <p:cNvSpPr txBox="1">
            <a:spLocks noChangeArrowheads="1"/>
          </p:cNvSpPr>
          <p:nvPr/>
        </p:nvSpPr>
        <p:spPr bwMode="auto">
          <a:xfrm>
            <a:off x="6019800" y="4851400"/>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600" smtClean="0">
                <a:solidFill>
                  <a:srgbClr val="000000"/>
                </a:solidFill>
              </a:rPr>
              <a:t>101</a:t>
            </a:r>
          </a:p>
        </p:txBody>
      </p:sp>
      <p:sp>
        <p:nvSpPr>
          <p:cNvPr id="13469" name="Line 157"/>
          <p:cNvSpPr>
            <a:spLocks noChangeShapeType="1"/>
          </p:cNvSpPr>
          <p:nvPr/>
        </p:nvSpPr>
        <p:spPr bwMode="auto">
          <a:xfrm>
            <a:off x="4191000" y="32766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70" name="Line 158"/>
          <p:cNvSpPr>
            <a:spLocks noChangeShapeType="1"/>
          </p:cNvSpPr>
          <p:nvPr/>
        </p:nvSpPr>
        <p:spPr bwMode="auto">
          <a:xfrm flipV="1">
            <a:off x="4191000" y="36576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73" name="Line 161"/>
          <p:cNvSpPr>
            <a:spLocks noChangeShapeType="1"/>
          </p:cNvSpPr>
          <p:nvPr/>
        </p:nvSpPr>
        <p:spPr bwMode="auto">
          <a:xfrm>
            <a:off x="4191000" y="55626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74" name="Line 162"/>
          <p:cNvSpPr>
            <a:spLocks noChangeShapeType="1"/>
          </p:cNvSpPr>
          <p:nvPr/>
        </p:nvSpPr>
        <p:spPr bwMode="auto">
          <a:xfrm flipV="1">
            <a:off x="4191000" y="59436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79" name="Line 167"/>
          <p:cNvSpPr>
            <a:spLocks noChangeShapeType="1"/>
          </p:cNvSpPr>
          <p:nvPr/>
        </p:nvSpPr>
        <p:spPr bwMode="auto">
          <a:xfrm>
            <a:off x="6324600" y="48006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80" name="Line 168"/>
          <p:cNvSpPr>
            <a:spLocks noChangeShapeType="1"/>
          </p:cNvSpPr>
          <p:nvPr/>
        </p:nvSpPr>
        <p:spPr bwMode="auto">
          <a:xfrm flipV="1">
            <a:off x="6324600" y="44196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81" name="Line 169"/>
          <p:cNvSpPr>
            <a:spLocks noChangeShapeType="1"/>
          </p:cNvSpPr>
          <p:nvPr/>
        </p:nvSpPr>
        <p:spPr bwMode="auto">
          <a:xfrm flipV="1">
            <a:off x="6324600" y="55626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
        <p:nvSpPr>
          <p:cNvPr id="13482" name="Line 170"/>
          <p:cNvSpPr>
            <a:spLocks noChangeShapeType="1"/>
          </p:cNvSpPr>
          <p:nvPr/>
        </p:nvSpPr>
        <p:spPr bwMode="auto">
          <a:xfrm>
            <a:off x="6324600" y="55626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1600" smtClean="0">
              <a:solidFill>
                <a:srgbClr val="000000"/>
              </a:solidFill>
            </a:endParaRPr>
          </a:p>
        </p:txBody>
      </p:sp>
    </p:spTree>
    <p:extLst>
      <p:ext uri="{BB962C8B-B14F-4D97-AF65-F5344CB8AC3E}">
        <p14:creationId xmlns:p14="http://schemas.microsoft.com/office/powerpoint/2010/main" val="2052974288"/>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458200" cy="3477875"/>
          </a:xfrm>
          <a:prstGeom prst="rect">
            <a:avLst/>
          </a:prstGeom>
        </p:spPr>
        <p:txBody>
          <a:bodyPr wrap="square">
            <a:spAutoFit/>
          </a:bodyPr>
          <a:lstStyle/>
          <a:p>
            <a:pPr marR="0" algn="just"/>
            <a:r>
              <a:rPr lang="en-US" sz="2200" dirty="0">
                <a:solidFill>
                  <a:srgbClr val="000000"/>
                </a:solidFill>
                <a:latin typeface="Times New Roman"/>
              </a:rPr>
              <a:t>Similarly the </a:t>
            </a:r>
            <a:r>
              <a:rPr lang="en-US" sz="2200" dirty="0" err="1">
                <a:solidFill>
                  <a:srgbClr val="000000"/>
                </a:solidFill>
                <a:latin typeface="Times New Roman"/>
              </a:rPr>
              <a:t>OSj</a:t>
            </a:r>
            <a:r>
              <a:rPr lang="en-US" sz="2200" dirty="0">
                <a:solidFill>
                  <a:srgbClr val="000000"/>
                </a:solidFill>
                <a:latin typeface="Times New Roman"/>
              </a:rPr>
              <a:t> gets input from </a:t>
            </a:r>
            <a:r>
              <a:rPr lang="en-US" sz="2200" dirty="0" err="1">
                <a:solidFill>
                  <a:srgbClr val="000000"/>
                </a:solidFill>
                <a:latin typeface="Times New Roman"/>
              </a:rPr>
              <a:t>ISk</a:t>
            </a:r>
            <a:r>
              <a:rPr lang="en-US" sz="2200" dirty="0">
                <a:solidFill>
                  <a:srgbClr val="000000"/>
                </a:solidFill>
                <a:latin typeface="Times New Roman"/>
              </a:rPr>
              <a:t> for K= j-1, j+1,j-r,j+r. The topology is formerly described by the four routing functions: </a:t>
            </a:r>
          </a:p>
          <a:p>
            <a:pPr marR="0" algn="just"/>
            <a:r>
              <a:rPr lang="en-GB" sz="2200" dirty="0">
                <a:solidFill>
                  <a:srgbClr val="000000"/>
                </a:solidFill>
                <a:latin typeface="Times New Roman"/>
              </a:rPr>
              <a:t>• R+1(</a:t>
            </a:r>
            <a:r>
              <a:rPr lang="en-GB" sz="2200" dirty="0" err="1">
                <a:solidFill>
                  <a:srgbClr val="000000"/>
                </a:solidFill>
                <a:latin typeface="Times New Roman"/>
              </a:rPr>
              <a:t>i</a:t>
            </a:r>
            <a:r>
              <a:rPr lang="en-GB" sz="2200" dirty="0">
                <a:solidFill>
                  <a:srgbClr val="000000"/>
                </a:solidFill>
                <a:latin typeface="Times New Roman"/>
              </a:rPr>
              <a:t>)= (i+1) mod N =&gt; (0,1,2…,14,15) </a:t>
            </a:r>
          </a:p>
          <a:p>
            <a:pPr marR="0" algn="just"/>
            <a:r>
              <a:rPr lang="en-GB" sz="2200" dirty="0">
                <a:solidFill>
                  <a:srgbClr val="000000"/>
                </a:solidFill>
                <a:latin typeface="Times New Roman"/>
              </a:rPr>
              <a:t>• R-1(</a:t>
            </a:r>
            <a:r>
              <a:rPr lang="en-GB" sz="2200" dirty="0" err="1">
                <a:solidFill>
                  <a:srgbClr val="000000"/>
                </a:solidFill>
                <a:latin typeface="Times New Roman"/>
              </a:rPr>
              <a:t>i</a:t>
            </a:r>
            <a:r>
              <a:rPr lang="en-GB" sz="2200" dirty="0">
                <a:solidFill>
                  <a:srgbClr val="000000"/>
                </a:solidFill>
                <a:latin typeface="Times New Roman"/>
              </a:rPr>
              <a:t>)= (i-1) mod N =&gt; (15,14,…,2,1,0) </a:t>
            </a:r>
          </a:p>
          <a:p>
            <a:pPr marR="0" algn="just"/>
            <a:r>
              <a:rPr lang="pt-BR" sz="2200" dirty="0">
                <a:solidFill>
                  <a:srgbClr val="000000"/>
                </a:solidFill>
                <a:latin typeface="Times New Roman"/>
              </a:rPr>
              <a:t>• R+r(i)= (i+r) mod N =&gt; (0,4,8,12)(1,5,9,13)(2,6,10,14)(3,7,11,15) </a:t>
            </a:r>
          </a:p>
          <a:p>
            <a:pPr marR="0" algn="just"/>
            <a:r>
              <a:rPr lang="pt-BR" sz="2200" dirty="0">
                <a:solidFill>
                  <a:srgbClr val="000000"/>
                </a:solidFill>
                <a:latin typeface="Times New Roman"/>
              </a:rPr>
              <a:t>• R-r(i)= (i-r) mod N =&gt; (15,11,7,3)(14,10,6,2)(13,9,5,1)(12,8,4,0) </a:t>
            </a:r>
          </a:p>
          <a:p>
            <a:pPr marR="0" algn="just"/>
            <a:r>
              <a:rPr lang="en-US" sz="2200" dirty="0">
                <a:solidFill>
                  <a:srgbClr val="000000"/>
                </a:solidFill>
                <a:latin typeface="Times New Roman"/>
              </a:rPr>
              <a:t>The figure given below show how each </a:t>
            </a:r>
            <a:r>
              <a:rPr lang="en-US" sz="2200" dirty="0" err="1">
                <a:solidFill>
                  <a:srgbClr val="000000"/>
                </a:solidFill>
                <a:latin typeface="Times New Roman"/>
              </a:rPr>
              <a:t>PEi</a:t>
            </a:r>
            <a:r>
              <a:rPr lang="en-US" sz="2200" dirty="0">
                <a:solidFill>
                  <a:srgbClr val="000000"/>
                </a:solidFill>
                <a:latin typeface="Times New Roman"/>
              </a:rPr>
              <a:t> is connected to its four nearest neighbors in the mesh network. It is same as that used for </a:t>
            </a:r>
            <a:r>
              <a:rPr lang="en-US" sz="2200" dirty="0" err="1">
                <a:solidFill>
                  <a:srgbClr val="000000"/>
                </a:solidFill>
                <a:latin typeface="Times New Roman"/>
              </a:rPr>
              <a:t>IILiac</a:t>
            </a:r>
            <a:r>
              <a:rPr lang="en-US" sz="2200" dirty="0">
                <a:solidFill>
                  <a:srgbClr val="000000"/>
                </a:solidFill>
                <a:latin typeface="Times New Roman"/>
              </a:rPr>
              <a:t> –IV except that w had reduced it for N=16 and r=4. The index are calculated as module N. </a:t>
            </a:r>
            <a:endParaRPr lang="en-GB" sz="2200" dirty="0"/>
          </a:p>
        </p:txBody>
      </p:sp>
      <p:pic>
        <p:nvPicPr>
          <p:cNvPr id="3074" name="Picture 2"/>
          <p:cNvPicPr>
            <a:picLocks noChangeAspect="1" noChangeArrowheads="1"/>
          </p:cNvPicPr>
          <p:nvPr/>
        </p:nvPicPr>
        <p:blipFill>
          <a:blip r:embed="rId2">
            <a:lum bright="-4000"/>
            <a:extLst>
              <a:ext uri="{28A0092B-C50C-407E-A947-70E740481C1C}">
                <a14:useLocalDpi xmlns:a14="http://schemas.microsoft.com/office/drawing/2010/main" val="0"/>
              </a:ext>
            </a:extLst>
          </a:blip>
          <a:srcRect/>
          <a:stretch>
            <a:fillRect/>
          </a:stretch>
        </p:blipFill>
        <p:spPr bwMode="auto">
          <a:xfrm>
            <a:off x="5029200" y="3429000"/>
            <a:ext cx="3914775" cy="328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00891" y="3759292"/>
            <a:ext cx="4675909" cy="2462213"/>
          </a:xfrm>
          <a:prstGeom prst="rect">
            <a:avLst/>
          </a:prstGeom>
        </p:spPr>
        <p:txBody>
          <a:bodyPr wrap="square">
            <a:spAutoFit/>
          </a:bodyPr>
          <a:lstStyle/>
          <a:p>
            <a:r>
              <a:rPr lang="en-US" sz="2200" dirty="0">
                <a:latin typeface="Times New Roman"/>
                <a:ea typeface="Times New Roman"/>
              </a:rPr>
              <a:t>An n-dimensional mesh can be defined as an interconnection structure that has K</a:t>
            </a:r>
            <a:r>
              <a:rPr lang="en-US" sz="2200" baseline="-25000" dirty="0">
                <a:latin typeface="Times New Roman"/>
                <a:ea typeface="Times New Roman"/>
              </a:rPr>
              <a:t>0</a:t>
            </a:r>
            <a:r>
              <a:rPr lang="en-US" sz="2200" dirty="0">
                <a:latin typeface="Times New Roman"/>
                <a:ea typeface="Times New Roman"/>
              </a:rPr>
              <a:t> x K</a:t>
            </a:r>
            <a:r>
              <a:rPr lang="en-US" sz="2200" baseline="-25000" dirty="0">
                <a:latin typeface="Times New Roman"/>
                <a:ea typeface="Times New Roman"/>
              </a:rPr>
              <a:t>1</a:t>
            </a:r>
            <a:r>
              <a:rPr lang="en-US" sz="2200" dirty="0">
                <a:latin typeface="Times New Roman"/>
                <a:ea typeface="Times New Roman"/>
              </a:rPr>
              <a:t> x……..K</a:t>
            </a:r>
            <a:r>
              <a:rPr lang="en-US" sz="2200" baseline="-25000" dirty="0">
                <a:latin typeface="Times New Roman"/>
                <a:ea typeface="Times New Roman"/>
              </a:rPr>
              <a:t>n-1 </a:t>
            </a:r>
            <a:r>
              <a:rPr lang="en-US" sz="2200" dirty="0">
                <a:latin typeface="Times New Roman"/>
                <a:ea typeface="Times New Roman"/>
              </a:rPr>
              <a:t>nodes </a:t>
            </a:r>
            <a:r>
              <a:rPr lang="en-US" sz="2200" dirty="0" smtClean="0">
                <a:latin typeface="Times New Roman"/>
                <a:ea typeface="Times New Roman"/>
              </a:rPr>
              <a:t>.</a:t>
            </a:r>
          </a:p>
          <a:p>
            <a:r>
              <a:rPr lang="en-US" sz="2200" dirty="0" smtClean="0">
                <a:latin typeface="Times New Roman"/>
                <a:ea typeface="Times New Roman"/>
              </a:rPr>
              <a:t>where </a:t>
            </a:r>
            <a:r>
              <a:rPr lang="en-US" sz="2200" dirty="0">
                <a:latin typeface="Times New Roman"/>
                <a:ea typeface="Times New Roman"/>
              </a:rPr>
              <a:t>n is the number of dimensions of the network </a:t>
            </a:r>
            <a:endParaRPr lang="en-US" sz="2200" dirty="0" smtClean="0">
              <a:latin typeface="Times New Roman"/>
              <a:ea typeface="Times New Roman"/>
            </a:endParaRPr>
          </a:p>
          <a:p>
            <a:r>
              <a:rPr lang="en-US" sz="2200" dirty="0" smtClean="0">
                <a:latin typeface="Times New Roman"/>
                <a:ea typeface="Times New Roman"/>
              </a:rPr>
              <a:t>K</a:t>
            </a:r>
            <a:r>
              <a:rPr lang="en-US" sz="2200" baseline="-25000" dirty="0" smtClean="0">
                <a:latin typeface="Times New Roman"/>
                <a:ea typeface="Times New Roman"/>
              </a:rPr>
              <a:t>i</a:t>
            </a:r>
            <a:r>
              <a:rPr lang="en-US" sz="2200" dirty="0" smtClean="0">
                <a:latin typeface="Times New Roman"/>
                <a:ea typeface="Times New Roman"/>
              </a:rPr>
              <a:t> </a:t>
            </a:r>
            <a:r>
              <a:rPr lang="en-US" sz="2200" dirty="0">
                <a:latin typeface="Times New Roman"/>
                <a:ea typeface="Times New Roman"/>
              </a:rPr>
              <a:t>is the radix of dimension </a:t>
            </a:r>
            <a:r>
              <a:rPr lang="en-US" sz="2200" dirty="0" err="1">
                <a:latin typeface="Times New Roman"/>
                <a:ea typeface="Times New Roman"/>
              </a:rPr>
              <a:t>i</a:t>
            </a:r>
            <a:r>
              <a:rPr lang="en-US" sz="2200" dirty="0">
                <a:latin typeface="Times New Roman"/>
                <a:ea typeface="Times New Roman"/>
              </a:rPr>
              <a:t>. </a:t>
            </a:r>
            <a:r>
              <a:rPr lang="en-US" sz="2200" dirty="0" smtClean="0">
                <a:latin typeface="Times New Roman"/>
                <a:ea typeface="Times New Roman"/>
              </a:rPr>
              <a:t> </a:t>
            </a:r>
            <a:r>
              <a:rPr lang="en-US" sz="2200" dirty="0">
                <a:latin typeface="Times New Roman"/>
                <a:ea typeface="Times New Roman"/>
              </a:rPr>
              <a:t>shows an example of a 3x3x2 mesh network.</a:t>
            </a:r>
            <a:endParaRPr lang="en-GB" sz="2200" dirty="0"/>
          </a:p>
        </p:txBody>
      </p:sp>
    </p:spTree>
    <p:extLst>
      <p:ext uri="{BB962C8B-B14F-4D97-AF65-F5344CB8AC3E}">
        <p14:creationId xmlns:p14="http://schemas.microsoft.com/office/powerpoint/2010/main" val="2849797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047749" y="152400"/>
            <a:ext cx="5713413" cy="419100"/>
          </a:xfrm>
        </p:spPr>
        <p:txBody>
          <a:bodyPr/>
          <a:lstStyle/>
          <a:p>
            <a:pPr algn="ctr"/>
            <a:r>
              <a:rPr lang="en-US" sz="3200" u="sng" dirty="0"/>
              <a:t>Conclusion</a:t>
            </a:r>
          </a:p>
        </p:txBody>
      </p:sp>
      <p:sp>
        <p:nvSpPr>
          <p:cNvPr id="64515" name="Text Box 3"/>
          <p:cNvSpPr txBox="1">
            <a:spLocks noChangeArrowheads="1"/>
          </p:cNvSpPr>
          <p:nvPr/>
        </p:nvSpPr>
        <p:spPr bwMode="auto">
          <a:xfrm>
            <a:off x="152400" y="762000"/>
            <a:ext cx="84582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buSzPct val="75000"/>
              <a:buFont typeface="Monotype Sorts" pitchFamily="2" charset="2"/>
              <a:buChar char="n"/>
            </a:pPr>
            <a:r>
              <a:rPr lang="en-US" sz="2400" dirty="0" smtClean="0">
                <a:solidFill>
                  <a:srgbClr val="000000"/>
                </a:solidFill>
              </a:rPr>
              <a:t>  Interconnection networks play a central role in determining the overall performance of a multiprocessor system. And if the interconnection network cannot minimize its message latency for a particular application, then processors will frequently be forced to wait for data to arrive.</a:t>
            </a:r>
            <a:br>
              <a:rPr lang="en-US" sz="2400" dirty="0" smtClean="0">
                <a:solidFill>
                  <a:srgbClr val="000000"/>
                </a:solidFill>
              </a:rPr>
            </a:br>
            <a:endParaRPr lang="en-US" sz="2400" dirty="0" smtClean="0">
              <a:solidFill>
                <a:srgbClr val="000000"/>
              </a:solidFill>
            </a:endParaRPr>
          </a:p>
          <a:p>
            <a:pPr lvl="1" eaLnBrk="0" fontAlgn="base" hangingPunct="0">
              <a:spcBef>
                <a:spcPct val="0"/>
              </a:spcBef>
              <a:spcAft>
                <a:spcPct val="0"/>
              </a:spcAft>
              <a:buSzPct val="60000"/>
              <a:buFont typeface="Monotype Sorts" pitchFamily="2" charset="2"/>
              <a:buChar char="l"/>
            </a:pPr>
            <a:r>
              <a:rPr lang="en-US" sz="2400" dirty="0" smtClean="0">
                <a:solidFill>
                  <a:srgbClr val="000000"/>
                </a:solidFill>
              </a:rPr>
              <a:t>  The table below gives some qualitative comparisons between the various types of interconnection configurations.</a:t>
            </a:r>
          </a:p>
        </p:txBody>
      </p:sp>
      <p:grpSp>
        <p:nvGrpSpPr>
          <p:cNvPr id="64541" name="Group 29"/>
          <p:cNvGrpSpPr>
            <a:grpSpLocks/>
          </p:cNvGrpSpPr>
          <p:nvPr/>
        </p:nvGrpSpPr>
        <p:grpSpPr bwMode="auto">
          <a:xfrm>
            <a:off x="1676400" y="4159251"/>
            <a:ext cx="5638800" cy="2351091"/>
            <a:chOff x="1056" y="2448"/>
            <a:chExt cx="3168" cy="1152"/>
          </a:xfrm>
        </p:grpSpPr>
        <p:sp>
          <p:nvSpPr>
            <p:cNvPr id="64526" name="Text Box 14"/>
            <p:cNvSpPr txBox="1">
              <a:spLocks noChangeArrowheads="1"/>
            </p:cNvSpPr>
            <p:nvPr/>
          </p:nvSpPr>
          <p:spPr bwMode="auto">
            <a:xfrm>
              <a:off x="1104" y="2448"/>
              <a:ext cx="304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b="1" smtClean="0">
                  <a:solidFill>
                    <a:srgbClr val="000000"/>
                  </a:solidFill>
                </a:rPr>
                <a:t>Property</a:t>
              </a:r>
              <a:r>
                <a:rPr lang="en-US" smtClean="0">
                  <a:solidFill>
                    <a:srgbClr val="000000"/>
                  </a:solidFill>
                </a:rPr>
                <a:t>                 </a:t>
              </a:r>
              <a:r>
                <a:rPr lang="en-US" b="1" smtClean="0">
                  <a:solidFill>
                    <a:srgbClr val="000000"/>
                  </a:solidFill>
                </a:rPr>
                <a:t>Bus</a:t>
              </a:r>
              <a:r>
                <a:rPr lang="en-US" smtClean="0">
                  <a:solidFill>
                    <a:srgbClr val="000000"/>
                  </a:solidFill>
                </a:rPr>
                <a:t>         </a:t>
              </a:r>
              <a:r>
                <a:rPr lang="en-US" b="1" smtClean="0">
                  <a:solidFill>
                    <a:srgbClr val="000000"/>
                  </a:solidFill>
                </a:rPr>
                <a:t>Crossbar</a:t>
              </a:r>
              <a:r>
                <a:rPr lang="en-US" smtClean="0">
                  <a:solidFill>
                    <a:srgbClr val="000000"/>
                  </a:solidFill>
                </a:rPr>
                <a:t>         </a:t>
              </a:r>
              <a:r>
                <a:rPr lang="en-US" b="1" smtClean="0">
                  <a:solidFill>
                    <a:srgbClr val="000000"/>
                  </a:solidFill>
                </a:rPr>
                <a:t>Multistage</a:t>
              </a:r>
              <a:endParaRPr lang="en-US" smtClean="0">
                <a:solidFill>
                  <a:srgbClr val="000000"/>
                </a:solidFill>
              </a:endParaRPr>
            </a:p>
          </p:txBody>
        </p:sp>
        <p:sp>
          <p:nvSpPr>
            <p:cNvPr id="64527" name="Text Box 15"/>
            <p:cNvSpPr txBox="1">
              <a:spLocks noChangeArrowheads="1"/>
            </p:cNvSpPr>
            <p:nvPr/>
          </p:nvSpPr>
          <p:spPr bwMode="auto">
            <a:xfrm>
              <a:off x="1104" y="2640"/>
              <a:ext cx="2734"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mtClean="0">
                  <a:solidFill>
                    <a:srgbClr val="000000"/>
                  </a:solidFill>
                </a:rPr>
                <a:t>Speed                      Low         High                 High</a:t>
              </a:r>
            </a:p>
          </p:txBody>
        </p:sp>
        <p:sp>
          <p:nvSpPr>
            <p:cNvPr id="64528" name="Text Box 16"/>
            <p:cNvSpPr txBox="1">
              <a:spLocks noChangeArrowheads="1"/>
            </p:cNvSpPr>
            <p:nvPr/>
          </p:nvSpPr>
          <p:spPr bwMode="auto">
            <a:xfrm>
              <a:off x="1104" y="2832"/>
              <a:ext cx="2957"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mtClean="0">
                  <a:solidFill>
                    <a:srgbClr val="000000"/>
                  </a:solidFill>
                </a:rPr>
                <a:t>Cost                         Low         High                Moderate</a:t>
              </a:r>
            </a:p>
          </p:txBody>
        </p:sp>
        <p:sp>
          <p:nvSpPr>
            <p:cNvPr id="64529" name="Text Box 17"/>
            <p:cNvSpPr txBox="1">
              <a:spLocks noChangeArrowheads="1"/>
            </p:cNvSpPr>
            <p:nvPr/>
          </p:nvSpPr>
          <p:spPr bwMode="auto">
            <a:xfrm>
              <a:off x="1104" y="3024"/>
              <a:ext cx="2705"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mtClean="0">
                  <a:solidFill>
                    <a:srgbClr val="000000"/>
                  </a:solidFill>
                </a:rPr>
                <a:t>Reliability               Low         High                High</a:t>
              </a:r>
            </a:p>
          </p:txBody>
        </p:sp>
        <p:sp>
          <p:nvSpPr>
            <p:cNvPr id="64530" name="Text Box 18"/>
            <p:cNvSpPr txBox="1">
              <a:spLocks noChangeArrowheads="1"/>
            </p:cNvSpPr>
            <p:nvPr/>
          </p:nvSpPr>
          <p:spPr bwMode="auto">
            <a:xfrm>
              <a:off x="1104" y="3216"/>
              <a:ext cx="2935"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mtClean="0">
                  <a:solidFill>
                    <a:srgbClr val="000000"/>
                  </a:solidFill>
                </a:rPr>
                <a:t>Configurability       High         Low                Moderate</a:t>
              </a:r>
            </a:p>
          </p:txBody>
        </p:sp>
        <p:sp>
          <p:nvSpPr>
            <p:cNvPr id="64531" name="Text Box 19"/>
            <p:cNvSpPr txBox="1">
              <a:spLocks noChangeArrowheads="1"/>
            </p:cNvSpPr>
            <p:nvPr/>
          </p:nvSpPr>
          <p:spPr bwMode="auto">
            <a:xfrm>
              <a:off x="1104" y="3408"/>
              <a:ext cx="294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mtClean="0">
                  <a:solidFill>
                    <a:srgbClr val="000000"/>
                  </a:solidFill>
                </a:rPr>
                <a:t>Complexity             Low         High                Moderate</a:t>
              </a:r>
            </a:p>
          </p:txBody>
        </p:sp>
        <p:sp>
          <p:nvSpPr>
            <p:cNvPr id="64532" name="Rectangle 20"/>
            <p:cNvSpPr>
              <a:spLocks noChangeArrowheads="1"/>
            </p:cNvSpPr>
            <p:nvPr/>
          </p:nvSpPr>
          <p:spPr bwMode="auto">
            <a:xfrm>
              <a:off x="1056" y="2448"/>
              <a:ext cx="3168" cy="1152"/>
            </a:xfrm>
            <a:prstGeom prst="rect">
              <a:avLst/>
            </a:prstGeom>
            <a:noFill/>
            <a:ln w="381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mtClean="0">
                <a:solidFill>
                  <a:srgbClr val="000000"/>
                </a:solidFill>
              </a:endParaRPr>
            </a:p>
          </p:txBody>
        </p:sp>
        <p:sp>
          <p:nvSpPr>
            <p:cNvPr id="64533" name="Line 21"/>
            <p:cNvSpPr>
              <a:spLocks noChangeShapeType="1"/>
            </p:cNvSpPr>
            <p:nvPr/>
          </p:nvSpPr>
          <p:spPr bwMode="auto">
            <a:xfrm>
              <a:off x="1056" y="2640"/>
              <a:ext cx="3168"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mtClean="0">
                <a:solidFill>
                  <a:srgbClr val="000000"/>
                </a:solidFill>
              </a:endParaRPr>
            </a:p>
          </p:txBody>
        </p:sp>
        <p:sp>
          <p:nvSpPr>
            <p:cNvPr id="64534" name="Line 22"/>
            <p:cNvSpPr>
              <a:spLocks noChangeShapeType="1"/>
            </p:cNvSpPr>
            <p:nvPr/>
          </p:nvSpPr>
          <p:spPr bwMode="auto">
            <a:xfrm>
              <a:off x="1056" y="2832"/>
              <a:ext cx="3168"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mtClean="0">
                <a:solidFill>
                  <a:srgbClr val="000000"/>
                </a:solidFill>
              </a:endParaRPr>
            </a:p>
          </p:txBody>
        </p:sp>
        <p:sp>
          <p:nvSpPr>
            <p:cNvPr id="64535" name="Line 23"/>
            <p:cNvSpPr>
              <a:spLocks noChangeShapeType="1"/>
            </p:cNvSpPr>
            <p:nvPr/>
          </p:nvSpPr>
          <p:spPr bwMode="auto">
            <a:xfrm>
              <a:off x="1056" y="3024"/>
              <a:ext cx="3168"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mtClean="0">
                <a:solidFill>
                  <a:srgbClr val="000000"/>
                </a:solidFill>
              </a:endParaRPr>
            </a:p>
          </p:txBody>
        </p:sp>
        <p:sp>
          <p:nvSpPr>
            <p:cNvPr id="64536" name="Line 24"/>
            <p:cNvSpPr>
              <a:spLocks noChangeShapeType="1"/>
            </p:cNvSpPr>
            <p:nvPr/>
          </p:nvSpPr>
          <p:spPr bwMode="auto">
            <a:xfrm>
              <a:off x="1056" y="3216"/>
              <a:ext cx="3168"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mtClean="0">
                <a:solidFill>
                  <a:srgbClr val="000000"/>
                </a:solidFill>
              </a:endParaRPr>
            </a:p>
          </p:txBody>
        </p:sp>
        <p:sp>
          <p:nvSpPr>
            <p:cNvPr id="64537" name="Line 25"/>
            <p:cNvSpPr>
              <a:spLocks noChangeShapeType="1"/>
            </p:cNvSpPr>
            <p:nvPr/>
          </p:nvSpPr>
          <p:spPr bwMode="auto">
            <a:xfrm>
              <a:off x="1056" y="3408"/>
              <a:ext cx="3168"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mtClean="0">
                <a:solidFill>
                  <a:srgbClr val="000000"/>
                </a:solidFill>
              </a:endParaRPr>
            </a:p>
          </p:txBody>
        </p:sp>
        <p:sp>
          <p:nvSpPr>
            <p:cNvPr id="64538" name="Line 26"/>
            <p:cNvSpPr>
              <a:spLocks noChangeShapeType="1"/>
            </p:cNvSpPr>
            <p:nvPr/>
          </p:nvSpPr>
          <p:spPr bwMode="auto">
            <a:xfrm>
              <a:off x="2064" y="2448"/>
              <a:ext cx="0" cy="1152"/>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mtClean="0">
                <a:solidFill>
                  <a:srgbClr val="000000"/>
                </a:solidFill>
              </a:endParaRPr>
            </a:p>
          </p:txBody>
        </p:sp>
        <p:sp>
          <p:nvSpPr>
            <p:cNvPr id="64539" name="Line 27"/>
            <p:cNvSpPr>
              <a:spLocks noChangeShapeType="1"/>
            </p:cNvSpPr>
            <p:nvPr/>
          </p:nvSpPr>
          <p:spPr bwMode="auto">
            <a:xfrm>
              <a:off x="2592" y="2448"/>
              <a:ext cx="0" cy="1152"/>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mtClean="0">
                <a:solidFill>
                  <a:srgbClr val="000000"/>
                </a:solidFill>
              </a:endParaRPr>
            </a:p>
          </p:txBody>
        </p:sp>
        <p:sp>
          <p:nvSpPr>
            <p:cNvPr id="64540" name="Line 28"/>
            <p:cNvSpPr>
              <a:spLocks noChangeShapeType="1"/>
            </p:cNvSpPr>
            <p:nvPr/>
          </p:nvSpPr>
          <p:spPr bwMode="auto">
            <a:xfrm>
              <a:off x="3312" y="2448"/>
              <a:ext cx="0" cy="1152"/>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mtClean="0">
                <a:solidFill>
                  <a:srgbClr val="000000"/>
                </a:solidFill>
              </a:endParaRPr>
            </a:p>
          </p:txBody>
        </p:sp>
      </p:grpSp>
    </p:spTree>
    <p:extLst>
      <p:ext uri="{BB962C8B-B14F-4D97-AF65-F5344CB8AC3E}">
        <p14:creationId xmlns:p14="http://schemas.microsoft.com/office/powerpoint/2010/main" val="1145329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wipe(left)">
                                      <p:cBhvr>
                                        <p:cTn id="7" dur="500"/>
                                        <p:tgtEl>
                                          <p:spTgt spid="645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wipe(left)">
                                      <p:cBhvr>
                                        <p:cTn id="12" dur="500"/>
                                        <p:tgtEl>
                                          <p:spTgt spid="645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8" fill="hold" nodeType="clickEffect">
                                  <p:stCondLst>
                                    <p:cond delay="0"/>
                                  </p:stCondLst>
                                  <p:childTnLst>
                                    <p:set>
                                      <p:cBhvr>
                                        <p:cTn id="16" dur="1" fill="hold">
                                          <p:stCondLst>
                                            <p:cond delay="0"/>
                                          </p:stCondLst>
                                        </p:cTn>
                                        <p:tgtEl>
                                          <p:spTgt spid="64541"/>
                                        </p:tgtEl>
                                        <p:attrNameLst>
                                          <p:attrName>style.visibility</p:attrName>
                                        </p:attrNameLst>
                                      </p:cBhvr>
                                      <p:to>
                                        <p:strVal val="visible"/>
                                      </p:to>
                                    </p:set>
                                    <p:anim calcmode="lin" valueType="num">
                                      <p:cBhvr>
                                        <p:cTn id="17" dur="500" fill="hold"/>
                                        <p:tgtEl>
                                          <p:spTgt spid="64541"/>
                                        </p:tgtEl>
                                        <p:attrNameLst>
                                          <p:attrName>ppt_x</p:attrName>
                                        </p:attrNameLst>
                                      </p:cBhvr>
                                      <p:tavLst>
                                        <p:tav tm="0">
                                          <p:val>
                                            <p:strVal val="#ppt_x-#ppt_w/2"/>
                                          </p:val>
                                        </p:tav>
                                        <p:tav tm="100000">
                                          <p:val>
                                            <p:strVal val="#ppt_x"/>
                                          </p:val>
                                        </p:tav>
                                      </p:tavLst>
                                    </p:anim>
                                    <p:anim calcmode="lin" valueType="num">
                                      <p:cBhvr>
                                        <p:cTn id="18" dur="500" fill="hold"/>
                                        <p:tgtEl>
                                          <p:spTgt spid="64541"/>
                                        </p:tgtEl>
                                        <p:attrNameLst>
                                          <p:attrName>ppt_y</p:attrName>
                                        </p:attrNameLst>
                                      </p:cBhvr>
                                      <p:tavLst>
                                        <p:tav tm="0">
                                          <p:val>
                                            <p:strVal val="#ppt_y"/>
                                          </p:val>
                                        </p:tav>
                                        <p:tav tm="100000">
                                          <p:val>
                                            <p:strVal val="#ppt_y"/>
                                          </p:val>
                                        </p:tav>
                                      </p:tavLst>
                                    </p:anim>
                                    <p:anim calcmode="lin" valueType="num">
                                      <p:cBhvr>
                                        <p:cTn id="19" dur="500" fill="hold"/>
                                        <p:tgtEl>
                                          <p:spTgt spid="64541"/>
                                        </p:tgtEl>
                                        <p:attrNameLst>
                                          <p:attrName>ppt_w</p:attrName>
                                        </p:attrNameLst>
                                      </p:cBhvr>
                                      <p:tavLst>
                                        <p:tav tm="0">
                                          <p:val>
                                            <p:fltVal val="0"/>
                                          </p:val>
                                        </p:tav>
                                        <p:tav tm="100000">
                                          <p:val>
                                            <p:strVal val="#ppt_w"/>
                                          </p:val>
                                        </p:tav>
                                      </p:tavLst>
                                    </p:anim>
                                    <p:anim calcmode="lin" valueType="num">
                                      <p:cBhvr>
                                        <p:cTn id="20" dur="500" fill="hold"/>
                                        <p:tgtEl>
                                          <p:spTgt spid="6454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bldLvl="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3947B21-8057-4DE8-B78B-65C239AB3DD3}" type="slidenum">
              <a:rPr lang="en-US" smtClean="0">
                <a:solidFill>
                  <a:srgbClr val="000000"/>
                </a:solidFill>
              </a:rPr>
              <a:pPr/>
              <a:t>21</a:t>
            </a:fld>
            <a:endParaRPr lang="en-US">
              <a:solidFill>
                <a:srgbClr val="0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0" y="-6927"/>
            <a:ext cx="8910639" cy="4350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69" y="4343400"/>
            <a:ext cx="8667750" cy="238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48422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3947B21-8057-4DE8-B78B-65C239AB3DD3}" type="slidenum">
              <a:rPr lang="en-US" smtClean="0">
                <a:solidFill>
                  <a:srgbClr val="000000"/>
                </a:solidFill>
              </a:rPr>
              <a:pPr/>
              <a:t>22</a:t>
            </a:fld>
            <a:endParaRPr lang="en-US">
              <a:solidFill>
                <a:srgbClr val="00000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85800"/>
            <a:ext cx="8359867"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733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5876926" y="145473"/>
            <a:ext cx="2896754" cy="267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158926" y="2825528"/>
            <a:ext cx="2332754" cy="369332"/>
          </a:xfrm>
          <a:prstGeom prst="rect">
            <a:avLst/>
          </a:prstGeom>
        </p:spPr>
        <p:txBody>
          <a:bodyPr wrap="none">
            <a:spAutoFit/>
          </a:bodyPr>
          <a:lstStyle/>
          <a:p>
            <a:r>
              <a:rPr lang="en-US" dirty="0">
                <a:latin typeface="Times New Roman"/>
                <a:ea typeface="Times New Roman"/>
              </a:rPr>
              <a:t>A 3x3x2 mesh network</a:t>
            </a:r>
            <a:endParaRPr lang="en-GB" dirty="0"/>
          </a:p>
        </p:txBody>
      </p:sp>
      <p:sp>
        <p:nvSpPr>
          <p:cNvPr id="5" name="Rectangle 4"/>
          <p:cNvSpPr/>
          <p:nvPr/>
        </p:nvSpPr>
        <p:spPr>
          <a:xfrm>
            <a:off x="228600" y="152400"/>
            <a:ext cx="5648326" cy="3816429"/>
          </a:xfrm>
          <a:prstGeom prst="rect">
            <a:avLst/>
          </a:prstGeom>
        </p:spPr>
        <p:txBody>
          <a:bodyPr wrap="square">
            <a:spAutoFit/>
          </a:bodyPr>
          <a:lstStyle/>
          <a:p>
            <a:pPr algn="just"/>
            <a:r>
              <a:rPr lang="en-US" sz="2200" dirty="0">
                <a:latin typeface="Times New Roman"/>
                <a:ea typeface="Times New Roman"/>
              </a:rPr>
              <a:t>A node whose position is (</a:t>
            </a:r>
            <a:r>
              <a:rPr lang="en-US" sz="2200" dirty="0" err="1">
                <a:latin typeface="Times New Roman"/>
                <a:ea typeface="Times New Roman"/>
              </a:rPr>
              <a:t>i</a:t>
            </a:r>
            <a:r>
              <a:rPr lang="en-US" sz="2200" dirty="0">
                <a:latin typeface="Times New Roman"/>
                <a:ea typeface="Times New Roman"/>
              </a:rPr>
              <a:t>, j, k) is connected to its neighbors at dimensions i±1, j±1, and k±1. Mesh architecture with wrap around connections forms a </a:t>
            </a:r>
            <a:r>
              <a:rPr lang="en-US" sz="2200" i="1" dirty="0">
                <a:latin typeface="Times New Roman"/>
                <a:ea typeface="Times New Roman"/>
              </a:rPr>
              <a:t>torus</a:t>
            </a:r>
            <a:r>
              <a:rPr lang="en-US" sz="2200" dirty="0">
                <a:latin typeface="Times New Roman"/>
                <a:ea typeface="Times New Roman"/>
              </a:rPr>
              <a:t>. A number of routing mechanisms have been used to route messages around meshes. One such routing mechanism is known as the dimension-ordering routing. Using this technique, a message is routed in one given dimension at a time, arriving at the proper coordinate in each dimension before proceeding to the next dimension.</a:t>
            </a:r>
            <a:endParaRPr lang="en-US" sz="2200" dirty="0">
              <a:effectLst/>
              <a:latin typeface="Times New Roman"/>
              <a:ea typeface="Times New Roman"/>
            </a:endParaRPr>
          </a:p>
        </p:txBody>
      </p:sp>
      <p:sp>
        <p:nvSpPr>
          <p:cNvPr id="6" name="Rectangle 5"/>
          <p:cNvSpPr/>
          <p:nvPr/>
        </p:nvSpPr>
        <p:spPr>
          <a:xfrm>
            <a:off x="193964" y="3968829"/>
            <a:ext cx="8950036" cy="2800767"/>
          </a:xfrm>
          <a:prstGeom prst="rect">
            <a:avLst/>
          </a:prstGeom>
        </p:spPr>
        <p:txBody>
          <a:bodyPr wrap="square">
            <a:spAutoFit/>
          </a:bodyPr>
          <a:lstStyle/>
          <a:p>
            <a:pPr algn="just"/>
            <a:r>
              <a:rPr lang="en-US" sz="2200" dirty="0">
                <a:latin typeface="Times New Roman"/>
                <a:ea typeface="Times New Roman"/>
              </a:rPr>
              <a:t>Consider, for example, a 3D mesh. Since each node is represented by its position (</a:t>
            </a:r>
            <a:r>
              <a:rPr lang="en-US" sz="2200" dirty="0" err="1">
                <a:latin typeface="Times New Roman"/>
                <a:ea typeface="Times New Roman"/>
              </a:rPr>
              <a:t>i</a:t>
            </a:r>
            <a:r>
              <a:rPr lang="en-US" sz="2200" dirty="0">
                <a:latin typeface="Times New Roman"/>
                <a:ea typeface="Times New Roman"/>
              </a:rPr>
              <a:t>, j, k), then messages are first sent along the </a:t>
            </a:r>
            <a:r>
              <a:rPr lang="en-US" sz="2200" dirty="0" err="1">
                <a:latin typeface="Times New Roman"/>
                <a:ea typeface="Times New Roman"/>
              </a:rPr>
              <a:t>i</a:t>
            </a:r>
            <a:r>
              <a:rPr lang="en-US" sz="2200" dirty="0">
                <a:latin typeface="Times New Roman"/>
                <a:ea typeface="Times New Roman"/>
              </a:rPr>
              <a:t> dimension, then along the j dimension, and finally along the k dimension. At most two turns will be allowed and these turns will be from </a:t>
            </a:r>
            <a:r>
              <a:rPr lang="en-US" sz="2200" dirty="0" err="1">
                <a:latin typeface="Times New Roman"/>
                <a:ea typeface="Times New Roman"/>
              </a:rPr>
              <a:t>i</a:t>
            </a:r>
            <a:r>
              <a:rPr lang="en-US" sz="2200" dirty="0">
                <a:latin typeface="Times New Roman"/>
                <a:ea typeface="Times New Roman"/>
              </a:rPr>
              <a:t> to j and then from j to k. In Figure </a:t>
            </a:r>
            <a:r>
              <a:rPr lang="en-US" sz="2200" dirty="0" smtClean="0">
                <a:latin typeface="Times New Roman"/>
                <a:ea typeface="Times New Roman"/>
              </a:rPr>
              <a:t>we </a:t>
            </a:r>
            <a:r>
              <a:rPr lang="en-US" sz="2200" dirty="0">
                <a:latin typeface="Times New Roman"/>
                <a:ea typeface="Times New Roman"/>
              </a:rPr>
              <a:t>show the route of a message sent from node S at position (0, 0, 0) to node D at position (2, 1, 1). Other routing mechanisms in meshes have been proposed. It should be noted that for a mesh interconnection network with N nodes, the longest distance traveled between any two arbitrary nodes is O(√N).</a:t>
            </a:r>
            <a:endParaRPr lang="en-US" sz="2200" dirty="0">
              <a:effectLst/>
              <a:latin typeface="Times New Roman"/>
              <a:ea typeface="Times New Roman"/>
            </a:endParaRPr>
          </a:p>
        </p:txBody>
      </p:sp>
    </p:spTree>
    <p:extLst>
      <p:ext uri="{BB962C8B-B14F-4D97-AF65-F5344CB8AC3E}">
        <p14:creationId xmlns:p14="http://schemas.microsoft.com/office/powerpoint/2010/main" val="2204474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746" y="457200"/>
            <a:ext cx="8721436" cy="4493538"/>
          </a:xfrm>
          <a:prstGeom prst="rect">
            <a:avLst/>
          </a:prstGeom>
        </p:spPr>
        <p:txBody>
          <a:bodyPr wrap="square">
            <a:spAutoFit/>
          </a:bodyPr>
          <a:lstStyle/>
          <a:p>
            <a:pPr marR="0" algn="just"/>
            <a:r>
              <a:rPr lang="en-US" sz="2200" dirty="0">
                <a:solidFill>
                  <a:srgbClr val="000000"/>
                </a:solidFill>
                <a:latin typeface="Times New Roman"/>
              </a:rPr>
              <a:t>Thus the permutation cycle according to routing function will be as follows: Horizontally, all PEs of all rows form a linear circular list as governed by the following two permutations, each with a single cycle of order N. The permutation cycles (a b c) (d e) stands for permutation a-&gt;b, b-&gt;c, c-&gt;a and d-&gt;e, e-&gt;d in a circular fashion with each pair of parentheses. </a:t>
            </a:r>
          </a:p>
          <a:p>
            <a:pPr marR="0" algn="just"/>
            <a:r>
              <a:rPr lang="pt-BR" sz="2200" dirty="0">
                <a:solidFill>
                  <a:srgbClr val="000000"/>
                </a:solidFill>
                <a:latin typeface="Times New Roman"/>
              </a:rPr>
              <a:t>R+1 = (0 1 2 ….N-1) </a:t>
            </a:r>
          </a:p>
          <a:p>
            <a:pPr marR="0" algn="just"/>
            <a:r>
              <a:rPr lang="pt-BR" sz="2200" dirty="0">
                <a:solidFill>
                  <a:srgbClr val="000000"/>
                </a:solidFill>
                <a:latin typeface="Times New Roman"/>
              </a:rPr>
              <a:t>R–1 = (N-1 ….. 2 1 0). </a:t>
            </a:r>
          </a:p>
          <a:p>
            <a:pPr marR="0" algn="just"/>
            <a:r>
              <a:rPr lang="en-US" sz="2200" dirty="0">
                <a:solidFill>
                  <a:srgbClr val="000000"/>
                </a:solidFill>
                <a:latin typeface="Times New Roman"/>
              </a:rPr>
              <a:t>Similarly we have vertical permutation also and now by combining the two permutation each with four cycles of order four each the shift distance for example for a network of N = 16 and r = square root(16) = 4, is given as follows: </a:t>
            </a:r>
          </a:p>
          <a:p>
            <a:pPr marR="0" algn="just"/>
            <a:r>
              <a:rPr lang="pt-BR" sz="2200" dirty="0">
                <a:solidFill>
                  <a:srgbClr val="000000"/>
                </a:solidFill>
                <a:latin typeface="Times New Roman"/>
              </a:rPr>
              <a:t>R +4 = (0 4 8 12)(1 5 9 13)(2 6 10 14)(3 7 11 15) </a:t>
            </a:r>
          </a:p>
          <a:p>
            <a:pPr marR="0" algn="just"/>
            <a:r>
              <a:rPr lang="pt-BR" sz="2200" dirty="0">
                <a:solidFill>
                  <a:srgbClr val="000000"/>
                </a:solidFill>
                <a:latin typeface="Times New Roman"/>
              </a:rPr>
              <a:t>R –4 = (12 8 4 0)(13 9 5 1)(14 10 6 2)(15 11 7 3) </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7707" y="3914775"/>
            <a:ext cx="3038475"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131312" y="5968394"/>
            <a:ext cx="2271776" cy="461665"/>
          </a:xfrm>
          <a:prstGeom prst="rect">
            <a:avLst/>
          </a:prstGeom>
        </p:spPr>
        <p:txBody>
          <a:bodyPr wrap="none">
            <a:spAutoFit/>
          </a:bodyPr>
          <a:lstStyle/>
          <a:p>
            <a:r>
              <a:rPr lang="en-GB" sz="2400" b="1" dirty="0">
                <a:solidFill>
                  <a:srgbClr val="000000"/>
                </a:solidFill>
                <a:latin typeface="Times New Roman"/>
              </a:rPr>
              <a:t>Mesh Redrawn </a:t>
            </a:r>
            <a:endParaRPr lang="en-GB" sz="2400" dirty="0"/>
          </a:p>
        </p:txBody>
      </p:sp>
      <p:sp>
        <p:nvSpPr>
          <p:cNvPr id="5" name="Rectangle 4"/>
          <p:cNvSpPr/>
          <p:nvPr/>
        </p:nvSpPr>
        <p:spPr>
          <a:xfrm>
            <a:off x="457200" y="87868"/>
            <a:ext cx="3090461" cy="461665"/>
          </a:xfrm>
          <a:prstGeom prst="rect">
            <a:avLst/>
          </a:prstGeom>
        </p:spPr>
        <p:txBody>
          <a:bodyPr wrap="none">
            <a:spAutoFit/>
          </a:bodyPr>
          <a:lstStyle/>
          <a:p>
            <a:r>
              <a:rPr lang="en-US" sz="2400" b="1" u="sng" dirty="0">
                <a:solidFill>
                  <a:srgbClr val="FF0000"/>
                </a:solidFill>
              </a:rPr>
              <a:t>Permutation Networks</a:t>
            </a:r>
            <a:endParaRPr lang="en-GB" sz="2400" b="1" dirty="0">
              <a:solidFill>
                <a:srgbClr val="FF0000"/>
              </a:solidFill>
            </a:endParaRPr>
          </a:p>
        </p:txBody>
      </p:sp>
    </p:spTree>
    <p:extLst>
      <p:ext uri="{BB962C8B-B14F-4D97-AF65-F5344CB8AC3E}">
        <p14:creationId xmlns:p14="http://schemas.microsoft.com/office/powerpoint/2010/main" val="1197186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4650"/>
            <a:ext cx="8610600" cy="1446550"/>
          </a:xfrm>
          <a:prstGeom prst="rect">
            <a:avLst/>
          </a:prstGeom>
        </p:spPr>
        <p:txBody>
          <a:bodyPr wrap="square">
            <a:spAutoFit/>
          </a:bodyPr>
          <a:lstStyle/>
          <a:p>
            <a:pPr algn="just"/>
            <a:r>
              <a:rPr lang="en-US" sz="2200" dirty="0" smtClean="0"/>
              <a:t>Static </a:t>
            </a:r>
            <a:r>
              <a:rPr lang="en-US" sz="2200" dirty="0"/>
              <a:t>(fixed) interconnection networks are characterized by having fixed paths, unidirectional or bidirectional, between processors. Two types of static networks can be identified. These are completely connected networks (CCNs) and limited connection networks (LCNs).</a:t>
            </a:r>
          </a:p>
        </p:txBody>
      </p:sp>
      <p:sp>
        <p:nvSpPr>
          <p:cNvPr id="3" name="Rectangle 2"/>
          <p:cNvSpPr/>
          <p:nvPr/>
        </p:nvSpPr>
        <p:spPr>
          <a:xfrm>
            <a:off x="228600" y="2133600"/>
            <a:ext cx="8610600" cy="1846659"/>
          </a:xfrm>
          <a:prstGeom prst="rect">
            <a:avLst/>
          </a:prstGeom>
        </p:spPr>
        <p:txBody>
          <a:bodyPr wrap="square">
            <a:spAutoFit/>
          </a:bodyPr>
          <a:lstStyle/>
          <a:p>
            <a:r>
              <a:rPr lang="en-US" sz="2400" b="1" dirty="0" smtClean="0">
                <a:solidFill>
                  <a:srgbClr val="FF0000"/>
                </a:solidFill>
              </a:rPr>
              <a:t>a) Completely </a:t>
            </a:r>
            <a:r>
              <a:rPr lang="en-US" sz="2400" b="1" dirty="0">
                <a:solidFill>
                  <a:srgbClr val="FF0000"/>
                </a:solidFill>
              </a:rPr>
              <a:t>Connected Networks</a:t>
            </a:r>
          </a:p>
          <a:p>
            <a:r>
              <a:rPr lang="en-US" sz="2400" dirty="0" smtClean="0"/>
              <a:t> </a:t>
            </a:r>
            <a:r>
              <a:rPr lang="en-US" sz="2200" dirty="0" smtClean="0"/>
              <a:t>In </a:t>
            </a:r>
            <a:r>
              <a:rPr lang="en-US" sz="2200" dirty="0"/>
              <a:t>a completely connected network (CCN) each node is connected to all other nodes in the network. Completely connected networks guarantee fast delivery of messages from any source node to any destination node (only one link has to be traversed). </a:t>
            </a:r>
            <a:endParaRPr lang="en-GB" sz="2200" dirty="0"/>
          </a:p>
        </p:txBody>
      </p:sp>
      <p:sp>
        <p:nvSpPr>
          <p:cNvPr id="4" name="Rectangle 3"/>
          <p:cNvSpPr/>
          <p:nvPr/>
        </p:nvSpPr>
        <p:spPr>
          <a:xfrm>
            <a:off x="76200" y="3998118"/>
            <a:ext cx="9067800" cy="2646878"/>
          </a:xfrm>
          <a:prstGeom prst="rect">
            <a:avLst/>
          </a:prstGeom>
        </p:spPr>
        <p:txBody>
          <a:bodyPr wrap="square">
            <a:spAutoFit/>
          </a:bodyPr>
          <a:lstStyle/>
          <a:p>
            <a:pPr marL="342900" indent="-342900">
              <a:buFont typeface="Wingdings" pitchFamily="2" charset="2"/>
              <a:buChar char="q"/>
            </a:pPr>
            <a:r>
              <a:rPr lang="en-US" sz="2300" dirty="0" smtClean="0"/>
              <a:t>Routing </a:t>
            </a:r>
            <a:r>
              <a:rPr lang="en-US" sz="2300" dirty="0"/>
              <a:t>of messages between nodes becomes a straightforward task</a:t>
            </a:r>
            <a:r>
              <a:rPr lang="en-US" sz="2300" dirty="0" smtClean="0"/>
              <a:t>.</a:t>
            </a:r>
          </a:p>
          <a:p>
            <a:pPr marL="342900" indent="-342900">
              <a:buFont typeface="Wingdings" pitchFamily="2" charset="2"/>
              <a:buChar char="q"/>
            </a:pPr>
            <a:r>
              <a:rPr lang="en-US" sz="2300" dirty="0" smtClean="0"/>
              <a:t>Expensive </a:t>
            </a:r>
            <a:r>
              <a:rPr lang="en-US" sz="2300" dirty="0"/>
              <a:t>in terms of the number of links needed for their </a:t>
            </a:r>
            <a:r>
              <a:rPr lang="en-US" sz="2300" dirty="0" smtClean="0"/>
              <a:t>construction (</a:t>
            </a:r>
            <a:r>
              <a:rPr lang="en-US" sz="2400" dirty="0" smtClean="0"/>
              <a:t>more </a:t>
            </a:r>
            <a:r>
              <a:rPr lang="en-US" sz="2400" dirty="0"/>
              <a:t>apparent for higher values of </a:t>
            </a:r>
            <a:r>
              <a:rPr lang="en-US" sz="2400" dirty="0" smtClean="0"/>
              <a:t>N)</a:t>
            </a:r>
            <a:r>
              <a:rPr lang="en-US" sz="2300" dirty="0" smtClean="0"/>
              <a:t> .</a:t>
            </a:r>
          </a:p>
          <a:p>
            <a:pPr marL="342900" indent="-342900">
              <a:buFont typeface="Wingdings" pitchFamily="2" charset="2"/>
              <a:buChar char="q"/>
            </a:pPr>
            <a:r>
              <a:rPr lang="en-US" sz="2400" dirty="0" smtClean="0"/>
              <a:t>The </a:t>
            </a:r>
            <a:r>
              <a:rPr lang="en-US" sz="2400" dirty="0"/>
              <a:t>number of links is given by N(N - 1)/</a:t>
            </a:r>
            <a:r>
              <a:rPr lang="en-US" sz="2400" dirty="0" smtClean="0"/>
              <a:t>2.</a:t>
            </a:r>
            <a:r>
              <a:rPr lang="en-US" sz="2400" dirty="0"/>
              <a:t> The delay complexity of CCNs, measured in terms of the number of links traversed as messages are routed from any source to any destination is constant, that is, O(1). An example having N = 6 nodes is shown </a:t>
            </a:r>
            <a:r>
              <a:rPr lang="en-US" sz="2400" dirty="0" smtClean="0"/>
              <a:t>below:</a:t>
            </a:r>
            <a:endParaRPr lang="en-GB" sz="2300" dirty="0"/>
          </a:p>
        </p:txBody>
      </p:sp>
      <p:sp>
        <p:nvSpPr>
          <p:cNvPr id="5" name="Rectangle 4"/>
          <p:cNvSpPr/>
          <p:nvPr/>
        </p:nvSpPr>
        <p:spPr>
          <a:xfrm>
            <a:off x="332396" y="85903"/>
            <a:ext cx="4291559" cy="461665"/>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lgn="just"/>
            <a:r>
              <a:rPr lang="en-US" sz="2400" b="1" u="sng" dirty="0">
                <a:solidFill>
                  <a:srgbClr val="FF0000"/>
                </a:solidFill>
              </a:rPr>
              <a:t>Static Interconnection Networks</a:t>
            </a:r>
          </a:p>
        </p:txBody>
      </p:sp>
    </p:spTree>
    <p:extLst>
      <p:ext uri="{BB962C8B-B14F-4D97-AF65-F5344CB8AC3E}">
        <p14:creationId xmlns:p14="http://schemas.microsoft.com/office/powerpoint/2010/main" val="2806476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1218" y="200891"/>
            <a:ext cx="3476625"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87036" y="2590800"/>
            <a:ext cx="8728364" cy="3816429"/>
          </a:xfrm>
          <a:prstGeom prst="rect">
            <a:avLst/>
          </a:prstGeom>
        </p:spPr>
        <p:txBody>
          <a:bodyPr wrap="square">
            <a:spAutoFit/>
          </a:bodyPr>
          <a:lstStyle/>
          <a:p>
            <a:r>
              <a:rPr lang="en-US" sz="2200" b="1" dirty="0" smtClean="0">
                <a:solidFill>
                  <a:srgbClr val="FF0000"/>
                </a:solidFill>
              </a:rPr>
              <a:t>b- </a:t>
            </a:r>
            <a:r>
              <a:rPr lang="en-US" sz="2200" b="1" dirty="0">
                <a:solidFill>
                  <a:srgbClr val="FF0000"/>
                </a:solidFill>
              </a:rPr>
              <a:t>Limited Connection Networks</a:t>
            </a:r>
          </a:p>
          <a:p>
            <a:pPr algn="just"/>
            <a:r>
              <a:rPr lang="en-US" sz="2200" b="1" dirty="0" smtClean="0"/>
              <a:t>Limited </a:t>
            </a:r>
            <a:r>
              <a:rPr lang="en-US" sz="2200" b="1" dirty="0"/>
              <a:t>connection networks (LCNs) do not provide a direct link from every node to every other node in the network. Instead, communications between some nodes have to be routed through other nodes in the network. The length of the path between nodes, measured in terms of the number of links that have to be traversed, is expected to be longer compared to the case of CCNs. Two other conditions seem to have been imposed by the existence of limited interconnectivity in LCNs</a:t>
            </a:r>
            <a:r>
              <a:rPr lang="en-US" sz="2200" b="1" dirty="0" smtClean="0"/>
              <a:t>.</a:t>
            </a:r>
            <a:r>
              <a:rPr lang="en-US" sz="2200" b="1" dirty="0"/>
              <a:t> These are</a:t>
            </a:r>
            <a:r>
              <a:rPr lang="en-US" sz="2200" b="1" dirty="0" smtClean="0"/>
              <a:t>:</a:t>
            </a:r>
          </a:p>
          <a:p>
            <a:pPr algn="just"/>
            <a:r>
              <a:rPr lang="en-US" sz="2200" b="1" dirty="0" smtClean="0"/>
              <a:t>1- </a:t>
            </a:r>
            <a:r>
              <a:rPr lang="en-US" sz="2200" b="1" dirty="0"/>
              <a:t>the need for a pattern of interconnection among nodes </a:t>
            </a:r>
            <a:endParaRPr lang="en-US" sz="2200" b="1" dirty="0" smtClean="0"/>
          </a:p>
          <a:p>
            <a:pPr algn="just"/>
            <a:r>
              <a:rPr lang="en-US" sz="2200" b="1" dirty="0" smtClean="0"/>
              <a:t>2-the </a:t>
            </a:r>
            <a:r>
              <a:rPr lang="en-US" sz="2200" b="1" dirty="0"/>
              <a:t>need for a mechanism for routing messages around the network until they reach their destinations. </a:t>
            </a:r>
          </a:p>
        </p:txBody>
      </p:sp>
    </p:spTree>
    <p:extLst>
      <p:ext uri="{BB962C8B-B14F-4D97-AF65-F5344CB8AC3E}">
        <p14:creationId xmlns:p14="http://schemas.microsoft.com/office/powerpoint/2010/main" val="3178279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763000" cy="2923877"/>
          </a:xfrm>
          <a:prstGeom prst="rect">
            <a:avLst/>
          </a:prstGeom>
        </p:spPr>
        <p:txBody>
          <a:bodyPr wrap="square">
            <a:spAutoFit/>
          </a:bodyPr>
          <a:lstStyle/>
          <a:p>
            <a:r>
              <a:rPr lang="en-US" sz="2200" dirty="0"/>
              <a:t>A number of regular interconnection patterns have evolved over the years for </a:t>
            </a:r>
            <a:r>
              <a:rPr lang="en-US" sz="2200" dirty="0" err="1" smtClean="0"/>
              <a:t>LCNs.These</a:t>
            </a:r>
            <a:r>
              <a:rPr lang="en-US" sz="2200" dirty="0" smtClean="0"/>
              <a:t> </a:t>
            </a:r>
            <a:r>
              <a:rPr lang="en-US" sz="2200" dirty="0"/>
              <a:t>patterns include</a:t>
            </a:r>
            <a:r>
              <a:rPr lang="en-US" sz="2200" dirty="0" smtClean="0"/>
              <a:t>:</a:t>
            </a:r>
          </a:p>
          <a:p>
            <a:r>
              <a:rPr lang="en-GB" sz="2400" b="1" dirty="0">
                <a:solidFill>
                  <a:srgbClr val="C00000"/>
                </a:solidFill>
              </a:rPr>
              <a:t>One dimensional topologies </a:t>
            </a:r>
            <a:r>
              <a:rPr lang="en-GB" sz="2400" b="1" dirty="0" smtClean="0">
                <a:solidFill>
                  <a:srgbClr val="C00000"/>
                </a:solidFill>
              </a:rPr>
              <a:t> </a:t>
            </a:r>
            <a:r>
              <a:rPr lang="en-GB" sz="2400" dirty="0" smtClean="0"/>
              <a:t>(</a:t>
            </a:r>
            <a:r>
              <a:rPr lang="en-US" sz="2200" dirty="0" smtClean="0"/>
              <a:t>a </a:t>
            </a:r>
            <a:r>
              <a:rPr lang="en-US" sz="2200" dirty="0"/>
              <a:t>linear array network</a:t>
            </a:r>
            <a:r>
              <a:rPr lang="en-US" sz="2200" dirty="0" smtClean="0"/>
              <a:t>; (</a:t>
            </a:r>
            <a:r>
              <a:rPr lang="en-US" sz="2400" dirty="0" smtClean="0"/>
              <a:t> </a:t>
            </a:r>
            <a:r>
              <a:rPr lang="en-US" sz="2400" dirty="0"/>
              <a:t>simple routing </a:t>
            </a:r>
            <a:r>
              <a:rPr lang="en-US" sz="2400" dirty="0" smtClean="0"/>
              <a:t>mechanism but </a:t>
            </a:r>
            <a:r>
              <a:rPr lang="en-US" sz="2400" dirty="0"/>
              <a:t>slow. </a:t>
            </a:r>
            <a:r>
              <a:rPr lang="en-US" sz="2400" dirty="0" smtClean="0"/>
              <a:t>)</a:t>
            </a:r>
          </a:p>
          <a:p>
            <a:r>
              <a:rPr lang="en-GB" sz="2400" b="1" dirty="0">
                <a:solidFill>
                  <a:srgbClr val="C00000"/>
                </a:solidFill>
              </a:rPr>
              <a:t>Various 2-D topologies </a:t>
            </a:r>
            <a:r>
              <a:rPr lang="en-GB" sz="2400" dirty="0" smtClean="0"/>
              <a:t>:(b)</a:t>
            </a:r>
            <a:r>
              <a:rPr lang="en-US" sz="2200" dirty="0" smtClean="0"/>
              <a:t>ring (loop) networks;(c) two-dimensional arrays (mesh) -(nearest-neighbor mesh);(d) </a:t>
            </a:r>
            <a:r>
              <a:rPr lang="en-US" sz="2200" dirty="0"/>
              <a:t>tree networks</a:t>
            </a:r>
            <a:r>
              <a:rPr lang="en-US" sz="2200" dirty="0" smtClean="0"/>
              <a:t>; star ;</a:t>
            </a:r>
            <a:r>
              <a:rPr lang="en-GB" sz="2200" dirty="0" smtClean="0"/>
              <a:t>Systolic </a:t>
            </a:r>
            <a:r>
              <a:rPr lang="en-GB" sz="2200" dirty="0"/>
              <a:t>Array </a:t>
            </a:r>
          </a:p>
          <a:p>
            <a:pPr marR="0" algn="just"/>
            <a:r>
              <a:rPr lang="en-GB" sz="2400" b="1" dirty="0">
                <a:solidFill>
                  <a:srgbClr val="C00000"/>
                </a:solidFill>
              </a:rPr>
              <a:t>3-D topologies </a:t>
            </a:r>
            <a:r>
              <a:rPr lang="en-GB" sz="2200" dirty="0"/>
              <a:t>(</a:t>
            </a:r>
            <a:r>
              <a:rPr lang="en-US" sz="2200" dirty="0"/>
              <a:t>Completely connected </a:t>
            </a:r>
            <a:r>
              <a:rPr lang="en-US" sz="2200" dirty="0" err="1"/>
              <a:t>chordal</a:t>
            </a:r>
            <a:r>
              <a:rPr lang="en-US" sz="2200" dirty="0"/>
              <a:t> ring ; </a:t>
            </a:r>
            <a:r>
              <a:rPr lang="en-GB" sz="2200" dirty="0" err="1"/>
              <a:t>Chordal</a:t>
            </a:r>
            <a:r>
              <a:rPr lang="en-GB" sz="2200" dirty="0"/>
              <a:t> ring </a:t>
            </a:r>
            <a:r>
              <a:rPr lang="en-GB" sz="2200" dirty="0" smtClean="0"/>
              <a:t>; 3 </a:t>
            </a:r>
            <a:r>
              <a:rPr lang="en-GB" sz="2200" dirty="0"/>
              <a:t>cube</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3076277"/>
            <a:ext cx="8651014" cy="3781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0317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pture.PNG"/>
          <p:cNvPicPr>
            <a:picLocks noGrp="1" noChangeAspect="1"/>
          </p:cNvPicPr>
          <p:nvPr>
            <p:ph sz="quarter" idx="1"/>
          </p:nvPr>
        </p:nvPicPr>
        <p:blipFill>
          <a:blip r:embed="rId2"/>
          <a:stretch>
            <a:fillRect/>
          </a:stretch>
        </p:blipFill>
        <p:spPr>
          <a:xfrm>
            <a:off x="152400" y="-13855"/>
            <a:ext cx="8991600" cy="6858000"/>
          </a:xfrm>
        </p:spPr>
      </p:pic>
    </p:spTree>
    <p:extLst>
      <p:ext uri="{BB962C8B-B14F-4D97-AF65-F5344CB8AC3E}">
        <p14:creationId xmlns:p14="http://schemas.microsoft.com/office/powerpoint/2010/main" val="2819246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599" y="344150"/>
            <a:ext cx="8686800" cy="2893100"/>
          </a:xfrm>
          <a:prstGeom prst="rect">
            <a:avLst/>
          </a:prstGeom>
        </p:spPr>
        <p:txBody>
          <a:bodyPr wrap="square">
            <a:spAutoFit/>
          </a:bodyPr>
          <a:lstStyle/>
          <a:p>
            <a:r>
              <a:rPr lang="en-US" sz="2200" dirty="0" smtClean="0"/>
              <a:t>The </a:t>
            </a:r>
            <a:r>
              <a:rPr lang="en-US" sz="2200" dirty="0"/>
              <a:t>number of nodes (processors) in a binary tree system having k levels can be calculated as:</a:t>
            </a:r>
          </a:p>
          <a:p>
            <a:r>
              <a:rPr lang="en-US" sz="2400" dirty="0"/>
              <a:t> </a:t>
            </a:r>
            <a:endParaRPr lang="en-US" sz="2400" dirty="0" smtClean="0"/>
          </a:p>
          <a:p>
            <a:endParaRPr lang="en-US" sz="2400" dirty="0"/>
          </a:p>
          <a:p>
            <a:r>
              <a:rPr lang="en-US" sz="2400" dirty="0"/>
              <a:t>	</a:t>
            </a:r>
            <a:endParaRPr lang="en-US" sz="2400" dirty="0" smtClean="0"/>
          </a:p>
          <a:p>
            <a:r>
              <a:rPr lang="en-US" sz="2200" dirty="0" smtClean="0"/>
              <a:t>Notice that </a:t>
            </a:r>
            <a:r>
              <a:rPr lang="en-US" sz="2200" dirty="0"/>
              <a:t>the maximum depth of a binary tree system is, </a:t>
            </a:r>
            <a:endParaRPr lang="en-US" sz="2200" dirty="0" smtClean="0"/>
          </a:p>
          <a:p>
            <a:r>
              <a:rPr lang="en-US" sz="2200" dirty="0" smtClean="0"/>
              <a:t>where </a:t>
            </a:r>
            <a:r>
              <a:rPr lang="en-US" sz="2200" dirty="0"/>
              <a:t>N is the number of nodes (processors) in the network. Therefore, the network complexity is O(2</a:t>
            </a:r>
            <a:r>
              <a:rPr lang="en-US" sz="2200" baseline="30000" dirty="0"/>
              <a:t>k</a:t>
            </a:r>
            <a:r>
              <a:rPr lang="en-US" sz="2200" dirty="0"/>
              <a:t>) and the time complexity is O( log</a:t>
            </a:r>
            <a:r>
              <a:rPr lang="en-US" sz="2200" baseline="-25000" dirty="0"/>
              <a:t>2</a:t>
            </a:r>
            <a:r>
              <a:rPr lang="en-US" sz="2200" dirty="0"/>
              <a:t> N).</a:t>
            </a:r>
          </a:p>
        </p:txBody>
      </p:sp>
      <p:pic>
        <p:nvPicPr>
          <p:cNvPr id="3078" name="Picture 6"/>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3380978" y="762000"/>
            <a:ext cx="387311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33400" y="71735"/>
            <a:ext cx="1917641" cy="461665"/>
          </a:xfrm>
          <a:prstGeom prst="rect">
            <a:avLst/>
          </a:prstGeom>
        </p:spPr>
        <p:txBody>
          <a:bodyPr wrap="none">
            <a:spAutoFit/>
          </a:bodyPr>
          <a:lstStyle/>
          <a:p>
            <a:r>
              <a:rPr lang="en-US" sz="2400" b="1" u="sng" dirty="0" smtClean="0">
                <a:solidFill>
                  <a:srgbClr val="FF0000"/>
                </a:solidFill>
              </a:rPr>
              <a:t>Tree Network</a:t>
            </a:r>
            <a:endParaRPr lang="en-GB" sz="2400" b="1" u="sng" dirty="0">
              <a:solidFill>
                <a:srgbClr val="FF0000"/>
              </a:solidFill>
            </a:endParaRPr>
          </a:p>
        </p:txBody>
      </p:sp>
      <p:pic>
        <p:nvPicPr>
          <p:cNvPr id="3079" name="Picture 7"/>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7162800" y="2133600"/>
            <a:ext cx="1010444"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52400" y="3237250"/>
            <a:ext cx="8839199" cy="3539430"/>
          </a:xfrm>
          <a:prstGeom prst="rect">
            <a:avLst/>
          </a:prstGeom>
        </p:spPr>
        <p:txBody>
          <a:bodyPr wrap="square">
            <a:spAutoFit/>
          </a:bodyPr>
          <a:lstStyle/>
          <a:p>
            <a:r>
              <a:rPr lang="en-US" sz="2200" b="1" u="sng" dirty="0" smtClean="0">
                <a:solidFill>
                  <a:srgbClr val="FF0000"/>
                </a:solidFill>
              </a:rPr>
              <a:t> </a:t>
            </a:r>
            <a:r>
              <a:rPr lang="en-US" sz="2200" b="1" u="sng" dirty="0">
                <a:solidFill>
                  <a:srgbClr val="FF0000"/>
                </a:solidFill>
              </a:rPr>
              <a:t>Cube-Connected Networks</a:t>
            </a:r>
          </a:p>
          <a:p>
            <a:pPr algn="just"/>
            <a:r>
              <a:rPr lang="en-US" sz="2200" dirty="0"/>
              <a:t> </a:t>
            </a:r>
            <a:r>
              <a:rPr lang="en-US" sz="2200" dirty="0" smtClean="0"/>
              <a:t> Cube-connected </a:t>
            </a:r>
            <a:r>
              <a:rPr lang="en-US" sz="2200" dirty="0"/>
              <a:t>networks are patterned after the n-cube structure. An n-cube (hypercube of order n) is defined as an undirected graph having </a:t>
            </a:r>
            <a:r>
              <a:rPr lang="en-US" sz="2400" dirty="0"/>
              <a:t>2</a:t>
            </a:r>
            <a:r>
              <a:rPr lang="en-US" sz="2400" baseline="30000" dirty="0"/>
              <a:t>n</a:t>
            </a:r>
            <a:r>
              <a:rPr lang="en-US" sz="2400" dirty="0"/>
              <a:t> </a:t>
            </a:r>
            <a:r>
              <a:rPr lang="en-US" sz="2200" dirty="0"/>
              <a:t>vertices labeled 0 to </a:t>
            </a:r>
            <a:r>
              <a:rPr lang="en-US" sz="2400" dirty="0"/>
              <a:t>2</a:t>
            </a:r>
            <a:r>
              <a:rPr lang="en-US" sz="2400" baseline="30000" dirty="0"/>
              <a:t>n</a:t>
            </a:r>
            <a:r>
              <a:rPr lang="en-US" sz="2200" dirty="0"/>
              <a:t> - 1 such that there is an edge between a given pair of vertices if and only if the binary representation of their addresses differs by one and only one bit. A 4-cube is shown in Figure. In an n-cube, each node has a degree n. The degree of a node is defined as the number of links incident on the node. The maximum number of links a message has to traverse in order to reach its destination in an n-cube containing N = 2n nodes is log2 N = n links. </a:t>
            </a:r>
          </a:p>
        </p:txBody>
      </p:sp>
    </p:spTree>
    <p:extLst>
      <p:ext uri="{BB962C8B-B14F-4D97-AF65-F5344CB8AC3E}">
        <p14:creationId xmlns:p14="http://schemas.microsoft.com/office/powerpoint/2010/main" val="3466055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2333</Words>
  <Application>Microsoft Office PowerPoint</Application>
  <PresentationFormat>On-screen Show (4:3)</PresentationFormat>
  <Paragraphs>279</Paragraphs>
  <Slides>22</Slides>
  <Notes>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Routing Algorithm for Omega Network</vt:lpstr>
      <vt:lpstr>PowerPoint Presentation</vt:lpstr>
      <vt:lpstr>PowerPoint Presentation</vt:lpstr>
      <vt:lpstr>Successful Omega Routing Scheme</vt:lpstr>
      <vt:lpstr>Unsuccessful Omega Routing Routing</vt:lpstr>
      <vt:lpstr>Conclusion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tawfik</dc:creator>
  <cp:lastModifiedBy>tawfik</cp:lastModifiedBy>
  <cp:revision>1</cp:revision>
  <dcterms:created xsi:type="dcterms:W3CDTF">2006-08-16T00:00:00Z</dcterms:created>
  <dcterms:modified xsi:type="dcterms:W3CDTF">2018-02-06T05:30:54Z</dcterms:modified>
</cp:coreProperties>
</file>