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84" r:id="rId3"/>
    <p:sldId id="307" r:id="rId4"/>
    <p:sldId id="318" r:id="rId5"/>
    <p:sldId id="319" r:id="rId6"/>
    <p:sldId id="320" r:id="rId7"/>
    <p:sldId id="321" r:id="rId8"/>
    <p:sldId id="322" r:id="rId9"/>
    <p:sldId id="323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6" autoAdjust="0"/>
    <p:restoredTop sz="94576" autoAdjust="0"/>
  </p:normalViewPr>
  <p:slideViewPr>
    <p:cSldViewPr>
      <p:cViewPr>
        <p:scale>
          <a:sx n="90" d="100"/>
          <a:sy n="90" d="100"/>
        </p:scale>
        <p:origin x="-828" y="6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922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6.xml"/><Relationship Id="rId2" Type="http://schemas.openxmlformats.org/officeDocument/2006/relationships/slide" Target="slides/slide5.xml"/><Relationship Id="rId1" Type="http://schemas.openxmlformats.org/officeDocument/2006/relationships/slide" Target="slides/slide4.xml"/><Relationship Id="rId6" Type="http://schemas.openxmlformats.org/officeDocument/2006/relationships/slide" Target="slides/slide9.xml"/><Relationship Id="rId5" Type="http://schemas.openxmlformats.org/officeDocument/2006/relationships/slide" Target="slides/slide8.xml"/><Relationship Id="rId4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03DBF3-602D-452F-A2D0-FC4B2BC0C208}" type="datetimeFigureOut">
              <a:rPr lang="en-US" smtClean="0"/>
              <a:pPr/>
              <a:t>2/6/2018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360AB-0B4A-4F98-B880-68FF09054D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433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30690-4643-423E-8D2C-931BF6C1558B}" type="datetimeFigureOut">
              <a:rPr lang="en-US" smtClean="0"/>
              <a:pPr/>
              <a:t>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2D7B7-4B99-4DBD-AC58-96829528A1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30690-4643-423E-8D2C-931BF6C1558B}" type="datetimeFigureOut">
              <a:rPr lang="en-US" smtClean="0"/>
              <a:pPr/>
              <a:t>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2D7B7-4B99-4DBD-AC58-96829528A1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30690-4643-423E-8D2C-931BF6C1558B}" type="datetimeFigureOut">
              <a:rPr lang="en-US" smtClean="0"/>
              <a:pPr/>
              <a:t>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2D7B7-4B99-4DBD-AC58-96829528A1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30690-4643-423E-8D2C-931BF6C1558B}" type="datetimeFigureOut">
              <a:rPr lang="en-US" smtClean="0"/>
              <a:pPr/>
              <a:t>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2D7B7-4B99-4DBD-AC58-96829528A1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30690-4643-423E-8D2C-931BF6C1558B}" type="datetimeFigureOut">
              <a:rPr lang="en-US" smtClean="0"/>
              <a:pPr/>
              <a:t>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2D7B7-4B99-4DBD-AC58-96829528A1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30690-4643-423E-8D2C-931BF6C1558B}" type="datetimeFigureOut">
              <a:rPr lang="en-US" smtClean="0"/>
              <a:pPr/>
              <a:t>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2D7B7-4B99-4DBD-AC58-96829528A1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30690-4643-423E-8D2C-931BF6C1558B}" type="datetimeFigureOut">
              <a:rPr lang="en-US" smtClean="0"/>
              <a:pPr/>
              <a:t>2/6/2018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2D7B7-4B99-4DBD-AC58-96829528A1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30690-4643-423E-8D2C-931BF6C1558B}" type="datetimeFigureOut">
              <a:rPr lang="en-US" smtClean="0"/>
              <a:pPr/>
              <a:t>2/6/2018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2D7B7-4B99-4DBD-AC58-96829528A1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30690-4643-423E-8D2C-931BF6C1558B}" type="datetimeFigureOut">
              <a:rPr lang="en-US" smtClean="0"/>
              <a:pPr/>
              <a:t>2/6/2018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2D7B7-4B99-4DBD-AC58-96829528A1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30690-4643-423E-8D2C-931BF6C1558B}" type="datetimeFigureOut">
              <a:rPr lang="en-US" smtClean="0"/>
              <a:pPr/>
              <a:t>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2D7B7-4B99-4DBD-AC58-96829528A1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30690-4643-423E-8D2C-931BF6C1558B}" type="datetimeFigureOut">
              <a:rPr lang="en-US" smtClean="0"/>
              <a:pPr/>
              <a:t>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2D7B7-4B99-4DBD-AC58-96829528A1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30690-4643-423E-8D2C-931BF6C1558B}" type="datetimeFigureOut">
              <a:rPr lang="en-US" smtClean="0"/>
              <a:pPr/>
              <a:t>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2D7B7-4B99-4DBD-AC58-96829528A1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High Performance Computing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Coherence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SMP or NUMA, multiple copies of cache</a:t>
            </a:r>
          </a:p>
          <a:p>
            <a:pPr lvl="1"/>
            <a:r>
              <a:rPr lang="en-US" dirty="0" smtClean="0"/>
              <a:t>Each copy may have a different value of data item</a:t>
            </a:r>
          </a:p>
          <a:p>
            <a:pPr lvl="1"/>
            <a:r>
              <a:rPr lang="en-US" dirty="0" smtClean="0"/>
              <a:t>Maintain Coherency</a:t>
            </a:r>
          </a:p>
          <a:p>
            <a:pPr lvl="2"/>
            <a:r>
              <a:rPr lang="en-US" dirty="0" smtClean="0"/>
              <a:t>How?</a:t>
            </a:r>
          </a:p>
          <a:p>
            <a:pPr lvl="2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Coherence: Two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back: Update Main memory once cache is flushed.</a:t>
            </a:r>
          </a:p>
          <a:p>
            <a:r>
              <a:rPr lang="en-US" dirty="0" smtClean="0"/>
              <a:t>Write through: Write is updated to cache as well as to the main memory.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Software Solutions: </a:t>
            </a:r>
          </a:p>
          <a:p>
            <a:pPr lvl="1"/>
            <a:r>
              <a:rPr lang="en-US" dirty="0" smtClean="0"/>
              <a:t>Compile time decision</a:t>
            </a:r>
          </a:p>
          <a:p>
            <a:pPr lvl="1"/>
            <a:r>
              <a:rPr lang="en-US" dirty="0" smtClean="0"/>
              <a:t>Conservative</a:t>
            </a:r>
          </a:p>
          <a:p>
            <a:pPr lvl="1"/>
            <a:r>
              <a:rPr lang="en-US" dirty="0" smtClean="0"/>
              <a:t>Inefficient cache utilization</a:t>
            </a:r>
          </a:p>
          <a:p>
            <a:r>
              <a:rPr lang="en-US" dirty="0" smtClean="0"/>
              <a:t>Hardware Solutions:</a:t>
            </a:r>
          </a:p>
          <a:p>
            <a:pPr lvl="1"/>
            <a:r>
              <a:rPr lang="en-US" dirty="0" smtClean="0"/>
              <a:t>Runtime decision</a:t>
            </a:r>
          </a:p>
          <a:p>
            <a:pPr lvl="1"/>
            <a:r>
              <a:rPr lang="en-US" dirty="0" smtClean="0"/>
              <a:t>More effective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based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Directory Protocol</a:t>
            </a:r>
          </a:p>
          <a:p>
            <a:r>
              <a:rPr lang="en-US" dirty="0" smtClean="0"/>
              <a:t>Snoopy Protocol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Centralized Controller</a:t>
            </a:r>
          </a:p>
          <a:p>
            <a:pPr lvl="1"/>
            <a:r>
              <a:rPr lang="en-US" dirty="0" smtClean="0"/>
              <a:t>Individual cache controller makes a request</a:t>
            </a:r>
          </a:p>
          <a:p>
            <a:pPr lvl="2"/>
            <a:r>
              <a:rPr lang="en-US" dirty="0" smtClean="0"/>
              <a:t>Centralized controller checks and issues command</a:t>
            </a:r>
          </a:p>
          <a:p>
            <a:pPr lvl="1"/>
            <a:r>
              <a:rPr lang="en-US" dirty="0" smtClean="0"/>
              <a:t>Updates information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Write</a:t>
            </a:r>
          </a:p>
          <a:p>
            <a:pPr lvl="1"/>
            <a:r>
              <a:rPr lang="en-US" dirty="0" smtClean="0"/>
              <a:t>Processor requests exclusive writes</a:t>
            </a:r>
          </a:p>
          <a:p>
            <a:pPr lvl="1"/>
            <a:r>
              <a:rPr lang="en-US" dirty="0" smtClean="0"/>
              <a:t>Controller sends message</a:t>
            </a:r>
          </a:p>
          <a:p>
            <a:pPr lvl="1"/>
            <a:r>
              <a:rPr lang="en-US" dirty="0" smtClean="0"/>
              <a:t>Invalidates</a:t>
            </a:r>
          </a:p>
          <a:p>
            <a:r>
              <a:rPr lang="en-US" dirty="0" smtClean="0"/>
              <a:t>Read</a:t>
            </a:r>
          </a:p>
          <a:p>
            <a:pPr lvl="1"/>
            <a:r>
              <a:rPr lang="en-US" dirty="0" smtClean="0"/>
              <a:t>Issues command to the processor </a:t>
            </a:r>
          </a:p>
          <a:p>
            <a:pPr lvl="1"/>
            <a:r>
              <a:rPr lang="en-US" dirty="0" smtClean="0"/>
              <a:t>Holding Processor</a:t>
            </a:r>
          </a:p>
          <a:p>
            <a:pPr lvl="2"/>
            <a:r>
              <a:rPr lang="en-US" dirty="0" smtClean="0"/>
              <a:t>Writes back to MM</a:t>
            </a:r>
          </a:p>
          <a:p>
            <a:pPr lvl="2"/>
            <a:r>
              <a:rPr lang="en-US" dirty="0" smtClean="0"/>
              <a:t>Read permitted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Disadvantage</a:t>
            </a:r>
          </a:p>
          <a:p>
            <a:pPr lvl="1"/>
            <a:r>
              <a:rPr lang="en-US" dirty="0" smtClean="0"/>
              <a:t>Centralized Controller</a:t>
            </a:r>
          </a:p>
          <a:p>
            <a:pPr lvl="1"/>
            <a:r>
              <a:rPr lang="en-US" dirty="0" smtClean="0"/>
              <a:t>Bottleneck</a:t>
            </a:r>
          </a:p>
          <a:p>
            <a:r>
              <a:rPr lang="en-US" dirty="0" smtClean="0"/>
              <a:t>Advantage</a:t>
            </a:r>
          </a:p>
          <a:p>
            <a:pPr lvl="1"/>
            <a:r>
              <a:rPr lang="en-US" dirty="0" smtClean="0"/>
              <a:t>Useful in large –scale system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Snoopy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Update operation announced</a:t>
            </a:r>
          </a:p>
          <a:p>
            <a:r>
              <a:rPr lang="en-US" dirty="0" smtClean="0"/>
              <a:t>All Cache controllers snoop</a:t>
            </a:r>
          </a:p>
          <a:p>
            <a:r>
              <a:rPr lang="en-US" dirty="0" smtClean="0"/>
              <a:t>Bus architecture</a:t>
            </a:r>
          </a:p>
          <a:p>
            <a:pPr lvl="1"/>
            <a:r>
              <a:rPr lang="en-US" dirty="0" smtClean="0"/>
              <a:t>Careful</a:t>
            </a:r>
          </a:p>
          <a:p>
            <a:pPr lvl="2"/>
            <a:r>
              <a:rPr lang="en-US" dirty="0" smtClean="0"/>
              <a:t>Increased Bus Traffic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Snoopy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approaches</a:t>
            </a:r>
          </a:p>
          <a:p>
            <a:pPr lvl="1"/>
            <a:r>
              <a:rPr lang="en-US" dirty="0" smtClean="0"/>
              <a:t>Write Invalidate</a:t>
            </a:r>
          </a:p>
          <a:p>
            <a:pPr lvl="2"/>
            <a:r>
              <a:rPr lang="en-US" dirty="0" smtClean="0"/>
              <a:t>One write</a:t>
            </a:r>
          </a:p>
          <a:p>
            <a:pPr lvl="2"/>
            <a:r>
              <a:rPr lang="en-US" dirty="0" smtClean="0"/>
              <a:t>Multiple readers</a:t>
            </a:r>
          </a:p>
          <a:p>
            <a:pPr lvl="2"/>
            <a:r>
              <a:rPr lang="en-US" dirty="0" smtClean="0"/>
              <a:t>Exclusive: Writer invalidates others entries</a:t>
            </a:r>
          </a:p>
          <a:p>
            <a:pPr lvl="1"/>
            <a:r>
              <a:rPr lang="en-US" dirty="0" smtClean="0"/>
              <a:t>Write Update</a:t>
            </a:r>
          </a:p>
          <a:p>
            <a:pPr lvl="2"/>
            <a:r>
              <a:rPr lang="en-US" dirty="0" smtClean="0"/>
              <a:t>Multiple writers</a:t>
            </a:r>
          </a:p>
          <a:p>
            <a:pPr lvl="2"/>
            <a:r>
              <a:rPr lang="en-US" dirty="0" smtClean="0"/>
              <a:t>All writes are updated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Invalidate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MESI Protocol : P4 processor</a:t>
            </a:r>
          </a:p>
          <a:p>
            <a:pPr lvl="1"/>
            <a:r>
              <a:rPr lang="en-US" dirty="0" smtClean="0"/>
              <a:t>Data cache: Two status bits, 4 states</a:t>
            </a:r>
          </a:p>
          <a:p>
            <a:pPr lvl="2"/>
            <a:r>
              <a:rPr lang="en-US" dirty="0" smtClean="0"/>
              <a:t>Modified</a:t>
            </a:r>
          </a:p>
          <a:p>
            <a:pPr lvl="2"/>
            <a:r>
              <a:rPr lang="en-US" dirty="0" smtClean="0"/>
              <a:t>Exclusive</a:t>
            </a:r>
          </a:p>
          <a:p>
            <a:pPr lvl="2"/>
            <a:r>
              <a:rPr lang="en-US" dirty="0" smtClean="0"/>
              <a:t>Shared</a:t>
            </a:r>
          </a:p>
          <a:p>
            <a:pPr lvl="2"/>
            <a:r>
              <a:rPr lang="en-US" dirty="0" smtClean="0"/>
              <a:t>Invalid</a:t>
            </a:r>
          </a:p>
          <a:p>
            <a:pPr lvl="2"/>
            <a:r>
              <a:rPr lang="en-US" dirty="0" smtClean="0"/>
              <a:t>See Table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SMP</a:t>
            </a:r>
          </a:p>
          <a:p>
            <a:r>
              <a:rPr lang="en-US" dirty="0" smtClean="0"/>
              <a:t>Clustering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NUMA (Non-Uniform Memory Access)</a:t>
            </a:r>
          </a:p>
          <a:p>
            <a:r>
              <a:rPr lang="en-US" dirty="0" smtClean="0"/>
              <a:t>Cache Coherence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Nonuniform Memory Access (NUMA)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000" dirty="0" smtClean="0"/>
              <a:t>UMA: Uniform </a:t>
            </a:r>
            <a:r>
              <a:rPr lang="en-GB" sz="2000" dirty="0"/>
              <a:t>memory access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All processors have access to all parts of memory</a:t>
            </a:r>
          </a:p>
          <a:p>
            <a:pPr lvl="2">
              <a:lnSpc>
                <a:spcPct val="90000"/>
              </a:lnSpc>
            </a:pPr>
            <a:r>
              <a:rPr lang="en-GB" sz="1600" dirty="0"/>
              <a:t>Using load &amp; store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Access time to all regions of memory is the same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Access time to memory for different processors same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As used by SMP</a:t>
            </a:r>
          </a:p>
          <a:p>
            <a:pPr>
              <a:lnSpc>
                <a:spcPct val="90000"/>
              </a:lnSpc>
            </a:pPr>
            <a:r>
              <a:rPr lang="en-GB" sz="2000" dirty="0" err="1"/>
              <a:t>Nonuniform</a:t>
            </a:r>
            <a:r>
              <a:rPr lang="en-GB" sz="2000" dirty="0"/>
              <a:t> memory access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All processors have access to all parts of memory</a:t>
            </a:r>
          </a:p>
          <a:p>
            <a:pPr lvl="2">
              <a:lnSpc>
                <a:spcPct val="90000"/>
              </a:lnSpc>
            </a:pPr>
            <a:r>
              <a:rPr lang="en-GB" sz="1600" dirty="0"/>
              <a:t>Using load &amp; store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Access time of processor differs depending on region of memory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Different processors access different regions of memory at different speeds</a:t>
            </a:r>
          </a:p>
          <a:p>
            <a:pPr>
              <a:lnSpc>
                <a:spcPct val="90000"/>
              </a:lnSpc>
            </a:pPr>
            <a:r>
              <a:rPr lang="en-GB" sz="2000" dirty="0"/>
              <a:t>Cache coherent NUMA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Cache coherence is maintained among the caches of the various processors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Significantly different from SMP and clusters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Motivation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/>
              <a:t>SMP has practical limit to number of processors</a:t>
            </a:r>
          </a:p>
          <a:p>
            <a:pPr lvl="1"/>
            <a:r>
              <a:rPr lang="en-GB" sz="2000"/>
              <a:t>Bus traffic limits to between 16 and 64 processors</a:t>
            </a:r>
          </a:p>
          <a:p>
            <a:r>
              <a:rPr lang="en-GB" sz="2400"/>
              <a:t>In clusters each node has own memory</a:t>
            </a:r>
          </a:p>
          <a:p>
            <a:pPr lvl="1"/>
            <a:r>
              <a:rPr lang="en-GB" sz="2000"/>
              <a:t>Apps do not see large global memory</a:t>
            </a:r>
          </a:p>
          <a:p>
            <a:pPr lvl="1"/>
            <a:r>
              <a:rPr lang="en-GB" sz="2000"/>
              <a:t>Coherence maintained by software not hardware</a:t>
            </a:r>
          </a:p>
          <a:p>
            <a:r>
              <a:rPr lang="en-GB" sz="2400"/>
              <a:t>NUMA retains SMP flavour while giving large scale multiprocessing</a:t>
            </a:r>
          </a:p>
          <a:p>
            <a:pPr lvl="1"/>
            <a:r>
              <a:rPr lang="en-GB" sz="2000"/>
              <a:t>e.g. Silicon Graphics Origin NUMA 1024 MIPS R10000 processors</a:t>
            </a:r>
          </a:p>
          <a:p>
            <a:r>
              <a:rPr lang="en-GB" sz="2400"/>
              <a:t>Objective is to maintain transparent system wide memory while permitting multiprocessor nodes, each with own bus or internal interconnection system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CC-NUMA Organization</a:t>
            </a:r>
          </a:p>
        </p:txBody>
      </p:sp>
      <p:pic>
        <p:nvPicPr>
          <p:cNvPr id="16077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169988"/>
            <a:ext cx="7707313" cy="545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CC-NUMA Operation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GB"/>
              <a:t>Each processor has own L1 and L2 cache</a:t>
            </a:r>
          </a:p>
          <a:p>
            <a:pPr>
              <a:lnSpc>
                <a:spcPct val="90000"/>
              </a:lnSpc>
            </a:pPr>
            <a:r>
              <a:rPr lang="en-GB"/>
              <a:t>Each node has own main memory</a:t>
            </a:r>
          </a:p>
          <a:p>
            <a:pPr>
              <a:lnSpc>
                <a:spcPct val="90000"/>
              </a:lnSpc>
            </a:pPr>
            <a:r>
              <a:rPr lang="en-GB"/>
              <a:t>Nodes connected by some networking facility</a:t>
            </a:r>
          </a:p>
          <a:p>
            <a:pPr>
              <a:lnSpc>
                <a:spcPct val="90000"/>
              </a:lnSpc>
            </a:pPr>
            <a:r>
              <a:rPr lang="en-GB"/>
              <a:t>Each processor sees single addressable memory space</a:t>
            </a:r>
          </a:p>
          <a:p>
            <a:pPr>
              <a:lnSpc>
                <a:spcPct val="90000"/>
              </a:lnSpc>
            </a:pPr>
            <a:r>
              <a:rPr lang="en-GB"/>
              <a:t>Memory request order:</a:t>
            </a:r>
          </a:p>
          <a:p>
            <a:pPr lvl="1">
              <a:lnSpc>
                <a:spcPct val="90000"/>
              </a:lnSpc>
            </a:pPr>
            <a:r>
              <a:rPr lang="en-GB"/>
              <a:t>L1 cache (local to processor)</a:t>
            </a:r>
          </a:p>
          <a:p>
            <a:pPr lvl="1">
              <a:lnSpc>
                <a:spcPct val="90000"/>
              </a:lnSpc>
            </a:pPr>
            <a:r>
              <a:rPr lang="en-GB"/>
              <a:t>L2 cache (local to processor)</a:t>
            </a:r>
          </a:p>
          <a:p>
            <a:pPr lvl="1">
              <a:lnSpc>
                <a:spcPct val="90000"/>
              </a:lnSpc>
            </a:pPr>
            <a:r>
              <a:rPr lang="en-GB"/>
              <a:t>Main memory (local to node)</a:t>
            </a:r>
          </a:p>
          <a:p>
            <a:pPr lvl="1">
              <a:lnSpc>
                <a:spcPct val="90000"/>
              </a:lnSpc>
            </a:pPr>
            <a:r>
              <a:rPr lang="en-GB"/>
              <a:t>Remote memory</a:t>
            </a:r>
          </a:p>
          <a:p>
            <a:pPr lvl="2">
              <a:lnSpc>
                <a:spcPct val="90000"/>
              </a:lnSpc>
            </a:pPr>
            <a:r>
              <a:rPr lang="en-GB"/>
              <a:t>Delivered to requesting (local to processor) cache</a:t>
            </a:r>
          </a:p>
          <a:p>
            <a:pPr>
              <a:lnSpc>
                <a:spcPct val="90000"/>
              </a:lnSpc>
            </a:pPr>
            <a:r>
              <a:rPr lang="en-GB"/>
              <a:t>Automatic and transparent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Cache Coherence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/>
              <a:t>Node 1 directory keeps note that node 2 has copy of data</a:t>
            </a:r>
          </a:p>
          <a:p>
            <a:r>
              <a:rPr lang="en-GB"/>
              <a:t>If data modified in cache, this is broadcast to other nodes</a:t>
            </a:r>
          </a:p>
          <a:p>
            <a:r>
              <a:rPr lang="en-GB"/>
              <a:t>Local directories monitor and purge local cache if necessary</a:t>
            </a:r>
          </a:p>
          <a:p>
            <a:r>
              <a:rPr lang="en-GB"/>
              <a:t>Local directory monitors changes to local data in remote caches and marks memory invalid until writeback</a:t>
            </a:r>
          </a:p>
          <a:p>
            <a:r>
              <a:rPr lang="en-GB"/>
              <a:t>Local directory forces writeback if memory location requested by another processor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NUMA Pros &amp; Cons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400"/>
              <a:t>Effective performance at higher levels of parallelism than SMP</a:t>
            </a:r>
          </a:p>
          <a:p>
            <a:r>
              <a:rPr lang="en-GB" sz="2400"/>
              <a:t>No major software changes</a:t>
            </a:r>
          </a:p>
          <a:p>
            <a:r>
              <a:rPr lang="en-GB" sz="2400"/>
              <a:t>Performance can breakdown if too much access to remote memory</a:t>
            </a:r>
          </a:p>
          <a:p>
            <a:pPr lvl="1"/>
            <a:r>
              <a:rPr lang="en-GB" sz="2000"/>
              <a:t>Can be avoided by:</a:t>
            </a:r>
          </a:p>
          <a:p>
            <a:pPr lvl="2"/>
            <a:r>
              <a:rPr lang="en-GB" sz="1800"/>
              <a:t>L1 &amp; L2 cache design reducing all memory access</a:t>
            </a:r>
          </a:p>
          <a:p>
            <a:pPr lvl="3"/>
            <a:r>
              <a:rPr lang="en-GB" sz="1600"/>
              <a:t>Need good temporal locality of software</a:t>
            </a:r>
          </a:p>
          <a:p>
            <a:pPr lvl="2"/>
            <a:r>
              <a:rPr lang="en-GB" sz="1800"/>
              <a:t>Good spatial locality of software</a:t>
            </a:r>
          </a:p>
          <a:p>
            <a:pPr lvl="2"/>
            <a:r>
              <a:rPr lang="en-GB" sz="1800"/>
              <a:t>Virtual memory management moving pages to nodes that are using them most</a:t>
            </a:r>
          </a:p>
          <a:p>
            <a:r>
              <a:rPr lang="en-GB" sz="2400"/>
              <a:t>Not transparent</a:t>
            </a:r>
          </a:p>
          <a:p>
            <a:pPr lvl="1"/>
            <a:r>
              <a:rPr lang="en-GB" sz="2000"/>
              <a:t>Page allocation, process allocation and load balancing changes needed</a:t>
            </a:r>
          </a:p>
          <a:p>
            <a:r>
              <a:rPr lang="en-GB" sz="2400"/>
              <a:t>Availability?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6802</TotalTime>
  <Words>603</Words>
  <Application>Microsoft Office PowerPoint</Application>
  <PresentationFormat>On-screen Show (4:3)</PresentationFormat>
  <Paragraphs>125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High Performance Computing</vt:lpstr>
      <vt:lpstr>Recap</vt:lpstr>
      <vt:lpstr>Today’s topics</vt:lpstr>
      <vt:lpstr>Nonuniform Memory Access (NUMA)</vt:lpstr>
      <vt:lpstr>Motivation</vt:lpstr>
      <vt:lpstr>CC-NUMA Organization</vt:lpstr>
      <vt:lpstr>CC-NUMA Operation</vt:lpstr>
      <vt:lpstr>Cache Coherence</vt:lpstr>
      <vt:lpstr>NUMA Pros &amp; Cons</vt:lpstr>
      <vt:lpstr>Cache Coherence</vt:lpstr>
      <vt:lpstr>Cache Coherence: Two Approaches</vt:lpstr>
      <vt:lpstr>Implementations</vt:lpstr>
      <vt:lpstr>Hardware based solution</vt:lpstr>
      <vt:lpstr>Directory</vt:lpstr>
      <vt:lpstr>Directory</vt:lpstr>
      <vt:lpstr>Directory</vt:lpstr>
      <vt:lpstr>Snoopy Protocol</vt:lpstr>
      <vt:lpstr>Snoopy Protocol</vt:lpstr>
      <vt:lpstr>Write Invalidate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jawwad</dc:creator>
  <cp:lastModifiedBy>tawfik</cp:lastModifiedBy>
  <cp:revision>309</cp:revision>
  <dcterms:created xsi:type="dcterms:W3CDTF">2010-01-06T04:24:22Z</dcterms:created>
  <dcterms:modified xsi:type="dcterms:W3CDTF">2018-02-06T06:07:40Z</dcterms:modified>
</cp:coreProperties>
</file>